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uce Sellery" initials="" lastIdx="1" clrIdx="0"/>
  <p:cmAuthor id="1" name="Craig Hunt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94628"/>
  </p:normalViewPr>
  <p:slideViewPr>
    <p:cSldViewPr snapToGrid="0">
      <p:cViewPr varScale="1">
        <p:scale>
          <a:sx n="129" d="100"/>
          <a:sy n="129" d="100"/>
        </p:scale>
        <p:origin x="200" y="6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0b95f74ce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30b95f74ce2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faa033ca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g2faa033ca2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aa033ca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g2faa033ca29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faa033ca2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2faa033ca2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7116178" y="-914400"/>
            <a:ext cx="2038245" cy="2215086"/>
          </a:xfrm>
          <a:custGeom>
            <a:avLst/>
            <a:gdLst/>
            <a:ahLst/>
            <a:cxnLst/>
            <a:rect l="l" t="t" r="r" b="b"/>
            <a:pathLst>
              <a:path w="8861933" h="5906897" extrusionOk="0">
                <a:moveTo>
                  <a:pt x="0" y="0"/>
                </a:moveTo>
                <a:cubicBezTo>
                  <a:pt x="253619" y="2773553"/>
                  <a:pt x="2395220" y="5044694"/>
                  <a:pt x="5204079" y="5419217"/>
                </a:cubicBezTo>
                <a:lnTo>
                  <a:pt x="8861933" y="5906897"/>
                </a:lnTo>
                <a:lnTo>
                  <a:pt x="8861933" y="0"/>
                </a:lnTo>
                <a:close/>
              </a:path>
            </a:pathLst>
          </a:custGeom>
          <a:solidFill>
            <a:srgbClr val="156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230925" y="221150"/>
            <a:ext cx="1552101" cy="548350"/>
          </a:xfrm>
          <a:prstGeom prst="rect">
            <a:avLst/>
          </a:prstGeom>
          <a:noFill/>
          <a:ln>
            <a:noFill/>
          </a:ln>
        </p:spPr>
      </p:pic>
      <p:sp>
        <p:nvSpPr>
          <p:cNvPr id="56" name="Google Shape;56;p13"/>
          <p:cNvSpPr txBox="1"/>
          <p:nvPr/>
        </p:nvSpPr>
        <p:spPr>
          <a:xfrm>
            <a:off x="230925" y="1077225"/>
            <a:ext cx="82500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BACKGROUND:</a:t>
            </a:r>
            <a:endParaRPr u="sng"/>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Canadians are struggling under a crushing mountain of debt.  Inflation has been rampant, housing costs have gone through the roof and there is more temptation to consume than ever before.  Not to mention that it has never been easier to click, tap and swipe your way to a ridiculous credit card bill.</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Credit Canada is here to help.  It is the oldest not-for-profit credit counselling service in the country, founded in 1966.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u="sng"/>
              <a:t>VISION:</a:t>
            </a:r>
            <a:r>
              <a:rPr lang="en"/>
              <a:t>  We are Canada’s leaders in credit counselling, transforming the way people use credit.</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u="sng"/>
              <a:t>MISSION:</a:t>
            </a:r>
            <a:r>
              <a:rPr lang="en"/>
              <a:t>   We help people get out of debt, so they can get back into life.</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We support the community through </a:t>
            </a:r>
            <a:r>
              <a:rPr lang="en" b="1"/>
              <a:t>individual credit counselling</a:t>
            </a:r>
            <a:r>
              <a:rPr lang="en"/>
              <a:t>, </a:t>
            </a:r>
            <a:r>
              <a:rPr lang="en" b="1"/>
              <a:t>financial coaching</a:t>
            </a:r>
            <a:r>
              <a:rPr lang="en"/>
              <a:t>, and </a:t>
            </a:r>
            <a:r>
              <a:rPr lang="en" b="1"/>
              <a:t>financial education.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7116178" y="-914400"/>
            <a:ext cx="2038245" cy="2215086"/>
          </a:xfrm>
          <a:custGeom>
            <a:avLst/>
            <a:gdLst/>
            <a:ahLst/>
            <a:cxnLst/>
            <a:rect l="l" t="t" r="r" b="b"/>
            <a:pathLst>
              <a:path w="8861933" h="5906897" extrusionOk="0">
                <a:moveTo>
                  <a:pt x="0" y="0"/>
                </a:moveTo>
                <a:cubicBezTo>
                  <a:pt x="253619" y="2773553"/>
                  <a:pt x="2395220" y="5044694"/>
                  <a:pt x="5204079" y="5419217"/>
                </a:cubicBezTo>
                <a:lnTo>
                  <a:pt x="8861933" y="5906897"/>
                </a:lnTo>
                <a:lnTo>
                  <a:pt x="8861933" y="0"/>
                </a:lnTo>
                <a:close/>
              </a:path>
            </a:pathLst>
          </a:custGeom>
          <a:solidFill>
            <a:srgbClr val="156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62" name="Google Shape;62;p14"/>
          <p:cNvPicPr preferRelativeResize="0"/>
          <p:nvPr/>
        </p:nvPicPr>
        <p:blipFill>
          <a:blip r:embed="rId3">
            <a:alphaModFix/>
          </a:blip>
          <a:stretch>
            <a:fillRect/>
          </a:stretch>
        </p:blipFill>
        <p:spPr>
          <a:xfrm>
            <a:off x="230925" y="221150"/>
            <a:ext cx="1552101" cy="548350"/>
          </a:xfrm>
          <a:prstGeom prst="rect">
            <a:avLst/>
          </a:prstGeom>
          <a:noFill/>
          <a:ln>
            <a:noFill/>
          </a:ln>
        </p:spPr>
      </p:pic>
      <p:sp>
        <p:nvSpPr>
          <p:cNvPr id="63" name="Google Shape;63;p14"/>
          <p:cNvSpPr txBox="1"/>
          <p:nvPr/>
        </p:nvSpPr>
        <p:spPr>
          <a:xfrm>
            <a:off x="230925" y="1077225"/>
            <a:ext cx="8250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BACKGROUND</a:t>
            </a:r>
            <a:r>
              <a:rPr lang="en" b="1"/>
              <a:t>:</a:t>
            </a: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en"/>
              <a:t>Credit Canada has helped over 2 million individuals and families and countless communities by extension, through our credit counselling services. In 2023 alone, that meant more than 41,000 Canadians were able to sleep better at night.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The agency’s primary funding source is creditors who participate in a “fair share” agreement.  Clients who enroll in a “debt consolidation program” (DCP) with Credit Canada will be able to pay back their debt at no or low interest rates.  In return, creditors contribute a portion of that repayment to the non-profit.</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Credit Canada’s CEO is Bruce Sellery, a Smith alumnus and member of the Smith Advisory Board.  He is the author of two Globe &amp; Mail bestselling books, including “Moolala:  Why Smart People Do Dumb Things with their Money (and what you can do about it).  He is the Money Columnist for CBC Radio, and also hosts a weekly radio show on SiriusXM.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7116178" y="-914400"/>
            <a:ext cx="2038245" cy="2215086"/>
          </a:xfrm>
          <a:custGeom>
            <a:avLst/>
            <a:gdLst/>
            <a:ahLst/>
            <a:cxnLst/>
            <a:rect l="l" t="t" r="r" b="b"/>
            <a:pathLst>
              <a:path w="8861933" h="5906897" extrusionOk="0">
                <a:moveTo>
                  <a:pt x="0" y="0"/>
                </a:moveTo>
                <a:cubicBezTo>
                  <a:pt x="253619" y="2773553"/>
                  <a:pt x="2395220" y="5044694"/>
                  <a:pt x="5204079" y="5419217"/>
                </a:cubicBezTo>
                <a:lnTo>
                  <a:pt x="8861933" y="5906897"/>
                </a:lnTo>
                <a:lnTo>
                  <a:pt x="8861933" y="0"/>
                </a:lnTo>
                <a:close/>
              </a:path>
            </a:pathLst>
          </a:custGeom>
          <a:solidFill>
            <a:srgbClr val="156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69" name="Google Shape;69;p15"/>
          <p:cNvPicPr preferRelativeResize="0"/>
          <p:nvPr/>
        </p:nvPicPr>
        <p:blipFill>
          <a:blip r:embed="rId3">
            <a:alphaModFix/>
          </a:blip>
          <a:stretch>
            <a:fillRect/>
          </a:stretch>
        </p:blipFill>
        <p:spPr>
          <a:xfrm>
            <a:off x="230925" y="221150"/>
            <a:ext cx="1552101" cy="548350"/>
          </a:xfrm>
          <a:prstGeom prst="rect">
            <a:avLst/>
          </a:prstGeom>
          <a:noFill/>
          <a:ln>
            <a:noFill/>
          </a:ln>
        </p:spPr>
      </p:pic>
      <p:sp>
        <p:nvSpPr>
          <p:cNvPr id="70" name="Google Shape;70;p15"/>
          <p:cNvSpPr txBox="1"/>
          <p:nvPr/>
        </p:nvSpPr>
        <p:spPr>
          <a:xfrm>
            <a:off x="230925" y="1077225"/>
            <a:ext cx="82500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t>THE PROBLEM:</a:t>
            </a:r>
            <a:endParaRPr u="sng"/>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About 2,200 individuals sign onto a DCP every year.  The average duration is 4-5 years, however only about 50% of clients are a “successful completion”.</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b="1"/>
              <a:t>How can Credit Canada increase the likelihood of success with the DCP?</a:t>
            </a:r>
            <a:endParaRPr b="1"/>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Who is successful and why?  And vice versa?  If we had more insight into this question we could design interventions to amplify, or mitigate, a correlated factor in order to improve the likelihood of program success.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We have a significant amount of data on demographics, financial patterns, and geography that we believe will correlate (positively/negatively) with successful DCPs.  But we haven’t been able to apply analytical rigour to this data, until now.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7116178" y="-914400"/>
            <a:ext cx="2038245" cy="2215086"/>
          </a:xfrm>
          <a:custGeom>
            <a:avLst/>
            <a:gdLst/>
            <a:ahLst/>
            <a:cxnLst/>
            <a:rect l="l" t="t" r="r" b="b"/>
            <a:pathLst>
              <a:path w="8861933" h="5906897" extrusionOk="0">
                <a:moveTo>
                  <a:pt x="0" y="0"/>
                </a:moveTo>
                <a:cubicBezTo>
                  <a:pt x="253619" y="2773553"/>
                  <a:pt x="2395220" y="5044694"/>
                  <a:pt x="5204079" y="5419217"/>
                </a:cubicBezTo>
                <a:lnTo>
                  <a:pt x="8861933" y="5906897"/>
                </a:lnTo>
                <a:lnTo>
                  <a:pt x="8861933" y="0"/>
                </a:lnTo>
                <a:close/>
              </a:path>
            </a:pathLst>
          </a:custGeom>
          <a:solidFill>
            <a:srgbClr val="156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76" name="Google Shape;76;p16"/>
          <p:cNvPicPr preferRelativeResize="0"/>
          <p:nvPr/>
        </p:nvPicPr>
        <p:blipFill>
          <a:blip r:embed="rId3">
            <a:alphaModFix/>
          </a:blip>
          <a:stretch>
            <a:fillRect/>
          </a:stretch>
        </p:blipFill>
        <p:spPr>
          <a:xfrm>
            <a:off x="230925" y="221150"/>
            <a:ext cx="1552101" cy="548350"/>
          </a:xfrm>
          <a:prstGeom prst="rect">
            <a:avLst/>
          </a:prstGeom>
          <a:noFill/>
          <a:ln>
            <a:noFill/>
          </a:ln>
        </p:spPr>
      </p:pic>
      <p:sp>
        <p:nvSpPr>
          <p:cNvPr id="77" name="Google Shape;77;p16"/>
          <p:cNvSpPr txBox="1"/>
          <p:nvPr/>
        </p:nvSpPr>
        <p:spPr>
          <a:xfrm>
            <a:off x="230925" y="1077225"/>
            <a:ext cx="8250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dk2"/>
                </a:solidFill>
              </a:rPr>
              <a:t>PROJECT SCOPE:</a:t>
            </a:r>
            <a:endParaRPr u="sng" dirty="0">
              <a:solidFill>
                <a:schemeClr val="dk2"/>
              </a:solidFill>
            </a:endParaRPr>
          </a:p>
          <a:p>
            <a:pPr marL="0" lvl="0" indent="0" algn="l" rtl="0">
              <a:spcBef>
                <a:spcPts val="0"/>
              </a:spcBef>
              <a:spcAft>
                <a:spcPts val="0"/>
              </a:spcAft>
              <a:buNone/>
            </a:pPr>
            <a:endParaRPr u="sng" dirty="0">
              <a:solidFill>
                <a:schemeClr val="dk2"/>
              </a:solidFill>
            </a:endParaRPr>
          </a:p>
          <a:p>
            <a:pPr marL="457200" lvl="0" indent="-317500" algn="l" rtl="0">
              <a:spcBef>
                <a:spcPts val="0"/>
              </a:spcBef>
              <a:spcAft>
                <a:spcPts val="0"/>
              </a:spcAft>
              <a:buClr>
                <a:schemeClr val="dk2"/>
              </a:buClr>
              <a:buSzPts val="1400"/>
              <a:buChar char="●"/>
            </a:pPr>
            <a:r>
              <a:rPr lang="en" dirty="0">
                <a:solidFill>
                  <a:schemeClr val="dk2"/>
                </a:solidFill>
              </a:rPr>
              <a:t>The anonymized source data consists of ~3500 completed DCPs spanning a period of 2 years and includes demographic, financial, and geographic information captured at the start of the DCP, and whether the DCP ultimately completed successfully or unsuccessfully. </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u="sng" dirty="0">
                <a:solidFill>
                  <a:schemeClr val="dk2"/>
                </a:solidFill>
              </a:rPr>
              <a:t>PROJECT OBJECTIVE: </a:t>
            </a:r>
            <a:endParaRPr u="sng" dirty="0">
              <a:solidFill>
                <a:schemeClr val="dk2"/>
              </a:solidFill>
            </a:endParaRPr>
          </a:p>
          <a:p>
            <a:pPr marL="457200" lvl="0" indent="-317500" algn="l" rtl="0">
              <a:spcBef>
                <a:spcPts val="0"/>
              </a:spcBef>
              <a:spcAft>
                <a:spcPts val="0"/>
              </a:spcAft>
              <a:buClr>
                <a:schemeClr val="dk2"/>
              </a:buClr>
              <a:buSzPts val="1400"/>
              <a:buAutoNum type="arabicPeriod"/>
            </a:pPr>
            <a:r>
              <a:rPr lang="en" dirty="0">
                <a:solidFill>
                  <a:schemeClr val="dk2"/>
                </a:solidFill>
              </a:rPr>
              <a:t>Provide insight into Credit Canada’s DCP client.</a:t>
            </a:r>
            <a:endParaRPr dirty="0">
              <a:solidFill>
                <a:schemeClr val="dk2"/>
              </a:solidFill>
            </a:endParaRPr>
          </a:p>
          <a:p>
            <a:pPr marL="457200" lvl="0" indent="-317500" algn="l" rtl="0">
              <a:spcBef>
                <a:spcPts val="0"/>
              </a:spcBef>
              <a:spcAft>
                <a:spcPts val="0"/>
              </a:spcAft>
              <a:buClr>
                <a:schemeClr val="dk2"/>
              </a:buClr>
              <a:buSzPts val="1400"/>
              <a:buAutoNum type="arabicPeriod"/>
            </a:pPr>
            <a:r>
              <a:rPr lang="en" dirty="0">
                <a:solidFill>
                  <a:schemeClr val="dk2"/>
                </a:solidFill>
              </a:rPr>
              <a:t>Identify factors that drive DCP success.</a:t>
            </a:r>
            <a:endParaRPr dirty="0">
              <a:solidFill>
                <a:schemeClr val="dk2"/>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504</Words>
  <Application>Microsoft Macintosh PowerPoint</Application>
  <PresentationFormat>On-screen Show (16:9)</PresentationFormat>
  <Paragraphs>34</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Ceren Kolsarici</cp:lastModifiedBy>
  <cp:revision>2</cp:revision>
  <dcterms:modified xsi:type="dcterms:W3CDTF">2024-10-19T23:39:16Z</dcterms:modified>
</cp:coreProperties>
</file>