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7"/>
  </p:normalViewPr>
  <p:slideViewPr>
    <p:cSldViewPr snapToGrid="0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AFCBF-18E6-824E-AFBF-A5ECC6425006}" type="datetimeFigureOut">
              <a:rPr lang="en-US" smtClean="0"/>
              <a:t>5/24/24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428D7-16FC-214A-A06D-EF1DC2C1A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9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outlook/mmo/electric-vehicles/worldwide#unit-sale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Electric vehicles - worldwide: Statista market forecast</a:t>
            </a:r>
            <a:r>
              <a:rPr lang="en-US"/>
              <a:t>. Statista. (n.d.). </a:t>
            </a:r>
            <a:r>
              <a:rPr lang="en-US">
                <a:hlinkClick r:id="rId3"/>
              </a:rPr>
              <a:t>https://www.statista.com/outlook/mmo/electric-vehicles/worldwide#unit-sales</a:t>
            </a:r>
            <a:r>
              <a:rPr lang="en-US"/>
              <a:t> </a:t>
            </a:r>
          </a:p>
          <a:p>
            <a:endParaRPr lang="en-US" i="1"/>
          </a:p>
          <a:p>
            <a:r>
              <a:rPr lang="en-CA" i="1"/>
              <a:t>Answers </a:t>
            </a:r>
            <a:r>
              <a:rPr lang="en-US" i="1">
                <a:cs typeface="Calibri"/>
              </a:rPr>
              <a:t>Industry </a:t>
            </a:r>
            <a:r>
              <a:rPr lang="en-CA" i="1"/>
              <a:t>Q2 &amp; Q3</a:t>
            </a:r>
            <a:endParaRPr lang="en-CA" i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2CC1-203D-4B63-8876-B1388491D9D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52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7238-7861-DED3-BBEF-99540EC5D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0249E-5FAB-A9BC-934C-AFE36789F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2EAEB-6AAC-6E7D-70BF-F50773B8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8E7B-BA25-624C-A367-78DCC37A513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B91BB-C02E-3191-FABD-A37B348B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50D5A-380E-6A4D-1EA1-652E214C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A13-B56F-1741-AA05-981333B2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BA80-664D-DB89-B7BD-0522828F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8A85F-2428-FA49-5E52-392FD7CB9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18413-A8DC-2667-6DAA-CEE0A864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8E7B-BA25-624C-A367-78DCC37A513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CC609-2A35-34FC-6169-884D196B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920FC-D828-BC81-5DC5-8E38C940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A13-B56F-1741-AA05-981333B2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0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7B776-3907-DF18-D8B7-AA2E5AFF7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94D82-0327-A825-AFC4-FDDFC0C94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70F22-5C69-79C3-52E4-450A0AA3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8E7B-BA25-624C-A367-78DCC37A513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21A32-90D5-2447-DA7A-2E19A6E1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7447C-DE04-9744-715C-EF283300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A13-B56F-1741-AA05-981333B2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3D69-6715-B4E2-2C59-C42D8A35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DEA53-C59C-EF45-7570-DA2997646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7BE13-75C0-BA22-B698-C20EAA11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8E7B-BA25-624C-A367-78DCC37A513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1BC32-A225-8BE9-4F7C-6A0FB8DA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F2ACE-D0A2-A91C-7C84-403346F0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A13-B56F-1741-AA05-981333B2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6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475E-FCB1-E212-9348-09F6F6E7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7A211-23BF-D767-80FA-B651D2EC5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0C0EC-EDC5-2B95-EDD9-C108AB6F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8E7B-BA25-624C-A367-78DCC37A513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9DBE6-0EA4-82B8-3C77-0587AE2E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33E5B-D6CC-4402-2064-C807F649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A13-B56F-1741-AA05-981333B2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4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2967-4FEA-C903-232F-69D56023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36E68-B2D3-77FE-FE23-20D2ADC93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12886-932B-1F41-6D18-E0BB67C25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5B6C2-F61A-D1D3-D691-8CE297CE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8E7B-BA25-624C-A367-78DCC37A513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19B13-00E2-01FD-9524-E78EFB7E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7C8E8-0AE6-E754-66FA-9E87476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A13-B56F-1741-AA05-981333B2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206C-3C88-E9D6-7035-7DC5AAB4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F4756-53FD-9D44-BEA8-55BF4F026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96C4F-467F-C22C-FC8C-C8257E43B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F5133-6454-393D-BC97-4F103B566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71469-3FAD-C328-5C1B-FCCE0C47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D3646E-3868-6763-E7DA-83BB2DA2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8E7B-BA25-624C-A367-78DCC37A513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3D367-D093-4586-3B78-898320F8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46DB5-8110-30C6-52D0-CD40C9F6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A13-B56F-1741-AA05-981333B2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6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69E9-E058-2597-304D-65D7092F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042AF-A754-B596-43E8-C48120F3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8E7B-BA25-624C-A367-78DCC37A513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F8844-532E-2FA5-82CD-75527EF9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D78C2-0CA2-3115-D9AA-B7163AE4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A13-B56F-1741-AA05-981333B2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8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E680E-D96F-13CF-7773-74336193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8E7B-BA25-624C-A367-78DCC37A513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FFB04-4578-361B-C725-15D6F6E8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CD3DE-CD3E-2320-62A9-4D9D9EB7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A13-B56F-1741-AA05-981333B2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1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368A-171C-7A3C-7878-BDE5346E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EDFD0-5002-3253-6421-8AC60E28A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74EF7-C880-CAE8-6B5D-0B91D2619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E32AE-D226-E60B-6223-D6F80920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8E7B-BA25-624C-A367-78DCC37A513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4EE1F-3F00-76BB-6B6C-D2DFFBD3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22473-6564-3F9B-DCEA-B2136648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A13-B56F-1741-AA05-981333B2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FE38-B029-61E6-5EB4-6200F247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00FC7-87F0-E3F7-3D7F-DDA754EAA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E3982-EAC1-E2AC-0A8E-82B0B1BD7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80EE4-E29D-93ED-A7AB-8AF3FAF6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8E7B-BA25-624C-A367-78DCC37A513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8DC2B-113A-95E4-5E57-5936C1B8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EFC37-17BF-5253-D753-69EF40BC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A13-B56F-1741-AA05-981333B2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6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27360-4A02-D9CF-0EB0-E5CF16F6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627D-5DA5-889F-DC3B-C48B868D7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94A5-0803-DAA4-3C43-24962106E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478E7B-BA25-624C-A367-78DCC37A513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0B5B4-B0E5-51A5-F635-89B0F16D9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41C56-7597-DE39-1CCA-B5531B023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89A13-B56F-1741-AA05-981333B2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B00C-360F-4C3A-A593-8B682CC5C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6F5DA-D267-A8A7-F8CB-2D999DE9F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4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764D-876E-2D9E-9444-A1C1A688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Overview of Electric Vehicle Industry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0399F4C4-EDF4-05B2-2906-1640AE6A3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2965" y="2112013"/>
            <a:ext cx="430736" cy="43771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43CE76-8297-5966-3B87-A07A338A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67" y="2170667"/>
            <a:ext cx="2150561" cy="32651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Financial Benefit</a:t>
            </a:r>
          </a:p>
        </p:txBody>
      </p:sp>
      <p:pic>
        <p:nvPicPr>
          <p:cNvPr id="11" name="Graphic 10" descr="Badge Tick1 outline">
            <a:extLst>
              <a:ext uri="{FF2B5EF4-FFF2-40B4-BE49-F238E27FC236}">
                <a16:creationId xmlns:a16="http://schemas.microsoft.com/office/drawing/2014/main" id="{92DC92D7-0648-87AB-A787-E383ACBD3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2964" y="2658352"/>
            <a:ext cx="430736" cy="437715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88DF4DAE-402A-7105-AEA4-89203169FBAD}"/>
              </a:ext>
            </a:extLst>
          </p:cNvPr>
          <p:cNvSpPr txBox="1">
            <a:spLocks/>
          </p:cNvSpPr>
          <p:nvPr/>
        </p:nvSpPr>
        <p:spPr>
          <a:xfrm>
            <a:off x="7845605" y="2775953"/>
            <a:ext cx="2150561" cy="32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Environmental</a:t>
            </a:r>
          </a:p>
        </p:txBody>
      </p:sp>
      <p:pic>
        <p:nvPicPr>
          <p:cNvPr id="14" name="Graphic 13" descr="Badge Tick1 outline">
            <a:extLst>
              <a:ext uri="{FF2B5EF4-FFF2-40B4-BE49-F238E27FC236}">
                <a16:creationId xmlns:a16="http://schemas.microsoft.com/office/drawing/2014/main" id="{2050A648-5D2D-F470-97D9-3002B8957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2965" y="3240636"/>
            <a:ext cx="430736" cy="437715"/>
          </a:xfrm>
          <a:prstGeom prst="rect">
            <a:avLst/>
          </a:prstGeom>
        </p:spPr>
      </p:pic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7C205039-D3E4-9FBF-E870-5CB3ED36DCBC}"/>
              </a:ext>
            </a:extLst>
          </p:cNvPr>
          <p:cNvSpPr txBox="1">
            <a:spLocks/>
          </p:cNvSpPr>
          <p:nvPr/>
        </p:nvSpPr>
        <p:spPr>
          <a:xfrm>
            <a:off x="7847044" y="3301686"/>
            <a:ext cx="2150561" cy="3193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Social Influence</a:t>
            </a:r>
          </a:p>
        </p:txBody>
      </p:sp>
      <p:pic>
        <p:nvPicPr>
          <p:cNvPr id="20" name="Graphic 19" descr="Warning outline">
            <a:extLst>
              <a:ext uri="{FF2B5EF4-FFF2-40B4-BE49-F238E27FC236}">
                <a16:creationId xmlns:a16="http://schemas.microsoft.com/office/drawing/2014/main" id="{B9BB79EF-E004-843C-BF3B-8D256713E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15531" y="4719027"/>
            <a:ext cx="461515" cy="439948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FF69140A-B008-AD2B-3A34-5C96BB1641B1}"/>
              </a:ext>
            </a:extLst>
          </p:cNvPr>
          <p:cNvSpPr txBox="1">
            <a:spLocks/>
          </p:cNvSpPr>
          <p:nvPr/>
        </p:nvSpPr>
        <p:spPr>
          <a:xfrm>
            <a:off x="7929583" y="4782589"/>
            <a:ext cx="2215259" cy="3193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Range Conscious</a:t>
            </a:r>
          </a:p>
        </p:txBody>
      </p:sp>
      <p:pic>
        <p:nvPicPr>
          <p:cNvPr id="22" name="Graphic 21" descr="Warning outline">
            <a:extLst>
              <a:ext uri="{FF2B5EF4-FFF2-40B4-BE49-F238E27FC236}">
                <a16:creationId xmlns:a16="http://schemas.microsoft.com/office/drawing/2014/main" id="{8B997B1D-3368-3804-DDC0-1BACD57708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15530" y="5257983"/>
            <a:ext cx="461515" cy="439948"/>
          </a:xfrm>
          <a:prstGeom prst="rect">
            <a:avLst/>
          </a:prstGeom>
        </p:spPr>
      </p:pic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4F4D2B80-FCAF-39C7-28D7-C3317D1D6D42}"/>
              </a:ext>
            </a:extLst>
          </p:cNvPr>
          <p:cNvSpPr txBox="1">
            <a:spLocks/>
          </p:cNvSpPr>
          <p:nvPr/>
        </p:nvSpPr>
        <p:spPr>
          <a:xfrm>
            <a:off x="7929584" y="5350299"/>
            <a:ext cx="2855050" cy="3480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Charging Infrastructure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61C93-CA17-CFB1-8046-C5B86006B90A}"/>
              </a:ext>
            </a:extLst>
          </p:cNvPr>
          <p:cNvSpPr txBox="1"/>
          <p:nvPr/>
        </p:nvSpPr>
        <p:spPr>
          <a:xfrm>
            <a:off x="7102004" y="1654218"/>
            <a:ext cx="63044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3A7D23"/>
                </a:solidFill>
              </a:rPr>
              <a:t>FACTORS INCREASING DEMAND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DF042-5F73-660E-31A4-AB693C95BA3D}"/>
              </a:ext>
            </a:extLst>
          </p:cNvPr>
          <p:cNvSpPr txBox="1"/>
          <p:nvPr/>
        </p:nvSpPr>
        <p:spPr>
          <a:xfrm>
            <a:off x="7051066" y="4305813"/>
            <a:ext cx="63044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AREAS OF RESISTANCE </a:t>
            </a:r>
            <a:endParaRPr lang="en-US" sz="2400" b="1">
              <a:solidFill>
                <a:srgbClr val="3A7D23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367D5D-D76A-4A19-3C73-F8B3533C669E}"/>
              </a:ext>
            </a:extLst>
          </p:cNvPr>
          <p:cNvSpPr/>
          <p:nvPr/>
        </p:nvSpPr>
        <p:spPr>
          <a:xfrm>
            <a:off x="6815672" y="1481689"/>
            <a:ext cx="5049739" cy="235069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EB13AC-C67D-1741-74BF-999555669F38}"/>
              </a:ext>
            </a:extLst>
          </p:cNvPr>
          <p:cNvSpPr/>
          <p:nvPr/>
        </p:nvSpPr>
        <p:spPr>
          <a:xfrm>
            <a:off x="6817920" y="4117936"/>
            <a:ext cx="5082396" cy="235069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aph of sales growth&#10;&#10;Description automatically generated">
            <a:extLst>
              <a:ext uri="{FF2B5EF4-FFF2-40B4-BE49-F238E27FC236}">
                <a16:creationId xmlns:a16="http://schemas.microsoft.com/office/drawing/2014/main" id="{C422E777-E296-294B-EB85-FC6CB23D38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48" r="749"/>
          <a:stretch/>
        </p:blipFill>
        <p:spPr>
          <a:xfrm>
            <a:off x="595853" y="1869058"/>
            <a:ext cx="5835849" cy="4297489"/>
          </a:xfrm>
          <a:prstGeom prst="rect">
            <a:avLst/>
          </a:prstGeom>
          <a:effectLst/>
        </p:spPr>
      </p:pic>
      <p:pic>
        <p:nvPicPr>
          <p:cNvPr id="3" name="Graphic 2" descr="Warning outline">
            <a:extLst>
              <a:ext uri="{FF2B5EF4-FFF2-40B4-BE49-F238E27FC236}">
                <a16:creationId xmlns:a16="http://schemas.microsoft.com/office/drawing/2014/main" id="{85E81912-E7F2-1D87-2889-E37C0F6B5D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25827" y="5793442"/>
            <a:ext cx="461515" cy="439948"/>
          </a:xfrm>
          <a:prstGeom prst="rect">
            <a:avLst/>
          </a:prstGeom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8531A3A3-82CE-2D5E-310A-5634A447E840}"/>
              </a:ext>
            </a:extLst>
          </p:cNvPr>
          <p:cNvSpPr txBox="1">
            <a:spLocks/>
          </p:cNvSpPr>
          <p:nvPr/>
        </p:nvSpPr>
        <p:spPr>
          <a:xfrm>
            <a:off x="7939881" y="5885758"/>
            <a:ext cx="2855050" cy="3480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140017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Macintosh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Overview of Electric Vehicle Industry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Ramelo</dc:creator>
  <cp:lastModifiedBy>Anthony Ramelo</cp:lastModifiedBy>
  <cp:revision>1</cp:revision>
  <dcterms:created xsi:type="dcterms:W3CDTF">2024-05-24T15:20:51Z</dcterms:created>
  <dcterms:modified xsi:type="dcterms:W3CDTF">2024-05-24T15:21:23Z</dcterms:modified>
</cp:coreProperties>
</file>