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0" r:id="rId1"/>
    <p:sldMasterId id="2147483806" r:id="rId2"/>
  </p:sldMasterIdLst>
  <p:notesMasterIdLst>
    <p:notesMasterId r:id="rId29"/>
  </p:notesMasterIdLst>
  <p:sldIdLst>
    <p:sldId id="256" r:id="rId3"/>
    <p:sldId id="272" r:id="rId4"/>
    <p:sldId id="258" r:id="rId5"/>
    <p:sldId id="273" r:id="rId6"/>
    <p:sldId id="274" r:id="rId7"/>
    <p:sldId id="276" r:id="rId8"/>
    <p:sldId id="278" r:id="rId9"/>
    <p:sldId id="279" r:id="rId10"/>
    <p:sldId id="281" r:id="rId11"/>
    <p:sldId id="283" r:id="rId12"/>
    <p:sldId id="286" r:id="rId13"/>
    <p:sldId id="280" r:id="rId14"/>
    <p:sldId id="287" r:id="rId15"/>
    <p:sldId id="288" r:id="rId16"/>
    <p:sldId id="289" r:id="rId17"/>
    <p:sldId id="290" r:id="rId18"/>
    <p:sldId id="285" r:id="rId19"/>
    <p:sldId id="291" r:id="rId20"/>
    <p:sldId id="295" r:id="rId21"/>
    <p:sldId id="296" r:id="rId22"/>
    <p:sldId id="284" r:id="rId23"/>
    <p:sldId id="297" r:id="rId24"/>
    <p:sldId id="282" r:id="rId25"/>
    <p:sldId id="267" r:id="rId26"/>
    <p:sldId id="298" r:id="rId27"/>
    <p:sldId id="268"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ato" panose="020F0502020204030203" pitchFamily="34" charset="0"/>
        <a:ea typeface="+mn-ea"/>
        <a:cs typeface="+mn-cs"/>
      </a:defRPr>
    </a:lvl1pPr>
    <a:lvl2pPr marL="4572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2pPr>
    <a:lvl3pPr marL="9144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3pPr>
    <a:lvl4pPr marL="13716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4pPr>
    <a:lvl5pPr marL="18288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5pPr>
    <a:lvl6pPr marL="2286000" algn="l" defTabSz="914400" rtl="0" eaLnBrk="1" latinLnBrk="0" hangingPunct="1">
      <a:defRPr kern="1200">
        <a:solidFill>
          <a:schemeClr val="tx1"/>
        </a:solidFill>
        <a:latin typeface="Lato" panose="020F0502020204030203" pitchFamily="34" charset="0"/>
        <a:ea typeface="+mn-ea"/>
        <a:cs typeface="+mn-cs"/>
      </a:defRPr>
    </a:lvl6pPr>
    <a:lvl7pPr marL="2743200" algn="l" defTabSz="914400" rtl="0" eaLnBrk="1" latinLnBrk="0" hangingPunct="1">
      <a:defRPr kern="1200">
        <a:solidFill>
          <a:schemeClr val="tx1"/>
        </a:solidFill>
        <a:latin typeface="Lato" panose="020F0502020204030203" pitchFamily="34" charset="0"/>
        <a:ea typeface="+mn-ea"/>
        <a:cs typeface="+mn-cs"/>
      </a:defRPr>
    </a:lvl7pPr>
    <a:lvl8pPr marL="3200400" algn="l" defTabSz="914400" rtl="0" eaLnBrk="1" latinLnBrk="0" hangingPunct="1">
      <a:defRPr kern="1200">
        <a:solidFill>
          <a:schemeClr val="tx1"/>
        </a:solidFill>
        <a:latin typeface="Lato" panose="020F0502020204030203" pitchFamily="34" charset="0"/>
        <a:ea typeface="+mn-ea"/>
        <a:cs typeface="+mn-cs"/>
      </a:defRPr>
    </a:lvl8pPr>
    <a:lvl9pPr marL="3657600" algn="l" defTabSz="914400" rtl="0" eaLnBrk="1" latinLnBrk="0" hangingPunct="1">
      <a:defRPr kern="1200">
        <a:solidFill>
          <a:schemeClr val="tx1"/>
        </a:solidFill>
        <a:latin typeface="Lato" panose="020F050202020403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1"/>
    <p:restoredTop sz="95374"/>
  </p:normalViewPr>
  <p:slideViewPr>
    <p:cSldViewPr snapToGrid="0" snapToObjects="1">
      <p:cViewPr varScale="1">
        <p:scale>
          <a:sx n="122" d="100"/>
          <a:sy n="122" d="100"/>
        </p:scale>
        <p:origin x="752" y="192"/>
      </p:cViewPr>
      <p:guideLst>
        <p:guide orient="horz" pos="2160"/>
        <p:guide pos="3840"/>
      </p:guideLst>
    </p:cSldViewPr>
  </p:slideViewPr>
  <p:outlineViewPr>
    <p:cViewPr>
      <p:scale>
        <a:sx n="33" d="100"/>
        <a:sy n="33" d="100"/>
      </p:scale>
      <p:origin x="0" y="-9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7" d="100"/>
          <a:sy n="107" d="100"/>
        </p:scale>
        <p:origin x="608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Ramelo" userId="45fc0c39-4587-4d3c-b8d6-539d7fb7305a" providerId="ADAL" clId="{B46D3E85-DAC4-D349-9B4F-EF3CA63C7FEE}"/>
    <pc:docChg chg="undo custSel addSld delSld">
      <pc:chgData name="Anthony Ramelo" userId="45fc0c39-4587-4d3c-b8d6-539d7fb7305a" providerId="ADAL" clId="{B46D3E85-DAC4-D349-9B4F-EF3CA63C7FEE}" dt="2024-08-11T14:37:26.725" v="3" actId="680"/>
      <pc:docMkLst>
        <pc:docMk/>
      </pc:docMkLst>
      <pc:sldChg chg="new del">
        <pc:chgData name="Anthony Ramelo" userId="45fc0c39-4587-4d3c-b8d6-539d7fb7305a" providerId="ADAL" clId="{B46D3E85-DAC4-D349-9B4F-EF3CA63C7FEE}" dt="2024-08-11T14:37:26.725" v="3" actId="680"/>
        <pc:sldMkLst>
          <pc:docMk/>
          <pc:sldMk cId="53020751" sldId="299"/>
        </pc:sldMkLst>
      </pc:sldChg>
      <pc:sldChg chg="new del">
        <pc:chgData name="Anthony Ramelo" userId="45fc0c39-4587-4d3c-b8d6-539d7fb7305a" providerId="ADAL" clId="{B46D3E85-DAC4-D349-9B4F-EF3CA63C7FEE}" dt="2024-08-11T14:37:17.460" v="1" actId="680"/>
        <pc:sldMkLst>
          <pc:docMk/>
          <pc:sldMk cId="2077180000"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503A60-F532-7D4B-9495-BECDC9C91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29EE85B-2E36-5349-880B-B0BB04CE98C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DF43009-DF51-D141-BCD3-79629B9C5B5D}" type="datetimeFigureOut">
              <a:rPr lang="en-US"/>
              <a:pPr>
                <a:defRPr/>
              </a:pPr>
              <a:t>8/11/24</a:t>
            </a:fld>
            <a:endParaRPr lang="en-US"/>
          </a:p>
        </p:txBody>
      </p:sp>
      <p:sp>
        <p:nvSpPr>
          <p:cNvPr id="4" name="Slide Image Placeholder 3">
            <a:extLst>
              <a:ext uri="{FF2B5EF4-FFF2-40B4-BE49-F238E27FC236}">
                <a16:creationId xmlns:a16="http://schemas.microsoft.com/office/drawing/2014/main" id="{209B7C90-981C-9343-A6E7-09AD9B36267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FB7DDB4-0B27-7347-8D74-F8FB1110591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1DFE6C-52A2-1241-8B7D-1F09A599D2F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BEBA447-7B86-874A-8D5B-4BC9DD24311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622E6EF-89B4-7E42-91B1-F6EF3C5638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5539CB36-261D-8F45-BDE0-E96A15B054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93DC6F5C-58DB-5245-8610-210CBBBD1A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3795" name="Slide Number Placeholder 3">
            <a:extLst>
              <a:ext uri="{FF2B5EF4-FFF2-40B4-BE49-F238E27FC236}">
                <a16:creationId xmlns:a16="http://schemas.microsoft.com/office/drawing/2014/main" id="{E925A61F-D6C7-3D40-923C-1E54BC934B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1265AAFE-517C-E040-9B15-68E377D7990C}"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DF0E27D9-C2EE-694E-A569-EE9F3C07CE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a:extLst>
              <a:ext uri="{FF2B5EF4-FFF2-40B4-BE49-F238E27FC236}">
                <a16:creationId xmlns:a16="http://schemas.microsoft.com/office/drawing/2014/main" id="{7EACF688-61D3-1042-AC12-9B89099F45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An example of a title page with more specific program details in the title</a:t>
            </a:r>
          </a:p>
        </p:txBody>
      </p:sp>
      <p:sp>
        <p:nvSpPr>
          <p:cNvPr id="37891" name="Slide Number Placeholder 3">
            <a:extLst>
              <a:ext uri="{FF2B5EF4-FFF2-40B4-BE49-F238E27FC236}">
                <a16:creationId xmlns:a16="http://schemas.microsoft.com/office/drawing/2014/main" id="{799A474E-24AA-664B-BD6D-FA6AFE7BA4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B47F8061-E9FB-A444-B71A-191004BC9C39}"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1923401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162634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541CFEB7-A49E-1A46-97EF-64F0002C45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a:extLst>
              <a:ext uri="{FF2B5EF4-FFF2-40B4-BE49-F238E27FC236}">
                <a16:creationId xmlns:a16="http://schemas.microsoft.com/office/drawing/2014/main" id="{B26B2861-ED99-B547-8942-2ADA4B066C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0419" name="Slide Number Placeholder 3">
            <a:extLst>
              <a:ext uri="{FF2B5EF4-FFF2-40B4-BE49-F238E27FC236}">
                <a16:creationId xmlns:a16="http://schemas.microsoft.com/office/drawing/2014/main" id="{CAC81E8D-66E5-D34A-B371-A32355011D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F1C17CFF-422B-9B41-A088-7484296A90CC}" type="slidenum">
              <a:rPr lang="en-US" altLang="en-US">
                <a:latin typeface="Calibri" panose="020F0502020204030204" pitchFamily="34" charset="0"/>
              </a:rPr>
              <a:pPr fontAlgn="base">
                <a:spcBef>
                  <a:spcPct val="0"/>
                </a:spcBef>
                <a:spcAft>
                  <a:spcPct val="0"/>
                </a:spcAft>
              </a:pPr>
              <a:t>24</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F636A975-5808-F34E-9B52-54385DAC8C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id="{1DDFF460-E28C-B14B-A9BD-D80E721C89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2467" name="Slide Number Placeholder 3">
            <a:extLst>
              <a:ext uri="{FF2B5EF4-FFF2-40B4-BE49-F238E27FC236}">
                <a16:creationId xmlns:a16="http://schemas.microsoft.com/office/drawing/2014/main" id="{F42F39CB-3DD7-C645-87D8-F525627B8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A54BC261-3A15-7141-82F7-5BAE5616064B}" type="slidenum">
              <a:rPr lang="en-US" altLang="en-US">
                <a:latin typeface="Calibri" panose="020F0502020204030204" pitchFamily="34" charset="0"/>
              </a:rPr>
              <a:pPr fontAlgn="base">
                <a:spcBef>
                  <a:spcPct val="0"/>
                </a:spcBef>
                <a:spcAft>
                  <a:spcPct val="0"/>
                </a:spcAft>
              </a:pPr>
              <a:t>26</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rz Logo Title">
    <p:spTree>
      <p:nvGrpSpPr>
        <p:cNvPr id="1" name=""/>
        <p:cNvGrpSpPr/>
        <p:nvPr/>
      </p:nvGrpSpPr>
      <p:grpSpPr>
        <a:xfrm>
          <a:off x="0" y="0"/>
          <a:ext cx="0" cy="0"/>
          <a:chOff x="0" y="0"/>
          <a:chExt cx="0" cy="0"/>
        </a:xfrm>
      </p:grpSpPr>
      <p:sp>
        <p:nvSpPr>
          <p:cNvPr id="4" name="Title 4"/>
          <p:cNvSpPr>
            <a:spLocks noGrp="1"/>
          </p:cNvSpPr>
          <p:nvPr>
            <p:ph type="title"/>
          </p:nvPr>
        </p:nvSpPr>
        <p:spPr>
          <a:xfrm>
            <a:off x="0" y="-1125027"/>
            <a:ext cx="8876071" cy="1031188"/>
          </a:xfrm>
          <a:prstGeom prst="rect">
            <a:avLst/>
          </a:prstGeom>
        </p:spPr>
        <p:txBody>
          <a:bodyPr/>
          <a:lstStyle/>
          <a:p>
            <a:endParaRPr lang="en-US" dirty="0"/>
          </a:p>
        </p:txBody>
      </p:sp>
      <p:pic>
        <p:nvPicPr>
          <p:cNvPr id="5" name="Picture 4">
            <a:extLst>
              <a:ext uri="{FF2B5EF4-FFF2-40B4-BE49-F238E27FC236}">
                <a16:creationId xmlns:a16="http://schemas.microsoft.com/office/drawing/2014/main" id="{0B2BAC22-A21A-7C44-84C8-241B944066D6}"/>
              </a:ext>
            </a:extLst>
          </p:cNvPr>
          <p:cNvPicPr>
            <a:picLocks noChangeAspect="1"/>
          </p:cNvPicPr>
          <p:nvPr userDrawn="1"/>
        </p:nvPicPr>
        <p:blipFill>
          <a:blip r:embed="rId2"/>
          <a:stretch>
            <a:fillRect/>
          </a:stretch>
        </p:blipFill>
        <p:spPr>
          <a:xfrm>
            <a:off x="1841677" y="2522114"/>
            <a:ext cx="8508646" cy="1554464"/>
          </a:xfrm>
          <a:prstGeom prst="rect">
            <a:avLst/>
          </a:prstGeom>
        </p:spPr>
      </p:pic>
    </p:spTree>
    <p:extLst>
      <p:ext uri="{BB962C8B-B14F-4D97-AF65-F5344CB8AC3E}">
        <p14:creationId xmlns:p14="http://schemas.microsoft.com/office/powerpoint/2010/main" val="167392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87434FA8-2F50-7E4F-988D-5F7307507E9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F451E8D-75F9-3B4E-8B6F-173BBE71E9D3}"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2C373844-434D-5447-AAE6-42DCEC7C162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816BD88-1C1A-0E4C-8B90-DCA1AF88328F}"/>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5850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hap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C8E81086-9C14-814E-A468-7F1991334B44}"/>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BD075840-B8B4-894D-B940-E91F6E63678E}"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98249659-9F40-704C-AE69-83AE57CE6B11}"/>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65630D5-9E2C-9B46-943C-723C8567CCE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31827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1AACE0C1-9629-FF4F-B2E6-7B52E8C6F462}"/>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5FC083F4-2CB4-8F4D-AAB6-9F670B5D53D8}"/>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EB5EED1-4B96-574F-B34D-10270B3C93DD}"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8">
            <a:extLst>
              <a:ext uri="{FF2B5EF4-FFF2-40B4-BE49-F238E27FC236}">
                <a16:creationId xmlns:a16="http://schemas.microsoft.com/office/drawing/2014/main" id="{4996AE79-DCB8-044B-A486-D0B78496656F}"/>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E208AD99-95E2-9B49-9732-6DEB2481F6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0819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B6847EA2-BB60-B044-820B-75F88783053F}"/>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38B66A1A-E165-1042-9C94-019E204A314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C608E374-52AD-B44B-A36A-5736262D0C72}"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7" name="Date Placeholder 10">
            <a:extLst>
              <a:ext uri="{FF2B5EF4-FFF2-40B4-BE49-F238E27FC236}">
                <a16:creationId xmlns:a16="http://schemas.microsoft.com/office/drawing/2014/main" id="{30C3FE27-B2A1-D243-B8A1-18D81C8B815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D7DDFBB8-1DB9-3D47-A945-1A2CB90EF3A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405159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C30271C-68E4-8643-8189-C8F7E17728B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013C5B48-F205-5A42-A836-967E3B80F181}"/>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508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79EA2-2173-9C44-8D20-1E54C792C37C}"/>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83748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orz Logo Title Blue">
    <p:spTree>
      <p:nvGrpSpPr>
        <p:cNvPr id="1" name=""/>
        <p:cNvGrpSpPr/>
        <p:nvPr/>
      </p:nvGrpSpPr>
      <p:grpSpPr>
        <a:xfrm>
          <a:off x="0" y="0"/>
          <a:ext cx="0" cy="0"/>
          <a:chOff x="0" y="0"/>
          <a:chExt cx="0" cy="0"/>
        </a:xfrm>
      </p:grpSpPr>
      <p:sp>
        <p:nvSpPr>
          <p:cNvPr id="4" name="Title 4"/>
          <p:cNvSpPr>
            <a:spLocks noGrp="1"/>
          </p:cNvSpPr>
          <p:nvPr>
            <p:ph type="title"/>
          </p:nvPr>
        </p:nvSpPr>
        <p:spPr>
          <a:xfrm>
            <a:off x="0" y="-1125027"/>
            <a:ext cx="8876071" cy="1031188"/>
          </a:xfrm>
          <a:prstGeom prst="rect">
            <a:avLst/>
          </a:prstGeom>
        </p:spPr>
        <p:txBody>
          <a:bodyPr/>
          <a:lstStyle/>
          <a:p>
            <a:endParaRPr lang="en-US" dirty="0"/>
          </a:p>
        </p:txBody>
      </p:sp>
      <p:pic>
        <p:nvPicPr>
          <p:cNvPr id="5" name="Picture 4">
            <a:extLst>
              <a:ext uri="{FF2B5EF4-FFF2-40B4-BE49-F238E27FC236}">
                <a16:creationId xmlns:a16="http://schemas.microsoft.com/office/drawing/2014/main" id="{CE9AB25A-6C79-694A-A443-DEDCA47B1DD2}"/>
              </a:ext>
            </a:extLst>
          </p:cNvPr>
          <p:cNvPicPr>
            <a:picLocks noChangeAspect="1"/>
          </p:cNvPicPr>
          <p:nvPr userDrawn="1"/>
        </p:nvPicPr>
        <p:blipFill>
          <a:blip r:embed="rId2"/>
          <a:stretch>
            <a:fillRect/>
          </a:stretch>
        </p:blipFill>
        <p:spPr>
          <a:xfrm>
            <a:off x="1841677" y="2522114"/>
            <a:ext cx="8508646" cy="1554464"/>
          </a:xfrm>
          <a:prstGeom prst="rect">
            <a:avLst/>
          </a:prstGeom>
        </p:spPr>
      </p:pic>
    </p:spTree>
    <p:extLst>
      <p:ext uri="{BB962C8B-B14F-4D97-AF65-F5344CB8AC3E}">
        <p14:creationId xmlns:p14="http://schemas.microsoft.com/office/powerpoint/2010/main" val="98944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Vert Logo Title Blue">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E30EB77D-48B6-984A-AE24-052A6A972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46563" y="1330325"/>
            <a:ext cx="36988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dirty="0"/>
          </a:p>
        </p:txBody>
      </p:sp>
    </p:spTree>
    <p:extLst>
      <p:ext uri="{BB962C8B-B14F-4D97-AF65-F5344CB8AC3E}">
        <p14:creationId xmlns:p14="http://schemas.microsoft.com/office/powerpoint/2010/main" val="137231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Blu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31D6668D-D73D-8F4A-933F-456E52CB9DFC}"/>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solidFill>
                  <a:schemeClr val="bg1"/>
                </a:solidFill>
              </a:defRPr>
            </a:lvl1pPr>
          </a:lstStyle>
          <a:p>
            <a:endParaRPr lang="en-US" dirty="0"/>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Date Placeholder 4">
            <a:extLst>
              <a:ext uri="{FF2B5EF4-FFF2-40B4-BE49-F238E27FC236}">
                <a16:creationId xmlns:a16="http://schemas.microsoft.com/office/drawing/2014/main" id="{D559DB3B-C0C0-AC4E-9BBD-6843081F956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4177552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DDA18355-8752-9D42-9795-B0B4A80E2C6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2349ACD-5373-4C45-9F0A-0FE3EEFCEA6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solidFill>
                  <a:schemeClr val="bg1"/>
                </a:solidFill>
              </a:defRPr>
            </a:lvl1pPr>
          </a:lstStyle>
          <a:p>
            <a:endParaRPr lang="en-US" dirty="0"/>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5" name="Date Placeholder 3">
            <a:extLst>
              <a:ext uri="{FF2B5EF4-FFF2-40B4-BE49-F238E27FC236}">
                <a16:creationId xmlns:a16="http://schemas.microsoft.com/office/drawing/2014/main" id="{11262145-B481-ED4A-B6E6-06E3879781DA}"/>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3C4AA66-FE72-E548-BAA2-68033C51643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67339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Vert Logo Title">
    <p:spTree>
      <p:nvGrpSpPr>
        <p:cNvPr id="1" name=""/>
        <p:cNvGrpSpPr/>
        <p:nvPr/>
      </p:nvGrpSpPr>
      <p:grpSpPr>
        <a:xfrm>
          <a:off x="0" y="0"/>
          <a:ext cx="0" cy="0"/>
          <a:chOff x="0" y="0"/>
          <a:chExt cx="0" cy="0"/>
        </a:xfrm>
      </p:grpSpPr>
      <p:pic>
        <p:nvPicPr>
          <p:cNvPr id="3" name="Picture 5" descr="Logo, Smith School of Business at Queen's University">
            <a:extLst>
              <a:ext uri="{FF2B5EF4-FFF2-40B4-BE49-F238E27FC236}">
                <a16:creationId xmlns:a16="http://schemas.microsoft.com/office/drawing/2014/main" id="{755E95B0-BA7A-6E45-92EB-61CAD8F7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263" y="1374775"/>
            <a:ext cx="3673475"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dirty="0"/>
          </a:p>
        </p:txBody>
      </p:sp>
    </p:spTree>
    <p:extLst>
      <p:ext uri="{BB962C8B-B14F-4D97-AF65-F5344CB8AC3E}">
        <p14:creationId xmlns:p14="http://schemas.microsoft.com/office/powerpoint/2010/main" val="49216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2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71794A3-E238-E64D-94F9-B054D133EA16}"/>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4E765B8-AA8A-9B4E-950E-E3BA27BBA63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solidFill>
                  <a:schemeClr val="bg1"/>
                </a:solidFill>
              </a:defRPr>
            </a:lvl1pPr>
          </a:lstStyle>
          <a:p>
            <a:endParaRPr lang="en-US" dirty="0"/>
          </a:p>
        </p:txBody>
      </p:sp>
      <p:sp>
        <p:nvSpPr>
          <p:cNvPr id="4" name="Date Placeholder 3">
            <a:extLst>
              <a:ext uri="{FF2B5EF4-FFF2-40B4-BE49-F238E27FC236}">
                <a16:creationId xmlns:a16="http://schemas.microsoft.com/office/drawing/2014/main" id="{98976372-5ECE-E744-9B21-1ED8BA1E0099}"/>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8132F0D1-A7D7-2647-83B6-B6AEC27546B4}"/>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03292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A92FBF7D-FF21-6A4C-80B8-6202E0980585}"/>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0EB9335C-6DAD-F643-B866-842EDC8A688E}"/>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F21D110-A2E0-F94B-B3DE-092CAA8ED8E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idx="1"/>
          </p:nvPr>
        </p:nvSpPr>
        <p:spPr>
          <a:xfrm>
            <a:off x="838200" y="1862659"/>
            <a:ext cx="8876071" cy="38892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039268D8-FC1C-2D40-A5A8-47A6C145BE9B}"/>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A3C3B5FC-9B7B-AC4D-8751-C189FD030BB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279607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CB631482-18B7-2F46-84FD-DE6AF665ACF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CF32EFD-BA1E-D142-8BF2-3221833B09F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46175C-BC7F-E449-82F1-37DF049DB2F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sz="half" idx="1"/>
          </p:nvPr>
        </p:nvSpPr>
        <p:spPr>
          <a:xfrm>
            <a:off x="838200" y="1862659"/>
            <a:ext cx="5181600" cy="4314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A72FEC1A-D5AD-544B-BE92-21CFE181736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770DCD77-38CE-204E-8D8E-ECB1B9A42D5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512699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Blue">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F40A76A1-5BF2-C243-911E-A03F11C353E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A1CD51E4-A0ED-9342-8810-D4F53AF8AAB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0BB0A0B-AF6A-E947-A7A7-5304D9C3432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2D2BC59A-8848-3042-B85F-DB266E75A0E2}"/>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63FD8F1F-5B84-AF40-9E60-93F19EB0030B}"/>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5897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3EF61E04-DD54-4F42-B9A7-6E188F6A4318}"/>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8E518FAD-8D27-B14B-B591-680FFE914B1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D6EF3BB3-7D48-8341-B3C6-1FEB51FA883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1"/>
          <p:cNvSpPr>
            <a:spLocks noGrp="1"/>
          </p:cNvSpPr>
          <p:nvPr>
            <p:ph type="title"/>
          </p:nvPr>
        </p:nvSpPr>
        <p:spPr>
          <a:xfrm>
            <a:off x="839694" y="316748"/>
            <a:ext cx="9399681" cy="940701"/>
          </a:xfrm>
          <a:prstGeom prst="rect">
            <a:avLst/>
          </a:prstGeom>
        </p:spPr>
        <p:txBody>
          <a:bodyPr/>
          <a:lstStyle/>
          <a:p>
            <a:endParaRPr lang="en-US" dirty="0"/>
          </a:p>
        </p:txBody>
      </p:sp>
      <p:sp>
        <p:nvSpPr>
          <p:cNvPr id="5" name="Date Placeholder 2">
            <a:extLst>
              <a:ext uri="{FF2B5EF4-FFF2-40B4-BE49-F238E27FC236}">
                <a16:creationId xmlns:a16="http://schemas.microsoft.com/office/drawing/2014/main" id="{5B203C77-F146-4A4B-9864-0118BD0574A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EA09F26-921A-F44A-85FA-506D2236219D}"/>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99743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A2545572-98AF-0142-BFAF-CE854792126F}"/>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80F9011-73DD-074E-A777-F986E2AF59F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D33F0E10-8A64-F54F-809D-44E9B5C9889F}"/>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E52CB8E-DD5C-9740-A3CE-3F95D563BE6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828892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Shapes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213EF2C5-D499-5649-B5B0-F4E09E643BD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718C0BD8-0FAB-9B4F-9358-B84F0B210D4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F301F90C-688B-C548-87C6-8E95C95F35D0}"/>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4EA0D738-6AA4-C240-BDE0-EAA7D3D35B52}"/>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782888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88D61E70-0D00-7C45-8B05-D5C66C0838C9}"/>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9381A614-BB75-3D49-AC64-C944DCAF11B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9C897BB-EE7D-C948-B053-EA0762E45FB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8">
            <a:extLst>
              <a:ext uri="{FF2B5EF4-FFF2-40B4-BE49-F238E27FC236}">
                <a16:creationId xmlns:a16="http://schemas.microsoft.com/office/drawing/2014/main" id="{83B2CA86-5AAA-B54B-9A94-5AADDF50734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9267B13-0792-DC42-B8D7-6C02ECE18D2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97201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38200F0-E486-BA45-8B13-E3BF18FFDF36}"/>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B69C98A-98CF-3541-89A5-52D1C39841C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57F326-290E-2546-9E64-304FAA7F22D0}"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7" name="Date Placeholder 10">
            <a:extLst>
              <a:ext uri="{FF2B5EF4-FFF2-40B4-BE49-F238E27FC236}">
                <a16:creationId xmlns:a16="http://schemas.microsoft.com/office/drawing/2014/main" id="{7FD28089-5ACD-ED46-B33C-C9EA0C7BE1A9}"/>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3C3E7772-2363-D24B-A28F-8CC04B9864A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64009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Vertical Tex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D193508-B5AC-5446-8723-8CD34302BAEC}"/>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363B1D9D-DE85-434C-9DA2-3508305EF578}"/>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33266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6BF4A8A5-9C1B-9A41-8873-44DC288043B0}"/>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lvl1pPr>
          </a:lstStyle>
          <a:p>
            <a:endParaRPr lang="en-US" dirty="0"/>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Date Placeholder 4">
            <a:extLst>
              <a:ext uri="{FF2B5EF4-FFF2-40B4-BE49-F238E27FC236}">
                <a16:creationId xmlns:a16="http://schemas.microsoft.com/office/drawing/2014/main" id="{8E97048D-7FDA-5B49-A5A3-0F4E0C2F1B2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135262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Blu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CD83C-7D8C-9A47-893B-F54F57F915AA}"/>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04587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6C02BE4D-A0FE-8E40-BE1B-E7DD17EF03B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A8D2C79-31C4-414F-902A-3165C9C8EF9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lvl1pPr>
          </a:lstStyle>
          <a:p>
            <a:endParaRPr lang="en-US" dirty="0"/>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5" name="Date Placeholder 3">
            <a:extLst>
              <a:ext uri="{FF2B5EF4-FFF2-40B4-BE49-F238E27FC236}">
                <a16:creationId xmlns:a16="http://schemas.microsoft.com/office/drawing/2014/main" id="{FD735415-206E-7A41-97F6-C2D181DCE114}"/>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5F35F6BD-69A0-3540-811D-A75FCCCFAC2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0252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1D59160-B5F9-0745-866E-FF8506C81CD5}"/>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4F7EB3CC-1C2A-5C48-AF91-B2A7AD6B532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lvl1pPr>
          </a:lstStyle>
          <a:p>
            <a:endParaRPr lang="en-US" dirty="0"/>
          </a:p>
        </p:txBody>
      </p:sp>
      <p:sp>
        <p:nvSpPr>
          <p:cNvPr id="4" name="Date Placeholder 3">
            <a:extLst>
              <a:ext uri="{FF2B5EF4-FFF2-40B4-BE49-F238E27FC236}">
                <a16:creationId xmlns:a16="http://schemas.microsoft.com/office/drawing/2014/main" id="{F74C2D95-AAA2-324C-8457-C24B021A0BD2}"/>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D93D5B91-E64C-4346-8A50-B7B5A4D915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177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06FBA191-0D97-ED44-956C-E80088E532C6}"/>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A6489F7A-533B-DE47-94ED-11607402E03A}"/>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5D4E487A-7FB7-D64E-959C-21B62078E888}"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idx="1"/>
          </p:nvPr>
        </p:nvSpPr>
        <p:spPr>
          <a:xfrm>
            <a:off x="838200" y="1862659"/>
            <a:ext cx="8876071" cy="38892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C2BE082C-748D-C346-B3BD-EDA81E53ABF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85D4D0C-7443-AE4A-8FE5-69BAE7B29FD6}"/>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20786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9AB6D3B-1B47-8B4D-A31C-BFDEDBF83775}"/>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EE3793A0-0413-2341-A076-32788B86600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sz="half" idx="1"/>
          </p:nvPr>
        </p:nvSpPr>
        <p:spPr>
          <a:xfrm>
            <a:off x="838200" y="1862659"/>
            <a:ext cx="5181600" cy="4314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1787AFDD-367D-8049-A8E3-A76F44D8856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6B5E45CB-37FD-134A-AB41-0EA0CCC8509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998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E748CA6F-D9A4-D443-A53B-3DEE7D90162B}"/>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F87C3F34-4390-EE43-B4A5-954F910E29A7}"/>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38470853-6E1B-194F-AE62-F124817C19C7}"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8EEF23C8-6BB7-7040-9E2D-32E14C8A8793}"/>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46666742-4A8A-D445-B3CA-1C6601999C7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84733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D8E0245C-8434-9746-9A09-AA6B6F74B8C0}"/>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3DF02732-2841-9B40-A2C9-66A06CCA81A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83A2C34-3929-9242-BB81-07072E4AB5BF}"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5"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5" name="Date Placeholder 2">
            <a:extLst>
              <a:ext uri="{FF2B5EF4-FFF2-40B4-BE49-F238E27FC236}">
                <a16:creationId xmlns:a16="http://schemas.microsoft.com/office/drawing/2014/main" id="{0CB8B9A3-BD9E-5641-9FA9-FC607D176746}"/>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8F994DE-F17E-9049-8EAB-59CF6E27DAF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43032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3.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6.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037F24-AEB5-C542-9AD8-542A853FFC72}"/>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F7B9BC1-19DD-4A4E-99A1-4DA20A284A3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568E6C-EB3A-2E4C-93E3-3CB27EA5C125}"/>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C3922656-B6FA-6441-9860-8E70FDDA07F0}"/>
              </a:ext>
            </a:extLst>
          </p:cNvPr>
          <p:cNvPicPr>
            <a:picLocks noChangeAspect="1"/>
          </p:cNvPicPr>
          <p:nvPr userDrawn="1"/>
        </p:nvPicPr>
        <p:blipFill>
          <a:blip r:embed="rId18"/>
          <a:stretch>
            <a:fillRect/>
          </a:stretch>
        </p:blipFill>
        <p:spPr>
          <a:xfrm>
            <a:off x="9725124" y="6311783"/>
            <a:ext cx="2240592" cy="409340"/>
          </a:xfrm>
          <a:prstGeom prst="rect">
            <a:avLst/>
          </a:prstGeom>
        </p:spPr>
      </p:pic>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50" r:id="rId15"/>
  </p:sldLayoutIdLst>
  <p:hf sldNum="0" hdr="0" ftr="0" dt="0"/>
  <p:txStyles>
    <p:titleStyle>
      <a:lvl1pPr algn="l" rtl="0" fontAlgn="base">
        <a:lnSpc>
          <a:spcPct val="90000"/>
        </a:lnSpc>
        <a:spcBef>
          <a:spcPct val="0"/>
        </a:spcBef>
        <a:spcAft>
          <a:spcPct val="0"/>
        </a:spcAft>
        <a:defRPr sz="3200" kern="1200">
          <a:solidFill>
            <a:schemeClr val="tx1"/>
          </a:solidFill>
          <a:latin typeface="+mj-lt"/>
          <a:ea typeface="+mj-ea"/>
          <a:cs typeface="+mj-cs"/>
        </a:defRPr>
      </a:lvl1pPr>
      <a:lvl2pPr algn="l" rtl="0" fontAlgn="base">
        <a:lnSpc>
          <a:spcPct val="90000"/>
        </a:lnSpc>
        <a:spcBef>
          <a:spcPct val="0"/>
        </a:spcBef>
        <a:spcAft>
          <a:spcPct val="0"/>
        </a:spcAft>
        <a:defRPr sz="3200">
          <a:solidFill>
            <a:schemeClr val="tx1"/>
          </a:solidFill>
          <a:latin typeface="Lato Black" panose="020F0502020204030203" pitchFamily="34" charset="0"/>
        </a:defRPr>
      </a:lvl2pPr>
      <a:lvl3pPr algn="l" rtl="0" fontAlgn="base">
        <a:lnSpc>
          <a:spcPct val="90000"/>
        </a:lnSpc>
        <a:spcBef>
          <a:spcPct val="0"/>
        </a:spcBef>
        <a:spcAft>
          <a:spcPct val="0"/>
        </a:spcAft>
        <a:defRPr sz="3200">
          <a:solidFill>
            <a:schemeClr val="tx1"/>
          </a:solidFill>
          <a:latin typeface="Lato Black" panose="020F0502020204030203" pitchFamily="34" charset="0"/>
        </a:defRPr>
      </a:lvl3pPr>
      <a:lvl4pPr algn="l" rtl="0" fontAlgn="base">
        <a:lnSpc>
          <a:spcPct val="90000"/>
        </a:lnSpc>
        <a:spcBef>
          <a:spcPct val="0"/>
        </a:spcBef>
        <a:spcAft>
          <a:spcPct val="0"/>
        </a:spcAft>
        <a:defRPr sz="3200">
          <a:solidFill>
            <a:schemeClr val="tx1"/>
          </a:solidFill>
          <a:latin typeface="Lato Black" panose="020F0502020204030203" pitchFamily="34" charset="0"/>
        </a:defRPr>
      </a:lvl4pPr>
      <a:lvl5pPr algn="l" rtl="0" fontAlgn="base">
        <a:lnSpc>
          <a:spcPct val="90000"/>
        </a:lnSpc>
        <a:spcBef>
          <a:spcPct val="0"/>
        </a:spcBef>
        <a:spcAft>
          <a:spcPct val="0"/>
        </a:spcAft>
        <a:defRPr sz="3200">
          <a:solidFill>
            <a:schemeClr val="tx1"/>
          </a:solidFill>
          <a:latin typeface="Lato Black" panose="020F0502020204030203" pitchFamily="34" charset="0"/>
        </a:defRPr>
      </a:lvl5pPr>
      <a:lvl6pPr marL="457200" algn="l" rtl="0" fontAlgn="base">
        <a:lnSpc>
          <a:spcPct val="90000"/>
        </a:lnSpc>
        <a:spcBef>
          <a:spcPct val="0"/>
        </a:spcBef>
        <a:spcAft>
          <a:spcPct val="0"/>
        </a:spcAft>
        <a:defRPr sz="3200">
          <a:solidFill>
            <a:schemeClr val="tx1"/>
          </a:solidFill>
          <a:latin typeface="Lato Black" panose="020F0502020204030203" pitchFamily="34" charset="0"/>
        </a:defRPr>
      </a:lvl6pPr>
      <a:lvl7pPr marL="914400" algn="l" rtl="0" fontAlgn="base">
        <a:lnSpc>
          <a:spcPct val="90000"/>
        </a:lnSpc>
        <a:spcBef>
          <a:spcPct val="0"/>
        </a:spcBef>
        <a:spcAft>
          <a:spcPct val="0"/>
        </a:spcAft>
        <a:defRPr sz="3200">
          <a:solidFill>
            <a:schemeClr val="tx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tx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tx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1513BBF-FE8C-9A42-A6E2-C1300B8BBA20}"/>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37F01ADA-0710-CC49-927B-A43B361DC3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80A2F6-28DE-7C46-B5A8-B10A09BC31CF}"/>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256A2E37-A2A1-DF4C-9B62-9E0B44A2E6DD}"/>
              </a:ext>
            </a:extLst>
          </p:cNvPr>
          <p:cNvPicPr>
            <a:picLocks noChangeAspect="1"/>
          </p:cNvPicPr>
          <p:nvPr userDrawn="1"/>
        </p:nvPicPr>
        <p:blipFill>
          <a:blip r:embed="rId18"/>
          <a:stretch>
            <a:fillRect/>
          </a:stretch>
        </p:blipFill>
        <p:spPr>
          <a:xfrm>
            <a:off x="9725124" y="6311783"/>
            <a:ext cx="2240592" cy="409340"/>
          </a:xfrm>
          <a:prstGeom prst="rect">
            <a:avLst/>
          </a:prstGeom>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51" r:id="rId15"/>
  </p:sldLayoutIdLst>
  <p:hf sldNum="0" hdr="0" ftr="0" dt="0"/>
  <p:txStyles>
    <p:titleStyle>
      <a:lvl1pPr algn="l" rtl="0" fontAlgn="base">
        <a:lnSpc>
          <a:spcPct val="90000"/>
        </a:lnSpc>
        <a:spcBef>
          <a:spcPct val="0"/>
        </a:spcBef>
        <a:spcAft>
          <a:spcPct val="0"/>
        </a:spcAft>
        <a:defRPr sz="3200" kern="1200">
          <a:solidFill>
            <a:schemeClr val="bg1"/>
          </a:solidFill>
          <a:latin typeface="+mj-lt"/>
          <a:ea typeface="+mj-ea"/>
          <a:cs typeface="+mj-cs"/>
        </a:defRPr>
      </a:lvl1pPr>
      <a:lvl2pPr algn="l" rtl="0" fontAlgn="base">
        <a:lnSpc>
          <a:spcPct val="90000"/>
        </a:lnSpc>
        <a:spcBef>
          <a:spcPct val="0"/>
        </a:spcBef>
        <a:spcAft>
          <a:spcPct val="0"/>
        </a:spcAft>
        <a:defRPr sz="3200">
          <a:solidFill>
            <a:schemeClr val="bg1"/>
          </a:solidFill>
          <a:latin typeface="Lato Black" panose="020F0502020204030203" pitchFamily="34" charset="0"/>
        </a:defRPr>
      </a:lvl2pPr>
      <a:lvl3pPr algn="l" rtl="0" fontAlgn="base">
        <a:lnSpc>
          <a:spcPct val="90000"/>
        </a:lnSpc>
        <a:spcBef>
          <a:spcPct val="0"/>
        </a:spcBef>
        <a:spcAft>
          <a:spcPct val="0"/>
        </a:spcAft>
        <a:defRPr sz="3200">
          <a:solidFill>
            <a:schemeClr val="bg1"/>
          </a:solidFill>
          <a:latin typeface="Lato Black" panose="020F0502020204030203" pitchFamily="34" charset="0"/>
        </a:defRPr>
      </a:lvl3pPr>
      <a:lvl4pPr algn="l" rtl="0" fontAlgn="base">
        <a:lnSpc>
          <a:spcPct val="90000"/>
        </a:lnSpc>
        <a:spcBef>
          <a:spcPct val="0"/>
        </a:spcBef>
        <a:spcAft>
          <a:spcPct val="0"/>
        </a:spcAft>
        <a:defRPr sz="3200">
          <a:solidFill>
            <a:schemeClr val="bg1"/>
          </a:solidFill>
          <a:latin typeface="Lato Black" panose="020F0502020204030203" pitchFamily="34" charset="0"/>
        </a:defRPr>
      </a:lvl4pPr>
      <a:lvl5pPr algn="l" rtl="0" fontAlgn="base">
        <a:lnSpc>
          <a:spcPct val="90000"/>
        </a:lnSpc>
        <a:spcBef>
          <a:spcPct val="0"/>
        </a:spcBef>
        <a:spcAft>
          <a:spcPct val="0"/>
        </a:spcAft>
        <a:defRPr sz="3200">
          <a:solidFill>
            <a:schemeClr val="bg1"/>
          </a:solidFill>
          <a:latin typeface="Lato Black" panose="020F0502020204030203" pitchFamily="34" charset="0"/>
        </a:defRPr>
      </a:lvl5pPr>
      <a:lvl6pPr marL="457200" algn="l" rtl="0" fontAlgn="base">
        <a:lnSpc>
          <a:spcPct val="90000"/>
        </a:lnSpc>
        <a:spcBef>
          <a:spcPct val="0"/>
        </a:spcBef>
        <a:spcAft>
          <a:spcPct val="0"/>
        </a:spcAft>
        <a:defRPr sz="3200">
          <a:solidFill>
            <a:schemeClr val="bg1"/>
          </a:solidFill>
          <a:latin typeface="Lato Black" panose="020F0502020204030203" pitchFamily="34" charset="0"/>
        </a:defRPr>
      </a:lvl6pPr>
      <a:lvl7pPr marL="914400" algn="l" rtl="0" fontAlgn="base">
        <a:lnSpc>
          <a:spcPct val="90000"/>
        </a:lnSpc>
        <a:spcBef>
          <a:spcPct val="0"/>
        </a:spcBef>
        <a:spcAft>
          <a:spcPct val="0"/>
        </a:spcAft>
        <a:defRPr sz="3200">
          <a:solidFill>
            <a:schemeClr val="bg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bg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bg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bg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bg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bg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Batching- Example</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a:blip r:embed="rId2"/>
          <a:stretch>
            <a:fillRect/>
          </a:stretch>
        </p:blipFill>
        <p:spPr>
          <a:xfrm>
            <a:off x="483869" y="1583808"/>
            <a:ext cx="3619021" cy="4655127"/>
          </a:xfrm>
          <a:prstGeom prst="rect">
            <a:avLst/>
          </a:prstGeom>
        </p:spPr>
      </p:pic>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543577" y="1719202"/>
                <a:ext cx="9433776" cy="4198640"/>
              </a:xfrm>
            </p:spPr>
            <p:txBody>
              <a:bodyPr/>
              <a:lstStyle/>
              <a:p>
                <a:pPr marL="0" indent="0">
                  <a:buNone/>
                </a:pPr>
                <a:r>
                  <a:rPr lang="en-CA" sz="1800" dirty="0"/>
                  <a:t>It’s important to keep a common understanding of the process across all stages of the process. In this sense, consider what it is that the process is meant to do. Here, the process is meant to produce cooling units (like an air conditioner). So consider the capacity at stamping not in terms of fins, but in terms of cooling units. </a:t>
                </a:r>
              </a:p>
              <a:p>
                <a:pPr marL="0" indent="0">
                  <a:buNone/>
                </a:pPr>
                <a:r>
                  <a:rPr lang="en-CA" sz="1800" dirty="0"/>
                  <a:t>Suppose that the average cooling unit includes 80 fins. </a:t>
                </a:r>
              </a:p>
              <a:p>
                <a:pPr marL="0" indent="0">
                  <a:buNone/>
                </a:pPr>
                <a:endParaRPr lang="en-CA" sz="1800" dirty="0"/>
              </a:p>
              <a:p>
                <a:pPr marL="0" indent="0">
                  <a:buNone/>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Capacity</m:t>
                      </m:r>
                      <m:r>
                        <a:rPr lang="en-CA" sz="1800" b="0" i="1" smtClean="0">
                          <a:latin typeface="Cambria Math" panose="02040503050406030204" pitchFamily="18" charset="0"/>
                        </a:rPr>
                        <m:t>  =  2.8</m:t>
                      </m:r>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6</m:t>
                          </m:r>
                        </m:e>
                      </m:acc>
                      <m:r>
                        <a:rPr lang="en-CA" sz="1800" b="0" i="1" smtClean="0">
                          <a:latin typeface="Cambria Math" panose="02040503050406030204" pitchFamily="18" charset="0"/>
                        </a:rPr>
                        <m:t> </m:t>
                      </m:r>
                      <m:r>
                        <m:rPr>
                          <m:nor/>
                        </m:rPr>
                        <a:rPr lang="en-CA" sz="1800" b="0" i="0" smtClean="0">
                          <a:latin typeface="Cambria Math" panose="02040503050406030204" pitchFamily="18" charset="0"/>
                        </a:rPr>
                        <m:t>fins</m:t>
                      </m:r>
                      <m:r>
                        <m:rPr>
                          <m:nor/>
                        </m:rPr>
                        <a:rPr lang="en-CA" sz="1800" b="0" i="0" smtClean="0">
                          <a:latin typeface="Cambria Math" panose="02040503050406030204" pitchFamily="18" charset="0"/>
                        </a:rPr>
                        <m:t>/</m:t>
                      </m:r>
                      <m:r>
                        <m:rPr>
                          <m:nor/>
                        </m:rPr>
                        <a:rPr lang="en-CA" sz="1800" b="0" i="0" smtClean="0">
                          <a:latin typeface="Cambria Math" panose="02040503050406030204" pitchFamily="18" charset="0"/>
                        </a:rPr>
                        <m:t>min</m:t>
                      </m:r>
                      <m:r>
                        <a:rPr lang="en-CA" sz="1800" b="0" i="1" smtClean="0">
                          <a:latin typeface="Cambria Math" panose="02040503050406030204" pitchFamily="18" charset="0"/>
                        </a:rPr>
                        <m:t>=</m:t>
                      </m:r>
                      <m:r>
                        <m:rPr>
                          <m:nor/>
                        </m:rPr>
                        <a:rPr lang="en-CA" sz="1800" b="0" i="0" smtClean="0">
                          <a:latin typeface="Cambria Math" panose="02040503050406030204" pitchFamily="18" charset="0"/>
                        </a:rPr>
                        <m:t>172</m:t>
                      </m:r>
                      <m:r>
                        <a:rPr lang="en-CA" sz="1800" b="0" i="1" smtClean="0">
                          <a:latin typeface="Cambria Math" panose="02040503050406030204" pitchFamily="18" charset="0"/>
                        </a:rPr>
                        <m:t> </m:t>
                      </m:r>
                      <m:r>
                        <m:rPr>
                          <m:nor/>
                        </m:rPr>
                        <a:rPr lang="en-CA" sz="1800" b="0" i="0" smtClean="0">
                          <a:latin typeface="Cambria Math" panose="02040503050406030204" pitchFamily="18" charset="0"/>
                        </a:rPr>
                        <m:t>fins</m:t>
                      </m:r>
                      <m:r>
                        <m:rPr>
                          <m:nor/>
                        </m:rPr>
                        <a:rPr lang="en-CA" sz="1800" b="0" i="0" smtClean="0">
                          <a:latin typeface="Cambria Math" panose="02040503050406030204" pitchFamily="18" charset="0"/>
                        </a:rPr>
                        <m:t>/</m:t>
                      </m:r>
                      <m:r>
                        <m:rPr>
                          <m:nor/>
                        </m:rPr>
                        <a:rPr lang="en-CA" sz="1800" b="0" i="0" smtClean="0">
                          <a:latin typeface="Cambria Math" panose="02040503050406030204" pitchFamily="18" charset="0"/>
                        </a:rPr>
                        <m:t>hr</m:t>
                      </m:r>
                    </m:oMath>
                  </m:oMathPara>
                </a14:m>
                <a:endParaRPr lang="en-CA" sz="1800" dirty="0"/>
              </a:p>
              <a:p>
                <a:pPr marL="0" indent="0">
                  <a:buNone/>
                </a:pPr>
                <a:endParaRPr lang="en-CA" sz="1800" dirty="0"/>
              </a:p>
              <a:p>
                <a:pPr marL="0" indent="0">
                  <a:buNone/>
                </a:pPr>
                <a14:m>
                  <m:oMathPara xmlns:m="http://schemas.openxmlformats.org/officeDocument/2006/math">
                    <m:oMathParaPr>
                      <m:jc m:val="centerGroup"/>
                    </m:oMathParaPr>
                    <m:oMath xmlns:m="http://schemas.openxmlformats.org/officeDocument/2006/math">
                      <m:d>
                        <m:dPr>
                          <m:ctrlPr>
                            <a:rPr lang="en-CA" sz="1800" b="0" i="1" smtClean="0">
                              <a:latin typeface="Cambria Math" panose="02040503050406030204" pitchFamily="18" charset="0"/>
                            </a:rPr>
                          </m:ctrlPr>
                        </m:dPr>
                        <m:e>
                          <m:r>
                            <m:rPr>
                              <m:nor/>
                            </m:rPr>
                            <a:rPr lang="en-CA" sz="1800">
                              <a:latin typeface="Cambria Math" panose="02040503050406030204" pitchFamily="18" charset="0"/>
                            </a:rPr>
                            <m:t>172</m:t>
                          </m:r>
                          <m:r>
                            <a:rPr lang="en-CA" sz="1800" i="1">
                              <a:latin typeface="Cambria Math" panose="02040503050406030204" pitchFamily="18" charset="0"/>
                            </a:rPr>
                            <m:t> </m:t>
                          </m:r>
                          <m:r>
                            <m:rPr>
                              <m:nor/>
                            </m:rPr>
                            <a:rPr lang="en-CA" sz="1800">
                              <a:latin typeface="Cambria Math" panose="02040503050406030204" pitchFamily="18" charset="0"/>
                            </a:rPr>
                            <m:t>fins</m:t>
                          </m:r>
                          <m:r>
                            <m:rPr>
                              <m:nor/>
                            </m:rPr>
                            <a:rPr lang="en-CA" sz="1800">
                              <a:latin typeface="Cambria Math" panose="02040503050406030204" pitchFamily="18" charset="0"/>
                            </a:rPr>
                            <m:t>/</m:t>
                          </m:r>
                          <m:r>
                            <m:rPr>
                              <m:nor/>
                            </m:rPr>
                            <a:rPr lang="en-CA" sz="1800">
                              <a:latin typeface="Cambria Math" panose="02040503050406030204" pitchFamily="18" charset="0"/>
                            </a:rPr>
                            <m:t>hr</m:t>
                          </m:r>
                        </m:e>
                      </m:d>
                      <m:r>
                        <a:rPr lang="en-CA" sz="1800" b="0" i="1" smtClean="0">
                          <a:latin typeface="Cambria Math" panose="02040503050406030204" pitchFamily="18" charset="0"/>
                          <a:ea typeface="Cambria Math" panose="02040503050406030204" pitchFamily="18" charset="0"/>
                        </a:rPr>
                        <m:t>÷</m:t>
                      </m:r>
                      <m:d>
                        <m:dPr>
                          <m:ctrlPr>
                            <a:rPr lang="en-CA" sz="1800" b="0" i="1" smtClean="0">
                              <a:latin typeface="Cambria Math" panose="02040503050406030204" pitchFamily="18" charset="0"/>
                              <a:ea typeface="Cambria Math" panose="02040503050406030204" pitchFamily="18" charset="0"/>
                            </a:rPr>
                          </m:ctrlPr>
                        </m:dPr>
                        <m:e>
                          <m:r>
                            <a:rPr lang="en-CA" sz="1800" b="0" i="1" smtClean="0">
                              <a:latin typeface="Cambria Math" panose="02040503050406030204" pitchFamily="18" charset="0"/>
                              <a:ea typeface="Cambria Math" panose="02040503050406030204" pitchFamily="18" charset="0"/>
                            </a:rPr>
                            <m:t>80</m:t>
                          </m:r>
                          <m:r>
                            <m:rPr>
                              <m:nor/>
                            </m:rPr>
                            <a:rPr lang="en-CA" sz="1800" b="0" i="0" smtClean="0">
                              <a:latin typeface="Cambria Math" panose="02040503050406030204" pitchFamily="18" charset="0"/>
                              <a:ea typeface="Cambria Math" panose="02040503050406030204" pitchFamily="18" charset="0"/>
                            </a:rPr>
                            <m:t> </m:t>
                          </m:r>
                          <m:r>
                            <m:rPr>
                              <m:nor/>
                            </m:rPr>
                            <a:rPr lang="en-CA" sz="1800" b="0" i="0" smtClean="0">
                              <a:latin typeface="Cambria Math" panose="02040503050406030204" pitchFamily="18" charset="0"/>
                              <a:ea typeface="Cambria Math" panose="02040503050406030204" pitchFamily="18" charset="0"/>
                            </a:rPr>
                            <m:t>fins</m:t>
                          </m:r>
                          <m:r>
                            <m:rPr>
                              <m:nor/>
                            </m:rPr>
                            <a:rPr lang="en-CA" sz="1800" b="0" i="0" smtClean="0">
                              <a:latin typeface="Cambria Math" panose="02040503050406030204" pitchFamily="18" charset="0"/>
                              <a:ea typeface="Cambria Math" panose="02040503050406030204" pitchFamily="18" charset="0"/>
                            </a:rPr>
                            <m:t>/</m:t>
                          </m:r>
                          <m:r>
                            <m:rPr>
                              <m:nor/>
                            </m:rPr>
                            <a:rPr lang="en-CA" sz="1800" b="0" i="0" smtClean="0">
                              <a:latin typeface="Cambria Math" panose="02040503050406030204" pitchFamily="18" charset="0"/>
                              <a:ea typeface="Cambria Math" panose="02040503050406030204" pitchFamily="18" charset="0"/>
                            </a:rPr>
                            <m:t>cooling</m:t>
                          </m:r>
                          <m:r>
                            <m:rPr>
                              <m:nor/>
                            </m:rPr>
                            <a:rPr lang="en-CA" sz="1800" b="0" i="0" smtClean="0">
                              <a:latin typeface="Cambria Math" panose="02040503050406030204" pitchFamily="18" charset="0"/>
                              <a:ea typeface="Cambria Math" panose="02040503050406030204" pitchFamily="18" charset="0"/>
                            </a:rPr>
                            <m:t> </m:t>
                          </m:r>
                          <m:r>
                            <m:rPr>
                              <m:nor/>
                            </m:rPr>
                            <a:rPr lang="en-CA" sz="1800" b="0" i="0" smtClean="0">
                              <a:latin typeface="Cambria Math" panose="02040503050406030204" pitchFamily="18" charset="0"/>
                              <a:ea typeface="Cambria Math" panose="02040503050406030204" pitchFamily="18" charset="0"/>
                            </a:rPr>
                            <m:t>unit</m:t>
                          </m:r>
                        </m:e>
                      </m:d>
                      <m:r>
                        <a:rPr lang="en-CA" sz="1800" b="0" i="1" smtClean="0">
                          <a:latin typeface="Cambria Math" panose="02040503050406030204" pitchFamily="18" charset="0"/>
                          <a:ea typeface="Cambria Math" panose="02040503050406030204" pitchFamily="18" charset="0"/>
                        </a:rPr>
                        <m:t>=2.15 </m:t>
                      </m:r>
                      <m:r>
                        <m:rPr>
                          <m:nor/>
                        </m:rPr>
                        <a:rPr lang="en-CA" sz="1800" b="0" i="0" smtClean="0">
                          <a:latin typeface="Cambria Math" panose="02040503050406030204" pitchFamily="18" charset="0"/>
                          <a:ea typeface="Cambria Math" panose="02040503050406030204" pitchFamily="18" charset="0"/>
                        </a:rPr>
                        <m:t>cooling</m:t>
                      </m:r>
                      <m:r>
                        <m:rPr>
                          <m:nor/>
                        </m:rPr>
                        <a:rPr lang="en-CA" sz="1800" b="0" i="0" smtClean="0">
                          <a:latin typeface="Cambria Math" panose="02040503050406030204" pitchFamily="18" charset="0"/>
                          <a:ea typeface="Cambria Math" panose="02040503050406030204" pitchFamily="18" charset="0"/>
                        </a:rPr>
                        <m:t> </m:t>
                      </m:r>
                      <m:r>
                        <m:rPr>
                          <m:nor/>
                        </m:rPr>
                        <a:rPr lang="en-CA" sz="1800" b="0" i="0" smtClean="0">
                          <a:latin typeface="Cambria Math" panose="02040503050406030204" pitchFamily="18" charset="0"/>
                          <a:ea typeface="Cambria Math" panose="02040503050406030204" pitchFamily="18" charset="0"/>
                        </a:rPr>
                        <m:t>units</m:t>
                      </m:r>
                      <m:r>
                        <m:rPr>
                          <m:nor/>
                        </m:rPr>
                        <a:rPr lang="en-CA" sz="1800">
                          <a:latin typeface="Cambria Math" panose="02040503050406030204" pitchFamily="18" charset="0"/>
                          <a:ea typeface="Cambria Math" panose="02040503050406030204" pitchFamily="18" charset="0"/>
                        </a:rPr>
                        <m:t>/</m:t>
                      </m:r>
                      <m:r>
                        <m:rPr>
                          <m:nor/>
                        </m:rPr>
                        <a:rPr lang="en-CA" sz="1800">
                          <a:latin typeface="Cambria Math" panose="02040503050406030204" pitchFamily="18" charset="0"/>
                          <a:ea typeface="Cambria Math" panose="02040503050406030204" pitchFamily="18" charset="0"/>
                        </a:rPr>
                        <m:t>hr</m:t>
                      </m:r>
                    </m:oMath>
                  </m:oMathPara>
                </a14:m>
                <a:endParaRPr lang="en-CA" sz="1800" dirty="0"/>
              </a:p>
              <a:p>
                <a:pPr marL="0" indent="0">
                  <a:buNone/>
                </a:pPr>
                <a:endParaRPr lang="en-CA" sz="1800" dirty="0"/>
              </a:p>
              <a:p>
                <a:pPr marL="0" indent="0">
                  <a:buNone/>
                </a:pPr>
                <a:r>
                  <a:rPr lang="en-CA" sz="1800" dirty="0"/>
                  <a:t>We can do the same thing with rod preparation by establishing capacity in terms of cooling units per hour rather than rods per hour. Doing so permits an opportunity to make a comparison between stamping and rod preparation. </a:t>
                </a:r>
              </a:p>
              <a:p>
                <a:pPr marL="0" indent="0">
                  <a:buNone/>
                </a:pPr>
                <a:endParaRPr lang="en-CA" sz="1800" dirty="0"/>
              </a:p>
              <a:p>
                <a:pPr marL="0" indent="0">
                  <a:buNone/>
                </a:pPr>
                <a:endParaRPr lang="en-CA" sz="1800" dirty="0"/>
              </a:p>
              <a:p>
                <a:pPr marL="0" indent="0">
                  <a:buNone/>
                </a:pPr>
                <a:endParaRPr lang="en-CA" sz="1800" dirty="0"/>
              </a:p>
            </p:txBody>
          </p:sp>
        </mc:Choice>
        <mc:Fallback xmlns="">
          <p:sp>
            <p:nvSpPr>
              <p:cNvPr id="14" name="Content Placeholder 2">
                <a:extLst>
                  <a:ext uri="{FF2B5EF4-FFF2-40B4-BE49-F238E27FC236}">
                    <a16:creationId xmlns:a16="http://schemas.microsoft.com/office/drawing/2014/main" id="{6F888C29-C038-E0B6-C12C-0751D51A8DA4}"/>
                  </a:ext>
                </a:extLst>
              </p:cNvPr>
              <p:cNvSpPr>
                <a:spLocks noGrp="1" noRot="1" noChangeAspect="1" noMove="1" noResize="1" noEditPoints="1" noAdjustHandles="1" noChangeArrowheads="1" noChangeShapeType="1" noTextEdit="1"/>
              </p:cNvSpPr>
              <p:nvPr>
                <p:ph idx="1"/>
              </p:nvPr>
            </p:nvSpPr>
            <p:spPr>
              <a:xfrm>
                <a:off x="2543577" y="1719202"/>
                <a:ext cx="9433776" cy="4198640"/>
              </a:xfrm>
              <a:blipFill>
                <a:blip r:embed="rId3"/>
                <a:stretch>
                  <a:fillRect l="-1486" t="-1887" r="-1744" b="-3483"/>
                </a:stretch>
              </a:blipFill>
            </p:spPr>
            <p:txBody>
              <a:bodyPr/>
              <a:lstStyle/>
              <a:p>
                <a:r>
                  <a:rPr lang="en-CA">
                    <a:noFill/>
                  </a:rPr>
                  <a:t> </a:t>
                </a:r>
              </a:p>
            </p:txBody>
          </p:sp>
        </mc:Fallback>
      </mc:AlternateContent>
    </p:spTree>
    <p:extLst>
      <p:ext uri="{BB962C8B-B14F-4D97-AF65-F5344CB8AC3E}">
        <p14:creationId xmlns:p14="http://schemas.microsoft.com/office/powerpoint/2010/main" val="354659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Batching- Now you do one….</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a:blip r:embed="rId2"/>
          <a:stretch>
            <a:fillRect/>
          </a:stretch>
        </p:blipFill>
        <p:spPr>
          <a:xfrm>
            <a:off x="483869" y="1583808"/>
            <a:ext cx="3619021" cy="4655127"/>
          </a:xfrm>
          <a:prstGeom prst="rect">
            <a:avLst/>
          </a:prstGeom>
        </p:spPr>
      </p:pic>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543577" y="1480943"/>
            <a:ext cx="9433776" cy="4198640"/>
          </a:xfrm>
        </p:spPr>
        <p:txBody>
          <a:bodyPr/>
          <a:lstStyle/>
          <a:p>
            <a:pPr marL="0" indent="0">
              <a:buNone/>
            </a:pPr>
            <a:r>
              <a:rPr lang="en-CA" sz="1800" u="sng" dirty="0"/>
              <a:t>Rod Preparation</a:t>
            </a:r>
          </a:p>
          <a:p>
            <a:pPr marL="0" indent="0">
              <a:buNone/>
            </a:pPr>
            <a:r>
              <a:rPr lang="en-CA" sz="1800" dirty="0"/>
              <a:t>UPT = 45 seconds</a:t>
            </a:r>
          </a:p>
          <a:p>
            <a:pPr marL="0" indent="0">
              <a:buNone/>
            </a:pPr>
            <a:r>
              <a:rPr lang="en-CA" sz="1800" dirty="0"/>
              <a:t>Setup = 15 minutes</a:t>
            </a:r>
          </a:p>
          <a:p>
            <a:pPr marL="0" indent="0">
              <a:buNone/>
            </a:pPr>
            <a:r>
              <a:rPr lang="en-CA" sz="1800" dirty="0"/>
              <a:t>This stage includes a single machine supported by a single operator.</a:t>
            </a:r>
          </a:p>
          <a:p>
            <a:pPr marL="0" indent="0">
              <a:buNone/>
            </a:pPr>
            <a:r>
              <a:rPr lang="en-CA" sz="1800" dirty="0"/>
              <a:t>A spool of copper tubing generates 120 straightened rods.  </a:t>
            </a:r>
          </a:p>
          <a:p>
            <a:pPr marL="0" indent="0">
              <a:buNone/>
            </a:pPr>
            <a:r>
              <a:rPr lang="en-CA" sz="1800" dirty="0"/>
              <a:t>On average, a cooling unit contains 50 rods. </a:t>
            </a:r>
          </a:p>
          <a:p>
            <a:pPr marL="0" indent="0">
              <a:buNone/>
            </a:pPr>
            <a:r>
              <a:rPr lang="en-CA" sz="1800" dirty="0"/>
              <a:t>What is the capacity of rod preparation in cooling units/hr?</a:t>
            </a:r>
          </a:p>
          <a:p>
            <a:pPr marL="0" indent="0">
              <a:buNone/>
            </a:pPr>
            <a:endParaRPr lang="en-CA" sz="1800" dirty="0"/>
          </a:p>
          <a:p>
            <a:pPr marL="0" indent="0">
              <a:buNone/>
            </a:pPr>
            <a:endParaRPr lang="en-CA" sz="1800" dirty="0"/>
          </a:p>
          <a:p>
            <a:pPr marL="0" indent="0">
              <a:buNone/>
            </a:pPr>
            <a:endParaRPr lang="en-CA" sz="1800" dirty="0"/>
          </a:p>
        </p:txBody>
      </p:sp>
    </p:spTree>
    <p:extLst>
      <p:ext uri="{BB962C8B-B14F-4D97-AF65-F5344CB8AC3E}">
        <p14:creationId xmlns:p14="http://schemas.microsoft.com/office/powerpoint/2010/main" val="79526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Multi-stage Processes – Where is the Bottleneck?</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rotWithShape="1">
          <a:blip r:embed="rId2"/>
          <a:srcRect r="49492"/>
          <a:stretch/>
        </p:blipFill>
        <p:spPr>
          <a:xfrm>
            <a:off x="271825" y="1474503"/>
            <a:ext cx="1827888" cy="4655127"/>
          </a:xfrm>
          <a:prstGeom prst="rect">
            <a:avLst/>
          </a:prstGeom>
        </p:spPr>
      </p:pic>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331534" y="1474503"/>
            <a:ext cx="8718540" cy="573238"/>
          </a:xfrm>
        </p:spPr>
        <p:txBody>
          <a:bodyPr/>
          <a:lstStyle/>
          <a:p>
            <a:pPr marL="0" indent="0">
              <a:buNone/>
            </a:pPr>
            <a:r>
              <a:rPr lang="en-CA" sz="1600" dirty="0"/>
              <a:t>While even this relatively simple process can seem daunting, we undertake capacity analysis on a stage-by-stage basis just as we did with the single-stage process. </a:t>
            </a:r>
          </a:p>
          <a:p>
            <a:pPr marL="0" indent="0">
              <a:buNone/>
            </a:pPr>
            <a:endParaRPr lang="en-CA" sz="2000" dirty="0"/>
          </a:p>
        </p:txBody>
      </p:sp>
      <p:graphicFrame>
        <p:nvGraphicFramePr>
          <p:cNvPr id="3" name="Table 3">
            <a:extLst>
              <a:ext uri="{FF2B5EF4-FFF2-40B4-BE49-F238E27FC236}">
                <a16:creationId xmlns:a16="http://schemas.microsoft.com/office/drawing/2014/main" id="{0D9F5284-C408-C8B1-A0FA-6AB4AC6273ED}"/>
              </a:ext>
            </a:extLst>
          </p:cNvPr>
          <p:cNvGraphicFramePr>
            <a:graphicFrameLocks noGrp="1"/>
          </p:cNvGraphicFramePr>
          <p:nvPr>
            <p:extLst>
              <p:ext uri="{D42A27DB-BD31-4B8C-83A1-F6EECF244321}">
                <p14:modId xmlns:p14="http://schemas.microsoft.com/office/powerpoint/2010/main" val="224347667"/>
              </p:ext>
            </p:extLst>
          </p:nvPr>
        </p:nvGraphicFramePr>
        <p:xfrm>
          <a:off x="2234484" y="2157212"/>
          <a:ext cx="9536807" cy="3632200"/>
        </p:xfrm>
        <a:graphic>
          <a:graphicData uri="http://schemas.openxmlformats.org/drawingml/2006/table">
            <a:tbl>
              <a:tblPr firstRow="1" bandRow="1">
                <a:tableStyleId>{5C22544A-7EE6-4342-B048-85BDC9FD1C3A}</a:tableStyleId>
              </a:tblPr>
              <a:tblGrid>
                <a:gridCol w="1589468">
                  <a:extLst>
                    <a:ext uri="{9D8B030D-6E8A-4147-A177-3AD203B41FA5}">
                      <a16:colId xmlns:a16="http://schemas.microsoft.com/office/drawing/2014/main" val="3136134730"/>
                    </a:ext>
                  </a:extLst>
                </a:gridCol>
                <a:gridCol w="1752600">
                  <a:extLst>
                    <a:ext uri="{9D8B030D-6E8A-4147-A177-3AD203B41FA5}">
                      <a16:colId xmlns:a16="http://schemas.microsoft.com/office/drawing/2014/main" val="3947863747"/>
                    </a:ext>
                  </a:extLst>
                </a:gridCol>
                <a:gridCol w="1426336">
                  <a:extLst>
                    <a:ext uri="{9D8B030D-6E8A-4147-A177-3AD203B41FA5}">
                      <a16:colId xmlns:a16="http://schemas.microsoft.com/office/drawing/2014/main" val="133293034"/>
                    </a:ext>
                  </a:extLst>
                </a:gridCol>
                <a:gridCol w="1589468">
                  <a:extLst>
                    <a:ext uri="{9D8B030D-6E8A-4147-A177-3AD203B41FA5}">
                      <a16:colId xmlns:a16="http://schemas.microsoft.com/office/drawing/2014/main" val="848551334"/>
                    </a:ext>
                  </a:extLst>
                </a:gridCol>
                <a:gridCol w="1375893">
                  <a:extLst>
                    <a:ext uri="{9D8B030D-6E8A-4147-A177-3AD203B41FA5}">
                      <a16:colId xmlns:a16="http://schemas.microsoft.com/office/drawing/2014/main" val="526088939"/>
                    </a:ext>
                  </a:extLst>
                </a:gridCol>
                <a:gridCol w="1803042">
                  <a:extLst>
                    <a:ext uri="{9D8B030D-6E8A-4147-A177-3AD203B41FA5}">
                      <a16:colId xmlns:a16="http://schemas.microsoft.com/office/drawing/2014/main" val="396101322"/>
                    </a:ext>
                  </a:extLst>
                </a:gridCol>
              </a:tblGrid>
              <a:tr h="370840">
                <a:tc>
                  <a:txBody>
                    <a:bodyPr/>
                    <a:lstStyle/>
                    <a:p>
                      <a:pPr algn="ctr"/>
                      <a:r>
                        <a:rPr lang="en-CA" sz="1400" dirty="0"/>
                        <a:t>Process Stage</a:t>
                      </a:r>
                    </a:p>
                  </a:txBody>
                  <a:tcPr anchor="ctr"/>
                </a:tc>
                <a:tc>
                  <a:txBody>
                    <a:bodyPr/>
                    <a:lstStyle/>
                    <a:p>
                      <a:pPr algn="ctr"/>
                      <a:r>
                        <a:rPr lang="en-CA" sz="1400" dirty="0"/>
                        <a:t>Unit Processing Time (minutes)</a:t>
                      </a:r>
                    </a:p>
                  </a:txBody>
                  <a:tcPr anchor="ctr"/>
                </a:tc>
                <a:tc>
                  <a:txBody>
                    <a:bodyPr/>
                    <a:lstStyle/>
                    <a:p>
                      <a:pPr algn="ctr"/>
                      <a:r>
                        <a:rPr lang="en-CA" sz="1400" dirty="0"/>
                        <a:t>Setup Time</a:t>
                      </a:r>
                    </a:p>
                  </a:txBody>
                  <a:tcPr anchor="ctr"/>
                </a:tc>
                <a:tc>
                  <a:txBody>
                    <a:bodyPr/>
                    <a:lstStyle/>
                    <a:p>
                      <a:pPr algn="ctr"/>
                      <a:r>
                        <a:rPr lang="en-CA" sz="1400" dirty="0"/>
                        <a:t>Batch Size</a:t>
                      </a:r>
                    </a:p>
                  </a:txBody>
                  <a:tcPr anchor="ctr"/>
                </a:tc>
                <a:tc>
                  <a:txBody>
                    <a:bodyPr/>
                    <a:lstStyle/>
                    <a:p>
                      <a:pPr algn="ctr"/>
                      <a:r>
                        <a:rPr lang="en-CA" sz="1400" dirty="0"/>
                        <a:t>Stage Capacity</a:t>
                      </a:r>
                    </a:p>
                  </a:txBody>
                  <a:tcPr anchor="ctr"/>
                </a:tc>
                <a:tc>
                  <a:txBody>
                    <a:bodyPr/>
                    <a:lstStyle/>
                    <a:p>
                      <a:pPr algn="ctr"/>
                      <a:r>
                        <a:rPr lang="en-CA" sz="1400" dirty="0"/>
                        <a:t>Constraint on Process Capacity</a:t>
                      </a:r>
                    </a:p>
                  </a:txBody>
                  <a:tcPr anchor="ctr"/>
                </a:tc>
                <a:extLst>
                  <a:ext uri="{0D108BD9-81ED-4DB2-BD59-A6C34878D82A}">
                    <a16:rowId xmlns:a16="http://schemas.microsoft.com/office/drawing/2014/main" val="1572244295"/>
                  </a:ext>
                </a:extLst>
              </a:tr>
              <a:tr h="370840">
                <a:tc>
                  <a:txBody>
                    <a:bodyPr/>
                    <a:lstStyle/>
                    <a:p>
                      <a:r>
                        <a:rPr lang="en-CA" sz="1400" dirty="0"/>
                        <a:t>Stamping</a:t>
                      </a:r>
                    </a:p>
                  </a:txBody>
                  <a:tcPr/>
                </a:tc>
                <a:tc>
                  <a:txBody>
                    <a:bodyPr/>
                    <a:lstStyle/>
                    <a:p>
                      <a:pPr algn="ctr"/>
                      <a:r>
                        <a:rPr lang="en-CA" sz="1400" dirty="0"/>
                        <a:t>0.1 mins/fin</a:t>
                      </a:r>
                    </a:p>
                  </a:txBody>
                  <a:tcPr/>
                </a:tc>
                <a:tc>
                  <a:txBody>
                    <a:bodyPr/>
                    <a:lstStyle/>
                    <a:p>
                      <a:pPr algn="ctr"/>
                      <a:r>
                        <a:rPr lang="en-CA" sz="1400" dirty="0"/>
                        <a:t>25 mins</a:t>
                      </a:r>
                    </a:p>
                  </a:txBody>
                  <a:tcPr/>
                </a:tc>
                <a:tc>
                  <a:txBody>
                    <a:bodyPr/>
                    <a:lstStyle/>
                    <a:p>
                      <a:pPr algn="ctr"/>
                      <a:r>
                        <a:rPr lang="en-CA" sz="1400" dirty="0"/>
                        <a:t>100 fins</a:t>
                      </a:r>
                    </a:p>
                  </a:txBody>
                  <a:tcPr/>
                </a:tc>
                <a:tc>
                  <a:txBody>
                    <a:bodyPr/>
                    <a:lstStyle/>
                    <a:p>
                      <a:pPr algn="ctr"/>
                      <a:r>
                        <a:rPr lang="en-CA" sz="1400" dirty="0"/>
                        <a:t>172 fins/hr</a:t>
                      </a:r>
                    </a:p>
                  </a:txBody>
                  <a:tcPr/>
                </a:tc>
                <a:tc>
                  <a:txBody>
                    <a:bodyPr/>
                    <a:lstStyle/>
                    <a:p>
                      <a:pPr algn="ctr"/>
                      <a:r>
                        <a:rPr lang="en-CA" sz="1400" dirty="0"/>
                        <a:t>2.15 cooling units/hr</a:t>
                      </a:r>
                    </a:p>
                  </a:txBody>
                  <a:tcPr/>
                </a:tc>
                <a:extLst>
                  <a:ext uri="{0D108BD9-81ED-4DB2-BD59-A6C34878D82A}">
                    <a16:rowId xmlns:a16="http://schemas.microsoft.com/office/drawing/2014/main" val="160138300"/>
                  </a:ext>
                </a:extLst>
              </a:tr>
              <a:tr h="370840">
                <a:tc>
                  <a:txBody>
                    <a:bodyPr/>
                    <a:lstStyle/>
                    <a:p>
                      <a:r>
                        <a:rPr lang="en-CA" sz="1400" dirty="0"/>
                        <a:t>Rod Preparation</a:t>
                      </a:r>
                    </a:p>
                  </a:txBody>
                  <a:tcPr/>
                </a:tc>
                <a:tc>
                  <a:txBody>
                    <a:bodyPr/>
                    <a:lstStyle/>
                    <a:p>
                      <a:pPr algn="ctr"/>
                      <a:r>
                        <a:rPr lang="en-CA" sz="1400" dirty="0"/>
                        <a:t>0.75 mins/rod</a:t>
                      </a:r>
                    </a:p>
                  </a:txBody>
                  <a:tcPr/>
                </a:tc>
                <a:tc>
                  <a:txBody>
                    <a:bodyPr/>
                    <a:lstStyle/>
                    <a:p>
                      <a:pPr algn="ctr"/>
                      <a:r>
                        <a:rPr lang="en-CA" sz="1400" dirty="0"/>
                        <a:t>15 mins</a:t>
                      </a:r>
                    </a:p>
                  </a:txBody>
                  <a:tcPr/>
                </a:tc>
                <a:tc>
                  <a:txBody>
                    <a:bodyPr/>
                    <a:lstStyle/>
                    <a:p>
                      <a:pPr algn="ctr"/>
                      <a:r>
                        <a:rPr lang="en-CA" sz="1400" dirty="0"/>
                        <a:t>120 rods</a:t>
                      </a:r>
                    </a:p>
                  </a:txBody>
                  <a:tcPr/>
                </a:tc>
                <a:tc>
                  <a:txBody>
                    <a:bodyPr/>
                    <a:lstStyle/>
                    <a:p>
                      <a:pPr algn="ctr"/>
                      <a:endParaRPr lang="en-CA" sz="1400"/>
                    </a:p>
                  </a:txBody>
                  <a:tcPr/>
                </a:tc>
                <a:tc>
                  <a:txBody>
                    <a:bodyPr/>
                    <a:lstStyle/>
                    <a:p>
                      <a:pPr algn="ctr"/>
                      <a:endParaRPr lang="en-CA" sz="1400"/>
                    </a:p>
                  </a:txBody>
                  <a:tcPr/>
                </a:tc>
                <a:extLst>
                  <a:ext uri="{0D108BD9-81ED-4DB2-BD59-A6C34878D82A}">
                    <a16:rowId xmlns:a16="http://schemas.microsoft.com/office/drawing/2014/main" val="231075104"/>
                  </a:ext>
                </a:extLst>
              </a:tr>
              <a:tr h="370840">
                <a:tc>
                  <a:txBody>
                    <a:bodyPr/>
                    <a:lstStyle/>
                    <a:p>
                      <a:r>
                        <a:rPr lang="en-CA" sz="1400" dirty="0"/>
                        <a:t>Assembly</a:t>
                      </a:r>
                    </a:p>
                  </a:txBody>
                  <a:tcPr/>
                </a:tc>
                <a:tc>
                  <a:txBody>
                    <a:bodyPr/>
                    <a:lstStyle/>
                    <a:p>
                      <a:pPr algn="ctr"/>
                      <a:r>
                        <a:rPr lang="en-CA" sz="1400" dirty="0"/>
                        <a:t>15 mins/unit</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4043870838"/>
                  </a:ext>
                </a:extLst>
              </a:tr>
              <a:tr h="370840">
                <a:tc>
                  <a:txBody>
                    <a:bodyPr/>
                    <a:lstStyle/>
                    <a:p>
                      <a:r>
                        <a:rPr lang="en-CA" sz="1400" dirty="0"/>
                        <a:t>Rod Expansion</a:t>
                      </a:r>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1695137678"/>
                  </a:ext>
                </a:extLst>
              </a:tr>
              <a:tr h="370840">
                <a:tc>
                  <a:txBody>
                    <a:bodyPr/>
                    <a:lstStyle/>
                    <a:p>
                      <a:r>
                        <a:rPr lang="en-CA" sz="1400" dirty="0"/>
                        <a:t>Brazing</a:t>
                      </a:r>
                    </a:p>
                  </a:txBody>
                  <a:tcPr/>
                </a:tc>
                <a:tc>
                  <a:txBody>
                    <a:bodyPr/>
                    <a:lstStyle/>
                    <a:p>
                      <a:pPr algn="ctr"/>
                      <a:endParaRPr lang="en-CA" sz="1400" dirty="0"/>
                    </a:p>
                  </a:txBody>
                  <a:tcPr/>
                </a:tc>
                <a:tc>
                  <a:txBody>
                    <a:bodyPr/>
                    <a:lstStyle/>
                    <a:p>
                      <a:pPr algn="ctr"/>
                      <a:endParaRPr lang="en-CA" sz="1400"/>
                    </a:p>
                  </a:txBody>
                  <a:tcPr/>
                </a:tc>
                <a:tc>
                  <a:txBody>
                    <a:bodyPr/>
                    <a:lstStyle/>
                    <a:p>
                      <a:pPr algn="ctr"/>
                      <a:endParaRPr lang="en-CA" sz="140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619411424"/>
                  </a:ext>
                </a:extLst>
              </a:tr>
              <a:tr h="370840">
                <a:tc>
                  <a:txBody>
                    <a:bodyPr/>
                    <a:lstStyle/>
                    <a:p>
                      <a:r>
                        <a:rPr lang="en-CA" sz="1400" dirty="0"/>
                        <a:t>Leak Test</a:t>
                      </a:r>
                    </a:p>
                  </a:txBody>
                  <a:tcPr/>
                </a:tc>
                <a:tc>
                  <a:txBody>
                    <a:bodyPr/>
                    <a:lstStyle/>
                    <a:p>
                      <a:pPr algn="ctr"/>
                      <a:r>
                        <a:rPr lang="en-CA" sz="1400" dirty="0"/>
                        <a:t>10  mins/unit</a:t>
                      </a:r>
                    </a:p>
                  </a:txBody>
                  <a:tcPr/>
                </a:tc>
                <a:tc>
                  <a:txBody>
                    <a:bodyPr/>
                    <a:lstStyle/>
                    <a:p>
                      <a:pPr algn="ctr"/>
                      <a:r>
                        <a:rPr lang="en-CA" sz="1400" dirty="0"/>
                        <a:t>5 mins</a:t>
                      </a:r>
                    </a:p>
                  </a:txBody>
                  <a:tcPr/>
                </a:tc>
                <a:tc>
                  <a:txBody>
                    <a:bodyPr/>
                    <a:lstStyle/>
                    <a:p>
                      <a:pPr algn="ctr"/>
                      <a:r>
                        <a:rPr lang="en-CA" sz="1400" dirty="0"/>
                        <a:t>1 unit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2532017205"/>
                  </a:ext>
                </a:extLst>
              </a:tr>
              <a:tr h="370840">
                <a:tc>
                  <a:txBody>
                    <a:bodyPr/>
                    <a:lstStyle/>
                    <a:p>
                      <a:r>
                        <a:rPr lang="en-CA" sz="1400" dirty="0"/>
                        <a:t>Chassis Assembly</a:t>
                      </a:r>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3025061665"/>
                  </a:ext>
                </a:extLst>
              </a:tr>
              <a:tr h="370840">
                <a:tc>
                  <a:txBody>
                    <a:bodyPr/>
                    <a:lstStyle/>
                    <a:p>
                      <a:r>
                        <a:rPr lang="en-CA" sz="1400" dirty="0"/>
                        <a:t>Packaging</a:t>
                      </a:r>
                    </a:p>
                  </a:txBody>
                  <a:tcPr/>
                </a:tc>
                <a:tc>
                  <a:txBody>
                    <a:bodyPr/>
                    <a:lstStyle/>
                    <a:p>
                      <a:pPr algn="ctr"/>
                      <a:endParaRPr lang="en-CA" sz="140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1135014986"/>
                  </a:ext>
                </a:extLst>
              </a:tr>
            </a:tbl>
          </a:graphicData>
        </a:graphic>
      </p:graphicFrame>
      <p:sp>
        <p:nvSpPr>
          <p:cNvPr id="4" name="TextBox 3">
            <a:extLst>
              <a:ext uri="{FF2B5EF4-FFF2-40B4-BE49-F238E27FC236}">
                <a16:creationId xmlns:a16="http://schemas.microsoft.com/office/drawing/2014/main" id="{E610666E-E330-1456-ADA0-0CF249484007}"/>
              </a:ext>
            </a:extLst>
          </p:cNvPr>
          <p:cNvSpPr txBox="1"/>
          <p:nvPr/>
        </p:nvSpPr>
        <p:spPr>
          <a:xfrm>
            <a:off x="2541864" y="5821853"/>
            <a:ext cx="5428445" cy="307777"/>
          </a:xfrm>
          <a:prstGeom prst="rect">
            <a:avLst/>
          </a:prstGeom>
          <a:noFill/>
        </p:spPr>
        <p:txBody>
          <a:bodyPr wrap="square" rtlCol="0">
            <a:spAutoFit/>
          </a:bodyPr>
          <a:lstStyle/>
          <a:p>
            <a:r>
              <a:rPr lang="en-CA" sz="1400" i="1" dirty="0"/>
              <a:t>*The data in this table is fictitious </a:t>
            </a:r>
          </a:p>
        </p:txBody>
      </p:sp>
    </p:spTree>
    <p:extLst>
      <p:ext uri="{BB962C8B-B14F-4D97-AF65-F5344CB8AC3E}">
        <p14:creationId xmlns:p14="http://schemas.microsoft.com/office/powerpoint/2010/main" val="232161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Batching - as in the colloquial “batch”</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a:blip r:embed="rId2"/>
          <a:stretch>
            <a:fillRect/>
          </a:stretch>
        </p:blipFill>
        <p:spPr>
          <a:xfrm>
            <a:off x="483869" y="1583808"/>
            <a:ext cx="3619021" cy="4655127"/>
          </a:xfrm>
          <a:prstGeom prst="rect">
            <a:avLst/>
          </a:prstGeom>
        </p:spPr>
      </p:pic>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543577" y="1416548"/>
                <a:ext cx="9433776" cy="5570240"/>
              </a:xfrm>
            </p:spPr>
            <p:txBody>
              <a:bodyPr/>
              <a:lstStyle/>
              <a:p>
                <a:pPr marL="0" indent="0">
                  <a:buNone/>
                </a:pPr>
                <a:r>
                  <a:rPr lang="en-CA" sz="1600" u="sng" dirty="0"/>
                  <a:t>Rod Expansion</a:t>
                </a:r>
              </a:p>
              <a:p>
                <a:pPr marL="0" indent="0">
                  <a:buNone/>
                </a:pPr>
                <a:r>
                  <a:rPr lang="en-CA" sz="1600" dirty="0"/>
                  <a:t>At rod expansion, the extruder </a:t>
                </a:r>
                <a:r>
                  <a:rPr lang="en-CA" sz="1600" i="1" dirty="0"/>
                  <a:t>simultaneously </a:t>
                </a:r>
                <a:r>
                  <a:rPr lang="en-CA" sz="1600" dirty="0"/>
                  <a:t>expands five rods at a time. Doing so takes two minutes. There is no setup. Again, on average, a cooling unit includes 50 rods. What is the capacity at rod expansion, in cooling units per hour?</a:t>
                </a:r>
              </a:p>
              <a:p>
                <a:pPr marL="0" indent="0">
                  <a:buNone/>
                </a:pPr>
                <a:endParaRPr lang="en-CA" sz="1600" dirty="0"/>
              </a:p>
              <a:p>
                <a:pPr marL="0" indent="0">
                  <a:buNone/>
                </a:pPr>
                <a:r>
                  <a:rPr lang="en-CA" sz="1600" dirty="0"/>
                  <a:t>Here, we consider a “unit” to be five rods. UPT = 2 minutes/set of 5 rods</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m:rPr>
                          <m:nor/>
                        </m:rPr>
                        <a:rPr lang="en-CA" sz="1600" b="0" i="0" smtClean="0">
                          <a:latin typeface="Cambria Math" panose="02040503050406030204" pitchFamily="18" charset="0"/>
                        </a:rPr>
                        <m:t>Capacity</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 </m:t>
                      </m:r>
                      <m:r>
                        <m:rPr>
                          <m:nor/>
                        </m:rPr>
                        <a:rPr lang="en-CA" sz="1600" b="0" i="0" smtClean="0">
                          <a:latin typeface="Cambria Math" panose="02040503050406030204" pitchFamily="18" charset="0"/>
                        </a:rPr>
                        <m:t>sets</m:t>
                      </m:r>
                      <m:r>
                        <m:rPr>
                          <m:nor/>
                        </m:rPr>
                        <a:rPr lang="en-CA" sz="1600" b="0" i="0" smtClean="0">
                          <a:latin typeface="Cambria Math" panose="02040503050406030204" pitchFamily="18" charset="0"/>
                        </a:rPr>
                        <m:t> </m:t>
                      </m:r>
                      <m:r>
                        <m:rPr>
                          <m:nor/>
                        </m:rPr>
                        <a:rPr lang="en-CA" sz="1600" b="0" i="0" smtClean="0">
                          <a:latin typeface="Cambria Math" panose="02040503050406030204" pitchFamily="18" charset="0"/>
                        </a:rPr>
                        <m:t>of</m:t>
                      </m:r>
                      <m:r>
                        <m:rPr>
                          <m:nor/>
                        </m:rPr>
                        <a:rPr lang="en-CA" sz="1600" b="0" i="0" smtClean="0">
                          <a:latin typeface="Cambria Math" panose="02040503050406030204" pitchFamily="18" charset="0"/>
                        </a:rPr>
                        <m:t> </m:t>
                      </m:r>
                      <m:r>
                        <m:rPr>
                          <m:nor/>
                        </m:rPr>
                        <a:rPr lang="en-CA" sz="1600" b="0" i="0" smtClean="0">
                          <a:latin typeface="Cambria Math" panose="02040503050406030204" pitchFamily="18" charset="0"/>
                        </a:rPr>
                        <m:t>rods</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min</m:t>
                      </m:r>
                    </m:oMath>
                  </m:oMathPara>
                </a14:m>
                <a:endParaRPr lang="en-CA" sz="1600" dirty="0"/>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m:rPr>
                          <m:nor/>
                        </m:rPr>
                        <a:rPr lang="en-CA" sz="1600" b="0" i="0" smtClean="0">
                          <a:latin typeface="Cambria Math" panose="02040503050406030204" pitchFamily="18" charset="0"/>
                        </a:rPr>
                        <m:t>Capacity</m:t>
                      </m:r>
                      <m:r>
                        <a:rPr lang="en-CA" sz="1600" b="0" i="1" smtClean="0">
                          <a:latin typeface="Cambria Math" panose="02040503050406030204" pitchFamily="18" charset="0"/>
                        </a:rPr>
                        <m:t>=0.5 </m:t>
                      </m:r>
                      <m:r>
                        <m:rPr>
                          <m:nor/>
                        </m:rPr>
                        <a:rPr lang="en-CA" sz="1600" b="0" i="0" smtClean="0">
                          <a:latin typeface="Cambria Math" panose="02040503050406030204" pitchFamily="18" charset="0"/>
                        </a:rPr>
                        <m:t>sets</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min</m:t>
                      </m:r>
                      <m:r>
                        <a:rPr lang="en-CA" sz="1600" b="0" i="1" smtClean="0">
                          <a:latin typeface="Cambria Math" panose="02040503050406030204" pitchFamily="18" charset="0"/>
                        </a:rPr>
                        <m:t>=30</m:t>
                      </m:r>
                      <m:r>
                        <m:rPr>
                          <m:nor/>
                        </m:rPr>
                        <a:rPr lang="en-CA" sz="1600" b="0" i="0" smtClean="0">
                          <a:latin typeface="Cambria Math" panose="02040503050406030204" pitchFamily="18" charset="0"/>
                        </a:rPr>
                        <m:t> </m:t>
                      </m:r>
                      <m:r>
                        <m:rPr>
                          <m:nor/>
                        </m:rPr>
                        <a:rPr lang="en-CA" sz="1600" b="0" i="0" smtClean="0">
                          <a:latin typeface="Cambria Math" panose="02040503050406030204" pitchFamily="18" charset="0"/>
                        </a:rPr>
                        <m:t>sets</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hr</m:t>
                      </m:r>
                    </m:oMath>
                  </m:oMathPara>
                </a14:m>
                <a:endParaRPr lang="en-CA" sz="1600" dirty="0"/>
              </a:p>
              <a:p>
                <a:pPr marL="0" indent="0">
                  <a:buNone/>
                </a:pPr>
                <a:endParaRPr lang="en-CA" sz="1600" dirty="0"/>
              </a:p>
              <a:p>
                <a:pPr marL="0" indent="0">
                  <a:buNone/>
                </a:pPr>
                <a:r>
                  <a:rPr lang="en-CA" sz="1600" dirty="0"/>
                  <a:t>A cooling unit consists of 50 rods (or 10 sets of five rods)</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m:rPr>
                          <m:nor/>
                        </m:rPr>
                        <a:rPr lang="en-CA" sz="1600" b="0" i="0" smtClean="0">
                          <a:latin typeface="Cambria Math" panose="02040503050406030204" pitchFamily="18" charset="0"/>
                        </a:rPr>
                        <m:t>Capacity</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30 </m:t>
                          </m:r>
                          <m:r>
                            <m:rPr>
                              <m:nor/>
                            </m:rPr>
                            <a:rPr lang="en-CA" sz="1600" b="0" i="0" smtClean="0">
                              <a:latin typeface="Cambria Math" panose="02040503050406030204" pitchFamily="18" charset="0"/>
                            </a:rPr>
                            <m:t>sets</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hr</m:t>
                          </m:r>
                        </m:num>
                        <m:den>
                          <m:r>
                            <a:rPr lang="en-CA" sz="1600" b="0" i="1" smtClean="0">
                              <a:latin typeface="Cambria Math" panose="02040503050406030204" pitchFamily="18" charset="0"/>
                            </a:rPr>
                            <m:t>10 </m:t>
                          </m:r>
                          <m:r>
                            <m:rPr>
                              <m:nor/>
                            </m:rPr>
                            <a:rPr lang="en-CA" sz="1600" b="0" i="0" smtClean="0">
                              <a:latin typeface="Cambria Math" panose="02040503050406030204" pitchFamily="18" charset="0"/>
                            </a:rPr>
                            <m:t>sets</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cooling</m:t>
                          </m:r>
                          <m:r>
                            <m:rPr>
                              <m:nor/>
                            </m:rPr>
                            <a:rPr lang="en-CA" sz="1600" b="0" i="0" smtClean="0">
                              <a:latin typeface="Cambria Math" panose="02040503050406030204" pitchFamily="18" charset="0"/>
                            </a:rPr>
                            <m:t> </m:t>
                          </m:r>
                          <m:r>
                            <m:rPr>
                              <m:nor/>
                            </m:rPr>
                            <a:rPr lang="en-CA" sz="1600" b="0" i="0" smtClean="0">
                              <a:latin typeface="Cambria Math" panose="02040503050406030204" pitchFamily="18" charset="0"/>
                            </a:rPr>
                            <m:t>unit</m:t>
                          </m:r>
                        </m:den>
                      </m:f>
                      <m:r>
                        <a:rPr lang="en-CA" sz="1600" b="0" i="1" smtClean="0">
                          <a:latin typeface="Cambria Math" panose="02040503050406030204" pitchFamily="18" charset="0"/>
                        </a:rPr>
                        <m:t>=3 </m:t>
                      </m:r>
                      <m:r>
                        <m:rPr>
                          <m:nor/>
                        </m:rPr>
                        <a:rPr lang="en-CA" sz="1600">
                          <a:latin typeface="Cambria Math" panose="02040503050406030204" pitchFamily="18" charset="0"/>
                        </a:rPr>
                        <m:t>cooling</m:t>
                      </m:r>
                      <m:r>
                        <m:rPr>
                          <m:nor/>
                        </m:rPr>
                        <a:rPr lang="en-CA" sz="1600" b="0" i="0" smtClean="0">
                          <a:latin typeface="Cambria Math" panose="02040503050406030204" pitchFamily="18" charset="0"/>
                        </a:rPr>
                        <m:t> </m:t>
                      </m:r>
                      <m:r>
                        <m:rPr>
                          <m:nor/>
                        </m:rPr>
                        <a:rPr lang="en-CA" sz="1600" b="0" i="0" smtClean="0">
                          <a:latin typeface="Cambria Math" panose="02040503050406030204" pitchFamily="18" charset="0"/>
                        </a:rPr>
                        <m:t>units</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hr</m:t>
                      </m:r>
                    </m:oMath>
                  </m:oMathPara>
                </a14:m>
                <a:endParaRPr lang="en-CA" sz="1600" dirty="0"/>
              </a:p>
              <a:p>
                <a:pPr marL="0" indent="0">
                  <a:buNone/>
                </a:pPr>
                <a:endParaRPr lang="en-CA" sz="1600" dirty="0"/>
              </a:p>
            </p:txBody>
          </p:sp>
        </mc:Choice>
        <mc:Fallback xmlns="">
          <p:sp>
            <p:nvSpPr>
              <p:cNvPr id="14" name="Content Placeholder 2">
                <a:extLst>
                  <a:ext uri="{FF2B5EF4-FFF2-40B4-BE49-F238E27FC236}">
                    <a16:creationId xmlns:a16="http://schemas.microsoft.com/office/drawing/2014/main" id="{6F888C29-C038-E0B6-C12C-0751D51A8DA4}"/>
                  </a:ext>
                </a:extLst>
              </p:cNvPr>
              <p:cNvSpPr>
                <a:spLocks noGrp="1" noRot="1" noChangeAspect="1" noMove="1" noResize="1" noEditPoints="1" noAdjustHandles="1" noChangeArrowheads="1" noChangeShapeType="1" noTextEdit="1"/>
              </p:cNvSpPr>
              <p:nvPr>
                <p:ph idx="1"/>
              </p:nvPr>
            </p:nvSpPr>
            <p:spPr>
              <a:xfrm>
                <a:off x="2543577" y="1416548"/>
                <a:ext cx="9433776" cy="5570240"/>
              </a:xfrm>
              <a:blipFill>
                <a:blip r:embed="rId3"/>
                <a:stretch>
                  <a:fillRect l="-1292" t="-1094" r="-775"/>
                </a:stretch>
              </a:blipFill>
            </p:spPr>
            <p:txBody>
              <a:bodyPr/>
              <a:lstStyle/>
              <a:p>
                <a:r>
                  <a:rPr lang="en-CA">
                    <a:noFill/>
                  </a:rPr>
                  <a:t> </a:t>
                </a:r>
              </a:p>
            </p:txBody>
          </p:sp>
        </mc:Fallback>
      </mc:AlternateContent>
    </p:spTree>
    <p:extLst>
      <p:ext uri="{BB962C8B-B14F-4D97-AF65-F5344CB8AC3E}">
        <p14:creationId xmlns:p14="http://schemas.microsoft.com/office/powerpoint/2010/main" val="391384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Multi-stage Processes – Where is the Bottleneck?</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rotWithShape="1">
          <a:blip r:embed="rId2"/>
          <a:srcRect r="49492"/>
          <a:stretch/>
        </p:blipFill>
        <p:spPr>
          <a:xfrm>
            <a:off x="271825" y="1474503"/>
            <a:ext cx="1827888" cy="4655127"/>
          </a:xfrm>
          <a:prstGeom prst="rect">
            <a:avLst/>
          </a:prstGeom>
        </p:spPr>
      </p:pic>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331534" y="1474503"/>
            <a:ext cx="8718540" cy="573238"/>
          </a:xfrm>
        </p:spPr>
        <p:txBody>
          <a:bodyPr/>
          <a:lstStyle/>
          <a:p>
            <a:pPr marL="0" indent="0">
              <a:buNone/>
            </a:pPr>
            <a:r>
              <a:rPr lang="en-CA" sz="1600" dirty="0"/>
              <a:t>While even this relatively simple process can seem daunting, we undertake capacity analysis on a stage-by-stage basis just as we did with the single-stage process. </a:t>
            </a:r>
          </a:p>
          <a:p>
            <a:pPr marL="0" indent="0">
              <a:buNone/>
            </a:pPr>
            <a:endParaRPr lang="en-CA" sz="2000" dirty="0"/>
          </a:p>
        </p:txBody>
      </p:sp>
      <p:graphicFrame>
        <p:nvGraphicFramePr>
          <p:cNvPr id="3" name="Table 3">
            <a:extLst>
              <a:ext uri="{FF2B5EF4-FFF2-40B4-BE49-F238E27FC236}">
                <a16:creationId xmlns:a16="http://schemas.microsoft.com/office/drawing/2014/main" id="{0D9F5284-C408-C8B1-A0FA-6AB4AC6273ED}"/>
              </a:ext>
            </a:extLst>
          </p:cNvPr>
          <p:cNvGraphicFramePr>
            <a:graphicFrameLocks noGrp="1"/>
          </p:cNvGraphicFramePr>
          <p:nvPr>
            <p:extLst>
              <p:ext uri="{D42A27DB-BD31-4B8C-83A1-F6EECF244321}">
                <p14:modId xmlns:p14="http://schemas.microsoft.com/office/powerpoint/2010/main" val="2553193963"/>
              </p:ext>
            </p:extLst>
          </p:nvPr>
        </p:nvGraphicFramePr>
        <p:xfrm>
          <a:off x="2234484" y="2157212"/>
          <a:ext cx="9536807" cy="3484880"/>
        </p:xfrm>
        <a:graphic>
          <a:graphicData uri="http://schemas.openxmlformats.org/drawingml/2006/table">
            <a:tbl>
              <a:tblPr firstRow="1" bandRow="1">
                <a:tableStyleId>{5C22544A-7EE6-4342-B048-85BDC9FD1C3A}</a:tableStyleId>
              </a:tblPr>
              <a:tblGrid>
                <a:gridCol w="1589468">
                  <a:extLst>
                    <a:ext uri="{9D8B030D-6E8A-4147-A177-3AD203B41FA5}">
                      <a16:colId xmlns:a16="http://schemas.microsoft.com/office/drawing/2014/main" val="3136134730"/>
                    </a:ext>
                  </a:extLst>
                </a:gridCol>
                <a:gridCol w="1752600">
                  <a:extLst>
                    <a:ext uri="{9D8B030D-6E8A-4147-A177-3AD203B41FA5}">
                      <a16:colId xmlns:a16="http://schemas.microsoft.com/office/drawing/2014/main" val="3947863747"/>
                    </a:ext>
                  </a:extLst>
                </a:gridCol>
                <a:gridCol w="1426336">
                  <a:extLst>
                    <a:ext uri="{9D8B030D-6E8A-4147-A177-3AD203B41FA5}">
                      <a16:colId xmlns:a16="http://schemas.microsoft.com/office/drawing/2014/main" val="133293034"/>
                    </a:ext>
                  </a:extLst>
                </a:gridCol>
                <a:gridCol w="1589468">
                  <a:extLst>
                    <a:ext uri="{9D8B030D-6E8A-4147-A177-3AD203B41FA5}">
                      <a16:colId xmlns:a16="http://schemas.microsoft.com/office/drawing/2014/main" val="848551334"/>
                    </a:ext>
                  </a:extLst>
                </a:gridCol>
                <a:gridCol w="1375893">
                  <a:extLst>
                    <a:ext uri="{9D8B030D-6E8A-4147-A177-3AD203B41FA5}">
                      <a16:colId xmlns:a16="http://schemas.microsoft.com/office/drawing/2014/main" val="526088939"/>
                    </a:ext>
                  </a:extLst>
                </a:gridCol>
                <a:gridCol w="1803042">
                  <a:extLst>
                    <a:ext uri="{9D8B030D-6E8A-4147-A177-3AD203B41FA5}">
                      <a16:colId xmlns:a16="http://schemas.microsoft.com/office/drawing/2014/main" val="396101322"/>
                    </a:ext>
                  </a:extLst>
                </a:gridCol>
              </a:tblGrid>
              <a:tr h="370840">
                <a:tc>
                  <a:txBody>
                    <a:bodyPr/>
                    <a:lstStyle/>
                    <a:p>
                      <a:pPr algn="ctr"/>
                      <a:r>
                        <a:rPr lang="en-CA" sz="1400" dirty="0"/>
                        <a:t>Process Stage</a:t>
                      </a:r>
                    </a:p>
                  </a:txBody>
                  <a:tcPr anchor="ctr"/>
                </a:tc>
                <a:tc>
                  <a:txBody>
                    <a:bodyPr/>
                    <a:lstStyle/>
                    <a:p>
                      <a:pPr algn="ctr"/>
                      <a:r>
                        <a:rPr lang="en-CA" sz="1400" dirty="0"/>
                        <a:t>Unit Processing Time (minutes)</a:t>
                      </a:r>
                    </a:p>
                  </a:txBody>
                  <a:tcPr anchor="ctr"/>
                </a:tc>
                <a:tc>
                  <a:txBody>
                    <a:bodyPr/>
                    <a:lstStyle/>
                    <a:p>
                      <a:pPr algn="ctr"/>
                      <a:r>
                        <a:rPr lang="en-CA" sz="1400" dirty="0"/>
                        <a:t>Setup Time</a:t>
                      </a:r>
                    </a:p>
                  </a:txBody>
                  <a:tcPr anchor="ctr"/>
                </a:tc>
                <a:tc>
                  <a:txBody>
                    <a:bodyPr/>
                    <a:lstStyle/>
                    <a:p>
                      <a:pPr algn="ctr"/>
                      <a:r>
                        <a:rPr lang="en-CA" sz="1400" dirty="0"/>
                        <a:t>Batch Size</a:t>
                      </a:r>
                    </a:p>
                  </a:txBody>
                  <a:tcPr anchor="ctr"/>
                </a:tc>
                <a:tc>
                  <a:txBody>
                    <a:bodyPr/>
                    <a:lstStyle/>
                    <a:p>
                      <a:pPr algn="ctr"/>
                      <a:r>
                        <a:rPr lang="en-CA" sz="1400" dirty="0"/>
                        <a:t>Stage Capacity</a:t>
                      </a:r>
                    </a:p>
                  </a:txBody>
                  <a:tcPr anchor="ctr"/>
                </a:tc>
                <a:tc>
                  <a:txBody>
                    <a:bodyPr/>
                    <a:lstStyle/>
                    <a:p>
                      <a:pPr algn="ctr"/>
                      <a:r>
                        <a:rPr lang="en-CA" sz="1400" dirty="0"/>
                        <a:t>Constraint on Process Capacity</a:t>
                      </a:r>
                    </a:p>
                  </a:txBody>
                  <a:tcPr anchor="ctr"/>
                </a:tc>
                <a:extLst>
                  <a:ext uri="{0D108BD9-81ED-4DB2-BD59-A6C34878D82A}">
                    <a16:rowId xmlns:a16="http://schemas.microsoft.com/office/drawing/2014/main" val="1572244295"/>
                  </a:ext>
                </a:extLst>
              </a:tr>
              <a:tr h="370840">
                <a:tc>
                  <a:txBody>
                    <a:bodyPr/>
                    <a:lstStyle/>
                    <a:p>
                      <a:r>
                        <a:rPr lang="en-CA" sz="1400" dirty="0"/>
                        <a:t>Stamping</a:t>
                      </a:r>
                    </a:p>
                  </a:txBody>
                  <a:tcPr/>
                </a:tc>
                <a:tc>
                  <a:txBody>
                    <a:bodyPr/>
                    <a:lstStyle/>
                    <a:p>
                      <a:pPr algn="ctr"/>
                      <a:r>
                        <a:rPr lang="en-CA" sz="1400" dirty="0"/>
                        <a:t>0.1 mins/fin</a:t>
                      </a:r>
                    </a:p>
                  </a:txBody>
                  <a:tcPr/>
                </a:tc>
                <a:tc>
                  <a:txBody>
                    <a:bodyPr/>
                    <a:lstStyle/>
                    <a:p>
                      <a:pPr algn="ctr"/>
                      <a:r>
                        <a:rPr lang="en-CA" sz="1400" dirty="0"/>
                        <a:t>25 mins</a:t>
                      </a:r>
                    </a:p>
                  </a:txBody>
                  <a:tcPr/>
                </a:tc>
                <a:tc>
                  <a:txBody>
                    <a:bodyPr/>
                    <a:lstStyle/>
                    <a:p>
                      <a:pPr algn="ctr"/>
                      <a:r>
                        <a:rPr lang="en-CA" sz="1400" dirty="0"/>
                        <a:t>100 fins</a:t>
                      </a:r>
                    </a:p>
                  </a:txBody>
                  <a:tcPr/>
                </a:tc>
                <a:tc>
                  <a:txBody>
                    <a:bodyPr/>
                    <a:lstStyle/>
                    <a:p>
                      <a:pPr algn="ctr"/>
                      <a:r>
                        <a:rPr lang="en-CA" sz="1400" dirty="0"/>
                        <a:t>172 fins/hr</a:t>
                      </a:r>
                    </a:p>
                  </a:txBody>
                  <a:tcPr/>
                </a:tc>
                <a:tc>
                  <a:txBody>
                    <a:bodyPr/>
                    <a:lstStyle/>
                    <a:p>
                      <a:pPr algn="ctr"/>
                      <a:r>
                        <a:rPr lang="en-CA" sz="1400" dirty="0"/>
                        <a:t>2.15 cooling units/hr</a:t>
                      </a:r>
                    </a:p>
                  </a:txBody>
                  <a:tcPr/>
                </a:tc>
                <a:extLst>
                  <a:ext uri="{0D108BD9-81ED-4DB2-BD59-A6C34878D82A}">
                    <a16:rowId xmlns:a16="http://schemas.microsoft.com/office/drawing/2014/main" val="160138300"/>
                  </a:ext>
                </a:extLst>
              </a:tr>
              <a:tr h="370840">
                <a:tc>
                  <a:txBody>
                    <a:bodyPr/>
                    <a:lstStyle/>
                    <a:p>
                      <a:r>
                        <a:rPr lang="en-CA" sz="1400" dirty="0"/>
                        <a:t>Rod Preparation</a:t>
                      </a:r>
                    </a:p>
                  </a:txBody>
                  <a:tcPr/>
                </a:tc>
                <a:tc>
                  <a:txBody>
                    <a:bodyPr/>
                    <a:lstStyle/>
                    <a:p>
                      <a:pPr algn="ctr"/>
                      <a:r>
                        <a:rPr lang="en-CA" sz="1400" dirty="0"/>
                        <a:t>0.75 mins/rod</a:t>
                      </a:r>
                    </a:p>
                  </a:txBody>
                  <a:tcPr/>
                </a:tc>
                <a:tc>
                  <a:txBody>
                    <a:bodyPr/>
                    <a:lstStyle/>
                    <a:p>
                      <a:pPr algn="ctr"/>
                      <a:r>
                        <a:rPr lang="en-CA" sz="1400" dirty="0"/>
                        <a:t>15 mins</a:t>
                      </a:r>
                    </a:p>
                  </a:txBody>
                  <a:tcPr/>
                </a:tc>
                <a:tc>
                  <a:txBody>
                    <a:bodyPr/>
                    <a:lstStyle/>
                    <a:p>
                      <a:pPr algn="ctr"/>
                      <a:r>
                        <a:rPr lang="en-CA" sz="1400" dirty="0"/>
                        <a:t>120 rods</a:t>
                      </a:r>
                    </a:p>
                  </a:txBody>
                  <a:tcPr/>
                </a:tc>
                <a:tc>
                  <a:txBody>
                    <a:bodyPr/>
                    <a:lstStyle/>
                    <a:p>
                      <a:pPr algn="ctr"/>
                      <a:r>
                        <a:rPr lang="en-CA" sz="1400" dirty="0"/>
                        <a:t>68.57 rods/hr</a:t>
                      </a:r>
                    </a:p>
                  </a:txBody>
                  <a:tcPr/>
                </a:tc>
                <a:tc>
                  <a:txBody>
                    <a:bodyPr/>
                    <a:lstStyle/>
                    <a:p>
                      <a:pPr algn="ctr"/>
                      <a:r>
                        <a:rPr lang="en-CA" sz="1400" dirty="0"/>
                        <a:t>1.37 cooling units/hr</a:t>
                      </a:r>
                    </a:p>
                  </a:txBody>
                  <a:tcPr/>
                </a:tc>
                <a:extLst>
                  <a:ext uri="{0D108BD9-81ED-4DB2-BD59-A6C34878D82A}">
                    <a16:rowId xmlns:a16="http://schemas.microsoft.com/office/drawing/2014/main" val="231075104"/>
                  </a:ext>
                </a:extLst>
              </a:tr>
              <a:tr h="370840">
                <a:tc>
                  <a:txBody>
                    <a:bodyPr/>
                    <a:lstStyle/>
                    <a:p>
                      <a:r>
                        <a:rPr lang="en-CA" sz="1400" dirty="0"/>
                        <a:t>Assembly</a:t>
                      </a:r>
                    </a:p>
                  </a:txBody>
                  <a:tcPr/>
                </a:tc>
                <a:tc>
                  <a:txBody>
                    <a:bodyPr/>
                    <a:lstStyle/>
                    <a:p>
                      <a:pPr algn="ctr"/>
                      <a:r>
                        <a:rPr lang="en-CA" sz="1400" dirty="0"/>
                        <a:t>15 mins/unit</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4043870838"/>
                  </a:ext>
                </a:extLst>
              </a:tr>
              <a:tr h="370840">
                <a:tc>
                  <a:txBody>
                    <a:bodyPr/>
                    <a:lstStyle/>
                    <a:p>
                      <a:r>
                        <a:rPr lang="en-CA" sz="1400" dirty="0"/>
                        <a:t>Rod Expansion</a:t>
                      </a:r>
                    </a:p>
                  </a:txBody>
                  <a:tcPr/>
                </a:tc>
                <a:tc>
                  <a:txBody>
                    <a:bodyPr/>
                    <a:lstStyle/>
                    <a:p>
                      <a:pPr algn="ctr"/>
                      <a:r>
                        <a:rPr lang="en-CA" sz="1400" dirty="0"/>
                        <a:t>2 mins/five rods</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30 sets/hr</a:t>
                      </a:r>
                    </a:p>
                  </a:txBody>
                  <a:tcPr/>
                </a:tc>
                <a:tc>
                  <a:txBody>
                    <a:bodyPr/>
                    <a:lstStyle/>
                    <a:p>
                      <a:pPr algn="ctr"/>
                      <a:r>
                        <a:rPr lang="en-CA" sz="1400" dirty="0"/>
                        <a:t>3 cooling units/hr</a:t>
                      </a:r>
                    </a:p>
                  </a:txBody>
                  <a:tcPr/>
                </a:tc>
                <a:extLst>
                  <a:ext uri="{0D108BD9-81ED-4DB2-BD59-A6C34878D82A}">
                    <a16:rowId xmlns:a16="http://schemas.microsoft.com/office/drawing/2014/main" val="1695137678"/>
                  </a:ext>
                </a:extLst>
              </a:tr>
              <a:tr h="370840">
                <a:tc>
                  <a:txBody>
                    <a:bodyPr/>
                    <a:lstStyle/>
                    <a:p>
                      <a:r>
                        <a:rPr lang="en-CA" sz="1400" dirty="0"/>
                        <a:t>Brazing</a:t>
                      </a:r>
                    </a:p>
                  </a:txBody>
                  <a:tcPr/>
                </a:tc>
                <a:tc>
                  <a:txBody>
                    <a:bodyPr/>
                    <a:lstStyle/>
                    <a:p>
                      <a:pPr algn="ctr"/>
                      <a:endParaRPr lang="en-CA" sz="1400" dirty="0"/>
                    </a:p>
                  </a:txBody>
                  <a:tcPr/>
                </a:tc>
                <a:tc>
                  <a:txBody>
                    <a:bodyPr/>
                    <a:lstStyle/>
                    <a:p>
                      <a:pPr algn="ctr"/>
                      <a:endParaRPr lang="en-CA" sz="1400"/>
                    </a:p>
                  </a:txBody>
                  <a:tcPr/>
                </a:tc>
                <a:tc>
                  <a:txBody>
                    <a:bodyPr/>
                    <a:lstStyle/>
                    <a:p>
                      <a:pPr algn="ctr"/>
                      <a:endParaRPr lang="en-CA" sz="140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619411424"/>
                  </a:ext>
                </a:extLst>
              </a:tr>
              <a:tr h="370840">
                <a:tc>
                  <a:txBody>
                    <a:bodyPr/>
                    <a:lstStyle/>
                    <a:p>
                      <a:r>
                        <a:rPr lang="en-CA" sz="1400" dirty="0"/>
                        <a:t>Leak Test</a:t>
                      </a:r>
                    </a:p>
                  </a:txBody>
                  <a:tcPr/>
                </a:tc>
                <a:tc>
                  <a:txBody>
                    <a:bodyPr/>
                    <a:lstStyle/>
                    <a:p>
                      <a:pPr algn="ctr"/>
                      <a:r>
                        <a:rPr lang="en-CA" sz="1400" dirty="0"/>
                        <a:t>10  mins/unit</a:t>
                      </a:r>
                    </a:p>
                  </a:txBody>
                  <a:tcPr/>
                </a:tc>
                <a:tc>
                  <a:txBody>
                    <a:bodyPr/>
                    <a:lstStyle/>
                    <a:p>
                      <a:pPr algn="ctr"/>
                      <a:r>
                        <a:rPr lang="en-CA" sz="1400" dirty="0"/>
                        <a:t>5 mins</a:t>
                      </a:r>
                    </a:p>
                  </a:txBody>
                  <a:tcPr/>
                </a:tc>
                <a:tc>
                  <a:txBody>
                    <a:bodyPr/>
                    <a:lstStyle/>
                    <a:p>
                      <a:pPr algn="ctr"/>
                      <a:r>
                        <a:rPr lang="en-CA" sz="1400" dirty="0"/>
                        <a:t>1 unit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2532017205"/>
                  </a:ext>
                </a:extLst>
              </a:tr>
              <a:tr h="370840">
                <a:tc>
                  <a:txBody>
                    <a:bodyPr/>
                    <a:lstStyle/>
                    <a:p>
                      <a:r>
                        <a:rPr lang="en-CA" sz="1400" dirty="0"/>
                        <a:t>Chassis Assembly</a:t>
                      </a:r>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3025061665"/>
                  </a:ext>
                </a:extLst>
              </a:tr>
              <a:tr h="370840">
                <a:tc>
                  <a:txBody>
                    <a:bodyPr/>
                    <a:lstStyle/>
                    <a:p>
                      <a:r>
                        <a:rPr lang="en-CA" sz="1400" dirty="0"/>
                        <a:t>Packaging</a:t>
                      </a:r>
                    </a:p>
                  </a:txBody>
                  <a:tcPr/>
                </a:tc>
                <a:tc>
                  <a:txBody>
                    <a:bodyPr/>
                    <a:lstStyle/>
                    <a:p>
                      <a:pPr algn="ctr"/>
                      <a:endParaRPr lang="en-CA" sz="140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1135014986"/>
                  </a:ext>
                </a:extLst>
              </a:tr>
            </a:tbl>
          </a:graphicData>
        </a:graphic>
      </p:graphicFrame>
      <p:sp>
        <p:nvSpPr>
          <p:cNvPr id="4" name="TextBox 3">
            <a:extLst>
              <a:ext uri="{FF2B5EF4-FFF2-40B4-BE49-F238E27FC236}">
                <a16:creationId xmlns:a16="http://schemas.microsoft.com/office/drawing/2014/main" id="{E610666E-E330-1456-ADA0-0CF249484007}"/>
              </a:ext>
            </a:extLst>
          </p:cNvPr>
          <p:cNvSpPr txBox="1"/>
          <p:nvPr/>
        </p:nvSpPr>
        <p:spPr>
          <a:xfrm>
            <a:off x="2541864" y="5821853"/>
            <a:ext cx="5428445" cy="307777"/>
          </a:xfrm>
          <a:prstGeom prst="rect">
            <a:avLst/>
          </a:prstGeom>
          <a:noFill/>
        </p:spPr>
        <p:txBody>
          <a:bodyPr wrap="square" rtlCol="0">
            <a:spAutoFit/>
          </a:bodyPr>
          <a:lstStyle/>
          <a:p>
            <a:r>
              <a:rPr lang="en-CA" sz="1400" i="1" dirty="0"/>
              <a:t>*The data in this table is fictitious </a:t>
            </a:r>
          </a:p>
        </p:txBody>
      </p:sp>
    </p:spTree>
    <p:extLst>
      <p:ext uri="{BB962C8B-B14F-4D97-AF65-F5344CB8AC3E}">
        <p14:creationId xmlns:p14="http://schemas.microsoft.com/office/powerpoint/2010/main" val="2139495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Increased Resource Allocation</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a:blip r:embed="rId2"/>
          <a:stretch>
            <a:fillRect/>
          </a:stretch>
        </p:blipFill>
        <p:spPr>
          <a:xfrm>
            <a:off x="483869" y="1583808"/>
            <a:ext cx="3619021" cy="4655127"/>
          </a:xfrm>
          <a:prstGeom prst="rect">
            <a:avLst/>
          </a:prstGeom>
        </p:spPr>
      </p:pic>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543577" y="1480943"/>
                <a:ext cx="9433776" cy="5570240"/>
              </a:xfrm>
            </p:spPr>
            <p:txBody>
              <a:bodyPr/>
              <a:lstStyle/>
              <a:p>
                <a:pPr marL="0" indent="0">
                  <a:buNone/>
                </a:pPr>
                <a:r>
                  <a:rPr lang="en-CA" sz="1600" u="sng" dirty="0"/>
                  <a:t>Brazing</a:t>
                </a:r>
              </a:p>
              <a:p>
                <a:pPr marL="0" indent="0">
                  <a:buNone/>
                </a:pPr>
                <a:r>
                  <a:rPr lang="en-CA" sz="1600" dirty="0"/>
                  <a:t>Each of the rods in the cooling unit must be “brazed” to form a continuous copper line through the cooling unit. </a:t>
                </a:r>
              </a:p>
              <a:p>
                <a:pPr marL="0" indent="0">
                  <a:buNone/>
                </a:pPr>
                <a:r>
                  <a:rPr lang="en-CA" sz="1600" dirty="0"/>
                  <a:t>UPT = 1.5 minutes per copper rod per employee</a:t>
                </a:r>
              </a:p>
              <a:p>
                <a:pPr marL="0" indent="0">
                  <a:buNone/>
                </a:pPr>
                <a:r>
                  <a:rPr lang="en-CA" sz="1600" dirty="0"/>
                  <a:t>Resource Allocation: 5 employees</a:t>
                </a:r>
              </a:p>
              <a:p>
                <a:pPr marL="0" indent="0">
                  <a:buNone/>
                </a:pPr>
                <a:r>
                  <a:rPr lang="en-CA" sz="1600" dirty="0"/>
                  <a:t>Each cooling unit contains approximately 50 copper rods</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m:rPr>
                          <m:nor/>
                        </m:rPr>
                        <a:rPr lang="en-CA" sz="1600" b="0" i="0" smtClean="0">
                          <a:latin typeface="Cambria Math" panose="02040503050406030204" pitchFamily="18" charset="0"/>
                        </a:rPr>
                        <m:t>Capacity</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1.5</m:t>
                          </m:r>
                        </m:den>
                      </m:f>
                      <m:r>
                        <a:rPr lang="en-CA" sz="1600" b="0" i="1" smtClean="0">
                          <a:latin typeface="Cambria Math" panose="02040503050406030204" pitchFamily="18" charset="0"/>
                        </a:rPr>
                        <m:t> </m:t>
                      </m:r>
                      <m:r>
                        <m:rPr>
                          <m:nor/>
                        </m:rPr>
                        <a:rPr lang="en-CA" sz="1600" b="0" i="0" smtClean="0">
                          <a:latin typeface="Cambria Math" panose="02040503050406030204" pitchFamily="18" charset="0"/>
                        </a:rPr>
                        <m:t>rods</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min</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employee</m:t>
                      </m:r>
                      <m:r>
                        <m:rPr>
                          <m:nor/>
                        </m:rPr>
                        <a:rPr lang="en-CA" sz="1600" b="0" i="0" smtClean="0">
                          <a:latin typeface="Cambria Math" panose="02040503050406030204" pitchFamily="18" charset="0"/>
                        </a:rPr>
                        <m:t> = 40 </m:t>
                      </m:r>
                      <m:r>
                        <m:rPr>
                          <m:nor/>
                        </m:rPr>
                        <a:rPr lang="en-CA" sz="1600" b="0" i="0" smtClean="0">
                          <a:latin typeface="Cambria Math" panose="02040503050406030204" pitchFamily="18" charset="0"/>
                        </a:rPr>
                        <m:t>rods</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hr</m:t>
                      </m:r>
                      <m:r>
                        <m:rPr>
                          <m:nor/>
                        </m:rPr>
                        <a:rPr lang="en-CA" sz="1600" b="0" i="0" smtClean="0">
                          <a:latin typeface="Cambria Math" panose="02040503050406030204" pitchFamily="18" charset="0"/>
                        </a:rPr>
                        <m:t>/</m:t>
                      </m:r>
                      <m:r>
                        <m:rPr>
                          <m:nor/>
                        </m:rPr>
                        <a:rPr lang="en-CA" sz="1600" b="0" i="0" smtClean="0">
                          <a:latin typeface="Cambria Math" panose="02040503050406030204" pitchFamily="18" charset="0"/>
                        </a:rPr>
                        <m:t>employee</m:t>
                      </m:r>
                    </m:oMath>
                  </m:oMathPara>
                </a14:m>
                <a:br>
                  <a:rPr lang="en-CA" sz="1600" b="0" dirty="0"/>
                </a:br>
                <a:endParaRPr lang="en-CA" sz="1600" dirty="0"/>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m:rPr>
                          <m:nor/>
                        </m:rPr>
                        <a:rPr lang="en-CA" sz="1600" b="0" i="0" smtClean="0">
                          <a:latin typeface="Cambria Math" panose="02040503050406030204" pitchFamily="18" charset="0"/>
                        </a:rPr>
                        <m:t>Capacity</m:t>
                      </m:r>
                      <m:r>
                        <a:rPr lang="en-CA" sz="1600" b="0" i="1" smtClean="0">
                          <a:latin typeface="Cambria Math" panose="02040503050406030204" pitchFamily="18" charset="0"/>
                        </a:rPr>
                        <m:t>=</m:t>
                      </m:r>
                      <m:r>
                        <m:rPr>
                          <m:nor/>
                        </m:rPr>
                        <a:rPr lang="en-CA" sz="1600" b="0" i="0" smtClean="0">
                          <a:latin typeface="Cambria Math" panose="02040503050406030204" pitchFamily="18" charset="0"/>
                        </a:rPr>
                        <m:t>(</m:t>
                      </m:r>
                      <m:r>
                        <m:rPr>
                          <m:nor/>
                        </m:rPr>
                        <a:rPr lang="en-CA" sz="1600">
                          <a:latin typeface="Cambria Math" panose="02040503050406030204" pitchFamily="18" charset="0"/>
                        </a:rPr>
                        <m:t>40 </m:t>
                      </m:r>
                      <m:r>
                        <m:rPr>
                          <m:nor/>
                        </m:rPr>
                        <a:rPr lang="en-CA" sz="1600">
                          <a:latin typeface="Cambria Math" panose="02040503050406030204" pitchFamily="18" charset="0"/>
                        </a:rPr>
                        <m:t>rods</m:t>
                      </m:r>
                      <m:r>
                        <m:rPr>
                          <m:nor/>
                        </m:rPr>
                        <a:rPr lang="en-CA" sz="1600">
                          <a:latin typeface="Cambria Math" panose="02040503050406030204" pitchFamily="18" charset="0"/>
                        </a:rPr>
                        <m:t>/</m:t>
                      </m:r>
                      <m:r>
                        <m:rPr>
                          <m:nor/>
                        </m:rPr>
                        <a:rPr lang="en-CA" sz="1600">
                          <a:latin typeface="Cambria Math" panose="02040503050406030204" pitchFamily="18" charset="0"/>
                        </a:rPr>
                        <m:t>hr</m:t>
                      </m:r>
                      <m:r>
                        <m:rPr>
                          <m:nor/>
                        </m:rPr>
                        <a:rPr lang="en-CA" sz="1600">
                          <a:latin typeface="Cambria Math" panose="02040503050406030204" pitchFamily="18" charset="0"/>
                        </a:rPr>
                        <m:t>/</m:t>
                      </m:r>
                      <m:r>
                        <m:rPr>
                          <m:nor/>
                        </m:rPr>
                        <a:rPr lang="en-CA" sz="1600">
                          <a:latin typeface="Cambria Math" panose="02040503050406030204" pitchFamily="18" charset="0"/>
                        </a:rPr>
                        <m:t>employee</m:t>
                      </m:r>
                      <m:r>
                        <m:rPr>
                          <m:nor/>
                        </m:rPr>
                        <a:rPr lang="en-CA" sz="1600" b="0" i="0" smtClean="0">
                          <a:latin typeface="Cambria Math" panose="02040503050406030204" pitchFamily="18" charset="0"/>
                        </a:rPr>
                        <m:t>)</m:t>
                      </m:r>
                      <m:r>
                        <a:rPr lang="en-CA" sz="1600" b="0" i="1" smtClean="0">
                          <a:latin typeface="Cambria Math" panose="02040503050406030204" pitchFamily="18" charset="0"/>
                          <a:ea typeface="Cambria Math" panose="02040503050406030204" pitchFamily="18" charset="0"/>
                        </a:rPr>
                        <m:t>×(5 </m:t>
                      </m:r>
                      <m:r>
                        <m:rPr>
                          <m:nor/>
                        </m:rPr>
                        <a:rPr lang="en-CA" sz="1600" b="0" i="0" smtClean="0">
                          <a:latin typeface="Cambria Math" panose="02040503050406030204" pitchFamily="18" charset="0"/>
                          <a:ea typeface="Cambria Math" panose="02040503050406030204" pitchFamily="18" charset="0"/>
                        </a:rPr>
                        <m:t>employees</m:t>
                      </m:r>
                      <m:r>
                        <a:rPr lang="en-CA" sz="1600" b="0" i="1" smtClean="0">
                          <a:latin typeface="Cambria Math" panose="02040503050406030204" pitchFamily="18" charset="0"/>
                          <a:ea typeface="Cambria Math" panose="02040503050406030204" pitchFamily="18" charset="0"/>
                        </a:rPr>
                        <m:t>)÷(50</m:t>
                      </m:r>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rods</m:t>
                      </m:r>
                      <m:r>
                        <m:rPr>
                          <m:nor/>
                        </m:rPr>
                        <a:rPr lang="en-CA" sz="1600" b="0" i="0" smtClean="0">
                          <a:latin typeface="Cambria Math" panose="02040503050406030204" pitchFamily="18" charset="0"/>
                          <a:ea typeface="Cambria Math" panose="02040503050406030204" pitchFamily="18" charset="0"/>
                        </a:rPr>
                        <m:t>/</m:t>
                      </m:r>
                      <m:r>
                        <m:rPr>
                          <m:nor/>
                        </m:rPr>
                        <a:rPr lang="en-CA" sz="1600" b="0" i="0" smtClean="0">
                          <a:latin typeface="Cambria Math" panose="02040503050406030204" pitchFamily="18" charset="0"/>
                          <a:ea typeface="Cambria Math" panose="02040503050406030204" pitchFamily="18" charset="0"/>
                        </a:rPr>
                        <m:t>cooling</m:t>
                      </m:r>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unit</m:t>
                      </m:r>
                      <m:r>
                        <m:rPr>
                          <m:nor/>
                        </m:rPr>
                        <a:rPr lang="en-CA" sz="1600" b="0" i="0" smtClean="0">
                          <a:latin typeface="Cambria Math" panose="02040503050406030204" pitchFamily="18" charset="0"/>
                          <a:ea typeface="Cambria Math" panose="02040503050406030204" pitchFamily="18" charset="0"/>
                        </a:rPr>
                        <m:t>)</m:t>
                      </m:r>
                      <m:r>
                        <a:rPr lang="en-CA" sz="1600" b="0" i="1" smtClean="0">
                          <a:latin typeface="Cambria Math" panose="02040503050406030204" pitchFamily="18" charset="0"/>
                          <a:ea typeface="Cambria Math" panose="02040503050406030204" pitchFamily="18" charset="0"/>
                        </a:rPr>
                        <m:t>=4</m:t>
                      </m:r>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cooling</m:t>
                      </m:r>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units</m:t>
                      </m:r>
                      <m:r>
                        <m:rPr>
                          <m:nor/>
                        </m:rPr>
                        <a:rPr lang="en-CA" sz="1600" b="0" i="0" smtClean="0">
                          <a:latin typeface="Cambria Math" panose="02040503050406030204" pitchFamily="18" charset="0"/>
                          <a:ea typeface="Cambria Math" panose="02040503050406030204" pitchFamily="18" charset="0"/>
                        </a:rPr>
                        <m:t>/</m:t>
                      </m:r>
                      <m:r>
                        <m:rPr>
                          <m:nor/>
                        </m:rPr>
                        <a:rPr lang="en-CA" sz="1600" b="0" i="0" smtClean="0">
                          <a:latin typeface="Cambria Math" panose="02040503050406030204" pitchFamily="18" charset="0"/>
                          <a:ea typeface="Cambria Math" panose="02040503050406030204" pitchFamily="18" charset="0"/>
                        </a:rPr>
                        <m:t>hr</m:t>
                      </m:r>
                    </m:oMath>
                  </m:oMathPara>
                </a14:m>
                <a:endParaRPr lang="en-CA" sz="1600" dirty="0"/>
              </a:p>
              <a:p>
                <a:pPr marL="0" indent="0">
                  <a:buNone/>
                </a:pPr>
                <a:endParaRPr lang="en-CA" sz="1600" dirty="0"/>
              </a:p>
              <a:p>
                <a:pPr marL="0" indent="0">
                  <a:buNone/>
                </a:pPr>
                <a:endParaRPr lang="en-CA" sz="1600" dirty="0"/>
              </a:p>
            </p:txBody>
          </p:sp>
        </mc:Choice>
        <mc:Fallback xmlns="">
          <p:sp>
            <p:nvSpPr>
              <p:cNvPr id="14" name="Content Placeholder 2">
                <a:extLst>
                  <a:ext uri="{FF2B5EF4-FFF2-40B4-BE49-F238E27FC236}">
                    <a16:creationId xmlns:a16="http://schemas.microsoft.com/office/drawing/2014/main" id="{6F888C29-C038-E0B6-C12C-0751D51A8DA4}"/>
                  </a:ext>
                </a:extLst>
              </p:cNvPr>
              <p:cNvSpPr>
                <a:spLocks noGrp="1" noRot="1" noChangeAspect="1" noMove="1" noResize="1" noEditPoints="1" noAdjustHandles="1" noChangeArrowheads="1" noChangeShapeType="1" noTextEdit="1"/>
              </p:cNvSpPr>
              <p:nvPr>
                <p:ph idx="1"/>
              </p:nvPr>
            </p:nvSpPr>
            <p:spPr>
              <a:xfrm>
                <a:off x="2543577" y="1480943"/>
                <a:ext cx="9433776" cy="5570240"/>
              </a:xfrm>
              <a:blipFill>
                <a:blip r:embed="rId3"/>
                <a:stretch>
                  <a:fillRect l="-1292" t="-1204"/>
                </a:stretch>
              </a:blipFill>
            </p:spPr>
            <p:txBody>
              <a:bodyPr/>
              <a:lstStyle/>
              <a:p>
                <a:r>
                  <a:rPr lang="en-CA">
                    <a:noFill/>
                  </a:rPr>
                  <a:t> </a:t>
                </a:r>
              </a:p>
            </p:txBody>
          </p:sp>
        </mc:Fallback>
      </mc:AlternateContent>
    </p:spTree>
    <p:extLst>
      <p:ext uri="{BB962C8B-B14F-4D97-AF65-F5344CB8AC3E}">
        <p14:creationId xmlns:p14="http://schemas.microsoft.com/office/powerpoint/2010/main" val="48845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Multi-stage Processes – Where is the Bottleneck?</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rotWithShape="1">
          <a:blip r:embed="rId2"/>
          <a:srcRect r="49492"/>
          <a:stretch/>
        </p:blipFill>
        <p:spPr>
          <a:xfrm>
            <a:off x="271825" y="1474503"/>
            <a:ext cx="1827888" cy="4655127"/>
          </a:xfrm>
          <a:prstGeom prst="rect">
            <a:avLst/>
          </a:prstGeom>
        </p:spPr>
      </p:pic>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331534" y="1474503"/>
            <a:ext cx="8718540" cy="573238"/>
          </a:xfrm>
        </p:spPr>
        <p:txBody>
          <a:bodyPr/>
          <a:lstStyle/>
          <a:p>
            <a:pPr marL="0" indent="0">
              <a:buNone/>
            </a:pPr>
            <a:r>
              <a:rPr lang="en-CA" sz="1600" dirty="0"/>
              <a:t>While even this relatively simple process can seem daunting, we undertake capacity analysis on a stage-by-stage basis just as we did with the single-stage process. </a:t>
            </a:r>
          </a:p>
          <a:p>
            <a:pPr marL="0" indent="0">
              <a:buNone/>
            </a:pPr>
            <a:endParaRPr lang="en-CA" sz="2000" dirty="0"/>
          </a:p>
        </p:txBody>
      </p:sp>
      <p:graphicFrame>
        <p:nvGraphicFramePr>
          <p:cNvPr id="3" name="Table 3">
            <a:extLst>
              <a:ext uri="{FF2B5EF4-FFF2-40B4-BE49-F238E27FC236}">
                <a16:creationId xmlns:a16="http://schemas.microsoft.com/office/drawing/2014/main" id="{0D9F5284-C408-C8B1-A0FA-6AB4AC6273ED}"/>
              </a:ext>
            </a:extLst>
          </p:cNvPr>
          <p:cNvGraphicFramePr>
            <a:graphicFrameLocks noGrp="1"/>
          </p:cNvGraphicFramePr>
          <p:nvPr>
            <p:extLst>
              <p:ext uri="{D42A27DB-BD31-4B8C-83A1-F6EECF244321}">
                <p14:modId xmlns:p14="http://schemas.microsoft.com/office/powerpoint/2010/main" val="474858898"/>
              </p:ext>
            </p:extLst>
          </p:nvPr>
        </p:nvGraphicFramePr>
        <p:xfrm>
          <a:off x="2234484" y="2157212"/>
          <a:ext cx="9536807" cy="3484880"/>
        </p:xfrm>
        <a:graphic>
          <a:graphicData uri="http://schemas.openxmlformats.org/drawingml/2006/table">
            <a:tbl>
              <a:tblPr firstRow="1" bandRow="1">
                <a:tableStyleId>{5C22544A-7EE6-4342-B048-85BDC9FD1C3A}</a:tableStyleId>
              </a:tblPr>
              <a:tblGrid>
                <a:gridCol w="1589468">
                  <a:extLst>
                    <a:ext uri="{9D8B030D-6E8A-4147-A177-3AD203B41FA5}">
                      <a16:colId xmlns:a16="http://schemas.microsoft.com/office/drawing/2014/main" val="3136134730"/>
                    </a:ext>
                  </a:extLst>
                </a:gridCol>
                <a:gridCol w="1752600">
                  <a:extLst>
                    <a:ext uri="{9D8B030D-6E8A-4147-A177-3AD203B41FA5}">
                      <a16:colId xmlns:a16="http://schemas.microsoft.com/office/drawing/2014/main" val="3947863747"/>
                    </a:ext>
                  </a:extLst>
                </a:gridCol>
                <a:gridCol w="1426336">
                  <a:extLst>
                    <a:ext uri="{9D8B030D-6E8A-4147-A177-3AD203B41FA5}">
                      <a16:colId xmlns:a16="http://schemas.microsoft.com/office/drawing/2014/main" val="133293034"/>
                    </a:ext>
                  </a:extLst>
                </a:gridCol>
                <a:gridCol w="1589468">
                  <a:extLst>
                    <a:ext uri="{9D8B030D-6E8A-4147-A177-3AD203B41FA5}">
                      <a16:colId xmlns:a16="http://schemas.microsoft.com/office/drawing/2014/main" val="848551334"/>
                    </a:ext>
                  </a:extLst>
                </a:gridCol>
                <a:gridCol w="1375893">
                  <a:extLst>
                    <a:ext uri="{9D8B030D-6E8A-4147-A177-3AD203B41FA5}">
                      <a16:colId xmlns:a16="http://schemas.microsoft.com/office/drawing/2014/main" val="526088939"/>
                    </a:ext>
                  </a:extLst>
                </a:gridCol>
                <a:gridCol w="1803042">
                  <a:extLst>
                    <a:ext uri="{9D8B030D-6E8A-4147-A177-3AD203B41FA5}">
                      <a16:colId xmlns:a16="http://schemas.microsoft.com/office/drawing/2014/main" val="396101322"/>
                    </a:ext>
                  </a:extLst>
                </a:gridCol>
              </a:tblGrid>
              <a:tr h="370840">
                <a:tc>
                  <a:txBody>
                    <a:bodyPr/>
                    <a:lstStyle/>
                    <a:p>
                      <a:pPr algn="ctr"/>
                      <a:r>
                        <a:rPr lang="en-CA" sz="1400" dirty="0"/>
                        <a:t>Process Stage</a:t>
                      </a:r>
                    </a:p>
                  </a:txBody>
                  <a:tcPr anchor="ctr"/>
                </a:tc>
                <a:tc>
                  <a:txBody>
                    <a:bodyPr/>
                    <a:lstStyle/>
                    <a:p>
                      <a:pPr algn="ctr"/>
                      <a:r>
                        <a:rPr lang="en-CA" sz="1400" dirty="0"/>
                        <a:t>Unit Processing Time (minutes)</a:t>
                      </a:r>
                    </a:p>
                  </a:txBody>
                  <a:tcPr anchor="ctr"/>
                </a:tc>
                <a:tc>
                  <a:txBody>
                    <a:bodyPr/>
                    <a:lstStyle/>
                    <a:p>
                      <a:pPr algn="ctr"/>
                      <a:r>
                        <a:rPr lang="en-CA" sz="1400" dirty="0"/>
                        <a:t>Setup Time</a:t>
                      </a:r>
                    </a:p>
                  </a:txBody>
                  <a:tcPr anchor="ctr"/>
                </a:tc>
                <a:tc>
                  <a:txBody>
                    <a:bodyPr/>
                    <a:lstStyle/>
                    <a:p>
                      <a:pPr algn="ctr"/>
                      <a:r>
                        <a:rPr lang="en-CA" sz="1400" dirty="0"/>
                        <a:t>Batch Size</a:t>
                      </a:r>
                    </a:p>
                  </a:txBody>
                  <a:tcPr anchor="ctr"/>
                </a:tc>
                <a:tc>
                  <a:txBody>
                    <a:bodyPr/>
                    <a:lstStyle/>
                    <a:p>
                      <a:pPr algn="ctr"/>
                      <a:r>
                        <a:rPr lang="en-CA" sz="1400" dirty="0"/>
                        <a:t>Stage Capacity</a:t>
                      </a:r>
                    </a:p>
                  </a:txBody>
                  <a:tcPr anchor="ctr"/>
                </a:tc>
                <a:tc>
                  <a:txBody>
                    <a:bodyPr/>
                    <a:lstStyle/>
                    <a:p>
                      <a:pPr algn="ctr"/>
                      <a:r>
                        <a:rPr lang="en-CA" sz="1400" dirty="0"/>
                        <a:t>Constraint on Process Capacity</a:t>
                      </a:r>
                    </a:p>
                  </a:txBody>
                  <a:tcPr anchor="ctr"/>
                </a:tc>
                <a:extLst>
                  <a:ext uri="{0D108BD9-81ED-4DB2-BD59-A6C34878D82A}">
                    <a16:rowId xmlns:a16="http://schemas.microsoft.com/office/drawing/2014/main" val="1572244295"/>
                  </a:ext>
                </a:extLst>
              </a:tr>
              <a:tr h="370840">
                <a:tc>
                  <a:txBody>
                    <a:bodyPr/>
                    <a:lstStyle/>
                    <a:p>
                      <a:r>
                        <a:rPr lang="en-CA" sz="1400" dirty="0"/>
                        <a:t>Stamping</a:t>
                      </a:r>
                    </a:p>
                  </a:txBody>
                  <a:tcPr/>
                </a:tc>
                <a:tc>
                  <a:txBody>
                    <a:bodyPr/>
                    <a:lstStyle/>
                    <a:p>
                      <a:pPr algn="ctr"/>
                      <a:r>
                        <a:rPr lang="en-CA" sz="1400" dirty="0"/>
                        <a:t>0.1 mins/fin</a:t>
                      </a:r>
                    </a:p>
                  </a:txBody>
                  <a:tcPr/>
                </a:tc>
                <a:tc>
                  <a:txBody>
                    <a:bodyPr/>
                    <a:lstStyle/>
                    <a:p>
                      <a:pPr algn="ctr"/>
                      <a:r>
                        <a:rPr lang="en-CA" sz="1400" dirty="0"/>
                        <a:t>25 mins</a:t>
                      </a:r>
                    </a:p>
                  </a:txBody>
                  <a:tcPr/>
                </a:tc>
                <a:tc>
                  <a:txBody>
                    <a:bodyPr/>
                    <a:lstStyle/>
                    <a:p>
                      <a:pPr algn="ctr"/>
                      <a:r>
                        <a:rPr lang="en-CA" sz="1400" dirty="0"/>
                        <a:t>100 fins</a:t>
                      </a:r>
                    </a:p>
                  </a:txBody>
                  <a:tcPr/>
                </a:tc>
                <a:tc>
                  <a:txBody>
                    <a:bodyPr/>
                    <a:lstStyle/>
                    <a:p>
                      <a:pPr algn="ctr"/>
                      <a:r>
                        <a:rPr lang="en-CA" sz="1400" dirty="0"/>
                        <a:t>172 fins/hr</a:t>
                      </a:r>
                    </a:p>
                  </a:txBody>
                  <a:tcPr/>
                </a:tc>
                <a:tc>
                  <a:txBody>
                    <a:bodyPr/>
                    <a:lstStyle/>
                    <a:p>
                      <a:pPr algn="ctr"/>
                      <a:r>
                        <a:rPr lang="en-CA" sz="1400" dirty="0"/>
                        <a:t>2.15 cooling units/hr</a:t>
                      </a:r>
                    </a:p>
                  </a:txBody>
                  <a:tcPr/>
                </a:tc>
                <a:extLst>
                  <a:ext uri="{0D108BD9-81ED-4DB2-BD59-A6C34878D82A}">
                    <a16:rowId xmlns:a16="http://schemas.microsoft.com/office/drawing/2014/main" val="160138300"/>
                  </a:ext>
                </a:extLst>
              </a:tr>
              <a:tr h="370840">
                <a:tc>
                  <a:txBody>
                    <a:bodyPr/>
                    <a:lstStyle/>
                    <a:p>
                      <a:r>
                        <a:rPr lang="en-CA" sz="1400" dirty="0"/>
                        <a:t>Rod Preparation</a:t>
                      </a:r>
                    </a:p>
                  </a:txBody>
                  <a:tcPr/>
                </a:tc>
                <a:tc>
                  <a:txBody>
                    <a:bodyPr/>
                    <a:lstStyle/>
                    <a:p>
                      <a:pPr algn="ctr"/>
                      <a:r>
                        <a:rPr lang="en-CA" sz="1400" dirty="0"/>
                        <a:t>0.75 mins/rod</a:t>
                      </a:r>
                    </a:p>
                  </a:txBody>
                  <a:tcPr/>
                </a:tc>
                <a:tc>
                  <a:txBody>
                    <a:bodyPr/>
                    <a:lstStyle/>
                    <a:p>
                      <a:pPr algn="ctr"/>
                      <a:r>
                        <a:rPr lang="en-CA" sz="1400" dirty="0"/>
                        <a:t>15 mins</a:t>
                      </a:r>
                    </a:p>
                  </a:txBody>
                  <a:tcPr/>
                </a:tc>
                <a:tc>
                  <a:txBody>
                    <a:bodyPr/>
                    <a:lstStyle/>
                    <a:p>
                      <a:pPr algn="ctr"/>
                      <a:r>
                        <a:rPr lang="en-CA" sz="1400" dirty="0"/>
                        <a:t>120 rods</a:t>
                      </a:r>
                    </a:p>
                  </a:txBody>
                  <a:tcPr/>
                </a:tc>
                <a:tc>
                  <a:txBody>
                    <a:bodyPr/>
                    <a:lstStyle/>
                    <a:p>
                      <a:pPr algn="ctr"/>
                      <a:r>
                        <a:rPr lang="en-CA" sz="1400" dirty="0"/>
                        <a:t>68.57 rods/hr</a:t>
                      </a:r>
                    </a:p>
                  </a:txBody>
                  <a:tcPr/>
                </a:tc>
                <a:tc>
                  <a:txBody>
                    <a:bodyPr/>
                    <a:lstStyle/>
                    <a:p>
                      <a:pPr algn="ctr"/>
                      <a:r>
                        <a:rPr lang="en-CA" sz="1400" dirty="0"/>
                        <a:t>1.37 cooling units/hr</a:t>
                      </a:r>
                    </a:p>
                  </a:txBody>
                  <a:tcPr/>
                </a:tc>
                <a:extLst>
                  <a:ext uri="{0D108BD9-81ED-4DB2-BD59-A6C34878D82A}">
                    <a16:rowId xmlns:a16="http://schemas.microsoft.com/office/drawing/2014/main" val="231075104"/>
                  </a:ext>
                </a:extLst>
              </a:tr>
              <a:tr h="370840">
                <a:tc>
                  <a:txBody>
                    <a:bodyPr/>
                    <a:lstStyle/>
                    <a:p>
                      <a:r>
                        <a:rPr lang="en-CA" sz="1400" dirty="0"/>
                        <a:t>Assembly</a:t>
                      </a:r>
                    </a:p>
                  </a:txBody>
                  <a:tcPr/>
                </a:tc>
                <a:tc>
                  <a:txBody>
                    <a:bodyPr/>
                    <a:lstStyle/>
                    <a:p>
                      <a:pPr algn="ctr"/>
                      <a:r>
                        <a:rPr lang="en-CA" sz="1400" dirty="0"/>
                        <a:t>15 mins/unit</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4043870838"/>
                  </a:ext>
                </a:extLst>
              </a:tr>
              <a:tr h="370840">
                <a:tc>
                  <a:txBody>
                    <a:bodyPr/>
                    <a:lstStyle/>
                    <a:p>
                      <a:r>
                        <a:rPr lang="en-CA" sz="1400" dirty="0"/>
                        <a:t>Rod Expansion</a:t>
                      </a:r>
                    </a:p>
                  </a:txBody>
                  <a:tcPr/>
                </a:tc>
                <a:tc>
                  <a:txBody>
                    <a:bodyPr/>
                    <a:lstStyle/>
                    <a:p>
                      <a:pPr algn="ctr"/>
                      <a:r>
                        <a:rPr lang="en-CA" sz="1400" dirty="0"/>
                        <a:t>2 mins/five rods</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30 sets/hr</a:t>
                      </a:r>
                    </a:p>
                  </a:txBody>
                  <a:tcPr/>
                </a:tc>
                <a:tc>
                  <a:txBody>
                    <a:bodyPr/>
                    <a:lstStyle/>
                    <a:p>
                      <a:pPr algn="ctr"/>
                      <a:r>
                        <a:rPr lang="en-CA" sz="1400" dirty="0"/>
                        <a:t>3 cooling units/hr</a:t>
                      </a:r>
                    </a:p>
                  </a:txBody>
                  <a:tcPr/>
                </a:tc>
                <a:extLst>
                  <a:ext uri="{0D108BD9-81ED-4DB2-BD59-A6C34878D82A}">
                    <a16:rowId xmlns:a16="http://schemas.microsoft.com/office/drawing/2014/main" val="1695137678"/>
                  </a:ext>
                </a:extLst>
              </a:tr>
              <a:tr h="370840">
                <a:tc>
                  <a:txBody>
                    <a:bodyPr/>
                    <a:lstStyle/>
                    <a:p>
                      <a:r>
                        <a:rPr lang="en-CA" sz="1400" dirty="0"/>
                        <a:t>Brazing</a:t>
                      </a:r>
                    </a:p>
                  </a:txBody>
                  <a:tcPr/>
                </a:tc>
                <a:tc>
                  <a:txBody>
                    <a:bodyPr/>
                    <a:lstStyle/>
                    <a:p>
                      <a:pPr algn="ctr"/>
                      <a:r>
                        <a:rPr lang="en-CA" sz="1400" dirty="0"/>
                        <a:t>1.5 mins/rod</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200 rods/hr</a:t>
                      </a:r>
                    </a:p>
                  </a:txBody>
                  <a:tcPr/>
                </a:tc>
                <a:tc>
                  <a:txBody>
                    <a:bodyPr/>
                    <a:lstStyle/>
                    <a:p>
                      <a:pPr algn="ctr"/>
                      <a:r>
                        <a:rPr lang="en-CA" sz="1400" dirty="0"/>
                        <a:t>4 cooling units/hr</a:t>
                      </a:r>
                    </a:p>
                  </a:txBody>
                  <a:tcPr/>
                </a:tc>
                <a:extLst>
                  <a:ext uri="{0D108BD9-81ED-4DB2-BD59-A6C34878D82A}">
                    <a16:rowId xmlns:a16="http://schemas.microsoft.com/office/drawing/2014/main" val="619411424"/>
                  </a:ext>
                </a:extLst>
              </a:tr>
              <a:tr h="370840">
                <a:tc>
                  <a:txBody>
                    <a:bodyPr/>
                    <a:lstStyle/>
                    <a:p>
                      <a:r>
                        <a:rPr lang="en-CA" sz="1400" dirty="0"/>
                        <a:t>Leak Test</a:t>
                      </a:r>
                    </a:p>
                  </a:txBody>
                  <a:tcPr/>
                </a:tc>
                <a:tc>
                  <a:txBody>
                    <a:bodyPr/>
                    <a:lstStyle/>
                    <a:p>
                      <a:pPr algn="ctr"/>
                      <a:r>
                        <a:rPr lang="en-CA" sz="1400" dirty="0"/>
                        <a:t>10  mins/unit</a:t>
                      </a:r>
                    </a:p>
                  </a:txBody>
                  <a:tcPr/>
                </a:tc>
                <a:tc>
                  <a:txBody>
                    <a:bodyPr/>
                    <a:lstStyle/>
                    <a:p>
                      <a:pPr algn="ctr"/>
                      <a:r>
                        <a:rPr lang="en-CA" sz="1400" dirty="0"/>
                        <a:t>5 mins</a:t>
                      </a:r>
                    </a:p>
                  </a:txBody>
                  <a:tcPr/>
                </a:tc>
                <a:tc>
                  <a:txBody>
                    <a:bodyPr/>
                    <a:lstStyle/>
                    <a:p>
                      <a:pPr algn="ctr"/>
                      <a:r>
                        <a:rPr lang="en-CA" sz="1400" dirty="0"/>
                        <a:t>1 unit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2532017205"/>
                  </a:ext>
                </a:extLst>
              </a:tr>
              <a:tr h="370840">
                <a:tc>
                  <a:txBody>
                    <a:bodyPr/>
                    <a:lstStyle/>
                    <a:p>
                      <a:r>
                        <a:rPr lang="en-CA" sz="1400" dirty="0"/>
                        <a:t>Chassis Assembly</a:t>
                      </a:r>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3025061665"/>
                  </a:ext>
                </a:extLst>
              </a:tr>
              <a:tr h="370840">
                <a:tc>
                  <a:txBody>
                    <a:bodyPr/>
                    <a:lstStyle/>
                    <a:p>
                      <a:r>
                        <a:rPr lang="en-CA" sz="1400" dirty="0"/>
                        <a:t>Packaging</a:t>
                      </a:r>
                    </a:p>
                  </a:txBody>
                  <a:tcPr/>
                </a:tc>
                <a:tc>
                  <a:txBody>
                    <a:bodyPr/>
                    <a:lstStyle/>
                    <a:p>
                      <a:pPr algn="ctr"/>
                      <a:endParaRPr lang="en-CA" sz="140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1135014986"/>
                  </a:ext>
                </a:extLst>
              </a:tr>
            </a:tbl>
          </a:graphicData>
        </a:graphic>
      </p:graphicFrame>
      <p:sp>
        <p:nvSpPr>
          <p:cNvPr id="4" name="TextBox 3">
            <a:extLst>
              <a:ext uri="{FF2B5EF4-FFF2-40B4-BE49-F238E27FC236}">
                <a16:creationId xmlns:a16="http://schemas.microsoft.com/office/drawing/2014/main" id="{E610666E-E330-1456-ADA0-0CF249484007}"/>
              </a:ext>
            </a:extLst>
          </p:cNvPr>
          <p:cNvSpPr txBox="1"/>
          <p:nvPr/>
        </p:nvSpPr>
        <p:spPr>
          <a:xfrm>
            <a:off x="2541864" y="5821853"/>
            <a:ext cx="5428445" cy="307777"/>
          </a:xfrm>
          <a:prstGeom prst="rect">
            <a:avLst/>
          </a:prstGeom>
          <a:noFill/>
        </p:spPr>
        <p:txBody>
          <a:bodyPr wrap="square" rtlCol="0">
            <a:spAutoFit/>
          </a:bodyPr>
          <a:lstStyle/>
          <a:p>
            <a:r>
              <a:rPr lang="en-CA" sz="1400" i="1" dirty="0"/>
              <a:t>*The data in this table is fictitious </a:t>
            </a:r>
          </a:p>
        </p:txBody>
      </p:sp>
    </p:spTree>
    <p:extLst>
      <p:ext uri="{BB962C8B-B14F-4D97-AF65-F5344CB8AC3E}">
        <p14:creationId xmlns:p14="http://schemas.microsoft.com/office/powerpoint/2010/main" val="53409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0654-8C48-928B-6ADC-222E1CBF4C3A}"/>
              </a:ext>
            </a:extLst>
          </p:cNvPr>
          <p:cNvSpPr>
            <a:spLocks noGrp="1"/>
          </p:cNvSpPr>
          <p:nvPr>
            <p:ph type="title"/>
          </p:nvPr>
        </p:nvSpPr>
        <p:spPr/>
        <p:txBody>
          <a:bodyPr/>
          <a:lstStyle/>
          <a:p>
            <a:r>
              <a:rPr lang="en-CA" dirty="0"/>
              <a:t>Product Mix at Chassis Assembly</a:t>
            </a:r>
          </a:p>
        </p:txBody>
      </p:sp>
      <p:pic>
        <p:nvPicPr>
          <p:cNvPr id="4" name="Picture 3">
            <a:extLst>
              <a:ext uri="{FF2B5EF4-FFF2-40B4-BE49-F238E27FC236}">
                <a16:creationId xmlns:a16="http://schemas.microsoft.com/office/drawing/2014/main" id="{18053B25-D0E1-BACC-063B-4133A40D2A45}"/>
              </a:ext>
            </a:extLst>
          </p:cNvPr>
          <p:cNvPicPr>
            <a:picLocks noChangeAspect="1"/>
          </p:cNvPicPr>
          <p:nvPr/>
        </p:nvPicPr>
        <p:blipFill rotWithShape="1">
          <a:blip r:embed="rId2"/>
          <a:srcRect r="49492"/>
          <a:stretch/>
        </p:blipFill>
        <p:spPr>
          <a:xfrm>
            <a:off x="271825" y="1474503"/>
            <a:ext cx="1827888" cy="4655127"/>
          </a:xfrm>
          <a:prstGeom prst="rect">
            <a:avLst/>
          </a:prstGeom>
        </p:spPr>
      </p:pic>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127839F-9888-8583-2BE8-F0AEB625784D}"/>
                  </a:ext>
                </a:extLst>
              </p:cNvPr>
              <p:cNvSpPr>
                <a:spLocks noGrp="1"/>
              </p:cNvSpPr>
              <p:nvPr>
                <p:ph idx="1"/>
              </p:nvPr>
            </p:nvSpPr>
            <p:spPr>
              <a:xfrm>
                <a:off x="2543577" y="1480943"/>
                <a:ext cx="9433776" cy="5570240"/>
              </a:xfrm>
            </p:spPr>
            <p:txBody>
              <a:bodyPr/>
              <a:lstStyle/>
              <a:p>
                <a:pPr marL="0" indent="0">
                  <a:buNone/>
                </a:pPr>
                <a:r>
                  <a:rPr lang="en-CA" sz="1800" u="sng" dirty="0"/>
                  <a:t>Chassis Assembly</a:t>
                </a:r>
              </a:p>
              <a:p>
                <a:pPr marL="0" indent="0">
                  <a:buNone/>
                </a:pPr>
                <a:r>
                  <a:rPr lang="en-CA" sz="1800" dirty="0"/>
                  <a:t>Approximately 40% of fabricated cooling units are then assembled in a branded chassis. This takes approximately 45 minutes. The remaining 60% of cooling units are forwarded directly to packaging to be sold to OEMs. </a:t>
                </a:r>
              </a:p>
              <a:p>
                <a:pPr marL="0" indent="0">
                  <a:buNone/>
                </a:pPr>
                <a:r>
                  <a:rPr lang="en-CA" sz="1800" dirty="0"/>
                  <a:t>Here we can obtain a </a:t>
                </a:r>
                <a:r>
                  <a:rPr lang="en-CA" sz="1800" i="1" dirty="0"/>
                  <a:t>weighted average</a:t>
                </a:r>
                <a:r>
                  <a:rPr lang="en-CA" sz="1800" dirty="0"/>
                  <a:t> for the unit processing time:</a:t>
                </a:r>
              </a:p>
              <a:p>
                <a:pPr marL="0" indent="0">
                  <a:buNone/>
                </a:pPr>
                <a:endParaRPr lang="en-CA" sz="1800" dirty="0"/>
              </a:p>
              <a:p>
                <a:pPr marL="0" indent="0">
                  <a:buNone/>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UPT</m:t>
                      </m:r>
                      <m:r>
                        <a:rPr lang="en-CA" sz="1800" b="0" i="1" smtClean="0">
                          <a:latin typeface="Cambria Math" panose="02040503050406030204" pitchFamily="18" charset="0"/>
                        </a:rPr>
                        <m:t>=0.6</m:t>
                      </m:r>
                      <m:d>
                        <m:dPr>
                          <m:ctrlPr>
                            <a:rPr lang="en-CA" sz="1800" b="0" i="1" smtClean="0">
                              <a:latin typeface="Cambria Math" panose="02040503050406030204" pitchFamily="18" charset="0"/>
                            </a:rPr>
                          </m:ctrlPr>
                        </m:dPr>
                        <m:e>
                          <m:r>
                            <a:rPr lang="en-CA" sz="1800" b="0" i="1" smtClean="0">
                              <a:latin typeface="Cambria Math" panose="02040503050406030204" pitchFamily="18" charset="0"/>
                            </a:rPr>
                            <m:t>0</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minutes</m:t>
                          </m:r>
                        </m:e>
                      </m:d>
                      <m:r>
                        <a:rPr lang="en-CA" sz="1800" b="0" i="1" smtClean="0">
                          <a:latin typeface="Cambria Math" panose="02040503050406030204" pitchFamily="18" charset="0"/>
                        </a:rPr>
                        <m:t>+0.4</m:t>
                      </m:r>
                      <m:d>
                        <m:dPr>
                          <m:ctrlPr>
                            <a:rPr lang="en-CA" sz="1800" b="0" i="1" smtClean="0">
                              <a:latin typeface="Cambria Math" panose="02040503050406030204" pitchFamily="18" charset="0"/>
                            </a:rPr>
                          </m:ctrlPr>
                        </m:dPr>
                        <m:e>
                          <m:r>
                            <a:rPr lang="en-CA" sz="1800" b="0" i="1" smtClean="0">
                              <a:latin typeface="Cambria Math" panose="02040503050406030204" pitchFamily="18" charset="0"/>
                            </a:rPr>
                            <m:t>45</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minutes</m:t>
                          </m:r>
                        </m:e>
                      </m:d>
                      <m:r>
                        <a:rPr lang="en-CA" sz="1800" b="0" i="1" smtClean="0">
                          <a:latin typeface="Cambria Math" panose="02040503050406030204" pitchFamily="18" charset="0"/>
                        </a:rPr>
                        <m:t>=18 </m:t>
                      </m:r>
                      <m:r>
                        <m:rPr>
                          <m:nor/>
                        </m:rPr>
                        <a:rPr lang="en-CA" sz="1800" b="0" i="0" smtClean="0">
                          <a:latin typeface="Cambria Math" panose="02040503050406030204" pitchFamily="18" charset="0"/>
                        </a:rPr>
                        <m:t>minutes</m:t>
                      </m:r>
                    </m:oMath>
                  </m:oMathPara>
                </a14:m>
                <a:endParaRPr lang="en-CA" sz="1800" dirty="0"/>
              </a:p>
              <a:p>
                <a:pPr marL="0" indent="0">
                  <a:buNone/>
                </a:pPr>
                <a:endParaRPr lang="en-CA" sz="1800" dirty="0"/>
              </a:p>
              <a:p>
                <a:pPr marL="0" indent="0">
                  <a:buNone/>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Capacity</m:t>
                      </m:r>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m:t>
                          </m:r>
                        </m:num>
                        <m:den>
                          <m:r>
                            <a:rPr lang="en-CA" sz="1800" b="0" i="1" smtClean="0">
                              <a:latin typeface="Cambria Math" panose="02040503050406030204" pitchFamily="18" charset="0"/>
                            </a:rPr>
                            <m:t>18</m:t>
                          </m:r>
                        </m:den>
                      </m:f>
                      <m:r>
                        <a:rPr lang="en-CA" sz="1800" b="0" i="1" smtClean="0">
                          <a:latin typeface="Cambria Math" panose="02040503050406030204" pitchFamily="18" charset="0"/>
                        </a:rPr>
                        <m:t> </m:t>
                      </m:r>
                      <m:r>
                        <m:rPr>
                          <m:nor/>
                        </m:rPr>
                        <a:rPr lang="en-CA" sz="1800" b="0" i="0" smtClean="0">
                          <a:latin typeface="Cambria Math" panose="02040503050406030204" pitchFamily="18" charset="0"/>
                        </a:rPr>
                        <m:t>units</m:t>
                      </m:r>
                      <m:r>
                        <m:rPr>
                          <m:nor/>
                        </m:rPr>
                        <a:rPr lang="en-CA" sz="1800" b="0" i="0" smtClean="0">
                          <a:latin typeface="Cambria Math" panose="02040503050406030204" pitchFamily="18" charset="0"/>
                        </a:rPr>
                        <m:t>/</m:t>
                      </m:r>
                      <m:r>
                        <m:rPr>
                          <m:nor/>
                        </m:rPr>
                        <a:rPr lang="en-CA" sz="1800" b="0" i="0" smtClean="0">
                          <a:latin typeface="Cambria Math" panose="02040503050406030204" pitchFamily="18" charset="0"/>
                        </a:rPr>
                        <m:t>min</m:t>
                      </m:r>
                      <m:r>
                        <m:rPr>
                          <m:nor/>
                        </m:rPr>
                        <a:rPr lang="en-CA" sz="1800" b="0" i="0" smtClean="0">
                          <a:latin typeface="Cambria Math" panose="02040503050406030204" pitchFamily="18" charset="0"/>
                        </a:rPr>
                        <m:t> = 3.</m:t>
                      </m:r>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3</m:t>
                          </m:r>
                        </m:e>
                      </m:acc>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units</m:t>
                      </m:r>
                      <m:r>
                        <m:rPr>
                          <m:nor/>
                        </m:rPr>
                        <a:rPr lang="en-CA" sz="1800" b="0" i="0" smtClean="0">
                          <a:latin typeface="Cambria Math" panose="02040503050406030204" pitchFamily="18" charset="0"/>
                        </a:rPr>
                        <m:t>/</m:t>
                      </m:r>
                      <m:r>
                        <m:rPr>
                          <m:nor/>
                        </m:rPr>
                        <a:rPr lang="en-CA" sz="1800" b="0" i="0" smtClean="0">
                          <a:latin typeface="Cambria Math" panose="02040503050406030204" pitchFamily="18" charset="0"/>
                        </a:rPr>
                        <m:t>hr</m:t>
                      </m:r>
                    </m:oMath>
                  </m:oMathPara>
                </a14:m>
                <a:br>
                  <a:rPr lang="en-CA" sz="1800" b="0" dirty="0"/>
                </a:br>
                <a:endParaRPr lang="en-CA" sz="1800" dirty="0"/>
              </a:p>
              <a:p>
                <a:pPr marL="0" indent="0">
                  <a:buNone/>
                </a:pPr>
                <a:endParaRPr lang="en-CA" sz="1800" dirty="0"/>
              </a:p>
              <a:p>
                <a:pPr marL="0" indent="0">
                  <a:buNone/>
                </a:pPr>
                <a:endParaRPr lang="en-CA" sz="1800" dirty="0"/>
              </a:p>
              <a:p>
                <a:pPr marL="0" indent="0">
                  <a:buNone/>
                </a:pPr>
                <a:endParaRPr lang="en-CA" sz="1800" dirty="0"/>
              </a:p>
            </p:txBody>
          </p:sp>
        </mc:Choice>
        <mc:Fallback xmlns="">
          <p:sp>
            <p:nvSpPr>
              <p:cNvPr id="5" name="Content Placeholder 2">
                <a:extLst>
                  <a:ext uri="{FF2B5EF4-FFF2-40B4-BE49-F238E27FC236}">
                    <a16:creationId xmlns:a16="http://schemas.microsoft.com/office/drawing/2014/main" id="{4127839F-9888-8583-2BE8-F0AEB625784D}"/>
                  </a:ext>
                </a:extLst>
              </p:cNvPr>
              <p:cNvSpPr>
                <a:spLocks noGrp="1" noRot="1" noChangeAspect="1" noMove="1" noResize="1" noEditPoints="1" noAdjustHandles="1" noChangeArrowheads="1" noChangeShapeType="1" noTextEdit="1"/>
              </p:cNvSpPr>
              <p:nvPr>
                <p:ph idx="1"/>
              </p:nvPr>
            </p:nvSpPr>
            <p:spPr>
              <a:xfrm>
                <a:off x="2543577" y="1480943"/>
                <a:ext cx="9433776" cy="5570240"/>
              </a:xfrm>
              <a:blipFill>
                <a:blip r:embed="rId3"/>
                <a:stretch>
                  <a:fillRect l="-1486" t="-1422" r="-517"/>
                </a:stretch>
              </a:blipFill>
            </p:spPr>
            <p:txBody>
              <a:bodyPr/>
              <a:lstStyle/>
              <a:p>
                <a:r>
                  <a:rPr lang="en-CA">
                    <a:noFill/>
                  </a:rPr>
                  <a:t> </a:t>
                </a:r>
              </a:p>
            </p:txBody>
          </p:sp>
        </mc:Fallback>
      </mc:AlternateContent>
    </p:spTree>
    <p:extLst>
      <p:ext uri="{BB962C8B-B14F-4D97-AF65-F5344CB8AC3E}">
        <p14:creationId xmlns:p14="http://schemas.microsoft.com/office/powerpoint/2010/main" val="2937753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Multi-stage Processes – Where is the Bottleneck?</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rotWithShape="1">
          <a:blip r:embed="rId2"/>
          <a:srcRect r="49492"/>
          <a:stretch/>
        </p:blipFill>
        <p:spPr>
          <a:xfrm>
            <a:off x="271825" y="1474503"/>
            <a:ext cx="1827888" cy="4655127"/>
          </a:xfrm>
          <a:prstGeom prst="rect">
            <a:avLst/>
          </a:prstGeom>
        </p:spPr>
      </p:pic>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331534" y="1474503"/>
            <a:ext cx="8718540" cy="573238"/>
          </a:xfrm>
        </p:spPr>
        <p:txBody>
          <a:bodyPr/>
          <a:lstStyle/>
          <a:p>
            <a:pPr marL="0" indent="0">
              <a:buNone/>
            </a:pPr>
            <a:r>
              <a:rPr lang="en-CA" sz="1600" dirty="0"/>
              <a:t>While even this relatively simple process can seem daunting, we undertake capacity analysis on a stage-by-stage basis just as we did with the single-stage process. </a:t>
            </a:r>
          </a:p>
          <a:p>
            <a:pPr marL="0" indent="0">
              <a:buNone/>
            </a:pPr>
            <a:endParaRPr lang="en-CA" sz="2000" dirty="0"/>
          </a:p>
        </p:txBody>
      </p:sp>
      <p:graphicFrame>
        <p:nvGraphicFramePr>
          <p:cNvPr id="3" name="Table 3">
            <a:extLst>
              <a:ext uri="{FF2B5EF4-FFF2-40B4-BE49-F238E27FC236}">
                <a16:creationId xmlns:a16="http://schemas.microsoft.com/office/drawing/2014/main" id="{0D9F5284-C408-C8B1-A0FA-6AB4AC6273ED}"/>
              </a:ext>
            </a:extLst>
          </p:cNvPr>
          <p:cNvGraphicFramePr>
            <a:graphicFrameLocks noGrp="1"/>
          </p:cNvGraphicFramePr>
          <p:nvPr>
            <p:extLst>
              <p:ext uri="{D42A27DB-BD31-4B8C-83A1-F6EECF244321}">
                <p14:modId xmlns:p14="http://schemas.microsoft.com/office/powerpoint/2010/main" val="3955747029"/>
              </p:ext>
            </p:extLst>
          </p:nvPr>
        </p:nvGraphicFramePr>
        <p:xfrm>
          <a:off x="2234484" y="2157212"/>
          <a:ext cx="9536807" cy="3484880"/>
        </p:xfrm>
        <a:graphic>
          <a:graphicData uri="http://schemas.openxmlformats.org/drawingml/2006/table">
            <a:tbl>
              <a:tblPr firstRow="1" bandRow="1">
                <a:tableStyleId>{5C22544A-7EE6-4342-B048-85BDC9FD1C3A}</a:tableStyleId>
              </a:tblPr>
              <a:tblGrid>
                <a:gridCol w="1589468">
                  <a:extLst>
                    <a:ext uri="{9D8B030D-6E8A-4147-A177-3AD203B41FA5}">
                      <a16:colId xmlns:a16="http://schemas.microsoft.com/office/drawing/2014/main" val="3136134730"/>
                    </a:ext>
                  </a:extLst>
                </a:gridCol>
                <a:gridCol w="1752600">
                  <a:extLst>
                    <a:ext uri="{9D8B030D-6E8A-4147-A177-3AD203B41FA5}">
                      <a16:colId xmlns:a16="http://schemas.microsoft.com/office/drawing/2014/main" val="3947863747"/>
                    </a:ext>
                  </a:extLst>
                </a:gridCol>
                <a:gridCol w="1426336">
                  <a:extLst>
                    <a:ext uri="{9D8B030D-6E8A-4147-A177-3AD203B41FA5}">
                      <a16:colId xmlns:a16="http://schemas.microsoft.com/office/drawing/2014/main" val="133293034"/>
                    </a:ext>
                  </a:extLst>
                </a:gridCol>
                <a:gridCol w="1589468">
                  <a:extLst>
                    <a:ext uri="{9D8B030D-6E8A-4147-A177-3AD203B41FA5}">
                      <a16:colId xmlns:a16="http://schemas.microsoft.com/office/drawing/2014/main" val="848551334"/>
                    </a:ext>
                  </a:extLst>
                </a:gridCol>
                <a:gridCol w="1375893">
                  <a:extLst>
                    <a:ext uri="{9D8B030D-6E8A-4147-A177-3AD203B41FA5}">
                      <a16:colId xmlns:a16="http://schemas.microsoft.com/office/drawing/2014/main" val="526088939"/>
                    </a:ext>
                  </a:extLst>
                </a:gridCol>
                <a:gridCol w="1803042">
                  <a:extLst>
                    <a:ext uri="{9D8B030D-6E8A-4147-A177-3AD203B41FA5}">
                      <a16:colId xmlns:a16="http://schemas.microsoft.com/office/drawing/2014/main" val="396101322"/>
                    </a:ext>
                  </a:extLst>
                </a:gridCol>
              </a:tblGrid>
              <a:tr h="370840">
                <a:tc>
                  <a:txBody>
                    <a:bodyPr/>
                    <a:lstStyle/>
                    <a:p>
                      <a:pPr algn="ctr"/>
                      <a:r>
                        <a:rPr lang="en-CA" sz="1400" dirty="0"/>
                        <a:t>Process Stage</a:t>
                      </a:r>
                    </a:p>
                  </a:txBody>
                  <a:tcPr anchor="ctr"/>
                </a:tc>
                <a:tc>
                  <a:txBody>
                    <a:bodyPr/>
                    <a:lstStyle/>
                    <a:p>
                      <a:pPr algn="ctr"/>
                      <a:r>
                        <a:rPr lang="en-CA" sz="1400" dirty="0"/>
                        <a:t>Unit Processing Time (minutes)</a:t>
                      </a:r>
                    </a:p>
                  </a:txBody>
                  <a:tcPr anchor="ctr"/>
                </a:tc>
                <a:tc>
                  <a:txBody>
                    <a:bodyPr/>
                    <a:lstStyle/>
                    <a:p>
                      <a:pPr algn="ctr"/>
                      <a:r>
                        <a:rPr lang="en-CA" sz="1400" dirty="0"/>
                        <a:t>Setup Time</a:t>
                      </a:r>
                    </a:p>
                  </a:txBody>
                  <a:tcPr anchor="ctr"/>
                </a:tc>
                <a:tc>
                  <a:txBody>
                    <a:bodyPr/>
                    <a:lstStyle/>
                    <a:p>
                      <a:pPr algn="ctr"/>
                      <a:r>
                        <a:rPr lang="en-CA" sz="1400" dirty="0"/>
                        <a:t>Batch Size</a:t>
                      </a:r>
                    </a:p>
                  </a:txBody>
                  <a:tcPr anchor="ctr"/>
                </a:tc>
                <a:tc>
                  <a:txBody>
                    <a:bodyPr/>
                    <a:lstStyle/>
                    <a:p>
                      <a:pPr algn="ctr"/>
                      <a:r>
                        <a:rPr lang="en-CA" sz="1400" dirty="0"/>
                        <a:t>Stage Capacity</a:t>
                      </a:r>
                    </a:p>
                  </a:txBody>
                  <a:tcPr anchor="ctr"/>
                </a:tc>
                <a:tc>
                  <a:txBody>
                    <a:bodyPr/>
                    <a:lstStyle/>
                    <a:p>
                      <a:pPr algn="ctr"/>
                      <a:r>
                        <a:rPr lang="en-CA" sz="1400" dirty="0"/>
                        <a:t>Constraint on Process Capacity</a:t>
                      </a:r>
                    </a:p>
                  </a:txBody>
                  <a:tcPr anchor="ctr"/>
                </a:tc>
                <a:extLst>
                  <a:ext uri="{0D108BD9-81ED-4DB2-BD59-A6C34878D82A}">
                    <a16:rowId xmlns:a16="http://schemas.microsoft.com/office/drawing/2014/main" val="1572244295"/>
                  </a:ext>
                </a:extLst>
              </a:tr>
              <a:tr h="370840">
                <a:tc>
                  <a:txBody>
                    <a:bodyPr/>
                    <a:lstStyle/>
                    <a:p>
                      <a:r>
                        <a:rPr lang="en-CA" sz="1400" dirty="0"/>
                        <a:t>Stamping</a:t>
                      </a:r>
                    </a:p>
                  </a:txBody>
                  <a:tcPr/>
                </a:tc>
                <a:tc>
                  <a:txBody>
                    <a:bodyPr/>
                    <a:lstStyle/>
                    <a:p>
                      <a:pPr algn="ctr"/>
                      <a:r>
                        <a:rPr lang="en-CA" sz="1400" dirty="0"/>
                        <a:t>0.1 mins/fin</a:t>
                      </a:r>
                    </a:p>
                  </a:txBody>
                  <a:tcPr/>
                </a:tc>
                <a:tc>
                  <a:txBody>
                    <a:bodyPr/>
                    <a:lstStyle/>
                    <a:p>
                      <a:pPr algn="ctr"/>
                      <a:r>
                        <a:rPr lang="en-CA" sz="1400" dirty="0"/>
                        <a:t>25 mins</a:t>
                      </a:r>
                    </a:p>
                  </a:txBody>
                  <a:tcPr/>
                </a:tc>
                <a:tc>
                  <a:txBody>
                    <a:bodyPr/>
                    <a:lstStyle/>
                    <a:p>
                      <a:pPr algn="ctr"/>
                      <a:r>
                        <a:rPr lang="en-CA" sz="1400" dirty="0"/>
                        <a:t>100 fins</a:t>
                      </a:r>
                    </a:p>
                  </a:txBody>
                  <a:tcPr/>
                </a:tc>
                <a:tc>
                  <a:txBody>
                    <a:bodyPr/>
                    <a:lstStyle/>
                    <a:p>
                      <a:pPr algn="ctr"/>
                      <a:r>
                        <a:rPr lang="en-CA" sz="1400" dirty="0"/>
                        <a:t>172 fins/hr</a:t>
                      </a:r>
                    </a:p>
                  </a:txBody>
                  <a:tcPr/>
                </a:tc>
                <a:tc>
                  <a:txBody>
                    <a:bodyPr/>
                    <a:lstStyle/>
                    <a:p>
                      <a:pPr algn="ctr"/>
                      <a:r>
                        <a:rPr lang="en-CA" sz="1400" dirty="0"/>
                        <a:t>2.15 cooling units/hr</a:t>
                      </a:r>
                    </a:p>
                  </a:txBody>
                  <a:tcPr/>
                </a:tc>
                <a:extLst>
                  <a:ext uri="{0D108BD9-81ED-4DB2-BD59-A6C34878D82A}">
                    <a16:rowId xmlns:a16="http://schemas.microsoft.com/office/drawing/2014/main" val="160138300"/>
                  </a:ext>
                </a:extLst>
              </a:tr>
              <a:tr h="370840">
                <a:tc>
                  <a:txBody>
                    <a:bodyPr/>
                    <a:lstStyle/>
                    <a:p>
                      <a:r>
                        <a:rPr lang="en-CA" sz="1400" dirty="0"/>
                        <a:t>Rod Preparation</a:t>
                      </a:r>
                    </a:p>
                  </a:txBody>
                  <a:tcPr/>
                </a:tc>
                <a:tc>
                  <a:txBody>
                    <a:bodyPr/>
                    <a:lstStyle/>
                    <a:p>
                      <a:pPr algn="ctr"/>
                      <a:r>
                        <a:rPr lang="en-CA" sz="1400" dirty="0"/>
                        <a:t>0.75 mins/rod</a:t>
                      </a:r>
                    </a:p>
                  </a:txBody>
                  <a:tcPr/>
                </a:tc>
                <a:tc>
                  <a:txBody>
                    <a:bodyPr/>
                    <a:lstStyle/>
                    <a:p>
                      <a:pPr algn="ctr"/>
                      <a:r>
                        <a:rPr lang="en-CA" sz="1400" dirty="0"/>
                        <a:t>15 mins</a:t>
                      </a:r>
                    </a:p>
                  </a:txBody>
                  <a:tcPr/>
                </a:tc>
                <a:tc>
                  <a:txBody>
                    <a:bodyPr/>
                    <a:lstStyle/>
                    <a:p>
                      <a:pPr algn="ctr"/>
                      <a:r>
                        <a:rPr lang="en-CA" sz="1400" dirty="0"/>
                        <a:t>120 rods</a:t>
                      </a:r>
                    </a:p>
                  </a:txBody>
                  <a:tcPr/>
                </a:tc>
                <a:tc>
                  <a:txBody>
                    <a:bodyPr/>
                    <a:lstStyle/>
                    <a:p>
                      <a:pPr algn="ctr"/>
                      <a:r>
                        <a:rPr lang="en-CA" sz="1400" dirty="0"/>
                        <a:t>68.57 rods/hr</a:t>
                      </a:r>
                    </a:p>
                  </a:txBody>
                  <a:tcPr/>
                </a:tc>
                <a:tc>
                  <a:txBody>
                    <a:bodyPr/>
                    <a:lstStyle/>
                    <a:p>
                      <a:pPr algn="ctr"/>
                      <a:r>
                        <a:rPr lang="en-CA" sz="1400" dirty="0"/>
                        <a:t>1.37 cooling units/hr</a:t>
                      </a:r>
                    </a:p>
                  </a:txBody>
                  <a:tcPr/>
                </a:tc>
                <a:extLst>
                  <a:ext uri="{0D108BD9-81ED-4DB2-BD59-A6C34878D82A}">
                    <a16:rowId xmlns:a16="http://schemas.microsoft.com/office/drawing/2014/main" val="231075104"/>
                  </a:ext>
                </a:extLst>
              </a:tr>
              <a:tr h="370840">
                <a:tc>
                  <a:txBody>
                    <a:bodyPr/>
                    <a:lstStyle/>
                    <a:p>
                      <a:r>
                        <a:rPr lang="en-CA" sz="1400" dirty="0"/>
                        <a:t>Assembly</a:t>
                      </a:r>
                    </a:p>
                  </a:txBody>
                  <a:tcPr/>
                </a:tc>
                <a:tc>
                  <a:txBody>
                    <a:bodyPr/>
                    <a:lstStyle/>
                    <a:p>
                      <a:pPr algn="ctr"/>
                      <a:r>
                        <a:rPr lang="en-CA" sz="1400" dirty="0"/>
                        <a:t>15 mins/unit</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4043870838"/>
                  </a:ext>
                </a:extLst>
              </a:tr>
              <a:tr h="370840">
                <a:tc>
                  <a:txBody>
                    <a:bodyPr/>
                    <a:lstStyle/>
                    <a:p>
                      <a:r>
                        <a:rPr lang="en-CA" sz="1400" dirty="0"/>
                        <a:t>Rod Expansion</a:t>
                      </a:r>
                    </a:p>
                  </a:txBody>
                  <a:tcPr/>
                </a:tc>
                <a:tc>
                  <a:txBody>
                    <a:bodyPr/>
                    <a:lstStyle/>
                    <a:p>
                      <a:pPr algn="ctr"/>
                      <a:r>
                        <a:rPr lang="en-CA" sz="1400" dirty="0"/>
                        <a:t>2 mins/five rods</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30 sets/hr</a:t>
                      </a:r>
                    </a:p>
                  </a:txBody>
                  <a:tcPr/>
                </a:tc>
                <a:tc>
                  <a:txBody>
                    <a:bodyPr/>
                    <a:lstStyle/>
                    <a:p>
                      <a:pPr algn="ctr"/>
                      <a:r>
                        <a:rPr lang="en-CA" sz="1400" dirty="0"/>
                        <a:t>3 cooling units/hr</a:t>
                      </a:r>
                    </a:p>
                  </a:txBody>
                  <a:tcPr/>
                </a:tc>
                <a:extLst>
                  <a:ext uri="{0D108BD9-81ED-4DB2-BD59-A6C34878D82A}">
                    <a16:rowId xmlns:a16="http://schemas.microsoft.com/office/drawing/2014/main" val="1695137678"/>
                  </a:ext>
                </a:extLst>
              </a:tr>
              <a:tr h="370840">
                <a:tc>
                  <a:txBody>
                    <a:bodyPr/>
                    <a:lstStyle/>
                    <a:p>
                      <a:r>
                        <a:rPr lang="en-CA" sz="1400" dirty="0"/>
                        <a:t>Brazing</a:t>
                      </a:r>
                    </a:p>
                  </a:txBody>
                  <a:tcPr/>
                </a:tc>
                <a:tc>
                  <a:txBody>
                    <a:bodyPr/>
                    <a:lstStyle/>
                    <a:p>
                      <a:pPr algn="ctr"/>
                      <a:r>
                        <a:rPr lang="en-CA" sz="1400" dirty="0"/>
                        <a:t>1.5 mins/rod</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200 rods/hr</a:t>
                      </a:r>
                    </a:p>
                  </a:txBody>
                  <a:tcPr/>
                </a:tc>
                <a:tc>
                  <a:txBody>
                    <a:bodyPr/>
                    <a:lstStyle/>
                    <a:p>
                      <a:pPr algn="ctr"/>
                      <a:r>
                        <a:rPr lang="en-CA" sz="1400" dirty="0"/>
                        <a:t>4 cooling units/hr</a:t>
                      </a:r>
                    </a:p>
                  </a:txBody>
                  <a:tcPr/>
                </a:tc>
                <a:extLst>
                  <a:ext uri="{0D108BD9-81ED-4DB2-BD59-A6C34878D82A}">
                    <a16:rowId xmlns:a16="http://schemas.microsoft.com/office/drawing/2014/main" val="619411424"/>
                  </a:ext>
                </a:extLst>
              </a:tr>
              <a:tr h="370840">
                <a:tc>
                  <a:txBody>
                    <a:bodyPr/>
                    <a:lstStyle/>
                    <a:p>
                      <a:r>
                        <a:rPr lang="en-CA" sz="1400" dirty="0"/>
                        <a:t>Leak Test</a:t>
                      </a:r>
                    </a:p>
                  </a:txBody>
                  <a:tcPr/>
                </a:tc>
                <a:tc>
                  <a:txBody>
                    <a:bodyPr/>
                    <a:lstStyle/>
                    <a:p>
                      <a:pPr algn="ctr"/>
                      <a:r>
                        <a:rPr lang="en-CA" sz="1400" dirty="0"/>
                        <a:t>10  mins/unit</a:t>
                      </a:r>
                    </a:p>
                  </a:txBody>
                  <a:tcPr/>
                </a:tc>
                <a:tc>
                  <a:txBody>
                    <a:bodyPr/>
                    <a:lstStyle/>
                    <a:p>
                      <a:pPr algn="ctr"/>
                      <a:r>
                        <a:rPr lang="en-CA" sz="1400" dirty="0"/>
                        <a:t>5 mins</a:t>
                      </a:r>
                    </a:p>
                  </a:txBody>
                  <a:tcPr/>
                </a:tc>
                <a:tc>
                  <a:txBody>
                    <a:bodyPr/>
                    <a:lstStyle/>
                    <a:p>
                      <a:pPr algn="ctr"/>
                      <a:r>
                        <a:rPr lang="en-CA" sz="1400" dirty="0"/>
                        <a:t>1 unit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2532017205"/>
                  </a:ext>
                </a:extLst>
              </a:tr>
              <a:tr h="370840">
                <a:tc>
                  <a:txBody>
                    <a:bodyPr/>
                    <a:lstStyle/>
                    <a:p>
                      <a:r>
                        <a:rPr lang="en-CA" sz="1400" dirty="0"/>
                        <a:t>Chassis Assembly</a:t>
                      </a:r>
                    </a:p>
                  </a:txBody>
                  <a:tcPr/>
                </a:tc>
                <a:tc>
                  <a:txBody>
                    <a:bodyPr/>
                    <a:lstStyle/>
                    <a:p>
                      <a:pPr algn="ctr"/>
                      <a:r>
                        <a:rPr lang="en-CA" sz="1400" dirty="0"/>
                        <a:t>45 mins/unit</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1.3 units/hr</a:t>
                      </a:r>
                    </a:p>
                  </a:txBody>
                  <a:tcPr/>
                </a:tc>
                <a:tc>
                  <a:txBody>
                    <a:bodyPr/>
                    <a:lstStyle/>
                    <a:p>
                      <a:pPr algn="ctr"/>
                      <a:r>
                        <a:rPr lang="en-CA" sz="1400" dirty="0"/>
                        <a:t>3.3 cooling units/hr</a:t>
                      </a:r>
                    </a:p>
                  </a:txBody>
                  <a:tcPr/>
                </a:tc>
                <a:extLst>
                  <a:ext uri="{0D108BD9-81ED-4DB2-BD59-A6C34878D82A}">
                    <a16:rowId xmlns:a16="http://schemas.microsoft.com/office/drawing/2014/main" val="3025061665"/>
                  </a:ext>
                </a:extLst>
              </a:tr>
              <a:tr h="370840">
                <a:tc>
                  <a:txBody>
                    <a:bodyPr/>
                    <a:lstStyle/>
                    <a:p>
                      <a:r>
                        <a:rPr lang="en-CA" sz="1400" dirty="0"/>
                        <a:t>Packaging</a:t>
                      </a:r>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extLst>
                  <a:ext uri="{0D108BD9-81ED-4DB2-BD59-A6C34878D82A}">
                    <a16:rowId xmlns:a16="http://schemas.microsoft.com/office/drawing/2014/main" val="1135014986"/>
                  </a:ext>
                </a:extLst>
              </a:tr>
            </a:tbl>
          </a:graphicData>
        </a:graphic>
      </p:graphicFrame>
      <p:sp>
        <p:nvSpPr>
          <p:cNvPr id="4" name="TextBox 3">
            <a:extLst>
              <a:ext uri="{FF2B5EF4-FFF2-40B4-BE49-F238E27FC236}">
                <a16:creationId xmlns:a16="http://schemas.microsoft.com/office/drawing/2014/main" id="{E610666E-E330-1456-ADA0-0CF249484007}"/>
              </a:ext>
            </a:extLst>
          </p:cNvPr>
          <p:cNvSpPr txBox="1"/>
          <p:nvPr/>
        </p:nvSpPr>
        <p:spPr>
          <a:xfrm>
            <a:off x="2541864" y="5821853"/>
            <a:ext cx="5428445" cy="307777"/>
          </a:xfrm>
          <a:prstGeom prst="rect">
            <a:avLst/>
          </a:prstGeom>
          <a:noFill/>
        </p:spPr>
        <p:txBody>
          <a:bodyPr wrap="square" rtlCol="0">
            <a:spAutoFit/>
          </a:bodyPr>
          <a:lstStyle/>
          <a:p>
            <a:r>
              <a:rPr lang="en-CA" sz="1400" i="1" dirty="0"/>
              <a:t>*The data in this table is fictitious </a:t>
            </a:r>
          </a:p>
        </p:txBody>
      </p:sp>
    </p:spTree>
    <p:extLst>
      <p:ext uri="{BB962C8B-B14F-4D97-AF65-F5344CB8AC3E}">
        <p14:creationId xmlns:p14="http://schemas.microsoft.com/office/powerpoint/2010/main" val="344309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0654-8C48-928B-6ADC-222E1CBF4C3A}"/>
              </a:ext>
            </a:extLst>
          </p:cNvPr>
          <p:cNvSpPr>
            <a:spLocks noGrp="1"/>
          </p:cNvSpPr>
          <p:nvPr>
            <p:ph type="title"/>
          </p:nvPr>
        </p:nvSpPr>
        <p:spPr>
          <a:xfrm>
            <a:off x="271825" y="376390"/>
            <a:ext cx="9401269" cy="937444"/>
          </a:xfrm>
        </p:spPr>
        <p:txBody>
          <a:bodyPr/>
          <a:lstStyle/>
          <a:p>
            <a:r>
              <a:rPr lang="en-CA" dirty="0"/>
              <a:t>Packaging</a:t>
            </a:r>
          </a:p>
        </p:txBody>
      </p:sp>
      <p:pic>
        <p:nvPicPr>
          <p:cNvPr id="4" name="Picture 3">
            <a:extLst>
              <a:ext uri="{FF2B5EF4-FFF2-40B4-BE49-F238E27FC236}">
                <a16:creationId xmlns:a16="http://schemas.microsoft.com/office/drawing/2014/main" id="{18053B25-D0E1-BACC-063B-4133A40D2A45}"/>
              </a:ext>
            </a:extLst>
          </p:cNvPr>
          <p:cNvPicPr>
            <a:picLocks noChangeAspect="1"/>
          </p:cNvPicPr>
          <p:nvPr/>
        </p:nvPicPr>
        <p:blipFill rotWithShape="1">
          <a:blip r:embed="rId2"/>
          <a:srcRect r="49492"/>
          <a:stretch/>
        </p:blipFill>
        <p:spPr>
          <a:xfrm>
            <a:off x="271825" y="1474503"/>
            <a:ext cx="1827888" cy="4655127"/>
          </a:xfrm>
          <a:prstGeom prst="rect">
            <a:avLst/>
          </a:prstGeom>
        </p:spPr>
      </p:pic>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127839F-9888-8583-2BE8-F0AEB625784D}"/>
                  </a:ext>
                </a:extLst>
              </p:cNvPr>
              <p:cNvSpPr>
                <a:spLocks noGrp="1"/>
              </p:cNvSpPr>
              <p:nvPr>
                <p:ph idx="1"/>
              </p:nvPr>
            </p:nvSpPr>
            <p:spPr>
              <a:xfrm>
                <a:off x="2543577" y="1480943"/>
                <a:ext cx="9433776" cy="5570240"/>
              </a:xfrm>
            </p:spPr>
            <p:txBody>
              <a:bodyPr/>
              <a:lstStyle/>
              <a:p>
                <a:pPr marL="0" indent="0">
                  <a:buNone/>
                </a:pPr>
                <a:r>
                  <a:rPr lang="en-CA" sz="1800" u="sng" dirty="0"/>
                  <a:t>Packaging</a:t>
                </a:r>
              </a:p>
              <a:p>
                <a:pPr marL="0" indent="0">
                  <a:buNone/>
                </a:pPr>
                <a:r>
                  <a:rPr lang="en-CA" sz="1800" dirty="0"/>
                  <a:t>Suppose that, regardless of whether the unit is assembled into a chassis or not, it takes 20 minutes to frame the unit into a skid and shrink-wrap it. </a:t>
                </a:r>
              </a:p>
              <a:p>
                <a:pPr marL="0" indent="0">
                  <a:buNone/>
                </a:pPr>
                <a:endParaRPr lang="en-CA" sz="1800" dirty="0"/>
              </a:p>
              <a:p>
                <a:pPr marL="0" indent="0">
                  <a:buNone/>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UPT</m:t>
                      </m:r>
                      <m:r>
                        <a:rPr lang="en-CA" sz="1800" b="0" i="1" smtClean="0">
                          <a:latin typeface="Cambria Math" panose="02040503050406030204" pitchFamily="18" charset="0"/>
                        </a:rPr>
                        <m:t>=20 </m:t>
                      </m:r>
                      <m:r>
                        <m:rPr>
                          <m:nor/>
                        </m:rPr>
                        <a:rPr lang="en-CA" sz="1800" b="0" i="0" smtClean="0">
                          <a:latin typeface="Cambria Math" panose="02040503050406030204" pitchFamily="18" charset="0"/>
                        </a:rPr>
                        <m:t>minutes</m:t>
                      </m:r>
                    </m:oMath>
                  </m:oMathPara>
                </a14:m>
                <a:endParaRPr lang="en-CA" sz="1800" dirty="0"/>
              </a:p>
              <a:p>
                <a:pPr marL="0" indent="0">
                  <a:buNone/>
                </a:pPr>
                <a:endParaRPr lang="en-CA" sz="1800" dirty="0"/>
              </a:p>
              <a:p>
                <a:pPr marL="0" indent="0">
                  <a:buNone/>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Capacity</m:t>
                      </m:r>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m:t>
                          </m:r>
                        </m:num>
                        <m:den>
                          <m:r>
                            <a:rPr lang="en-CA" sz="1800" b="0" i="1" smtClean="0">
                              <a:latin typeface="Cambria Math" panose="02040503050406030204" pitchFamily="18" charset="0"/>
                            </a:rPr>
                            <m:t>20</m:t>
                          </m:r>
                        </m:den>
                      </m:f>
                      <m:r>
                        <a:rPr lang="en-CA" sz="1800" b="0" i="1" smtClean="0">
                          <a:latin typeface="Cambria Math" panose="02040503050406030204" pitchFamily="18" charset="0"/>
                        </a:rPr>
                        <m:t> </m:t>
                      </m:r>
                      <m:r>
                        <m:rPr>
                          <m:nor/>
                        </m:rPr>
                        <a:rPr lang="en-CA" sz="1800" b="0" i="0" smtClean="0">
                          <a:latin typeface="Cambria Math" panose="02040503050406030204" pitchFamily="18" charset="0"/>
                        </a:rPr>
                        <m:t>units</m:t>
                      </m:r>
                      <m:r>
                        <m:rPr>
                          <m:nor/>
                        </m:rPr>
                        <a:rPr lang="en-CA" sz="1800" b="0" i="0" smtClean="0">
                          <a:latin typeface="Cambria Math" panose="02040503050406030204" pitchFamily="18" charset="0"/>
                        </a:rPr>
                        <m:t>/</m:t>
                      </m:r>
                      <m:r>
                        <m:rPr>
                          <m:nor/>
                        </m:rPr>
                        <a:rPr lang="en-CA" sz="1800" b="0" i="0" smtClean="0">
                          <a:latin typeface="Cambria Math" panose="02040503050406030204" pitchFamily="18" charset="0"/>
                        </a:rPr>
                        <m:t>min</m:t>
                      </m:r>
                      <m:r>
                        <m:rPr>
                          <m:nor/>
                        </m:rPr>
                        <a:rPr lang="en-CA" sz="1800" b="0" i="0" smtClean="0">
                          <a:latin typeface="Cambria Math" panose="02040503050406030204" pitchFamily="18" charset="0"/>
                        </a:rPr>
                        <m:t> </m:t>
                      </m:r>
                      <m:r>
                        <a:rPr lang="en-CA" sz="1800" b="0" i="1" smtClean="0">
                          <a:latin typeface="Cambria Math" panose="02040503050406030204" pitchFamily="18" charset="0"/>
                          <a:ea typeface="Cambria Math" panose="02040503050406030204" pitchFamily="18" charset="0"/>
                        </a:rPr>
                        <m:t>×</m:t>
                      </m:r>
                      <m:r>
                        <m:rPr>
                          <m:nor/>
                        </m:rPr>
                        <a:rPr lang="en-CA" sz="1800" b="0" i="0" smtClean="0">
                          <a:latin typeface="Cambria Math" panose="02040503050406030204" pitchFamily="18" charset="0"/>
                          <a:ea typeface="Cambria Math" panose="02040503050406030204" pitchFamily="18" charset="0"/>
                        </a:rPr>
                        <m:t>60 </m:t>
                      </m:r>
                      <m:r>
                        <m:rPr>
                          <m:nor/>
                        </m:rPr>
                        <a:rPr lang="en-CA" sz="1800" b="0" i="0" smtClean="0">
                          <a:latin typeface="Cambria Math" panose="02040503050406030204" pitchFamily="18" charset="0"/>
                          <a:ea typeface="Cambria Math" panose="02040503050406030204" pitchFamily="18" charset="0"/>
                        </a:rPr>
                        <m:t>mins</m:t>
                      </m:r>
                      <m:r>
                        <m:rPr>
                          <m:nor/>
                        </m:rPr>
                        <a:rPr lang="en-CA" sz="1800" b="0" i="0" smtClean="0">
                          <a:latin typeface="Cambria Math" panose="02040503050406030204" pitchFamily="18" charset="0"/>
                          <a:ea typeface="Cambria Math" panose="02040503050406030204" pitchFamily="18" charset="0"/>
                        </a:rPr>
                        <m:t>/</m:t>
                      </m:r>
                      <m:r>
                        <m:rPr>
                          <m:nor/>
                        </m:rPr>
                        <a:rPr lang="en-CA" sz="1800" b="0" i="0" smtClean="0">
                          <a:latin typeface="Cambria Math" panose="02040503050406030204" pitchFamily="18" charset="0"/>
                          <a:ea typeface="Cambria Math" panose="02040503050406030204" pitchFamily="18" charset="0"/>
                        </a:rPr>
                        <m:t>hr</m:t>
                      </m:r>
                      <m:r>
                        <m:rPr>
                          <m:nor/>
                        </m:rPr>
                        <a:rPr lang="en-CA" sz="1800" b="0" i="0" smtClean="0">
                          <a:latin typeface="Cambria Math" panose="02040503050406030204" pitchFamily="18" charset="0"/>
                        </a:rPr>
                        <m:t>= 3 </m:t>
                      </m:r>
                      <m:r>
                        <m:rPr>
                          <m:nor/>
                        </m:rPr>
                        <a:rPr lang="en-CA" sz="1800" b="0" i="0" smtClean="0">
                          <a:latin typeface="Cambria Math" panose="02040503050406030204" pitchFamily="18" charset="0"/>
                        </a:rPr>
                        <m:t>units</m:t>
                      </m:r>
                      <m:r>
                        <m:rPr>
                          <m:nor/>
                        </m:rPr>
                        <a:rPr lang="en-CA" sz="1800" b="0" i="0" smtClean="0">
                          <a:latin typeface="Cambria Math" panose="02040503050406030204" pitchFamily="18" charset="0"/>
                        </a:rPr>
                        <m:t>/</m:t>
                      </m:r>
                      <m:r>
                        <m:rPr>
                          <m:nor/>
                        </m:rPr>
                        <a:rPr lang="en-CA" sz="1800" b="0" i="0" smtClean="0">
                          <a:latin typeface="Cambria Math" panose="02040503050406030204" pitchFamily="18" charset="0"/>
                        </a:rPr>
                        <m:t>hr</m:t>
                      </m:r>
                    </m:oMath>
                  </m:oMathPara>
                </a14:m>
                <a:br>
                  <a:rPr lang="en-CA" sz="1800" b="0" dirty="0"/>
                </a:br>
                <a:endParaRPr lang="en-CA" sz="1800" dirty="0"/>
              </a:p>
              <a:p>
                <a:pPr marL="0" indent="0">
                  <a:buNone/>
                </a:pPr>
                <a:endParaRPr lang="en-CA" sz="1800" dirty="0"/>
              </a:p>
              <a:p>
                <a:pPr marL="0" indent="0">
                  <a:buNone/>
                </a:pPr>
                <a:endParaRPr lang="en-CA" sz="1800" dirty="0"/>
              </a:p>
              <a:p>
                <a:pPr marL="0" indent="0">
                  <a:buNone/>
                </a:pPr>
                <a:endParaRPr lang="en-CA" sz="1800" dirty="0"/>
              </a:p>
            </p:txBody>
          </p:sp>
        </mc:Choice>
        <mc:Fallback xmlns="">
          <p:sp>
            <p:nvSpPr>
              <p:cNvPr id="5" name="Content Placeholder 2">
                <a:extLst>
                  <a:ext uri="{FF2B5EF4-FFF2-40B4-BE49-F238E27FC236}">
                    <a16:creationId xmlns:a16="http://schemas.microsoft.com/office/drawing/2014/main" id="{4127839F-9888-8583-2BE8-F0AEB625784D}"/>
                  </a:ext>
                </a:extLst>
              </p:cNvPr>
              <p:cNvSpPr>
                <a:spLocks noGrp="1" noRot="1" noChangeAspect="1" noMove="1" noResize="1" noEditPoints="1" noAdjustHandles="1" noChangeArrowheads="1" noChangeShapeType="1" noTextEdit="1"/>
              </p:cNvSpPr>
              <p:nvPr>
                <p:ph idx="1"/>
              </p:nvPr>
            </p:nvSpPr>
            <p:spPr>
              <a:xfrm>
                <a:off x="2543577" y="1480943"/>
                <a:ext cx="9433776" cy="5570240"/>
              </a:xfrm>
              <a:blipFill>
                <a:blip r:embed="rId3"/>
                <a:stretch>
                  <a:fillRect l="-1486" t="-1422"/>
                </a:stretch>
              </a:blipFill>
            </p:spPr>
            <p:txBody>
              <a:bodyPr/>
              <a:lstStyle/>
              <a:p>
                <a:r>
                  <a:rPr lang="en-CA">
                    <a:noFill/>
                  </a:rPr>
                  <a:t> </a:t>
                </a:r>
              </a:p>
            </p:txBody>
          </p:sp>
        </mc:Fallback>
      </mc:AlternateContent>
    </p:spTree>
    <p:extLst>
      <p:ext uri="{BB962C8B-B14F-4D97-AF65-F5344CB8AC3E}">
        <p14:creationId xmlns:p14="http://schemas.microsoft.com/office/powerpoint/2010/main" val="183386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9">
            <a:extLst>
              <a:ext uri="{FF2B5EF4-FFF2-40B4-BE49-F238E27FC236}">
                <a16:creationId xmlns:a16="http://schemas.microsoft.com/office/drawing/2014/main" id="{74CABA8D-860F-804B-84C5-1D811FCE0877}"/>
              </a:ext>
            </a:extLst>
          </p:cNvPr>
          <p:cNvSpPr>
            <a:spLocks noGrp="1" noChangeArrowheads="1"/>
          </p:cNvSpPr>
          <p:nvPr>
            <p:ph type="title"/>
          </p:nvPr>
        </p:nvSpPr>
        <p:spPr>
          <a:xfrm>
            <a:off x="838200" y="273050"/>
            <a:ext cx="7870825" cy="3703638"/>
          </a:xfrm>
        </p:spPr>
        <p:txBody>
          <a:bodyPr/>
          <a:lstStyle/>
          <a:p>
            <a:r>
              <a:rPr lang="en-US" altLang="en-US" sz="2400" dirty="0"/>
              <a:t>MMA841</a:t>
            </a:r>
            <a:br>
              <a:rPr lang="en-US" altLang="en-US" sz="2400" dirty="0"/>
            </a:br>
            <a:r>
              <a:rPr lang="en-US" altLang="en-US" sz="2400" dirty="0"/>
              <a:t>Operations Management</a:t>
            </a:r>
            <a:br>
              <a:rPr lang="en-US" altLang="en-US" dirty="0"/>
            </a:br>
            <a:br>
              <a:rPr lang="en-US" altLang="en-US" dirty="0"/>
            </a:br>
            <a:r>
              <a:rPr lang="en-US" altLang="en-US" dirty="0"/>
              <a:t>Capacity Analysis</a:t>
            </a:r>
          </a:p>
        </p:txBody>
      </p:sp>
      <p:sp>
        <p:nvSpPr>
          <p:cNvPr id="9" name="Subtitle 8">
            <a:extLst>
              <a:ext uri="{FF2B5EF4-FFF2-40B4-BE49-F238E27FC236}">
                <a16:creationId xmlns:a16="http://schemas.microsoft.com/office/drawing/2014/main" id="{E595461F-F32E-B147-80C2-FB8E393F0AE0}"/>
              </a:ext>
            </a:extLst>
          </p:cNvPr>
          <p:cNvSpPr>
            <a:spLocks noGrp="1"/>
          </p:cNvSpPr>
          <p:nvPr>
            <p:ph type="subTitle" idx="1"/>
          </p:nvPr>
        </p:nvSpPr>
        <p:spPr>
          <a:xfrm>
            <a:off x="838200" y="4314825"/>
            <a:ext cx="9144000" cy="1655763"/>
          </a:xfrm>
        </p:spPr>
        <p:txBody>
          <a:bodyPr rtlCol="0"/>
          <a:lstStyle/>
          <a:p>
            <a:pPr fontAlgn="auto">
              <a:spcAft>
                <a:spcPts val="0"/>
              </a:spcAft>
              <a:defRPr/>
            </a:pPr>
            <a:r>
              <a:rPr lang="en-US" dirty="0"/>
              <a:t>Master of Management Analytics– Session 2</a:t>
            </a:r>
          </a:p>
          <a:p>
            <a:pPr fontAlgn="auto">
              <a:spcAft>
                <a:spcPts val="0"/>
              </a:spcAft>
              <a:defRPr/>
            </a:pPr>
            <a:r>
              <a:rPr lang="en-US" dirty="0"/>
              <a:t>Geoff Pond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Multi-stage Processes – Where is the Bottleneck?</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rotWithShape="1">
          <a:blip r:embed="rId2"/>
          <a:srcRect r="49492"/>
          <a:stretch/>
        </p:blipFill>
        <p:spPr>
          <a:xfrm>
            <a:off x="271825" y="1474503"/>
            <a:ext cx="1827888" cy="4655127"/>
          </a:xfrm>
          <a:prstGeom prst="rect">
            <a:avLst/>
          </a:prstGeom>
        </p:spPr>
      </p:pic>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331534" y="1474503"/>
            <a:ext cx="8718540" cy="573238"/>
          </a:xfrm>
        </p:spPr>
        <p:txBody>
          <a:bodyPr/>
          <a:lstStyle/>
          <a:p>
            <a:pPr marL="0" indent="0">
              <a:buNone/>
            </a:pPr>
            <a:r>
              <a:rPr lang="en-CA" sz="1600" dirty="0"/>
              <a:t>The process capacity is a function of the bottleneck stage (the stage having the lowest capacity).</a:t>
            </a:r>
          </a:p>
          <a:p>
            <a:pPr marL="0" indent="0">
              <a:buNone/>
            </a:pPr>
            <a:r>
              <a:rPr lang="en-CA" sz="1600" dirty="0"/>
              <a:t>This process has a capacity of 1.37 cooling units/hr. </a:t>
            </a:r>
          </a:p>
          <a:p>
            <a:pPr marL="0" indent="0">
              <a:buNone/>
            </a:pPr>
            <a:endParaRPr lang="en-CA" sz="2000" dirty="0"/>
          </a:p>
        </p:txBody>
      </p:sp>
      <p:graphicFrame>
        <p:nvGraphicFramePr>
          <p:cNvPr id="3" name="Table 3">
            <a:extLst>
              <a:ext uri="{FF2B5EF4-FFF2-40B4-BE49-F238E27FC236}">
                <a16:creationId xmlns:a16="http://schemas.microsoft.com/office/drawing/2014/main" id="{0D9F5284-C408-C8B1-A0FA-6AB4AC6273ED}"/>
              </a:ext>
            </a:extLst>
          </p:cNvPr>
          <p:cNvGraphicFramePr>
            <a:graphicFrameLocks noGrp="1"/>
          </p:cNvGraphicFramePr>
          <p:nvPr>
            <p:extLst>
              <p:ext uri="{D42A27DB-BD31-4B8C-83A1-F6EECF244321}">
                <p14:modId xmlns:p14="http://schemas.microsoft.com/office/powerpoint/2010/main" val="3429702800"/>
              </p:ext>
            </p:extLst>
          </p:nvPr>
        </p:nvGraphicFramePr>
        <p:xfrm>
          <a:off x="2234484" y="2157212"/>
          <a:ext cx="9536807" cy="3484880"/>
        </p:xfrm>
        <a:graphic>
          <a:graphicData uri="http://schemas.openxmlformats.org/drawingml/2006/table">
            <a:tbl>
              <a:tblPr firstRow="1" bandRow="1">
                <a:tableStyleId>{5C22544A-7EE6-4342-B048-85BDC9FD1C3A}</a:tableStyleId>
              </a:tblPr>
              <a:tblGrid>
                <a:gridCol w="1589468">
                  <a:extLst>
                    <a:ext uri="{9D8B030D-6E8A-4147-A177-3AD203B41FA5}">
                      <a16:colId xmlns:a16="http://schemas.microsoft.com/office/drawing/2014/main" val="3136134730"/>
                    </a:ext>
                  </a:extLst>
                </a:gridCol>
                <a:gridCol w="1752600">
                  <a:extLst>
                    <a:ext uri="{9D8B030D-6E8A-4147-A177-3AD203B41FA5}">
                      <a16:colId xmlns:a16="http://schemas.microsoft.com/office/drawing/2014/main" val="3947863747"/>
                    </a:ext>
                  </a:extLst>
                </a:gridCol>
                <a:gridCol w="1426336">
                  <a:extLst>
                    <a:ext uri="{9D8B030D-6E8A-4147-A177-3AD203B41FA5}">
                      <a16:colId xmlns:a16="http://schemas.microsoft.com/office/drawing/2014/main" val="133293034"/>
                    </a:ext>
                  </a:extLst>
                </a:gridCol>
                <a:gridCol w="1589468">
                  <a:extLst>
                    <a:ext uri="{9D8B030D-6E8A-4147-A177-3AD203B41FA5}">
                      <a16:colId xmlns:a16="http://schemas.microsoft.com/office/drawing/2014/main" val="848551334"/>
                    </a:ext>
                  </a:extLst>
                </a:gridCol>
                <a:gridCol w="1375893">
                  <a:extLst>
                    <a:ext uri="{9D8B030D-6E8A-4147-A177-3AD203B41FA5}">
                      <a16:colId xmlns:a16="http://schemas.microsoft.com/office/drawing/2014/main" val="526088939"/>
                    </a:ext>
                  </a:extLst>
                </a:gridCol>
                <a:gridCol w="1803042">
                  <a:extLst>
                    <a:ext uri="{9D8B030D-6E8A-4147-A177-3AD203B41FA5}">
                      <a16:colId xmlns:a16="http://schemas.microsoft.com/office/drawing/2014/main" val="396101322"/>
                    </a:ext>
                  </a:extLst>
                </a:gridCol>
              </a:tblGrid>
              <a:tr h="370840">
                <a:tc>
                  <a:txBody>
                    <a:bodyPr/>
                    <a:lstStyle/>
                    <a:p>
                      <a:pPr algn="ctr"/>
                      <a:r>
                        <a:rPr lang="en-CA" sz="1400" dirty="0"/>
                        <a:t>Process Stage</a:t>
                      </a:r>
                    </a:p>
                  </a:txBody>
                  <a:tcPr anchor="ctr"/>
                </a:tc>
                <a:tc>
                  <a:txBody>
                    <a:bodyPr/>
                    <a:lstStyle/>
                    <a:p>
                      <a:pPr algn="ctr"/>
                      <a:r>
                        <a:rPr lang="en-CA" sz="1400" dirty="0"/>
                        <a:t>Unit Processing Time (minutes)</a:t>
                      </a:r>
                    </a:p>
                  </a:txBody>
                  <a:tcPr anchor="ctr"/>
                </a:tc>
                <a:tc>
                  <a:txBody>
                    <a:bodyPr/>
                    <a:lstStyle/>
                    <a:p>
                      <a:pPr algn="ctr"/>
                      <a:r>
                        <a:rPr lang="en-CA" sz="1400" dirty="0"/>
                        <a:t>Setup Time</a:t>
                      </a:r>
                    </a:p>
                  </a:txBody>
                  <a:tcPr anchor="ctr"/>
                </a:tc>
                <a:tc>
                  <a:txBody>
                    <a:bodyPr/>
                    <a:lstStyle/>
                    <a:p>
                      <a:pPr algn="ctr"/>
                      <a:r>
                        <a:rPr lang="en-CA" sz="1400" dirty="0"/>
                        <a:t>Batch Size</a:t>
                      </a:r>
                    </a:p>
                  </a:txBody>
                  <a:tcPr anchor="ctr"/>
                </a:tc>
                <a:tc>
                  <a:txBody>
                    <a:bodyPr/>
                    <a:lstStyle/>
                    <a:p>
                      <a:pPr algn="ctr"/>
                      <a:r>
                        <a:rPr lang="en-CA" sz="1400" dirty="0"/>
                        <a:t>Stage Capacity</a:t>
                      </a:r>
                    </a:p>
                  </a:txBody>
                  <a:tcPr anchor="ctr"/>
                </a:tc>
                <a:tc>
                  <a:txBody>
                    <a:bodyPr/>
                    <a:lstStyle/>
                    <a:p>
                      <a:pPr algn="ctr"/>
                      <a:r>
                        <a:rPr lang="en-CA" sz="1400" dirty="0"/>
                        <a:t>Constraint on Process Capacity</a:t>
                      </a:r>
                    </a:p>
                  </a:txBody>
                  <a:tcPr anchor="ctr"/>
                </a:tc>
                <a:extLst>
                  <a:ext uri="{0D108BD9-81ED-4DB2-BD59-A6C34878D82A}">
                    <a16:rowId xmlns:a16="http://schemas.microsoft.com/office/drawing/2014/main" val="1572244295"/>
                  </a:ext>
                </a:extLst>
              </a:tr>
              <a:tr h="370840">
                <a:tc>
                  <a:txBody>
                    <a:bodyPr/>
                    <a:lstStyle/>
                    <a:p>
                      <a:r>
                        <a:rPr lang="en-CA" sz="1400" dirty="0"/>
                        <a:t>Stamping</a:t>
                      </a:r>
                    </a:p>
                  </a:txBody>
                  <a:tcPr/>
                </a:tc>
                <a:tc>
                  <a:txBody>
                    <a:bodyPr/>
                    <a:lstStyle/>
                    <a:p>
                      <a:pPr algn="ctr"/>
                      <a:r>
                        <a:rPr lang="en-CA" sz="1400" dirty="0"/>
                        <a:t>0.1 mins/fin</a:t>
                      </a:r>
                    </a:p>
                  </a:txBody>
                  <a:tcPr/>
                </a:tc>
                <a:tc>
                  <a:txBody>
                    <a:bodyPr/>
                    <a:lstStyle/>
                    <a:p>
                      <a:pPr algn="ctr"/>
                      <a:r>
                        <a:rPr lang="en-CA" sz="1400" dirty="0"/>
                        <a:t>25 mins</a:t>
                      </a:r>
                    </a:p>
                  </a:txBody>
                  <a:tcPr/>
                </a:tc>
                <a:tc>
                  <a:txBody>
                    <a:bodyPr/>
                    <a:lstStyle/>
                    <a:p>
                      <a:pPr algn="ctr"/>
                      <a:r>
                        <a:rPr lang="en-CA" sz="1400" dirty="0"/>
                        <a:t>100 fins</a:t>
                      </a:r>
                    </a:p>
                  </a:txBody>
                  <a:tcPr/>
                </a:tc>
                <a:tc>
                  <a:txBody>
                    <a:bodyPr/>
                    <a:lstStyle/>
                    <a:p>
                      <a:pPr algn="ctr"/>
                      <a:r>
                        <a:rPr lang="en-CA" sz="1400" dirty="0"/>
                        <a:t>172 fins/hr</a:t>
                      </a:r>
                    </a:p>
                  </a:txBody>
                  <a:tcPr/>
                </a:tc>
                <a:tc>
                  <a:txBody>
                    <a:bodyPr/>
                    <a:lstStyle/>
                    <a:p>
                      <a:pPr algn="ctr"/>
                      <a:r>
                        <a:rPr lang="en-CA" sz="1400" dirty="0"/>
                        <a:t>2.15 cooling units/hr</a:t>
                      </a:r>
                    </a:p>
                  </a:txBody>
                  <a:tcPr/>
                </a:tc>
                <a:extLst>
                  <a:ext uri="{0D108BD9-81ED-4DB2-BD59-A6C34878D82A}">
                    <a16:rowId xmlns:a16="http://schemas.microsoft.com/office/drawing/2014/main" val="160138300"/>
                  </a:ext>
                </a:extLst>
              </a:tr>
              <a:tr h="370840">
                <a:tc>
                  <a:txBody>
                    <a:bodyPr/>
                    <a:lstStyle/>
                    <a:p>
                      <a:r>
                        <a:rPr lang="en-CA" sz="1400" dirty="0"/>
                        <a:t>Rod Preparation</a:t>
                      </a:r>
                    </a:p>
                  </a:txBody>
                  <a:tcPr/>
                </a:tc>
                <a:tc>
                  <a:txBody>
                    <a:bodyPr/>
                    <a:lstStyle/>
                    <a:p>
                      <a:pPr algn="ctr"/>
                      <a:r>
                        <a:rPr lang="en-CA" sz="1400" dirty="0"/>
                        <a:t>0.75 mins/rod</a:t>
                      </a:r>
                    </a:p>
                  </a:txBody>
                  <a:tcPr/>
                </a:tc>
                <a:tc>
                  <a:txBody>
                    <a:bodyPr/>
                    <a:lstStyle/>
                    <a:p>
                      <a:pPr algn="ctr"/>
                      <a:r>
                        <a:rPr lang="en-CA" sz="1400" dirty="0"/>
                        <a:t>15 mins</a:t>
                      </a:r>
                    </a:p>
                  </a:txBody>
                  <a:tcPr/>
                </a:tc>
                <a:tc>
                  <a:txBody>
                    <a:bodyPr/>
                    <a:lstStyle/>
                    <a:p>
                      <a:pPr algn="ctr"/>
                      <a:r>
                        <a:rPr lang="en-CA" sz="1400" dirty="0"/>
                        <a:t>120 rods</a:t>
                      </a:r>
                    </a:p>
                  </a:txBody>
                  <a:tcPr/>
                </a:tc>
                <a:tc>
                  <a:txBody>
                    <a:bodyPr/>
                    <a:lstStyle/>
                    <a:p>
                      <a:pPr algn="ctr"/>
                      <a:r>
                        <a:rPr lang="en-CA" sz="1400" dirty="0"/>
                        <a:t>68.57 rods/hr</a:t>
                      </a:r>
                    </a:p>
                  </a:txBody>
                  <a:tcPr/>
                </a:tc>
                <a:tc>
                  <a:txBody>
                    <a:bodyPr/>
                    <a:lstStyle/>
                    <a:p>
                      <a:pPr algn="ctr"/>
                      <a:r>
                        <a:rPr lang="en-CA" sz="1400" dirty="0">
                          <a:highlight>
                            <a:srgbClr val="FFFF00"/>
                          </a:highlight>
                        </a:rPr>
                        <a:t>1.37 cooling units/hr</a:t>
                      </a:r>
                    </a:p>
                  </a:txBody>
                  <a:tcPr/>
                </a:tc>
                <a:extLst>
                  <a:ext uri="{0D108BD9-81ED-4DB2-BD59-A6C34878D82A}">
                    <a16:rowId xmlns:a16="http://schemas.microsoft.com/office/drawing/2014/main" val="231075104"/>
                  </a:ext>
                </a:extLst>
              </a:tr>
              <a:tr h="370840">
                <a:tc>
                  <a:txBody>
                    <a:bodyPr/>
                    <a:lstStyle/>
                    <a:p>
                      <a:r>
                        <a:rPr lang="en-CA" sz="1400" dirty="0"/>
                        <a:t>Assembly</a:t>
                      </a:r>
                    </a:p>
                  </a:txBody>
                  <a:tcPr/>
                </a:tc>
                <a:tc>
                  <a:txBody>
                    <a:bodyPr/>
                    <a:lstStyle/>
                    <a:p>
                      <a:pPr algn="ctr"/>
                      <a:r>
                        <a:rPr lang="en-CA" sz="1400" dirty="0"/>
                        <a:t>15 mins/unit</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4043870838"/>
                  </a:ext>
                </a:extLst>
              </a:tr>
              <a:tr h="370840">
                <a:tc>
                  <a:txBody>
                    <a:bodyPr/>
                    <a:lstStyle/>
                    <a:p>
                      <a:r>
                        <a:rPr lang="en-CA" sz="1400" dirty="0"/>
                        <a:t>Rod Expansion</a:t>
                      </a:r>
                    </a:p>
                  </a:txBody>
                  <a:tcPr/>
                </a:tc>
                <a:tc>
                  <a:txBody>
                    <a:bodyPr/>
                    <a:lstStyle/>
                    <a:p>
                      <a:pPr algn="ctr"/>
                      <a:r>
                        <a:rPr lang="en-CA" sz="1400" dirty="0"/>
                        <a:t>2 mins/five rods</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30 sets/hr</a:t>
                      </a:r>
                    </a:p>
                  </a:txBody>
                  <a:tcPr/>
                </a:tc>
                <a:tc>
                  <a:txBody>
                    <a:bodyPr/>
                    <a:lstStyle/>
                    <a:p>
                      <a:pPr algn="ctr"/>
                      <a:r>
                        <a:rPr lang="en-CA" sz="1400" dirty="0"/>
                        <a:t>3 cooling units/hr</a:t>
                      </a:r>
                    </a:p>
                  </a:txBody>
                  <a:tcPr/>
                </a:tc>
                <a:extLst>
                  <a:ext uri="{0D108BD9-81ED-4DB2-BD59-A6C34878D82A}">
                    <a16:rowId xmlns:a16="http://schemas.microsoft.com/office/drawing/2014/main" val="1695137678"/>
                  </a:ext>
                </a:extLst>
              </a:tr>
              <a:tr h="370840">
                <a:tc>
                  <a:txBody>
                    <a:bodyPr/>
                    <a:lstStyle/>
                    <a:p>
                      <a:r>
                        <a:rPr lang="en-CA" sz="1400" dirty="0"/>
                        <a:t>Brazing</a:t>
                      </a:r>
                    </a:p>
                  </a:txBody>
                  <a:tcPr/>
                </a:tc>
                <a:tc>
                  <a:txBody>
                    <a:bodyPr/>
                    <a:lstStyle/>
                    <a:p>
                      <a:pPr algn="ctr"/>
                      <a:r>
                        <a:rPr lang="en-CA" sz="1400" dirty="0"/>
                        <a:t>1.5 mins/rod</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200 rods/hr</a:t>
                      </a:r>
                    </a:p>
                  </a:txBody>
                  <a:tcPr/>
                </a:tc>
                <a:tc>
                  <a:txBody>
                    <a:bodyPr/>
                    <a:lstStyle/>
                    <a:p>
                      <a:pPr algn="ctr"/>
                      <a:r>
                        <a:rPr lang="en-CA" sz="1400" dirty="0"/>
                        <a:t>4 cooling units/hr</a:t>
                      </a:r>
                    </a:p>
                  </a:txBody>
                  <a:tcPr/>
                </a:tc>
                <a:extLst>
                  <a:ext uri="{0D108BD9-81ED-4DB2-BD59-A6C34878D82A}">
                    <a16:rowId xmlns:a16="http://schemas.microsoft.com/office/drawing/2014/main" val="619411424"/>
                  </a:ext>
                </a:extLst>
              </a:tr>
              <a:tr h="370840">
                <a:tc>
                  <a:txBody>
                    <a:bodyPr/>
                    <a:lstStyle/>
                    <a:p>
                      <a:r>
                        <a:rPr lang="en-CA" sz="1400" dirty="0"/>
                        <a:t>Leak Test</a:t>
                      </a:r>
                    </a:p>
                  </a:txBody>
                  <a:tcPr/>
                </a:tc>
                <a:tc>
                  <a:txBody>
                    <a:bodyPr/>
                    <a:lstStyle/>
                    <a:p>
                      <a:pPr algn="ctr"/>
                      <a:r>
                        <a:rPr lang="en-CA" sz="1400" dirty="0"/>
                        <a:t>10  mins/unit</a:t>
                      </a:r>
                    </a:p>
                  </a:txBody>
                  <a:tcPr/>
                </a:tc>
                <a:tc>
                  <a:txBody>
                    <a:bodyPr/>
                    <a:lstStyle/>
                    <a:p>
                      <a:pPr algn="ctr"/>
                      <a:r>
                        <a:rPr lang="en-CA" sz="1400" dirty="0"/>
                        <a:t>5 mins</a:t>
                      </a:r>
                    </a:p>
                  </a:txBody>
                  <a:tcPr/>
                </a:tc>
                <a:tc>
                  <a:txBody>
                    <a:bodyPr/>
                    <a:lstStyle/>
                    <a:p>
                      <a:pPr algn="ctr"/>
                      <a:r>
                        <a:rPr lang="en-CA" sz="1400" dirty="0"/>
                        <a:t>1 unit</a:t>
                      </a:r>
                    </a:p>
                  </a:txBody>
                  <a:tcPr/>
                </a:tc>
                <a:tc>
                  <a:txBody>
                    <a:bodyPr/>
                    <a:lstStyle/>
                    <a:p>
                      <a:pPr algn="ctr"/>
                      <a:r>
                        <a:rPr lang="en-CA" sz="1400" dirty="0"/>
                        <a:t>4 units/hr</a:t>
                      </a:r>
                    </a:p>
                  </a:txBody>
                  <a:tcPr/>
                </a:tc>
                <a:tc>
                  <a:txBody>
                    <a:bodyPr/>
                    <a:lstStyle/>
                    <a:p>
                      <a:pPr algn="ctr"/>
                      <a:r>
                        <a:rPr lang="en-CA" sz="1400" dirty="0"/>
                        <a:t>4 cooling units/hr</a:t>
                      </a:r>
                    </a:p>
                  </a:txBody>
                  <a:tcPr/>
                </a:tc>
                <a:extLst>
                  <a:ext uri="{0D108BD9-81ED-4DB2-BD59-A6C34878D82A}">
                    <a16:rowId xmlns:a16="http://schemas.microsoft.com/office/drawing/2014/main" val="2532017205"/>
                  </a:ext>
                </a:extLst>
              </a:tr>
              <a:tr h="370840">
                <a:tc>
                  <a:txBody>
                    <a:bodyPr/>
                    <a:lstStyle/>
                    <a:p>
                      <a:r>
                        <a:rPr lang="en-CA" sz="1400" dirty="0"/>
                        <a:t>Chassis Assembly</a:t>
                      </a:r>
                    </a:p>
                  </a:txBody>
                  <a:tcPr/>
                </a:tc>
                <a:tc>
                  <a:txBody>
                    <a:bodyPr/>
                    <a:lstStyle/>
                    <a:p>
                      <a:pPr algn="ctr"/>
                      <a:r>
                        <a:rPr lang="en-CA" sz="1400" dirty="0"/>
                        <a:t>45 mins/unit</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1.3 units/hr</a:t>
                      </a:r>
                    </a:p>
                  </a:txBody>
                  <a:tcPr/>
                </a:tc>
                <a:tc>
                  <a:txBody>
                    <a:bodyPr/>
                    <a:lstStyle/>
                    <a:p>
                      <a:pPr algn="ctr"/>
                      <a:r>
                        <a:rPr lang="en-CA" sz="1400" dirty="0"/>
                        <a:t>3.3 cooling units/hr</a:t>
                      </a:r>
                    </a:p>
                  </a:txBody>
                  <a:tcPr/>
                </a:tc>
                <a:extLst>
                  <a:ext uri="{0D108BD9-81ED-4DB2-BD59-A6C34878D82A}">
                    <a16:rowId xmlns:a16="http://schemas.microsoft.com/office/drawing/2014/main" val="3025061665"/>
                  </a:ext>
                </a:extLst>
              </a:tr>
              <a:tr h="370840">
                <a:tc>
                  <a:txBody>
                    <a:bodyPr/>
                    <a:lstStyle/>
                    <a:p>
                      <a:r>
                        <a:rPr lang="en-CA" sz="1400" dirty="0"/>
                        <a:t>Packaging</a:t>
                      </a:r>
                    </a:p>
                  </a:txBody>
                  <a:tcPr/>
                </a:tc>
                <a:tc>
                  <a:txBody>
                    <a:bodyPr/>
                    <a:lstStyle/>
                    <a:p>
                      <a:pPr algn="ctr"/>
                      <a:r>
                        <a:rPr lang="en-CA" sz="1400" dirty="0"/>
                        <a:t>20 mins/unit</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3 units/hr</a:t>
                      </a:r>
                    </a:p>
                  </a:txBody>
                  <a:tcPr/>
                </a:tc>
                <a:tc>
                  <a:txBody>
                    <a:bodyPr/>
                    <a:lstStyle/>
                    <a:p>
                      <a:pPr algn="ctr"/>
                      <a:r>
                        <a:rPr lang="en-CA" sz="1400" dirty="0"/>
                        <a:t>3 cooling units/hr</a:t>
                      </a:r>
                    </a:p>
                  </a:txBody>
                  <a:tcPr/>
                </a:tc>
                <a:extLst>
                  <a:ext uri="{0D108BD9-81ED-4DB2-BD59-A6C34878D82A}">
                    <a16:rowId xmlns:a16="http://schemas.microsoft.com/office/drawing/2014/main" val="1135014986"/>
                  </a:ext>
                </a:extLst>
              </a:tr>
            </a:tbl>
          </a:graphicData>
        </a:graphic>
      </p:graphicFrame>
      <p:sp>
        <p:nvSpPr>
          <p:cNvPr id="4" name="TextBox 3">
            <a:extLst>
              <a:ext uri="{FF2B5EF4-FFF2-40B4-BE49-F238E27FC236}">
                <a16:creationId xmlns:a16="http://schemas.microsoft.com/office/drawing/2014/main" id="{E610666E-E330-1456-ADA0-0CF249484007}"/>
              </a:ext>
            </a:extLst>
          </p:cNvPr>
          <p:cNvSpPr txBox="1"/>
          <p:nvPr/>
        </p:nvSpPr>
        <p:spPr>
          <a:xfrm>
            <a:off x="2541864" y="5821853"/>
            <a:ext cx="5428445" cy="307777"/>
          </a:xfrm>
          <a:prstGeom prst="rect">
            <a:avLst/>
          </a:prstGeom>
          <a:noFill/>
        </p:spPr>
        <p:txBody>
          <a:bodyPr wrap="square" rtlCol="0">
            <a:spAutoFit/>
          </a:bodyPr>
          <a:lstStyle/>
          <a:p>
            <a:r>
              <a:rPr lang="en-CA" sz="1400" i="1" dirty="0"/>
              <a:t>*The data in this table is fictitious </a:t>
            </a:r>
          </a:p>
        </p:txBody>
      </p:sp>
    </p:spTree>
    <p:extLst>
      <p:ext uri="{BB962C8B-B14F-4D97-AF65-F5344CB8AC3E}">
        <p14:creationId xmlns:p14="http://schemas.microsoft.com/office/powerpoint/2010/main" val="236739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0075-1385-EC3C-E625-05ECF9688D4D}"/>
              </a:ext>
            </a:extLst>
          </p:cNvPr>
          <p:cNvSpPr>
            <a:spLocks noGrp="1"/>
          </p:cNvSpPr>
          <p:nvPr>
            <p:ph type="title"/>
          </p:nvPr>
        </p:nvSpPr>
        <p:spPr>
          <a:xfrm>
            <a:off x="276895" y="382829"/>
            <a:ext cx="9401269" cy="937444"/>
          </a:xfrm>
        </p:spPr>
        <p:txBody>
          <a:bodyPr/>
          <a:lstStyle/>
          <a:p>
            <a:r>
              <a:rPr lang="en-CA" dirty="0"/>
              <a:t>Utilisation</a:t>
            </a:r>
          </a:p>
        </p:txBody>
      </p:sp>
      <p:graphicFrame>
        <p:nvGraphicFramePr>
          <p:cNvPr id="4" name="Table 3">
            <a:extLst>
              <a:ext uri="{FF2B5EF4-FFF2-40B4-BE49-F238E27FC236}">
                <a16:creationId xmlns:a16="http://schemas.microsoft.com/office/drawing/2014/main" id="{C11EC919-44AB-47F9-66C5-DBAB5A1F0E00}"/>
              </a:ext>
            </a:extLst>
          </p:cNvPr>
          <p:cNvGraphicFramePr>
            <a:graphicFrameLocks noGrp="1"/>
          </p:cNvGraphicFramePr>
          <p:nvPr>
            <p:extLst>
              <p:ext uri="{D42A27DB-BD31-4B8C-83A1-F6EECF244321}">
                <p14:modId xmlns:p14="http://schemas.microsoft.com/office/powerpoint/2010/main" val="2918722344"/>
              </p:ext>
            </p:extLst>
          </p:nvPr>
        </p:nvGraphicFramePr>
        <p:xfrm>
          <a:off x="1327596" y="3136936"/>
          <a:ext cx="9536807" cy="1259840"/>
        </p:xfrm>
        <a:graphic>
          <a:graphicData uri="http://schemas.openxmlformats.org/drawingml/2006/table">
            <a:tbl>
              <a:tblPr firstRow="1" bandRow="1">
                <a:tableStyleId>{5C22544A-7EE6-4342-B048-85BDC9FD1C3A}</a:tableStyleId>
              </a:tblPr>
              <a:tblGrid>
                <a:gridCol w="1589468">
                  <a:extLst>
                    <a:ext uri="{9D8B030D-6E8A-4147-A177-3AD203B41FA5}">
                      <a16:colId xmlns:a16="http://schemas.microsoft.com/office/drawing/2014/main" val="3136134730"/>
                    </a:ext>
                  </a:extLst>
                </a:gridCol>
                <a:gridCol w="1752600">
                  <a:extLst>
                    <a:ext uri="{9D8B030D-6E8A-4147-A177-3AD203B41FA5}">
                      <a16:colId xmlns:a16="http://schemas.microsoft.com/office/drawing/2014/main" val="3947863747"/>
                    </a:ext>
                  </a:extLst>
                </a:gridCol>
                <a:gridCol w="1426336">
                  <a:extLst>
                    <a:ext uri="{9D8B030D-6E8A-4147-A177-3AD203B41FA5}">
                      <a16:colId xmlns:a16="http://schemas.microsoft.com/office/drawing/2014/main" val="133293034"/>
                    </a:ext>
                  </a:extLst>
                </a:gridCol>
                <a:gridCol w="1589468">
                  <a:extLst>
                    <a:ext uri="{9D8B030D-6E8A-4147-A177-3AD203B41FA5}">
                      <a16:colId xmlns:a16="http://schemas.microsoft.com/office/drawing/2014/main" val="848551334"/>
                    </a:ext>
                  </a:extLst>
                </a:gridCol>
                <a:gridCol w="1375893">
                  <a:extLst>
                    <a:ext uri="{9D8B030D-6E8A-4147-A177-3AD203B41FA5}">
                      <a16:colId xmlns:a16="http://schemas.microsoft.com/office/drawing/2014/main" val="526088939"/>
                    </a:ext>
                  </a:extLst>
                </a:gridCol>
                <a:gridCol w="1803042">
                  <a:extLst>
                    <a:ext uri="{9D8B030D-6E8A-4147-A177-3AD203B41FA5}">
                      <a16:colId xmlns:a16="http://schemas.microsoft.com/office/drawing/2014/main" val="396101322"/>
                    </a:ext>
                  </a:extLst>
                </a:gridCol>
              </a:tblGrid>
              <a:tr h="370840">
                <a:tc>
                  <a:txBody>
                    <a:bodyPr/>
                    <a:lstStyle/>
                    <a:p>
                      <a:pPr algn="ctr"/>
                      <a:r>
                        <a:rPr lang="en-CA" sz="1400" dirty="0"/>
                        <a:t>Process Stage</a:t>
                      </a:r>
                    </a:p>
                  </a:txBody>
                  <a:tcPr anchor="ctr"/>
                </a:tc>
                <a:tc>
                  <a:txBody>
                    <a:bodyPr/>
                    <a:lstStyle/>
                    <a:p>
                      <a:pPr algn="ctr"/>
                      <a:r>
                        <a:rPr lang="en-CA" sz="1400" dirty="0"/>
                        <a:t>Unit Processing Time (minutes)</a:t>
                      </a:r>
                    </a:p>
                  </a:txBody>
                  <a:tcPr anchor="ctr"/>
                </a:tc>
                <a:tc>
                  <a:txBody>
                    <a:bodyPr/>
                    <a:lstStyle/>
                    <a:p>
                      <a:pPr algn="ctr"/>
                      <a:r>
                        <a:rPr lang="en-CA" sz="1400" dirty="0"/>
                        <a:t>Setup Time</a:t>
                      </a:r>
                    </a:p>
                  </a:txBody>
                  <a:tcPr anchor="ctr"/>
                </a:tc>
                <a:tc>
                  <a:txBody>
                    <a:bodyPr/>
                    <a:lstStyle/>
                    <a:p>
                      <a:pPr algn="ctr"/>
                      <a:r>
                        <a:rPr lang="en-CA" sz="1400" dirty="0"/>
                        <a:t>Batch Size</a:t>
                      </a:r>
                    </a:p>
                  </a:txBody>
                  <a:tcPr anchor="ctr"/>
                </a:tc>
                <a:tc>
                  <a:txBody>
                    <a:bodyPr/>
                    <a:lstStyle/>
                    <a:p>
                      <a:pPr algn="ctr"/>
                      <a:r>
                        <a:rPr lang="en-CA" sz="1400" dirty="0"/>
                        <a:t>Stage Capacity</a:t>
                      </a:r>
                    </a:p>
                  </a:txBody>
                  <a:tcPr anchor="ctr"/>
                </a:tc>
                <a:tc>
                  <a:txBody>
                    <a:bodyPr/>
                    <a:lstStyle/>
                    <a:p>
                      <a:pPr algn="ctr"/>
                      <a:r>
                        <a:rPr lang="en-CA" sz="1400" dirty="0"/>
                        <a:t>Constraint on Process Capacity</a:t>
                      </a:r>
                    </a:p>
                  </a:txBody>
                  <a:tcPr anchor="ctr"/>
                </a:tc>
                <a:extLst>
                  <a:ext uri="{0D108BD9-81ED-4DB2-BD59-A6C34878D82A}">
                    <a16:rowId xmlns:a16="http://schemas.microsoft.com/office/drawing/2014/main" val="1572244295"/>
                  </a:ext>
                </a:extLst>
              </a:tr>
              <a:tr h="370840">
                <a:tc>
                  <a:txBody>
                    <a:bodyPr/>
                    <a:lstStyle/>
                    <a:p>
                      <a:r>
                        <a:rPr lang="en-CA" sz="1400" dirty="0"/>
                        <a:t>Rod Preparation</a:t>
                      </a:r>
                    </a:p>
                  </a:txBody>
                  <a:tcPr/>
                </a:tc>
                <a:tc>
                  <a:txBody>
                    <a:bodyPr/>
                    <a:lstStyle/>
                    <a:p>
                      <a:pPr algn="ctr"/>
                      <a:r>
                        <a:rPr lang="en-CA" sz="1400" dirty="0"/>
                        <a:t>0.75 mins/rod</a:t>
                      </a:r>
                    </a:p>
                  </a:txBody>
                  <a:tcPr/>
                </a:tc>
                <a:tc>
                  <a:txBody>
                    <a:bodyPr/>
                    <a:lstStyle/>
                    <a:p>
                      <a:pPr algn="ctr"/>
                      <a:r>
                        <a:rPr lang="en-CA" sz="1400" dirty="0"/>
                        <a:t>15 mins</a:t>
                      </a:r>
                    </a:p>
                  </a:txBody>
                  <a:tcPr/>
                </a:tc>
                <a:tc>
                  <a:txBody>
                    <a:bodyPr/>
                    <a:lstStyle/>
                    <a:p>
                      <a:pPr algn="ctr"/>
                      <a:r>
                        <a:rPr lang="en-CA" sz="1400" dirty="0"/>
                        <a:t>120 rods</a:t>
                      </a:r>
                    </a:p>
                  </a:txBody>
                  <a:tcPr/>
                </a:tc>
                <a:tc>
                  <a:txBody>
                    <a:bodyPr/>
                    <a:lstStyle/>
                    <a:p>
                      <a:pPr algn="ctr"/>
                      <a:r>
                        <a:rPr lang="en-CA" sz="1400" dirty="0"/>
                        <a:t>68.57 rods/hr</a:t>
                      </a:r>
                    </a:p>
                  </a:txBody>
                  <a:tcPr/>
                </a:tc>
                <a:tc>
                  <a:txBody>
                    <a:bodyPr/>
                    <a:lstStyle/>
                    <a:p>
                      <a:pPr algn="ctr"/>
                      <a:r>
                        <a:rPr lang="en-CA" sz="1400" dirty="0">
                          <a:highlight>
                            <a:srgbClr val="FFFF00"/>
                          </a:highlight>
                        </a:rPr>
                        <a:t>1.37 cooling units/hr</a:t>
                      </a:r>
                    </a:p>
                  </a:txBody>
                  <a:tcPr/>
                </a:tc>
                <a:extLst>
                  <a:ext uri="{0D108BD9-81ED-4DB2-BD59-A6C34878D82A}">
                    <a16:rowId xmlns:a16="http://schemas.microsoft.com/office/drawing/2014/main" val="231075104"/>
                  </a:ext>
                </a:extLst>
              </a:tr>
              <a:tr h="370840">
                <a:tc>
                  <a:txBody>
                    <a:bodyPr/>
                    <a:lstStyle/>
                    <a:p>
                      <a:r>
                        <a:rPr lang="en-CA" sz="1400" dirty="0"/>
                        <a:t>Chassis Assembly</a:t>
                      </a:r>
                    </a:p>
                  </a:txBody>
                  <a:tcPr/>
                </a:tc>
                <a:tc>
                  <a:txBody>
                    <a:bodyPr/>
                    <a:lstStyle/>
                    <a:p>
                      <a:pPr algn="ctr"/>
                      <a:r>
                        <a:rPr lang="en-CA" sz="1400" dirty="0"/>
                        <a:t>45 mins/unit</a:t>
                      </a:r>
                    </a:p>
                  </a:txBody>
                  <a:tcPr/>
                </a:tc>
                <a:tc>
                  <a:txBody>
                    <a:bodyPr/>
                    <a:lstStyle/>
                    <a:p>
                      <a:pPr algn="ctr"/>
                      <a:r>
                        <a:rPr lang="en-CA" sz="1400" dirty="0"/>
                        <a:t>-</a:t>
                      </a:r>
                    </a:p>
                  </a:txBody>
                  <a:tcPr/>
                </a:tc>
                <a:tc>
                  <a:txBody>
                    <a:bodyPr/>
                    <a:lstStyle/>
                    <a:p>
                      <a:pPr algn="ctr"/>
                      <a:r>
                        <a:rPr lang="en-CA" sz="1400" dirty="0"/>
                        <a:t>-</a:t>
                      </a:r>
                    </a:p>
                  </a:txBody>
                  <a:tcPr/>
                </a:tc>
                <a:tc>
                  <a:txBody>
                    <a:bodyPr/>
                    <a:lstStyle/>
                    <a:p>
                      <a:pPr algn="ctr"/>
                      <a:r>
                        <a:rPr lang="en-CA" sz="1400" dirty="0"/>
                        <a:t>1.3 units/hr</a:t>
                      </a:r>
                    </a:p>
                  </a:txBody>
                  <a:tcPr/>
                </a:tc>
                <a:tc>
                  <a:txBody>
                    <a:bodyPr/>
                    <a:lstStyle/>
                    <a:p>
                      <a:pPr algn="ctr"/>
                      <a:r>
                        <a:rPr lang="en-CA" sz="1400" dirty="0"/>
                        <a:t>3.3 cooling units/hr</a:t>
                      </a:r>
                    </a:p>
                  </a:txBody>
                  <a:tcPr/>
                </a:tc>
                <a:extLst>
                  <a:ext uri="{0D108BD9-81ED-4DB2-BD59-A6C34878D82A}">
                    <a16:rowId xmlns:a16="http://schemas.microsoft.com/office/drawing/2014/main" val="3025061665"/>
                  </a:ext>
                </a:extLst>
              </a:tr>
            </a:tbl>
          </a:graphicData>
        </a:graphic>
      </p:graphicFrame>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F8D2042-11DB-9209-B957-6AA5A2EAE25D}"/>
                  </a:ext>
                </a:extLst>
              </p:cNvPr>
              <p:cNvSpPr>
                <a:spLocks noGrp="1"/>
              </p:cNvSpPr>
              <p:nvPr>
                <p:ph idx="1"/>
              </p:nvPr>
            </p:nvSpPr>
            <p:spPr>
              <a:xfrm>
                <a:off x="276895" y="1514929"/>
                <a:ext cx="11661819" cy="1202514"/>
              </a:xfrm>
            </p:spPr>
            <p:txBody>
              <a:bodyPr/>
              <a:lstStyle/>
              <a:p>
                <a:pPr marL="0" indent="0">
                  <a:buNone/>
                </a:pPr>
                <a:r>
                  <a:rPr lang="en-CA" sz="2000" dirty="0"/>
                  <a:t>Utilisation is the proportion of the time that a resource (whether human or machine) is busy:</a:t>
                </a:r>
              </a:p>
              <a:p>
                <a:pPr marL="0" indent="0">
                  <a:buNone/>
                </a:pPr>
                <a:endParaRPr lang="en-CA" sz="2000" dirty="0"/>
              </a:p>
              <a:p>
                <a:pPr marL="0" indent="0">
                  <a:buNone/>
                </a:pPr>
                <a14:m>
                  <m:oMathPara xmlns:m="http://schemas.openxmlformats.org/officeDocument/2006/math">
                    <m:oMathParaPr>
                      <m:jc m:val="centerGroup"/>
                    </m:oMathParaPr>
                    <m:oMath xmlns:m="http://schemas.openxmlformats.org/officeDocument/2006/math">
                      <m:r>
                        <m:rPr>
                          <m:nor/>
                        </m:rPr>
                        <a:rPr lang="en-CA" sz="2000" b="0" i="0" smtClean="0">
                          <a:latin typeface="Cambria Math" panose="02040503050406030204" pitchFamily="18" charset="0"/>
                        </a:rPr>
                        <m:t>Utilisation</m:t>
                      </m:r>
                      <m:r>
                        <a:rPr lang="en-CA" sz="2000" b="0" i="1" smtClean="0">
                          <a:latin typeface="Cambria Math" panose="02040503050406030204" pitchFamily="18" charset="0"/>
                        </a:rPr>
                        <m:t>=</m:t>
                      </m:r>
                      <m:f>
                        <m:fPr>
                          <m:ctrlPr>
                            <a:rPr lang="en-CA" sz="2000" b="0" i="1" smtClean="0">
                              <a:latin typeface="Cambria Math" panose="02040503050406030204" pitchFamily="18" charset="0"/>
                            </a:rPr>
                          </m:ctrlPr>
                        </m:fPr>
                        <m:num>
                          <m:r>
                            <m:rPr>
                              <m:nor/>
                            </m:rPr>
                            <a:rPr lang="en-CA" sz="2000" b="0" i="0" smtClean="0">
                              <a:latin typeface="Cambria Math" panose="02040503050406030204" pitchFamily="18" charset="0"/>
                            </a:rPr>
                            <m:t>Flowrate</m:t>
                          </m:r>
                        </m:num>
                        <m:den>
                          <m:r>
                            <m:rPr>
                              <m:nor/>
                            </m:rPr>
                            <a:rPr lang="en-CA" sz="2000" b="0" i="0" smtClean="0">
                              <a:latin typeface="Cambria Math" panose="02040503050406030204" pitchFamily="18" charset="0"/>
                            </a:rPr>
                            <m:t>Capacity</m:t>
                          </m:r>
                        </m:den>
                      </m:f>
                    </m:oMath>
                  </m:oMathPara>
                </a14:m>
                <a:endParaRPr lang="en-CA" sz="2000" dirty="0"/>
              </a:p>
            </p:txBody>
          </p:sp>
        </mc:Choice>
        <mc:Fallback xmlns="">
          <p:sp>
            <p:nvSpPr>
              <p:cNvPr id="5" name="Content Placeholder 4">
                <a:extLst>
                  <a:ext uri="{FF2B5EF4-FFF2-40B4-BE49-F238E27FC236}">
                    <a16:creationId xmlns:a16="http://schemas.microsoft.com/office/drawing/2014/main" id="{5F8D2042-11DB-9209-B957-6AA5A2EAE25D}"/>
                  </a:ext>
                </a:extLst>
              </p:cNvPr>
              <p:cNvSpPr>
                <a:spLocks noGrp="1" noRot="1" noChangeAspect="1" noMove="1" noResize="1" noEditPoints="1" noAdjustHandles="1" noChangeArrowheads="1" noChangeShapeType="1" noTextEdit="1"/>
              </p:cNvSpPr>
              <p:nvPr>
                <p:ph idx="1"/>
              </p:nvPr>
            </p:nvSpPr>
            <p:spPr>
              <a:xfrm>
                <a:off x="276895" y="1514929"/>
                <a:ext cx="11661819" cy="1202514"/>
              </a:xfrm>
              <a:blipFill>
                <a:blip r:embed="rId2"/>
                <a:stretch>
                  <a:fillRect l="-1307" t="-6599" b="-1421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81756021-187B-3CBE-AAA5-46B1A6B812CA}"/>
                  </a:ext>
                </a:extLst>
              </p:cNvPr>
              <p:cNvSpPr txBox="1">
                <a:spLocks/>
              </p:cNvSpPr>
              <p:nvPr/>
            </p:nvSpPr>
            <p:spPr bwMode="auto">
              <a:xfrm>
                <a:off x="276895" y="4741814"/>
                <a:ext cx="11661819" cy="12025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pPr>
                <a:r>
                  <a:rPr lang="en-CA" sz="2000" dirty="0"/>
                  <a:t>The </a:t>
                </a:r>
                <a:r>
                  <a:rPr lang="en-CA" sz="2000" i="1" dirty="0"/>
                  <a:t>actual</a:t>
                </a:r>
                <a:r>
                  <a:rPr lang="en-CA" sz="2000" dirty="0"/>
                  <a:t> flowrate through the process cannot exceed the process capacity. So at best, the utilisation at Chassis Assembly is:</a:t>
                </a:r>
              </a:p>
              <a:p>
                <a:pPr marL="0" indent="0" eaLnBrk="1" hangingPunct="1">
                  <a:buFont typeface="Arial" panose="020B0604020202020204" pitchFamily="34" charset="0"/>
                  <a:buNone/>
                </a:pPr>
                <a14:m>
                  <m:oMathPara xmlns:m="http://schemas.openxmlformats.org/officeDocument/2006/math">
                    <m:oMathParaPr>
                      <m:jc m:val="centerGroup"/>
                    </m:oMathParaPr>
                    <m:oMath xmlns:m="http://schemas.openxmlformats.org/officeDocument/2006/math">
                      <m:r>
                        <m:rPr>
                          <m:nor/>
                        </m:rPr>
                        <a:rPr lang="en-CA" sz="2000" smtClean="0">
                          <a:latin typeface="Cambria Math" panose="02040503050406030204" pitchFamily="18" charset="0"/>
                        </a:rPr>
                        <m:t>Utilisation</m:t>
                      </m:r>
                      <m:r>
                        <a:rPr lang="en-CA" sz="2000" i="1" smtClean="0">
                          <a:latin typeface="Cambria Math" panose="02040503050406030204" pitchFamily="18" charset="0"/>
                        </a:rPr>
                        <m:t>=</m:t>
                      </m:r>
                      <m:f>
                        <m:fPr>
                          <m:ctrlPr>
                            <a:rPr lang="en-CA" sz="2000" i="1" smtClean="0">
                              <a:latin typeface="Cambria Math" panose="02040503050406030204" pitchFamily="18" charset="0"/>
                            </a:rPr>
                          </m:ctrlPr>
                        </m:fPr>
                        <m:num>
                          <m:r>
                            <m:rPr>
                              <m:nor/>
                            </m:rPr>
                            <a:rPr lang="en-CA" sz="2000" b="0" i="0" smtClean="0">
                              <a:latin typeface="Cambria Math" panose="02040503050406030204" pitchFamily="18" charset="0"/>
                            </a:rPr>
                            <m:t>1.37</m:t>
                          </m:r>
                        </m:num>
                        <m:den>
                          <m:r>
                            <m:rPr>
                              <m:nor/>
                            </m:rPr>
                            <a:rPr lang="en-CA" sz="2000" b="0" i="0" smtClean="0">
                              <a:latin typeface="Cambria Math" panose="02040503050406030204" pitchFamily="18" charset="0"/>
                            </a:rPr>
                            <m:t>3.</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3</m:t>
                              </m:r>
                            </m:e>
                          </m:acc>
                        </m:den>
                      </m:f>
                      <m:r>
                        <a:rPr lang="en-CA" sz="2000" b="0" i="1" smtClean="0">
                          <a:latin typeface="Cambria Math" panose="02040503050406030204" pitchFamily="18" charset="0"/>
                        </a:rPr>
                        <m:t>=41.1%</m:t>
                      </m:r>
                    </m:oMath>
                  </m:oMathPara>
                </a14:m>
                <a:endParaRPr lang="en-CA" sz="2000" dirty="0"/>
              </a:p>
            </p:txBody>
          </p:sp>
        </mc:Choice>
        <mc:Fallback xmlns="">
          <p:sp>
            <p:nvSpPr>
              <p:cNvPr id="6" name="Content Placeholder 4">
                <a:extLst>
                  <a:ext uri="{FF2B5EF4-FFF2-40B4-BE49-F238E27FC236}">
                    <a16:creationId xmlns:a16="http://schemas.microsoft.com/office/drawing/2014/main" id="{81756021-187B-3CBE-AAA5-46B1A6B812CA}"/>
                  </a:ext>
                </a:extLst>
              </p:cNvPr>
              <p:cNvSpPr txBox="1">
                <a:spLocks noRot="1" noChangeAspect="1" noMove="1" noResize="1" noEditPoints="1" noAdjustHandles="1" noChangeArrowheads="1" noChangeShapeType="1" noTextEdit="1"/>
              </p:cNvSpPr>
              <p:nvPr/>
            </p:nvSpPr>
            <p:spPr bwMode="auto">
              <a:xfrm>
                <a:off x="276895" y="4741814"/>
                <a:ext cx="11661819" cy="1202514"/>
              </a:xfrm>
              <a:prstGeom prst="rect">
                <a:avLst/>
              </a:prstGeom>
              <a:blipFill>
                <a:blip r:embed="rId3"/>
                <a:stretch>
                  <a:fillRect l="-1307" t="-659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noFill/>
                  </a:rPr>
                  <a:t> </a:t>
                </a:r>
              </a:p>
            </p:txBody>
          </p:sp>
        </mc:Fallback>
      </mc:AlternateContent>
    </p:spTree>
    <p:extLst>
      <p:ext uri="{BB962C8B-B14F-4D97-AF65-F5344CB8AC3E}">
        <p14:creationId xmlns:p14="http://schemas.microsoft.com/office/powerpoint/2010/main" val="1272545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Load Balancing (Takt Time)</a:t>
            </a:r>
          </a:p>
        </p:txBody>
      </p:sp>
      <p:sp>
        <p:nvSpPr>
          <p:cNvPr id="5" name="Content Placeholder 4">
            <a:extLst>
              <a:ext uri="{FF2B5EF4-FFF2-40B4-BE49-F238E27FC236}">
                <a16:creationId xmlns:a16="http://schemas.microsoft.com/office/drawing/2014/main" id="{E75A587A-01B9-7CE8-417C-FE9FB16005AE}"/>
              </a:ext>
            </a:extLst>
          </p:cNvPr>
          <p:cNvSpPr>
            <a:spLocks noGrp="1"/>
          </p:cNvSpPr>
          <p:nvPr>
            <p:ph idx="1"/>
          </p:nvPr>
        </p:nvSpPr>
        <p:spPr>
          <a:xfrm>
            <a:off x="276895" y="1862659"/>
            <a:ext cx="11661819" cy="3889208"/>
          </a:xfrm>
        </p:spPr>
        <p:txBody>
          <a:bodyPr/>
          <a:lstStyle/>
          <a:p>
            <a:pPr marL="0" indent="0">
              <a:buNone/>
            </a:pPr>
            <a:r>
              <a:rPr lang="en-CA" sz="2000" dirty="0"/>
              <a:t>Clearly, paying an employee to work when they actually do work only 41.1% of the time is a bit absurd. </a:t>
            </a:r>
          </a:p>
          <a:p>
            <a:pPr marL="0" indent="0">
              <a:buNone/>
            </a:pPr>
            <a:endParaRPr lang="en-CA" sz="2000" dirty="0"/>
          </a:p>
          <a:p>
            <a:pPr marL="0" indent="0">
              <a:buNone/>
            </a:pPr>
            <a:r>
              <a:rPr lang="en-CA" sz="2000" dirty="0"/>
              <a:t>The smart play is to reallocate labour until the utilisation at each process stage is approximately the same. </a:t>
            </a:r>
          </a:p>
          <a:p>
            <a:pPr marL="0" indent="0">
              <a:buNone/>
            </a:pPr>
            <a:endParaRPr lang="en-CA" sz="2000" dirty="0"/>
          </a:p>
          <a:p>
            <a:pPr marL="0" indent="0">
              <a:buNone/>
            </a:pPr>
            <a:r>
              <a:rPr lang="en-CA" sz="2000" dirty="0"/>
              <a:t>In our example, we would reallocate labour from assembly to rod preparation (together with another machine). </a:t>
            </a:r>
          </a:p>
          <a:p>
            <a:pPr marL="0" indent="0">
              <a:buNone/>
            </a:pPr>
            <a:endParaRPr lang="en-CA" sz="2000" dirty="0"/>
          </a:p>
          <a:p>
            <a:pPr marL="0" indent="0">
              <a:buNone/>
            </a:pPr>
            <a:r>
              <a:rPr lang="en-CA" sz="2000" dirty="0"/>
              <a:t>Of course, we would only reallocate labour if the process capacity fell short of the demand rate. Otherwise, layoffs are among the options. But be careful – if the demand rate picks back up, those employees may be difficult to re-engage. </a:t>
            </a:r>
          </a:p>
        </p:txBody>
      </p:sp>
    </p:spTree>
    <p:extLst>
      <p:ext uri="{BB962C8B-B14F-4D97-AF65-F5344CB8AC3E}">
        <p14:creationId xmlns:p14="http://schemas.microsoft.com/office/powerpoint/2010/main" val="48214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Capacity – Other Things to Think About</a:t>
            </a:r>
          </a:p>
        </p:txBody>
      </p:sp>
      <p:sp>
        <p:nvSpPr>
          <p:cNvPr id="5" name="Content Placeholder 4">
            <a:extLst>
              <a:ext uri="{FF2B5EF4-FFF2-40B4-BE49-F238E27FC236}">
                <a16:creationId xmlns:a16="http://schemas.microsoft.com/office/drawing/2014/main" id="{E75A587A-01B9-7CE8-417C-FE9FB16005AE}"/>
              </a:ext>
            </a:extLst>
          </p:cNvPr>
          <p:cNvSpPr>
            <a:spLocks noGrp="1"/>
          </p:cNvSpPr>
          <p:nvPr>
            <p:ph idx="1"/>
          </p:nvPr>
        </p:nvSpPr>
        <p:spPr>
          <a:xfrm>
            <a:off x="276895" y="1862659"/>
            <a:ext cx="11661819" cy="3889208"/>
          </a:xfrm>
        </p:spPr>
        <p:txBody>
          <a:bodyPr/>
          <a:lstStyle/>
          <a:p>
            <a:r>
              <a:rPr lang="en-CA" sz="2000" dirty="0"/>
              <a:t>Adding resources doesn’t always result in a proportional increase in capacity. For example, do five members of a case team require one-fifth the time an individual would require to complete a case? Probably not – although the quality should be better. </a:t>
            </a:r>
          </a:p>
          <a:p>
            <a:r>
              <a:rPr lang="en-CA" sz="2000" dirty="0"/>
              <a:t>Learning and Forgetting. It’s well documented that workers naturally become more proficient at their jobs over time (“learning curves”) but when removed from that work, they also tend to lose proficiency (“forgetting curves”)</a:t>
            </a:r>
          </a:p>
          <a:p>
            <a:pPr lvl="1"/>
            <a:r>
              <a:rPr lang="en-CA" sz="1600" dirty="0"/>
              <a:t>In this sense, the “Unit Processing Time” often varies by employee– especially in professional occupations (accounting, medical, software development, etc.) </a:t>
            </a:r>
          </a:p>
          <a:p>
            <a:r>
              <a:rPr lang="en-CA" sz="2000" dirty="0"/>
              <a:t>For repetitive tasks, technology has largely overtaken manual labour and even for non-repetitive tasks, machine learning and artificial intelligence are making fast gains.</a:t>
            </a:r>
          </a:p>
          <a:p>
            <a:r>
              <a:rPr lang="en-CA" sz="2000" dirty="0"/>
              <a:t>In many cases, tasks can be done simultaneously to reduce the process flowtime (e.g., doing a setup for a downstream task while the upstream task continues the upstream activity on the same unit) </a:t>
            </a:r>
          </a:p>
        </p:txBody>
      </p:sp>
    </p:spTree>
    <p:extLst>
      <p:ext uri="{BB962C8B-B14F-4D97-AF65-F5344CB8AC3E}">
        <p14:creationId xmlns:p14="http://schemas.microsoft.com/office/powerpoint/2010/main" val="2221179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63E89E69-8BF2-AF46-A06E-46D4EFBAB123}"/>
              </a:ext>
            </a:extLst>
          </p:cNvPr>
          <p:cNvSpPr>
            <a:spLocks noGrp="1" noChangeArrowheads="1"/>
          </p:cNvSpPr>
          <p:nvPr>
            <p:ph type="title"/>
          </p:nvPr>
        </p:nvSpPr>
        <p:spPr>
          <a:xfrm>
            <a:off x="1657350" y="2913063"/>
            <a:ext cx="8877300" cy="1031875"/>
          </a:xfrm>
        </p:spPr>
        <p:txBody>
          <a:bodyPr/>
          <a:lstStyle/>
          <a:p>
            <a:r>
              <a:rPr lang="en-US" altLang="en-US"/>
              <a:t>Questions?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9BCA81-C96F-C4D4-4EA3-F7CB84950A25}"/>
              </a:ext>
            </a:extLst>
          </p:cNvPr>
          <p:cNvSpPr>
            <a:spLocks noGrp="1"/>
          </p:cNvSpPr>
          <p:nvPr>
            <p:ph type="title"/>
          </p:nvPr>
        </p:nvSpPr>
        <p:spPr/>
        <p:txBody>
          <a:bodyPr/>
          <a:lstStyle/>
          <a:p>
            <a:r>
              <a:rPr lang="en-CA" dirty="0"/>
              <a:t>Useful Formulas</a:t>
            </a:r>
          </a:p>
        </p:txBody>
      </p:sp>
      <p:sp>
        <p:nvSpPr>
          <p:cNvPr id="7" name="Content Placeholder 6">
            <a:extLst>
              <a:ext uri="{FF2B5EF4-FFF2-40B4-BE49-F238E27FC236}">
                <a16:creationId xmlns:a16="http://schemas.microsoft.com/office/drawing/2014/main" id="{1688717A-27E4-8069-99E0-5AB4EBD15EA3}"/>
              </a:ext>
            </a:extLst>
          </p:cNvPr>
          <p:cNvSpPr>
            <a:spLocks noGrp="1"/>
          </p:cNvSpPr>
          <p:nvPr>
            <p:ph sz="half" idx="1"/>
          </p:nvPr>
        </p:nvSpPr>
        <p:spPr>
          <a:xfrm>
            <a:off x="116983" y="1663037"/>
            <a:ext cx="5813738" cy="4314304"/>
          </a:xfrm>
        </p:spPr>
        <p:txBody>
          <a:bodyPr/>
          <a:lstStyle/>
          <a:p>
            <a:pPr marL="0" indent="0" algn="ctr">
              <a:buNone/>
            </a:pPr>
            <a:r>
              <a:rPr lang="en-CA" b="1" u="sng" dirty="0"/>
              <a:t>Stage Without Flow Interruption</a:t>
            </a:r>
          </a:p>
          <a:p>
            <a:pPr marL="0" indent="0" algn="ctr">
              <a:buNone/>
            </a:pPr>
            <a:endParaRPr lang="en-CA" b="1" u="sng" dirty="0"/>
          </a:p>
          <a:p>
            <a:pPr marL="0" indent="0" algn="ctr">
              <a:buNone/>
            </a:pPr>
            <a:endParaRPr lang="en-CA" b="1" u="sng" dirty="0"/>
          </a:p>
        </p:txBody>
      </p:sp>
      <p:sp>
        <p:nvSpPr>
          <p:cNvPr id="8" name="Content Placeholder 7">
            <a:extLst>
              <a:ext uri="{FF2B5EF4-FFF2-40B4-BE49-F238E27FC236}">
                <a16:creationId xmlns:a16="http://schemas.microsoft.com/office/drawing/2014/main" id="{D07D7919-04EA-0D8B-41D3-054ADE229AEF}"/>
              </a:ext>
            </a:extLst>
          </p:cNvPr>
          <p:cNvSpPr>
            <a:spLocks noGrp="1"/>
          </p:cNvSpPr>
          <p:nvPr>
            <p:ph sz="half" idx="2"/>
          </p:nvPr>
        </p:nvSpPr>
        <p:spPr>
          <a:xfrm>
            <a:off x="6172199" y="1663037"/>
            <a:ext cx="5813737" cy="4314304"/>
          </a:xfrm>
        </p:spPr>
        <p:txBody>
          <a:bodyPr/>
          <a:lstStyle/>
          <a:p>
            <a:pPr marL="0" indent="0" algn="ctr">
              <a:buNone/>
            </a:pPr>
            <a:r>
              <a:rPr lang="en-CA" b="1" u="sng" dirty="0"/>
              <a:t>Stage With Flow Interruption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8B885B9-3997-742C-ADCE-F1352A8533E1}"/>
                  </a:ext>
                </a:extLst>
              </p:cNvPr>
              <p:cNvSpPr txBox="1"/>
              <p:nvPr/>
            </p:nvSpPr>
            <p:spPr>
              <a:xfrm>
                <a:off x="6619742" y="2482136"/>
                <a:ext cx="4537924" cy="146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Capacity</m:t>
                      </m:r>
                      <m:r>
                        <m:rPr>
                          <m:nor/>
                        </m:rPr>
                        <a:rPr lang="en-CA" sz="1800" b="0" i="0" smtClean="0">
                          <a:latin typeface="Cambria Math" panose="02040503050406030204" pitchFamily="18" charset="0"/>
                        </a:rPr>
                        <m:t>  </m:t>
                      </m:r>
                      <m:r>
                        <m:rPr>
                          <m:aln/>
                        </m:rPr>
                        <a:rPr lang="en-CA" sz="1800" b="0" i="1" smtClean="0">
                          <a:latin typeface="Cambria Math" panose="02040503050406030204" pitchFamily="18" charset="0"/>
                        </a:rPr>
                        <m:t>=</m:t>
                      </m:r>
                      <m:r>
                        <a:rPr lang="en-CA" sz="1800" b="0" i="1" smtClean="0">
                          <a:latin typeface="Cambria Math" panose="02040503050406030204" pitchFamily="18" charset="0"/>
                        </a:rPr>
                        <m:t>  </m:t>
                      </m:r>
                      <m:f>
                        <m:fPr>
                          <m:ctrlPr>
                            <a:rPr lang="en-CA" sz="1800" b="0" i="1" smtClean="0">
                              <a:latin typeface="Cambria Math" panose="02040503050406030204" pitchFamily="18" charset="0"/>
                            </a:rPr>
                          </m:ctrlPr>
                        </m:fPr>
                        <m:num>
                          <m:r>
                            <m:rPr>
                              <m:nor/>
                            </m:rPr>
                            <a:rPr lang="en-CA" sz="1800" b="0" i="0" smtClean="0">
                              <a:latin typeface="Cambria Math" panose="02040503050406030204" pitchFamily="18" charset="0"/>
                            </a:rPr>
                            <m:t>Production</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Volume</m:t>
                          </m:r>
                        </m:num>
                        <m:den>
                          <m:r>
                            <m:rPr>
                              <m:nor/>
                            </m:rPr>
                            <a:rPr lang="en-CA" sz="1800" b="0" i="0" smtClean="0">
                              <a:latin typeface="Cambria Math" panose="02040503050406030204" pitchFamily="18" charset="0"/>
                            </a:rPr>
                            <m:t>Production</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Time</m:t>
                          </m:r>
                        </m:den>
                      </m:f>
                    </m:oMath>
                    <m:oMath xmlns:m="http://schemas.openxmlformats.org/officeDocument/2006/math">
                      <m:r>
                        <a:rPr lang="en-CA" sz="1800" b="0" i="1" smtClean="0">
                          <a:latin typeface="Cambria Math" panose="02040503050406030204" pitchFamily="18" charset="0"/>
                        </a:rPr>
                        <m:t>  </m:t>
                      </m:r>
                    </m:oMath>
                    <m:oMath xmlns:m="http://schemas.openxmlformats.org/officeDocument/2006/math">
                      <m:r>
                        <m:rPr>
                          <m:aln/>
                        </m:rPr>
                        <a:rPr lang="en-CA" sz="1800" b="0" i="1" smtClean="0">
                          <a:latin typeface="Cambria Math" panose="02040503050406030204" pitchFamily="18" charset="0"/>
                        </a:rPr>
                        <m:t>=</m:t>
                      </m:r>
                      <m:r>
                        <a:rPr lang="en-CA" sz="1800" b="0" i="1" smtClean="0">
                          <a:latin typeface="Cambria Math" panose="02040503050406030204" pitchFamily="18" charset="0"/>
                        </a:rPr>
                        <m:t>  </m:t>
                      </m:r>
                      <m:f>
                        <m:fPr>
                          <m:ctrlPr>
                            <a:rPr lang="en-CA" sz="1800" b="0" i="1" smtClean="0">
                              <a:latin typeface="Cambria Math" panose="02040503050406030204" pitchFamily="18" charset="0"/>
                            </a:rPr>
                          </m:ctrlPr>
                        </m:fPr>
                        <m:num>
                          <m:r>
                            <m:rPr>
                              <m:nor/>
                            </m:rPr>
                            <a:rPr lang="en-CA" sz="1800" b="0" i="0" smtClean="0">
                              <a:latin typeface="Cambria Math" panose="02040503050406030204" pitchFamily="18" charset="0"/>
                            </a:rPr>
                            <m:t>Lot</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Size</m:t>
                          </m:r>
                        </m:num>
                        <m:den>
                          <m:r>
                            <m:rPr>
                              <m:nor/>
                            </m:rPr>
                            <a:rPr lang="en-CA" sz="1800" b="0" i="0" smtClean="0">
                              <a:latin typeface="Cambria Math" panose="02040503050406030204" pitchFamily="18" charset="0"/>
                            </a:rPr>
                            <m:t>Setup</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Time</m:t>
                          </m:r>
                          <m:r>
                            <a:rPr lang="en-CA" sz="1800" b="0" i="1" smtClean="0">
                              <a:latin typeface="Cambria Math" panose="02040503050406030204" pitchFamily="18" charset="0"/>
                            </a:rPr>
                            <m:t>+</m:t>
                          </m:r>
                          <m:r>
                            <m:rPr>
                              <m:nor/>
                            </m:rPr>
                            <a:rPr lang="en-CA" sz="1800" b="0" i="0" smtClean="0">
                              <a:latin typeface="Cambria Math" panose="02040503050406030204" pitchFamily="18" charset="0"/>
                            </a:rPr>
                            <m:t>Lot</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Size</m:t>
                          </m:r>
                          <m:r>
                            <a:rPr lang="en-CA" sz="1800" b="0" i="1" smtClean="0">
                              <a:latin typeface="Cambria Math" panose="02040503050406030204" pitchFamily="18" charset="0"/>
                              <a:ea typeface="Cambria Math" panose="02040503050406030204" pitchFamily="18" charset="0"/>
                            </a:rPr>
                            <m:t>×</m:t>
                          </m:r>
                          <m:r>
                            <m:rPr>
                              <m:nor/>
                            </m:rPr>
                            <a:rPr lang="en-CA" sz="1800" b="0" i="0" smtClean="0">
                              <a:latin typeface="Cambria Math" panose="02040503050406030204" pitchFamily="18" charset="0"/>
                              <a:ea typeface="Cambria Math" panose="02040503050406030204" pitchFamily="18" charset="0"/>
                            </a:rPr>
                            <m:t>UPT</m:t>
                          </m:r>
                        </m:den>
                      </m:f>
                    </m:oMath>
                  </m:oMathPara>
                </a14:m>
                <a:endParaRPr lang="en-CA" dirty="0"/>
              </a:p>
            </p:txBody>
          </p:sp>
        </mc:Choice>
        <mc:Fallback xmlns="">
          <p:sp>
            <p:nvSpPr>
              <p:cNvPr id="6" name="TextBox 5">
                <a:extLst>
                  <a:ext uri="{FF2B5EF4-FFF2-40B4-BE49-F238E27FC236}">
                    <a16:creationId xmlns:a16="http://schemas.microsoft.com/office/drawing/2014/main" id="{28B885B9-3997-742C-ADCE-F1352A8533E1}"/>
                  </a:ext>
                </a:extLst>
              </p:cNvPr>
              <p:cNvSpPr txBox="1">
                <a:spLocks noRot="1" noChangeAspect="1" noMove="1" noResize="1" noEditPoints="1" noAdjustHandles="1" noChangeArrowheads="1" noChangeShapeType="1" noTextEdit="1"/>
              </p:cNvSpPr>
              <p:nvPr/>
            </p:nvSpPr>
            <p:spPr>
              <a:xfrm>
                <a:off x="6619742" y="2482136"/>
                <a:ext cx="4537924" cy="1462388"/>
              </a:xfrm>
              <a:prstGeom prst="rect">
                <a:avLst/>
              </a:prstGeom>
              <a:blipFill>
                <a:blip r:embed="rId2"/>
                <a:stretch>
                  <a:fillRect r="-618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891B0F5-FC43-C6DE-5C3A-A3AE90FD34E0}"/>
                  </a:ext>
                </a:extLst>
              </p:cNvPr>
              <p:cNvSpPr txBox="1"/>
              <p:nvPr/>
            </p:nvSpPr>
            <p:spPr>
              <a:xfrm>
                <a:off x="206064" y="2357801"/>
                <a:ext cx="4537924" cy="146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Capacity</m:t>
                      </m:r>
                      <m:r>
                        <m:rPr>
                          <m:nor/>
                        </m:rPr>
                        <a:rPr lang="en-CA" sz="1800" b="0" i="0" smtClean="0">
                          <a:latin typeface="Cambria Math" panose="02040503050406030204" pitchFamily="18" charset="0"/>
                        </a:rPr>
                        <m:t>  </m:t>
                      </m:r>
                      <m:r>
                        <m:rPr>
                          <m:aln/>
                        </m:rPr>
                        <a:rPr lang="en-CA" sz="1800" b="0" i="1" smtClean="0">
                          <a:latin typeface="Cambria Math" panose="02040503050406030204" pitchFamily="18" charset="0"/>
                        </a:rPr>
                        <m:t>=</m:t>
                      </m:r>
                      <m:r>
                        <a:rPr lang="en-CA" sz="1800" b="0" i="1" smtClean="0">
                          <a:latin typeface="Cambria Math" panose="02040503050406030204" pitchFamily="18" charset="0"/>
                        </a:rPr>
                        <m:t>  </m:t>
                      </m:r>
                      <m:f>
                        <m:fPr>
                          <m:ctrlPr>
                            <a:rPr lang="en-CA" sz="1800" b="0" i="1" smtClean="0">
                              <a:latin typeface="Cambria Math" panose="02040503050406030204" pitchFamily="18" charset="0"/>
                            </a:rPr>
                          </m:ctrlPr>
                        </m:fPr>
                        <m:num>
                          <m:r>
                            <m:rPr>
                              <m:nor/>
                            </m:rPr>
                            <a:rPr lang="en-CA" sz="1800" b="0" i="0" smtClean="0">
                              <a:latin typeface="Cambria Math" panose="02040503050406030204" pitchFamily="18" charset="0"/>
                            </a:rPr>
                            <m:t>Production</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Volume</m:t>
                          </m:r>
                        </m:num>
                        <m:den>
                          <m:r>
                            <m:rPr>
                              <m:nor/>
                            </m:rPr>
                            <a:rPr lang="en-CA" sz="1800" b="0" i="0" smtClean="0">
                              <a:latin typeface="Cambria Math" panose="02040503050406030204" pitchFamily="18" charset="0"/>
                            </a:rPr>
                            <m:t>Production</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Time</m:t>
                          </m:r>
                        </m:den>
                      </m:f>
                    </m:oMath>
                    <m:oMath xmlns:m="http://schemas.openxmlformats.org/officeDocument/2006/math">
                      <m:r>
                        <a:rPr lang="en-CA" sz="1800" b="0" i="1" smtClean="0">
                          <a:latin typeface="Cambria Math" panose="02040503050406030204" pitchFamily="18" charset="0"/>
                        </a:rPr>
                        <m:t>  </m:t>
                      </m:r>
                    </m:oMath>
                    <m:oMath xmlns:m="http://schemas.openxmlformats.org/officeDocument/2006/math">
                      <m:r>
                        <m:rPr>
                          <m:aln/>
                        </m:rPr>
                        <a:rPr lang="en-CA" sz="1800" b="0" i="1" smtClean="0">
                          <a:latin typeface="Cambria Math" panose="02040503050406030204" pitchFamily="18" charset="0"/>
                        </a:rPr>
                        <m:t>=</m:t>
                      </m:r>
                      <m:r>
                        <a:rPr lang="en-CA" sz="1800" b="0" i="1" smtClean="0">
                          <a:latin typeface="Cambria Math" panose="02040503050406030204" pitchFamily="18" charset="0"/>
                        </a:rPr>
                        <m:t>  </m:t>
                      </m:r>
                      <m:f>
                        <m:fPr>
                          <m:ctrlPr>
                            <a:rPr lang="en-CA" sz="1800" b="0" i="1" smtClean="0">
                              <a:latin typeface="Cambria Math" panose="02040503050406030204" pitchFamily="18" charset="0"/>
                            </a:rPr>
                          </m:ctrlPr>
                        </m:fPr>
                        <m:num>
                          <m:r>
                            <m:rPr>
                              <m:nor/>
                            </m:rPr>
                            <a:rPr lang="en-CA" sz="1800" b="0" i="0" smtClean="0">
                              <a:latin typeface="Cambria Math" panose="02040503050406030204" pitchFamily="18" charset="0"/>
                            </a:rPr>
                            <m:t>1</m:t>
                          </m:r>
                        </m:num>
                        <m:den>
                          <m:r>
                            <m:rPr>
                              <m:nor/>
                            </m:rPr>
                            <a:rPr lang="en-CA" sz="1800" b="0" i="0" smtClean="0">
                              <a:latin typeface="Cambria Math" panose="02040503050406030204" pitchFamily="18" charset="0"/>
                              <a:ea typeface="Cambria Math" panose="02040503050406030204" pitchFamily="18" charset="0"/>
                            </a:rPr>
                            <m:t>UPT</m:t>
                          </m:r>
                        </m:den>
                      </m:f>
                    </m:oMath>
                  </m:oMathPara>
                </a14:m>
                <a:endParaRPr lang="en-CA" dirty="0"/>
              </a:p>
            </p:txBody>
          </p:sp>
        </mc:Choice>
        <mc:Fallback xmlns="">
          <p:sp>
            <p:nvSpPr>
              <p:cNvPr id="9" name="TextBox 8">
                <a:extLst>
                  <a:ext uri="{FF2B5EF4-FFF2-40B4-BE49-F238E27FC236}">
                    <a16:creationId xmlns:a16="http://schemas.microsoft.com/office/drawing/2014/main" id="{A891B0F5-FC43-C6DE-5C3A-A3AE90FD34E0}"/>
                  </a:ext>
                </a:extLst>
              </p:cNvPr>
              <p:cNvSpPr txBox="1">
                <a:spLocks noRot="1" noChangeAspect="1" noMove="1" noResize="1" noEditPoints="1" noAdjustHandles="1" noChangeArrowheads="1" noChangeShapeType="1" noTextEdit="1"/>
              </p:cNvSpPr>
              <p:nvPr/>
            </p:nvSpPr>
            <p:spPr>
              <a:xfrm>
                <a:off x="206064" y="2357801"/>
                <a:ext cx="4537924" cy="1462388"/>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651C209-4FFB-A74D-8F3E-6F145B98D807}"/>
                  </a:ext>
                </a:extLst>
              </p:cNvPr>
              <p:cNvSpPr txBox="1"/>
              <p:nvPr/>
            </p:nvSpPr>
            <p:spPr>
              <a:xfrm>
                <a:off x="6752824" y="4516035"/>
                <a:ext cx="5089300" cy="8897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Recommended</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Lot</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Size</m:t>
                      </m:r>
                      <m:r>
                        <m:rPr>
                          <m:nor/>
                        </m:rPr>
                        <a:rPr lang="en-CA" sz="1800" b="0" i="0" smtClean="0">
                          <a:latin typeface="Cambria Math" panose="02040503050406030204" pitchFamily="18" charset="0"/>
                        </a:rPr>
                        <m:t>  </m:t>
                      </m:r>
                      <m:r>
                        <m:rPr>
                          <m:aln/>
                        </m:rPr>
                        <a:rPr lang="en-CA" sz="1800" b="0" i="1" smtClean="0">
                          <a:latin typeface="Cambria Math" panose="02040503050406030204" pitchFamily="18" charset="0"/>
                        </a:rPr>
                        <m:t>=</m:t>
                      </m:r>
                      <m:r>
                        <a:rPr lang="en-CA" sz="1800" b="0" i="1" smtClean="0">
                          <a:latin typeface="Cambria Math" panose="02040503050406030204" pitchFamily="18" charset="0"/>
                        </a:rPr>
                        <m:t>  </m:t>
                      </m:r>
                      <m:f>
                        <m:fPr>
                          <m:ctrlPr>
                            <a:rPr lang="en-CA" sz="1800" b="0" i="1" smtClean="0">
                              <a:latin typeface="Cambria Math" panose="02040503050406030204" pitchFamily="18" charset="0"/>
                            </a:rPr>
                          </m:ctrlPr>
                        </m:fPr>
                        <m:num>
                          <m:r>
                            <m:rPr>
                              <m:nor/>
                            </m:rPr>
                            <a:rPr lang="en-CA" sz="1800" b="0" i="0" smtClean="0">
                              <a:latin typeface="Cambria Math" panose="02040503050406030204" pitchFamily="18" charset="0"/>
                            </a:rPr>
                            <m:t>FR</m:t>
                          </m:r>
                          <m:r>
                            <a:rPr lang="en-CA" sz="1800" b="0" i="1" smtClean="0">
                              <a:latin typeface="Cambria Math" panose="02040503050406030204" pitchFamily="18" charset="0"/>
                              <a:ea typeface="Cambria Math" panose="02040503050406030204" pitchFamily="18" charset="0"/>
                            </a:rPr>
                            <m:t>×</m:t>
                          </m:r>
                          <m:r>
                            <m:rPr>
                              <m:nor/>
                            </m:rPr>
                            <a:rPr lang="en-CA" sz="1800" b="0" i="0" smtClean="0">
                              <a:latin typeface="Cambria Math" panose="02040503050406030204" pitchFamily="18" charset="0"/>
                              <a:ea typeface="Cambria Math" panose="02040503050406030204" pitchFamily="18" charset="0"/>
                            </a:rPr>
                            <m:t>Setup</m:t>
                          </m:r>
                          <m:r>
                            <m:rPr>
                              <m:nor/>
                            </m:rPr>
                            <a:rPr lang="en-CA" sz="1800" b="0" i="0" smtClean="0">
                              <a:latin typeface="Cambria Math" panose="02040503050406030204" pitchFamily="18" charset="0"/>
                              <a:ea typeface="Cambria Math" panose="02040503050406030204" pitchFamily="18" charset="0"/>
                            </a:rPr>
                            <m:t> </m:t>
                          </m:r>
                          <m:r>
                            <m:rPr>
                              <m:nor/>
                            </m:rPr>
                            <a:rPr lang="en-CA" sz="1800" b="0" i="0" smtClean="0">
                              <a:latin typeface="Cambria Math" panose="02040503050406030204" pitchFamily="18" charset="0"/>
                              <a:ea typeface="Cambria Math" panose="02040503050406030204" pitchFamily="18" charset="0"/>
                            </a:rPr>
                            <m:t>Time</m:t>
                          </m:r>
                        </m:num>
                        <m:den>
                          <m:r>
                            <a:rPr lang="en-CA" sz="1800" b="0" i="1" smtClean="0">
                              <a:latin typeface="Cambria Math" panose="02040503050406030204" pitchFamily="18" charset="0"/>
                            </a:rPr>
                            <m:t>1−</m:t>
                          </m:r>
                          <m:r>
                            <m:rPr>
                              <m:nor/>
                            </m:rPr>
                            <a:rPr lang="en-CA" sz="1800" b="0" i="0" smtClean="0">
                              <a:latin typeface="Cambria Math" panose="02040503050406030204" pitchFamily="18" charset="0"/>
                            </a:rPr>
                            <m:t>FR</m:t>
                          </m:r>
                          <m:r>
                            <a:rPr lang="en-CA" sz="1800" b="0" i="1" smtClean="0">
                              <a:latin typeface="Cambria Math" panose="02040503050406030204" pitchFamily="18" charset="0"/>
                              <a:ea typeface="Cambria Math" panose="02040503050406030204" pitchFamily="18" charset="0"/>
                            </a:rPr>
                            <m:t>×</m:t>
                          </m:r>
                          <m:r>
                            <m:rPr>
                              <m:nor/>
                            </m:rPr>
                            <a:rPr lang="en-CA" sz="1800" b="0" i="0" smtClean="0">
                              <a:latin typeface="Cambria Math" panose="02040503050406030204" pitchFamily="18" charset="0"/>
                              <a:ea typeface="Cambria Math" panose="02040503050406030204" pitchFamily="18" charset="0"/>
                            </a:rPr>
                            <m:t>UPT</m:t>
                          </m:r>
                        </m:den>
                      </m:f>
                    </m:oMath>
                    <m:oMath xmlns:m="http://schemas.openxmlformats.org/officeDocument/2006/math">
                      <m:r>
                        <a:rPr lang="en-CA" sz="1800" b="0" i="1" smtClean="0">
                          <a:latin typeface="Cambria Math" panose="02040503050406030204" pitchFamily="18" charset="0"/>
                        </a:rPr>
                        <m:t>  </m:t>
                      </m:r>
                    </m:oMath>
                  </m:oMathPara>
                </a14:m>
                <a:endParaRPr lang="en-CA" dirty="0"/>
              </a:p>
            </p:txBody>
          </p:sp>
        </mc:Choice>
        <mc:Fallback xmlns="">
          <p:sp>
            <p:nvSpPr>
              <p:cNvPr id="10" name="TextBox 9">
                <a:extLst>
                  <a:ext uri="{FF2B5EF4-FFF2-40B4-BE49-F238E27FC236}">
                    <a16:creationId xmlns:a16="http://schemas.microsoft.com/office/drawing/2014/main" id="{1651C209-4FFB-A74D-8F3E-6F145B98D807}"/>
                  </a:ext>
                </a:extLst>
              </p:cNvPr>
              <p:cNvSpPr txBox="1">
                <a:spLocks noRot="1" noChangeAspect="1" noMove="1" noResize="1" noEditPoints="1" noAdjustHandles="1" noChangeArrowheads="1" noChangeShapeType="1" noTextEdit="1"/>
              </p:cNvSpPr>
              <p:nvPr/>
            </p:nvSpPr>
            <p:spPr>
              <a:xfrm>
                <a:off x="6752824" y="4516035"/>
                <a:ext cx="5089300" cy="889795"/>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83839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B8AA-6200-F2A2-47F4-A2DBADEFAE88}"/>
              </a:ext>
            </a:extLst>
          </p:cNvPr>
          <p:cNvSpPr>
            <a:spLocks noGrp="1"/>
          </p:cNvSpPr>
          <p:nvPr>
            <p:ph type="title"/>
          </p:nvPr>
        </p:nvSpPr>
        <p:spPr/>
        <p:txBody>
          <a:bodyPr/>
          <a:lstStyle/>
          <a:p>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0">
            <a:extLst>
              <a:ext uri="{FF2B5EF4-FFF2-40B4-BE49-F238E27FC236}">
                <a16:creationId xmlns:a16="http://schemas.microsoft.com/office/drawing/2014/main" id="{CA0802D0-0CBF-FD4F-973A-6118B75F807B}"/>
              </a:ext>
            </a:extLst>
          </p:cNvPr>
          <p:cNvSpPr>
            <a:spLocks noGrp="1" noChangeArrowheads="1"/>
          </p:cNvSpPr>
          <p:nvPr>
            <p:ph type="title"/>
          </p:nvPr>
        </p:nvSpPr>
        <p:spPr>
          <a:xfrm>
            <a:off x="620486" y="342901"/>
            <a:ext cx="9401175" cy="936625"/>
          </a:xfrm>
        </p:spPr>
        <p:txBody>
          <a:bodyPr/>
          <a:lstStyle/>
          <a:p>
            <a:r>
              <a:rPr lang="en-US" altLang="en-US" dirty="0"/>
              <a:t>Capacity</a:t>
            </a:r>
          </a:p>
        </p:txBody>
      </p:sp>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620486" y="1673452"/>
            <a:ext cx="10744200" cy="3889375"/>
          </a:xfrm>
        </p:spPr>
        <p:txBody>
          <a:bodyPr/>
          <a:lstStyle/>
          <a:p>
            <a:pPr marL="0" indent="0">
              <a:buNone/>
            </a:pPr>
            <a:r>
              <a:rPr lang="en-US" altLang="en-US" dirty="0"/>
              <a:t>The capacity of a process is the maximum rate at which it can process customer requests or other units of Work In Progress (WIP). </a:t>
            </a:r>
          </a:p>
          <a:p>
            <a:pPr marL="0" indent="0">
              <a:buNone/>
            </a:pPr>
            <a:endParaRPr lang="en-US" altLang="en-US" dirty="0"/>
          </a:p>
          <a:p>
            <a:pPr marL="0" indent="0">
              <a:buNone/>
            </a:pPr>
            <a:r>
              <a:rPr lang="en-US" altLang="en-US" dirty="0"/>
              <a:t>Colloquially, we often hear terms like </a:t>
            </a:r>
            <a:r>
              <a:rPr lang="en-US" altLang="en-US" i="1" dirty="0"/>
              <a:t>throughput</a:t>
            </a:r>
            <a:r>
              <a:rPr lang="en-US" altLang="en-US" dirty="0"/>
              <a:t> or </a:t>
            </a:r>
            <a:r>
              <a:rPr lang="en-US" altLang="en-US" i="1" dirty="0"/>
              <a:t>rate of production</a:t>
            </a:r>
            <a:r>
              <a:rPr lang="en-US" altLang="en-US" dirty="0"/>
              <a:t>. In our course, we will call this the </a:t>
            </a:r>
            <a:r>
              <a:rPr lang="en-US" altLang="en-US" b="1" i="1" dirty="0"/>
              <a:t>flowrate</a:t>
            </a:r>
            <a:r>
              <a:rPr lang="en-US" altLang="en-US" b="1" dirty="0"/>
              <a:t>. </a:t>
            </a:r>
            <a:r>
              <a:rPr lang="en-US" altLang="en-US" dirty="0"/>
              <a:t>This is the </a:t>
            </a:r>
            <a:r>
              <a:rPr lang="en-US" altLang="en-US" i="1" dirty="0"/>
              <a:t>actual</a:t>
            </a:r>
            <a:r>
              <a:rPr lang="en-US" altLang="en-US" dirty="0"/>
              <a:t> rate that WIP flows through the process. </a:t>
            </a:r>
          </a:p>
          <a:p>
            <a:pPr marL="0" indent="0">
              <a:buNone/>
            </a:pPr>
            <a:endParaRPr lang="en-US" altLang="en-US" dirty="0"/>
          </a:p>
          <a:p>
            <a:pPr marL="0" indent="0">
              <a:buNone/>
            </a:pPr>
            <a:r>
              <a:rPr lang="en-US" altLang="en-US" dirty="0"/>
              <a:t>Capacity is the </a:t>
            </a:r>
            <a:r>
              <a:rPr lang="en-US" altLang="en-US" i="1" dirty="0"/>
              <a:t>maximum flowrate</a:t>
            </a:r>
            <a:r>
              <a:rPr lang="en-US" altLang="en-US" dirty="0"/>
              <a:t> the process can attain within the existing resource constraints.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0">
            <a:extLst>
              <a:ext uri="{FF2B5EF4-FFF2-40B4-BE49-F238E27FC236}">
                <a16:creationId xmlns:a16="http://schemas.microsoft.com/office/drawing/2014/main" id="{CA0802D0-0CBF-FD4F-973A-6118B75F807B}"/>
              </a:ext>
            </a:extLst>
          </p:cNvPr>
          <p:cNvSpPr>
            <a:spLocks noGrp="1" noChangeArrowheads="1"/>
          </p:cNvSpPr>
          <p:nvPr>
            <p:ph type="title"/>
          </p:nvPr>
        </p:nvSpPr>
        <p:spPr>
          <a:xfrm>
            <a:off x="620486" y="342901"/>
            <a:ext cx="9401175" cy="936625"/>
          </a:xfrm>
        </p:spPr>
        <p:txBody>
          <a:bodyPr/>
          <a:lstStyle/>
          <a:p>
            <a:r>
              <a:rPr lang="en-US" altLang="en-US" dirty="0"/>
              <a:t>Single Stage Capacity</a:t>
            </a:r>
          </a:p>
        </p:txBody>
      </p:sp>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620486" y="1673452"/>
            <a:ext cx="6923314" cy="3889375"/>
          </a:xfrm>
        </p:spPr>
        <p:txBody>
          <a:bodyPr/>
          <a:lstStyle/>
          <a:p>
            <a:pPr marL="0" indent="0">
              <a:buNone/>
            </a:pPr>
            <a:r>
              <a:rPr lang="en-US" altLang="en-US" dirty="0"/>
              <a:t>Consider Bob. Bob works on a lathe in a manufacturing plant. His job is to produce a bushing used in a surgical device. It takes Bob twelve minutes to manufacture a single bushing. </a:t>
            </a:r>
          </a:p>
          <a:p>
            <a:pPr marL="0" indent="0">
              <a:buNone/>
            </a:pPr>
            <a:r>
              <a:rPr lang="en-US" altLang="en-US" dirty="0"/>
              <a:t>What is Bob’s capacity?</a:t>
            </a:r>
          </a:p>
        </p:txBody>
      </p:sp>
      <p:pic>
        <p:nvPicPr>
          <p:cNvPr id="5" name="Picture 4" descr="CNC lathe processing">
            <a:extLst>
              <a:ext uri="{FF2B5EF4-FFF2-40B4-BE49-F238E27FC236}">
                <a16:creationId xmlns:a16="http://schemas.microsoft.com/office/drawing/2014/main" id="{19531C3E-CBA2-041F-B07E-62C7263B965F}"/>
              </a:ext>
            </a:extLst>
          </p:cNvPr>
          <p:cNvPicPr>
            <a:picLocks noChangeAspect="1"/>
          </p:cNvPicPr>
          <p:nvPr/>
        </p:nvPicPr>
        <p:blipFill>
          <a:blip r:embed="rId3"/>
          <a:stretch>
            <a:fillRect/>
          </a:stretch>
        </p:blipFill>
        <p:spPr>
          <a:xfrm>
            <a:off x="7689564" y="2286000"/>
            <a:ext cx="3881950" cy="2587335"/>
          </a:xfrm>
          <a:prstGeom prst="rect">
            <a:avLst/>
          </a:prstGeom>
        </p:spPr>
      </p:pic>
    </p:spTree>
    <p:extLst>
      <p:ext uri="{BB962C8B-B14F-4D97-AF65-F5344CB8AC3E}">
        <p14:creationId xmlns:p14="http://schemas.microsoft.com/office/powerpoint/2010/main" val="403264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0">
            <a:extLst>
              <a:ext uri="{FF2B5EF4-FFF2-40B4-BE49-F238E27FC236}">
                <a16:creationId xmlns:a16="http://schemas.microsoft.com/office/drawing/2014/main" id="{CA0802D0-0CBF-FD4F-973A-6118B75F807B}"/>
              </a:ext>
            </a:extLst>
          </p:cNvPr>
          <p:cNvSpPr>
            <a:spLocks noGrp="1" noChangeArrowheads="1"/>
          </p:cNvSpPr>
          <p:nvPr>
            <p:ph type="title"/>
          </p:nvPr>
        </p:nvSpPr>
        <p:spPr>
          <a:xfrm>
            <a:off x="620486" y="342901"/>
            <a:ext cx="9401175" cy="936625"/>
          </a:xfrm>
        </p:spPr>
        <p:txBody>
          <a:bodyPr/>
          <a:lstStyle/>
          <a:p>
            <a:r>
              <a:rPr lang="en-US" altLang="en-US" dirty="0"/>
              <a:t>Single Stage Capacity</a:t>
            </a:r>
          </a:p>
        </p:txBody>
      </p:sp>
      <mc:AlternateContent xmlns:mc="http://schemas.openxmlformats.org/markup-compatibility/2006" xmlns:a14="http://schemas.microsoft.com/office/drawing/2010/main">
        <mc:Choice Requires="a14">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620486" y="1673452"/>
                <a:ext cx="10243720" cy="3889375"/>
              </a:xfrm>
            </p:spPr>
            <p:txBody>
              <a:bodyPr/>
              <a:lstStyle/>
              <a:p>
                <a:pPr marL="0" indent="0">
                  <a:buNone/>
                </a:pPr>
                <a:r>
                  <a:rPr lang="en-US" altLang="en-US" dirty="0"/>
                  <a:t>It takes Bob twelve minutes to manufacture a single bushing. </a:t>
                </a:r>
              </a:p>
              <a:p>
                <a:pPr marL="0" indent="0">
                  <a:buNone/>
                </a:pPr>
                <a:r>
                  <a:rPr lang="en-US" altLang="en-US" b="1" dirty="0"/>
                  <a:t>Translation: </a:t>
                </a:r>
                <a:r>
                  <a:rPr lang="en-US" altLang="en-US" dirty="0"/>
                  <a:t>Unit Processing Time (UPT) is 12 minutes. </a:t>
                </a:r>
                <a:endParaRPr lang="en-US" altLang="en-US" b="1" dirty="0"/>
              </a:p>
              <a:p>
                <a:pPr marL="0" indent="0">
                  <a:buNone/>
                </a:pPr>
                <a:endParaRPr lang="en-US" altLang="en-US" dirty="0"/>
              </a:p>
              <a:p>
                <a:pPr marL="0" indent="0">
                  <a:buNone/>
                </a:pPr>
                <a14:m>
                  <m:oMathPara xmlns:m="http://schemas.openxmlformats.org/officeDocument/2006/math">
                    <m:oMathParaPr>
                      <m:jc m:val="centerGroup"/>
                    </m:oMathParaPr>
                    <m:oMath xmlns:m="http://schemas.openxmlformats.org/officeDocument/2006/math">
                      <m:r>
                        <m:rPr>
                          <m:nor/>
                        </m:rPr>
                        <a:rPr lang="en-CA" altLang="en-US" b="0" i="0" smtClean="0">
                          <a:latin typeface="Cambria Math" panose="02040503050406030204" pitchFamily="18" charset="0"/>
                        </a:rPr>
                        <m:t>Capacity</m:t>
                      </m:r>
                      <m:r>
                        <a:rPr lang="en-CA" altLang="en-US" b="0" i="1" smtClean="0">
                          <a:latin typeface="Cambria Math" panose="02040503050406030204" pitchFamily="18" charset="0"/>
                        </a:rPr>
                        <m:t>=</m:t>
                      </m:r>
                      <m:f>
                        <m:fPr>
                          <m:ctrlPr>
                            <a:rPr lang="en-CA" altLang="en-US" b="0" i="1" smtClean="0">
                              <a:latin typeface="Cambria Math" panose="02040503050406030204" pitchFamily="18" charset="0"/>
                            </a:rPr>
                          </m:ctrlPr>
                        </m:fPr>
                        <m:num>
                          <m:r>
                            <a:rPr lang="en-CA" altLang="en-US" b="0" i="1" smtClean="0">
                              <a:latin typeface="Cambria Math" panose="02040503050406030204" pitchFamily="18" charset="0"/>
                            </a:rPr>
                            <m:t>1</m:t>
                          </m:r>
                        </m:num>
                        <m:den>
                          <m:r>
                            <m:rPr>
                              <m:nor/>
                            </m:rPr>
                            <a:rPr lang="en-CA" altLang="en-US" b="0" i="0" smtClean="0">
                              <a:latin typeface="Cambria Math" panose="02040503050406030204" pitchFamily="18" charset="0"/>
                            </a:rPr>
                            <m:t>UPT</m:t>
                          </m:r>
                        </m:den>
                      </m:f>
                      <m:r>
                        <a:rPr lang="en-CA" altLang="en-US" b="0" i="1" smtClean="0">
                          <a:latin typeface="Cambria Math" panose="02040503050406030204" pitchFamily="18" charset="0"/>
                        </a:rPr>
                        <m:t>=</m:t>
                      </m:r>
                      <m:f>
                        <m:fPr>
                          <m:ctrlPr>
                            <a:rPr lang="en-CA" altLang="en-US" b="0" i="1" smtClean="0">
                              <a:latin typeface="Cambria Math" panose="02040503050406030204" pitchFamily="18" charset="0"/>
                            </a:rPr>
                          </m:ctrlPr>
                        </m:fPr>
                        <m:num>
                          <m:r>
                            <a:rPr lang="en-CA" altLang="en-US" b="0" i="1" smtClean="0">
                              <a:latin typeface="Cambria Math" panose="02040503050406030204" pitchFamily="18" charset="0"/>
                            </a:rPr>
                            <m:t>1</m:t>
                          </m:r>
                        </m:num>
                        <m:den>
                          <m:r>
                            <a:rPr lang="en-CA" altLang="en-US" b="0" i="1" smtClean="0">
                              <a:latin typeface="Cambria Math" panose="02040503050406030204" pitchFamily="18" charset="0"/>
                            </a:rPr>
                            <m:t>12</m:t>
                          </m:r>
                        </m:den>
                      </m:f>
                      <m:r>
                        <a:rPr lang="en-CA" altLang="en-US" b="0" i="1" smtClean="0">
                          <a:latin typeface="Cambria Math" panose="02040503050406030204" pitchFamily="18" charset="0"/>
                        </a:rPr>
                        <m:t>=0.08</m:t>
                      </m:r>
                      <m:acc>
                        <m:accPr>
                          <m:chr m:val="̅"/>
                          <m:ctrlPr>
                            <a:rPr lang="en-CA" altLang="en-US" b="0" i="1" smtClean="0">
                              <a:latin typeface="Cambria Math" panose="02040503050406030204" pitchFamily="18" charset="0"/>
                            </a:rPr>
                          </m:ctrlPr>
                        </m:accPr>
                        <m:e>
                          <m:r>
                            <a:rPr lang="en-CA" altLang="en-US" b="0" i="1" smtClean="0">
                              <a:latin typeface="Cambria Math" panose="02040503050406030204" pitchFamily="18" charset="0"/>
                            </a:rPr>
                            <m:t>3</m:t>
                          </m:r>
                        </m:e>
                      </m:acc>
                      <m:r>
                        <a:rPr lang="en-CA" altLang="en-US" b="0" i="0" smtClean="0">
                          <a:latin typeface="Cambria Math" panose="02040503050406030204" pitchFamily="18" charset="0"/>
                        </a:rPr>
                        <m:t> </m:t>
                      </m:r>
                      <m:r>
                        <m:rPr>
                          <m:sty m:val="p"/>
                        </m:rPr>
                        <a:rPr lang="en-CA" altLang="en-US" b="0" i="0" smtClean="0">
                          <a:latin typeface="Cambria Math" panose="02040503050406030204" pitchFamily="18" charset="0"/>
                        </a:rPr>
                        <m:t>units</m:t>
                      </m:r>
                      <m:r>
                        <a:rPr lang="en-CA" altLang="en-US" b="0" i="0" smtClean="0">
                          <a:latin typeface="Cambria Math" panose="02040503050406030204" pitchFamily="18" charset="0"/>
                        </a:rPr>
                        <m:t>/</m:t>
                      </m:r>
                      <m:r>
                        <m:rPr>
                          <m:sty m:val="p"/>
                        </m:rPr>
                        <a:rPr lang="en-CA" altLang="en-US" b="0" i="0" smtClean="0">
                          <a:latin typeface="Cambria Math" panose="02040503050406030204" pitchFamily="18" charset="0"/>
                        </a:rPr>
                        <m:t>min</m:t>
                      </m:r>
                    </m:oMath>
                  </m:oMathPara>
                </a14:m>
                <a:endParaRPr lang="en-CA" altLang="en-US" b="0" dirty="0"/>
              </a:p>
              <a:p>
                <a:pPr marL="0" indent="0">
                  <a:buNone/>
                </a:pPr>
                <a:endParaRPr lang="en-CA" altLang="en-US" dirty="0"/>
              </a:p>
              <a:p>
                <a:pPr marL="0" indent="0" algn="ctr">
                  <a:buNone/>
                </a:pPr>
                <a:r>
                  <a:rPr lang="en-CA" altLang="en-US" b="0" dirty="0"/>
                  <a:t>or </a:t>
                </a:r>
                <a14:m>
                  <m:oMath xmlns:m="http://schemas.openxmlformats.org/officeDocument/2006/math">
                    <m:r>
                      <a:rPr lang="en-CA" altLang="en-US" b="0" i="0" smtClean="0">
                        <a:latin typeface="Cambria Math" panose="02040503050406030204" pitchFamily="18" charset="0"/>
                      </a:rPr>
                      <m:t>(</m:t>
                    </m:r>
                    <m:r>
                      <a:rPr lang="en-CA" altLang="en-US" b="0" i="1" smtClean="0">
                        <a:latin typeface="Cambria Math" panose="02040503050406030204" pitchFamily="18" charset="0"/>
                      </a:rPr>
                      <m:t>0.08</m:t>
                    </m:r>
                    <m:acc>
                      <m:accPr>
                        <m:chr m:val="̅"/>
                        <m:ctrlPr>
                          <a:rPr lang="en-CA" altLang="en-US" b="0" i="1" smtClean="0">
                            <a:latin typeface="Cambria Math" panose="02040503050406030204" pitchFamily="18" charset="0"/>
                          </a:rPr>
                        </m:ctrlPr>
                      </m:accPr>
                      <m:e>
                        <m:r>
                          <a:rPr lang="en-CA" altLang="en-US" b="0" i="1" smtClean="0">
                            <a:latin typeface="Cambria Math" panose="02040503050406030204" pitchFamily="18" charset="0"/>
                          </a:rPr>
                          <m:t>3</m:t>
                        </m:r>
                      </m:e>
                    </m:acc>
                    <m:f>
                      <m:fPr>
                        <m:type m:val="lin"/>
                        <m:ctrlPr>
                          <a:rPr lang="en-CA" altLang="en-US" b="0" i="1" smtClean="0">
                            <a:latin typeface="Cambria Math" panose="02040503050406030204" pitchFamily="18" charset="0"/>
                          </a:rPr>
                        </m:ctrlPr>
                      </m:fPr>
                      <m:num>
                        <m:r>
                          <m:rPr>
                            <m:sty m:val="p"/>
                          </m:rPr>
                          <a:rPr lang="en-CA" altLang="en-US" b="0" i="0" smtClean="0">
                            <a:latin typeface="Cambria Math" panose="02040503050406030204" pitchFamily="18" charset="0"/>
                          </a:rPr>
                          <m:t>units</m:t>
                        </m:r>
                      </m:num>
                      <m:den>
                        <m:r>
                          <m:rPr>
                            <m:sty m:val="p"/>
                          </m:rPr>
                          <a:rPr lang="en-CA" altLang="en-US" b="0" i="0" smtClean="0">
                            <a:latin typeface="Cambria Math" panose="02040503050406030204" pitchFamily="18" charset="0"/>
                          </a:rPr>
                          <m:t>min</m:t>
                        </m:r>
                      </m:den>
                    </m:f>
                    <m:r>
                      <a:rPr lang="en-CA" altLang="en-US" b="0" i="0" smtClean="0">
                        <a:latin typeface="Cambria Math" panose="02040503050406030204" pitchFamily="18" charset="0"/>
                      </a:rPr>
                      <m:t>)</m:t>
                    </m:r>
                  </m:oMath>
                </a14:m>
                <a:r>
                  <a:rPr lang="en-CA" altLang="en-US" b="0" dirty="0"/>
                  <a:t> </a:t>
                </a:r>
                <a14:m>
                  <m:oMath xmlns:m="http://schemas.openxmlformats.org/officeDocument/2006/math">
                    <m:r>
                      <a:rPr lang="en-CA" altLang="en-US" b="0" i="1" dirty="0" smtClean="0">
                        <a:latin typeface="Cambria Math" panose="02040503050406030204" pitchFamily="18" charset="0"/>
                        <a:ea typeface="Cambria Math" panose="02040503050406030204" pitchFamily="18" charset="0"/>
                      </a:rPr>
                      <m:t>×(60 </m:t>
                    </m:r>
                    <m:r>
                      <m:rPr>
                        <m:nor/>
                      </m:rPr>
                      <a:rPr lang="en-CA" altLang="en-US" b="0" i="0" dirty="0" smtClean="0">
                        <a:latin typeface="Cambria Math" panose="02040503050406030204" pitchFamily="18" charset="0"/>
                        <a:ea typeface="Cambria Math" panose="02040503050406030204" pitchFamily="18" charset="0"/>
                      </a:rPr>
                      <m:t>min</m:t>
                    </m:r>
                    <m:r>
                      <m:rPr>
                        <m:nor/>
                      </m:rPr>
                      <a:rPr lang="en-CA" altLang="en-US" b="0" i="0" dirty="0" smtClean="0">
                        <a:latin typeface="Cambria Math" panose="02040503050406030204" pitchFamily="18" charset="0"/>
                        <a:ea typeface="Cambria Math" panose="02040503050406030204" pitchFamily="18" charset="0"/>
                      </a:rPr>
                      <m:t>/</m:t>
                    </m:r>
                    <m:r>
                      <m:rPr>
                        <m:nor/>
                      </m:rPr>
                      <a:rPr lang="en-CA" altLang="en-US" b="0" i="0" dirty="0" smtClean="0">
                        <a:latin typeface="Cambria Math" panose="02040503050406030204" pitchFamily="18" charset="0"/>
                        <a:ea typeface="Cambria Math" panose="02040503050406030204" pitchFamily="18" charset="0"/>
                      </a:rPr>
                      <m:t>hr</m:t>
                    </m:r>
                    <m:r>
                      <m:rPr>
                        <m:nor/>
                      </m:rPr>
                      <a:rPr lang="en-CA" altLang="en-US" b="0" i="0" dirty="0" smtClean="0">
                        <a:latin typeface="Cambria Math" panose="02040503050406030204" pitchFamily="18" charset="0"/>
                        <a:ea typeface="Cambria Math" panose="02040503050406030204" pitchFamily="18" charset="0"/>
                      </a:rPr>
                      <m:t>)</m:t>
                    </m:r>
                    <m:r>
                      <a:rPr lang="en-CA" altLang="en-US" b="0" i="1" dirty="0" smtClean="0">
                        <a:latin typeface="Cambria Math" panose="02040503050406030204" pitchFamily="18" charset="0"/>
                        <a:ea typeface="Cambria Math" panose="02040503050406030204" pitchFamily="18" charset="0"/>
                      </a:rPr>
                      <m:t>=5</m:t>
                    </m:r>
                    <m:r>
                      <m:rPr>
                        <m:nor/>
                      </m:rPr>
                      <a:rPr lang="en-CA" altLang="en-US" b="0" i="0" dirty="0" smtClean="0">
                        <a:latin typeface="Cambria Math" panose="02040503050406030204" pitchFamily="18" charset="0"/>
                        <a:ea typeface="Cambria Math" panose="02040503050406030204" pitchFamily="18" charset="0"/>
                      </a:rPr>
                      <m:t> </m:t>
                    </m:r>
                    <m:r>
                      <m:rPr>
                        <m:nor/>
                      </m:rPr>
                      <a:rPr lang="en-CA" altLang="en-US" b="0" i="0" dirty="0" smtClean="0">
                        <a:latin typeface="Cambria Math" panose="02040503050406030204" pitchFamily="18" charset="0"/>
                        <a:ea typeface="Cambria Math" panose="02040503050406030204" pitchFamily="18" charset="0"/>
                      </a:rPr>
                      <m:t>units</m:t>
                    </m:r>
                    <m:r>
                      <m:rPr>
                        <m:nor/>
                      </m:rPr>
                      <a:rPr lang="en-CA" altLang="en-US" b="0" i="0" dirty="0" smtClean="0">
                        <a:latin typeface="Cambria Math" panose="02040503050406030204" pitchFamily="18" charset="0"/>
                        <a:ea typeface="Cambria Math" panose="02040503050406030204" pitchFamily="18" charset="0"/>
                      </a:rPr>
                      <m:t>/</m:t>
                    </m:r>
                    <m:r>
                      <m:rPr>
                        <m:nor/>
                      </m:rPr>
                      <a:rPr lang="en-CA" altLang="en-US" b="0" i="0" dirty="0" smtClean="0">
                        <a:latin typeface="Cambria Math" panose="02040503050406030204" pitchFamily="18" charset="0"/>
                        <a:ea typeface="Cambria Math" panose="02040503050406030204" pitchFamily="18" charset="0"/>
                      </a:rPr>
                      <m:t>hr</m:t>
                    </m:r>
                  </m:oMath>
                </a14:m>
                <a:br>
                  <a:rPr lang="en-CA" altLang="en-US" b="0" dirty="0"/>
                </a:br>
                <a:endParaRPr lang="en-US" altLang="en-US" dirty="0"/>
              </a:p>
            </p:txBody>
          </p:sp>
        </mc:Choice>
        <mc:Fallback xmlns="">
          <p:sp>
            <p:nvSpPr>
              <p:cNvPr id="47106" name="Content Placeholder 1">
                <a:extLst>
                  <a:ext uri="{FF2B5EF4-FFF2-40B4-BE49-F238E27FC236}">
                    <a16:creationId xmlns:a16="http://schemas.microsoft.com/office/drawing/2014/main" id="{73C91B77-75CB-9349-9834-F6AD059A5EBA}"/>
                  </a:ext>
                </a:extLst>
              </p:cNvPr>
              <p:cNvSpPr>
                <a:spLocks noGrp="1" noRot="1" noChangeAspect="1" noMove="1" noResize="1" noEditPoints="1" noAdjustHandles="1" noChangeArrowheads="1" noChangeShapeType="1" noTextEdit="1"/>
              </p:cNvSpPr>
              <p:nvPr>
                <p:ph idx="1"/>
              </p:nvPr>
            </p:nvSpPr>
            <p:spPr>
              <a:xfrm>
                <a:off x="620486" y="1673452"/>
                <a:ext cx="10243720" cy="3889375"/>
              </a:xfrm>
              <a:blipFill>
                <a:blip r:embed="rId3"/>
                <a:stretch>
                  <a:fillRect l="-2143" t="-2821"/>
                </a:stretch>
              </a:blipFill>
            </p:spPr>
            <p:txBody>
              <a:bodyPr/>
              <a:lstStyle/>
              <a:p>
                <a:r>
                  <a:rPr lang="en-CA">
                    <a:noFill/>
                  </a:rPr>
                  <a:t> </a:t>
                </a:r>
              </a:p>
            </p:txBody>
          </p:sp>
        </mc:Fallback>
      </mc:AlternateContent>
    </p:spTree>
    <p:extLst>
      <p:ext uri="{BB962C8B-B14F-4D97-AF65-F5344CB8AC3E}">
        <p14:creationId xmlns:p14="http://schemas.microsoft.com/office/powerpoint/2010/main" val="175679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Including Resource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C443E9-CBCB-925C-13E2-EE3B035E886C}"/>
                  </a:ext>
                </a:extLst>
              </p:cNvPr>
              <p:cNvSpPr>
                <a:spLocks noGrp="1"/>
              </p:cNvSpPr>
              <p:nvPr>
                <p:ph idx="1"/>
              </p:nvPr>
            </p:nvSpPr>
            <p:spPr>
              <a:xfrm>
                <a:off x="362858" y="1862659"/>
                <a:ext cx="11466286" cy="3889208"/>
              </a:xfrm>
            </p:spPr>
            <p:txBody>
              <a:bodyPr/>
              <a:lstStyle/>
              <a:p>
                <a:pPr marL="0" indent="0">
                  <a:buNone/>
                </a:pPr>
                <a:r>
                  <a:rPr lang="en-CA" dirty="0"/>
                  <a:t>Suppose that Bob’s employer decides they need to increase the production of these bushings. So they decide to hire Heather. Both Bob and Heather work for six hours per day producing bushings. What is their daily production capacity?</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m:rPr>
                          <m:nor/>
                        </m:rPr>
                        <a:rPr lang="en-CA" altLang="en-US" b="0" i="0" smtClean="0">
                          <a:latin typeface="Cambria Math" panose="02040503050406030204" pitchFamily="18" charset="0"/>
                        </a:rPr>
                        <m:t>Capacity</m:t>
                      </m:r>
                      <m:r>
                        <m:rPr>
                          <m:aln/>
                        </m:rPr>
                        <a:rPr lang="en-CA" altLang="en-US" b="0" i="1" smtClean="0">
                          <a:latin typeface="Cambria Math" panose="02040503050406030204" pitchFamily="18" charset="0"/>
                        </a:rPr>
                        <m:t>=</m:t>
                      </m:r>
                      <m:d>
                        <m:dPr>
                          <m:ctrlPr>
                            <a:rPr lang="en-CA" altLang="en-US" b="0" i="1" smtClean="0">
                              <a:latin typeface="Cambria Math" panose="02040503050406030204" pitchFamily="18" charset="0"/>
                            </a:rPr>
                          </m:ctrlPr>
                        </m:dPr>
                        <m:e>
                          <m:f>
                            <m:fPr>
                              <m:type m:val="lin"/>
                              <m:ctrlPr>
                                <a:rPr lang="en-CA" altLang="en-US" b="0" i="1" smtClean="0">
                                  <a:latin typeface="Cambria Math" panose="02040503050406030204" pitchFamily="18" charset="0"/>
                                </a:rPr>
                              </m:ctrlPr>
                            </m:fPr>
                            <m:num>
                              <m:r>
                                <a:rPr lang="en-CA" altLang="en-US" b="0" i="1" smtClean="0">
                                  <a:latin typeface="Cambria Math" panose="02040503050406030204" pitchFamily="18" charset="0"/>
                                </a:rPr>
                                <m:t>5</m:t>
                              </m:r>
                              <m:r>
                                <m:rPr>
                                  <m:nor/>
                                </m:rPr>
                                <a:rPr lang="en-CA" altLang="en-US" b="0" i="0" smtClean="0">
                                  <a:latin typeface="Cambria Math" panose="02040503050406030204" pitchFamily="18" charset="0"/>
                                </a:rPr>
                                <m:t> </m:t>
                              </m:r>
                              <m:r>
                                <m:rPr>
                                  <m:nor/>
                                </m:rPr>
                                <a:rPr lang="en-CA" altLang="en-US" b="0" i="0" smtClean="0">
                                  <a:latin typeface="Cambria Math" panose="02040503050406030204" pitchFamily="18" charset="0"/>
                                </a:rPr>
                                <m:t>units</m:t>
                              </m:r>
                              <m:r>
                                <m:rPr>
                                  <m:nor/>
                                </m:rPr>
                                <a:rPr lang="en-CA" altLang="en-US" b="0" i="0" smtClean="0">
                                  <a:latin typeface="Cambria Math" panose="02040503050406030204" pitchFamily="18" charset="0"/>
                                </a:rPr>
                                <m:t>/</m:t>
                              </m:r>
                              <m:r>
                                <m:rPr>
                                  <m:nor/>
                                </m:rPr>
                                <a:rPr lang="en-CA" altLang="en-US" b="0" i="0" smtClean="0">
                                  <a:latin typeface="Cambria Math" panose="02040503050406030204" pitchFamily="18" charset="0"/>
                                </a:rPr>
                                <m:t>hr</m:t>
                              </m:r>
                            </m:num>
                            <m:den>
                              <m:r>
                                <m:rPr>
                                  <m:sty m:val="p"/>
                                </m:rPr>
                                <a:rPr lang="en-CA" altLang="en-US" b="0" i="0" smtClean="0">
                                  <a:latin typeface="Cambria Math" panose="02040503050406030204" pitchFamily="18" charset="0"/>
                                </a:rPr>
                                <m:t>employee</m:t>
                              </m:r>
                            </m:den>
                          </m:f>
                        </m:e>
                      </m:d>
                      <m:r>
                        <a:rPr lang="en-CA" altLang="en-US" b="0" i="1" smtClean="0">
                          <a:latin typeface="Cambria Math" panose="02040503050406030204" pitchFamily="18" charset="0"/>
                          <a:ea typeface="Cambria Math" panose="02040503050406030204" pitchFamily="18" charset="0"/>
                        </a:rPr>
                        <m:t>×</m:t>
                      </m:r>
                      <m:d>
                        <m:dPr>
                          <m:ctrlPr>
                            <a:rPr lang="en-CA" altLang="en-US" b="0" i="1" smtClean="0">
                              <a:latin typeface="Cambria Math" panose="02040503050406030204" pitchFamily="18" charset="0"/>
                              <a:ea typeface="Cambria Math" panose="02040503050406030204" pitchFamily="18" charset="0"/>
                            </a:rPr>
                          </m:ctrlPr>
                        </m:dPr>
                        <m:e>
                          <m:r>
                            <a:rPr lang="en-CA" altLang="en-US" b="0" i="1" smtClean="0">
                              <a:latin typeface="Cambria Math" panose="02040503050406030204" pitchFamily="18" charset="0"/>
                              <a:ea typeface="Cambria Math" panose="02040503050406030204" pitchFamily="18" charset="0"/>
                            </a:rPr>
                            <m:t>2</m:t>
                          </m:r>
                          <m:r>
                            <m:rPr>
                              <m:nor/>
                            </m:rPr>
                            <a:rPr lang="en-CA" altLang="en-US" b="0" i="0" smtClean="0">
                              <a:latin typeface="Cambria Math" panose="02040503050406030204" pitchFamily="18" charset="0"/>
                              <a:ea typeface="Cambria Math" panose="02040503050406030204" pitchFamily="18" charset="0"/>
                            </a:rPr>
                            <m:t> </m:t>
                          </m:r>
                          <m:r>
                            <m:rPr>
                              <m:nor/>
                            </m:rPr>
                            <a:rPr lang="en-CA" altLang="en-US" b="0" i="0" smtClean="0">
                              <a:latin typeface="Cambria Math" panose="02040503050406030204" pitchFamily="18" charset="0"/>
                              <a:ea typeface="Cambria Math" panose="02040503050406030204" pitchFamily="18" charset="0"/>
                            </a:rPr>
                            <m:t>employees</m:t>
                          </m:r>
                        </m:e>
                      </m:d>
                      <m:r>
                        <a:rPr lang="en-CA" altLang="en-US" b="0" i="1" smtClean="0">
                          <a:latin typeface="Cambria Math" panose="02040503050406030204" pitchFamily="18" charset="0"/>
                          <a:ea typeface="Cambria Math" panose="02040503050406030204" pitchFamily="18" charset="0"/>
                        </a:rPr>
                        <m:t>×</m:t>
                      </m:r>
                      <m:d>
                        <m:dPr>
                          <m:ctrlPr>
                            <a:rPr lang="en-CA" altLang="en-US" b="0" i="1" smtClean="0">
                              <a:latin typeface="Cambria Math" panose="02040503050406030204" pitchFamily="18" charset="0"/>
                              <a:ea typeface="Cambria Math" panose="02040503050406030204" pitchFamily="18" charset="0"/>
                            </a:rPr>
                          </m:ctrlPr>
                        </m:dPr>
                        <m:e>
                          <m:r>
                            <a:rPr lang="en-CA" altLang="en-US" b="0" i="1" smtClean="0">
                              <a:latin typeface="Cambria Math" panose="02040503050406030204" pitchFamily="18" charset="0"/>
                              <a:ea typeface="Cambria Math" panose="02040503050406030204" pitchFamily="18" charset="0"/>
                            </a:rPr>
                            <m:t>6 </m:t>
                          </m:r>
                          <m:r>
                            <m:rPr>
                              <m:nor/>
                            </m:rPr>
                            <a:rPr lang="en-CA" altLang="en-US" b="0" i="0" smtClean="0">
                              <a:latin typeface="Cambria Math" panose="02040503050406030204" pitchFamily="18" charset="0"/>
                              <a:ea typeface="Cambria Math" panose="02040503050406030204" pitchFamily="18" charset="0"/>
                            </a:rPr>
                            <m:t>hr</m:t>
                          </m:r>
                          <m:r>
                            <m:rPr>
                              <m:nor/>
                            </m:rPr>
                            <a:rPr lang="en-CA" altLang="en-US" b="0" i="0" smtClean="0">
                              <a:latin typeface="Cambria Math" panose="02040503050406030204" pitchFamily="18" charset="0"/>
                              <a:ea typeface="Cambria Math" panose="02040503050406030204" pitchFamily="18" charset="0"/>
                            </a:rPr>
                            <m:t>/</m:t>
                          </m:r>
                          <m:r>
                            <m:rPr>
                              <m:nor/>
                            </m:rPr>
                            <a:rPr lang="en-CA" altLang="en-US" b="0" i="0" smtClean="0">
                              <a:latin typeface="Cambria Math" panose="02040503050406030204" pitchFamily="18" charset="0"/>
                              <a:ea typeface="Cambria Math" panose="02040503050406030204" pitchFamily="18" charset="0"/>
                            </a:rPr>
                            <m:t>day</m:t>
                          </m:r>
                        </m:e>
                      </m:d>
                    </m:oMath>
                    <m:oMath xmlns:m="http://schemas.openxmlformats.org/officeDocument/2006/math">
                      <m:r>
                        <m:rPr>
                          <m:aln/>
                        </m:rPr>
                        <a:rPr lang="en-CA" altLang="en-US" b="0" i="1" smtClean="0">
                          <a:latin typeface="Cambria Math" panose="02040503050406030204" pitchFamily="18" charset="0"/>
                          <a:ea typeface="Cambria Math" panose="02040503050406030204" pitchFamily="18" charset="0"/>
                        </a:rPr>
                        <m:t>=</m:t>
                      </m:r>
                      <m:r>
                        <a:rPr lang="en-CA" altLang="en-US" b="0" i="1" smtClean="0">
                          <a:latin typeface="Cambria Math" panose="02040503050406030204" pitchFamily="18" charset="0"/>
                          <a:ea typeface="Cambria Math" panose="02040503050406030204" pitchFamily="18" charset="0"/>
                        </a:rPr>
                        <m:t>60</m:t>
                      </m:r>
                      <m:r>
                        <m:rPr>
                          <m:nor/>
                        </m:rPr>
                        <a:rPr lang="en-CA" altLang="en-US" b="0" i="0" smtClean="0">
                          <a:latin typeface="Cambria Math" panose="02040503050406030204" pitchFamily="18" charset="0"/>
                          <a:ea typeface="Cambria Math" panose="02040503050406030204" pitchFamily="18" charset="0"/>
                        </a:rPr>
                        <m:t> </m:t>
                      </m:r>
                      <m:r>
                        <m:rPr>
                          <m:nor/>
                        </m:rPr>
                        <a:rPr lang="en-CA" altLang="en-US" b="0" i="0" smtClean="0">
                          <a:latin typeface="Cambria Math" panose="02040503050406030204" pitchFamily="18" charset="0"/>
                          <a:ea typeface="Cambria Math" panose="02040503050406030204" pitchFamily="18" charset="0"/>
                        </a:rPr>
                        <m:t>units</m:t>
                      </m:r>
                      <m:r>
                        <m:rPr>
                          <m:nor/>
                        </m:rPr>
                        <a:rPr lang="en-CA" altLang="en-US" b="0" i="0" smtClean="0">
                          <a:latin typeface="Cambria Math" panose="02040503050406030204" pitchFamily="18" charset="0"/>
                          <a:ea typeface="Cambria Math" panose="02040503050406030204" pitchFamily="18" charset="0"/>
                        </a:rPr>
                        <m:t>/</m:t>
                      </m:r>
                      <m:r>
                        <m:rPr>
                          <m:nor/>
                        </m:rPr>
                        <a:rPr lang="en-CA" altLang="en-US" b="0" i="0" smtClean="0">
                          <a:latin typeface="Cambria Math" panose="02040503050406030204" pitchFamily="18" charset="0"/>
                          <a:ea typeface="Cambria Math" panose="02040503050406030204" pitchFamily="18" charset="0"/>
                        </a:rPr>
                        <m:t>day</m:t>
                      </m:r>
                    </m:oMath>
                  </m:oMathPara>
                </a14:m>
                <a:endParaRPr lang="en-CA" altLang="en-US" b="0" dirty="0"/>
              </a:p>
            </p:txBody>
          </p:sp>
        </mc:Choice>
        <mc:Fallback xmlns="">
          <p:sp>
            <p:nvSpPr>
              <p:cNvPr id="3" name="Content Placeholder 2">
                <a:extLst>
                  <a:ext uri="{FF2B5EF4-FFF2-40B4-BE49-F238E27FC236}">
                    <a16:creationId xmlns:a16="http://schemas.microsoft.com/office/drawing/2014/main" id="{EAC443E9-CBCB-925C-13E2-EE3B035E886C}"/>
                  </a:ext>
                </a:extLst>
              </p:cNvPr>
              <p:cNvSpPr>
                <a:spLocks noGrp="1" noRot="1" noChangeAspect="1" noMove="1" noResize="1" noEditPoints="1" noAdjustHandles="1" noChangeArrowheads="1" noChangeShapeType="1" noTextEdit="1"/>
              </p:cNvSpPr>
              <p:nvPr>
                <p:ph idx="1"/>
              </p:nvPr>
            </p:nvSpPr>
            <p:spPr>
              <a:xfrm>
                <a:off x="362858" y="1862659"/>
                <a:ext cx="11466286" cy="3889208"/>
              </a:xfrm>
              <a:blipFill>
                <a:blip r:embed="rId2"/>
                <a:stretch>
                  <a:fillRect l="-1915" t="-2821" r="-585"/>
                </a:stretch>
              </a:blipFill>
            </p:spPr>
            <p:txBody>
              <a:bodyPr/>
              <a:lstStyle/>
              <a:p>
                <a:r>
                  <a:rPr lang="en-CA">
                    <a:noFill/>
                  </a:rPr>
                  <a:t> </a:t>
                </a:r>
              </a:p>
            </p:txBody>
          </p:sp>
        </mc:Fallback>
      </mc:AlternateContent>
    </p:spTree>
    <p:extLst>
      <p:ext uri="{BB962C8B-B14F-4D97-AF65-F5344CB8AC3E}">
        <p14:creationId xmlns:p14="http://schemas.microsoft.com/office/powerpoint/2010/main" val="42430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Multi-stage Processes</a:t>
            </a:r>
          </a:p>
        </p:txBody>
      </p:sp>
      <p:sp>
        <p:nvSpPr>
          <p:cNvPr id="3" name="Content Placeholder 2">
            <a:extLst>
              <a:ext uri="{FF2B5EF4-FFF2-40B4-BE49-F238E27FC236}">
                <a16:creationId xmlns:a16="http://schemas.microsoft.com/office/drawing/2014/main" id="{EAC443E9-CBCB-925C-13E2-EE3B035E886C}"/>
              </a:ext>
            </a:extLst>
          </p:cNvPr>
          <p:cNvSpPr>
            <a:spLocks noGrp="1"/>
          </p:cNvSpPr>
          <p:nvPr>
            <p:ph idx="1"/>
          </p:nvPr>
        </p:nvSpPr>
        <p:spPr>
          <a:xfrm>
            <a:off x="362858" y="1532459"/>
            <a:ext cx="11466286" cy="1852998"/>
          </a:xfrm>
        </p:spPr>
        <p:txBody>
          <a:bodyPr/>
          <a:lstStyle/>
          <a:p>
            <a:pPr marL="0" indent="0">
              <a:buNone/>
            </a:pPr>
            <a:r>
              <a:rPr lang="en-CA" dirty="0"/>
              <a:t>The vast majority of processes consist of multiple stages. They are often confusing and non-linear in practice. To help us better understand a process, </a:t>
            </a:r>
            <a:r>
              <a:rPr lang="en-CA" i="1" dirty="0"/>
              <a:t>flowcharts</a:t>
            </a:r>
            <a:r>
              <a:rPr lang="en-CA" dirty="0"/>
              <a:t> are often used to map out a process using the symbology below:</a:t>
            </a:r>
          </a:p>
          <a:p>
            <a:pPr marL="0" indent="0">
              <a:buNone/>
            </a:pPr>
            <a:endParaRPr lang="en-CA" dirty="0"/>
          </a:p>
        </p:txBody>
      </p:sp>
      <p:sp>
        <p:nvSpPr>
          <p:cNvPr id="4" name="Rectangle 3">
            <a:extLst>
              <a:ext uri="{FF2B5EF4-FFF2-40B4-BE49-F238E27FC236}">
                <a16:creationId xmlns:a16="http://schemas.microsoft.com/office/drawing/2014/main" id="{550873A2-9F95-A78D-75B1-09F2C851BDF4}"/>
              </a:ext>
            </a:extLst>
          </p:cNvPr>
          <p:cNvSpPr/>
          <p:nvPr/>
        </p:nvSpPr>
        <p:spPr>
          <a:xfrm>
            <a:off x="1750124" y="3553196"/>
            <a:ext cx="1313213" cy="644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a:extLst>
              <a:ext uri="{FF2B5EF4-FFF2-40B4-BE49-F238E27FC236}">
                <a16:creationId xmlns:a16="http://schemas.microsoft.com/office/drawing/2014/main" id="{63AA68AF-DD16-CC4B-2DB1-F2D8803D2E31}"/>
              </a:ext>
            </a:extLst>
          </p:cNvPr>
          <p:cNvSpPr/>
          <p:nvPr/>
        </p:nvSpPr>
        <p:spPr>
          <a:xfrm rot="10800000">
            <a:off x="1959921" y="5003423"/>
            <a:ext cx="893618" cy="64423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lowchart: Decision 5">
            <a:extLst>
              <a:ext uri="{FF2B5EF4-FFF2-40B4-BE49-F238E27FC236}">
                <a16:creationId xmlns:a16="http://schemas.microsoft.com/office/drawing/2014/main" id="{A3102363-6C98-FFD6-2588-F8206C40DDEA}"/>
              </a:ext>
            </a:extLst>
          </p:cNvPr>
          <p:cNvSpPr/>
          <p:nvPr/>
        </p:nvSpPr>
        <p:spPr>
          <a:xfrm>
            <a:off x="6224154" y="3429000"/>
            <a:ext cx="893619" cy="6442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lowchart: Document 6">
            <a:extLst>
              <a:ext uri="{FF2B5EF4-FFF2-40B4-BE49-F238E27FC236}">
                <a16:creationId xmlns:a16="http://schemas.microsoft.com/office/drawing/2014/main" id="{F01478C7-F45E-581F-B558-008A2E9AD9FD}"/>
              </a:ext>
            </a:extLst>
          </p:cNvPr>
          <p:cNvSpPr/>
          <p:nvPr/>
        </p:nvSpPr>
        <p:spPr>
          <a:xfrm>
            <a:off x="6224154" y="5003423"/>
            <a:ext cx="893620" cy="644235"/>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20CD2642-9AFB-1958-D708-234ECD08C6DF}"/>
              </a:ext>
            </a:extLst>
          </p:cNvPr>
          <p:cNvSpPr txBox="1"/>
          <p:nvPr/>
        </p:nvSpPr>
        <p:spPr>
          <a:xfrm>
            <a:off x="7419109" y="3553196"/>
            <a:ext cx="1932709" cy="369332"/>
          </a:xfrm>
          <a:prstGeom prst="rect">
            <a:avLst/>
          </a:prstGeom>
          <a:noFill/>
        </p:spPr>
        <p:txBody>
          <a:bodyPr wrap="square" rtlCol="0">
            <a:spAutoFit/>
          </a:bodyPr>
          <a:lstStyle/>
          <a:p>
            <a:r>
              <a:rPr lang="en-CA" dirty="0"/>
              <a:t>Decision</a:t>
            </a:r>
          </a:p>
        </p:txBody>
      </p:sp>
      <p:sp>
        <p:nvSpPr>
          <p:cNvPr id="9" name="TextBox 8">
            <a:extLst>
              <a:ext uri="{FF2B5EF4-FFF2-40B4-BE49-F238E27FC236}">
                <a16:creationId xmlns:a16="http://schemas.microsoft.com/office/drawing/2014/main" id="{C3DF098D-5951-4740-3A0E-5E64B21C4BFB}"/>
              </a:ext>
            </a:extLst>
          </p:cNvPr>
          <p:cNvSpPr txBox="1"/>
          <p:nvPr/>
        </p:nvSpPr>
        <p:spPr>
          <a:xfrm>
            <a:off x="7419109" y="5140874"/>
            <a:ext cx="1932709" cy="369332"/>
          </a:xfrm>
          <a:prstGeom prst="rect">
            <a:avLst/>
          </a:prstGeom>
          <a:noFill/>
        </p:spPr>
        <p:txBody>
          <a:bodyPr wrap="square" rtlCol="0">
            <a:spAutoFit/>
          </a:bodyPr>
          <a:lstStyle/>
          <a:p>
            <a:r>
              <a:rPr lang="en-CA" dirty="0"/>
              <a:t>Documentation</a:t>
            </a:r>
          </a:p>
        </p:txBody>
      </p:sp>
      <p:sp>
        <p:nvSpPr>
          <p:cNvPr id="10" name="TextBox 9">
            <a:extLst>
              <a:ext uri="{FF2B5EF4-FFF2-40B4-BE49-F238E27FC236}">
                <a16:creationId xmlns:a16="http://schemas.microsoft.com/office/drawing/2014/main" id="{596BE4AF-8196-A0B4-FE3C-E6679659CDC1}"/>
              </a:ext>
            </a:extLst>
          </p:cNvPr>
          <p:cNvSpPr txBox="1"/>
          <p:nvPr/>
        </p:nvSpPr>
        <p:spPr>
          <a:xfrm>
            <a:off x="3174423" y="3566451"/>
            <a:ext cx="1932709" cy="369332"/>
          </a:xfrm>
          <a:prstGeom prst="rect">
            <a:avLst/>
          </a:prstGeom>
          <a:noFill/>
        </p:spPr>
        <p:txBody>
          <a:bodyPr wrap="square" rtlCol="0">
            <a:spAutoFit/>
          </a:bodyPr>
          <a:lstStyle/>
          <a:p>
            <a:r>
              <a:rPr lang="en-CA" dirty="0"/>
              <a:t>Process Stage</a:t>
            </a:r>
          </a:p>
        </p:txBody>
      </p:sp>
      <p:sp>
        <p:nvSpPr>
          <p:cNvPr id="11" name="TextBox 10">
            <a:extLst>
              <a:ext uri="{FF2B5EF4-FFF2-40B4-BE49-F238E27FC236}">
                <a16:creationId xmlns:a16="http://schemas.microsoft.com/office/drawing/2014/main" id="{B1779F94-54E7-DBE6-95BC-684CB640167B}"/>
              </a:ext>
            </a:extLst>
          </p:cNvPr>
          <p:cNvSpPr txBox="1"/>
          <p:nvPr/>
        </p:nvSpPr>
        <p:spPr>
          <a:xfrm>
            <a:off x="3174423" y="5140874"/>
            <a:ext cx="1932709" cy="369332"/>
          </a:xfrm>
          <a:prstGeom prst="rect">
            <a:avLst/>
          </a:prstGeom>
          <a:noFill/>
        </p:spPr>
        <p:txBody>
          <a:bodyPr wrap="square" rtlCol="0">
            <a:spAutoFit/>
          </a:bodyPr>
          <a:lstStyle/>
          <a:p>
            <a:r>
              <a:rPr lang="en-CA" dirty="0"/>
              <a:t>Buffer</a:t>
            </a:r>
          </a:p>
        </p:txBody>
      </p:sp>
    </p:spTree>
    <p:extLst>
      <p:ext uri="{BB962C8B-B14F-4D97-AF65-F5344CB8AC3E}">
        <p14:creationId xmlns:p14="http://schemas.microsoft.com/office/powerpoint/2010/main" val="40088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Multi-stage Processes - Example</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a:blip r:embed="rId2"/>
          <a:stretch>
            <a:fillRect/>
          </a:stretch>
        </p:blipFill>
        <p:spPr>
          <a:xfrm>
            <a:off x="1185768" y="1641763"/>
            <a:ext cx="3619021" cy="4655127"/>
          </a:xfrm>
          <a:prstGeom prst="rect">
            <a:avLst/>
          </a:prstGeom>
        </p:spPr>
      </p:pic>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3295001" y="1719202"/>
            <a:ext cx="8184423" cy="4198640"/>
          </a:xfrm>
        </p:spPr>
        <p:txBody>
          <a:bodyPr/>
          <a:lstStyle/>
          <a:p>
            <a:pPr marL="0" indent="0">
              <a:buNone/>
            </a:pPr>
            <a:r>
              <a:rPr lang="en-CA" dirty="0"/>
              <a:t>This is a relatively simple process used by a Kingston manufacturer. </a:t>
            </a:r>
          </a:p>
          <a:p>
            <a:pPr marL="0" indent="0">
              <a:buNone/>
            </a:pPr>
            <a:r>
              <a:rPr lang="en-CA" dirty="0"/>
              <a:t>Both stamped fins and copper rods (prepared at separate workstations) are assembled together to make a cooling unit. </a:t>
            </a:r>
          </a:p>
          <a:p>
            <a:pPr marL="0" indent="0">
              <a:buNone/>
            </a:pPr>
            <a:r>
              <a:rPr lang="en-CA" dirty="0"/>
              <a:t>The process includes reworking units that fail a quality check (leak test) and divergent flow where some units are assembled into a chassis and others are not. </a:t>
            </a:r>
          </a:p>
          <a:p>
            <a:pPr marL="0" indent="0">
              <a:buNone/>
            </a:pPr>
            <a:endParaRPr lang="en-CA" dirty="0"/>
          </a:p>
        </p:txBody>
      </p:sp>
    </p:spTree>
    <p:extLst>
      <p:ext uri="{BB962C8B-B14F-4D97-AF65-F5344CB8AC3E}">
        <p14:creationId xmlns:p14="http://schemas.microsoft.com/office/powerpoint/2010/main" val="413797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Batching- Example</a:t>
            </a:r>
          </a:p>
        </p:txBody>
      </p:sp>
      <p:pic>
        <p:nvPicPr>
          <p:cNvPr id="13" name="Picture 12">
            <a:extLst>
              <a:ext uri="{FF2B5EF4-FFF2-40B4-BE49-F238E27FC236}">
                <a16:creationId xmlns:a16="http://schemas.microsoft.com/office/drawing/2014/main" id="{17CA92ED-3EC9-9270-B6CC-942EF8A6F761}"/>
              </a:ext>
            </a:extLst>
          </p:cNvPr>
          <p:cNvPicPr>
            <a:picLocks noChangeAspect="1"/>
          </p:cNvPicPr>
          <p:nvPr/>
        </p:nvPicPr>
        <p:blipFill>
          <a:blip r:embed="rId2"/>
          <a:stretch>
            <a:fillRect/>
          </a:stretch>
        </p:blipFill>
        <p:spPr>
          <a:xfrm>
            <a:off x="483869" y="1583808"/>
            <a:ext cx="3619021" cy="4655127"/>
          </a:xfrm>
          <a:prstGeom prst="rect">
            <a:avLst/>
          </a:prstGeom>
        </p:spPr>
      </p:pic>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F888C29-C038-E0B6-C12C-0751D51A8DA4}"/>
                  </a:ext>
                </a:extLst>
              </p:cNvPr>
              <p:cNvSpPr>
                <a:spLocks noGrp="1"/>
              </p:cNvSpPr>
              <p:nvPr>
                <p:ph idx="1"/>
              </p:nvPr>
            </p:nvSpPr>
            <p:spPr>
              <a:xfrm>
                <a:off x="2543577" y="1719202"/>
                <a:ext cx="9433776" cy="4198640"/>
              </a:xfrm>
            </p:spPr>
            <p:txBody>
              <a:bodyPr/>
              <a:lstStyle/>
              <a:p>
                <a:pPr marL="0" indent="0">
                  <a:buNone/>
                </a:pPr>
                <a:r>
                  <a:rPr lang="en-CA" sz="1800" dirty="0"/>
                  <a:t>Consider Stage 1a (Stamping). At this stage, the press stamps 100 fins before the operator will need to stop the machine and “reload” with another aluminum roll. This “reloading” is generally called a “setup” that disrupts the regular flow of WIP. Let’s suppose the UPT to stamp a fin is 6 seconds but loading an aluminum roll takes 25 minutes. What is the capacity at Stamping?</a:t>
                </a:r>
              </a:p>
              <a:p>
                <a:pPr marL="0" indent="0">
                  <a:buNone/>
                </a:pPr>
                <a:endParaRPr lang="en-CA" sz="1800" dirty="0"/>
              </a:p>
              <a:p>
                <a:pPr marL="0" indent="0">
                  <a:buNone/>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Capacity</m:t>
                      </m:r>
                      <m:r>
                        <m:rPr>
                          <m:nor/>
                        </m:rPr>
                        <a:rPr lang="en-CA" sz="1800" b="0" i="0" smtClean="0">
                          <a:latin typeface="Cambria Math" panose="02040503050406030204" pitchFamily="18" charset="0"/>
                        </a:rPr>
                        <m:t>  </m:t>
                      </m:r>
                      <m:r>
                        <a:rPr lang="en-CA" sz="1800" b="0" i="1" smtClean="0">
                          <a:latin typeface="Cambria Math" panose="02040503050406030204" pitchFamily="18" charset="0"/>
                        </a:rPr>
                        <m:t>=  </m:t>
                      </m:r>
                      <m:f>
                        <m:fPr>
                          <m:ctrlPr>
                            <a:rPr lang="en-CA" sz="1800" b="0" i="1" smtClean="0">
                              <a:latin typeface="Cambria Math" panose="02040503050406030204" pitchFamily="18" charset="0"/>
                            </a:rPr>
                          </m:ctrlPr>
                        </m:fPr>
                        <m:num>
                          <m:r>
                            <m:rPr>
                              <m:nor/>
                            </m:rPr>
                            <a:rPr lang="en-CA" sz="1800" b="0" i="0" smtClean="0">
                              <a:latin typeface="Cambria Math" panose="02040503050406030204" pitchFamily="18" charset="0"/>
                            </a:rPr>
                            <m:t>Production</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Volume</m:t>
                          </m:r>
                        </m:num>
                        <m:den>
                          <m:r>
                            <m:rPr>
                              <m:nor/>
                            </m:rPr>
                            <a:rPr lang="en-CA" sz="1800" b="0" i="0" smtClean="0">
                              <a:latin typeface="Cambria Math" panose="02040503050406030204" pitchFamily="18" charset="0"/>
                            </a:rPr>
                            <m:t>Production</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Time</m:t>
                          </m:r>
                        </m:den>
                      </m:f>
                      <m:r>
                        <a:rPr lang="en-CA" sz="1800" b="0" i="1" smtClean="0">
                          <a:latin typeface="Cambria Math" panose="02040503050406030204" pitchFamily="18" charset="0"/>
                        </a:rPr>
                        <m:t>  =  </m:t>
                      </m:r>
                      <m:f>
                        <m:fPr>
                          <m:ctrlPr>
                            <a:rPr lang="en-CA" sz="1800" b="0" i="1" smtClean="0">
                              <a:latin typeface="Cambria Math" panose="02040503050406030204" pitchFamily="18" charset="0"/>
                            </a:rPr>
                          </m:ctrlPr>
                        </m:fPr>
                        <m:num>
                          <m:r>
                            <m:rPr>
                              <m:nor/>
                            </m:rPr>
                            <a:rPr lang="en-CA" sz="1800" b="0" i="0" smtClean="0">
                              <a:latin typeface="Cambria Math" panose="02040503050406030204" pitchFamily="18" charset="0"/>
                            </a:rPr>
                            <m:t>Lot</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Size</m:t>
                          </m:r>
                        </m:num>
                        <m:den>
                          <m:r>
                            <m:rPr>
                              <m:nor/>
                            </m:rPr>
                            <a:rPr lang="en-CA" sz="1800" b="0" i="0" smtClean="0">
                              <a:latin typeface="Cambria Math" panose="02040503050406030204" pitchFamily="18" charset="0"/>
                            </a:rPr>
                            <m:t>Setup</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Time</m:t>
                          </m:r>
                          <m:r>
                            <a:rPr lang="en-CA" sz="1800" b="0" i="1" smtClean="0">
                              <a:latin typeface="Cambria Math" panose="02040503050406030204" pitchFamily="18" charset="0"/>
                            </a:rPr>
                            <m:t>+</m:t>
                          </m:r>
                          <m:r>
                            <m:rPr>
                              <m:nor/>
                            </m:rPr>
                            <a:rPr lang="en-CA" sz="1800" b="0" i="0" smtClean="0">
                              <a:latin typeface="Cambria Math" panose="02040503050406030204" pitchFamily="18" charset="0"/>
                            </a:rPr>
                            <m:t>Lot</m:t>
                          </m:r>
                          <m:r>
                            <m:rPr>
                              <m:nor/>
                            </m:rPr>
                            <a:rPr lang="en-CA" sz="1800" b="0" i="0" smtClean="0">
                              <a:latin typeface="Cambria Math" panose="02040503050406030204" pitchFamily="18" charset="0"/>
                            </a:rPr>
                            <m:t> </m:t>
                          </m:r>
                          <m:r>
                            <m:rPr>
                              <m:nor/>
                            </m:rPr>
                            <a:rPr lang="en-CA" sz="1800" b="0" i="0" smtClean="0">
                              <a:latin typeface="Cambria Math" panose="02040503050406030204" pitchFamily="18" charset="0"/>
                            </a:rPr>
                            <m:t>Size</m:t>
                          </m:r>
                          <m:r>
                            <a:rPr lang="en-CA" sz="1800" b="0" i="1" smtClean="0">
                              <a:latin typeface="Cambria Math" panose="02040503050406030204" pitchFamily="18" charset="0"/>
                              <a:ea typeface="Cambria Math" panose="02040503050406030204" pitchFamily="18" charset="0"/>
                            </a:rPr>
                            <m:t>×</m:t>
                          </m:r>
                          <m:r>
                            <m:rPr>
                              <m:nor/>
                            </m:rPr>
                            <a:rPr lang="en-CA" sz="1800" b="0" i="0" smtClean="0">
                              <a:latin typeface="Cambria Math" panose="02040503050406030204" pitchFamily="18" charset="0"/>
                              <a:ea typeface="Cambria Math" panose="02040503050406030204" pitchFamily="18" charset="0"/>
                            </a:rPr>
                            <m:t>UPT</m:t>
                          </m:r>
                        </m:den>
                      </m:f>
                    </m:oMath>
                  </m:oMathPara>
                </a14:m>
                <a:endParaRPr lang="en-CA" sz="1800" dirty="0"/>
              </a:p>
              <a:p>
                <a:pPr marL="0" indent="0">
                  <a:buNone/>
                </a:pPr>
                <a:endParaRPr lang="en-CA" sz="1800" dirty="0"/>
              </a:p>
              <a:p>
                <a:pPr marL="0" indent="0">
                  <a:buNone/>
                </a:pPr>
                <a14:m>
                  <m:oMathPara xmlns:m="http://schemas.openxmlformats.org/officeDocument/2006/math">
                    <m:oMathParaPr>
                      <m:jc m:val="centerGroup"/>
                    </m:oMathParaPr>
                    <m:oMath xmlns:m="http://schemas.openxmlformats.org/officeDocument/2006/math">
                      <m:r>
                        <m:rPr>
                          <m:nor/>
                        </m:rPr>
                        <a:rPr lang="en-CA" sz="1800" b="0" i="0" smtClean="0">
                          <a:latin typeface="Cambria Math" panose="02040503050406030204" pitchFamily="18" charset="0"/>
                        </a:rPr>
                        <m:t>Capacity</m:t>
                      </m:r>
                      <m:r>
                        <a:rPr lang="en-CA" sz="1800" b="0" i="1" smtClean="0">
                          <a:latin typeface="Cambria Math" panose="02040503050406030204" pitchFamily="18" charset="0"/>
                        </a:rPr>
                        <m:t>  =  </m:t>
                      </m:r>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100 </m:t>
                          </m:r>
                          <m:r>
                            <m:rPr>
                              <m:nor/>
                            </m:rPr>
                            <a:rPr lang="en-CA" sz="1800" b="0" i="0" smtClean="0">
                              <a:latin typeface="Cambria Math" panose="02040503050406030204" pitchFamily="18" charset="0"/>
                            </a:rPr>
                            <m:t>fins</m:t>
                          </m:r>
                        </m:num>
                        <m:den>
                          <m:r>
                            <a:rPr lang="en-CA" sz="1800" b="0" i="1" smtClean="0">
                              <a:latin typeface="Cambria Math" panose="02040503050406030204" pitchFamily="18" charset="0"/>
                            </a:rPr>
                            <m:t>25 </m:t>
                          </m:r>
                          <m:r>
                            <m:rPr>
                              <m:nor/>
                            </m:rPr>
                            <a:rPr lang="en-CA" sz="1800" b="0" i="0" smtClean="0">
                              <a:latin typeface="Cambria Math" panose="02040503050406030204" pitchFamily="18" charset="0"/>
                            </a:rPr>
                            <m:t>minutes</m:t>
                          </m:r>
                          <m:r>
                            <a:rPr lang="en-CA" sz="1800" b="0" i="1" smtClean="0">
                              <a:latin typeface="Cambria Math" panose="02040503050406030204" pitchFamily="18" charset="0"/>
                            </a:rPr>
                            <m:t>+(10</m:t>
                          </m:r>
                          <m:r>
                            <m:rPr>
                              <m:nor/>
                            </m:rPr>
                            <a:rPr lang="en-CA" sz="1800" b="0" i="0" smtClean="0">
                              <a:latin typeface="Cambria Math" panose="02040503050406030204" pitchFamily="18" charset="0"/>
                            </a:rPr>
                            <m:t>0 </m:t>
                          </m:r>
                          <m:r>
                            <m:rPr>
                              <m:nor/>
                            </m:rPr>
                            <a:rPr lang="en-CA" sz="1800" b="0" i="0" smtClean="0">
                              <a:latin typeface="Cambria Math" panose="02040503050406030204" pitchFamily="18" charset="0"/>
                            </a:rPr>
                            <m:t>fins</m:t>
                          </m:r>
                          <m:r>
                            <m:rPr>
                              <m:nor/>
                            </m:rPr>
                            <a:rPr lang="en-CA" sz="1800" b="0" i="0" smtClean="0">
                              <a:latin typeface="Cambria Math" panose="02040503050406030204" pitchFamily="18" charset="0"/>
                            </a:rPr>
                            <m:t>)(0.1 </m:t>
                          </m:r>
                          <m:r>
                            <m:rPr>
                              <m:nor/>
                            </m:rPr>
                            <a:rPr lang="en-CA" sz="1800" b="0" i="0" smtClean="0">
                              <a:latin typeface="Cambria Math" panose="02040503050406030204" pitchFamily="18" charset="0"/>
                            </a:rPr>
                            <m:t>minutes</m:t>
                          </m:r>
                          <m:r>
                            <m:rPr>
                              <m:nor/>
                            </m:rPr>
                            <a:rPr lang="en-CA" sz="1800" b="0" i="0" smtClean="0">
                              <a:latin typeface="Cambria Math" panose="02040503050406030204" pitchFamily="18" charset="0"/>
                            </a:rPr>
                            <m:t>/</m:t>
                          </m:r>
                          <m:r>
                            <m:rPr>
                              <m:nor/>
                            </m:rPr>
                            <a:rPr lang="en-CA" sz="1800" b="0" i="0" smtClean="0">
                              <a:latin typeface="Cambria Math" panose="02040503050406030204" pitchFamily="18" charset="0"/>
                            </a:rPr>
                            <m:t>fin</m:t>
                          </m:r>
                          <m:r>
                            <m:rPr>
                              <m:nor/>
                            </m:rPr>
                            <a:rPr lang="en-CA" sz="1800" b="0" i="0" smtClean="0">
                              <a:latin typeface="Cambria Math" panose="02040503050406030204" pitchFamily="18" charset="0"/>
                            </a:rPr>
                            <m:t>)</m:t>
                          </m:r>
                        </m:den>
                      </m:f>
                      <m:r>
                        <a:rPr lang="en-CA" sz="1800" b="0" i="1" smtClean="0">
                          <a:latin typeface="Cambria Math" panose="02040503050406030204" pitchFamily="18" charset="0"/>
                        </a:rPr>
                        <m:t>  =  </m:t>
                      </m:r>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100 </m:t>
                          </m:r>
                          <m:r>
                            <m:rPr>
                              <m:nor/>
                            </m:rPr>
                            <a:rPr lang="en-CA" sz="1800" b="0" i="0" smtClean="0">
                              <a:latin typeface="Cambria Math" panose="02040503050406030204" pitchFamily="18" charset="0"/>
                            </a:rPr>
                            <m:t>fins</m:t>
                          </m:r>
                        </m:num>
                        <m:den>
                          <m:r>
                            <a:rPr lang="en-CA" sz="1800" b="0" i="1" smtClean="0">
                              <a:latin typeface="Cambria Math" panose="02040503050406030204" pitchFamily="18" charset="0"/>
                            </a:rPr>
                            <m:t>35 </m:t>
                          </m:r>
                          <m:r>
                            <m:rPr>
                              <m:nor/>
                            </m:rPr>
                            <a:rPr lang="en-CA" sz="1800" b="0" i="0" smtClean="0">
                              <a:latin typeface="Cambria Math" panose="02040503050406030204" pitchFamily="18" charset="0"/>
                            </a:rPr>
                            <m:t>minutes</m:t>
                          </m:r>
                        </m:den>
                      </m:f>
                      <m:r>
                        <a:rPr lang="en-CA" sz="1800" b="0" i="1" smtClean="0">
                          <a:latin typeface="Cambria Math" panose="02040503050406030204" pitchFamily="18" charset="0"/>
                        </a:rPr>
                        <m:t>  =  2.86 </m:t>
                      </m:r>
                      <m:r>
                        <m:rPr>
                          <m:nor/>
                        </m:rPr>
                        <a:rPr lang="en-CA" sz="1800" b="0" i="0" smtClean="0">
                          <a:latin typeface="Cambria Math" panose="02040503050406030204" pitchFamily="18" charset="0"/>
                        </a:rPr>
                        <m:t>fins</m:t>
                      </m:r>
                      <m:r>
                        <m:rPr>
                          <m:nor/>
                        </m:rPr>
                        <a:rPr lang="en-CA" sz="1800" b="0" i="0" smtClean="0">
                          <a:latin typeface="Cambria Math" panose="02040503050406030204" pitchFamily="18" charset="0"/>
                        </a:rPr>
                        <m:t>/</m:t>
                      </m:r>
                      <m:r>
                        <m:rPr>
                          <m:nor/>
                        </m:rPr>
                        <a:rPr lang="en-CA" sz="1800" b="0" i="0" smtClean="0">
                          <a:latin typeface="Cambria Math" panose="02040503050406030204" pitchFamily="18" charset="0"/>
                        </a:rPr>
                        <m:t>min</m:t>
                      </m:r>
                    </m:oMath>
                  </m:oMathPara>
                </a14:m>
                <a:endParaRPr lang="en-CA" sz="1800" dirty="0"/>
              </a:p>
              <a:p>
                <a:pPr marL="0" indent="0">
                  <a:buNone/>
                </a:pPr>
                <a:endParaRPr lang="en-CA" sz="1800" dirty="0"/>
              </a:p>
              <a:p>
                <a:pPr marL="0" indent="0">
                  <a:buNone/>
                </a:pPr>
                <a:endParaRPr lang="en-CA" sz="1800" dirty="0"/>
              </a:p>
              <a:p>
                <a:pPr marL="0" indent="0">
                  <a:buNone/>
                </a:pPr>
                <a:endParaRPr lang="en-CA" sz="1800" dirty="0"/>
              </a:p>
            </p:txBody>
          </p:sp>
        </mc:Choice>
        <mc:Fallback xmlns="">
          <p:sp>
            <p:nvSpPr>
              <p:cNvPr id="14" name="Content Placeholder 2">
                <a:extLst>
                  <a:ext uri="{FF2B5EF4-FFF2-40B4-BE49-F238E27FC236}">
                    <a16:creationId xmlns:a16="http://schemas.microsoft.com/office/drawing/2014/main" id="{6F888C29-C038-E0B6-C12C-0751D51A8DA4}"/>
                  </a:ext>
                </a:extLst>
              </p:cNvPr>
              <p:cNvSpPr>
                <a:spLocks noGrp="1" noRot="1" noChangeAspect="1" noMove="1" noResize="1" noEditPoints="1" noAdjustHandles="1" noChangeArrowheads="1" noChangeShapeType="1" noTextEdit="1"/>
              </p:cNvSpPr>
              <p:nvPr>
                <p:ph idx="1"/>
              </p:nvPr>
            </p:nvSpPr>
            <p:spPr>
              <a:xfrm>
                <a:off x="2543577" y="1719202"/>
                <a:ext cx="9433776" cy="4198640"/>
              </a:xfrm>
              <a:blipFill>
                <a:blip r:embed="rId3"/>
                <a:stretch>
                  <a:fillRect l="-1486" t="-1887" r="-969"/>
                </a:stretch>
              </a:blipFill>
            </p:spPr>
            <p:txBody>
              <a:bodyPr/>
              <a:lstStyle/>
              <a:p>
                <a:r>
                  <a:rPr lang="en-CA">
                    <a:noFill/>
                  </a:rPr>
                  <a:t> </a:t>
                </a:r>
              </a:p>
            </p:txBody>
          </p:sp>
        </mc:Fallback>
      </mc:AlternateContent>
    </p:spTree>
    <p:extLst>
      <p:ext uri="{BB962C8B-B14F-4D97-AF65-F5344CB8AC3E}">
        <p14:creationId xmlns:p14="http://schemas.microsoft.com/office/powerpoint/2010/main" val="323542613"/>
      </p:ext>
    </p:extLst>
  </p:cSld>
  <p:clrMapOvr>
    <a:masterClrMapping/>
  </p:clrMapOvr>
</p:sld>
</file>

<file path=ppt/theme/theme1.xml><?xml version="1.0" encoding="utf-8"?>
<a:theme xmlns:a="http://schemas.openxmlformats.org/drawingml/2006/main" name="Smith Theme Whit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3826B517-9EC1-514D-8AE6-FF11C3180FD4}"/>
    </a:ext>
  </a:extLst>
</a:theme>
</file>

<file path=ppt/theme/theme2.xml><?xml version="1.0" encoding="utf-8"?>
<a:theme xmlns:a="http://schemas.openxmlformats.org/drawingml/2006/main" name="Smith Theme Blu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9EC0CC30-5467-5F4A-BEFC-B400A349D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9973</TotalTime>
  <Words>2322</Words>
  <Application>Microsoft Macintosh PowerPoint</Application>
  <PresentationFormat>Widescreen</PresentationFormat>
  <Paragraphs>386</Paragraphs>
  <Slides>26</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Cambria Math</vt:lpstr>
      <vt:lpstr>Lato</vt:lpstr>
      <vt:lpstr>Lato Black</vt:lpstr>
      <vt:lpstr>Smith Theme White</vt:lpstr>
      <vt:lpstr>Smith Theme Blue</vt:lpstr>
      <vt:lpstr>PowerPoint Presentation</vt:lpstr>
      <vt:lpstr>MMA841 Operations Management  Capacity Analysis</vt:lpstr>
      <vt:lpstr>Capacity</vt:lpstr>
      <vt:lpstr>Single Stage Capacity</vt:lpstr>
      <vt:lpstr>Single Stage Capacity</vt:lpstr>
      <vt:lpstr>Including Resource Constraints</vt:lpstr>
      <vt:lpstr>Multi-stage Processes</vt:lpstr>
      <vt:lpstr>Multi-stage Processes - Example</vt:lpstr>
      <vt:lpstr>Batching- Example</vt:lpstr>
      <vt:lpstr>Batching- Example</vt:lpstr>
      <vt:lpstr>Batching- Now you do one….</vt:lpstr>
      <vt:lpstr>Multi-stage Processes – Where is the Bottleneck?</vt:lpstr>
      <vt:lpstr>Batching - as in the colloquial “batch”</vt:lpstr>
      <vt:lpstr>Multi-stage Processes – Where is the Bottleneck?</vt:lpstr>
      <vt:lpstr>Increased Resource Allocation</vt:lpstr>
      <vt:lpstr>Multi-stage Processes – Where is the Bottleneck?</vt:lpstr>
      <vt:lpstr>Product Mix at Chassis Assembly</vt:lpstr>
      <vt:lpstr>Multi-stage Processes – Where is the Bottleneck?</vt:lpstr>
      <vt:lpstr>Packaging</vt:lpstr>
      <vt:lpstr>Multi-stage Processes – Where is the Bottleneck?</vt:lpstr>
      <vt:lpstr>Utilisation</vt:lpstr>
      <vt:lpstr>Load Balancing (Takt Time)</vt:lpstr>
      <vt:lpstr>Capacity – Other Things to Think About</vt:lpstr>
      <vt:lpstr>Questions?</vt:lpstr>
      <vt:lpstr>Useful Formulas</vt:lpstr>
      <vt:lpstr>PowerPoint Presentation</vt:lpstr>
    </vt:vector>
  </TitlesOfParts>
  <Manager/>
  <Company>Smith School of Business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Anthony Ramelo</cp:lastModifiedBy>
  <cp:revision>208</cp:revision>
  <dcterms:created xsi:type="dcterms:W3CDTF">2020-07-27T18:24:57Z</dcterms:created>
  <dcterms:modified xsi:type="dcterms:W3CDTF">2024-08-11T14:37:36Z</dcterms:modified>
  <cp:category/>
</cp:coreProperties>
</file>