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0" r:id="rId1"/>
    <p:sldMasterId id="2147483806" r:id="rId2"/>
  </p:sldMasterIdLst>
  <p:notesMasterIdLst>
    <p:notesMasterId r:id="rId26"/>
  </p:notesMasterIdLst>
  <p:sldIdLst>
    <p:sldId id="256" r:id="rId3"/>
    <p:sldId id="272" r:id="rId4"/>
    <p:sldId id="294" r:id="rId5"/>
    <p:sldId id="296" r:id="rId6"/>
    <p:sldId id="295" r:id="rId7"/>
    <p:sldId id="297" r:id="rId8"/>
    <p:sldId id="299" r:id="rId9"/>
    <p:sldId id="298" r:id="rId10"/>
    <p:sldId id="300" r:id="rId11"/>
    <p:sldId id="301" r:id="rId12"/>
    <p:sldId id="302" r:id="rId13"/>
    <p:sldId id="309" r:id="rId14"/>
    <p:sldId id="311" r:id="rId15"/>
    <p:sldId id="312" r:id="rId16"/>
    <p:sldId id="313" r:id="rId17"/>
    <p:sldId id="315" r:id="rId18"/>
    <p:sldId id="316" r:id="rId19"/>
    <p:sldId id="318" r:id="rId20"/>
    <p:sldId id="310" r:id="rId21"/>
    <p:sldId id="303" r:id="rId22"/>
    <p:sldId id="307" r:id="rId23"/>
    <p:sldId id="308" r:id="rId24"/>
    <p:sldId id="268"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ato" panose="020F0502020204030203" pitchFamily="34" charset="0"/>
        <a:ea typeface="+mn-ea"/>
        <a:cs typeface="+mn-cs"/>
      </a:defRPr>
    </a:lvl1pPr>
    <a:lvl2pPr marL="4572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2pPr>
    <a:lvl3pPr marL="9144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3pPr>
    <a:lvl4pPr marL="13716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4pPr>
    <a:lvl5pPr marL="18288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5pPr>
    <a:lvl6pPr marL="2286000" algn="l" defTabSz="914400" rtl="0" eaLnBrk="1" latinLnBrk="0" hangingPunct="1">
      <a:defRPr kern="1200">
        <a:solidFill>
          <a:schemeClr val="tx1"/>
        </a:solidFill>
        <a:latin typeface="Lato" panose="020F0502020204030203" pitchFamily="34" charset="0"/>
        <a:ea typeface="+mn-ea"/>
        <a:cs typeface="+mn-cs"/>
      </a:defRPr>
    </a:lvl6pPr>
    <a:lvl7pPr marL="2743200" algn="l" defTabSz="914400" rtl="0" eaLnBrk="1" latinLnBrk="0" hangingPunct="1">
      <a:defRPr kern="1200">
        <a:solidFill>
          <a:schemeClr val="tx1"/>
        </a:solidFill>
        <a:latin typeface="Lato" panose="020F0502020204030203" pitchFamily="34" charset="0"/>
        <a:ea typeface="+mn-ea"/>
        <a:cs typeface="+mn-cs"/>
      </a:defRPr>
    </a:lvl7pPr>
    <a:lvl8pPr marL="3200400" algn="l" defTabSz="914400" rtl="0" eaLnBrk="1" latinLnBrk="0" hangingPunct="1">
      <a:defRPr kern="1200">
        <a:solidFill>
          <a:schemeClr val="tx1"/>
        </a:solidFill>
        <a:latin typeface="Lato" panose="020F0502020204030203" pitchFamily="34" charset="0"/>
        <a:ea typeface="+mn-ea"/>
        <a:cs typeface="+mn-cs"/>
      </a:defRPr>
    </a:lvl8pPr>
    <a:lvl9pPr marL="3657600" algn="l" defTabSz="914400" rtl="0" eaLnBrk="1" latinLnBrk="0" hangingPunct="1">
      <a:defRPr kern="1200">
        <a:solidFill>
          <a:schemeClr val="tx1"/>
        </a:solidFill>
        <a:latin typeface="Lato" panose="020F050202020403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95386"/>
  </p:normalViewPr>
  <p:slideViewPr>
    <p:cSldViewPr snapToGrid="0" snapToObjects="1">
      <p:cViewPr varScale="1">
        <p:scale>
          <a:sx n="85" d="100"/>
          <a:sy n="85" d="100"/>
        </p:scale>
        <p:origin x="912" y="84"/>
      </p:cViewPr>
      <p:guideLst>
        <p:guide orient="horz" pos="2160"/>
        <p:guide pos="3840"/>
      </p:guideLst>
    </p:cSldViewPr>
  </p:slideViewPr>
  <p:outlineViewPr>
    <p:cViewPr>
      <p:scale>
        <a:sx n="33" d="100"/>
        <a:sy n="33" d="100"/>
      </p:scale>
      <p:origin x="0" y="-9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7" d="100"/>
          <a:sy n="107" d="100"/>
        </p:scale>
        <p:origin x="608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Costs - Newsvendor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Sheet1!$G$1</c:f>
              <c:strCache>
                <c:ptCount val="1"/>
                <c:pt idx="0">
                  <c:v>Exp. Holding Cost</c:v>
                </c:pt>
              </c:strCache>
            </c:strRef>
          </c:tx>
          <c:spPr>
            <a:ln w="28575" cap="rnd">
              <a:solidFill>
                <a:srgbClr val="7030A0"/>
              </a:solidFill>
              <a:round/>
            </a:ln>
            <a:effectLst/>
          </c:spPr>
          <c:marker>
            <c:symbol val="none"/>
          </c:marker>
          <c:val>
            <c:numRef>
              <c:f>Sheet1!$G$2:$G$104</c:f>
              <c:numCache>
                <c:formatCode>General</c:formatCode>
                <c:ptCount val="103"/>
                <c:pt idx="0">
                  <c:v>3.6385076498390845E-6</c:v>
                </c:pt>
                <c:pt idx="1">
                  <c:v>6.1329585037128709E-6</c:v>
                </c:pt>
                <c:pt idx="2">
                  <c:v>1.024120581405441E-5</c:v>
                </c:pt>
                <c:pt idx="3">
                  <c:v>1.6942417346399452E-5</c:v>
                </c:pt>
                <c:pt idx="4">
                  <c:v>2.7768481800194422E-5</c:v>
                </c:pt>
                <c:pt idx="5">
                  <c:v>4.5091123837437408E-5</c:v>
                </c:pt>
                <c:pt idx="6">
                  <c:v>7.2544128670415375E-5</c:v>
                </c:pt>
                <c:pt idx="7">
                  <c:v>1.1563687559146274E-4</c:v>
                </c:pt>
                <c:pt idx="8">
                  <c:v>1.8263515340777303E-4</c:v>
                </c:pt>
                <c:pt idx="9">
                  <c:v>2.8581033728869443E-4</c:v>
                </c:pt>
                <c:pt idx="10">
                  <c:v>4.4318918895669412E-4</c:v>
                </c:pt>
                <c:pt idx="11">
                  <c:v>6.8097435502068038E-4</c:v>
                </c:pt>
                <c:pt idx="12">
                  <c:v>1.0368502673827606E-3</c:v>
                </c:pt>
                <c:pt idx="13">
                  <c:v>1.5644402218697451E-3</c:v>
                </c:pt>
                <c:pt idx="14">
                  <c:v>2.3392367368444411E-3</c:v>
                </c:pt>
                <c:pt idx="15">
                  <c:v>3.466386606874039E-3</c:v>
                </c:pt>
                <c:pt idx="16">
                  <c:v>5.0907707674809899E-3</c:v>
                </c:pt>
                <c:pt idx="17">
                  <c:v>7.4098720053825673E-3</c:v>
                </c:pt>
                <c:pt idx="18">
                  <c:v>1.0689963808928837E-2</c:v>
                </c:pt>
                <c:pt idx="19">
                  <c:v>1.5286172681911125E-2</c:v>
                </c:pt>
                <c:pt idx="20">
                  <c:v>2.1666953946493095E-2</c:v>
                </c:pt>
                <c:pt idx="21">
                  <c:v>3.0443466311254497E-2</c:v>
                </c:pt>
                <c:pt idx="22">
                  <c:v>4.2404221848528323E-2</c:v>
                </c:pt>
                <c:pt idx="23">
                  <c:v>5.8555214880669837E-2</c:v>
                </c:pt>
                <c:pt idx="24">
                  <c:v>8.0165487165132276E-2</c:v>
                </c:pt>
                <c:pt idx="25">
                  <c:v>0.10881776303247648</c:v>
                </c:pt>
                <c:pt idx="26">
                  <c:v>0.14646338766988265</c:v>
                </c:pt>
                <c:pt idx="27">
                  <c:v>0.19548033266138987</c:v>
                </c:pt>
                <c:pt idx="28">
                  <c:v>0.25873251194049374</c:v>
                </c:pt>
                <c:pt idx="29">
                  <c:v>0.3396281046731815</c:v>
                </c:pt>
                <c:pt idx="30">
                  <c:v>0.44217404497092616</c:v>
                </c:pt>
                <c:pt idx="31">
                  <c:v>0.57102335590511188</c:v>
                </c:pt>
                <c:pt idx="32">
                  <c:v>0.73151162749454102</c:v>
                </c:pt>
                <c:pt idx="33">
                  <c:v>0.92967871840650673</c:v>
                </c:pt>
                <c:pt idx="34">
                  <c:v>1.1722717505041942</c:v>
                </c:pt>
                <c:pt idx="35">
                  <c:v>1.4667257083386289</c:v>
                </c:pt>
                <c:pt idx="36">
                  <c:v>1.821118483460566</c:v>
                </c:pt>
                <c:pt idx="37">
                  <c:v>2.2440980286865226</c:v>
                </c:pt>
                <c:pt idx="38">
                  <c:v>2.744780399661181</c:v>
                </c:pt>
                <c:pt idx="39">
                  <c:v>3.3326188235074596</c:v>
                </c:pt>
                <c:pt idx="40">
                  <c:v>4.0172454834668656</c:v>
                </c:pt>
                <c:pt idx="41">
                  <c:v>4.8082893557906345</c:v>
                </c:pt>
                <c:pt idx="42">
                  <c:v>5.7151750724244152</c:v>
                </c:pt>
                <c:pt idx="43">
                  <c:v>6.7469092896702136</c:v>
                </c:pt>
                <c:pt idx="44">
                  <c:v>7.9118622960522487</c:v>
                </c:pt>
                <c:pt idx="45">
                  <c:v>9.2175534778981216</c:v>
                </c:pt>
                <c:pt idx="46">
                  <c:v>10.670449684688407</c:v>
                </c:pt>
                <c:pt idx="47">
                  <c:v>12.275785434531059</c:v>
                </c:pt>
                <c:pt idx="48">
                  <c:v>14.037413248188585</c:v>
                </c:pt>
                <c:pt idx="49">
                  <c:v>15.957691216057299</c:v>
                </c:pt>
                <c:pt idx="50">
                  <c:v>18.037413248188585</c:v>
                </c:pt>
                <c:pt idx="51">
                  <c:v>20.275785434531059</c:v>
                </c:pt>
                <c:pt idx="52">
                  <c:v>22.670449684688407</c:v>
                </c:pt>
                <c:pt idx="53">
                  <c:v>25.217553477898122</c:v>
                </c:pt>
                <c:pt idx="54">
                  <c:v>27.911862296052249</c:v>
                </c:pt>
                <c:pt idx="55">
                  <c:v>30.746909289670214</c:v>
                </c:pt>
                <c:pt idx="56">
                  <c:v>33.715175072424415</c:v>
                </c:pt>
                <c:pt idx="57">
                  <c:v>36.808289355790606</c:v>
                </c:pt>
                <c:pt idx="58">
                  <c:v>40.017245483466837</c:v>
                </c:pt>
                <c:pt idx="59">
                  <c:v>43.33261882350746</c:v>
                </c:pt>
                <c:pt idx="60">
                  <c:v>46.744780399661181</c:v>
                </c:pt>
                <c:pt idx="61">
                  <c:v>50.244098028686523</c:v>
                </c:pt>
                <c:pt idx="62">
                  <c:v>53.821118483460566</c:v>
                </c:pt>
                <c:pt idx="63">
                  <c:v>57.466725708338629</c:v>
                </c:pt>
                <c:pt idx="64">
                  <c:v>61.172271750504194</c:v>
                </c:pt>
                <c:pt idx="65">
                  <c:v>64.929678718406507</c:v>
                </c:pt>
                <c:pt idx="66">
                  <c:v>68.731511627494541</c:v>
                </c:pt>
                <c:pt idx="67">
                  <c:v>72.571023355905112</c:v>
                </c:pt>
                <c:pt idx="68">
                  <c:v>76.442174044970926</c:v>
                </c:pt>
                <c:pt idx="69">
                  <c:v>80.339628104673181</c:v>
                </c:pt>
                <c:pt idx="70">
                  <c:v>84.258732511940508</c:v>
                </c:pt>
                <c:pt idx="71">
                  <c:v>88.19548033266139</c:v>
                </c:pt>
                <c:pt idx="72">
                  <c:v>92.146463387669883</c:v>
                </c:pt>
                <c:pt idx="73">
                  <c:v>96.108817763032476</c:v>
                </c:pt>
                <c:pt idx="74">
                  <c:v>100.08016548716512</c:v>
                </c:pt>
                <c:pt idx="75">
                  <c:v>104.05855521488067</c:v>
                </c:pt>
                <c:pt idx="76">
                  <c:v>108.04240422184853</c:v>
                </c:pt>
                <c:pt idx="77">
                  <c:v>112.03044346631125</c:v>
                </c:pt>
                <c:pt idx="78">
                  <c:v>116.02166695394649</c:v>
                </c:pt>
                <c:pt idx="79">
                  <c:v>120.0152861726819</c:v>
                </c:pt>
                <c:pt idx="80">
                  <c:v>124.01068996380891</c:v>
                </c:pt>
                <c:pt idx="81">
                  <c:v>128.00740987200535</c:v>
                </c:pt>
                <c:pt idx="82">
                  <c:v>132.00509077076748</c:v>
                </c:pt>
                <c:pt idx="83">
                  <c:v>136.00346638660687</c:v>
                </c:pt>
                <c:pt idx="84">
                  <c:v>140.00233923673684</c:v>
                </c:pt>
                <c:pt idx="85">
                  <c:v>144.00156444022187</c:v>
                </c:pt>
                <c:pt idx="86">
                  <c:v>148.00103685026738</c:v>
                </c:pt>
                <c:pt idx="87">
                  <c:v>152.00068097435505</c:v>
                </c:pt>
                <c:pt idx="88">
                  <c:v>156.00044318918896</c:v>
                </c:pt>
                <c:pt idx="89">
                  <c:v>160.00028581033729</c:v>
                </c:pt>
                <c:pt idx="90">
                  <c:v>164.00018263515344</c:v>
                </c:pt>
                <c:pt idx="91">
                  <c:v>168.00011563687559</c:v>
                </c:pt>
                <c:pt idx="92">
                  <c:v>172.00007254412867</c:v>
                </c:pt>
                <c:pt idx="93">
                  <c:v>176.00004509112384</c:v>
                </c:pt>
                <c:pt idx="94">
                  <c:v>180.00002776848183</c:v>
                </c:pt>
                <c:pt idx="95">
                  <c:v>184.00001694241735</c:v>
                </c:pt>
                <c:pt idx="96">
                  <c:v>188.00001024120584</c:v>
                </c:pt>
                <c:pt idx="97">
                  <c:v>192.00000613295848</c:v>
                </c:pt>
                <c:pt idx="98">
                  <c:v>196.00000363850762</c:v>
                </c:pt>
                <c:pt idx="99">
                  <c:v>200.00000213846621</c:v>
                </c:pt>
              </c:numCache>
            </c:numRef>
          </c:val>
          <c:smooth val="0"/>
          <c:extLst>
            <c:ext xmlns:c16="http://schemas.microsoft.com/office/drawing/2014/chart" uri="{C3380CC4-5D6E-409C-BE32-E72D297353CC}">
              <c16:uniqueId val="{00000000-E39B-4A72-986D-5EB9B5401B7E}"/>
            </c:ext>
          </c:extLst>
        </c:ser>
        <c:ser>
          <c:idx val="1"/>
          <c:order val="1"/>
          <c:tx>
            <c:strRef>
              <c:f>Sheet1!$H$1</c:f>
              <c:strCache>
                <c:ptCount val="1"/>
                <c:pt idx="0">
                  <c:v>Exp. Lost Profit</c:v>
                </c:pt>
              </c:strCache>
            </c:strRef>
          </c:tx>
          <c:spPr>
            <a:ln w="28575" cap="rnd">
              <a:solidFill>
                <a:srgbClr val="00B050"/>
              </a:solidFill>
              <a:round/>
            </a:ln>
            <a:effectLst/>
          </c:spPr>
          <c:marker>
            <c:symbol val="none"/>
          </c:marker>
          <c:val>
            <c:numRef>
              <c:f>Sheet1!$H$2:$H$104</c:f>
              <c:numCache>
                <c:formatCode>General</c:formatCode>
                <c:ptCount val="103"/>
                <c:pt idx="0">
                  <c:v>588.00001091552292</c:v>
                </c:pt>
                <c:pt idx="1">
                  <c:v>576.00001839887545</c:v>
                </c:pt>
                <c:pt idx="2">
                  <c:v>564.00003072361744</c:v>
                </c:pt>
                <c:pt idx="3">
                  <c:v>552.00005082725204</c:v>
                </c:pt>
                <c:pt idx="4">
                  <c:v>540.0000833054454</c:v>
                </c:pt>
                <c:pt idx="5">
                  <c:v>528.00013527337148</c:v>
                </c:pt>
                <c:pt idx="6">
                  <c:v>516.00021763238601</c:v>
                </c:pt>
                <c:pt idx="7">
                  <c:v>504.00034691062677</c:v>
                </c:pt>
                <c:pt idx="8">
                  <c:v>492.00054790546022</c:v>
                </c:pt>
                <c:pt idx="9">
                  <c:v>480.00085743101187</c:v>
                </c:pt>
                <c:pt idx="10">
                  <c:v>468.00132956756687</c:v>
                </c:pt>
                <c:pt idx="11">
                  <c:v>456.00204292306506</c:v>
                </c:pt>
                <c:pt idx="12">
                  <c:v>444.00311055080215</c:v>
                </c:pt>
                <c:pt idx="13">
                  <c:v>432.00469332066564</c:v>
                </c:pt>
                <c:pt idx="14">
                  <c:v>420.00701771021056</c:v>
                </c:pt>
                <c:pt idx="15">
                  <c:v>408.01039915982062</c:v>
                </c:pt>
                <c:pt idx="16">
                  <c:v>396.01527231230244</c:v>
                </c:pt>
                <c:pt idx="17">
                  <c:v>384.02222961601615</c:v>
                </c:pt>
                <c:pt idx="18">
                  <c:v>372.03206989142677</c:v>
                </c:pt>
                <c:pt idx="19">
                  <c:v>360.04585851804575</c:v>
                </c:pt>
                <c:pt idx="20">
                  <c:v>348.06500086183951</c:v>
                </c:pt>
                <c:pt idx="21">
                  <c:v>336.09133039893379</c:v>
                </c:pt>
                <c:pt idx="22">
                  <c:v>324.12721266554558</c:v>
                </c:pt>
                <c:pt idx="23">
                  <c:v>312.17566564464198</c:v>
                </c:pt>
                <c:pt idx="24">
                  <c:v>300.24049646149541</c:v>
                </c:pt>
                <c:pt idx="25">
                  <c:v>288.32645328909746</c:v>
                </c:pt>
                <c:pt idx="26">
                  <c:v>276.43939016300965</c:v>
                </c:pt>
                <c:pt idx="27">
                  <c:v>264.58644099798414</c:v>
                </c:pt>
                <c:pt idx="28">
                  <c:v>252.7761975358215</c:v>
                </c:pt>
                <c:pt idx="29">
                  <c:v>241.01888431401954</c:v>
                </c:pt>
                <c:pt idx="30">
                  <c:v>229.32652213491278</c:v>
                </c:pt>
                <c:pt idx="31">
                  <c:v>217.71307006771534</c:v>
                </c:pt>
                <c:pt idx="32">
                  <c:v>206.19453488248362</c:v>
                </c:pt>
                <c:pt idx="33">
                  <c:v>194.78903615521952</c:v>
                </c:pt>
                <c:pt idx="34">
                  <c:v>183.51681525151258</c:v>
                </c:pt>
                <c:pt idx="35">
                  <c:v>172.40017712501583</c:v>
                </c:pt>
                <c:pt idx="36">
                  <c:v>161.4633554503817</c:v>
                </c:pt>
                <c:pt idx="37">
                  <c:v>150.73229408605957</c:v>
                </c:pt>
                <c:pt idx="38">
                  <c:v>140.23434119898354</c:v>
                </c:pt>
                <c:pt idx="39">
                  <c:v>129.99785647052238</c:v>
                </c:pt>
                <c:pt idx="40">
                  <c:v>120.05173645040055</c:v>
                </c:pt>
                <c:pt idx="41">
                  <c:v>110.42486806737186</c:v>
                </c:pt>
                <c:pt idx="42">
                  <c:v>101.14552521727322</c:v>
                </c:pt>
                <c:pt idx="43">
                  <c:v>92.240727869010669</c:v>
                </c:pt>
                <c:pt idx="44">
                  <c:v>83.735586888156718</c:v>
                </c:pt>
                <c:pt idx="45">
                  <c:v>75.652660433694365</c:v>
                </c:pt>
                <c:pt idx="46">
                  <c:v>68.011349054065192</c:v>
                </c:pt>
                <c:pt idx="47">
                  <c:v>60.827356303593177</c:v>
                </c:pt>
                <c:pt idx="48">
                  <c:v>54.11223974456577</c:v>
                </c:pt>
                <c:pt idx="49">
                  <c:v>47.873073648171925</c:v>
                </c:pt>
                <c:pt idx="50">
                  <c:v>42.11223974456577</c:v>
                </c:pt>
                <c:pt idx="51">
                  <c:v>36.827356303593177</c:v>
                </c:pt>
                <c:pt idx="52">
                  <c:v>32.011349054065199</c:v>
                </c:pt>
                <c:pt idx="53">
                  <c:v>27.652660433694365</c:v>
                </c:pt>
                <c:pt idx="54">
                  <c:v>23.735586888156732</c:v>
                </c:pt>
                <c:pt idx="55">
                  <c:v>20.240727869010669</c:v>
                </c:pt>
                <c:pt idx="56">
                  <c:v>17.145525217273217</c:v>
                </c:pt>
                <c:pt idx="57">
                  <c:v>14.424868067371847</c:v>
                </c:pt>
                <c:pt idx="58">
                  <c:v>12.051736450400549</c:v>
                </c:pt>
                <c:pt idx="59">
                  <c:v>9.9978564705223683</c:v>
                </c:pt>
                <c:pt idx="60">
                  <c:v>8.2343411989835484</c:v>
                </c:pt>
                <c:pt idx="61">
                  <c:v>6.7322940860595732</c:v>
                </c:pt>
                <c:pt idx="62">
                  <c:v>5.4633554503816759</c:v>
                </c:pt>
                <c:pt idx="63">
                  <c:v>4.4001771250158477</c:v>
                </c:pt>
                <c:pt idx="64">
                  <c:v>3.5168152515125541</c:v>
                </c:pt>
                <c:pt idx="65">
                  <c:v>2.7890361552195291</c:v>
                </c:pt>
                <c:pt idx="66">
                  <c:v>2.1945348824836612</c:v>
                </c:pt>
                <c:pt idx="67">
                  <c:v>1.713070067715331</c:v>
                </c:pt>
                <c:pt idx="68">
                  <c:v>1.3265221349127698</c:v>
                </c:pt>
                <c:pt idx="69">
                  <c:v>1.0188843140195574</c:v>
                </c:pt>
                <c:pt idx="70">
                  <c:v>0.77619753582148876</c:v>
                </c:pt>
                <c:pt idx="71">
                  <c:v>0.58644099798414273</c:v>
                </c:pt>
                <c:pt idx="72">
                  <c:v>0.43939016300961153</c:v>
                </c:pt>
                <c:pt idx="73">
                  <c:v>0.32645328909745519</c:v>
                </c:pt>
                <c:pt idx="74">
                  <c:v>0.2404964614953771</c:v>
                </c:pt>
                <c:pt idx="75">
                  <c:v>0.17566564464202911</c:v>
                </c:pt>
                <c:pt idx="76">
                  <c:v>0.1272126655455505</c:v>
                </c:pt>
                <c:pt idx="77">
                  <c:v>9.1330398933795257E-2</c:v>
                </c:pt>
                <c:pt idx="78">
                  <c:v>6.5000861839454832E-2</c:v>
                </c:pt>
                <c:pt idx="79">
                  <c:v>4.5858518045723655E-2</c:v>
                </c:pt>
                <c:pt idx="80">
                  <c:v>3.2069891426776839E-2</c:v>
                </c:pt>
                <c:pt idx="81">
                  <c:v>2.2229616016090446E-2</c:v>
                </c:pt>
                <c:pt idx="82">
                  <c:v>1.5272312302464291E-2</c:v>
                </c:pt>
                <c:pt idx="83">
                  <c:v>1.0399159820605464E-2</c:v>
                </c:pt>
                <c:pt idx="84">
                  <c:v>7.0177102105643818E-3</c:v>
                </c:pt>
                <c:pt idx="85">
                  <c:v>4.693320665589795E-3</c:v>
                </c:pt>
                <c:pt idx="86">
                  <c:v>3.1105508021203707E-3</c:v>
                </c:pt>
                <c:pt idx="87">
                  <c:v>2.042923065136181E-3</c:v>
                </c:pt>
                <c:pt idx="88">
                  <c:v>1.3295675669007642E-3</c:v>
                </c:pt>
                <c:pt idx="89">
                  <c:v>8.5743101188865442E-4</c:v>
                </c:pt>
                <c:pt idx="90">
                  <c:v>5.4790546031015198E-4</c:v>
                </c:pt>
                <c:pt idx="91">
                  <c:v>3.4691062676977293E-4</c:v>
                </c:pt>
                <c:pt idx="92">
                  <c:v>2.1763238601157496E-4</c:v>
                </c:pt>
                <c:pt idx="93">
                  <c:v>1.3527337152255436E-4</c:v>
                </c:pt>
                <c:pt idx="94">
                  <c:v>8.3305445469753929E-5</c:v>
                </c:pt>
                <c:pt idx="95">
                  <c:v>5.082725208037851E-5</c:v>
                </c:pt>
                <c:pt idx="96">
                  <c:v>3.0723617485089628E-5</c:v>
                </c:pt>
                <c:pt idx="97">
                  <c:v>1.8398875401230274E-5</c:v>
                </c:pt>
                <c:pt idx="98">
                  <c:v>1.0915522858298656E-5</c:v>
                </c:pt>
                <c:pt idx="99">
                  <c:v>6.4153986139946093E-6</c:v>
                </c:pt>
              </c:numCache>
            </c:numRef>
          </c:val>
          <c:smooth val="0"/>
          <c:extLst>
            <c:ext xmlns:c16="http://schemas.microsoft.com/office/drawing/2014/chart" uri="{C3380CC4-5D6E-409C-BE32-E72D297353CC}">
              <c16:uniqueId val="{00000001-E39B-4A72-986D-5EB9B5401B7E}"/>
            </c:ext>
          </c:extLst>
        </c:ser>
        <c:ser>
          <c:idx val="2"/>
          <c:order val="2"/>
          <c:tx>
            <c:strRef>
              <c:f>Sheet1!$I$1</c:f>
              <c:strCache>
                <c:ptCount val="1"/>
                <c:pt idx="0">
                  <c:v>Total Costs</c:v>
                </c:pt>
              </c:strCache>
            </c:strRef>
          </c:tx>
          <c:spPr>
            <a:ln w="28575" cap="rnd">
              <a:solidFill>
                <a:schemeClr val="accent6">
                  <a:lumMod val="50000"/>
                </a:schemeClr>
              </a:solidFill>
              <a:round/>
            </a:ln>
            <a:effectLst/>
          </c:spPr>
          <c:marker>
            <c:symbol val="none"/>
          </c:marker>
          <c:val>
            <c:numRef>
              <c:f>Sheet1!$I$2:$I$104</c:f>
              <c:numCache>
                <c:formatCode>General</c:formatCode>
                <c:ptCount val="103"/>
                <c:pt idx="0">
                  <c:v>588.0000145540306</c:v>
                </c:pt>
                <c:pt idx="1">
                  <c:v>576.00002453183401</c:v>
                </c:pt>
                <c:pt idx="2">
                  <c:v>564.00004096482326</c:v>
                </c:pt>
                <c:pt idx="3">
                  <c:v>552.00006776966939</c:v>
                </c:pt>
                <c:pt idx="4">
                  <c:v>540.0001110739272</c:v>
                </c:pt>
                <c:pt idx="5">
                  <c:v>528.00018036449535</c:v>
                </c:pt>
                <c:pt idx="6">
                  <c:v>516.00029017651468</c:v>
                </c:pt>
                <c:pt idx="7">
                  <c:v>504.00046254750237</c:v>
                </c:pt>
                <c:pt idx="8">
                  <c:v>492.00073054061363</c:v>
                </c:pt>
                <c:pt idx="9">
                  <c:v>480.00114324134915</c:v>
                </c:pt>
                <c:pt idx="10">
                  <c:v>468.00177275675583</c:v>
                </c:pt>
                <c:pt idx="11">
                  <c:v>456.00272389742008</c:v>
                </c:pt>
                <c:pt idx="12">
                  <c:v>444.00414740106953</c:v>
                </c:pt>
                <c:pt idx="13">
                  <c:v>432.00625776088748</c:v>
                </c:pt>
                <c:pt idx="14">
                  <c:v>420.00935694694738</c:v>
                </c:pt>
                <c:pt idx="15">
                  <c:v>408.0138655464275</c:v>
                </c:pt>
                <c:pt idx="16">
                  <c:v>396.02036308306992</c:v>
                </c:pt>
                <c:pt idx="17">
                  <c:v>384.02963948802153</c:v>
                </c:pt>
                <c:pt idx="18">
                  <c:v>372.04275985523572</c:v>
                </c:pt>
                <c:pt idx="19">
                  <c:v>360.06114469072764</c:v>
                </c:pt>
                <c:pt idx="20">
                  <c:v>348.08666781578597</c:v>
                </c:pt>
                <c:pt idx="21">
                  <c:v>336.12177386524502</c:v>
                </c:pt>
                <c:pt idx="22">
                  <c:v>324.16961688739411</c:v>
                </c:pt>
                <c:pt idx="23">
                  <c:v>312.23422085952268</c:v>
                </c:pt>
                <c:pt idx="24">
                  <c:v>300.32066194866053</c:v>
                </c:pt>
                <c:pt idx="25">
                  <c:v>288.43527105212991</c:v>
                </c:pt>
                <c:pt idx="26">
                  <c:v>276.58585355067953</c:v>
                </c:pt>
                <c:pt idx="27">
                  <c:v>264.78192133064556</c:v>
                </c:pt>
                <c:pt idx="28">
                  <c:v>253.03493004776197</c:v>
                </c:pt>
                <c:pt idx="29">
                  <c:v>241.35851241869273</c:v>
                </c:pt>
                <c:pt idx="30">
                  <c:v>229.7686961798837</c:v>
                </c:pt>
                <c:pt idx="31">
                  <c:v>218.28409342362045</c:v>
                </c:pt>
                <c:pt idx="32">
                  <c:v>206.92604650997816</c:v>
                </c:pt>
                <c:pt idx="33">
                  <c:v>195.71871487362603</c:v>
                </c:pt>
                <c:pt idx="34">
                  <c:v>184.68908700201678</c:v>
                </c:pt>
                <c:pt idx="35">
                  <c:v>173.86690283335446</c:v>
                </c:pt>
                <c:pt idx="36">
                  <c:v>163.28447393384226</c:v>
                </c:pt>
                <c:pt idx="37">
                  <c:v>152.97639211474609</c:v>
                </c:pt>
                <c:pt idx="38">
                  <c:v>142.97912159864472</c:v>
                </c:pt>
                <c:pt idx="39">
                  <c:v>133.33047529402984</c:v>
                </c:pt>
                <c:pt idx="40">
                  <c:v>124.06898193386742</c:v>
                </c:pt>
                <c:pt idx="41">
                  <c:v>115.2331574231625</c:v>
                </c:pt>
                <c:pt idx="42">
                  <c:v>106.86070028969763</c:v>
                </c:pt>
                <c:pt idx="43">
                  <c:v>98.987637158680883</c:v>
                </c:pt>
                <c:pt idx="44">
                  <c:v>91.647449184208966</c:v>
                </c:pt>
                <c:pt idx="45">
                  <c:v>84.870213911592487</c:v>
                </c:pt>
                <c:pt idx="46">
                  <c:v>78.681798738753599</c:v>
                </c:pt>
                <c:pt idx="47">
                  <c:v>73.103141738124236</c:v>
                </c:pt>
                <c:pt idx="48">
                  <c:v>68.149652992754355</c:v>
                </c:pt>
                <c:pt idx="49">
                  <c:v>63.830764864229224</c:v>
                </c:pt>
                <c:pt idx="50">
                  <c:v>60.149652992754355</c:v>
                </c:pt>
                <c:pt idx="51">
                  <c:v>57.103141738124236</c:v>
                </c:pt>
                <c:pt idx="52">
                  <c:v>54.681798738753606</c:v>
                </c:pt>
                <c:pt idx="53">
                  <c:v>52.870213911592487</c:v>
                </c:pt>
                <c:pt idx="54">
                  <c:v>51.64744918420898</c:v>
                </c:pt>
                <c:pt idx="55">
                  <c:v>50.987637158680883</c:v>
                </c:pt>
                <c:pt idx="56">
                  <c:v>50.860700289697633</c:v>
                </c:pt>
                <c:pt idx="57">
                  <c:v>51.233157423162453</c:v>
                </c:pt>
                <c:pt idx="58">
                  <c:v>52.068981933867384</c:v>
                </c:pt>
                <c:pt idx="59">
                  <c:v>53.330475294029824</c:v>
                </c:pt>
                <c:pt idx="60">
                  <c:v>54.979121598644731</c:v>
                </c:pt>
                <c:pt idx="61">
                  <c:v>56.976392114746098</c:v>
                </c:pt>
                <c:pt idx="62">
                  <c:v>59.284473933842243</c:v>
                </c:pt>
                <c:pt idx="63">
                  <c:v>61.866902833354473</c:v>
                </c:pt>
                <c:pt idx="64">
                  <c:v>64.689087002016748</c:v>
                </c:pt>
                <c:pt idx="65">
                  <c:v>67.718714873626041</c:v>
                </c:pt>
                <c:pt idx="66">
                  <c:v>70.926046509978207</c:v>
                </c:pt>
                <c:pt idx="67">
                  <c:v>74.284093423620448</c:v>
                </c:pt>
                <c:pt idx="68">
                  <c:v>77.76869617988369</c:v>
                </c:pt>
                <c:pt idx="69">
                  <c:v>81.35851241869274</c:v>
                </c:pt>
                <c:pt idx="70">
                  <c:v>85.034930047762003</c:v>
                </c:pt>
                <c:pt idx="71">
                  <c:v>88.781921330645531</c:v>
                </c:pt>
                <c:pt idx="72">
                  <c:v>92.585853550679488</c:v>
                </c:pt>
                <c:pt idx="73">
                  <c:v>96.435271052129934</c:v>
                </c:pt>
                <c:pt idx="74">
                  <c:v>100.3206619486605</c:v>
                </c:pt>
                <c:pt idx="75">
                  <c:v>104.23422085952269</c:v>
                </c:pt>
                <c:pt idx="76">
                  <c:v>108.16961688739408</c:v>
                </c:pt>
                <c:pt idx="77">
                  <c:v>112.12177386524505</c:v>
                </c:pt>
                <c:pt idx="78">
                  <c:v>116.08666781578594</c:v>
                </c:pt>
                <c:pt idx="79">
                  <c:v>120.06114469072762</c:v>
                </c:pt>
                <c:pt idx="80">
                  <c:v>124.04275985523569</c:v>
                </c:pt>
                <c:pt idx="81">
                  <c:v>128.02963948802145</c:v>
                </c:pt>
                <c:pt idx="82">
                  <c:v>132.02036308306995</c:v>
                </c:pt>
                <c:pt idx="83">
                  <c:v>136.01386554642747</c:v>
                </c:pt>
                <c:pt idx="84">
                  <c:v>140.00935694694741</c:v>
                </c:pt>
                <c:pt idx="85">
                  <c:v>144.00625776088745</c:v>
                </c:pt>
                <c:pt idx="86">
                  <c:v>148.0041474010695</c:v>
                </c:pt>
                <c:pt idx="87">
                  <c:v>152.0027238974202</c:v>
                </c:pt>
                <c:pt idx="88">
                  <c:v>156.00177275675586</c:v>
                </c:pt>
                <c:pt idx="89">
                  <c:v>160.00114324134918</c:v>
                </c:pt>
                <c:pt idx="90">
                  <c:v>164.00073054061374</c:v>
                </c:pt>
                <c:pt idx="91">
                  <c:v>168.00046254750237</c:v>
                </c:pt>
                <c:pt idx="92">
                  <c:v>172.00029017651468</c:v>
                </c:pt>
                <c:pt idx="93">
                  <c:v>176.00018036449535</c:v>
                </c:pt>
                <c:pt idx="94">
                  <c:v>180.00011107392729</c:v>
                </c:pt>
                <c:pt idx="95">
                  <c:v>184.00006776966941</c:v>
                </c:pt>
                <c:pt idx="96">
                  <c:v>188.00004096482334</c:v>
                </c:pt>
                <c:pt idx="97">
                  <c:v>192.00002453183387</c:v>
                </c:pt>
                <c:pt idx="98">
                  <c:v>196.00001455403049</c:v>
                </c:pt>
                <c:pt idx="99">
                  <c:v>200.00000855386483</c:v>
                </c:pt>
              </c:numCache>
            </c:numRef>
          </c:val>
          <c:smooth val="0"/>
          <c:extLst>
            <c:ext xmlns:c16="http://schemas.microsoft.com/office/drawing/2014/chart" uri="{C3380CC4-5D6E-409C-BE32-E72D297353CC}">
              <c16:uniqueId val="{00000002-E39B-4A72-986D-5EB9B5401B7E}"/>
            </c:ext>
          </c:extLst>
        </c:ser>
        <c:dLbls>
          <c:showLegendKey val="0"/>
          <c:showVal val="0"/>
          <c:showCatName val="0"/>
          <c:showSerName val="0"/>
          <c:showPercent val="0"/>
          <c:showBubbleSize val="0"/>
        </c:dLbls>
        <c:smooth val="0"/>
        <c:axId val="405625071"/>
        <c:axId val="405626031"/>
      </c:lineChart>
      <c:catAx>
        <c:axId val="4056250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Order Volume (</a:t>
                </a:r>
                <a:r>
                  <a:rPr lang="en-CA" i="1"/>
                  <a:t>Q</a:t>
                </a:r>
                <a:r>
                  <a:rPr lang="en-CA" i="0"/>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5626031"/>
        <c:crosses val="autoZero"/>
        <c:auto val="1"/>
        <c:lblAlgn val="ctr"/>
        <c:lblOffset val="100"/>
        <c:tickLblSkip val="10"/>
        <c:noMultiLvlLbl val="0"/>
      </c:catAx>
      <c:valAx>
        <c:axId val="4056260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Inventory Costs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56250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Costs - Newsvendor</a:t>
            </a:r>
            <a:r>
              <a:rPr lang="en-CA" baseline="0"/>
              <a:t> Model</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Exp. Holding Costs</c:v>
          </c:tx>
          <c:spPr>
            <a:ln w="28575" cap="rnd">
              <a:solidFill>
                <a:srgbClr val="7030A0"/>
              </a:solidFill>
              <a:round/>
            </a:ln>
            <a:effectLst/>
          </c:spPr>
          <c:marker>
            <c:symbol val="none"/>
          </c:marker>
          <c:cat>
            <c:numRef>
              <c:f>Sheet1!$A$47:$A$61</c:f>
              <c:numCache>
                <c:formatCode>General</c:formatCode>
                <c:ptCount val="15"/>
                <c:pt idx="0">
                  <c:v>46</c:v>
                </c:pt>
                <c:pt idx="1">
                  <c:v>47</c:v>
                </c:pt>
                <c:pt idx="2">
                  <c:v>48</c:v>
                </c:pt>
                <c:pt idx="3">
                  <c:v>49</c:v>
                </c:pt>
                <c:pt idx="4">
                  <c:v>50</c:v>
                </c:pt>
                <c:pt idx="5">
                  <c:v>51</c:v>
                </c:pt>
                <c:pt idx="6">
                  <c:v>52</c:v>
                </c:pt>
                <c:pt idx="7">
                  <c:v>53</c:v>
                </c:pt>
                <c:pt idx="8">
                  <c:v>54</c:v>
                </c:pt>
                <c:pt idx="9">
                  <c:v>55</c:v>
                </c:pt>
                <c:pt idx="10">
                  <c:v>56</c:v>
                </c:pt>
                <c:pt idx="11">
                  <c:v>57</c:v>
                </c:pt>
                <c:pt idx="12">
                  <c:v>58</c:v>
                </c:pt>
                <c:pt idx="13">
                  <c:v>59</c:v>
                </c:pt>
                <c:pt idx="14">
                  <c:v>60</c:v>
                </c:pt>
              </c:numCache>
            </c:numRef>
          </c:cat>
          <c:val>
            <c:numRef>
              <c:f>Sheet1!$G$47:$G$61</c:f>
              <c:numCache>
                <c:formatCode>General</c:formatCode>
                <c:ptCount val="15"/>
                <c:pt idx="0">
                  <c:v>9.2175534778981216</c:v>
                </c:pt>
                <c:pt idx="1">
                  <c:v>10.670449684688407</c:v>
                </c:pt>
                <c:pt idx="2">
                  <c:v>12.275785434531059</c:v>
                </c:pt>
                <c:pt idx="3">
                  <c:v>14.037413248188585</c:v>
                </c:pt>
                <c:pt idx="4">
                  <c:v>15.957691216057299</c:v>
                </c:pt>
                <c:pt idx="5">
                  <c:v>18.037413248188585</c:v>
                </c:pt>
                <c:pt idx="6">
                  <c:v>20.275785434531059</c:v>
                </c:pt>
                <c:pt idx="7">
                  <c:v>22.670449684688407</c:v>
                </c:pt>
                <c:pt idx="8">
                  <c:v>25.217553477898122</c:v>
                </c:pt>
                <c:pt idx="9">
                  <c:v>27.911862296052249</c:v>
                </c:pt>
                <c:pt idx="10">
                  <c:v>30.746909289670214</c:v>
                </c:pt>
                <c:pt idx="11">
                  <c:v>33.715175072424415</c:v>
                </c:pt>
                <c:pt idx="12">
                  <c:v>36.808289355790606</c:v>
                </c:pt>
                <c:pt idx="13">
                  <c:v>40.017245483466837</c:v>
                </c:pt>
                <c:pt idx="14">
                  <c:v>43.33261882350746</c:v>
                </c:pt>
              </c:numCache>
            </c:numRef>
          </c:val>
          <c:smooth val="0"/>
          <c:extLst>
            <c:ext xmlns:c16="http://schemas.microsoft.com/office/drawing/2014/chart" uri="{C3380CC4-5D6E-409C-BE32-E72D297353CC}">
              <c16:uniqueId val="{00000000-BB2D-4F47-9043-CE25D2336E6C}"/>
            </c:ext>
          </c:extLst>
        </c:ser>
        <c:ser>
          <c:idx val="1"/>
          <c:order val="1"/>
          <c:tx>
            <c:v>Exp. Lost Profit</c:v>
          </c:tx>
          <c:spPr>
            <a:ln w="28575" cap="rnd">
              <a:solidFill>
                <a:srgbClr val="00B050"/>
              </a:solidFill>
              <a:round/>
            </a:ln>
            <a:effectLst/>
          </c:spPr>
          <c:marker>
            <c:symbol val="none"/>
          </c:marker>
          <c:cat>
            <c:numRef>
              <c:f>Sheet1!$A$47:$A$61</c:f>
              <c:numCache>
                <c:formatCode>General</c:formatCode>
                <c:ptCount val="15"/>
                <c:pt idx="0">
                  <c:v>46</c:v>
                </c:pt>
                <c:pt idx="1">
                  <c:v>47</c:v>
                </c:pt>
                <c:pt idx="2">
                  <c:v>48</c:v>
                </c:pt>
                <c:pt idx="3">
                  <c:v>49</c:v>
                </c:pt>
                <c:pt idx="4">
                  <c:v>50</c:v>
                </c:pt>
                <c:pt idx="5">
                  <c:v>51</c:v>
                </c:pt>
                <c:pt idx="6">
                  <c:v>52</c:v>
                </c:pt>
                <c:pt idx="7">
                  <c:v>53</c:v>
                </c:pt>
                <c:pt idx="8">
                  <c:v>54</c:v>
                </c:pt>
                <c:pt idx="9">
                  <c:v>55</c:v>
                </c:pt>
                <c:pt idx="10">
                  <c:v>56</c:v>
                </c:pt>
                <c:pt idx="11">
                  <c:v>57</c:v>
                </c:pt>
                <c:pt idx="12">
                  <c:v>58</c:v>
                </c:pt>
                <c:pt idx="13">
                  <c:v>59</c:v>
                </c:pt>
                <c:pt idx="14">
                  <c:v>60</c:v>
                </c:pt>
              </c:numCache>
            </c:numRef>
          </c:cat>
          <c:val>
            <c:numRef>
              <c:f>Sheet1!$H$47:$H$61</c:f>
              <c:numCache>
                <c:formatCode>General</c:formatCode>
                <c:ptCount val="15"/>
                <c:pt idx="0">
                  <c:v>75.652660433694365</c:v>
                </c:pt>
                <c:pt idx="1">
                  <c:v>68.011349054065192</c:v>
                </c:pt>
                <c:pt idx="2">
                  <c:v>60.827356303593177</c:v>
                </c:pt>
                <c:pt idx="3">
                  <c:v>54.11223974456577</c:v>
                </c:pt>
                <c:pt idx="4">
                  <c:v>47.873073648171925</c:v>
                </c:pt>
                <c:pt idx="5">
                  <c:v>42.11223974456577</c:v>
                </c:pt>
                <c:pt idx="6">
                  <c:v>36.827356303593177</c:v>
                </c:pt>
                <c:pt idx="7">
                  <c:v>32.011349054065199</c:v>
                </c:pt>
                <c:pt idx="8">
                  <c:v>27.652660433694365</c:v>
                </c:pt>
                <c:pt idx="9">
                  <c:v>23.735586888156732</c:v>
                </c:pt>
                <c:pt idx="10">
                  <c:v>20.240727869010669</c:v>
                </c:pt>
                <c:pt idx="11">
                  <c:v>17.145525217273217</c:v>
                </c:pt>
                <c:pt idx="12">
                  <c:v>14.424868067371847</c:v>
                </c:pt>
                <c:pt idx="13">
                  <c:v>12.051736450400549</c:v>
                </c:pt>
                <c:pt idx="14">
                  <c:v>9.9978564705223683</c:v>
                </c:pt>
              </c:numCache>
            </c:numRef>
          </c:val>
          <c:smooth val="0"/>
          <c:extLst>
            <c:ext xmlns:c16="http://schemas.microsoft.com/office/drawing/2014/chart" uri="{C3380CC4-5D6E-409C-BE32-E72D297353CC}">
              <c16:uniqueId val="{00000001-BB2D-4F47-9043-CE25D2336E6C}"/>
            </c:ext>
          </c:extLst>
        </c:ser>
        <c:ser>
          <c:idx val="2"/>
          <c:order val="2"/>
          <c:tx>
            <c:v>Total Costs</c:v>
          </c:tx>
          <c:spPr>
            <a:ln w="28575" cap="rnd">
              <a:solidFill>
                <a:schemeClr val="accent6">
                  <a:lumMod val="50000"/>
                </a:schemeClr>
              </a:solidFill>
              <a:round/>
            </a:ln>
            <a:effectLst/>
          </c:spPr>
          <c:marker>
            <c:symbol val="none"/>
          </c:marker>
          <c:cat>
            <c:numRef>
              <c:f>Sheet1!$A$47:$A$61</c:f>
              <c:numCache>
                <c:formatCode>General</c:formatCode>
                <c:ptCount val="15"/>
                <c:pt idx="0">
                  <c:v>46</c:v>
                </c:pt>
                <c:pt idx="1">
                  <c:v>47</c:v>
                </c:pt>
                <c:pt idx="2">
                  <c:v>48</c:v>
                </c:pt>
                <c:pt idx="3">
                  <c:v>49</c:v>
                </c:pt>
                <c:pt idx="4">
                  <c:v>50</c:v>
                </c:pt>
                <c:pt idx="5">
                  <c:v>51</c:v>
                </c:pt>
                <c:pt idx="6">
                  <c:v>52</c:v>
                </c:pt>
                <c:pt idx="7">
                  <c:v>53</c:v>
                </c:pt>
                <c:pt idx="8">
                  <c:v>54</c:v>
                </c:pt>
                <c:pt idx="9">
                  <c:v>55</c:v>
                </c:pt>
                <c:pt idx="10">
                  <c:v>56</c:v>
                </c:pt>
                <c:pt idx="11">
                  <c:v>57</c:v>
                </c:pt>
                <c:pt idx="12">
                  <c:v>58</c:v>
                </c:pt>
                <c:pt idx="13">
                  <c:v>59</c:v>
                </c:pt>
                <c:pt idx="14">
                  <c:v>60</c:v>
                </c:pt>
              </c:numCache>
            </c:numRef>
          </c:cat>
          <c:val>
            <c:numRef>
              <c:f>Sheet1!$I$47:$I$61</c:f>
              <c:numCache>
                <c:formatCode>General</c:formatCode>
                <c:ptCount val="15"/>
                <c:pt idx="0">
                  <c:v>84.870213911592487</c:v>
                </c:pt>
                <c:pt idx="1">
                  <c:v>78.681798738753599</c:v>
                </c:pt>
                <c:pt idx="2">
                  <c:v>73.103141738124236</c:v>
                </c:pt>
                <c:pt idx="3">
                  <c:v>68.149652992754355</c:v>
                </c:pt>
                <c:pt idx="4">
                  <c:v>63.830764864229224</c:v>
                </c:pt>
                <c:pt idx="5">
                  <c:v>60.149652992754355</c:v>
                </c:pt>
                <c:pt idx="6">
                  <c:v>57.103141738124236</c:v>
                </c:pt>
                <c:pt idx="7">
                  <c:v>54.681798738753606</c:v>
                </c:pt>
                <c:pt idx="8">
                  <c:v>52.870213911592487</c:v>
                </c:pt>
                <c:pt idx="9">
                  <c:v>51.64744918420898</c:v>
                </c:pt>
                <c:pt idx="10">
                  <c:v>50.987637158680883</c:v>
                </c:pt>
                <c:pt idx="11">
                  <c:v>50.860700289697633</c:v>
                </c:pt>
                <c:pt idx="12">
                  <c:v>51.233157423162453</c:v>
                </c:pt>
                <c:pt idx="13">
                  <c:v>52.068981933867384</c:v>
                </c:pt>
                <c:pt idx="14">
                  <c:v>53.330475294029824</c:v>
                </c:pt>
              </c:numCache>
            </c:numRef>
          </c:val>
          <c:smooth val="0"/>
          <c:extLst>
            <c:ext xmlns:c16="http://schemas.microsoft.com/office/drawing/2014/chart" uri="{C3380CC4-5D6E-409C-BE32-E72D297353CC}">
              <c16:uniqueId val="{00000002-BB2D-4F47-9043-CE25D2336E6C}"/>
            </c:ext>
          </c:extLst>
        </c:ser>
        <c:dLbls>
          <c:showLegendKey val="0"/>
          <c:showVal val="0"/>
          <c:showCatName val="0"/>
          <c:showSerName val="0"/>
          <c:showPercent val="0"/>
          <c:showBubbleSize val="0"/>
        </c:dLbls>
        <c:smooth val="0"/>
        <c:axId val="600076655"/>
        <c:axId val="600079055"/>
      </c:lineChart>
      <c:catAx>
        <c:axId val="6000766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Order Volume (</a:t>
                </a:r>
                <a:r>
                  <a:rPr lang="en-CA" i="1"/>
                  <a:t>Q</a:t>
                </a:r>
                <a:r>
                  <a:rPr lang="en-CA" i="0"/>
                  <a:t>)</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079055"/>
        <c:crosses val="autoZero"/>
        <c:auto val="1"/>
        <c:lblAlgn val="ctr"/>
        <c:lblOffset val="100"/>
        <c:noMultiLvlLbl val="0"/>
      </c:catAx>
      <c:valAx>
        <c:axId val="6000790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Inventory</a:t>
                </a:r>
                <a:r>
                  <a:rPr lang="en-CA" baseline="0"/>
                  <a:t> Costs ($)</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076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503A60-F532-7D4B-9495-BECDC9C91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29EE85B-2E36-5349-880B-B0BB04CE98C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DF43009-DF51-D141-BCD3-79629B9C5B5D}" type="datetimeFigureOut">
              <a:rPr lang="en-US"/>
              <a:pPr>
                <a:defRPr/>
              </a:pPr>
              <a:t>5/15/2024</a:t>
            </a:fld>
            <a:endParaRPr lang="en-US"/>
          </a:p>
        </p:txBody>
      </p:sp>
      <p:sp>
        <p:nvSpPr>
          <p:cNvPr id="4" name="Slide Image Placeholder 3">
            <a:extLst>
              <a:ext uri="{FF2B5EF4-FFF2-40B4-BE49-F238E27FC236}">
                <a16:creationId xmlns:a16="http://schemas.microsoft.com/office/drawing/2014/main" id="{209B7C90-981C-9343-A6E7-09AD9B36267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FB7DDB4-0B27-7347-8D74-F8FB1110591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1DFE6C-52A2-1241-8B7D-1F09A599D2F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BEBA447-7B86-874A-8D5B-4BC9DD24311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622E6EF-89B4-7E42-91B1-F6EF3C5638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5539CB36-261D-8F45-BDE0-E96A15B054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93DC6F5C-58DB-5245-8610-210CBBBD1A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3795" name="Slide Number Placeholder 3">
            <a:extLst>
              <a:ext uri="{FF2B5EF4-FFF2-40B4-BE49-F238E27FC236}">
                <a16:creationId xmlns:a16="http://schemas.microsoft.com/office/drawing/2014/main" id="{E925A61F-D6C7-3D40-923C-1E54BC934B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1265AAFE-517C-E040-9B15-68E377D7990C}"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DF0E27D9-C2EE-694E-A569-EE9F3C07CE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a:extLst>
              <a:ext uri="{FF2B5EF4-FFF2-40B4-BE49-F238E27FC236}">
                <a16:creationId xmlns:a16="http://schemas.microsoft.com/office/drawing/2014/main" id="{7EACF688-61D3-1042-AC12-9B89099F45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An example of a title page with more specific program details in the title</a:t>
            </a:r>
          </a:p>
        </p:txBody>
      </p:sp>
      <p:sp>
        <p:nvSpPr>
          <p:cNvPr id="37891" name="Slide Number Placeholder 3">
            <a:extLst>
              <a:ext uri="{FF2B5EF4-FFF2-40B4-BE49-F238E27FC236}">
                <a16:creationId xmlns:a16="http://schemas.microsoft.com/office/drawing/2014/main" id="{799A474E-24AA-664B-BD6D-FA6AFE7BA4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B47F8061-E9FB-A444-B71A-191004BC9C39}"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F636A975-5808-F34E-9B52-54385DAC8C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id="{1DDFF460-E28C-B14B-A9BD-D80E721C89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2467" name="Slide Number Placeholder 3">
            <a:extLst>
              <a:ext uri="{FF2B5EF4-FFF2-40B4-BE49-F238E27FC236}">
                <a16:creationId xmlns:a16="http://schemas.microsoft.com/office/drawing/2014/main" id="{F42F39CB-3DD7-C645-87D8-F525627B8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A54BC261-3A15-7141-82F7-5BAE5616064B}" type="slidenum">
              <a:rPr lang="en-US" altLang="en-US">
                <a:latin typeface="Calibri" panose="020F0502020204030204" pitchFamily="34" charset="0"/>
              </a:rPr>
              <a:pPr fontAlgn="base">
                <a:spcBef>
                  <a:spcPct val="0"/>
                </a:spcBef>
                <a:spcAft>
                  <a:spcPct val="0"/>
                </a:spcAft>
              </a:pPr>
              <a:t>23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rz Logo Title">
    <p:spTree>
      <p:nvGrpSpPr>
        <p:cNvPr id="1" name=""/>
        <p:cNvGrpSpPr/>
        <p:nvPr/>
      </p:nvGrpSpPr>
      <p:grpSpPr>
        <a:xfrm>
          <a:off x="0" y="0"/>
          <a:ext cx="0" cy="0"/>
          <a:chOff x="0" y="0"/>
          <a:chExt cx="0" cy="0"/>
        </a:xfrm>
      </p:grpSpPr>
      <p:sp>
        <p:nvSpPr>
          <p:cNvPr id="4" name="Title 4"/>
          <p:cNvSpPr>
            <a:spLocks noGrp="1"/>
          </p:cNvSpPr>
          <p:nvPr>
            <p:ph type="title"/>
          </p:nvPr>
        </p:nvSpPr>
        <p:spPr>
          <a:xfrm>
            <a:off x="0" y="-1125027"/>
            <a:ext cx="8876071" cy="1031188"/>
          </a:xfrm>
          <a:prstGeom prst="rect">
            <a:avLst/>
          </a:prstGeom>
        </p:spPr>
        <p:txBody>
          <a:bodyPr/>
          <a:lstStyle/>
          <a:p>
            <a:endParaRPr lang="en-US" dirty="0"/>
          </a:p>
        </p:txBody>
      </p:sp>
      <p:pic>
        <p:nvPicPr>
          <p:cNvPr id="5" name="Picture 4">
            <a:extLst>
              <a:ext uri="{FF2B5EF4-FFF2-40B4-BE49-F238E27FC236}">
                <a16:creationId xmlns:a16="http://schemas.microsoft.com/office/drawing/2014/main" id="{0B2BAC22-A21A-7C44-84C8-241B944066D6}"/>
              </a:ext>
            </a:extLst>
          </p:cNvPr>
          <p:cNvPicPr>
            <a:picLocks noChangeAspect="1"/>
          </p:cNvPicPr>
          <p:nvPr userDrawn="1"/>
        </p:nvPicPr>
        <p:blipFill>
          <a:blip r:embed="rId2"/>
          <a:stretch>
            <a:fillRect/>
          </a:stretch>
        </p:blipFill>
        <p:spPr>
          <a:xfrm>
            <a:off x="1841677" y="2522114"/>
            <a:ext cx="8508646" cy="1554464"/>
          </a:xfrm>
          <a:prstGeom prst="rect">
            <a:avLst/>
          </a:prstGeom>
        </p:spPr>
      </p:pic>
    </p:spTree>
    <p:extLst>
      <p:ext uri="{BB962C8B-B14F-4D97-AF65-F5344CB8AC3E}">
        <p14:creationId xmlns:p14="http://schemas.microsoft.com/office/powerpoint/2010/main" val="167392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87434FA8-2F50-7E4F-988D-5F7307507E9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F451E8D-75F9-3B4E-8B6F-173BBE71E9D3}"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2C373844-434D-5447-AAE6-42DCEC7C162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816BD88-1C1A-0E4C-8B90-DCA1AF88328F}"/>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5850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hap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C8E81086-9C14-814E-A468-7F1991334B44}"/>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BD075840-B8B4-894D-B940-E91F6E63678E}"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98249659-9F40-704C-AE69-83AE57CE6B11}"/>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65630D5-9E2C-9B46-943C-723C8567CCE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31827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1AACE0C1-9629-FF4F-B2E6-7B52E8C6F462}"/>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5FC083F4-2CB4-8F4D-AAB6-9F670B5D53D8}"/>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EB5EED1-4B96-574F-B34D-10270B3C93DD}"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8">
            <a:extLst>
              <a:ext uri="{FF2B5EF4-FFF2-40B4-BE49-F238E27FC236}">
                <a16:creationId xmlns:a16="http://schemas.microsoft.com/office/drawing/2014/main" id="{4996AE79-DCB8-044B-A486-D0B78496656F}"/>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E208AD99-95E2-9B49-9732-6DEB2481F6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0819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B6847EA2-BB60-B044-820B-75F88783053F}"/>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38B66A1A-E165-1042-9C94-019E204A314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C608E374-52AD-B44B-A36A-5736262D0C72}"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7" name="Date Placeholder 10">
            <a:extLst>
              <a:ext uri="{FF2B5EF4-FFF2-40B4-BE49-F238E27FC236}">
                <a16:creationId xmlns:a16="http://schemas.microsoft.com/office/drawing/2014/main" id="{30C3FE27-B2A1-D243-B8A1-18D81C8B815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D7DDFBB8-1DB9-3D47-A945-1A2CB90EF3A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405159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C30271C-68E4-8643-8189-C8F7E17728B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013C5B48-F205-5A42-A836-967E3B80F181}"/>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508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79EA2-2173-9C44-8D20-1E54C792C37C}"/>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83748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orz Logo Title Blue">
    <p:spTree>
      <p:nvGrpSpPr>
        <p:cNvPr id="1" name=""/>
        <p:cNvGrpSpPr/>
        <p:nvPr/>
      </p:nvGrpSpPr>
      <p:grpSpPr>
        <a:xfrm>
          <a:off x="0" y="0"/>
          <a:ext cx="0" cy="0"/>
          <a:chOff x="0" y="0"/>
          <a:chExt cx="0" cy="0"/>
        </a:xfrm>
      </p:grpSpPr>
      <p:sp>
        <p:nvSpPr>
          <p:cNvPr id="4" name="Title 4"/>
          <p:cNvSpPr>
            <a:spLocks noGrp="1"/>
          </p:cNvSpPr>
          <p:nvPr>
            <p:ph type="title"/>
          </p:nvPr>
        </p:nvSpPr>
        <p:spPr>
          <a:xfrm>
            <a:off x="0" y="-1125027"/>
            <a:ext cx="8876071" cy="1031188"/>
          </a:xfrm>
          <a:prstGeom prst="rect">
            <a:avLst/>
          </a:prstGeom>
        </p:spPr>
        <p:txBody>
          <a:bodyPr/>
          <a:lstStyle/>
          <a:p>
            <a:endParaRPr lang="en-US" dirty="0"/>
          </a:p>
        </p:txBody>
      </p:sp>
      <p:pic>
        <p:nvPicPr>
          <p:cNvPr id="5" name="Picture 4">
            <a:extLst>
              <a:ext uri="{FF2B5EF4-FFF2-40B4-BE49-F238E27FC236}">
                <a16:creationId xmlns:a16="http://schemas.microsoft.com/office/drawing/2014/main" id="{CE9AB25A-6C79-694A-A443-DEDCA47B1DD2}"/>
              </a:ext>
            </a:extLst>
          </p:cNvPr>
          <p:cNvPicPr>
            <a:picLocks noChangeAspect="1"/>
          </p:cNvPicPr>
          <p:nvPr userDrawn="1"/>
        </p:nvPicPr>
        <p:blipFill>
          <a:blip r:embed="rId2"/>
          <a:stretch>
            <a:fillRect/>
          </a:stretch>
        </p:blipFill>
        <p:spPr>
          <a:xfrm>
            <a:off x="1841677" y="2522114"/>
            <a:ext cx="8508646" cy="1554464"/>
          </a:xfrm>
          <a:prstGeom prst="rect">
            <a:avLst/>
          </a:prstGeom>
        </p:spPr>
      </p:pic>
    </p:spTree>
    <p:extLst>
      <p:ext uri="{BB962C8B-B14F-4D97-AF65-F5344CB8AC3E}">
        <p14:creationId xmlns:p14="http://schemas.microsoft.com/office/powerpoint/2010/main" val="98944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Vert Logo Title Blue">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E30EB77D-48B6-984A-AE24-052A6A972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46563" y="1330325"/>
            <a:ext cx="36988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dirty="0"/>
          </a:p>
        </p:txBody>
      </p:sp>
    </p:spTree>
    <p:extLst>
      <p:ext uri="{BB962C8B-B14F-4D97-AF65-F5344CB8AC3E}">
        <p14:creationId xmlns:p14="http://schemas.microsoft.com/office/powerpoint/2010/main" val="137231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Blu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31D6668D-D73D-8F4A-933F-456E52CB9DFC}"/>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solidFill>
                  <a:schemeClr val="bg1"/>
                </a:solidFill>
              </a:defRPr>
            </a:lvl1pPr>
          </a:lstStyle>
          <a:p>
            <a:endParaRPr lang="en-US" dirty="0"/>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Date Placeholder 4">
            <a:extLst>
              <a:ext uri="{FF2B5EF4-FFF2-40B4-BE49-F238E27FC236}">
                <a16:creationId xmlns:a16="http://schemas.microsoft.com/office/drawing/2014/main" id="{D559DB3B-C0C0-AC4E-9BBD-6843081F956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4177552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DDA18355-8752-9D42-9795-B0B4A80E2C6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2349ACD-5373-4C45-9F0A-0FE3EEFCEA6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solidFill>
                  <a:schemeClr val="bg1"/>
                </a:solidFill>
              </a:defRPr>
            </a:lvl1pPr>
          </a:lstStyle>
          <a:p>
            <a:endParaRPr lang="en-US" dirty="0"/>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5" name="Date Placeholder 3">
            <a:extLst>
              <a:ext uri="{FF2B5EF4-FFF2-40B4-BE49-F238E27FC236}">
                <a16:creationId xmlns:a16="http://schemas.microsoft.com/office/drawing/2014/main" id="{11262145-B481-ED4A-B6E6-06E3879781DA}"/>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3C4AA66-FE72-E548-BAA2-68033C51643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67339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Vert Logo Title">
    <p:spTree>
      <p:nvGrpSpPr>
        <p:cNvPr id="1" name=""/>
        <p:cNvGrpSpPr/>
        <p:nvPr/>
      </p:nvGrpSpPr>
      <p:grpSpPr>
        <a:xfrm>
          <a:off x="0" y="0"/>
          <a:ext cx="0" cy="0"/>
          <a:chOff x="0" y="0"/>
          <a:chExt cx="0" cy="0"/>
        </a:xfrm>
      </p:grpSpPr>
      <p:pic>
        <p:nvPicPr>
          <p:cNvPr id="3" name="Picture 5" descr="Logo, Smith School of Business at Queen's University">
            <a:extLst>
              <a:ext uri="{FF2B5EF4-FFF2-40B4-BE49-F238E27FC236}">
                <a16:creationId xmlns:a16="http://schemas.microsoft.com/office/drawing/2014/main" id="{755E95B0-BA7A-6E45-92EB-61CAD8F7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263" y="1374775"/>
            <a:ext cx="3673475"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dirty="0"/>
          </a:p>
        </p:txBody>
      </p:sp>
    </p:spTree>
    <p:extLst>
      <p:ext uri="{BB962C8B-B14F-4D97-AF65-F5344CB8AC3E}">
        <p14:creationId xmlns:p14="http://schemas.microsoft.com/office/powerpoint/2010/main" val="49216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2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71794A3-E238-E64D-94F9-B054D133EA16}"/>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4E765B8-AA8A-9B4E-950E-E3BA27BBA63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solidFill>
                  <a:schemeClr val="bg1"/>
                </a:solidFill>
              </a:defRPr>
            </a:lvl1pPr>
          </a:lstStyle>
          <a:p>
            <a:endParaRPr lang="en-US" dirty="0"/>
          </a:p>
        </p:txBody>
      </p:sp>
      <p:sp>
        <p:nvSpPr>
          <p:cNvPr id="4" name="Date Placeholder 3">
            <a:extLst>
              <a:ext uri="{FF2B5EF4-FFF2-40B4-BE49-F238E27FC236}">
                <a16:creationId xmlns:a16="http://schemas.microsoft.com/office/drawing/2014/main" id="{98976372-5ECE-E744-9B21-1ED8BA1E0099}"/>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8132F0D1-A7D7-2647-83B6-B6AEC27546B4}"/>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03292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A92FBF7D-FF21-6A4C-80B8-6202E0980585}"/>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0EB9335C-6DAD-F643-B866-842EDC8A688E}"/>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F21D110-A2E0-F94B-B3DE-092CAA8ED8E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idx="1"/>
          </p:nvPr>
        </p:nvSpPr>
        <p:spPr>
          <a:xfrm>
            <a:off x="838200" y="1862659"/>
            <a:ext cx="8876071" cy="38892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039268D8-FC1C-2D40-A5A8-47A6C145BE9B}"/>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A3C3B5FC-9B7B-AC4D-8751-C189FD030BB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279607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CB631482-18B7-2F46-84FD-DE6AF665ACF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CF32EFD-BA1E-D142-8BF2-3221833B09F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46175C-BC7F-E449-82F1-37DF049DB2F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sz="half" idx="1"/>
          </p:nvPr>
        </p:nvSpPr>
        <p:spPr>
          <a:xfrm>
            <a:off x="838200" y="1862659"/>
            <a:ext cx="5181600" cy="4314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A72FEC1A-D5AD-544B-BE92-21CFE181736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770DCD77-38CE-204E-8D8E-ECB1B9A42D5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512699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Blue">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F40A76A1-5BF2-C243-911E-A03F11C353E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A1CD51E4-A0ED-9342-8810-D4F53AF8AAB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0BB0A0B-AF6A-E947-A7A7-5304D9C3432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2D2BC59A-8848-3042-B85F-DB266E75A0E2}"/>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63FD8F1F-5B84-AF40-9E60-93F19EB0030B}"/>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5897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3EF61E04-DD54-4F42-B9A7-6E188F6A4318}"/>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8E518FAD-8D27-B14B-B591-680FFE914B1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D6EF3BB3-7D48-8341-B3C6-1FEB51FA883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1"/>
          <p:cNvSpPr>
            <a:spLocks noGrp="1"/>
          </p:cNvSpPr>
          <p:nvPr>
            <p:ph type="title"/>
          </p:nvPr>
        </p:nvSpPr>
        <p:spPr>
          <a:xfrm>
            <a:off x="839694" y="316748"/>
            <a:ext cx="9399681" cy="940701"/>
          </a:xfrm>
          <a:prstGeom prst="rect">
            <a:avLst/>
          </a:prstGeom>
        </p:spPr>
        <p:txBody>
          <a:bodyPr/>
          <a:lstStyle/>
          <a:p>
            <a:endParaRPr lang="en-US" dirty="0"/>
          </a:p>
        </p:txBody>
      </p:sp>
      <p:sp>
        <p:nvSpPr>
          <p:cNvPr id="5" name="Date Placeholder 2">
            <a:extLst>
              <a:ext uri="{FF2B5EF4-FFF2-40B4-BE49-F238E27FC236}">
                <a16:creationId xmlns:a16="http://schemas.microsoft.com/office/drawing/2014/main" id="{5B203C77-F146-4A4B-9864-0118BD0574A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EA09F26-921A-F44A-85FA-506D2236219D}"/>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99743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A2545572-98AF-0142-BFAF-CE854792126F}"/>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80F9011-73DD-074E-A777-F986E2AF59F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D33F0E10-8A64-F54F-809D-44E9B5C9889F}"/>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E52CB8E-DD5C-9740-A3CE-3F95D563BE6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828892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Shapes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213EF2C5-D499-5649-B5B0-F4E09E643BD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718C0BD8-0FAB-9B4F-9358-B84F0B210D4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F301F90C-688B-C548-87C6-8E95C95F35D0}"/>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4EA0D738-6AA4-C240-BDE0-EAA7D3D35B52}"/>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782888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88D61E70-0D00-7C45-8B05-D5C66C0838C9}"/>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9381A614-BB75-3D49-AC64-C944DCAF11B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9C897BB-EE7D-C948-B053-EA0762E45FB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8">
            <a:extLst>
              <a:ext uri="{FF2B5EF4-FFF2-40B4-BE49-F238E27FC236}">
                <a16:creationId xmlns:a16="http://schemas.microsoft.com/office/drawing/2014/main" id="{83B2CA86-5AAA-B54B-9A94-5AADDF50734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9267B13-0792-DC42-B8D7-6C02ECE18D2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97201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38200F0-E486-BA45-8B13-E3BF18FFDF36}"/>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B69C98A-98CF-3541-89A5-52D1C39841C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57F326-290E-2546-9E64-304FAA7F22D0}"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7" name="Date Placeholder 10">
            <a:extLst>
              <a:ext uri="{FF2B5EF4-FFF2-40B4-BE49-F238E27FC236}">
                <a16:creationId xmlns:a16="http://schemas.microsoft.com/office/drawing/2014/main" id="{7FD28089-5ACD-ED46-B33C-C9EA0C7BE1A9}"/>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3C3E7772-2363-D24B-A28F-8CC04B9864A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64009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Vertical Tex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D193508-B5AC-5446-8723-8CD34302BAEC}"/>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363B1D9D-DE85-434C-9DA2-3508305EF578}"/>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33266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6BF4A8A5-9C1B-9A41-8873-44DC288043B0}"/>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lvl1pPr>
          </a:lstStyle>
          <a:p>
            <a:endParaRPr lang="en-US" dirty="0"/>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Date Placeholder 4">
            <a:extLst>
              <a:ext uri="{FF2B5EF4-FFF2-40B4-BE49-F238E27FC236}">
                <a16:creationId xmlns:a16="http://schemas.microsoft.com/office/drawing/2014/main" id="{8E97048D-7FDA-5B49-A5A3-0F4E0C2F1B2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135262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Blu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CD83C-7D8C-9A47-893B-F54F57F915AA}"/>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04587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6C02BE4D-A0FE-8E40-BE1B-E7DD17EF03B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A8D2C79-31C4-414F-902A-3165C9C8EF9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lvl1pPr>
          </a:lstStyle>
          <a:p>
            <a:endParaRPr lang="en-US" dirty="0"/>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5" name="Date Placeholder 3">
            <a:extLst>
              <a:ext uri="{FF2B5EF4-FFF2-40B4-BE49-F238E27FC236}">
                <a16:creationId xmlns:a16="http://schemas.microsoft.com/office/drawing/2014/main" id="{FD735415-206E-7A41-97F6-C2D181DCE114}"/>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5F35F6BD-69A0-3540-811D-A75FCCCFAC2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0252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1D59160-B5F9-0745-866E-FF8506C81CD5}"/>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4F7EB3CC-1C2A-5C48-AF91-B2A7AD6B532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lvl1pPr>
          </a:lstStyle>
          <a:p>
            <a:endParaRPr lang="en-US" dirty="0"/>
          </a:p>
        </p:txBody>
      </p:sp>
      <p:sp>
        <p:nvSpPr>
          <p:cNvPr id="4" name="Date Placeholder 3">
            <a:extLst>
              <a:ext uri="{FF2B5EF4-FFF2-40B4-BE49-F238E27FC236}">
                <a16:creationId xmlns:a16="http://schemas.microsoft.com/office/drawing/2014/main" id="{F74C2D95-AAA2-324C-8457-C24B021A0BD2}"/>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D93D5B91-E64C-4346-8A50-B7B5A4D915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177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06FBA191-0D97-ED44-956C-E80088E532C6}"/>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A6489F7A-533B-DE47-94ED-11607402E03A}"/>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5D4E487A-7FB7-D64E-959C-21B62078E888}"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idx="1"/>
          </p:nvPr>
        </p:nvSpPr>
        <p:spPr>
          <a:xfrm>
            <a:off x="838200" y="1862659"/>
            <a:ext cx="8876071" cy="38892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C2BE082C-748D-C346-B3BD-EDA81E53ABF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85D4D0C-7443-AE4A-8FE5-69BAE7B29FD6}"/>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20786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9AB6D3B-1B47-8B4D-A31C-BFDEDBF83775}"/>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EE3793A0-0413-2341-A076-32788B86600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sz="half" idx="1"/>
          </p:nvPr>
        </p:nvSpPr>
        <p:spPr>
          <a:xfrm>
            <a:off x="838200" y="1862659"/>
            <a:ext cx="5181600" cy="4314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1787AFDD-367D-8049-A8E3-A76F44D8856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6B5E45CB-37FD-134A-AB41-0EA0CCC8509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998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E748CA6F-D9A4-D443-A53B-3DEE7D90162B}"/>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F87C3F34-4390-EE43-B4A5-954F910E29A7}"/>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38470853-6E1B-194F-AE62-F124817C19C7}"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8EEF23C8-6BB7-7040-9E2D-32E14C8A8793}"/>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46666742-4A8A-D445-B3CA-1C6601999C7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84733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D8E0245C-8434-9746-9A09-AA6B6F74B8C0}"/>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3DF02732-2841-9B40-A2C9-66A06CCA81A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83A2C34-3929-9242-BB81-07072E4AB5BF}"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5"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5" name="Date Placeholder 2">
            <a:extLst>
              <a:ext uri="{FF2B5EF4-FFF2-40B4-BE49-F238E27FC236}">
                <a16:creationId xmlns:a16="http://schemas.microsoft.com/office/drawing/2014/main" id="{0CB8B9A3-BD9E-5641-9FA9-FC607D176746}"/>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8F994DE-F17E-9049-8EAB-59CF6E27DAF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43032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3.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6.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037F24-AEB5-C542-9AD8-542A853FFC72}"/>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F7B9BC1-19DD-4A4E-99A1-4DA20A284A3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568E6C-EB3A-2E4C-93E3-3CB27EA5C125}"/>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C3922656-B6FA-6441-9860-8E70FDDA07F0}"/>
              </a:ext>
            </a:extLst>
          </p:cNvPr>
          <p:cNvPicPr>
            <a:picLocks noChangeAspect="1"/>
          </p:cNvPicPr>
          <p:nvPr userDrawn="1"/>
        </p:nvPicPr>
        <p:blipFill>
          <a:blip r:embed="rId18"/>
          <a:stretch>
            <a:fillRect/>
          </a:stretch>
        </p:blipFill>
        <p:spPr>
          <a:xfrm>
            <a:off x="9725124" y="6311783"/>
            <a:ext cx="2240592" cy="409340"/>
          </a:xfrm>
          <a:prstGeom prst="rect">
            <a:avLst/>
          </a:prstGeom>
        </p:spPr>
      </p:pic>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50" r:id="rId15"/>
  </p:sldLayoutIdLst>
  <p:hf sldNum="0" hdr="0" ftr="0" dt="0"/>
  <p:txStyles>
    <p:titleStyle>
      <a:lvl1pPr algn="l" rtl="0" fontAlgn="base">
        <a:lnSpc>
          <a:spcPct val="90000"/>
        </a:lnSpc>
        <a:spcBef>
          <a:spcPct val="0"/>
        </a:spcBef>
        <a:spcAft>
          <a:spcPct val="0"/>
        </a:spcAft>
        <a:defRPr sz="3200" kern="1200">
          <a:solidFill>
            <a:schemeClr val="tx1"/>
          </a:solidFill>
          <a:latin typeface="+mj-lt"/>
          <a:ea typeface="+mj-ea"/>
          <a:cs typeface="+mj-cs"/>
        </a:defRPr>
      </a:lvl1pPr>
      <a:lvl2pPr algn="l" rtl="0" fontAlgn="base">
        <a:lnSpc>
          <a:spcPct val="90000"/>
        </a:lnSpc>
        <a:spcBef>
          <a:spcPct val="0"/>
        </a:spcBef>
        <a:spcAft>
          <a:spcPct val="0"/>
        </a:spcAft>
        <a:defRPr sz="3200">
          <a:solidFill>
            <a:schemeClr val="tx1"/>
          </a:solidFill>
          <a:latin typeface="Lato Black" panose="020F0502020204030203" pitchFamily="34" charset="0"/>
        </a:defRPr>
      </a:lvl2pPr>
      <a:lvl3pPr algn="l" rtl="0" fontAlgn="base">
        <a:lnSpc>
          <a:spcPct val="90000"/>
        </a:lnSpc>
        <a:spcBef>
          <a:spcPct val="0"/>
        </a:spcBef>
        <a:spcAft>
          <a:spcPct val="0"/>
        </a:spcAft>
        <a:defRPr sz="3200">
          <a:solidFill>
            <a:schemeClr val="tx1"/>
          </a:solidFill>
          <a:latin typeface="Lato Black" panose="020F0502020204030203" pitchFamily="34" charset="0"/>
        </a:defRPr>
      </a:lvl3pPr>
      <a:lvl4pPr algn="l" rtl="0" fontAlgn="base">
        <a:lnSpc>
          <a:spcPct val="90000"/>
        </a:lnSpc>
        <a:spcBef>
          <a:spcPct val="0"/>
        </a:spcBef>
        <a:spcAft>
          <a:spcPct val="0"/>
        </a:spcAft>
        <a:defRPr sz="3200">
          <a:solidFill>
            <a:schemeClr val="tx1"/>
          </a:solidFill>
          <a:latin typeface="Lato Black" panose="020F0502020204030203" pitchFamily="34" charset="0"/>
        </a:defRPr>
      </a:lvl4pPr>
      <a:lvl5pPr algn="l" rtl="0" fontAlgn="base">
        <a:lnSpc>
          <a:spcPct val="90000"/>
        </a:lnSpc>
        <a:spcBef>
          <a:spcPct val="0"/>
        </a:spcBef>
        <a:spcAft>
          <a:spcPct val="0"/>
        </a:spcAft>
        <a:defRPr sz="3200">
          <a:solidFill>
            <a:schemeClr val="tx1"/>
          </a:solidFill>
          <a:latin typeface="Lato Black" panose="020F0502020204030203" pitchFamily="34" charset="0"/>
        </a:defRPr>
      </a:lvl5pPr>
      <a:lvl6pPr marL="457200" algn="l" rtl="0" fontAlgn="base">
        <a:lnSpc>
          <a:spcPct val="90000"/>
        </a:lnSpc>
        <a:spcBef>
          <a:spcPct val="0"/>
        </a:spcBef>
        <a:spcAft>
          <a:spcPct val="0"/>
        </a:spcAft>
        <a:defRPr sz="3200">
          <a:solidFill>
            <a:schemeClr val="tx1"/>
          </a:solidFill>
          <a:latin typeface="Lato Black" panose="020F0502020204030203" pitchFamily="34" charset="0"/>
        </a:defRPr>
      </a:lvl6pPr>
      <a:lvl7pPr marL="914400" algn="l" rtl="0" fontAlgn="base">
        <a:lnSpc>
          <a:spcPct val="90000"/>
        </a:lnSpc>
        <a:spcBef>
          <a:spcPct val="0"/>
        </a:spcBef>
        <a:spcAft>
          <a:spcPct val="0"/>
        </a:spcAft>
        <a:defRPr sz="3200">
          <a:solidFill>
            <a:schemeClr val="tx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tx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tx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1513BBF-FE8C-9A42-A6E2-C1300B8BBA20}"/>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37F01ADA-0710-CC49-927B-A43B361DC3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80A2F6-28DE-7C46-B5A8-B10A09BC31CF}"/>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256A2E37-A2A1-DF4C-9B62-9E0B44A2E6DD}"/>
              </a:ext>
            </a:extLst>
          </p:cNvPr>
          <p:cNvPicPr>
            <a:picLocks noChangeAspect="1"/>
          </p:cNvPicPr>
          <p:nvPr userDrawn="1"/>
        </p:nvPicPr>
        <p:blipFill>
          <a:blip r:embed="rId18"/>
          <a:stretch>
            <a:fillRect/>
          </a:stretch>
        </p:blipFill>
        <p:spPr>
          <a:xfrm>
            <a:off x="9725124" y="6311783"/>
            <a:ext cx="2240592" cy="409340"/>
          </a:xfrm>
          <a:prstGeom prst="rect">
            <a:avLst/>
          </a:prstGeom>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51" r:id="rId15"/>
  </p:sldLayoutIdLst>
  <p:hf sldNum="0" hdr="0" ftr="0" dt="0"/>
  <p:txStyles>
    <p:titleStyle>
      <a:lvl1pPr algn="l" rtl="0" fontAlgn="base">
        <a:lnSpc>
          <a:spcPct val="90000"/>
        </a:lnSpc>
        <a:spcBef>
          <a:spcPct val="0"/>
        </a:spcBef>
        <a:spcAft>
          <a:spcPct val="0"/>
        </a:spcAft>
        <a:defRPr sz="3200" kern="1200">
          <a:solidFill>
            <a:schemeClr val="bg1"/>
          </a:solidFill>
          <a:latin typeface="+mj-lt"/>
          <a:ea typeface="+mj-ea"/>
          <a:cs typeface="+mj-cs"/>
        </a:defRPr>
      </a:lvl1pPr>
      <a:lvl2pPr algn="l" rtl="0" fontAlgn="base">
        <a:lnSpc>
          <a:spcPct val="90000"/>
        </a:lnSpc>
        <a:spcBef>
          <a:spcPct val="0"/>
        </a:spcBef>
        <a:spcAft>
          <a:spcPct val="0"/>
        </a:spcAft>
        <a:defRPr sz="3200">
          <a:solidFill>
            <a:schemeClr val="bg1"/>
          </a:solidFill>
          <a:latin typeface="Lato Black" panose="020F0502020204030203" pitchFamily="34" charset="0"/>
        </a:defRPr>
      </a:lvl2pPr>
      <a:lvl3pPr algn="l" rtl="0" fontAlgn="base">
        <a:lnSpc>
          <a:spcPct val="90000"/>
        </a:lnSpc>
        <a:spcBef>
          <a:spcPct val="0"/>
        </a:spcBef>
        <a:spcAft>
          <a:spcPct val="0"/>
        </a:spcAft>
        <a:defRPr sz="3200">
          <a:solidFill>
            <a:schemeClr val="bg1"/>
          </a:solidFill>
          <a:latin typeface="Lato Black" panose="020F0502020204030203" pitchFamily="34" charset="0"/>
        </a:defRPr>
      </a:lvl3pPr>
      <a:lvl4pPr algn="l" rtl="0" fontAlgn="base">
        <a:lnSpc>
          <a:spcPct val="90000"/>
        </a:lnSpc>
        <a:spcBef>
          <a:spcPct val="0"/>
        </a:spcBef>
        <a:spcAft>
          <a:spcPct val="0"/>
        </a:spcAft>
        <a:defRPr sz="3200">
          <a:solidFill>
            <a:schemeClr val="bg1"/>
          </a:solidFill>
          <a:latin typeface="Lato Black" panose="020F0502020204030203" pitchFamily="34" charset="0"/>
        </a:defRPr>
      </a:lvl4pPr>
      <a:lvl5pPr algn="l" rtl="0" fontAlgn="base">
        <a:lnSpc>
          <a:spcPct val="90000"/>
        </a:lnSpc>
        <a:spcBef>
          <a:spcPct val="0"/>
        </a:spcBef>
        <a:spcAft>
          <a:spcPct val="0"/>
        </a:spcAft>
        <a:defRPr sz="3200">
          <a:solidFill>
            <a:schemeClr val="bg1"/>
          </a:solidFill>
          <a:latin typeface="Lato Black" panose="020F0502020204030203" pitchFamily="34" charset="0"/>
        </a:defRPr>
      </a:lvl5pPr>
      <a:lvl6pPr marL="457200" algn="l" rtl="0" fontAlgn="base">
        <a:lnSpc>
          <a:spcPct val="90000"/>
        </a:lnSpc>
        <a:spcBef>
          <a:spcPct val="0"/>
        </a:spcBef>
        <a:spcAft>
          <a:spcPct val="0"/>
        </a:spcAft>
        <a:defRPr sz="3200">
          <a:solidFill>
            <a:schemeClr val="bg1"/>
          </a:solidFill>
          <a:latin typeface="Lato Black" panose="020F0502020204030203" pitchFamily="34" charset="0"/>
        </a:defRPr>
      </a:lvl6pPr>
      <a:lvl7pPr marL="914400" algn="l" rtl="0" fontAlgn="base">
        <a:lnSpc>
          <a:spcPct val="90000"/>
        </a:lnSpc>
        <a:spcBef>
          <a:spcPct val="0"/>
        </a:spcBef>
        <a:spcAft>
          <a:spcPct val="0"/>
        </a:spcAft>
        <a:defRPr sz="3200">
          <a:solidFill>
            <a:schemeClr val="bg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bg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bg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bg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bg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bg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838200" y="311995"/>
            <a:ext cx="9401269" cy="937444"/>
          </a:xfrm>
        </p:spPr>
        <p:txBody>
          <a:bodyPr/>
          <a:lstStyle/>
          <a:p>
            <a:r>
              <a:rPr lang="en-CA" dirty="0"/>
              <a:t>Approach #2 – Targeted Service Level</a:t>
            </a:r>
          </a:p>
        </p:txBody>
      </p:sp>
      <p:sp>
        <p:nvSpPr>
          <p:cNvPr id="3" name="Content Placeholder 2">
            <a:extLst>
              <a:ext uri="{FF2B5EF4-FFF2-40B4-BE49-F238E27FC236}">
                <a16:creationId xmlns:a16="http://schemas.microsoft.com/office/drawing/2014/main" id="{9B2D23FD-9280-C449-0D52-02B639869E78}"/>
              </a:ext>
            </a:extLst>
          </p:cNvPr>
          <p:cNvSpPr>
            <a:spLocks noGrp="1"/>
          </p:cNvSpPr>
          <p:nvPr>
            <p:ph idx="1"/>
          </p:nvPr>
        </p:nvSpPr>
        <p:spPr>
          <a:xfrm>
            <a:off x="838200" y="1608659"/>
            <a:ext cx="10918371" cy="3889208"/>
          </a:xfrm>
        </p:spPr>
        <p:txBody>
          <a:bodyPr/>
          <a:lstStyle/>
          <a:p>
            <a:pPr marL="0" indent="0">
              <a:buNone/>
            </a:pPr>
            <a:r>
              <a:rPr lang="en-CA" b="1" u="sng" dirty="0"/>
              <a:t>Example 2</a:t>
            </a:r>
          </a:p>
          <a:p>
            <a:pPr marL="0" indent="0">
              <a:buNone/>
            </a:pPr>
            <a:r>
              <a:rPr lang="en-CA" dirty="0"/>
              <a:t>The car dealer posits that demand is normally distributed with a mean demand of 20 rentals per week and standard deviation of 3 vehicles per week. </a:t>
            </a:r>
          </a:p>
          <a:p>
            <a:pPr marL="0" indent="0">
              <a:buNone/>
            </a:pPr>
            <a:r>
              <a:rPr lang="en-CA" dirty="0"/>
              <a:t>In Excel,</a:t>
            </a:r>
          </a:p>
          <a:p>
            <a:pPr marL="0" indent="0" algn="ctr">
              <a:buNone/>
            </a:pPr>
            <a:r>
              <a:rPr lang="en-CA" dirty="0"/>
              <a:t>“=NORM.INV(</a:t>
            </a:r>
            <a:r>
              <a:rPr lang="en-CA" i="1" dirty="0"/>
              <a:t>probability, mean, standard deviation</a:t>
            </a:r>
            <a:r>
              <a:rPr lang="en-CA" dirty="0"/>
              <a:t>)”</a:t>
            </a:r>
          </a:p>
          <a:p>
            <a:pPr marL="0" indent="0" algn="ctr">
              <a:buNone/>
            </a:pPr>
            <a:r>
              <a:rPr lang="en-CA" dirty="0"/>
              <a:t>“=NORM.INV(.9,20,3)” yields 23.8</a:t>
            </a:r>
          </a:p>
          <a:p>
            <a:pPr marL="0" indent="0" algn="ctr">
              <a:buNone/>
            </a:pPr>
            <a:endParaRPr lang="en-CA" dirty="0"/>
          </a:p>
          <a:p>
            <a:pPr marL="0" indent="0" algn="ctr">
              <a:buNone/>
            </a:pPr>
            <a:r>
              <a:rPr lang="en-CA" dirty="0"/>
              <a:t>(so we would stock 24 vehicles)</a:t>
            </a:r>
          </a:p>
          <a:p>
            <a:pPr marL="0" indent="0">
              <a:buNone/>
            </a:pPr>
            <a:endParaRPr lang="en-CA" dirty="0"/>
          </a:p>
          <a:p>
            <a:pPr marL="0" indent="0">
              <a:buNone/>
            </a:pPr>
            <a:endParaRPr lang="en-CA" b="1" dirty="0"/>
          </a:p>
          <a:p>
            <a:pPr marL="0" indent="0">
              <a:buNone/>
            </a:pPr>
            <a:endParaRPr lang="en-CA" dirty="0"/>
          </a:p>
        </p:txBody>
      </p:sp>
    </p:spTree>
    <p:extLst>
      <p:ext uri="{BB962C8B-B14F-4D97-AF65-F5344CB8AC3E}">
        <p14:creationId xmlns:p14="http://schemas.microsoft.com/office/powerpoint/2010/main" val="207645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2A98-15E9-1EE1-9869-D65F9BD0DAA9}"/>
              </a:ext>
            </a:extLst>
          </p:cNvPr>
          <p:cNvSpPr>
            <a:spLocks noGrp="1"/>
          </p:cNvSpPr>
          <p:nvPr>
            <p:ph type="title"/>
          </p:nvPr>
        </p:nvSpPr>
        <p:spPr/>
        <p:txBody>
          <a:bodyPr/>
          <a:lstStyle/>
          <a:p>
            <a:r>
              <a:rPr lang="en-CA" dirty="0"/>
              <a:t>Approach #3: Minimizing Inventory Costs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A13C21-8FE1-00E8-BC60-A576824BF6C8}"/>
                  </a:ext>
                </a:extLst>
              </p:cNvPr>
              <p:cNvSpPr>
                <a:spLocks noGrp="1"/>
              </p:cNvSpPr>
              <p:nvPr>
                <p:ph idx="1"/>
              </p:nvPr>
            </p:nvSpPr>
            <p:spPr>
              <a:xfrm>
                <a:off x="838200" y="1536088"/>
                <a:ext cx="10874829" cy="3889208"/>
              </a:xfrm>
            </p:spPr>
            <p:txBody>
              <a:bodyPr/>
              <a:lstStyle/>
              <a:p>
                <a:pPr marL="0" indent="0">
                  <a:buNone/>
                </a:pPr>
                <a:r>
                  <a:rPr lang="en-CA" dirty="0"/>
                  <a:t>From the perspective of inventory management, we maximize profit by minimizing our total costs. We have costs associated with under-estimating the demand (</a:t>
                </a:r>
                <a14:m>
                  <m:oMath xmlns:m="http://schemas.openxmlformats.org/officeDocument/2006/math">
                    <m:sSub>
                      <m:sSubPr>
                        <m:ctrlPr>
                          <a:rPr lang="en-CA" i="1" smtClean="0">
                            <a:latin typeface="Cambria Math" panose="02040503050406030204" pitchFamily="18" charset="0"/>
                          </a:rPr>
                        </m:ctrlPr>
                      </m:sSubPr>
                      <m:e>
                        <m:r>
                          <a:rPr lang="en-CA" i="1">
                            <a:latin typeface="Cambria Math"/>
                          </a:rPr>
                          <m:t>𝑐</m:t>
                        </m:r>
                      </m:e>
                      <m:sub>
                        <m:r>
                          <a:rPr lang="en-CA" i="1">
                            <a:latin typeface="Cambria Math"/>
                          </a:rPr>
                          <m:t>𝑢</m:t>
                        </m:r>
                      </m:sub>
                    </m:sSub>
                  </m:oMath>
                </a14:m>
                <a:r>
                  <a:rPr lang="en-CA" dirty="0"/>
                  <a:t>) and we have costs associated with over-estimating the demand (</a:t>
                </a:r>
                <a14:m>
                  <m:oMath xmlns:m="http://schemas.openxmlformats.org/officeDocument/2006/math">
                    <m:sSub>
                      <m:sSubPr>
                        <m:ctrlPr>
                          <a:rPr lang="en-CA" i="1">
                            <a:latin typeface="Cambria Math" panose="02040503050406030204" pitchFamily="18" charset="0"/>
                          </a:rPr>
                        </m:ctrlPr>
                      </m:sSubPr>
                      <m:e>
                        <m:r>
                          <a:rPr lang="en-CA" i="1">
                            <a:latin typeface="Cambria Math"/>
                          </a:rPr>
                          <m:t>𝑐</m:t>
                        </m:r>
                      </m:e>
                      <m:sub>
                        <m:r>
                          <a:rPr lang="en-CA" i="1">
                            <a:latin typeface="Cambria Math"/>
                          </a:rPr>
                          <m:t>𝑜</m:t>
                        </m:r>
                      </m:sub>
                    </m:sSub>
                  </m:oMath>
                </a14:m>
                <a:r>
                  <a:rPr lang="en-CA" dirty="0"/>
                  <a:t>). </a:t>
                </a:r>
              </a:p>
              <a:p>
                <a:pPr marL="0" indent="0">
                  <a:buNone/>
                </a:pPr>
                <a:endParaRPr lang="en-CA" dirty="0"/>
              </a:p>
            </p:txBody>
          </p:sp>
        </mc:Choice>
        <mc:Fallback xmlns="">
          <p:sp>
            <p:nvSpPr>
              <p:cNvPr id="3" name="Content Placeholder 2">
                <a:extLst>
                  <a:ext uri="{FF2B5EF4-FFF2-40B4-BE49-F238E27FC236}">
                    <a16:creationId xmlns:a16="http://schemas.microsoft.com/office/drawing/2014/main" id="{8BA13C21-8FE1-00E8-BC60-A576824BF6C8}"/>
                  </a:ext>
                </a:extLst>
              </p:cNvPr>
              <p:cNvSpPr>
                <a:spLocks noGrp="1" noRot="1" noChangeAspect="1" noMove="1" noResize="1" noEditPoints="1" noAdjustHandles="1" noChangeArrowheads="1" noChangeShapeType="1" noTextEdit="1"/>
              </p:cNvSpPr>
              <p:nvPr>
                <p:ph idx="1"/>
              </p:nvPr>
            </p:nvSpPr>
            <p:spPr>
              <a:xfrm>
                <a:off x="838200" y="1536088"/>
                <a:ext cx="10874829" cy="3889208"/>
              </a:xfrm>
              <a:blipFill>
                <a:blip r:embed="rId2"/>
                <a:stretch>
                  <a:fillRect l="-2019" t="-282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806E23F-CF0D-9974-147A-310A9276D201}"/>
                  </a:ext>
                </a:extLst>
              </p:cNvPr>
              <p:cNvGraphicFramePr>
                <a:graphicFrameLocks noGrp="1"/>
              </p:cNvGraphicFramePr>
              <p:nvPr>
                <p:extLst>
                  <p:ext uri="{D42A27DB-BD31-4B8C-83A1-F6EECF244321}">
                    <p14:modId xmlns:p14="http://schemas.microsoft.com/office/powerpoint/2010/main" val="2367604664"/>
                  </p:ext>
                </p:extLst>
              </p:nvPr>
            </p:nvGraphicFramePr>
            <p:xfrm>
              <a:off x="2873828" y="3402496"/>
              <a:ext cx="6096000" cy="2743200"/>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14:m>
                            <m:oMathPara xmlns:m="http://schemas.openxmlformats.org/officeDocument/2006/math">
                              <m:oMathParaPr>
                                <m:jc m:val="centerGroup"/>
                              </m:oMathParaPr>
                              <m:oMath xmlns:m="http://schemas.openxmlformats.org/officeDocument/2006/math">
                                <m:sSub>
                                  <m:sSubPr>
                                    <m:ctrlPr>
                                      <a:rPr lang="en-CA" sz="2400" i="1" smtClean="0">
                                        <a:latin typeface="Cambria Math" panose="02040503050406030204" pitchFamily="18" charset="0"/>
                                      </a:rPr>
                                    </m:ctrlPr>
                                  </m:sSubPr>
                                  <m:e>
                                    <m:r>
                                      <a:rPr lang="en-CA" sz="2400" i="1">
                                        <a:latin typeface="Cambria Math"/>
                                      </a:rPr>
                                      <m:t>𝑐</m:t>
                                    </m:r>
                                  </m:e>
                                  <m:sub>
                                    <m:r>
                                      <a:rPr lang="en-CA" sz="2400" i="1">
                                        <a:latin typeface="Cambria Math"/>
                                      </a:rPr>
                                      <m:t>𝑢</m:t>
                                    </m:r>
                                  </m:sub>
                                </m:sSub>
                              </m:oMath>
                            </m:oMathPara>
                          </a14:m>
                          <a:endParaRPr lang="en-CA" sz="2400" b="0" dirty="0"/>
                        </a:p>
                      </a:txBody>
                      <a:tcPr>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14:m>
                            <m:oMathPara xmlns:m="http://schemas.openxmlformats.org/officeDocument/2006/math">
                              <m:oMathParaPr>
                                <m:jc m:val="centerGroup"/>
                              </m:oMathParaPr>
                              <m:oMath xmlns:m="http://schemas.openxmlformats.org/officeDocument/2006/math">
                                <m:sSub>
                                  <m:sSubPr>
                                    <m:ctrlPr>
                                      <a:rPr lang="en-CA" sz="2400" i="1" smtClean="0">
                                        <a:latin typeface="Cambria Math" panose="02040503050406030204" pitchFamily="18" charset="0"/>
                                      </a:rPr>
                                    </m:ctrlPr>
                                  </m:sSubPr>
                                  <m:e>
                                    <m:r>
                                      <a:rPr lang="en-CA" sz="2400" i="1">
                                        <a:latin typeface="Cambria Math"/>
                                      </a:rPr>
                                      <m:t>𝑐</m:t>
                                    </m:r>
                                  </m:e>
                                  <m:sub>
                                    <m:r>
                                      <a:rPr lang="en-CA" sz="2400" i="1">
                                        <a:latin typeface="Cambria Math"/>
                                      </a:rPr>
                                      <m:t>𝑜</m:t>
                                    </m:r>
                                  </m:sub>
                                </m:sSub>
                              </m:oMath>
                            </m:oMathPara>
                          </a14:m>
                          <a:endParaRPr lang="en-CA" sz="2400" b="0" dirty="0"/>
                        </a:p>
                      </a:txBody>
                      <a:tcPr>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Lost profit</a:t>
                          </a:r>
                        </a:p>
                      </a:txBody>
                      <a:tcPr>
                        <a:lnL>
                          <a:noFill/>
                        </a:lnL>
                        <a:lnR>
                          <a:noFill/>
                        </a:lnR>
                        <a:lnT w="12700" cmpd="sng">
                          <a:solidFill>
                            <a:srgbClr val="4F81BD"/>
                          </a:solidFill>
                        </a:lnT>
                        <a:lnB>
                          <a:noFill/>
                        </a:lnB>
                        <a:lnTlToBr w="12700" cmpd="sng">
                          <a:noFill/>
                          <a:prstDash val="solid"/>
                        </a:lnTlToBr>
                        <a:lnBlToTr w="12700" cmpd="sng">
                          <a:noFill/>
                          <a:prstDash val="solid"/>
                        </a:lnBlToTr>
                        <a:solidFill>
                          <a:srgbClr val="4F81BD">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Storage</a:t>
                          </a:r>
                          <a:r>
                            <a:rPr lang="en-CA" sz="2400" baseline="0" dirty="0"/>
                            <a:t> costs</a:t>
                          </a:r>
                          <a:endParaRPr lang="en-CA" sz="2400" dirty="0"/>
                        </a:p>
                      </a:txBody>
                      <a:tcPr>
                        <a:lnL>
                          <a:noFill/>
                        </a:lnL>
                        <a:lnR>
                          <a:noFill/>
                        </a:lnR>
                        <a:lnT w="12700" cmpd="sng">
                          <a:solidFill>
                            <a:srgbClr val="4F81BD"/>
                          </a:solidFill>
                        </a:lnT>
                        <a:lnB>
                          <a:noFill/>
                        </a:lnB>
                        <a:lnTlToBr w="12700" cmpd="sng">
                          <a:noFill/>
                          <a:prstDash val="solid"/>
                        </a:lnTlToBr>
                        <a:lnBlToTr w="12700" cmpd="sng">
                          <a:noFill/>
                          <a:prstDash val="solid"/>
                        </a:lnBlToTr>
                        <a:solidFill>
                          <a:srgbClr val="4F81BD">
                            <a:alpha val="2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Lost good-will</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Handling costs</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sz="2400" dirty="0"/>
                        </a:p>
                      </a:txBody>
                      <a:tcPr>
                        <a:lnL>
                          <a:noFill/>
                        </a:lnL>
                        <a:lnR>
                          <a:noFill/>
                        </a:lnR>
                        <a:lnT>
                          <a:noFill/>
                        </a:lnT>
                        <a:lnB>
                          <a:noFill/>
                        </a:lnB>
                        <a:lnTlToBr w="12700" cmpd="sng">
                          <a:noFill/>
                          <a:prstDash val="solid"/>
                        </a:lnTlToBr>
                        <a:lnBlToTr w="12700" cmpd="sng">
                          <a:noFill/>
                          <a:prstDash val="solid"/>
                        </a:lnBlToTr>
                        <a:solidFill>
                          <a:srgbClr val="4F81BD">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Return logistics</a:t>
                          </a:r>
                        </a:p>
                      </a:txBody>
                      <a:tcPr>
                        <a:lnL>
                          <a:noFill/>
                        </a:lnL>
                        <a:lnR>
                          <a:noFill/>
                        </a:lnR>
                        <a:lnT>
                          <a:noFill/>
                        </a:lnT>
                        <a:lnB>
                          <a:noFill/>
                        </a:lnB>
                        <a:lnTlToBr w="12700" cmpd="sng">
                          <a:noFill/>
                          <a:prstDash val="solid"/>
                        </a:lnTlToBr>
                        <a:lnBlToTr w="12700" cmpd="sng">
                          <a:noFill/>
                          <a:prstDash val="solid"/>
                        </a:lnBlToTr>
                        <a:solidFill>
                          <a:srgbClr val="4F81BD">
                            <a:alpha val="20000"/>
                          </a:srgbClr>
                        </a:solidFill>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Disposal fees</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sz="2400"/>
                        </a:p>
                      </a:txBody>
                      <a:tcPr>
                        <a:lnL>
                          <a:noFill/>
                        </a:lnL>
                        <a:lnR>
                          <a:noFill/>
                        </a:lnR>
                        <a:lnT>
                          <a:noFill/>
                        </a:lnT>
                        <a:lnB w="12700" cmpd="sng">
                          <a:solidFill>
                            <a:srgbClr val="4F81BD"/>
                          </a:solidFill>
                        </a:lnB>
                        <a:lnTlToBr w="12700" cmpd="sng">
                          <a:noFill/>
                          <a:prstDash val="solid"/>
                        </a:lnTlToBr>
                        <a:lnBlToTr w="12700" cmpd="sng">
                          <a:noFill/>
                          <a:prstDash val="solid"/>
                        </a:lnBlToTr>
                        <a:solidFill>
                          <a:srgbClr val="4F81BD">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Wholesale cost</a:t>
                          </a:r>
                        </a:p>
                      </a:txBody>
                      <a:tcPr>
                        <a:lnL>
                          <a:noFill/>
                        </a:lnL>
                        <a:lnR>
                          <a:noFill/>
                        </a:lnR>
                        <a:lnT>
                          <a:noFill/>
                        </a:lnT>
                        <a:lnB w="12700" cmpd="sng">
                          <a:solidFill>
                            <a:srgbClr val="4F81BD"/>
                          </a:solidFill>
                        </a:lnB>
                        <a:lnTlToBr w="12700" cmpd="sng">
                          <a:noFill/>
                          <a:prstDash val="solid"/>
                        </a:lnTlToBr>
                        <a:lnBlToTr w="12700" cmpd="sng">
                          <a:noFill/>
                          <a:prstDash val="solid"/>
                        </a:lnBlToTr>
                        <a:solidFill>
                          <a:srgbClr val="4F81BD">
                            <a:alpha val="20000"/>
                          </a:srgbClr>
                        </a:solidFill>
                      </a:tcPr>
                    </a:tc>
                    <a:extLst>
                      <a:ext uri="{0D108BD9-81ED-4DB2-BD59-A6C34878D82A}">
                        <a16:rowId xmlns:a16="http://schemas.microsoft.com/office/drawing/2014/main" val="10005"/>
                      </a:ext>
                    </a:extLst>
                  </a:tr>
                </a:tbl>
              </a:graphicData>
            </a:graphic>
          </p:graphicFrame>
        </mc:Choice>
        <mc:Fallback xmlns="">
          <p:graphicFrame>
            <p:nvGraphicFramePr>
              <p:cNvPr id="5" name="Table 4">
                <a:extLst>
                  <a:ext uri="{FF2B5EF4-FFF2-40B4-BE49-F238E27FC236}">
                    <a16:creationId xmlns:a16="http://schemas.microsoft.com/office/drawing/2014/main" id="{1806E23F-CF0D-9974-147A-310A9276D201}"/>
                  </a:ext>
                </a:extLst>
              </p:cNvPr>
              <p:cNvGraphicFramePr>
                <a:graphicFrameLocks noGrp="1"/>
              </p:cNvGraphicFramePr>
              <p:nvPr>
                <p:extLst>
                  <p:ext uri="{D42A27DB-BD31-4B8C-83A1-F6EECF244321}">
                    <p14:modId xmlns:p14="http://schemas.microsoft.com/office/powerpoint/2010/main" val="2367604664"/>
                  </p:ext>
                </p:extLst>
              </p:nvPr>
            </p:nvGraphicFramePr>
            <p:xfrm>
              <a:off x="2873828" y="3402496"/>
              <a:ext cx="6096000" cy="2743200"/>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endParaRPr lang="en-US"/>
                        </a:p>
                      </a:txBody>
                      <a:tcPr>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blipFill>
                          <a:blip r:embed="rId3"/>
                          <a:stretch>
                            <a:fillRect t="-1333" r="-100000" b="-530667"/>
                          </a:stretch>
                        </a:blipFill>
                      </a:tcPr>
                    </a:tc>
                    <a:tc>
                      <a:txBody>
                        <a:bodyPr/>
                        <a:lstStyle/>
                        <a:p>
                          <a:endParaRPr lang="en-US"/>
                        </a:p>
                      </a:txBody>
                      <a:tcPr>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blipFill>
                          <a:blip r:embed="rId3"/>
                          <a:stretch>
                            <a:fillRect l="-100200" t="-1333" r="-200" b="-530667"/>
                          </a:stretch>
                        </a:blipFill>
                      </a:tcPr>
                    </a:tc>
                    <a:extLst>
                      <a:ext uri="{0D108BD9-81ED-4DB2-BD59-A6C34878D82A}">
                        <a16:rowId xmlns:a16="http://schemas.microsoft.com/office/drawing/2014/main" val="10000"/>
                      </a:ext>
                    </a:extLst>
                  </a:tr>
                  <a:tr h="4572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Lost profit</a:t>
                          </a:r>
                        </a:p>
                      </a:txBody>
                      <a:tcPr>
                        <a:lnL>
                          <a:noFill/>
                        </a:lnL>
                        <a:lnR>
                          <a:noFill/>
                        </a:lnR>
                        <a:lnT w="12700" cmpd="sng">
                          <a:solidFill>
                            <a:srgbClr val="4F81BD"/>
                          </a:solidFill>
                        </a:lnT>
                        <a:lnB>
                          <a:noFill/>
                        </a:lnB>
                        <a:lnTlToBr w="12700" cmpd="sng">
                          <a:noFill/>
                          <a:prstDash val="solid"/>
                        </a:lnTlToBr>
                        <a:lnBlToTr w="12700" cmpd="sng">
                          <a:noFill/>
                          <a:prstDash val="solid"/>
                        </a:lnBlToTr>
                        <a:solidFill>
                          <a:srgbClr val="4F81BD">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Storage</a:t>
                          </a:r>
                          <a:r>
                            <a:rPr lang="en-CA" sz="2400" baseline="0" dirty="0"/>
                            <a:t> costs</a:t>
                          </a:r>
                          <a:endParaRPr lang="en-CA" sz="2400" dirty="0"/>
                        </a:p>
                      </a:txBody>
                      <a:tcPr>
                        <a:lnL>
                          <a:noFill/>
                        </a:lnL>
                        <a:lnR>
                          <a:noFill/>
                        </a:lnR>
                        <a:lnT w="12700" cmpd="sng">
                          <a:solidFill>
                            <a:srgbClr val="4F81BD"/>
                          </a:solidFill>
                        </a:lnT>
                        <a:lnB>
                          <a:noFill/>
                        </a:lnB>
                        <a:lnTlToBr w="12700" cmpd="sng">
                          <a:noFill/>
                          <a:prstDash val="solid"/>
                        </a:lnTlToBr>
                        <a:lnBlToTr w="12700" cmpd="sng">
                          <a:noFill/>
                          <a:prstDash val="solid"/>
                        </a:lnBlToTr>
                        <a:solidFill>
                          <a:srgbClr val="4F81BD">
                            <a:alpha val="20000"/>
                          </a:srgbClr>
                        </a:solidFill>
                      </a:tcPr>
                    </a:tc>
                    <a:extLst>
                      <a:ext uri="{0D108BD9-81ED-4DB2-BD59-A6C34878D82A}">
                        <a16:rowId xmlns:a16="http://schemas.microsoft.com/office/drawing/2014/main" val="10001"/>
                      </a:ext>
                    </a:extLst>
                  </a:tr>
                  <a:tr h="4572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Lost good-will</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Handling costs</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72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sz="2400" dirty="0"/>
                        </a:p>
                      </a:txBody>
                      <a:tcPr>
                        <a:lnL>
                          <a:noFill/>
                        </a:lnL>
                        <a:lnR>
                          <a:noFill/>
                        </a:lnR>
                        <a:lnT>
                          <a:noFill/>
                        </a:lnT>
                        <a:lnB>
                          <a:noFill/>
                        </a:lnB>
                        <a:lnTlToBr w="12700" cmpd="sng">
                          <a:noFill/>
                          <a:prstDash val="solid"/>
                        </a:lnTlToBr>
                        <a:lnBlToTr w="12700" cmpd="sng">
                          <a:noFill/>
                          <a:prstDash val="solid"/>
                        </a:lnBlToTr>
                        <a:solidFill>
                          <a:srgbClr val="4F81BD">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Return logistics</a:t>
                          </a:r>
                        </a:p>
                      </a:txBody>
                      <a:tcPr>
                        <a:lnL>
                          <a:noFill/>
                        </a:lnL>
                        <a:lnR>
                          <a:noFill/>
                        </a:lnR>
                        <a:lnT>
                          <a:noFill/>
                        </a:lnT>
                        <a:lnB>
                          <a:noFill/>
                        </a:lnB>
                        <a:lnTlToBr w="12700" cmpd="sng">
                          <a:noFill/>
                          <a:prstDash val="solid"/>
                        </a:lnTlToBr>
                        <a:lnBlToTr w="12700" cmpd="sng">
                          <a:noFill/>
                          <a:prstDash val="solid"/>
                        </a:lnBlToTr>
                        <a:solidFill>
                          <a:srgbClr val="4F81BD">
                            <a:alpha val="20000"/>
                          </a:srgbClr>
                        </a:solidFill>
                      </a:tcPr>
                    </a:tc>
                    <a:extLst>
                      <a:ext uri="{0D108BD9-81ED-4DB2-BD59-A6C34878D82A}">
                        <a16:rowId xmlns:a16="http://schemas.microsoft.com/office/drawing/2014/main" val="10003"/>
                      </a:ext>
                    </a:extLst>
                  </a:tr>
                  <a:tr h="4572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Disposal fees</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72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CA" sz="2400"/>
                        </a:p>
                      </a:txBody>
                      <a:tcPr>
                        <a:lnL>
                          <a:noFill/>
                        </a:lnL>
                        <a:lnR>
                          <a:noFill/>
                        </a:lnR>
                        <a:lnT>
                          <a:noFill/>
                        </a:lnT>
                        <a:lnB w="12700" cmpd="sng">
                          <a:solidFill>
                            <a:srgbClr val="4F81BD"/>
                          </a:solidFill>
                        </a:lnB>
                        <a:lnTlToBr w="12700" cmpd="sng">
                          <a:noFill/>
                          <a:prstDash val="solid"/>
                        </a:lnTlToBr>
                        <a:lnBlToTr w="12700" cmpd="sng">
                          <a:noFill/>
                          <a:prstDash val="solid"/>
                        </a:lnBlToTr>
                        <a:solidFill>
                          <a:srgbClr val="4F81BD">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2400" dirty="0"/>
                            <a:t>Wholesale cost</a:t>
                          </a:r>
                        </a:p>
                      </a:txBody>
                      <a:tcPr>
                        <a:lnL>
                          <a:noFill/>
                        </a:lnL>
                        <a:lnR>
                          <a:noFill/>
                        </a:lnR>
                        <a:lnT>
                          <a:noFill/>
                        </a:lnT>
                        <a:lnB w="12700" cmpd="sng">
                          <a:solidFill>
                            <a:srgbClr val="4F81BD"/>
                          </a:solidFill>
                        </a:lnB>
                        <a:lnTlToBr w="12700" cmpd="sng">
                          <a:noFill/>
                          <a:prstDash val="solid"/>
                        </a:lnTlToBr>
                        <a:lnBlToTr w="12700" cmpd="sng">
                          <a:noFill/>
                          <a:prstDash val="solid"/>
                        </a:lnBlToTr>
                        <a:solidFill>
                          <a:srgbClr val="4F81BD">
                            <a:alpha val="20000"/>
                          </a:srgbClr>
                        </a:solidFill>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195495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930-AE35-DB17-7FBB-9F0850692E51}"/>
              </a:ext>
            </a:extLst>
          </p:cNvPr>
          <p:cNvSpPr>
            <a:spLocks noGrp="1"/>
          </p:cNvSpPr>
          <p:nvPr>
            <p:ph type="title"/>
          </p:nvPr>
        </p:nvSpPr>
        <p:spPr/>
        <p:txBody>
          <a:bodyPr/>
          <a:lstStyle/>
          <a:p>
            <a:r>
              <a:rPr lang="en-CA" dirty="0"/>
              <a:t>Approach #3: Minimizing Inventory Costs</a:t>
            </a:r>
          </a:p>
        </p:txBody>
      </p:sp>
      <p:sp>
        <p:nvSpPr>
          <p:cNvPr id="3" name="Content Placeholder 2">
            <a:extLst>
              <a:ext uri="{FF2B5EF4-FFF2-40B4-BE49-F238E27FC236}">
                <a16:creationId xmlns:a16="http://schemas.microsoft.com/office/drawing/2014/main" id="{347F25A9-336D-7D3F-92B8-FA874D7AB8E5}"/>
              </a:ext>
            </a:extLst>
          </p:cNvPr>
          <p:cNvSpPr>
            <a:spLocks noGrp="1"/>
          </p:cNvSpPr>
          <p:nvPr>
            <p:ph idx="1"/>
          </p:nvPr>
        </p:nvSpPr>
        <p:spPr>
          <a:xfrm>
            <a:off x="838200" y="1862659"/>
            <a:ext cx="10823222" cy="3889208"/>
          </a:xfrm>
        </p:spPr>
        <p:txBody>
          <a:bodyPr/>
          <a:lstStyle/>
          <a:p>
            <a:pPr marL="0" indent="0">
              <a:buNone/>
            </a:pPr>
            <a:r>
              <a:rPr lang="en-CA" dirty="0"/>
              <a:t>Consider a problem where our unit margin is $12 but our holding costs are $4 for every unsold unit. Further, the expected demand is 50 units with standard deviation of 10 units. How many units should we order?</a:t>
            </a:r>
          </a:p>
          <a:p>
            <a:pPr marL="0" indent="0">
              <a:buNone/>
            </a:pPr>
            <a:endParaRPr lang="en-CA" dirty="0"/>
          </a:p>
          <a:p>
            <a:pPr marL="0" indent="0">
              <a:buNone/>
            </a:pPr>
            <a:r>
              <a:rPr lang="en-CA" dirty="0"/>
              <a:t>Should I just order enough units to meet the expected demand?</a:t>
            </a:r>
          </a:p>
          <a:p>
            <a:pPr marL="0" indent="0">
              <a:buNone/>
            </a:pPr>
            <a:r>
              <a:rPr lang="en-CA" dirty="0"/>
              <a:t>Why or why not?</a:t>
            </a:r>
          </a:p>
        </p:txBody>
      </p:sp>
    </p:spTree>
    <p:extLst>
      <p:ext uri="{BB962C8B-B14F-4D97-AF65-F5344CB8AC3E}">
        <p14:creationId xmlns:p14="http://schemas.microsoft.com/office/powerpoint/2010/main" val="202648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930-AE35-DB17-7FBB-9F0850692E51}"/>
              </a:ext>
            </a:extLst>
          </p:cNvPr>
          <p:cNvSpPr>
            <a:spLocks noGrp="1"/>
          </p:cNvSpPr>
          <p:nvPr>
            <p:ph type="title"/>
          </p:nvPr>
        </p:nvSpPr>
        <p:spPr/>
        <p:txBody>
          <a:bodyPr/>
          <a:lstStyle/>
          <a:p>
            <a:r>
              <a:rPr lang="en-CA" dirty="0"/>
              <a:t>Approach #3: Minimizing Inventory Costs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F25A9-336D-7D3F-92B8-FA874D7AB8E5}"/>
                  </a:ext>
                </a:extLst>
              </p:cNvPr>
              <p:cNvSpPr>
                <a:spLocks noGrp="1"/>
              </p:cNvSpPr>
              <p:nvPr>
                <p:ph idx="1"/>
              </p:nvPr>
            </p:nvSpPr>
            <p:spPr>
              <a:xfrm>
                <a:off x="759177" y="1636873"/>
                <a:ext cx="11139311" cy="3889208"/>
              </a:xfrm>
            </p:spPr>
            <p:txBody>
              <a:bodyPr/>
              <a:lstStyle/>
              <a:p>
                <a:pPr marL="0" indent="0">
                  <a:buNone/>
                </a:pPr>
                <a:r>
                  <a:rPr lang="en-CA" dirty="0"/>
                  <a:t>Let’s take an “expected value” approach to the problem. </a:t>
                </a:r>
              </a:p>
              <a:p>
                <a:pPr marL="0" indent="0">
                  <a:buNone/>
                </a:pPr>
                <a:endParaRPr lang="en-CA" dirty="0"/>
              </a:p>
              <a:p>
                <a:pPr marL="0" indent="0">
                  <a:buNone/>
                </a:pPr>
                <a:r>
                  <a:rPr lang="en-CA" dirty="0"/>
                  <a:t>Let </a:t>
                </a:r>
                <a14:m>
                  <m:oMath xmlns:m="http://schemas.openxmlformats.org/officeDocument/2006/math">
                    <m:r>
                      <a:rPr lang="en-CA" b="0" i="1" smtClean="0">
                        <a:latin typeface="Cambria Math" panose="02040503050406030204" pitchFamily="18" charset="0"/>
                      </a:rPr>
                      <m:t>𝑄</m:t>
                    </m:r>
                  </m:oMath>
                </a14:m>
                <a:r>
                  <a:rPr lang="en-CA" dirty="0"/>
                  <a:t> represent the number of units you’ve ordered. Further, let: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r>
                        <a:rPr lang="en-CA" b="0" i="1" smtClean="0">
                          <a:latin typeface="Cambria Math" panose="02040503050406030204" pitchFamily="18" charset="0"/>
                        </a:rPr>
                        <m:t>=</m:t>
                      </m:r>
                      <m:r>
                        <a:rPr lang="en-CA" b="0" i="1" smtClean="0">
                          <a:latin typeface="Cambria Math" panose="02040503050406030204" pitchFamily="18" charset="0"/>
                        </a:rPr>
                        <m:t>𝑃</m:t>
                      </m:r>
                      <m:r>
                        <a:rPr lang="en-CA" b="0" i="1" smtClean="0">
                          <a:latin typeface="Cambria Math" panose="02040503050406030204" pitchFamily="18" charset="0"/>
                        </a:rPr>
                        <m:t>(</m:t>
                      </m:r>
                      <m:r>
                        <m:rPr>
                          <m:nor/>
                        </m:rPr>
                        <a:rPr lang="en-CA" b="0" i="0" smtClean="0">
                          <a:latin typeface="Cambria Math" panose="02040503050406030204" pitchFamily="18" charset="0"/>
                        </a:rPr>
                        <m:t>Demand</m:t>
                      </m:r>
                      <m:r>
                        <m:rPr>
                          <m:nor/>
                        </m:rPr>
                        <a:rPr lang="en-CA" b="0" i="0" smtClean="0">
                          <a:latin typeface="Cambria Math" panose="02040503050406030204" pitchFamily="18" charset="0"/>
                        </a:rPr>
                        <m:t> &lt; </m:t>
                      </m:r>
                      <m:r>
                        <m:rPr>
                          <m:nor/>
                        </m:rPr>
                        <a:rPr lang="en-CA" b="0" i="0" smtClean="0">
                          <a:latin typeface="Cambria Math" panose="02040503050406030204" pitchFamily="18" charset="0"/>
                        </a:rPr>
                        <m:t>Q</m:t>
                      </m:r>
                      <m:r>
                        <a:rPr lang="en-CA" b="0" i="1" smtClean="0">
                          <a:latin typeface="Cambria Math" panose="02040503050406030204" pitchFamily="18" charset="0"/>
                        </a:rPr>
                        <m:t>)</m:t>
                      </m:r>
                    </m:oMath>
                  </m:oMathPara>
                </a14:m>
                <a:endParaRPr lang="en-CA" dirty="0"/>
              </a:p>
              <a:p>
                <a:pPr marL="0" indent="0">
                  <a:buNone/>
                </a:pPr>
                <a:endParaRPr lang="en-CA" sz="1400" dirty="0"/>
              </a:p>
              <a:p>
                <a:pPr marL="0" indent="0">
                  <a:buNone/>
                </a:pPr>
                <a:r>
                  <a:rPr lang="en-CA" dirty="0"/>
                  <a:t>In other words, </a:t>
                </a:r>
                <a14:m>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oMath>
                </a14:m>
                <a:r>
                  <a:rPr lang="en-CA" dirty="0"/>
                  <a:t> is the probability that we’ve ordered too much stuff and we’ll have leftover inventory at the end of the “demand period”</a:t>
                </a:r>
              </a:p>
            </p:txBody>
          </p:sp>
        </mc:Choice>
        <mc:Fallback xmlns="">
          <p:sp>
            <p:nvSpPr>
              <p:cNvPr id="3" name="Content Placeholder 2">
                <a:extLst>
                  <a:ext uri="{FF2B5EF4-FFF2-40B4-BE49-F238E27FC236}">
                    <a16:creationId xmlns:a16="http://schemas.microsoft.com/office/drawing/2014/main" id="{347F25A9-336D-7D3F-92B8-FA874D7AB8E5}"/>
                  </a:ext>
                </a:extLst>
              </p:cNvPr>
              <p:cNvSpPr>
                <a:spLocks noGrp="1" noRot="1" noChangeAspect="1" noMove="1" noResize="1" noEditPoints="1" noAdjustHandles="1" noChangeArrowheads="1" noChangeShapeType="1" noTextEdit="1"/>
              </p:cNvSpPr>
              <p:nvPr>
                <p:ph idx="1"/>
              </p:nvPr>
            </p:nvSpPr>
            <p:spPr>
              <a:xfrm>
                <a:off x="759177" y="1636873"/>
                <a:ext cx="11139311" cy="3889208"/>
              </a:xfrm>
              <a:blipFill>
                <a:blip r:embed="rId2"/>
                <a:stretch>
                  <a:fillRect l="-1970" t="-2821" r="-1533" b="-4075"/>
                </a:stretch>
              </a:blipFill>
            </p:spPr>
            <p:txBody>
              <a:bodyPr/>
              <a:lstStyle/>
              <a:p>
                <a:r>
                  <a:rPr lang="en-CA">
                    <a:noFill/>
                  </a:rPr>
                  <a:t> </a:t>
                </a:r>
              </a:p>
            </p:txBody>
          </p:sp>
        </mc:Fallback>
      </mc:AlternateContent>
    </p:spTree>
    <p:extLst>
      <p:ext uri="{BB962C8B-B14F-4D97-AF65-F5344CB8AC3E}">
        <p14:creationId xmlns:p14="http://schemas.microsoft.com/office/powerpoint/2010/main" val="89153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930-AE35-DB17-7FBB-9F0850692E51}"/>
              </a:ext>
            </a:extLst>
          </p:cNvPr>
          <p:cNvSpPr>
            <a:spLocks noGrp="1"/>
          </p:cNvSpPr>
          <p:nvPr>
            <p:ph type="title"/>
          </p:nvPr>
        </p:nvSpPr>
        <p:spPr/>
        <p:txBody>
          <a:bodyPr/>
          <a:lstStyle/>
          <a:p>
            <a:r>
              <a:rPr lang="en-CA" dirty="0"/>
              <a:t>Approach #3: Minimizing Inventory Costs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F25A9-336D-7D3F-92B8-FA874D7AB8E5}"/>
                  </a:ext>
                </a:extLst>
              </p:cNvPr>
              <p:cNvSpPr>
                <a:spLocks noGrp="1"/>
              </p:cNvSpPr>
              <p:nvPr>
                <p:ph idx="1"/>
              </p:nvPr>
            </p:nvSpPr>
            <p:spPr>
              <a:xfrm>
                <a:off x="759177" y="1636873"/>
                <a:ext cx="11139311" cy="3889208"/>
              </a:xfrm>
            </p:spPr>
            <p:txBody>
              <a:bodyPr/>
              <a:lstStyle/>
              <a:p>
                <a:pPr marL="0" indent="0">
                  <a:buNone/>
                </a:pPr>
                <a:r>
                  <a:rPr lang="en-CA" dirty="0"/>
                  <a:t>Let’s take an “expected value” approach to the problem. </a:t>
                </a:r>
              </a:p>
              <a:p>
                <a:pPr marL="0" indent="0">
                  <a:buNone/>
                </a:pPr>
                <a:endParaRPr lang="en-CA" dirty="0"/>
              </a:p>
              <a:p>
                <a:pPr marL="0" indent="0">
                  <a:buNone/>
                </a:pPr>
                <a:r>
                  <a:rPr lang="en-CA" dirty="0"/>
                  <a:t>Let </a:t>
                </a:r>
                <a14:m>
                  <m:oMath xmlns:m="http://schemas.openxmlformats.org/officeDocument/2006/math">
                    <m:r>
                      <a:rPr lang="en-CA" b="0" i="1" smtClean="0">
                        <a:latin typeface="Cambria Math" panose="02040503050406030204" pitchFamily="18" charset="0"/>
                      </a:rPr>
                      <m:t>𝑄</m:t>
                    </m:r>
                  </m:oMath>
                </a14:m>
                <a:r>
                  <a:rPr lang="en-CA" dirty="0"/>
                  <a:t> represent the number of units you’ve ordered. Further, let: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r>
                        <a:rPr lang="en-CA" b="0" i="1" smtClean="0">
                          <a:latin typeface="Cambria Math" panose="02040503050406030204" pitchFamily="18" charset="0"/>
                        </a:rPr>
                        <m:t>=</m:t>
                      </m:r>
                      <m:r>
                        <a:rPr lang="en-CA" b="0" i="1" smtClean="0">
                          <a:latin typeface="Cambria Math" panose="02040503050406030204" pitchFamily="18" charset="0"/>
                        </a:rPr>
                        <m:t>𝑃</m:t>
                      </m:r>
                      <m:r>
                        <a:rPr lang="en-CA" b="0" i="1" smtClean="0">
                          <a:latin typeface="Cambria Math" panose="02040503050406030204" pitchFamily="18" charset="0"/>
                        </a:rPr>
                        <m:t>(</m:t>
                      </m:r>
                      <m:r>
                        <m:rPr>
                          <m:nor/>
                        </m:rPr>
                        <a:rPr lang="en-CA" b="0" i="0" smtClean="0">
                          <a:latin typeface="Cambria Math" panose="02040503050406030204" pitchFamily="18" charset="0"/>
                        </a:rPr>
                        <m:t>Demand</m:t>
                      </m:r>
                      <m:r>
                        <m:rPr>
                          <m:nor/>
                        </m:rPr>
                        <a:rPr lang="en-CA" b="0" i="0" smtClean="0">
                          <a:latin typeface="Cambria Math" panose="02040503050406030204" pitchFamily="18" charset="0"/>
                        </a:rPr>
                        <m:t> &lt; </m:t>
                      </m:r>
                      <m:r>
                        <m:rPr>
                          <m:nor/>
                        </m:rPr>
                        <a:rPr lang="en-CA" b="0" i="0" smtClean="0">
                          <a:latin typeface="Cambria Math" panose="02040503050406030204" pitchFamily="18" charset="0"/>
                        </a:rPr>
                        <m:t>Q</m:t>
                      </m:r>
                      <m:r>
                        <a:rPr lang="en-CA" b="0" i="1" smtClean="0">
                          <a:latin typeface="Cambria Math" panose="02040503050406030204" pitchFamily="18" charset="0"/>
                        </a:rPr>
                        <m:t>)</m:t>
                      </m:r>
                    </m:oMath>
                  </m:oMathPara>
                </a14:m>
                <a:endParaRPr lang="en-CA" dirty="0"/>
              </a:p>
              <a:p>
                <a:pPr marL="0" indent="0">
                  <a:buNone/>
                </a:pPr>
                <a:endParaRPr lang="en-CA" sz="1400" dirty="0"/>
              </a:p>
              <a:p>
                <a:pPr marL="0" indent="0">
                  <a:buNone/>
                </a:pPr>
                <a:r>
                  <a:rPr lang="en-CA" dirty="0"/>
                  <a:t>In other words, </a:t>
                </a:r>
                <a14:m>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oMath>
                </a14:m>
                <a:r>
                  <a:rPr lang="en-CA" dirty="0"/>
                  <a:t> is the probability that we’ve ordered too much stuff and we’ll have leftover inventory at the end of the “demand period”</a:t>
                </a:r>
              </a:p>
            </p:txBody>
          </p:sp>
        </mc:Choice>
        <mc:Fallback xmlns="">
          <p:sp>
            <p:nvSpPr>
              <p:cNvPr id="3" name="Content Placeholder 2">
                <a:extLst>
                  <a:ext uri="{FF2B5EF4-FFF2-40B4-BE49-F238E27FC236}">
                    <a16:creationId xmlns:a16="http://schemas.microsoft.com/office/drawing/2014/main" id="{347F25A9-336D-7D3F-92B8-FA874D7AB8E5}"/>
                  </a:ext>
                </a:extLst>
              </p:cNvPr>
              <p:cNvSpPr>
                <a:spLocks noGrp="1" noRot="1" noChangeAspect="1" noMove="1" noResize="1" noEditPoints="1" noAdjustHandles="1" noChangeArrowheads="1" noChangeShapeType="1" noTextEdit="1"/>
              </p:cNvSpPr>
              <p:nvPr>
                <p:ph idx="1"/>
              </p:nvPr>
            </p:nvSpPr>
            <p:spPr>
              <a:xfrm>
                <a:off x="759177" y="1636873"/>
                <a:ext cx="11139311" cy="3889208"/>
              </a:xfrm>
              <a:blipFill>
                <a:blip r:embed="rId2"/>
                <a:stretch>
                  <a:fillRect l="-1970" t="-2821" r="-1533" b="-4075"/>
                </a:stretch>
              </a:blipFill>
            </p:spPr>
            <p:txBody>
              <a:bodyPr/>
              <a:lstStyle/>
              <a:p>
                <a:r>
                  <a:rPr lang="en-CA">
                    <a:noFill/>
                  </a:rPr>
                  <a:t> </a:t>
                </a:r>
              </a:p>
            </p:txBody>
          </p:sp>
        </mc:Fallback>
      </mc:AlternateContent>
    </p:spTree>
    <p:extLst>
      <p:ext uri="{BB962C8B-B14F-4D97-AF65-F5344CB8AC3E}">
        <p14:creationId xmlns:p14="http://schemas.microsoft.com/office/powerpoint/2010/main" val="390475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930-AE35-DB17-7FBB-9F0850692E51}"/>
              </a:ext>
            </a:extLst>
          </p:cNvPr>
          <p:cNvSpPr>
            <a:spLocks noGrp="1"/>
          </p:cNvSpPr>
          <p:nvPr>
            <p:ph type="title"/>
          </p:nvPr>
        </p:nvSpPr>
        <p:spPr/>
        <p:txBody>
          <a:bodyPr/>
          <a:lstStyle/>
          <a:p>
            <a:r>
              <a:rPr lang="en-CA" dirty="0"/>
              <a:t>Approach #3: Minimizing Inventory Costs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F25A9-336D-7D3F-92B8-FA874D7AB8E5}"/>
                  </a:ext>
                </a:extLst>
              </p:cNvPr>
              <p:cNvSpPr>
                <a:spLocks noGrp="1"/>
              </p:cNvSpPr>
              <p:nvPr>
                <p:ph idx="1"/>
              </p:nvPr>
            </p:nvSpPr>
            <p:spPr>
              <a:xfrm>
                <a:off x="759177" y="1636873"/>
                <a:ext cx="11139311" cy="3889208"/>
              </a:xfrm>
            </p:spPr>
            <p:txBody>
              <a:bodyPr/>
              <a:lstStyle/>
              <a:p>
                <a:pPr marL="0" indent="0">
                  <a:buNone/>
                </a:pPr>
                <a:r>
                  <a:rPr lang="en-CA" dirty="0"/>
                  <a:t>Let’s take an “expected value” approach to the problem. </a:t>
                </a:r>
              </a:p>
              <a:p>
                <a:pPr marL="0" indent="0">
                  <a:buNone/>
                </a:pPr>
                <a:endParaRPr lang="en-CA" dirty="0"/>
              </a:p>
              <a:p>
                <a:pPr marL="0" indent="0">
                  <a:buNone/>
                </a:pPr>
                <a:r>
                  <a:rPr lang="en-CA" dirty="0"/>
                  <a:t>What are my expected holding costs (per unit) at the end of the demand period?</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r>
                        <a:rPr lang="en-CA" b="0" i="1" smtClean="0">
                          <a:latin typeface="Cambria Math" panose="02040503050406030204" pitchFamily="18" charset="0"/>
                          <a:ea typeface="Cambria Math" panose="02040503050406030204" pitchFamily="18" charset="0"/>
                        </a:rPr>
                        <m:t>× </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𝑐</m:t>
                          </m:r>
                        </m:e>
                        <m:sub>
                          <m:r>
                            <a:rPr lang="en-CA" b="0" i="1" smtClean="0">
                              <a:latin typeface="Cambria Math" panose="02040503050406030204" pitchFamily="18" charset="0"/>
                              <a:ea typeface="Cambria Math" panose="02040503050406030204" pitchFamily="18" charset="0"/>
                            </a:rPr>
                            <m:t>𝑜</m:t>
                          </m:r>
                        </m:sub>
                      </m:sSub>
                    </m:oMath>
                  </m:oMathPara>
                </a14:m>
                <a:endParaRPr lang="en-CA" dirty="0"/>
              </a:p>
            </p:txBody>
          </p:sp>
        </mc:Choice>
        <mc:Fallback xmlns="">
          <p:sp>
            <p:nvSpPr>
              <p:cNvPr id="3" name="Content Placeholder 2">
                <a:extLst>
                  <a:ext uri="{FF2B5EF4-FFF2-40B4-BE49-F238E27FC236}">
                    <a16:creationId xmlns:a16="http://schemas.microsoft.com/office/drawing/2014/main" id="{347F25A9-336D-7D3F-92B8-FA874D7AB8E5}"/>
                  </a:ext>
                </a:extLst>
              </p:cNvPr>
              <p:cNvSpPr>
                <a:spLocks noGrp="1" noRot="1" noChangeAspect="1" noMove="1" noResize="1" noEditPoints="1" noAdjustHandles="1" noChangeArrowheads="1" noChangeShapeType="1" noTextEdit="1"/>
              </p:cNvSpPr>
              <p:nvPr>
                <p:ph idx="1"/>
              </p:nvPr>
            </p:nvSpPr>
            <p:spPr>
              <a:xfrm>
                <a:off x="759177" y="1636873"/>
                <a:ext cx="11139311" cy="3889208"/>
              </a:xfrm>
              <a:blipFill>
                <a:blip r:embed="rId2"/>
                <a:stretch>
                  <a:fillRect l="-1970" t="-2821" r="-1314"/>
                </a:stretch>
              </a:blipFill>
            </p:spPr>
            <p:txBody>
              <a:bodyPr/>
              <a:lstStyle/>
              <a:p>
                <a:r>
                  <a:rPr lang="en-CA">
                    <a:noFill/>
                  </a:rPr>
                  <a:t> </a:t>
                </a:r>
              </a:p>
            </p:txBody>
          </p:sp>
        </mc:Fallback>
      </mc:AlternateContent>
    </p:spTree>
    <p:extLst>
      <p:ext uri="{BB962C8B-B14F-4D97-AF65-F5344CB8AC3E}">
        <p14:creationId xmlns:p14="http://schemas.microsoft.com/office/powerpoint/2010/main" val="84252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930-AE35-DB17-7FBB-9F0850692E51}"/>
              </a:ext>
            </a:extLst>
          </p:cNvPr>
          <p:cNvSpPr>
            <a:spLocks noGrp="1"/>
          </p:cNvSpPr>
          <p:nvPr>
            <p:ph type="title"/>
          </p:nvPr>
        </p:nvSpPr>
        <p:spPr/>
        <p:txBody>
          <a:bodyPr/>
          <a:lstStyle/>
          <a:p>
            <a:r>
              <a:rPr lang="en-CA" dirty="0"/>
              <a:t>Approach #3: Minimizing Inventory Costs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F25A9-336D-7D3F-92B8-FA874D7AB8E5}"/>
                  </a:ext>
                </a:extLst>
              </p:cNvPr>
              <p:cNvSpPr>
                <a:spLocks noGrp="1"/>
              </p:cNvSpPr>
              <p:nvPr>
                <p:ph idx="1"/>
              </p:nvPr>
            </p:nvSpPr>
            <p:spPr>
              <a:xfrm>
                <a:off x="759177" y="1636873"/>
                <a:ext cx="11139311" cy="3889208"/>
              </a:xfrm>
            </p:spPr>
            <p:txBody>
              <a:bodyPr/>
              <a:lstStyle/>
              <a:p>
                <a:pPr marL="0" indent="0">
                  <a:buNone/>
                </a:pPr>
                <a:r>
                  <a:rPr lang="en-CA" dirty="0"/>
                  <a:t>If</a:t>
                </a:r>
                <a14:m>
                  <m:oMath xmlns:m="http://schemas.openxmlformats.org/officeDocument/2006/math">
                    <m:r>
                      <a:rPr lang="en-CA" b="0" i="0" smtClean="0">
                        <a:latin typeface="Cambria Math" panose="02040503050406030204" pitchFamily="18" charset="0"/>
                      </a:rPr>
                      <m:t> </m:t>
                    </m:r>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oMath>
                </a14:m>
                <a:r>
                  <a:rPr lang="en-CA" dirty="0"/>
                  <a:t> represents the probability that I’ve ordered too much, then the complement would be the probability I haven’t ordered enough…</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1−</m:t>
                      </m:r>
                      <m:r>
                        <a:rPr lang="en-CA" b="0" i="1" smtClean="0">
                          <a:latin typeface="Cambria Math" panose="02040503050406030204" pitchFamily="18" charset="0"/>
                        </a:rPr>
                        <m:t>𝐹</m:t>
                      </m:r>
                      <m:r>
                        <a:rPr lang="en-CA" b="0" i="1" smtClean="0">
                          <a:latin typeface="Cambria Math" panose="02040503050406030204" pitchFamily="18" charset="0"/>
                        </a:rPr>
                        <m:t>(</m:t>
                      </m:r>
                      <m:r>
                        <a:rPr lang="en-CA" b="0" i="1" smtClean="0">
                          <a:latin typeface="Cambria Math" panose="02040503050406030204" pitchFamily="18" charset="0"/>
                        </a:rPr>
                        <m:t>𝑄</m:t>
                      </m:r>
                      <m:r>
                        <a:rPr lang="en-CA" b="0" i="1" smtClean="0">
                          <a:latin typeface="Cambria Math" panose="02040503050406030204" pitchFamily="18" charset="0"/>
                        </a:rPr>
                        <m:t>)</m:t>
                      </m:r>
                    </m:oMath>
                  </m:oMathPara>
                </a14:m>
                <a:endParaRPr lang="en-CA" dirty="0"/>
              </a:p>
              <a:p>
                <a:pPr marL="0" indent="0">
                  <a:buNone/>
                </a:pPr>
                <a:endParaRPr lang="en-CA" dirty="0"/>
              </a:p>
              <a:p>
                <a:pPr marL="0" indent="0">
                  <a:buNone/>
                </a:pPr>
                <a:r>
                  <a:rPr lang="en-CA" dirty="0"/>
                  <a:t>And the expected cost (per unit) associated with being short-stocked is:</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rPr>
                          </m:ctrlPr>
                        </m:dPr>
                        <m:e>
                          <m:r>
                            <a:rPr lang="en-CA" b="0" i="1" smtClean="0">
                              <a:latin typeface="Cambria Math" panose="02040503050406030204" pitchFamily="18" charset="0"/>
                            </a:rPr>
                            <m:t>1−</m:t>
                          </m:r>
                          <m:r>
                            <a:rPr lang="en-CA" b="0" i="1" smtClean="0">
                              <a:latin typeface="Cambria Math" panose="02040503050406030204" pitchFamily="18" charset="0"/>
                            </a:rPr>
                            <m:t>𝐹</m:t>
                          </m:r>
                          <m:r>
                            <a:rPr lang="en-CA" b="0" i="1" smtClean="0">
                              <a:latin typeface="Cambria Math" panose="02040503050406030204" pitchFamily="18" charset="0"/>
                            </a:rPr>
                            <m:t>(</m:t>
                          </m:r>
                          <m:r>
                            <a:rPr lang="en-CA" b="0" i="1" smtClean="0">
                              <a:latin typeface="Cambria Math" panose="02040503050406030204" pitchFamily="18" charset="0"/>
                            </a:rPr>
                            <m:t>𝑄</m:t>
                          </m:r>
                          <m:r>
                            <a:rPr lang="en-CA" b="0" i="1" smtClean="0">
                              <a:latin typeface="Cambria Math" panose="02040503050406030204" pitchFamily="18" charset="0"/>
                            </a:rPr>
                            <m:t>)</m:t>
                          </m:r>
                        </m:e>
                      </m:d>
                      <m:r>
                        <a:rPr lang="en-CA" b="0" i="1" smtClean="0">
                          <a:latin typeface="Cambria Math" panose="02040503050406030204" pitchFamily="18" charset="0"/>
                        </a:rPr>
                        <m:t> </m:t>
                      </m:r>
                      <m:r>
                        <a:rPr lang="en-CA" b="0" i="1" smtClean="0">
                          <a:latin typeface="Cambria Math" panose="02040503050406030204" pitchFamily="18" charset="0"/>
                          <a:ea typeface="Cambria Math" panose="02040503050406030204" pitchFamily="18" charset="0"/>
                        </a:rPr>
                        <m:t>× </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𝑐</m:t>
                          </m:r>
                        </m:e>
                        <m:sub>
                          <m:r>
                            <a:rPr lang="en-CA" b="0" i="1" smtClean="0">
                              <a:latin typeface="Cambria Math" panose="02040503050406030204" pitchFamily="18" charset="0"/>
                              <a:ea typeface="Cambria Math" panose="02040503050406030204" pitchFamily="18" charset="0"/>
                            </a:rPr>
                            <m:t>𝑢</m:t>
                          </m:r>
                        </m:sub>
                      </m:sSub>
                    </m:oMath>
                  </m:oMathPara>
                </a14:m>
                <a:endParaRPr lang="en-CA" dirty="0"/>
              </a:p>
            </p:txBody>
          </p:sp>
        </mc:Choice>
        <mc:Fallback xmlns="">
          <p:sp>
            <p:nvSpPr>
              <p:cNvPr id="3" name="Content Placeholder 2">
                <a:extLst>
                  <a:ext uri="{FF2B5EF4-FFF2-40B4-BE49-F238E27FC236}">
                    <a16:creationId xmlns:a16="http://schemas.microsoft.com/office/drawing/2014/main" id="{347F25A9-336D-7D3F-92B8-FA874D7AB8E5}"/>
                  </a:ext>
                </a:extLst>
              </p:cNvPr>
              <p:cNvSpPr>
                <a:spLocks noGrp="1" noRot="1" noChangeAspect="1" noMove="1" noResize="1" noEditPoints="1" noAdjustHandles="1" noChangeArrowheads="1" noChangeShapeType="1" noTextEdit="1"/>
              </p:cNvSpPr>
              <p:nvPr>
                <p:ph idx="1"/>
              </p:nvPr>
            </p:nvSpPr>
            <p:spPr>
              <a:xfrm>
                <a:off x="759177" y="1636873"/>
                <a:ext cx="11139311" cy="3889208"/>
              </a:xfrm>
              <a:blipFill>
                <a:blip r:embed="rId2"/>
                <a:stretch>
                  <a:fillRect l="-1970" t="-2978" r="-547" b="-784"/>
                </a:stretch>
              </a:blipFill>
            </p:spPr>
            <p:txBody>
              <a:bodyPr/>
              <a:lstStyle/>
              <a:p>
                <a:r>
                  <a:rPr lang="en-CA">
                    <a:noFill/>
                  </a:rPr>
                  <a:t> </a:t>
                </a:r>
              </a:p>
            </p:txBody>
          </p:sp>
        </mc:Fallback>
      </mc:AlternateContent>
    </p:spTree>
    <p:extLst>
      <p:ext uri="{BB962C8B-B14F-4D97-AF65-F5344CB8AC3E}">
        <p14:creationId xmlns:p14="http://schemas.microsoft.com/office/powerpoint/2010/main" val="2402148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930-AE35-DB17-7FBB-9F0850692E51}"/>
              </a:ext>
            </a:extLst>
          </p:cNvPr>
          <p:cNvSpPr>
            <a:spLocks noGrp="1"/>
          </p:cNvSpPr>
          <p:nvPr>
            <p:ph type="title"/>
          </p:nvPr>
        </p:nvSpPr>
        <p:spPr/>
        <p:txBody>
          <a:bodyPr/>
          <a:lstStyle/>
          <a:p>
            <a:r>
              <a:rPr lang="en-CA" dirty="0"/>
              <a:t>Approach #3: Minimizing Inventory Costs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7F25A9-336D-7D3F-92B8-FA874D7AB8E5}"/>
                  </a:ext>
                </a:extLst>
              </p:cNvPr>
              <p:cNvSpPr>
                <a:spLocks noGrp="1"/>
              </p:cNvSpPr>
              <p:nvPr>
                <p:ph idx="1"/>
              </p:nvPr>
            </p:nvSpPr>
            <p:spPr>
              <a:xfrm>
                <a:off x="759177" y="1636873"/>
                <a:ext cx="11139311" cy="3889208"/>
              </a:xfrm>
            </p:spPr>
            <p:txBody>
              <a:bodyPr/>
              <a:lstStyle/>
              <a:p>
                <a:pPr marL="0" indent="0">
                  <a:buNone/>
                </a:pPr>
                <a:r>
                  <a:rPr lang="en-CA" dirty="0"/>
                  <a:t>Now, let’s set our unit costs equal to </a:t>
                </a:r>
                <a:r>
                  <a:rPr lang="en-CA" dirty="0" err="1"/>
                  <a:t>eachother</a:t>
                </a:r>
                <a:r>
                  <a:rPr lang="en-CA" dirty="0"/>
                  <a:t>…</a:t>
                </a:r>
              </a:p>
              <a:p>
                <a:pPr marL="0" indent="0">
                  <a:buNone/>
                </a:pPr>
                <a:endParaRPr lang="en-CA" dirty="0"/>
              </a:p>
              <a:p>
                <a:pPr marL="0" indent="0" algn="ctr">
                  <a:buNone/>
                </a:pPr>
                <a:r>
                  <a:rPr lang="en-CA" dirty="0"/>
                  <a:t> </a:t>
                </a:r>
                <a14:m>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r>
                      <a:rPr lang="en-CA" b="0" i="1" smtClean="0">
                        <a:latin typeface="Cambria Math" panose="02040503050406030204" pitchFamily="18" charset="0"/>
                        <a:ea typeface="Cambria Math" panose="02040503050406030204" pitchFamily="18" charset="0"/>
                      </a:rPr>
                      <m:t>× </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𝑐</m:t>
                        </m:r>
                      </m:e>
                      <m:sub>
                        <m:r>
                          <a:rPr lang="en-CA" b="0" i="1" smtClean="0">
                            <a:latin typeface="Cambria Math" panose="02040503050406030204" pitchFamily="18" charset="0"/>
                            <a:ea typeface="Cambria Math" panose="02040503050406030204" pitchFamily="18" charset="0"/>
                          </a:rPr>
                          <m:t>𝑜</m:t>
                        </m:r>
                      </m:sub>
                    </m:sSub>
                    <m:r>
                      <a:rPr lang="en-CA" b="0" i="1" smtClean="0">
                        <a:latin typeface="Cambria Math" panose="02040503050406030204" pitchFamily="18" charset="0"/>
                        <a:ea typeface="Cambria Math" panose="02040503050406030204" pitchFamily="18" charset="0"/>
                      </a:rPr>
                      <m:t>=</m:t>
                    </m:r>
                    <m:d>
                      <m:dPr>
                        <m:ctrlPr>
                          <a:rPr lang="en-CA" i="1">
                            <a:latin typeface="Cambria Math" panose="02040503050406030204" pitchFamily="18" charset="0"/>
                          </a:rPr>
                        </m:ctrlPr>
                      </m:dPr>
                      <m:e>
                        <m:r>
                          <a:rPr lang="en-CA" i="1">
                            <a:latin typeface="Cambria Math" panose="02040503050406030204" pitchFamily="18" charset="0"/>
                          </a:rPr>
                          <m:t>1−</m:t>
                        </m:r>
                        <m:r>
                          <a:rPr lang="en-CA" i="1">
                            <a:latin typeface="Cambria Math" panose="02040503050406030204" pitchFamily="18" charset="0"/>
                          </a:rPr>
                          <m:t>𝐹</m:t>
                        </m:r>
                        <m:r>
                          <a:rPr lang="en-CA" i="1">
                            <a:latin typeface="Cambria Math" panose="02040503050406030204" pitchFamily="18" charset="0"/>
                          </a:rPr>
                          <m:t>(</m:t>
                        </m:r>
                        <m:r>
                          <a:rPr lang="en-CA" i="1">
                            <a:latin typeface="Cambria Math" panose="02040503050406030204" pitchFamily="18" charset="0"/>
                          </a:rPr>
                          <m:t>𝑄</m:t>
                        </m:r>
                        <m:r>
                          <a:rPr lang="en-CA" i="1">
                            <a:latin typeface="Cambria Math" panose="02040503050406030204" pitchFamily="18" charset="0"/>
                          </a:rPr>
                          <m:t>)</m:t>
                        </m:r>
                      </m:e>
                    </m:d>
                    <m:r>
                      <a:rPr lang="en-CA" i="1">
                        <a:latin typeface="Cambria Math" panose="02040503050406030204" pitchFamily="18" charset="0"/>
                      </a:rPr>
                      <m:t> </m:t>
                    </m:r>
                    <m:r>
                      <a:rPr lang="en-CA" i="1">
                        <a:latin typeface="Cambria Math" panose="02040503050406030204" pitchFamily="18" charset="0"/>
                        <a:ea typeface="Cambria Math" panose="02040503050406030204" pitchFamily="18" charset="0"/>
                      </a:rPr>
                      <m:t>× </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𝑐</m:t>
                        </m:r>
                      </m:e>
                      <m:sub>
                        <m:r>
                          <a:rPr lang="en-CA" i="1">
                            <a:latin typeface="Cambria Math" panose="02040503050406030204" pitchFamily="18" charset="0"/>
                            <a:ea typeface="Cambria Math" panose="02040503050406030204" pitchFamily="18" charset="0"/>
                          </a:rPr>
                          <m:t>𝑢</m:t>
                        </m:r>
                      </m:sub>
                    </m:sSub>
                  </m:oMath>
                </a14:m>
                <a:endParaRPr lang="en-CA" dirty="0"/>
              </a:p>
              <a:p>
                <a:pPr marL="0" indent="0" algn="ctr">
                  <a:buNone/>
                </a:pPr>
                <a:endParaRPr lang="en-CA" dirty="0"/>
              </a:p>
              <a:p>
                <a:pPr marL="0" indent="0">
                  <a:buNone/>
                </a:pPr>
                <a:r>
                  <a:rPr lang="en-CA" dirty="0"/>
                  <a:t>Re-arrange, and solve for </a:t>
                </a:r>
                <a14:m>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oMath>
                </a14:m>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𝑐</m:t>
                              </m:r>
                            </m:e>
                            <m:sub>
                              <m:r>
                                <a:rPr lang="en-CA" i="1">
                                  <a:latin typeface="Cambria Math" panose="02040503050406030204" pitchFamily="18" charset="0"/>
                                  <a:ea typeface="Cambria Math" panose="02040503050406030204" pitchFamily="18" charset="0"/>
                                </a:rPr>
                                <m:t>𝑢</m:t>
                              </m:r>
                            </m:sub>
                          </m:sSub>
                        </m:num>
                        <m:den>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𝑐</m:t>
                              </m:r>
                            </m:e>
                            <m:sub>
                              <m:r>
                                <a:rPr lang="en-CA" i="1">
                                  <a:latin typeface="Cambria Math" panose="02040503050406030204" pitchFamily="18" charset="0"/>
                                  <a:ea typeface="Cambria Math" panose="02040503050406030204" pitchFamily="18" charset="0"/>
                                </a:rPr>
                                <m:t>𝑢</m:t>
                              </m:r>
                            </m:sub>
                          </m:sSub>
                          <m:r>
                            <a:rPr lang="en-CA" b="0" i="1" smtClean="0">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𝑐</m:t>
                              </m:r>
                            </m:e>
                            <m:sub>
                              <m:r>
                                <a:rPr lang="en-CA" b="0" i="1" smtClean="0">
                                  <a:latin typeface="Cambria Math" panose="02040503050406030204" pitchFamily="18" charset="0"/>
                                  <a:ea typeface="Cambria Math" panose="02040503050406030204" pitchFamily="18" charset="0"/>
                                </a:rPr>
                                <m:t>𝑜</m:t>
                              </m:r>
                            </m:sub>
                          </m:sSub>
                        </m:den>
                      </m:f>
                    </m:oMath>
                  </m:oMathPara>
                </a14:m>
                <a:endParaRPr lang="en-CA" dirty="0"/>
              </a:p>
              <a:p>
                <a:pPr marL="0" indent="0">
                  <a:buNone/>
                </a:pPr>
                <a:endParaRPr lang="en-CA" dirty="0"/>
              </a:p>
              <a:p>
                <a:pPr marL="0" indent="0">
                  <a:buNone/>
                </a:pPr>
                <a:endParaRPr lang="en-CA" dirty="0"/>
              </a:p>
            </p:txBody>
          </p:sp>
        </mc:Choice>
        <mc:Fallback>
          <p:sp>
            <p:nvSpPr>
              <p:cNvPr id="3" name="Content Placeholder 2">
                <a:extLst>
                  <a:ext uri="{FF2B5EF4-FFF2-40B4-BE49-F238E27FC236}">
                    <a16:creationId xmlns:a16="http://schemas.microsoft.com/office/drawing/2014/main" id="{347F25A9-336D-7D3F-92B8-FA874D7AB8E5}"/>
                  </a:ext>
                </a:extLst>
              </p:cNvPr>
              <p:cNvSpPr>
                <a:spLocks noGrp="1" noRot="1" noChangeAspect="1" noMove="1" noResize="1" noEditPoints="1" noAdjustHandles="1" noChangeArrowheads="1" noChangeShapeType="1" noTextEdit="1"/>
              </p:cNvSpPr>
              <p:nvPr>
                <p:ph idx="1"/>
              </p:nvPr>
            </p:nvSpPr>
            <p:spPr>
              <a:xfrm>
                <a:off x="759177" y="1636873"/>
                <a:ext cx="11139311" cy="3889208"/>
              </a:xfrm>
              <a:blipFill>
                <a:blip r:embed="rId2"/>
                <a:stretch>
                  <a:fillRect l="-1970" t="-2821" b="-2821"/>
                </a:stretch>
              </a:blipFill>
            </p:spPr>
            <p:txBody>
              <a:bodyPr/>
              <a:lstStyle/>
              <a:p>
                <a:r>
                  <a:rPr lang="en-CA">
                    <a:noFill/>
                  </a:rPr>
                  <a:t> </a:t>
                </a:r>
              </a:p>
            </p:txBody>
          </p:sp>
        </mc:Fallback>
      </mc:AlternateContent>
    </p:spTree>
    <p:extLst>
      <p:ext uri="{BB962C8B-B14F-4D97-AF65-F5344CB8AC3E}">
        <p14:creationId xmlns:p14="http://schemas.microsoft.com/office/powerpoint/2010/main" val="36630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930-AE35-DB17-7FBB-9F0850692E51}"/>
              </a:ext>
            </a:extLst>
          </p:cNvPr>
          <p:cNvSpPr>
            <a:spLocks noGrp="1"/>
          </p:cNvSpPr>
          <p:nvPr>
            <p:ph type="title"/>
          </p:nvPr>
        </p:nvSpPr>
        <p:spPr/>
        <p:txBody>
          <a:bodyPr/>
          <a:lstStyle/>
          <a:p>
            <a:r>
              <a:rPr lang="en-CA" dirty="0"/>
              <a:t>Approach #3: Minimizing Inventory Costs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7F25A9-336D-7D3F-92B8-FA874D7AB8E5}"/>
                  </a:ext>
                </a:extLst>
              </p:cNvPr>
              <p:cNvSpPr>
                <a:spLocks noGrp="1"/>
              </p:cNvSpPr>
              <p:nvPr>
                <p:ph idx="1"/>
              </p:nvPr>
            </p:nvSpPr>
            <p:spPr>
              <a:xfrm>
                <a:off x="759177" y="1636873"/>
                <a:ext cx="11139311" cy="3889208"/>
              </a:xfrm>
            </p:spPr>
            <p:txBody>
              <a:bodyPr/>
              <a:lstStyle/>
              <a:p>
                <a:pPr marL="0" indent="0">
                  <a:buNone/>
                </a:pPr>
                <a:r>
                  <a:rPr lang="en-CA" dirty="0"/>
                  <a:t>For our specific problem,</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𝑐</m:t>
                              </m:r>
                            </m:e>
                            <m:sub>
                              <m:r>
                                <a:rPr lang="en-CA" i="1">
                                  <a:latin typeface="Cambria Math" panose="02040503050406030204" pitchFamily="18" charset="0"/>
                                  <a:ea typeface="Cambria Math" panose="02040503050406030204" pitchFamily="18" charset="0"/>
                                </a:rPr>
                                <m:t>𝑢</m:t>
                              </m:r>
                            </m:sub>
                          </m:sSub>
                        </m:num>
                        <m:den>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𝑐</m:t>
                              </m:r>
                            </m:e>
                            <m:sub>
                              <m:r>
                                <a:rPr lang="en-CA" i="1">
                                  <a:latin typeface="Cambria Math" panose="02040503050406030204" pitchFamily="18" charset="0"/>
                                  <a:ea typeface="Cambria Math" panose="02040503050406030204" pitchFamily="18" charset="0"/>
                                </a:rPr>
                                <m:t>𝑢</m:t>
                              </m:r>
                            </m:sub>
                          </m:sSub>
                          <m:r>
                            <a:rPr lang="en-CA" b="0" i="1" smtClean="0">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𝑐</m:t>
                              </m:r>
                            </m:e>
                            <m:sub>
                              <m:r>
                                <a:rPr lang="en-CA" b="0" i="1" smtClean="0">
                                  <a:latin typeface="Cambria Math" panose="02040503050406030204" pitchFamily="18" charset="0"/>
                                  <a:ea typeface="Cambria Math" panose="02040503050406030204" pitchFamily="18" charset="0"/>
                                </a:rPr>
                                <m:t>𝑜</m:t>
                              </m:r>
                            </m:sub>
                          </m:sSub>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12</m:t>
                          </m:r>
                        </m:num>
                        <m:den>
                          <m:r>
                            <a:rPr lang="en-CA" b="0" i="1" smtClean="0">
                              <a:latin typeface="Cambria Math" panose="02040503050406030204" pitchFamily="18" charset="0"/>
                            </a:rPr>
                            <m:t>12+4</m:t>
                          </m:r>
                        </m:den>
                      </m:f>
                      <m:r>
                        <a:rPr lang="en-CA" b="0" i="1" smtClean="0">
                          <a:latin typeface="Cambria Math" panose="02040503050406030204" pitchFamily="18" charset="0"/>
                        </a:rPr>
                        <m:t>=0.75</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𝑧</m:t>
                      </m:r>
                      <m:r>
                        <a:rPr lang="en-CA" b="0" i="1" smtClean="0">
                          <a:latin typeface="Cambria Math" panose="02040503050406030204" pitchFamily="18" charset="0"/>
                          <a:ea typeface="Cambria Math" panose="02040503050406030204" pitchFamily="18" charset="0"/>
                        </a:rPr>
                        <m:t>=0.67449</m:t>
                      </m:r>
                    </m:oMath>
                  </m:oMathPara>
                </a14:m>
                <a:endParaRPr lang="en-CA" dirty="0"/>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m:rPr>
                          <m:aln/>
                        </m:rP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𝑧</m:t>
                      </m:r>
                      <m:r>
                        <a:rPr lang="en-CA" b="0" i="1" smtClean="0">
                          <a:latin typeface="Cambria Math" panose="02040503050406030204" pitchFamily="18" charset="0"/>
                          <a:ea typeface="Cambria Math" panose="02040503050406030204" pitchFamily="18" charset="0"/>
                        </a:rPr>
                        <m:t>𝜎</m:t>
                      </m:r>
                    </m:oMath>
                    <m:oMath xmlns:m="http://schemas.openxmlformats.org/officeDocument/2006/math">
                      <m:r>
                        <m:rPr>
                          <m:aln/>
                        </m:rP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50+</m:t>
                      </m:r>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0.67449</m:t>
                          </m:r>
                        </m:e>
                      </m:d>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10</m:t>
                          </m:r>
                        </m:e>
                      </m:d>
                    </m:oMath>
                    <m:oMath xmlns:m="http://schemas.openxmlformats.org/officeDocument/2006/math">
                      <m:r>
                        <m:rPr>
                          <m:aln/>
                        </m:rP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56.7449 </m:t>
                      </m:r>
                      <m:r>
                        <m:rPr>
                          <m:nor/>
                        </m:rPr>
                        <a:rPr lang="en-CA" b="0" i="0" smtClean="0">
                          <a:latin typeface="Cambria Math" panose="02040503050406030204" pitchFamily="18" charset="0"/>
                          <a:ea typeface="Cambria Math" panose="02040503050406030204" pitchFamily="18" charset="0"/>
                        </a:rPr>
                        <m:t>units</m:t>
                      </m:r>
                    </m:oMath>
                  </m:oMathPara>
                </a14:m>
                <a:endParaRPr lang="en-CA" dirty="0"/>
              </a:p>
            </p:txBody>
          </p:sp>
        </mc:Choice>
        <mc:Fallback>
          <p:sp>
            <p:nvSpPr>
              <p:cNvPr id="3" name="Content Placeholder 2">
                <a:extLst>
                  <a:ext uri="{FF2B5EF4-FFF2-40B4-BE49-F238E27FC236}">
                    <a16:creationId xmlns:a16="http://schemas.microsoft.com/office/drawing/2014/main" id="{347F25A9-336D-7D3F-92B8-FA874D7AB8E5}"/>
                  </a:ext>
                </a:extLst>
              </p:cNvPr>
              <p:cNvSpPr>
                <a:spLocks noGrp="1" noRot="1" noChangeAspect="1" noMove="1" noResize="1" noEditPoints="1" noAdjustHandles="1" noChangeArrowheads="1" noChangeShapeType="1" noTextEdit="1"/>
              </p:cNvSpPr>
              <p:nvPr>
                <p:ph idx="1"/>
              </p:nvPr>
            </p:nvSpPr>
            <p:spPr>
              <a:xfrm>
                <a:off x="759177" y="1636873"/>
                <a:ext cx="11139311" cy="3889208"/>
              </a:xfrm>
              <a:blipFill>
                <a:blip r:embed="rId2"/>
                <a:stretch>
                  <a:fillRect l="-1970" t="-2821"/>
                </a:stretch>
              </a:blipFill>
            </p:spPr>
            <p:txBody>
              <a:bodyPr/>
              <a:lstStyle/>
              <a:p>
                <a:r>
                  <a:rPr lang="en-CA">
                    <a:noFill/>
                  </a:rPr>
                  <a:t> </a:t>
                </a:r>
              </a:p>
            </p:txBody>
          </p:sp>
        </mc:Fallback>
      </mc:AlternateContent>
    </p:spTree>
    <p:extLst>
      <p:ext uri="{BB962C8B-B14F-4D97-AF65-F5344CB8AC3E}">
        <p14:creationId xmlns:p14="http://schemas.microsoft.com/office/powerpoint/2010/main" val="80067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0930-AE35-DB17-7FBB-9F0850692E51}"/>
              </a:ext>
            </a:extLst>
          </p:cNvPr>
          <p:cNvSpPr>
            <a:spLocks noGrp="1"/>
          </p:cNvSpPr>
          <p:nvPr>
            <p:ph type="title"/>
          </p:nvPr>
        </p:nvSpPr>
        <p:spPr/>
        <p:txBody>
          <a:bodyPr/>
          <a:lstStyle/>
          <a:p>
            <a:r>
              <a:rPr lang="en-CA" dirty="0"/>
              <a:t>Approach #3: Minimizing Inventory Costs</a:t>
            </a:r>
          </a:p>
        </p:txBody>
      </p:sp>
      <p:graphicFrame>
        <p:nvGraphicFramePr>
          <p:cNvPr id="5" name="Chart 4">
            <a:extLst>
              <a:ext uri="{FF2B5EF4-FFF2-40B4-BE49-F238E27FC236}">
                <a16:creationId xmlns:a16="http://schemas.microsoft.com/office/drawing/2014/main" id="{5D2B43BB-A0EB-AA20-01D0-23C4D034602D}"/>
              </a:ext>
            </a:extLst>
          </p:cNvPr>
          <p:cNvGraphicFramePr>
            <a:graphicFrameLocks/>
          </p:cNvGraphicFramePr>
          <p:nvPr>
            <p:extLst>
              <p:ext uri="{D42A27DB-BD31-4B8C-83A1-F6EECF244321}">
                <p14:modId xmlns:p14="http://schemas.microsoft.com/office/powerpoint/2010/main" val="590603666"/>
              </p:ext>
            </p:extLst>
          </p:nvPr>
        </p:nvGraphicFramePr>
        <p:xfrm>
          <a:off x="637823" y="2032000"/>
          <a:ext cx="3674533" cy="25879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2472A89-101E-1C78-0B56-5C146EEE158A}"/>
              </a:ext>
            </a:extLst>
          </p:cNvPr>
          <p:cNvGraphicFramePr>
            <a:graphicFrameLocks/>
          </p:cNvGraphicFramePr>
          <p:nvPr>
            <p:extLst>
              <p:ext uri="{D42A27DB-BD31-4B8C-83A1-F6EECF244321}">
                <p14:modId xmlns:p14="http://schemas.microsoft.com/office/powerpoint/2010/main" val="4140858733"/>
              </p:ext>
            </p:extLst>
          </p:nvPr>
        </p:nvGraphicFramePr>
        <p:xfrm>
          <a:off x="5012267" y="1710266"/>
          <a:ext cx="6096000" cy="3934177"/>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F96AA5B6-DFB4-1888-9C96-8A199439A0F7}"/>
              </a:ext>
            </a:extLst>
          </p:cNvPr>
          <p:cNvCxnSpPr>
            <a:cxnSpLocks/>
          </p:cNvCxnSpPr>
          <p:nvPr/>
        </p:nvCxnSpPr>
        <p:spPr>
          <a:xfrm>
            <a:off x="9595555" y="2765778"/>
            <a:ext cx="0" cy="2009423"/>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27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9">
            <a:extLst>
              <a:ext uri="{FF2B5EF4-FFF2-40B4-BE49-F238E27FC236}">
                <a16:creationId xmlns:a16="http://schemas.microsoft.com/office/drawing/2014/main" id="{74CABA8D-860F-804B-84C5-1D811FCE0877}"/>
              </a:ext>
            </a:extLst>
          </p:cNvPr>
          <p:cNvSpPr>
            <a:spLocks noGrp="1" noChangeArrowheads="1"/>
          </p:cNvSpPr>
          <p:nvPr>
            <p:ph type="title"/>
          </p:nvPr>
        </p:nvSpPr>
        <p:spPr>
          <a:xfrm>
            <a:off x="838200" y="273050"/>
            <a:ext cx="7870825" cy="3703638"/>
          </a:xfrm>
        </p:spPr>
        <p:txBody>
          <a:bodyPr/>
          <a:lstStyle/>
          <a:p>
            <a:r>
              <a:rPr lang="en-US" altLang="en-US" sz="2400" dirty="0"/>
              <a:t>MMA841</a:t>
            </a:r>
            <a:br>
              <a:rPr lang="en-US" altLang="en-US" sz="2400" dirty="0"/>
            </a:br>
            <a:r>
              <a:rPr lang="en-US" altLang="en-US" sz="2400" dirty="0"/>
              <a:t>Operations Management</a:t>
            </a:r>
            <a:br>
              <a:rPr lang="en-US" altLang="en-US" dirty="0"/>
            </a:br>
            <a:br>
              <a:rPr lang="en-US" altLang="en-US" dirty="0"/>
            </a:br>
            <a:r>
              <a:rPr lang="en-US" altLang="en-US" dirty="0"/>
              <a:t>Inventory Management</a:t>
            </a:r>
          </a:p>
        </p:txBody>
      </p:sp>
      <p:sp>
        <p:nvSpPr>
          <p:cNvPr id="9" name="Subtitle 8">
            <a:extLst>
              <a:ext uri="{FF2B5EF4-FFF2-40B4-BE49-F238E27FC236}">
                <a16:creationId xmlns:a16="http://schemas.microsoft.com/office/drawing/2014/main" id="{E595461F-F32E-B147-80C2-FB8E393F0AE0}"/>
              </a:ext>
            </a:extLst>
          </p:cNvPr>
          <p:cNvSpPr>
            <a:spLocks noGrp="1"/>
          </p:cNvSpPr>
          <p:nvPr>
            <p:ph type="subTitle" idx="1"/>
          </p:nvPr>
        </p:nvSpPr>
        <p:spPr>
          <a:xfrm>
            <a:off x="838200" y="4314825"/>
            <a:ext cx="9144000" cy="1655763"/>
          </a:xfrm>
        </p:spPr>
        <p:txBody>
          <a:bodyPr rtlCol="0"/>
          <a:lstStyle/>
          <a:p>
            <a:pPr fontAlgn="auto">
              <a:spcAft>
                <a:spcPts val="0"/>
              </a:spcAft>
              <a:defRPr/>
            </a:pPr>
            <a:r>
              <a:rPr lang="en-US" dirty="0"/>
              <a:t>Master of Management Analytics – Session 4</a:t>
            </a:r>
          </a:p>
          <a:p>
            <a:pPr fontAlgn="auto">
              <a:spcAft>
                <a:spcPts val="0"/>
              </a:spcAft>
              <a:defRPr/>
            </a:pPr>
            <a:r>
              <a:rPr lang="en-US" dirty="0"/>
              <a:t>Geoff Pond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2A98-15E9-1EE1-9869-D65F9BD0DAA9}"/>
              </a:ext>
            </a:extLst>
          </p:cNvPr>
          <p:cNvSpPr>
            <a:spLocks noGrp="1"/>
          </p:cNvSpPr>
          <p:nvPr>
            <p:ph type="title"/>
          </p:nvPr>
        </p:nvSpPr>
        <p:spPr/>
        <p:txBody>
          <a:bodyPr/>
          <a:lstStyle/>
          <a:p>
            <a:r>
              <a:rPr lang="en-CA" dirty="0"/>
              <a:t>Approach #3: Minimizing Inventory Costs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A13C21-8FE1-00E8-BC60-A576824BF6C8}"/>
                  </a:ext>
                </a:extLst>
              </p:cNvPr>
              <p:cNvSpPr>
                <a:spLocks noGrp="1"/>
              </p:cNvSpPr>
              <p:nvPr>
                <p:ph idx="1"/>
              </p:nvPr>
            </p:nvSpPr>
            <p:spPr>
              <a:xfrm>
                <a:off x="838200" y="1536087"/>
                <a:ext cx="10874829" cy="4214329"/>
              </a:xfrm>
            </p:spPr>
            <p:txBody>
              <a:bodyPr/>
              <a:lstStyle/>
              <a:p>
                <a:pPr marL="0" indent="0">
                  <a:buNone/>
                </a:pPr>
                <a:r>
                  <a:rPr lang="en-CA" dirty="0"/>
                  <a:t>The minimum cost point of the cumulative probability distribution corresponds to the </a:t>
                </a:r>
                <a:r>
                  <a:rPr lang="en-CA" i="1" dirty="0"/>
                  <a:t>critical ratio</a:t>
                </a:r>
                <a:r>
                  <a:rPr lang="en-CA" dirty="0"/>
                  <a:t>, defined mathematically as:</a:t>
                </a:r>
              </a:p>
              <a:p>
                <a:pPr marL="0" indent="0">
                  <a:buNone/>
                </a:pPr>
                <a:endParaRPr lang="en-CA" sz="1400" dirty="0"/>
              </a:p>
              <a:p>
                <a:pPr marL="0" indent="0">
                  <a:buNone/>
                </a:pPr>
                <a14:m>
                  <m:oMathPara xmlns:m="http://schemas.openxmlformats.org/officeDocument/2006/math">
                    <m:oMathParaPr>
                      <m:jc m:val="centerGroup"/>
                    </m:oMathParaPr>
                    <m:oMath xmlns:m="http://schemas.openxmlformats.org/officeDocument/2006/math">
                      <m:r>
                        <a:rPr lang="en-CA" sz="2800" b="0" i="1" smtClean="0">
                          <a:latin typeface="Cambria Math"/>
                        </a:rPr>
                        <m:t>𝐹</m:t>
                      </m:r>
                      <m:d>
                        <m:dPr>
                          <m:ctrlPr>
                            <a:rPr lang="en-CA" sz="2800" b="0" i="1" smtClean="0">
                              <a:latin typeface="Cambria Math" panose="02040503050406030204" pitchFamily="18" charset="0"/>
                            </a:rPr>
                          </m:ctrlPr>
                        </m:dPr>
                        <m:e>
                          <m:r>
                            <a:rPr lang="en-CA" sz="2800" b="0" i="1" smtClean="0">
                              <a:latin typeface="Cambria Math"/>
                            </a:rPr>
                            <m:t>𝑄</m:t>
                          </m:r>
                        </m:e>
                      </m:d>
                      <m:r>
                        <a:rPr lang="en-CA" sz="2800" b="0" i="1" smtClean="0">
                          <a:latin typeface="Cambria Math"/>
                        </a:rPr>
                        <m:t>=</m:t>
                      </m:r>
                      <m:f>
                        <m:fPr>
                          <m:ctrlPr>
                            <a:rPr lang="en-CA" sz="2800" i="1">
                              <a:latin typeface="Cambria Math" panose="02040503050406030204" pitchFamily="18" charset="0"/>
                            </a:rPr>
                          </m:ctrlPr>
                        </m:fPr>
                        <m:num>
                          <m:sSub>
                            <m:sSubPr>
                              <m:ctrlPr>
                                <a:rPr lang="en-CA" sz="2800" i="1">
                                  <a:latin typeface="Cambria Math" panose="02040503050406030204" pitchFamily="18" charset="0"/>
                                </a:rPr>
                              </m:ctrlPr>
                            </m:sSubPr>
                            <m:e>
                              <m:r>
                                <a:rPr lang="en-CA" sz="2800" i="1">
                                  <a:latin typeface="Cambria Math"/>
                                </a:rPr>
                                <m:t>𝑐</m:t>
                              </m:r>
                            </m:e>
                            <m:sub>
                              <m:r>
                                <a:rPr lang="en-CA" sz="2800" i="1">
                                  <a:latin typeface="Cambria Math"/>
                                </a:rPr>
                                <m:t>𝑢</m:t>
                              </m:r>
                            </m:sub>
                          </m:sSub>
                        </m:num>
                        <m:den>
                          <m:sSub>
                            <m:sSubPr>
                              <m:ctrlPr>
                                <a:rPr lang="en-CA" sz="2800" i="1">
                                  <a:latin typeface="Cambria Math" panose="02040503050406030204" pitchFamily="18" charset="0"/>
                                </a:rPr>
                              </m:ctrlPr>
                            </m:sSubPr>
                            <m:e>
                              <m:r>
                                <a:rPr lang="en-CA" sz="2800" i="1">
                                  <a:latin typeface="Cambria Math"/>
                                </a:rPr>
                                <m:t>𝑐</m:t>
                              </m:r>
                            </m:e>
                            <m:sub>
                              <m:r>
                                <a:rPr lang="en-CA" sz="2800" i="1">
                                  <a:latin typeface="Cambria Math"/>
                                </a:rPr>
                                <m:t>𝑢</m:t>
                              </m:r>
                            </m:sub>
                          </m:sSub>
                          <m:r>
                            <a:rPr lang="en-CA" sz="2800" i="1">
                              <a:latin typeface="Cambria Math"/>
                            </a:rPr>
                            <m:t>+</m:t>
                          </m:r>
                          <m:sSub>
                            <m:sSubPr>
                              <m:ctrlPr>
                                <a:rPr lang="en-CA" sz="2800" i="1">
                                  <a:latin typeface="Cambria Math" panose="02040503050406030204" pitchFamily="18" charset="0"/>
                                </a:rPr>
                              </m:ctrlPr>
                            </m:sSubPr>
                            <m:e>
                              <m:r>
                                <a:rPr lang="en-CA" sz="2800" i="1">
                                  <a:latin typeface="Cambria Math"/>
                                </a:rPr>
                                <m:t>𝑐</m:t>
                              </m:r>
                            </m:e>
                            <m:sub>
                              <m:r>
                                <a:rPr lang="en-CA" sz="2800" i="1">
                                  <a:latin typeface="Cambria Math"/>
                                </a:rPr>
                                <m:t>𝑜</m:t>
                              </m:r>
                            </m:sub>
                          </m:sSub>
                        </m:den>
                      </m:f>
                    </m:oMath>
                  </m:oMathPara>
                </a14:m>
                <a:endParaRPr lang="en-CA" sz="2800" dirty="0"/>
              </a:p>
              <a:p>
                <a:pPr marL="0" indent="0">
                  <a:buNone/>
                </a:pPr>
                <a:r>
                  <a:rPr lang="en-CA" dirty="0"/>
                  <a:t>This is the proportion of the cumulative probability distribution we should cover. </a:t>
                </a:r>
                <a:r>
                  <a:rPr lang="en-CA" i="1" dirty="0"/>
                  <a:t>IF</a:t>
                </a:r>
                <a:r>
                  <a:rPr lang="en-CA" dirty="0"/>
                  <a:t> this distribution is normal, then the optimal order quantity (</a:t>
                </a:r>
                <a14:m>
                  <m:oMath xmlns:m="http://schemas.openxmlformats.org/officeDocument/2006/math">
                    <m:r>
                      <a:rPr lang="en-CA" b="0" i="1" smtClean="0">
                        <a:latin typeface="Cambria Math" panose="02040503050406030204" pitchFamily="18" charset="0"/>
                      </a:rPr>
                      <m:t>𝑄</m:t>
                    </m:r>
                  </m:oMath>
                </a14:m>
                <a:r>
                  <a:rPr lang="en-CA" dirty="0"/>
                  <a:t>) is:</a:t>
                </a:r>
              </a:p>
              <a:p>
                <a:pPr marL="0" indent="0" algn="ctr">
                  <a:buNone/>
                </a:pPr>
                <a:r>
                  <a:rPr lang="en-CA" dirty="0"/>
                  <a:t>“=NORM.INV(</a:t>
                </a:r>
                <a14:m>
                  <m:oMath xmlns:m="http://schemas.openxmlformats.org/officeDocument/2006/math">
                    <m:r>
                      <a:rPr lang="en-CA" sz="2800" b="0" i="1" smtClean="0">
                        <a:solidFill>
                          <a:srgbClr val="FF0000"/>
                        </a:solidFill>
                        <a:latin typeface="Cambria Math"/>
                      </a:rPr>
                      <m:t>𝐹</m:t>
                    </m:r>
                    <m:d>
                      <m:dPr>
                        <m:ctrlPr>
                          <a:rPr lang="en-CA" sz="2800" b="0" i="1" smtClean="0">
                            <a:solidFill>
                              <a:srgbClr val="FF0000"/>
                            </a:solidFill>
                            <a:latin typeface="Cambria Math" panose="02040503050406030204" pitchFamily="18" charset="0"/>
                          </a:rPr>
                        </m:ctrlPr>
                      </m:dPr>
                      <m:e>
                        <m:r>
                          <a:rPr lang="en-CA" sz="2800" b="0" i="1" smtClean="0">
                            <a:solidFill>
                              <a:srgbClr val="FF0000"/>
                            </a:solidFill>
                            <a:latin typeface="Cambria Math"/>
                          </a:rPr>
                          <m:t>𝑄</m:t>
                        </m:r>
                      </m:e>
                    </m:d>
                  </m:oMath>
                </a14:m>
                <a:r>
                  <a:rPr lang="en-CA" dirty="0">
                    <a:solidFill>
                      <a:srgbClr val="FF0000"/>
                    </a:solidFill>
                  </a:rPr>
                  <a:t> </a:t>
                </a:r>
                <a:r>
                  <a:rPr lang="en-CA" i="1" dirty="0"/>
                  <a:t>, mean, standard deviation</a:t>
                </a:r>
                <a:r>
                  <a:rPr lang="en-CA" dirty="0"/>
                  <a:t>)”</a:t>
                </a:r>
              </a:p>
              <a:p>
                <a:pPr marL="0" indent="0">
                  <a:buNone/>
                </a:pPr>
                <a:endParaRPr lang="en-CA" sz="2800" dirty="0"/>
              </a:p>
              <a:p>
                <a:pPr marL="0" indent="0">
                  <a:buNone/>
                </a:pPr>
                <a:endParaRPr lang="en-CA" sz="2800" dirty="0"/>
              </a:p>
              <a:p>
                <a:pPr marL="0" indent="0">
                  <a:buNone/>
                </a:pPr>
                <a:endParaRPr lang="en-CA" dirty="0"/>
              </a:p>
              <a:p>
                <a:pPr marL="0" indent="0">
                  <a:buNone/>
                </a:pPr>
                <a:endParaRPr lang="en-CA"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8BA13C21-8FE1-00E8-BC60-A576824BF6C8}"/>
                  </a:ext>
                </a:extLst>
              </p:cNvPr>
              <p:cNvSpPr>
                <a:spLocks noGrp="1" noRot="1" noChangeAspect="1" noMove="1" noResize="1" noEditPoints="1" noAdjustHandles="1" noChangeArrowheads="1" noChangeShapeType="1" noTextEdit="1"/>
              </p:cNvSpPr>
              <p:nvPr>
                <p:ph idx="1"/>
              </p:nvPr>
            </p:nvSpPr>
            <p:spPr>
              <a:xfrm>
                <a:off x="838200" y="1536087"/>
                <a:ext cx="10874829" cy="4214329"/>
              </a:xfrm>
              <a:blipFill>
                <a:blip r:embed="rId2"/>
                <a:stretch>
                  <a:fillRect l="-2019" t="-2605"/>
                </a:stretch>
              </a:blipFill>
            </p:spPr>
            <p:txBody>
              <a:bodyPr/>
              <a:lstStyle/>
              <a:p>
                <a:r>
                  <a:rPr lang="en-CA">
                    <a:noFill/>
                  </a:rPr>
                  <a:t> </a:t>
                </a:r>
              </a:p>
            </p:txBody>
          </p:sp>
        </mc:Fallback>
      </mc:AlternateContent>
    </p:spTree>
    <p:extLst>
      <p:ext uri="{BB962C8B-B14F-4D97-AF65-F5344CB8AC3E}">
        <p14:creationId xmlns:p14="http://schemas.microsoft.com/office/powerpoint/2010/main" val="841241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C92BF3-BD2B-99D4-DA19-C9B1ADA7F015}"/>
                  </a:ext>
                </a:extLst>
              </p:cNvPr>
              <p:cNvSpPr>
                <a:spLocks noGrp="1"/>
              </p:cNvSpPr>
              <p:nvPr>
                <p:ph idx="1"/>
              </p:nvPr>
            </p:nvSpPr>
            <p:spPr>
              <a:xfrm>
                <a:off x="838200" y="1688795"/>
                <a:ext cx="10353541" cy="3889208"/>
              </a:xfrm>
            </p:spPr>
            <p:txBody>
              <a:bodyPr/>
              <a:lstStyle/>
              <a:p>
                <a:pPr marL="0" indent="0">
                  <a:buNone/>
                </a:pPr>
                <a:r>
                  <a:rPr lang="en-CA" dirty="0"/>
                  <a:t>Quite often, we’re interested in what our expected profit will be. In this sense, we will need to estimate our actual sales and how much inventory we’ll be left with at the end of the sales period. </a:t>
                </a:r>
              </a:p>
              <a:p>
                <a:pPr marL="0" indent="0">
                  <a:buNone/>
                </a:pPr>
                <a:r>
                  <a:rPr lang="en-CA" dirty="0"/>
                  <a:t> </a:t>
                </a:r>
                <a:endParaRPr lang="en-CA"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CA" sz="2800" i="0" smtClean="0">
                          <a:latin typeface="Cambria Math" panose="02040503050406030204" pitchFamily="18" charset="0"/>
                        </a:rPr>
                        <m:t>Expected</m:t>
                      </m:r>
                      <m:r>
                        <m:rPr>
                          <m:nor/>
                        </m:rPr>
                        <a:rPr lang="en-CA" sz="2800" i="0" smtClean="0">
                          <a:latin typeface="Cambria Math" panose="02040503050406030204" pitchFamily="18" charset="0"/>
                        </a:rPr>
                        <m:t> </m:t>
                      </m:r>
                      <m:r>
                        <m:rPr>
                          <m:nor/>
                        </m:rPr>
                        <a:rPr lang="en-CA" sz="2800" i="0" smtClean="0">
                          <a:latin typeface="Cambria Math" panose="02040503050406030204" pitchFamily="18" charset="0"/>
                        </a:rPr>
                        <m:t>Lost</m:t>
                      </m:r>
                      <m:r>
                        <m:rPr>
                          <m:nor/>
                        </m:rPr>
                        <a:rPr lang="en-CA" sz="2800" i="0" smtClean="0">
                          <a:latin typeface="Cambria Math" panose="02040503050406030204" pitchFamily="18" charset="0"/>
                        </a:rPr>
                        <m:t> </m:t>
                      </m:r>
                      <m:r>
                        <m:rPr>
                          <m:nor/>
                        </m:rPr>
                        <a:rPr lang="en-CA" sz="2800" i="0" smtClean="0">
                          <a:latin typeface="Cambria Math" panose="02040503050406030204" pitchFamily="18" charset="0"/>
                        </a:rPr>
                        <m:t>Sales</m:t>
                      </m:r>
                      <m:r>
                        <m:rPr>
                          <m:aln/>
                        </m:rPr>
                        <a:rPr lang="en-CA" sz="2800" i="1">
                          <a:latin typeface="Cambria Math" panose="02040503050406030204" pitchFamily="18" charset="0"/>
                        </a:rPr>
                        <m:t>=</m:t>
                      </m:r>
                      <m:r>
                        <a:rPr lang="en-CA" sz="2800" i="1">
                          <a:latin typeface="Cambria Math" panose="02040503050406030204" pitchFamily="18" charset="0"/>
                        </a:rPr>
                        <m:t> </m:t>
                      </m:r>
                      <m:r>
                        <a:rPr lang="en-CA" sz="2800" i="1">
                          <a:latin typeface="Cambria Math" panose="02040503050406030204" pitchFamily="18" charset="0"/>
                        </a:rPr>
                        <m:t>𝜎</m:t>
                      </m:r>
                      <m:r>
                        <a:rPr lang="en-CA" sz="2800" i="1">
                          <a:latin typeface="Cambria Math" panose="02040503050406030204" pitchFamily="18" charset="0"/>
                        </a:rPr>
                        <m:t>×</m:t>
                      </m:r>
                      <m:r>
                        <a:rPr lang="en-CA" sz="2800" i="1" smtClean="0">
                          <a:solidFill>
                            <a:schemeClr val="tx1"/>
                          </a:solidFill>
                          <a:latin typeface="Cambria Math" panose="02040503050406030204" pitchFamily="18" charset="0"/>
                        </a:rPr>
                        <m:t>𝐿</m:t>
                      </m:r>
                      <m:d>
                        <m:dPr>
                          <m:ctrlPr>
                            <a:rPr lang="en-CA" sz="2800" i="1">
                              <a:solidFill>
                                <a:schemeClr val="tx1"/>
                              </a:solidFill>
                              <a:latin typeface="Cambria Math" panose="02040503050406030204" pitchFamily="18" charset="0"/>
                            </a:rPr>
                          </m:ctrlPr>
                        </m:dPr>
                        <m:e>
                          <m:r>
                            <a:rPr lang="en-CA" sz="2800" i="1">
                              <a:solidFill>
                                <a:schemeClr val="tx1"/>
                              </a:solidFill>
                              <a:latin typeface="Cambria Math" panose="02040503050406030204" pitchFamily="18" charset="0"/>
                            </a:rPr>
                            <m:t>𝑧</m:t>
                          </m:r>
                        </m:e>
                      </m:d>
                    </m:oMath>
                  </m:oMathPara>
                </a14:m>
                <a:endParaRPr lang="en-CA" dirty="0"/>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m:rPr>
                          <m:nor/>
                        </m:rPr>
                        <a:rPr lang="en-CA" sz="2800" i="0">
                          <a:latin typeface="Cambria Math" panose="02040503050406030204" pitchFamily="18" charset="0"/>
                        </a:rPr>
                        <m:t>Expected</m:t>
                      </m:r>
                      <m:r>
                        <m:rPr>
                          <m:nor/>
                        </m:rPr>
                        <a:rPr lang="en-CA" sz="2800" i="0">
                          <a:latin typeface="Cambria Math" panose="02040503050406030204" pitchFamily="18" charset="0"/>
                        </a:rPr>
                        <m:t> </m:t>
                      </m:r>
                      <m:r>
                        <m:rPr>
                          <m:nor/>
                        </m:rPr>
                        <a:rPr lang="en-CA" sz="2800" i="0">
                          <a:latin typeface="Cambria Math" panose="02040503050406030204" pitchFamily="18" charset="0"/>
                        </a:rPr>
                        <m:t>Sales</m:t>
                      </m:r>
                      <m:r>
                        <a:rPr lang="en-CA" sz="2800" b="0" i="1" smtClean="0">
                          <a:latin typeface="Cambria Math" panose="02040503050406030204" pitchFamily="18" charset="0"/>
                        </a:rPr>
                        <m:t>=</m:t>
                      </m:r>
                      <m:r>
                        <m:rPr>
                          <m:nor/>
                        </m:rPr>
                        <a:rPr lang="en-CA">
                          <a:latin typeface="Cambria Math" panose="02040503050406030204" pitchFamily="18" charset="0"/>
                        </a:rPr>
                        <m:t>Expected</m:t>
                      </m:r>
                      <m:r>
                        <m:rPr>
                          <m:nor/>
                        </m:rPr>
                        <a:rPr lang="en-CA">
                          <a:latin typeface="Cambria Math" panose="02040503050406030204" pitchFamily="18" charset="0"/>
                        </a:rPr>
                        <m:t> </m:t>
                      </m:r>
                      <m:r>
                        <m:rPr>
                          <m:nor/>
                        </m:rPr>
                        <a:rPr lang="en-CA">
                          <a:latin typeface="Cambria Math" panose="02040503050406030204" pitchFamily="18" charset="0"/>
                        </a:rPr>
                        <m:t>Demand</m:t>
                      </m:r>
                      <m:r>
                        <a:rPr lang="en-CA" b="0" i="1" smtClean="0">
                          <a:latin typeface="Cambria Math" panose="02040503050406030204" pitchFamily="18" charset="0"/>
                        </a:rPr>
                        <m:t>−</m:t>
                      </m:r>
                      <m:r>
                        <m:rPr>
                          <m:nor/>
                        </m:rPr>
                        <a:rPr lang="en-CA" sz="2800" i="0">
                          <a:latin typeface="Cambria Math" panose="02040503050406030204" pitchFamily="18" charset="0"/>
                        </a:rPr>
                        <m:t>Expected</m:t>
                      </m:r>
                      <m:r>
                        <m:rPr>
                          <m:nor/>
                        </m:rPr>
                        <a:rPr lang="en-CA" sz="2800" i="0">
                          <a:latin typeface="Cambria Math" panose="02040503050406030204" pitchFamily="18" charset="0"/>
                        </a:rPr>
                        <m:t> </m:t>
                      </m:r>
                      <m:r>
                        <m:rPr>
                          <m:nor/>
                        </m:rPr>
                        <a:rPr lang="en-CA" sz="2800" i="0">
                          <a:latin typeface="Cambria Math" panose="02040503050406030204" pitchFamily="18" charset="0"/>
                        </a:rPr>
                        <m:t>Lost</m:t>
                      </m:r>
                      <m:r>
                        <m:rPr>
                          <m:nor/>
                        </m:rPr>
                        <a:rPr lang="en-CA" sz="2800" i="0">
                          <a:latin typeface="Cambria Math" panose="02040503050406030204" pitchFamily="18" charset="0"/>
                        </a:rPr>
                        <m:t> </m:t>
                      </m:r>
                      <m:r>
                        <m:rPr>
                          <m:nor/>
                        </m:rPr>
                        <a:rPr lang="en-CA" sz="2800" i="0">
                          <a:latin typeface="Cambria Math" panose="02040503050406030204" pitchFamily="18" charset="0"/>
                        </a:rPr>
                        <m:t>Sales</m:t>
                      </m:r>
                    </m:oMath>
                  </m:oMathPara>
                </a14:m>
                <a:endParaRPr lang="en-CA" sz="2800" dirty="0"/>
              </a:p>
              <a:p>
                <a:pPr marL="0" indent="0">
                  <a:buNone/>
                </a:pPr>
                <a:endParaRPr lang="en-CA" sz="2800" dirty="0"/>
              </a:p>
              <a:p>
                <a:pPr marL="0" indent="0">
                  <a:buNone/>
                </a:pPr>
                <a14:m>
                  <m:oMathPara xmlns:m="http://schemas.openxmlformats.org/officeDocument/2006/math">
                    <m:oMathParaPr>
                      <m:jc m:val="centerGroup"/>
                    </m:oMathParaPr>
                    <m:oMath xmlns:m="http://schemas.openxmlformats.org/officeDocument/2006/math">
                      <m:r>
                        <m:rPr>
                          <m:nor/>
                        </m:rPr>
                        <a:rPr lang="en-CA" sz="2800">
                          <a:latin typeface="Cambria Math" panose="02040503050406030204" pitchFamily="18" charset="0"/>
                        </a:rPr>
                        <m:t>Leftover</m:t>
                      </m:r>
                      <m:r>
                        <m:rPr>
                          <m:nor/>
                        </m:rPr>
                        <a:rPr lang="en-CA" sz="2800">
                          <a:latin typeface="Cambria Math" panose="02040503050406030204" pitchFamily="18" charset="0"/>
                        </a:rPr>
                        <m:t> </m:t>
                      </m:r>
                      <m:r>
                        <m:rPr>
                          <m:nor/>
                        </m:rPr>
                        <a:rPr lang="en-CA" sz="2800">
                          <a:latin typeface="Cambria Math" panose="02040503050406030204" pitchFamily="18" charset="0"/>
                        </a:rPr>
                        <m:t>Inventory</m:t>
                      </m:r>
                      <m:r>
                        <m:rPr>
                          <m:aln/>
                        </m:rPr>
                        <a:rPr lang="en-CA" sz="2800" i="1">
                          <a:latin typeface="Cambria Math" panose="02040503050406030204" pitchFamily="18" charset="0"/>
                        </a:rPr>
                        <m:t>=</m:t>
                      </m:r>
                      <m:r>
                        <a:rPr lang="en-CA" i="1">
                          <a:latin typeface="Cambria Math" panose="02040503050406030204" pitchFamily="18" charset="0"/>
                        </a:rPr>
                        <m:t>𝑄</m:t>
                      </m:r>
                      <m:r>
                        <a:rPr lang="en-CA" sz="2800" i="1">
                          <a:latin typeface="Cambria Math" panose="02040503050406030204" pitchFamily="18" charset="0"/>
                        </a:rPr>
                        <m:t>− </m:t>
                      </m:r>
                      <m:r>
                        <m:rPr>
                          <m:nor/>
                        </m:rPr>
                        <a:rPr lang="en-CA" sz="2800">
                          <a:latin typeface="Cambria Math" panose="02040503050406030204" pitchFamily="18" charset="0"/>
                        </a:rPr>
                        <m:t>Expected</m:t>
                      </m:r>
                      <m:r>
                        <m:rPr>
                          <m:nor/>
                        </m:rPr>
                        <a:rPr lang="en-CA" sz="2800">
                          <a:latin typeface="Cambria Math" panose="02040503050406030204" pitchFamily="18" charset="0"/>
                        </a:rPr>
                        <m:t> </m:t>
                      </m:r>
                      <m:r>
                        <m:rPr>
                          <m:nor/>
                        </m:rPr>
                        <a:rPr lang="en-CA" sz="2800">
                          <a:latin typeface="Cambria Math" panose="02040503050406030204" pitchFamily="18" charset="0"/>
                        </a:rPr>
                        <m:t>Sales</m:t>
                      </m:r>
                    </m:oMath>
                  </m:oMathPara>
                </a14:m>
                <a:endParaRPr lang="en-CA" sz="2800"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91C92BF3-BD2B-99D4-DA19-C9B1ADA7F015}"/>
                  </a:ext>
                </a:extLst>
              </p:cNvPr>
              <p:cNvSpPr>
                <a:spLocks noGrp="1" noRot="1" noChangeAspect="1" noMove="1" noResize="1" noEditPoints="1" noAdjustHandles="1" noChangeArrowheads="1" noChangeShapeType="1" noTextEdit="1"/>
              </p:cNvSpPr>
              <p:nvPr>
                <p:ph idx="1"/>
              </p:nvPr>
            </p:nvSpPr>
            <p:spPr>
              <a:xfrm>
                <a:off x="838200" y="1688795"/>
                <a:ext cx="10353541" cy="3889208"/>
              </a:xfrm>
              <a:blipFill>
                <a:blip r:embed="rId2"/>
                <a:stretch>
                  <a:fillRect l="-2120" t="-2821" r="-1885" b="-8621"/>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B916C78D-5001-5C3C-5420-92D20003E8B6}"/>
              </a:ext>
            </a:extLst>
          </p:cNvPr>
          <p:cNvSpPr>
            <a:spLocks noGrp="1"/>
          </p:cNvSpPr>
          <p:nvPr>
            <p:ph type="title"/>
          </p:nvPr>
        </p:nvSpPr>
        <p:spPr>
          <a:xfrm>
            <a:off x="838200" y="312738"/>
            <a:ext cx="9401175" cy="936625"/>
          </a:xfrm>
        </p:spPr>
        <p:txBody>
          <a:bodyPr/>
          <a:lstStyle/>
          <a:p>
            <a:r>
              <a:rPr lang="en-CA" dirty="0"/>
              <a:t>Approach #3: Minimizing Inventory Costs</a:t>
            </a:r>
          </a:p>
        </p:txBody>
      </p:sp>
    </p:spTree>
    <p:extLst>
      <p:ext uri="{BB962C8B-B14F-4D97-AF65-F5344CB8AC3E}">
        <p14:creationId xmlns:p14="http://schemas.microsoft.com/office/powerpoint/2010/main" val="318783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7C57-38DC-7ACF-139C-BB30836B9892}"/>
              </a:ext>
            </a:extLst>
          </p:cNvPr>
          <p:cNvSpPr>
            <a:spLocks noGrp="1"/>
          </p:cNvSpPr>
          <p:nvPr>
            <p:ph idx="1"/>
          </p:nvPr>
        </p:nvSpPr>
        <p:spPr>
          <a:xfrm>
            <a:off x="803319" y="1585763"/>
            <a:ext cx="10585361" cy="3889208"/>
          </a:xfrm>
        </p:spPr>
        <p:txBody>
          <a:bodyPr/>
          <a:lstStyle/>
          <a:p>
            <a:pPr marL="0" indent="0">
              <a:buNone/>
            </a:pPr>
            <a:r>
              <a:rPr lang="en-CA" sz="1800" u="sng" dirty="0"/>
              <a:t>Example</a:t>
            </a:r>
          </a:p>
          <a:p>
            <a:pPr marL="0" indent="0">
              <a:buNone/>
            </a:pPr>
            <a:r>
              <a:rPr lang="en-CA" sz="1800" dirty="0"/>
              <a:t>Teddy Bower is an outdoor clothing and accessories chain that purchases a line of parkas at $10 each from its Asian supplier, </a:t>
            </a:r>
            <a:r>
              <a:rPr lang="en-CA" sz="1800" dirty="0" err="1"/>
              <a:t>TeddySports</a:t>
            </a:r>
            <a:r>
              <a:rPr lang="en-CA" sz="1800" dirty="0"/>
              <a:t>. Unfortunately, at the time of order placement, demand is still uncertain. Teddy Bower forecasts that its demand is normally distributed with mean of 2,100 and standard deviation of 1,200. Teddy Bower sells these parkas at $22 each. Unsold parkas have little salvage value; Teddy Bower simply gives them away to a charity.</a:t>
            </a:r>
          </a:p>
          <a:p>
            <a:pPr marL="0" indent="0">
              <a:buNone/>
            </a:pPr>
            <a:r>
              <a:rPr lang="en-CA" sz="1800" dirty="0"/>
              <a:t>a) How many parkas should Teddy Bower buy from </a:t>
            </a:r>
            <a:r>
              <a:rPr lang="en-CA" sz="1800" dirty="0" err="1"/>
              <a:t>TeddySports</a:t>
            </a:r>
            <a:r>
              <a:rPr lang="en-CA" sz="1800" dirty="0"/>
              <a:t> to maximize expected profit?</a:t>
            </a:r>
          </a:p>
          <a:p>
            <a:pPr marL="0" indent="0">
              <a:buNone/>
            </a:pPr>
            <a:r>
              <a:rPr lang="en-CA" sz="1800" dirty="0"/>
              <a:t>b) If Teddy Bower wishes to ensure a 98.5 percent in-stock probability, how many parkas should it order?</a:t>
            </a:r>
          </a:p>
          <a:p>
            <a:pPr marL="0" indent="0">
              <a:buNone/>
            </a:pPr>
            <a:r>
              <a:rPr lang="en-CA" sz="1800" dirty="0"/>
              <a:t>For parts c and d, assume Teddy Bower orders 3,000 parkas.</a:t>
            </a:r>
          </a:p>
          <a:p>
            <a:pPr marL="0" indent="0">
              <a:buNone/>
            </a:pPr>
            <a:r>
              <a:rPr lang="en-CA" sz="1800" dirty="0"/>
              <a:t>c) Evaluate Teddy Bower's expected profit.</a:t>
            </a:r>
          </a:p>
          <a:p>
            <a:pPr marL="0" indent="0">
              <a:buNone/>
            </a:pPr>
            <a:r>
              <a:rPr lang="en-CA" sz="1800" dirty="0"/>
              <a:t>d) Evaluate Teddy Bower's stockout probability.</a:t>
            </a:r>
          </a:p>
          <a:p>
            <a:pPr marL="0" indent="0">
              <a:buNone/>
            </a:pPr>
            <a:endParaRPr lang="en-CA" sz="1200" u="sng" dirty="0"/>
          </a:p>
        </p:txBody>
      </p:sp>
      <p:sp>
        <p:nvSpPr>
          <p:cNvPr id="4" name="Title 1">
            <a:extLst>
              <a:ext uri="{FF2B5EF4-FFF2-40B4-BE49-F238E27FC236}">
                <a16:creationId xmlns:a16="http://schemas.microsoft.com/office/drawing/2014/main" id="{CD24C785-5E63-FAB7-1402-5C12E48EF11C}"/>
              </a:ext>
            </a:extLst>
          </p:cNvPr>
          <p:cNvSpPr>
            <a:spLocks noGrp="1"/>
          </p:cNvSpPr>
          <p:nvPr>
            <p:ph type="title"/>
          </p:nvPr>
        </p:nvSpPr>
        <p:spPr>
          <a:xfrm>
            <a:off x="838200" y="312738"/>
            <a:ext cx="9401175" cy="936625"/>
          </a:xfrm>
        </p:spPr>
        <p:txBody>
          <a:bodyPr/>
          <a:lstStyle/>
          <a:p>
            <a:r>
              <a:rPr lang="en-CA" dirty="0"/>
              <a:t>Approach #3: Minimizing Inventory Costs</a:t>
            </a:r>
          </a:p>
        </p:txBody>
      </p:sp>
    </p:spTree>
    <p:extLst>
      <p:ext uri="{BB962C8B-B14F-4D97-AF65-F5344CB8AC3E}">
        <p14:creationId xmlns:p14="http://schemas.microsoft.com/office/powerpoint/2010/main" val="1155459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B8AA-6200-F2A2-47F4-A2DBADEFAE88}"/>
              </a:ext>
            </a:extLst>
          </p:cNvPr>
          <p:cNvSpPr>
            <a:spLocks noGrp="1"/>
          </p:cNvSpPr>
          <p:nvPr>
            <p:ph type="title"/>
          </p:nvPr>
        </p:nvSpPr>
        <p:spPr/>
        <p:txBody>
          <a:bodyPr/>
          <a:lstStyle/>
          <a:p>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Introduction</a:t>
            </a:r>
          </a:p>
        </p:txBody>
      </p:sp>
      <p:sp>
        <p:nvSpPr>
          <p:cNvPr id="4" name="Content Placeholder 4">
            <a:extLst>
              <a:ext uri="{FF2B5EF4-FFF2-40B4-BE49-F238E27FC236}">
                <a16:creationId xmlns:a16="http://schemas.microsoft.com/office/drawing/2014/main" id="{CBA072B2-6CAF-1595-A75D-CCE37FB3C60C}"/>
              </a:ext>
            </a:extLst>
          </p:cNvPr>
          <p:cNvSpPr>
            <a:spLocks noGrp="1"/>
          </p:cNvSpPr>
          <p:nvPr>
            <p:ph idx="1"/>
          </p:nvPr>
        </p:nvSpPr>
        <p:spPr>
          <a:xfrm>
            <a:off x="362858" y="1605081"/>
            <a:ext cx="11575856" cy="3889208"/>
          </a:xfrm>
        </p:spPr>
        <p:txBody>
          <a:bodyPr/>
          <a:lstStyle/>
          <a:p>
            <a:pPr marL="0" indent="0">
              <a:buNone/>
            </a:pPr>
            <a:r>
              <a:rPr lang="en-CA" sz="2400" dirty="0"/>
              <a:t>Virtually all operations need to purchase some inventory of some type, including service operations:</a:t>
            </a:r>
          </a:p>
          <a:p>
            <a:r>
              <a:rPr lang="en-CA" sz="2400" dirty="0"/>
              <a:t>Manufacturing/Production require raw materials</a:t>
            </a:r>
          </a:p>
          <a:p>
            <a:r>
              <a:rPr lang="en-CA" sz="2400" dirty="0"/>
              <a:t>Retail sector purchases inventory for resale</a:t>
            </a:r>
          </a:p>
          <a:p>
            <a:r>
              <a:rPr lang="en-CA" sz="2400" dirty="0"/>
              <a:t>Hospitality sector requires supplied food/beverages</a:t>
            </a:r>
          </a:p>
          <a:p>
            <a:r>
              <a:rPr lang="en-CA" sz="2400" dirty="0"/>
              <a:t>Medical sector requires consumable supplies (e.g., medications)</a:t>
            </a:r>
          </a:p>
          <a:p>
            <a:r>
              <a:rPr lang="en-CA" sz="2400" dirty="0"/>
              <a:t>Airlines and repair depots stock spare parts</a:t>
            </a:r>
          </a:p>
          <a:p>
            <a:r>
              <a:rPr lang="en-CA" sz="2400" dirty="0"/>
              <a:t>Airlines also “stock” passengers (another form of inventory) </a:t>
            </a:r>
          </a:p>
          <a:p>
            <a:r>
              <a:rPr lang="en-CA" sz="2400" dirty="0"/>
              <a:t>…</a:t>
            </a:r>
          </a:p>
        </p:txBody>
      </p:sp>
    </p:spTree>
    <p:extLst>
      <p:ext uri="{BB962C8B-B14F-4D97-AF65-F5344CB8AC3E}">
        <p14:creationId xmlns:p14="http://schemas.microsoft.com/office/powerpoint/2010/main" val="236816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DE90-8495-9C71-18C2-3D5B232C76FA}"/>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33FA8D74-4CF2-2118-11BA-56CFCEFDD46A}"/>
              </a:ext>
            </a:extLst>
          </p:cNvPr>
          <p:cNvSpPr>
            <a:spLocks noGrp="1"/>
          </p:cNvSpPr>
          <p:nvPr>
            <p:ph idx="1"/>
          </p:nvPr>
        </p:nvSpPr>
        <p:spPr>
          <a:xfrm>
            <a:off x="792843" y="1511089"/>
            <a:ext cx="10606314" cy="4930027"/>
          </a:xfrm>
        </p:spPr>
        <p:txBody>
          <a:bodyPr/>
          <a:lstStyle/>
          <a:p>
            <a:pPr marL="0" indent="0">
              <a:buNone/>
            </a:pPr>
            <a:r>
              <a:rPr lang="en-CA" dirty="0"/>
              <a:t>The ensuing question is, generally, “how much inventory should I stock”?</a:t>
            </a:r>
          </a:p>
          <a:p>
            <a:pPr marL="0" indent="0">
              <a:buNone/>
            </a:pPr>
            <a:endParaRPr lang="en-CA" sz="1050" dirty="0"/>
          </a:p>
          <a:p>
            <a:r>
              <a:rPr lang="en-CA" dirty="0"/>
              <a:t>How many spare parts should I stock?</a:t>
            </a:r>
          </a:p>
          <a:p>
            <a:r>
              <a:rPr lang="en-CA" dirty="0"/>
              <a:t>How many items of a specific SKU should a retailer stock locally – or in a regional warehouse?</a:t>
            </a:r>
          </a:p>
          <a:p>
            <a:r>
              <a:rPr lang="en-CA" dirty="0"/>
              <a:t>How many tickets should I sell for a flight, </a:t>
            </a:r>
            <a:r>
              <a:rPr lang="en-CA" i="1" dirty="0"/>
              <a:t>beyond</a:t>
            </a:r>
            <a:r>
              <a:rPr lang="en-CA" dirty="0"/>
              <a:t> the number of seats on the aircraft?</a:t>
            </a:r>
          </a:p>
          <a:p>
            <a:r>
              <a:rPr lang="en-CA" dirty="0"/>
              <a:t>How many railcars should be moved to a specific railyard in anticipation of future demand there? </a:t>
            </a:r>
          </a:p>
        </p:txBody>
      </p:sp>
    </p:spTree>
    <p:extLst>
      <p:ext uri="{BB962C8B-B14F-4D97-AF65-F5344CB8AC3E}">
        <p14:creationId xmlns:p14="http://schemas.microsoft.com/office/powerpoint/2010/main" val="88130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838200" y="311995"/>
            <a:ext cx="9401269" cy="937444"/>
          </a:xfrm>
        </p:spPr>
        <p:txBody>
          <a:bodyPr/>
          <a:lstStyle/>
          <a:p>
            <a:r>
              <a:rPr lang="en-CA" dirty="0"/>
              <a:t>Approach #1 – Expected Value Approach</a:t>
            </a:r>
          </a:p>
        </p:txBody>
      </p:sp>
      <p:sp>
        <p:nvSpPr>
          <p:cNvPr id="3" name="Content Placeholder 2">
            <a:extLst>
              <a:ext uri="{FF2B5EF4-FFF2-40B4-BE49-F238E27FC236}">
                <a16:creationId xmlns:a16="http://schemas.microsoft.com/office/drawing/2014/main" id="{9B2D23FD-9280-C449-0D52-02B639869E78}"/>
              </a:ext>
            </a:extLst>
          </p:cNvPr>
          <p:cNvSpPr>
            <a:spLocks noGrp="1"/>
          </p:cNvSpPr>
          <p:nvPr>
            <p:ph idx="1"/>
          </p:nvPr>
        </p:nvSpPr>
        <p:spPr>
          <a:xfrm>
            <a:off x="838200" y="1862659"/>
            <a:ext cx="10918371" cy="3889208"/>
          </a:xfrm>
        </p:spPr>
        <p:txBody>
          <a:bodyPr/>
          <a:lstStyle/>
          <a:p>
            <a:pPr marL="0" indent="0">
              <a:buNone/>
            </a:pPr>
            <a:r>
              <a:rPr lang="en-CA" dirty="0"/>
              <a:t>In real-life, demand is typically stochastic (especially in service operations) and so, at best, we can develop a probabilistic demand distribution but will not know the future demand with certainty. </a:t>
            </a:r>
          </a:p>
          <a:p>
            <a:pPr marL="0" indent="0">
              <a:buNone/>
            </a:pPr>
            <a:endParaRPr lang="en-CA" dirty="0"/>
          </a:p>
          <a:p>
            <a:pPr marL="0" indent="0">
              <a:buNone/>
            </a:pPr>
            <a:r>
              <a:rPr lang="en-CA" dirty="0"/>
              <a:t>A naïve approach to the problem would be to simply stock sufficient inventory to meet the expected demand (or </a:t>
            </a:r>
            <a:r>
              <a:rPr lang="en-CA" i="1" dirty="0"/>
              <a:t>average</a:t>
            </a:r>
            <a:r>
              <a:rPr lang="en-CA" dirty="0"/>
              <a:t> demand). </a:t>
            </a:r>
          </a:p>
        </p:txBody>
      </p:sp>
    </p:spTree>
    <p:extLst>
      <p:ext uri="{BB962C8B-B14F-4D97-AF65-F5344CB8AC3E}">
        <p14:creationId xmlns:p14="http://schemas.microsoft.com/office/powerpoint/2010/main" val="214459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838200" y="311995"/>
            <a:ext cx="9401269" cy="937444"/>
          </a:xfrm>
        </p:spPr>
        <p:txBody>
          <a:bodyPr/>
          <a:lstStyle/>
          <a:p>
            <a:r>
              <a:rPr lang="en-CA" dirty="0"/>
              <a:t>Approach #2 – Targeted Service Level</a:t>
            </a:r>
          </a:p>
        </p:txBody>
      </p:sp>
      <p:sp>
        <p:nvSpPr>
          <p:cNvPr id="3" name="Content Placeholder 2">
            <a:extLst>
              <a:ext uri="{FF2B5EF4-FFF2-40B4-BE49-F238E27FC236}">
                <a16:creationId xmlns:a16="http://schemas.microsoft.com/office/drawing/2014/main" id="{9B2D23FD-9280-C449-0D52-02B639869E78}"/>
              </a:ext>
            </a:extLst>
          </p:cNvPr>
          <p:cNvSpPr>
            <a:spLocks noGrp="1"/>
          </p:cNvSpPr>
          <p:nvPr>
            <p:ph idx="1"/>
          </p:nvPr>
        </p:nvSpPr>
        <p:spPr>
          <a:xfrm>
            <a:off x="838200" y="1862659"/>
            <a:ext cx="10918371" cy="3889208"/>
          </a:xfrm>
        </p:spPr>
        <p:txBody>
          <a:bodyPr/>
          <a:lstStyle/>
          <a:p>
            <a:pPr marL="0" indent="0">
              <a:buNone/>
            </a:pPr>
            <a:r>
              <a:rPr lang="en-CA" dirty="0"/>
              <a:t>Some applications are risk adverse (e.g., medical sector) and will tolerate limited (if any) chance of a “stock-out”. </a:t>
            </a:r>
          </a:p>
          <a:p>
            <a:pPr marL="0" indent="0">
              <a:buNone/>
            </a:pPr>
            <a:r>
              <a:rPr lang="en-CA" b="1" dirty="0"/>
              <a:t>Step 1A: </a:t>
            </a:r>
            <a:r>
              <a:rPr lang="en-CA" dirty="0"/>
              <a:t>collect empirical data of historical demand </a:t>
            </a:r>
          </a:p>
          <a:p>
            <a:pPr marL="0" indent="0">
              <a:buNone/>
            </a:pPr>
            <a:r>
              <a:rPr lang="en-CA" b="1" dirty="0"/>
              <a:t>Step 1B: </a:t>
            </a:r>
            <a:r>
              <a:rPr lang="en-CA" dirty="0"/>
              <a:t>develop a theoretical demand distribution</a:t>
            </a:r>
          </a:p>
          <a:p>
            <a:pPr marL="0" indent="0">
              <a:buNone/>
            </a:pPr>
            <a:r>
              <a:rPr lang="en-CA" b="1" dirty="0"/>
              <a:t>Step 2: </a:t>
            </a:r>
            <a:r>
              <a:rPr lang="en-CA" dirty="0"/>
              <a:t>based on how much of the demand distribution you want to cover, identify the corresponding order volume</a:t>
            </a:r>
            <a:endParaRPr lang="en-CA" b="1" dirty="0"/>
          </a:p>
          <a:p>
            <a:pPr marL="0" indent="0">
              <a:buNone/>
            </a:pPr>
            <a:endParaRPr lang="en-CA" dirty="0"/>
          </a:p>
        </p:txBody>
      </p:sp>
    </p:spTree>
    <p:extLst>
      <p:ext uri="{BB962C8B-B14F-4D97-AF65-F5344CB8AC3E}">
        <p14:creationId xmlns:p14="http://schemas.microsoft.com/office/powerpoint/2010/main" val="60777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838200" y="311995"/>
            <a:ext cx="9401269" cy="937444"/>
          </a:xfrm>
        </p:spPr>
        <p:txBody>
          <a:bodyPr/>
          <a:lstStyle/>
          <a:p>
            <a:r>
              <a:rPr lang="en-CA" dirty="0"/>
              <a:t>Approach #2 – Targeted Service Level</a:t>
            </a:r>
          </a:p>
        </p:txBody>
      </p:sp>
      <p:sp>
        <p:nvSpPr>
          <p:cNvPr id="3" name="Content Placeholder 2">
            <a:extLst>
              <a:ext uri="{FF2B5EF4-FFF2-40B4-BE49-F238E27FC236}">
                <a16:creationId xmlns:a16="http://schemas.microsoft.com/office/drawing/2014/main" id="{9B2D23FD-9280-C449-0D52-02B639869E78}"/>
              </a:ext>
            </a:extLst>
          </p:cNvPr>
          <p:cNvSpPr>
            <a:spLocks noGrp="1"/>
          </p:cNvSpPr>
          <p:nvPr>
            <p:ph idx="1"/>
          </p:nvPr>
        </p:nvSpPr>
        <p:spPr>
          <a:xfrm>
            <a:off x="838200" y="1862659"/>
            <a:ext cx="10918371" cy="3889208"/>
          </a:xfrm>
        </p:spPr>
        <p:txBody>
          <a:bodyPr/>
          <a:lstStyle/>
          <a:p>
            <a:pPr marL="0" indent="0">
              <a:buNone/>
            </a:pPr>
            <a:r>
              <a:rPr lang="en-CA" b="1" u="sng" dirty="0"/>
              <a:t>Example 1</a:t>
            </a:r>
          </a:p>
          <a:p>
            <a:pPr marL="0" indent="0">
              <a:buNone/>
            </a:pPr>
            <a:r>
              <a:rPr lang="en-CA" dirty="0"/>
              <a:t>A frequency table for historical weekly demand of vehicle rentals at a local dealership is as follows:</a:t>
            </a:r>
          </a:p>
          <a:p>
            <a:pPr marL="0" indent="0">
              <a:buNone/>
            </a:pPr>
            <a:endParaRPr lang="en-CA" dirty="0"/>
          </a:p>
          <a:p>
            <a:pPr marL="0" indent="0">
              <a:buNone/>
            </a:pPr>
            <a:endParaRPr lang="en-CA" dirty="0"/>
          </a:p>
          <a:p>
            <a:pPr marL="0" indent="0">
              <a:buNone/>
            </a:pPr>
            <a:endParaRPr lang="en-CA" sz="800" dirty="0"/>
          </a:p>
          <a:p>
            <a:pPr marL="0" indent="0">
              <a:buNone/>
            </a:pPr>
            <a:r>
              <a:rPr lang="en-CA" dirty="0"/>
              <a:t>Suppose I accept running out of vehicles 10% of the time, how many vehicles should I ensure are available to rent at the local dealer?</a:t>
            </a:r>
          </a:p>
          <a:p>
            <a:pPr marL="0" indent="0">
              <a:buNone/>
            </a:pPr>
            <a:endParaRPr lang="en-CA" dirty="0"/>
          </a:p>
          <a:p>
            <a:pPr marL="0" indent="0">
              <a:buNone/>
            </a:pPr>
            <a:endParaRPr lang="en-CA" b="1" dirty="0"/>
          </a:p>
          <a:p>
            <a:pPr marL="0" indent="0">
              <a:buNone/>
            </a:pPr>
            <a:endParaRPr lang="en-CA" dirty="0"/>
          </a:p>
        </p:txBody>
      </p:sp>
      <p:graphicFrame>
        <p:nvGraphicFramePr>
          <p:cNvPr id="4" name="Table 4">
            <a:extLst>
              <a:ext uri="{FF2B5EF4-FFF2-40B4-BE49-F238E27FC236}">
                <a16:creationId xmlns:a16="http://schemas.microsoft.com/office/drawing/2014/main" id="{7A9FBEBE-854D-C120-3CC1-691BF1A724D1}"/>
              </a:ext>
            </a:extLst>
          </p:cNvPr>
          <p:cNvGraphicFramePr>
            <a:graphicFrameLocks noGrp="1"/>
          </p:cNvGraphicFramePr>
          <p:nvPr>
            <p:extLst>
              <p:ext uri="{D42A27DB-BD31-4B8C-83A1-F6EECF244321}">
                <p14:modId xmlns:p14="http://schemas.microsoft.com/office/powerpoint/2010/main" val="652731392"/>
              </p:ext>
            </p:extLst>
          </p:nvPr>
        </p:nvGraphicFramePr>
        <p:xfrm>
          <a:off x="2162628" y="3623249"/>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43202617"/>
                    </a:ext>
                  </a:extLst>
                </a:gridCol>
                <a:gridCol w="1625600">
                  <a:extLst>
                    <a:ext uri="{9D8B030D-6E8A-4147-A177-3AD203B41FA5}">
                      <a16:colId xmlns:a16="http://schemas.microsoft.com/office/drawing/2014/main" val="3436566037"/>
                    </a:ext>
                  </a:extLst>
                </a:gridCol>
                <a:gridCol w="1625600">
                  <a:extLst>
                    <a:ext uri="{9D8B030D-6E8A-4147-A177-3AD203B41FA5}">
                      <a16:colId xmlns:a16="http://schemas.microsoft.com/office/drawing/2014/main" val="1604705911"/>
                    </a:ext>
                  </a:extLst>
                </a:gridCol>
                <a:gridCol w="1625600">
                  <a:extLst>
                    <a:ext uri="{9D8B030D-6E8A-4147-A177-3AD203B41FA5}">
                      <a16:colId xmlns:a16="http://schemas.microsoft.com/office/drawing/2014/main" val="2428418333"/>
                    </a:ext>
                  </a:extLst>
                </a:gridCol>
                <a:gridCol w="1625600">
                  <a:extLst>
                    <a:ext uri="{9D8B030D-6E8A-4147-A177-3AD203B41FA5}">
                      <a16:colId xmlns:a16="http://schemas.microsoft.com/office/drawing/2014/main" val="2520238267"/>
                    </a:ext>
                  </a:extLst>
                </a:gridCol>
              </a:tblGrid>
              <a:tr h="370840">
                <a:tc>
                  <a:txBody>
                    <a:bodyPr/>
                    <a:lstStyle/>
                    <a:p>
                      <a:pPr algn="ctr"/>
                      <a:r>
                        <a:rPr lang="en-CA" dirty="0"/>
                        <a:t>0-5</a:t>
                      </a:r>
                    </a:p>
                  </a:txBody>
                  <a:tcPr/>
                </a:tc>
                <a:tc>
                  <a:txBody>
                    <a:bodyPr/>
                    <a:lstStyle/>
                    <a:p>
                      <a:pPr algn="ctr"/>
                      <a:r>
                        <a:rPr lang="en-CA" dirty="0"/>
                        <a:t>5-10</a:t>
                      </a:r>
                    </a:p>
                  </a:txBody>
                  <a:tcPr/>
                </a:tc>
                <a:tc>
                  <a:txBody>
                    <a:bodyPr/>
                    <a:lstStyle/>
                    <a:p>
                      <a:pPr algn="ctr"/>
                      <a:r>
                        <a:rPr lang="en-CA" dirty="0"/>
                        <a:t>10-15</a:t>
                      </a:r>
                    </a:p>
                  </a:txBody>
                  <a:tcPr/>
                </a:tc>
                <a:tc>
                  <a:txBody>
                    <a:bodyPr/>
                    <a:lstStyle/>
                    <a:p>
                      <a:pPr algn="ctr"/>
                      <a:r>
                        <a:rPr lang="en-CA" dirty="0"/>
                        <a:t>15-20</a:t>
                      </a:r>
                    </a:p>
                  </a:txBody>
                  <a:tcPr/>
                </a:tc>
                <a:tc>
                  <a:txBody>
                    <a:bodyPr/>
                    <a:lstStyle/>
                    <a:p>
                      <a:pPr algn="ctr"/>
                      <a:r>
                        <a:rPr lang="en-CA" dirty="0"/>
                        <a:t>20-25</a:t>
                      </a:r>
                    </a:p>
                  </a:txBody>
                  <a:tcPr/>
                </a:tc>
                <a:extLst>
                  <a:ext uri="{0D108BD9-81ED-4DB2-BD59-A6C34878D82A}">
                    <a16:rowId xmlns:a16="http://schemas.microsoft.com/office/drawing/2014/main" val="1244779132"/>
                  </a:ext>
                </a:extLst>
              </a:tr>
              <a:tr h="370840">
                <a:tc>
                  <a:txBody>
                    <a:bodyPr/>
                    <a:lstStyle/>
                    <a:p>
                      <a:pPr algn="ctr"/>
                      <a:r>
                        <a:rPr lang="en-CA" dirty="0"/>
                        <a:t>3</a:t>
                      </a:r>
                    </a:p>
                  </a:txBody>
                  <a:tcPr/>
                </a:tc>
                <a:tc>
                  <a:txBody>
                    <a:bodyPr/>
                    <a:lstStyle/>
                    <a:p>
                      <a:pPr algn="ctr"/>
                      <a:r>
                        <a:rPr lang="en-CA" dirty="0"/>
                        <a:t>11</a:t>
                      </a:r>
                    </a:p>
                  </a:txBody>
                  <a:tcPr/>
                </a:tc>
                <a:tc>
                  <a:txBody>
                    <a:bodyPr/>
                    <a:lstStyle/>
                    <a:p>
                      <a:pPr algn="ctr"/>
                      <a:r>
                        <a:rPr lang="en-CA" dirty="0"/>
                        <a:t>14</a:t>
                      </a:r>
                    </a:p>
                  </a:txBody>
                  <a:tcPr/>
                </a:tc>
                <a:tc>
                  <a:txBody>
                    <a:bodyPr/>
                    <a:lstStyle/>
                    <a:p>
                      <a:pPr algn="ctr"/>
                      <a:r>
                        <a:rPr lang="en-CA" dirty="0"/>
                        <a:t>10</a:t>
                      </a:r>
                    </a:p>
                  </a:txBody>
                  <a:tcPr/>
                </a:tc>
                <a:tc>
                  <a:txBody>
                    <a:bodyPr/>
                    <a:lstStyle/>
                    <a:p>
                      <a:pPr algn="ctr"/>
                      <a:r>
                        <a:rPr lang="en-CA" dirty="0"/>
                        <a:t>2</a:t>
                      </a:r>
                    </a:p>
                  </a:txBody>
                  <a:tcPr/>
                </a:tc>
                <a:extLst>
                  <a:ext uri="{0D108BD9-81ED-4DB2-BD59-A6C34878D82A}">
                    <a16:rowId xmlns:a16="http://schemas.microsoft.com/office/drawing/2014/main" val="4198090109"/>
                  </a:ext>
                </a:extLst>
              </a:tr>
            </a:tbl>
          </a:graphicData>
        </a:graphic>
      </p:graphicFrame>
    </p:spTree>
    <p:extLst>
      <p:ext uri="{BB962C8B-B14F-4D97-AF65-F5344CB8AC3E}">
        <p14:creationId xmlns:p14="http://schemas.microsoft.com/office/powerpoint/2010/main" val="235085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838200" y="311995"/>
            <a:ext cx="9401269" cy="937444"/>
          </a:xfrm>
        </p:spPr>
        <p:txBody>
          <a:bodyPr/>
          <a:lstStyle/>
          <a:p>
            <a:r>
              <a:rPr lang="en-CA" dirty="0"/>
              <a:t>Approach #2 – Targeted Service Level</a:t>
            </a:r>
          </a:p>
        </p:txBody>
      </p:sp>
      <p:sp>
        <p:nvSpPr>
          <p:cNvPr id="3" name="Content Placeholder 2">
            <a:extLst>
              <a:ext uri="{FF2B5EF4-FFF2-40B4-BE49-F238E27FC236}">
                <a16:creationId xmlns:a16="http://schemas.microsoft.com/office/drawing/2014/main" id="{9B2D23FD-9280-C449-0D52-02B639869E78}"/>
              </a:ext>
            </a:extLst>
          </p:cNvPr>
          <p:cNvSpPr>
            <a:spLocks noGrp="1"/>
          </p:cNvSpPr>
          <p:nvPr>
            <p:ph idx="1"/>
          </p:nvPr>
        </p:nvSpPr>
        <p:spPr>
          <a:xfrm>
            <a:off x="838200" y="2039257"/>
            <a:ext cx="10918371" cy="3712610"/>
          </a:xfrm>
        </p:spPr>
        <p:txBody>
          <a:bodyPr/>
          <a:lstStyle/>
          <a:p>
            <a:pPr marL="0" indent="0">
              <a:buNone/>
            </a:pPr>
            <a:endParaRPr lang="en-CA" dirty="0"/>
          </a:p>
          <a:p>
            <a:pPr marL="0" indent="0">
              <a:buNone/>
            </a:pPr>
            <a:r>
              <a:rPr lang="en-CA" dirty="0"/>
              <a:t>Suppose I accept running out of vehicles 10% of the time, how many vehicles should I ensure are available to rent at the local dealer? </a:t>
            </a:r>
          </a:p>
          <a:p>
            <a:pPr marL="0" indent="0">
              <a:buNone/>
            </a:pPr>
            <a:r>
              <a:rPr lang="en-CA" dirty="0"/>
              <a:t>If I accept being out-of-stock 10% of the time, then I must have sufficient stock 90% of the time. </a:t>
            </a:r>
          </a:p>
          <a:p>
            <a:pPr marL="0" indent="0">
              <a:buNone/>
            </a:pPr>
            <a:r>
              <a:rPr lang="en-CA" dirty="0"/>
              <a:t>In total, the above table counts 40 weeks of data. The 90</a:t>
            </a:r>
            <a:r>
              <a:rPr lang="en-CA" baseline="30000" dirty="0"/>
              <a:t>th</a:t>
            </a:r>
            <a:r>
              <a:rPr lang="en-CA" dirty="0"/>
              <a:t> percentile represents the 36</a:t>
            </a:r>
            <a:r>
              <a:rPr lang="en-CA" baseline="30000" dirty="0"/>
              <a:t>th</a:t>
            </a:r>
            <a:r>
              <a:rPr lang="en-CA" dirty="0"/>
              <a:t> case. </a:t>
            </a:r>
          </a:p>
          <a:p>
            <a:pPr marL="0" indent="0">
              <a:buNone/>
            </a:pPr>
            <a:endParaRPr lang="en-CA" dirty="0"/>
          </a:p>
          <a:p>
            <a:pPr marL="0" indent="0">
              <a:buNone/>
            </a:pPr>
            <a:endParaRPr lang="en-CA" b="1" dirty="0"/>
          </a:p>
          <a:p>
            <a:pPr marL="0" indent="0">
              <a:buNone/>
            </a:pPr>
            <a:endParaRPr lang="en-CA" dirty="0"/>
          </a:p>
        </p:txBody>
      </p:sp>
      <p:graphicFrame>
        <p:nvGraphicFramePr>
          <p:cNvPr id="4" name="Table 4">
            <a:extLst>
              <a:ext uri="{FF2B5EF4-FFF2-40B4-BE49-F238E27FC236}">
                <a16:creationId xmlns:a16="http://schemas.microsoft.com/office/drawing/2014/main" id="{7A9FBEBE-854D-C120-3CC1-691BF1A724D1}"/>
              </a:ext>
            </a:extLst>
          </p:cNvPr>
          <p:cNvGraphicFramePr>
            <a:graphicFrameLocks noGrp="1"/>
          </p:cNvGraphicFramePr>
          <p:nvPr>
            <p:extLst>
              <p:ext uri="{D42A27DB-BD31-4B8C-83A1-F6EECF244321}">
                <p14:modId xmlns:p14="http://schemas.microsoft.com/office/powerpoint/2010/main" val="1059451159"/>
              </p:ext>
            </p:extLst>
          </p:nvPr>
        </p:nvGraphicFramePr>
        <p:xfrm>
          <a:off x="2329542" y="1736391"/>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43202617"/>
                    </a:ext>
                  </a:extLst>
                </a:gridCol>
                <a:gridCol w="1625600">
                  <a:extLst>
                    <a:ext uri="{9D8B030D-6E8A-4147-A177-3AD203B41FA5}">
                      <a16:colId xmlns:a16="http://schemas.microsoft.com/office/drawing/2014/main" val="3436566037"/>
                    </a:ext>
                  </a:extLst>
                </a:gridCol>
                <a:gridCol w="1625600">
                  <a:extLst>
                    <a:ext uri="{9D8B030D-6E8A-4147-A177-3AD203B41FA5}">
                      <a16:colId xmlns:a16="http://schemas.microsoft.com/office/drawing/2014/main" val="1604705911"/>
                    </a:ext>
                  </a:extLst>
                </a:gridCol>
                <a:gridCol w="1625600">
                  <a:extLst>
                    <a:ext uri="{9D8B030D-6E8A-4147-A177-3AD203B41FA5}">
                      <a16:colId xmlns:a16="http://schemas.microsoft.com/office/drawing/2014/main" val="2428418333"/>
                    </a:ext>
                  </a:extLst>
                </a:gridCol>
                <a:gridCol w="1625600">
                  <a:extLst>
                    <a:ext uri="{9D8B030D-6E8A-4147-A177-3AD203B41FA5}">
                      <a16:colId xmlns:a16="http://schemas.microsoft.com/office/drawing/2014/main" val="2520238267"/>
                    </a:ext>
                  </a:extLst>
                </a:gridCol>
              </a:tblGrid>
              <a:tr h="370840">
                <a:tc>
                  <a:txBody>
                    <a:bodyPr/>
                    <a:lstStyle/>
                    <a:p>
                      <a:pPr algn="ctr"/>
                      <a:r>
                        <a:rPr lang="en-CA" dirty="0"/>
                        <a:t>0-5</a:t>
                      </a:r>
                    </a:p>
                  </a:txBody>
                  <a:tcPr/>
                </a:tc>
                <a:tc>
                  <a:txBody>
                    <a:bodyPr/>
                    <a:lstStyle/>
                    <a:p>
                      <a:pPr algn="ctr"/>
                      <a:r>
                        <a:rPr lang="en-CA" dirty="0"/>
                        <a:t>5-10</a:t>
                      </a:r>
                    </a:p>
                  </a:txBody>
                  <a:tcPr/>
                </a:tc>
                <a:tc>
                  <a:txBody>
                    <a:bodyPr/>
                    <a:lstStyle/>
                    <a:p>
                      <a:pPr algn="ctr"/>
                      <a:r>
                        <a:rPr lang="en-CA" dirty="0"/>
                        <a:t>10-15</a:t>
                      </a:r>
                    </a:p>
                  </a:txBody>
                  <a:tcPr/>
                </a:tc>
                <a:tc>
                  <a:txBody>
                    <a:bodyPr/>
                    <a:lstStyle/>
                    <a:p>
                      <a:pPr algn="ctr"/>
                      <a:r>
                        <a:rPr lang="en-CA" dirty="0"/>
                        <a:t>15-20</a:t>
                      </a:r>
                    </a:p>
                  </a:txBody>
                  <a:tcPr/>
                </a:tc>
                <a:tc>
                  <a:txBody>
                    <a:bodyPr/>
                    <a:lstStyle/>
                    <a:p>
                      <a:pPr algn="ctr"/>
                      <a:r>
                        <a:rPr lang="en-CA" dirty="0"/>
                        <a:t>20-25</a:t>
                      </a:r>
                    </a:p>
                  </a:txBody>
                  <a:tcPr/>
                </a:tc>
                <a:extLst>
                  <a:ext uri="{0D108BD9-81ED-4DB2-BD59-A6C34878D82A}">
                    <a16:rowId xmlns:a16="http://schemas.microsoft.com/office/drawing/2014/main" val="1244779132"/>
                  </a:ext>
                </a:extLst>
              </a:tr>
              <a:tr h="370840">
                <a:tc>
                  <a:txBody>
                    <a:bodyPr/>
                    <a:lstStyle/>
                    <a:p>
                      <a:pPr algn="ctr"/>
                      <a:r>
                        <a:rPr lang="en-CA" dirty="0"/>
                        <a:t>3</a:t>
                      </a:r>
                    </a:p>
                  </a:txBody>
                  <a:tcPr/>
                </a:tc>
                <a:tc>
                  <a:txBody>
                    <a:bodyPr/>
                    <a:lstStyle/>
                    <a:p>
                      <a:pPr algn="ctr"/>
                      <a:r>
                        <a:rPr lang="en-CA" dirty="0"/>
                        <a:t>11</a:t>
                      </a:r>
                    </a:p>
                  </a:txBody>
                  <a:tcPr/>
                </a:tc>
                <a:tc>
                  <a:txBody>
                    <a:bodyPr/>
                    <a:lstStyle/>
                    <a:p>
                      <a:pPr algn="ctr"/>
                      <a:r>
                        <a:rPr lang="en-CA" dirty="0"/>
                        <a:t>14</a:t>
                      </a:r>
                    </a:p>
                  </a:txBody>
                  <a:tcPr/>
                </a:tc>
                <a:tc>
                  <a:txBody>
                    <a:bodyPr/>
                    <a:lstStyle/>
                    <a:p>
                      <a:pPr algn="ctr"/>
                      <a:r>
                        <a:rPr lang="en-CA" dirty="0"/>
                        <a:t>10</a:t>
                      </a:r>
                    </a:p>
                  </a:txBody>
                  <a:tcPr/>
                </a:tc>
                <a:tc>
                  <a:txBody>
                    <a:bodyPr/>
                    <a:lstStyle/>
                    <a:p>
                      <a:pPr algn="ctr"/>
                      <a:r>
                        <a:rPr lang="en-CA" dirty="0"/>
                        <a:t>2</a:t>
                      </a:r>
                    </a:p>
                  </a:txBody>
                  <a:tcPr/>
                </a:tc>
                <a:extLst>
                  <a:ext uri="{0D108BD9-81ED-4DB2-BD59-A6C34878D82A}">
                    <a16:rowId xmlns:a16="http://schemas.microsoft.com/office/drawing/2014/main" val="4198090109"/>
                  </a:ext>
                </a:extLst>
              </a:tr>
            </a:tbl>
          </a:graphicData>
        </a:graphic>
      </p:graphicFrame>
    </p:spTree>
    <p:extLst>
      <p:ext uri="{BB962C8B-B14F-4D97-AF65-F5344CB8AC3E}">
        <p14:creationId xmlns:p14="http://schemas.microsoft.com/office/powerpoint/2010/main" val="37310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838200" y="311995"/>
            <a:ext cx="9401269" cy="937444"/>
          </a:xfrm>
        </p:spPr>
        <p:txBody>
          <a:bodyPr/>
          <a:lstStyle/>
          <a:p>
            <a:r>
              <a:rPr lang="en-CA" dirty="0"/>
              <a:t>Approach #2 – Targeted Service Level</a:t>
            </a:r>
          </a:p>
        </p:txBody>
      </p:sp>
      <p:sp>
        <p:nvSpPr>
          <p:cNvPr id="3" name="Content Placeholder 2">
            <a:extLst>
              <a:ext uri="{FF2B5EF4-FFF2-40B4-BE49-F238E27FC236}">
                <a16:creationId xmlns:a16="http://schemas.microsoft.com/office/drawing/2014/main" id="{9B2D23FD-9280-C449-0D52-02B639869E78}"/>
              </a:ext>
            </a:extLst>
          </p:cNvPr>
          <p:cNvSpPr>
            <a:spLocks noGrp="1"/>
          </p:cNvSpPr>
          <p:nvPr>
            <p:ph idx="1"/>
          </p:nvPr>
        </p:nvSpPr>
        <p:spPr>
          <a:xfrm>
            <a:off x="838200" y="2039257"/>
            <a:ext cx="10918371" cy="3712610"/>
          </a:xfrm>
        </p:spPr>
        <p:txBody>
          <a:bodyPr/>
          <a:lstStyle/>
          <a:p>
            <a:pPr marL="0" indent="0">
              <a:buNone/>
            </a:pPr>
            <a:endParaRPr lang="en-CA" dirty="0"/>
          </a:p>
          <a:p>
            <a:pPr marL="0" indent="0">
              <a:buNone/>
            </a:pPr>
            <a:endParaRPr lang="en-CA" b="1" dirty="0"/>
          </a:p>
          <a:p>
            <a:pPr marL="0" indent="0">
              <a:buNone/>
            </a:pPr>
            <a:endParaRPr lang="en-CA" dirty="0"/>
          </a:p>
        </p:txBody>
      </p:sp>
      <p:graphicFrame>
        <p:nvGraphicFramePr>
          <p:cNvPr id="4" name="Table 4">
            <a:extLst>
              <a:ext uri="{FF2B5EF4-FFF2-40B4-BE49-F238E27FC236}">
                <a16:creationId xmlns:a16="http://schemas.microsoft.com/office/drawing/2014/main" id="{7A9FBEBE-854D-C120-3CC1-691BF1A724D1}"/>
              </a:ext>
            </a:extLst>
          </p:cNvPr>
          <p:cNvGraphicFramePr>
            <a:graphicFrameLocks noGrp="1"/>
          </p:cNvGraphicFramePr>
          <p:nvPr>
            <p:extLst>
              <p:ext uri="{D42A27DB-BD31-4B8C-83A1-F6EECF244321}">
                <p14:modId xmlns:p14="http://schemas.microsoft.com/office/powerpoint/2010/main" val="4084699808"/>
              </p:ext>
            </p:extLst>
          </p:nvPr>
        </p:nvGraphicFramePr>
        <p:xfrm>
          <a:off x="2667360" y="1752839"/>
          <a:ext cx="6573160" cy="1112520"/>
        </p:xfrm>
        <a:graphic>
          <a:graphicData uri="http://schemas.openxmlformats.org/drawingml/2006/table">
            <a:tbl>
              <a:tblPr firstRow="1" bandRow="1">
                <a:tableStyleId>{5C22544A-7EE6-4342-B048-85BDC9FD1C3A}</a:tableStyleId>
              </a:tblPr>
              <a:tblGrid>
                <a:gridCol w="2548255">
                  <a:extLst>
                    <a:ext uri="{9D8B030D-6E8A-4147-A177-3AD203B41FA5}">
                      <a16:colId xmlns:a16="http://schemas.microsoft.com/office/drawing/2014/main" val="2162043283"/>
                    </a:ext>
                  </a:extLst>
                </a:gridCol>
                <a:gridCol w="785135">
                  <a:extLst>
                    <a:ext uri="{9D8B030D-6E8A-4147-A177-3AD203B41FA5}">
                      <a16:colId xmlns:a16="http://schemas.microsoft.com/office/drawing/2014/main" val="743202617"/>
                    </a:ext>
                  </a:extLst>
                </a:gridCol>
                <a:gridCol w="709930">
                  <a:extLst>
                    <a:ext uri="{9D8B030D-6E8A-4147-A177-3AD203B41FA5}">
                      <a16:colId xmlns:a16="http://schemas.microsoft.com/office/drawing/2014/main" val="3436566037"/>
                    </a:ext>
                  </a:extLst>
                </a:gridCol>
                <a:gridCol w="843280">
                  <a:extLst>
                    <a:ext uri="{9D8B030D-6E8A-4147-A177-3AD203B41FA5}">
                      <a16:colId xmlns:a16="http://schemas.microsoft.com/office/drawing/2014/main" val="1604705911"/>
                    </a:ext>
                  </a:extLst>
                </a:gridCol>
                <a:gridCol w="843280">
                  <a:extLst>
                    <a:ext uri="{9D8B030D-6E8A-4147-A177-3AD203B41FA5}">
                      <a16:colId xmlns:a16="http://schemas.microsoft.com/office/drawing/2014/main" val="2428418333"/>
                    </a:ext>
                  </a:extLst>
                </a:gridCol>
                <a:gridCol w="843280">
                  <a:extLst>
                    <a:ext uri="{9D8B030D-6E8A-4147-A177-3AD203B41FA5}">
                      <a16:colId xmlns:a16="http://schemas.microsoft.com/office/drawing/2014/main" val="2520238267"/>
                    </a:ext>
                  </a:extLst>
                </a:gridCol>
              </a:tblGrid>
              <a:tr h="370840">
                <a:tc>
                  <a:txBody>
                    <a:bodyPr/>
                    <a:lstStyle/>
                    <a:p>
                      <a:pPr algn="l"/>
                      <a:r>
                        <a:rPr lang="en-CA" dirty="0"/>
                        <a:t>Demand:</a:t>
                      </a:r>
                    </a:p>
                  </a:txBody>
                  <a:tcPr/>
                </a:tc>
                <a:tc>
                  <a:txBody>
                    <a:bodyPr/>
                    <a:lstStyle/>
                    <a:p>
                      <a:pPr algn="ctr"/>
                      <a:r>
                        <a:rPr lang="en-CA" dirty="0"/>
                        <a:t>0-5</a:t>
                      </a:r>
                    </a:p>
                  </a:txBody>
                  <a:tcPr/>
                </a:tc>
                <a:tc>
                  <a:txBody>
                    <a:bodyPr/>
                    <a:lstStyle/>
                    <a:p>
                      <a:pPr algn="ctr"/>
                      <a:r>
                        <a:rPr lang="en-CA" dirty="0"/>
                        <a:t>5-10</a:t>
                      </a:r>
                    </a:p>
                  </a:txBody>
                  <a:tcPr/>
                </a:tc>
                <a:tc>
                  <a:txBody>
                    <a:bodyPr/>
                    <a:lstStyle/>
                    <a:p>
                      <a:pPr algn="ctr"/>
                      <a:r>
                        <a:rPr lang="en-CA" dirty="0"/>
                        <a:t>10-15</a:t>
                      </a:r>
                    </a:p>
                  </a:txBody>
                  <a:tcPr/>
                </a:tc>
                <a:tc>
                  <a:txBody>
                    <a:bodyPr/>
                    <a:lstStyle/>
                    <a:p>
                      <a:pPr algn="ctr"/>
                      <a:r>
                        <a:rPr lang="en-CA" dirty="0"/>
                        <a:t>15-20</a:t>
                      </a:r>
                    </a:p>
                  </a:txBody>
                  <a:tcPr/>
                </a:tc>
                <a:tc>
                  <a:txBody>
                    <a:bodyPr/>
                    <a:lstStyle/>
                    <a:p>
                      <a:pPr algn="ctr"/>
                      <a:r>
                        <a:rPr lang="en-CA" dirty="0"/>
                        <a:t>20-25</a:t>
                      </a:r>
                    </a:p>
                  </a:txBody>
                  <a:tcPr/>
                </a:tc>
                <a:extLst>
                  <a:ext uri="{0D108BD9-81ED-4DB2-BD59-A6C34878D82A}">
                    <a16:rowId xmlns:a16="http://schemas.microsoft.com/office/drawing/2014/main" val="1244779132"/>
                  </a:ext>
                </a:extLst>
              </a:tr>
              <a:tr h="370840">
                <a:tc>
                  <a:txBody>
                    <a:bodyPr/>
                    <a:lstStyle/>
                    <a:p>
                      <a:pPr algn="l"/>
                      <a:r>
                        <a:rPr lang="en-CA" dirty="0"/>
                        <a:t>Frequency:</a:t>
                      </a:r>
                    </a:p>
                  </a:txBody>
                  <a:tcPr/>
                </a:tc>
                <a:tc>
                  <a:txBody>
                    <a:bodyPr/>
                    <a:lstStyle/>
                    <a:p>
                      <a:pPr algn="ctr"/>
                      <a:r>
                        <a:rPr lang="en-CA" dirty="0"/>
                        <a:t>3</a:t>
                      </a:r>
                    </a:p>
                  </a:txBody>
                  <a:tcPr/>
                </a:tc>
                <a:tc>
                  <a:txBody>
                    <a:bodyPr/>
                    <a:lstStyle/>
                    <a:p>
                      <a:pPr algn="ctr"/>
                      <a:r>
                        <a:rPr lang="en-CA" dirty="0"/>
                        <a:t>11</a:t>
                      </a:r>
                    </a:p>
                  </a:txBody>
                  <a:tcPr/>
                </a:tc>
                <a:tc>
                  <a:txBody>
                    <a:bodyPr/>
                    <a:lstStyle/>
                    <a:p>
                      <a:pPr algn="ctr"/>
                      <a:r>
                        <a:rPr lang="en-CA" dirty="0"/>
                        <a:t>14</a:t>
                      </a:r>
                    </a:p>
                  </a:txBody>
                  <a:tcPr/>
                </a:tc>
                <a:tc>
                  <a:txBody>
                    <a:bodyPr/>
                    <a:lstStyle/>
                    <a:p>
                      <a:pPr algn="ctr"/>
                      <a:r>
                        <a:rPr lang="en-CA" dirty="0"/>
                        <a:t>10</a:t>
                      </a:r>
                    </a:p>
                  </a:txBody>
                  <a:tcPr/>
                </a:tc>
                <a:tc>
                  <a:txBody>
                    <a:bodyPr/>
                    <a:lstStyle/>
                    <a:p>
                      <a:pPr algn="ctr"/>
                      <a:r>
                        <a:rPr lang="en-CA" dirty="0"/>
                        <a:t>2</a:t>
                      </a:r>
                    </a:p>
                  </a:txBody>
                  <a:tcPr/>
                </a:tc>
                <a:extLst>
                  <a:ext uri="{0D108BD9-81ED-4DB2-BD59-A6C34878D82A}">
                    <a16:rowId xmlns:a16="http://schemas.microsoft.com/office/drawing/2014/main" val="4198090109"/>
                  </a:ext>
                </a:extLst>
              </a:tr>
              <a:tr h="370840">
                <a:tc>
                  <a:txBody>
                    <a:bodyPr/>
                    <a:lstStyle/>
                    <a:p>
                      <a:pPr algn="l"/>
                      <a:r>
                        <a:rPr lang="en-CA" dirty="0"/>
                        <a:t>Cumulative Frequency:</a:t>
                      </a:r>
                    </a:p>
                  </a:txBody>
                  <a:tcPr/>
                </a:tc>
                <a:tc>
                  <a:txBody>
                    <a:bodyPr/>
                    <a:lstStyle/>
                    <a:p>
                      <a:pPr algn="ctr"/>
                      <a:r>
                        <a:rPr lang="en-CA" dirty="0"/>
                        <a:t>3</a:t>
                      </a:r>
                    </a:p>
                  </a:txBody>
                  <a:tcPr/>
                </a:tc>
                <a:tc>
                  <a:txBody>
                    <a:bodyPr/>
                    <a:lstStyle/>
                    <a:p>
                      <a:pPr algn="ctr"/>
                      <a:r>
                        <a:rPr lang="en-CA" dirty="0"/>
                        <a:t>14</a:t>
                      </a:r>
                    </a:p>
                  </a:txBody>
                  <a:tcPr/>
                </a:tc>
                <a:tc>
                  <a:txBody>
                    <a:bodyPr/>
                    <a:lstStyle/>
                    <a:p>
                      <a:pPr algn="ctr"/>
                      <a:r>
                        <a:rPr lang="en-CA" dirty="0"/>
                        <a:t>28</a:t>
                      </a:r>
                    </a:p>
                  </a:txBody>
                  <a:tcPr/>
                </a:tc>
                <a:tc>
                  <a:txBody>
                    <a:bodyPr/>
                    <a:lstStyle/>
                    <a:p>
                      <a:pPr algn="ctr"/>
                      <a:r>
                        <a:rPr lang="en-CA" dirty="0"/>
                        <a:t>38</a:t>
                      </a:r>
                    </a:p>
                  </a:txBody>
                  <a:tcPr/>
                </a:tc>
                <a:tc>
                  <a:txBody>
                    <a:bodyPr/>
                    <a:lstStyle/>
                    <a:p>
                      <a:pPr algn="ctr"/>
                      <a:r>
                        <a:rPr lang="en-CA" dirty="0"/>
                        <a:t>40</a:t>
                      </a:r>
                    </a:p>
                  </a:txBody>
                  <a:tcPr/>
                </a:tc>
                <a:extLst>
                  <a:ext uri="{0D108BD9-81ED-4DB2-BD59-A6C34878D82A}">
                    <a16:rowId xmlns:a16="http://schemas.microsoft.com/office/drawing/2014/main" val="3395684269"/>
                  </a:ext>
                </a:extLst>
              </a:tr>
            </a:tbl>
          </a:graphicData>
        </a:graphic>
      </p:graphicFrame>
      <p:cxnSp>
        <p:nvCxnSpPr>
          <p:cNvPr id="6" name="Straight Arrow Connector 5">
            <a:extLst>
              <a:ext uri="{FF2B5EF4-FFF2-40B4-BE49-F238E27FC236}">
                <a16:creationId xmlns:a16="http://schemas.microsoft.com/office/drawing/2014/main" id="{6FE03425-0A32-08EA-7DF8-CF89587813A6}"/>
              </a:ext>
            </a:extLst>
          </p:cNvPr>
          <p:cNvCxnSpPr/>
          <p:nvPr/>
        </p:nvCxnSpPr>
        <p:spPr>
          <a:xfrm flipV="1">
            <a:off x="7982857" y="2975429"/>
            <a:ext cx="0" cy="711200"/>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218A06B-6DD2-F292-BBF3-E8073CC51617}"/>
              </a:ext>
            </a:extLst>
          </p:cNvPr>
          <p:cNvSpPr txBox="1"/>
          <p:nvPr/>
        </p:nvSpPr>
        <p:spPr>
          <a:xfrm>
            <a:off x="5402946" y="3881480"/>
            <a:ext cx="5159822" cy="1015663"/>
          </a:xfrm>
          <a:prstGeom prst="rect">
            <a:avLst/>
          </a:prstGeom>
          <a:noFill/>
        </p:spPr>
        <p:txBody>
          <a:bodyPr wrap="square" rtlCol="0">
            <a:spAutoFit/>
          </a:bodyPr>
          <a:lstStyle/>
          <a:p>
            <a:pPr algn="ctr"/>
            <a:r>
              <a:rPr lang="en-CA" sz="2000" dirty="0"/>
              <a:t>The 36</a:t>
            </a:r>
            <a:r>
              <a:rPr lang="en-CA" sz="2000" baseline="30000" dirty="0"/>
              <a:t>th</a:t>
            </a:r>
            <a:r>
              <a:rPr lang="en-CA" sz="2000" dirty="0"/>
              <a:t> case falls into this “bin”</a:t>
            </a:r>
          </a:p>
          <a:p>
            <a:pPr algn="ctr"/>
            <a:r>
              <a:rPr lang="en-CA" sz="2000" dirty="0"/>
              <a:t>To ensure we meet the demand, we would stock 20 vehicles (the upper limit of the bin)</a:t>
            </a:r>
          </a:p>
        </p:txBody>
      </p:sp>
    </p:spTree>
    <p:extLst>
      <p:ext uri="{BB962C8B-B14F-4D97-AF65-F5344CB8AC3E}">
        <p14:creationId xmlns:p14="http://schemas.microsoft.com/office/powerpoint/2010/main" val="1269752516"/>
      </p:ext>
    </p:extLst>
  </p:cSld>
  <p:clrMapOvr>
    <a:masterClrMapping/>
  </p:clrMapOvr>
</p:sld>
</file>

<file path=ppt/theme/theme1.xml><?xml version="1.0" encoding="utf-8"?>
<a:theme xmlns:a="http://schemas.openxmlformats.org/drawingml/2006/main" name="Smith Theme Whit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3826B517-9EC1-514D-8AE6-FF11C3180FD4}"/>
    </a:ext>
  </a:extLst>
</a:theme>
</file>

<file path=ppt/theme/theme2.xml><?xml version="1.0" encoding="utf-8"?>
<a:theme xmlns:a="http://schemas.openxmlformats.org/drawingml/2006/main" name="Smith Theme Blu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9EC0CC30-5467-5F4A-BEFC-B400A349D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12185</TotalTime>
  <Words>1379</Words>
  <Application>Microsoft Office PowerPoint</Application>
  <PresentationFormat>Widescreen</PresentationFormat>
  <Paragraphs>188</Paragraphs>
  <Slides>23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Cambria Math</vt:lpstr>
      <vt:lpstr>Lato</vt:lpstr>
      <vt:lpstr>Lato Black</vt:lpstr>
      <vt:lpstr>Smith Theme White</vt:lpstr>
      <vt:lpstr>Smith Theme Blue</vt:lpstr>
      <vt:lpstr>PowerPoint Presentation</vt:lpstr>
      <vt:lpstr>MMA841 Operations Management  Inventory Management</vt:lpstr>
      <vt:lpstr>Introduction</vt:lpstr>
      <vt:lpstr>Introduction</vt:lpstr>
      <vt:lpstr>Approach #1 – Expected Value Approach</vt:lpstr>
      <vt:lpstr>Approach #2 – Targeted Service Level</vt:lpstr>
      <vt:lpstr>Approach #2 – Targeted Service Level</vt:lpstr>
      <vt:lpstr>Approach #2 – Targeted Service Level</vt:lpstr>
      <vt:lpstr>Approach #2 – Targeted Service Level</vt:lpstr>
      <vt:lpstr>Approach #2 – Targeted Service Level</vt:lpstr>
      <vt:lpstr>Approach #3: Minimizing Inventory Costs</vt:lpstr>
      <vt:lpstr>Approach #3: Minimizing Inventory Costs</vt:lpstr>
      <vt:lpstr>Approach #3: Minimizing Inventory Costs</vt:lpstr>
      <vt:lpstr>Approach #3: Minimizing Inventory Costs</vt:lpstr>
      <vt:lpstr>Approach #3: Minimizing Inventory Costs</vt:lpstr>
      <vt:lpstr>Approach #3: Minimizing Inventory Costs</vt:lpstr>
      <vt:lpstr>Approach #3: Minimizing Inventory Costs</vt:lpstr>
      <vt:lpstr>Approach #3: Minimizing Inventory Costs</vt:lpstr>
      <vt:lpstr>Approach #3: Minimizing Inventory Costs</vt:lpstr>
      <vt:lpstr>Approach #3: Minimizing Inventory Costs</vt:lpstr>
      <vt:lpstr>Approach #3: Minimizing Inventory Costs</vt:lpstr>
      <vt:lpstr>Approach #3: Minimizing Inventory Costs</vt:lpstr>
      <vt:lpstr>PowerPoint Presentation</vt:lpstr>
    </vt:vector>
  </TitlesOfParts>
  <Manager/>
  <Company>Smith School of Business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Geoff</dc:creator>
  <cp:keywords/>
  <dc:description/>
  <cp:lastModifiedBy>Geoffrey Pond</cp:lastModifiedBy>
  <cp:revision>215</cp:revision>
  <dcterms:created xsi:type="dcterms:W3CDTF">2020-07-27T18:24:57Z</dcterms:created>
  <dcterms:modified xsi:type="dcterms:W3CDTF">2024-05-15T15:41:54Z</dcterms:modified>
  <cp:category/>
</cp:coreProperties>
</file>