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8" r:id="rId1"/>
  </p:sldMasterIdLst>
  <p:notesMasterIdLst>
    <p:notesMasterId r:id="rId43"/>
  </p:notesMasterIdLst>
  <p:handoutMasterIdLst>
    <p:handoutMasterId r:id="rId44"/>
  </p:handoutMasterIdLst>
  <p:sldIdLst>
    <p:sldId id="373" r:id="rId2"/>
    <p:sldId id="310" r:id="rId3"/>
    <p:sldId id="343" r:id="rId4"/>
    <p:sldId id="345" r:id="rId5"/>
    <p:sldId id="346" r:id="rId6"/>
    <p:sldId id="347" r:id="rId7"/>
    <p:sldId id="348" r:id="rId8"/>
    <p:sldId id="349" r:id="rId9"/>
    <p:sldId id="350" r:id="rId10"/>
    <p:sldId id="351" r:id="rId11"/>
    <p:sldId id="365" r:id="rId12"/>
    <p:sldId id="376" r:id="rId13"/>
    <p:sldId id="352" r:id="rId14"/>
    <p:sldId id="366" r:id="rId15"/>
    <p:sldId id="367" r:id="rId16"/>
    <p:sldId id="377" r:id="rId17"/>
    <p:sldId id="378" r:id="rId18"/>
    <p:sldId id="357" r:id="rId19"/>
    <p:sldId id="358" r:id="rId20"/>
    <p:sldId id="359" r:id="rId21"/>
    <p:sldId id="360" r:id="rId22"/>
    <p:sldId id="361" r:id="rId23"/>
    <p:sldId id="362" r:id="rId24"/>
    <p:sldId id="311"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42" r:id="rId41"/>
    <p:sldId id="372"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2" pos="2303">
          <p15:clr>
            <a:srgbClr val="A4A3A4"/>
          </p15:clr>
        </p15:guide>
        <p15:guide id="3" orient="horz"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78912" autoAdjust="0"/>
  </p:normalViewPr>
  <p:slideViewPr>
    <p:cSldViewPr>
      <p:cViewPr varScale="1">
        <p:scale>
          <a:sx n="100" d="100"/>
          <a:sy n="100" d="100"/>
        </p:scale>
        <p:origin x="1496" y="160"/>
      </p:cViewPr>
      <p:guideLst/>
    </p:cSldViewPr>
  </p:slideViewPr>
  <p:notesTextViewPr>
    <p:cViewPr>
      <p:scale>
        <a:sx n="1" d="1"/>
        <a:sy n="1" d="1"/>
      </p:scale>
      <p:origin x="0" y="0"/>
    </p:cViewPr>
  </p:notesTextViewPr>
  <p:notesViewPr>
    <p:cSldViewPr>
      <p:cViewPr varScale="1">
        <p:scale>
          <a:sx n="67" d="100"/>
          <a:sy n="67" d="100"/>
        </p:scale>
        <p:origin x="2970" y="66"/>
      </p:cViewPr>
      <p:guideLst>
        <p:guide pos="2303"/>
        <p:guide orient="horz"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4143563" y="9119743"/>
            <a:ext cx="3169975" cy="479813"/>
          </a:xfrm>
          <a:prstGeom prst="rect">
            <a:avLst/>
          </a:prstGeom>
        </p:spPr>
        <p:txBody>
          <a:bodyPr vert="horz" lIns="95098" tIns="47549" rIns="95098" bIns="47549" rtlCol="0" anchor="b"/>
          <a:lstStyle>
            <a:lvl1pPr algn="r">
              <a:defRPr sz="1200"/>
            </a:lvl1pPr>
          </a:lstStyle>
          <a:p>
            <a:fld id="{3A2E9880-1EC5-4A8F-83B0-CB814325CE53}" type="slidenum">
              <a:rPr lang="en-US" smtClean="0"/>
              <a:t>‹#›</a:t>
            </a:fld>
            <a:endParaRPr lang="en-US"/>
          </a:p>
        </p:txBody>
      </p:sp>
    </p:spTree>
    <p:extLst>
      <p:ext uri="{BB962C8B-B14F-4D97-AF65-F5344CB8AC3E}">
        <p14:creationId xmlns:p14="http://schemas.microsoft.com/office/powerpoint/2010/main" val="37586920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4"/>
          <p:cNvSpPr>
            <a:spLocks noGrp="1" noRot="1" noChangeAspect="1" noChangeArrowheads="1" noTextEdit="1"/>
          </p:cNvSpPr>
          <p:nvPr>
            <p:ph type="sldImg" idx="2"/>
          </p:nvPr>
        </p:nvSpPr>
        <p:spPr bwMode="auto">
          <a:xfrm>
            <a:off x="361950" y="276225"/>
            <a:ext cx="6624638" cy="4967288"/>
          </a:xfrm>
          <a:prstGeom prst="rect">
            <a:avLst/>
          </a:prstGeom>
          <a:noFill/>
          <a:ln w="9525">
            <a:solidFill>
              <a:srgbClr val="000000"/>
            </a:solidFill>
            <a:miter lim="800000"/>
            <a:headEnd/>
            <a:tailEnd/>
          </a:ln>
        </p:spPr>
      </p:sp>
      <p:sp>
        <p:nvSpPr>
          <p:cNvPr id="19" name="Rectangle 7"/>
          <p:cNvSpPr>
            <a:spLocks noGrp="1" noChangeArrowheads="1"/>
          </p:cNvSpPr>
          <p:nvPr>
            <p:ph type="sldNum" sz="quarter" idx="5"/>
          </p:nvPr>
        </p:nvSpPr>
        <p:spPr bwMode="auto">
          <a:xfrm>
            <a:off x="4021033" y="9000097"/>
            <a:ext cx="3184928" cy="481457"/>
          </a:xfrm>
          <a:prstGeom prst="rect">
            <a:avLst/>
          </a:prstGeom>
          <a:noFill/>
          <a:ln w="9525">
            <a:noFill/>
            <a:miter lim="800000"/>
            <a:headEnd/>
            <a:tailEnd/>
          </a:ln>
          <a:effectLst/>
        </p:spPr>
        <p:txBody>
          <a:bodyPr vert="horz" wrap="square" lIns="97050" tIns="48525" rIns="97050" bIns="48525" numCol="1" anchor="b" anchorCtr="0" compatLnSpc="1">
            <a:prstTxWarp prst="textNoShape">
              <a:avLst/>
            </a:prstTxWarp>
          </a:bodyPr>
          <a:lstStyle>
            <a:lvl1pPr algn="r" defTabSz="970591">
              <a:defRPr sz="1200"/>
            </a:lvl1pPr>
          </a:lstStyle>
          <a:p>
            <a:pPr>
              <a:defRPr/>
            </a:pPr>
            <a:fld id="{B5AAD2D1-61E3-437E-A834-9D9388187369}" type="slidenum">
              <a:rPr lang="en-US"/>
              <a:pPr>
                <a:defRPr/>
              </a:pPr>
              <a:t>‹#›</a:t>
            </a:fld>
            <a:endParaRPr lang="en-US"/>
          </a:p>
        </p:txBody>
      </p:sp>
      <p:grpSp>
        <p:nvGrpSpPr>
          <p:cNvPr id="20" name="Group 19"/>
          <p:cNvGrpSpPr/>
          <p:nvPr/>
        </p:nvGrpSpPr>
        <p:grpSpPr>
          <a:xfrm>
            <a:off x="122062" y="5701354"/>
            <a:ext cx="6995894" cy="3464084"/>
            <a:chOff x="137243" y="5655444"/>
            <a:chExt cx="7040715" cy="3346667"/>
          </a:xfrm>
        </p:grpSpPr>
        <p:sp>
          <p:nvSpPr>
            <p:cNvPr id="21" name="Line 3"/>
            <p:cNvSpPr>
              <a:spLocks noChangeShapeType="1"/>
            </p:cNvSpPr>
            <p:nvPr/>
          </p:nvSpPr>
          <p:spPr bwMode="auto">
            <a:xfrm>
              <a:off x="137243" y="5655444"/>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2" name="Line 4"/>
            <p:cNvSpPr>
              <a:spLocks noChangeShapeType="1"/>
            </p:cNvSpPr>
            <p:nvPr/>
          </p:nvSpPr>
          <p:spPr bwMode="auto">
            <a:xfrm>
              <a:off x="137243" y="6122079"/>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3" name="Line 5"/>
            <p:cNvSpPr>
              <a:spLocks noChangeShapeType="1"/>
            </p:cNvSpPr>
            <p:nvPr/>
          </p:nvSpPr>
          <p:spPr bwMode="auto">
            <a:xfrm>
              <a:off x="137243" y="6593625"/>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4" name="Line 6"/>
            <p:cNvSpPr>
              <a:spLocks noChangeShapeType="1"/>
            </p:cNvSpPr>
            <p:nvPr/>
          </p:nvSpPr>
          <p:spPr bwMode="auto">
            <a:xfrm>
              <a:off x="137243" y="7093004"/>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5" name="Line 7"/>
            <p:cNvSpPr>
              <a:spLocks noChangeShapeType="1"/>
            </p:cNvSpPr>
            <p:nvPr/>
          </p:nvSpPr>
          <p:spPr bwMode="auto">
            <a:xfrm>
              <a:off x="137243" y="7561276"/>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6" name="Line 8"/>
            <p:cNvSpPr>
              <a:spLocks noChangeShapeType="1"/>
            </p:cNvSpPr>
            <p:nvPr/>
          </p:nvSpPr>
          <p:spPr bwMode="auto">
            <a:xfrm>
              <a:off x="137243" y="8029547"/>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7" name="Line 9"/>
            <p:cNvSpPr>
              <a:spLocks noChangeShapeType="1"/>
            </p:cNvSpPr>
            <p:nvPr/>
          </p:nvSpPr>
          <p:spPr bwMode="auto">
            <a:xfrm>
              <a:off x="137243" y="8532203"/>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sp>
          <p:nvSpPr>
            <p:cNvPr id="28" name="Line 10"/>
            <p:cNvSpPr>
              <a:spLocks noChangeShapeType="1"/>
            </p:cNvSpPr>
            <p:nvPr/>
          </p:nvSpPr>
          <p:spPr bwMode="auto">
            <a:xfrm>
              <a:off x="137243" y="9002111"/>
              <a:ext cx="7040715" cy="0"/>
            </a:xfrm>
            <a:prstGeom prst="line">
              <a:avLst/>
            </a:prstGeom>
            <a:noFill/>
            <a:ln w="12699">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lIns="96370" tIns="48186" rIns="96370" bIns="48186" anchor="ctr"/>
            <a:lstStyle/>
            <a:p>
              <a:endParaRPr lang="en-US"/>
            </a:p>
          </p:txBody>
        </p:sp>
      </p:grpSp>
    </p:spTree>
    <p:extLst>
      <p:ext uri="{BB962C8B-B14F-4D97-AF65-F5344CB8AC3E}">
        <p14:creationId xmlns:p14="http://schemas.microsoft.com/office/powerpoint/2010/main" val="9772988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a:t>
            </a:fld>
            <a:endParaRPr lang="en-US"/>
          </a:p>
        </p:txBody>
      </p:sp>
    </p:spTree>
    <p:extLst>
      <p:ext uri="{BB962C8B-B14F-4D97-AF65-F5344CB8AC3E}">
        <p14:creationId xmlns:p14="http://schemas.microsoft.com/office/powerpoint/2010/main" val="30920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64050"/>
            <a:ext cx="5592763" cy="3652838"/>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24</a:t>
            </a:fld>
            <a:endParaRPr lang="en-US"/>
          </a:p>
        </p:txBody>
      </p:sp>
    </p:spTree>
    <p:extLst>
      <p:ext uri="{BB962C8B-B14F-4D97-AF65-F5344CB8AC3E}">
        <p14:creationId xmlns:p14="http://schemas.microsoft.com/office/powerpoint/2010/main" val="34970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25</a:t>
            </a:fld>
            <a:endParaRPr lang="en-US"/>
          </a:p>
        </p:txBody>
      </p:sp>
    </p:spTree>
    <p:extLst>
      <p:ext uri="{BB962C8B-B14F-4D97-AF65-F5344CB8AC3E}">
        <p14:creationId xmlns:p14="http://schemas.microsoft.com/office/powerpoint/2010/main" val="102645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64050"/>
            <a:ext cx="5592763" cy="36528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27</a:t>
            </a:fld>
            <a:endParaRPr lang="en-US"/>
          </a:p>
        </p:txBody>
      </p:sp>
    </p:spTree>
    <p:extLst>
      <p:ext uri="{BB962C8B-B14F-4D97-AF65-F5344CB8AC3E}">
        <p14:creationId xmlns:p14="http://schemas.microsoft.com/office/powerpoint/2010/main" val="200547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64050"/>
            <a:ext cx="5592763" cy="36528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31</a:t>
            </a:fld>
            <a:endParaRPr lang="en-US"/>
          </a:p>
        </p:txBody>
      </p:sp>
    </p:spTree>
    <p:extLst>
      <p:ext uri="{BB962C8B-B14F-4D97-AF65-F5344CB8AC3E}">
        <p14:creationId xmlns:p14="http://schemas.microsoft.com/office/powerpoint/2010/main" val="88057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64050"/>
            <a:ext cx="5592763" cy="36528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34</a:t>
            </a:fld>
            <a:endParaRPr lang="en-US"/>
          </a:p>
        </p:txBody>
      </p:sp>
    </p:spTree>
    <p:extLst>
      <p:ext uri="{BB962C8B-B14F-4D97-AF65-F5344CB8AC3E}">
        <p14:creationId xmlns:p14="http://schemas.microsoft.com/office/powerpoint/2010/main" val="1245723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64050"/>
            <a:ext cx="5592763" cy="36528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35</a:t>
            </a:fld>
            <a:endParaRPr lang="en-US"/>
          </a:p>
        </p:txBody>
      </p:sp>
    </p:spTree>
    <p:extLst>
      <p:ext uri="{BB962C8B-B14F-4D97-AF65-F5344CB8AC3E}">
        <p14:creationId xmlns:p14="http://schemas.microsoft.com/office/powerpoint/2010/main" val="1523033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64050"/>
            <a:ext cx="5592763" cy="3652838"/>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37</a:t>
            </a:fld>
            <a:endParaRPr lang="en-US"/>
          </a:p>
        </p:txBody>
      </p:sp>
    </p:spTree>
    <p:extLst>
      <p:ext uri="{BB962C8B-B14F-4D97-AF65-F5344CB8AC3E}">
        <p14:creationId xmlns:p14="http://schemas.microsoft.com/office/powerpoint/2010/main" val="596744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125" y="217488"/>
            <a:ext cx="6503988" cy="4876800"/>
          </a:xfrm>
        </p:spPr>
      </p:sp>
      <p:sp>
        <p:nvSpPr>
          <p:cNvPr id="3" name="Notes Placeholder 2"/>
          <p:cNvSpPr>
            <a:spLocks noGrp="1"/>
          </p:cNvSpPr>
          <p:nvPr>
            <p:ph type="body" idx="1"/>
          </p:nvPr>
        </p:nvSpPr>
        <p:spPr>
          <a:xfrm>
            <a:off x="698500" y="4405313"/>
            <a:ext cx="5592763" cy="4175125"/>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40</a:t>
            </a:fld>
            <a:endParaRPr lang="en-US"/>
          </a:p>
        </p:txBody>
      </p:sp>
    </p:spTree>
    <p:extLst>
      <p:ext uri="{BB962C8B-B14F-4D97-AF65-F5344CB8AC3E}">
        <p14:creationId xmlns:p14="http://schemas.microsoft.com/office/powerpoint/2010/main" val="2445827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41</a:t>
            </a:fld>
            <a:endParaRPr lang="en-US"/>
          </a:p>
        </p:txBody>
      </p:sp>
    </p:spTree>
    <p:extLst>
      <p:ext uri="{BB962C8B-B14F-4D97-AF65-F5344CB8AC3E}">
        <p14:creationId xmlns:p14="http://schemas.microsoft.com/office/powerpoint/2010/main" val="1349478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A354376-334A-48BC-ACC1-2D19B32FA9D1}" type="slidenum">
              <a:rPr lang="en-US" smtClean="0"/>
              <a:pPr/>
              <a:t>2</a:t>
            </a:fld>
            <a:endParaRPr lang="en-US"/>
          </a:p>
        </p:txBody>
      </p:sp>
      <p:sp>
        <p:nvSpPr>
          <p:cNvPr id="6" name="Slide Image Placeholder 5"/>
          <p:cNvSpPr>
            <a:spLocks noGrp="1" noRot="1" noChangeAspect="1"/>
          </p:cNvSpPr>
          <p:nvPr>
            <p:ph type="sldImg"/>
          </p:nvPr>
        </p:nvSpPr>
        <p:spPr/>
      </p:sp>
      <p:sp>
        <p:nvSpPr>
          <p:cNvPr id="7" name="Notes Placeholder 6"/>
          <p:cNvSpPr>
            <a:spLocks noGrp="1"/>
          </p:cNvSpPr>
          <p:nvPr>
            <p:ph type="body" idx="1"/>
          </p:nvPr>
        </p:nvSpPr>
        <p:spPr>
          <a:xfrm>
            <a:off x="731022" y="4559872"/>
            <a:ext cx="5853157" cy="4321608"/>
          </a:xfrm>
          <a:prstGeom prst="rect">
            <a:avLst/>
          </a:prstGeom>
        </p:spPr>
        <p:txBody>
          <a:bodyPr lIns="95098" tIns="47549" rIns="95098" bIns="47549"/>
          <a:lstStyle/>
          <a:p>
            <a:endParaRPr lang="en-US"/>
          </a:p>
        </p:txBody>
      </p:sp>
    </p:spTree>
    <p:extLst>
      <p:ext uri="{BB962C8B-B14F-4D97-AF65-F5344CB8AC3E}">
        <p14:creationId xmlns:p14="http://schemas.microsoft.com/office/powerpoint/2010/main" val="338085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sz="1200" kern="1200" dirty="0">
                <a:solidFill>
                  <a:schemeClr val="tx1"/>
                </a:solidFill>
                <a:effectLst/>
                <a:latin typeface="+mn-lt"/>
                <a:ea typeface="+mn-ea"/>
                <a:cs typeface="+mn-cs"/>
              </a:rPr>
              <a:t> We estimate f  with the aim of minimizing the reducible error. It is important to keep in mind that the irreducible error will always provide an upper bound on the accuracy of our prediction for Y.</a:t>
            </a:r>
          </a:p>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5</a:t>
            </a:fld>
            <a:endParaRPr lang="en-US"/>
          </a:p>
        </p:txBody>
      </p:sp>
    </p:spTree>
    <p:extLst>
      <p:ext uri="{BB962C8B-B14F-4D97-AF65-F5344CB8AC3E}">
        <p14:creationId xmlns:p14="http://schemas.microsoft.com/office/powerpoint/2010/main" val="184886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6</a:t>
            </a:fld>
            <a:endParaRPr lang="en-US"/>
          </a:p>
        </p:txBody>
      </p:sp>
    </p:spTree>
    <p:extLst>
      <p:ext uri="{BB962C8B-B14F-4D97-AF65-F5344CB8AC3E}">
        <p14:creationId xmlns:p14="http://schemas.microsoft.com/office/powerpoint/2010/main" val="3896504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pPr eaLnBrk="1" hangingPunct="1"/>
            <a:r>
              <a:rPr lang="en-US" altLang="en-US" dirty="0"/>
              <a:t>Consistency: Estimates converge to true values as the sample size→ infinity</a:t>
            </a:r>
          </a:p>
          <a:p>
            <a:pPr eaLnBrk="1" hangingPunct="1"/>
            <a:r>
              <a:rPr lang="en-US" altLang="en-US" dirty="0" err="1"/>
              <a:t>Asy.eff</a:t>
            </a:r>
            <a:r>
              <a:rPr lang="en-US" altLang="en-US" dirty="0"/>
              <a:t>: The rate of convergence is maximal.</a:t>
            </a:r>
          </a:p>
          <a:p>
            <a:pPr eaLnBrk="1" hangingPunct="1"/>
            <a:r>
              <a:rPr lang="en-US" altLang="en-US" dirty="0"/>
              <a:t>Non-parametric: the relationship between criterion variable and predictors are formed without any reference to a specific form. </a:t>
            </a:r>
          </a:p>
          <a:p>
            <a:pPr eaLnBrk="1" hangingPunct="1"/>
            <a:r>
              <a:rPr lang="en-US" altLang="en-US" dirty="0"/>
              <a:t>Flexibility→ allowance for flexible interactions</a:t>
            </a:r>
          </a:p>
          <a:p>
            <a:pPr eaLnBrk="1" hangingPunct="1"/>
            <a:r>
              <a:rPr lang="en-US" altLang="en-US" dirty="0"/>
              <a:t>Consistency → Non-normal errors, </a:t>
            </a:r>
            <a:r>
              <a:rPr lang="en-US" altLang="en-US" dirty="0" err="1"/>
              <a:t>heteroskedasticity</a:t>
            </a:r>
            <a:r>
              <a:rPr lang="en-US" altLang="en-US" dirty="0"/>
              <a:t> and nonlinearity are automatically accounted for. </a:t>
            </a:r>
          </a:p>
          <a:p>
            <a:pPr eaLnBrk="1" hangingPunct="1"/>
            <a:r>
              <a:rPr lang="en-US" altLang="en-US" dirty="0"/>
              <a:t>#of dimensions </a:t>
            </a:r>
            <a:r>
              <a:rPr lang="en-US" altLang="en-US" dirty="0" err="1"/>
              <a:t>inc.</a:t>
            </a:r>
            <a:r>
              <a:rPr lang="en-US" altLang="en-US" dirty="0"/>
              <a:t> → required # of observations inc. </a:t>
            </a:r>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8</a:t>
            </a:fld>
            <a:endParaRPr lang="en-US"/>
          </a:p>
        </p:txBody>
      </p:sp>
    </p:spTree>
    <p:extLst>
      <p:ext uri="{BB962C8B-B14F-4D97-AF65-F5344CB8AC3E}">
        <p14:creationId xmlns:p14="http://schemas.microsoft.com/office/powerpoint/2010/main" val="1354028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pPr eaLnBrk="1" hangingPunct="1"/>
            <a:r>
              <a:rPr lang="en-US" altLang="en-US" dirty="0"/>
              <a:t>F(</a:t>
            </a:r>
            <a:r>
              <a:rPr lang="en-US" altLang="en-US" dirty="0" err="1"/>
              <a:t>x,y</a:t>
            </a:r>
            <a:r>
              <a:rPr lang="en-US" altLang="en-US" dirty="0"/>
              <a:t>) → joint density, F(x) → marginal density. Rather than give all points equal weights we can assign weights that die off smoothly with distance from the target point. → Kernel method: local weighted average of the criterion y, given the predictors x0. </a:t>
            </a:r>
          </a:p>
          <a:p>
            <a:pPr eaLnBrk="1" hangingPunct="1"/>
            <a:endParaRPr lang="en-US" alt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10</a:t>
            </a:fld>
            <a:endParaRPr lang="en-US"/>
          </a:p>
        </p:txBody>
      </p:sp>
    </p:spTree>
    <p:extLst>
      <p:ext uri="{BB962C8B-B14F-4D97-AF65-F5344CB8AC3E}">
        <p14:creationId xmlns:p14="http://schemas.microsoft.com/office/powerpoint/2010/main" val="1620907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13</a:t>
            </a:fld>
            <a:endParaRPr lang="en-US"/>
          </a:p>
        </p:txBody>
      </p:sp>
    </p:spTree>
    <p:extLst>
      <p:ext uri="{BB962C8B-B14F-4D97-AF65-F5344CB8AC3E}">
        <p14:creationId xmlns:p14="http://schemas.microsoft.com/office/powerpoint/2010/main" val="330182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16</a:t>
            </a:fld>
            <a:endParaRPr lang="en-US"/>
          </a:p>
        </p:txBody>
      </p:sp>
    </p:spTree>
    <p:extLst>
      <p:ext uri="{BB962C8B-B14F-4D97-AF65-F5344CB8AC3E}">
        <p14:creationId xmlns:p14="http://schemas.microsoft.com/office/powerpoint/2010/main" val="159413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838" y="4621213"/>
            <a:ext cx="5851525" cy="3779837"/>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B5AAD2D1-61E3-437E-A834-9D9388187369}" type="slidenum">
              <a:rPr lang="en-US" smtClean="0"/>
              <a:pPr>
                <a:defRPr/>
              </a:pPr>
              <a:t>23</a:t>
            </a:fld>
            <a:endParaRPr lang="en-US"/>
          </a:p>
        </p:txBody>
      </p:sp>
    </p:spTree>
    <p:extLst>
      <p:ext uri="{BB962C8B-B14F-4D97-AF65-F5344CB8AC3E}">
        <p14:creationId xmlns:p14="http://schemas.microsoft.com/office/powerpoint/2010/main" val="3042669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bwMode="ltGray">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820831" y="1414948"/>
            <a:ext cx="7546228" cy="1375834"/>
          </a:xfrm>
        </p:spPr>
        <p:txBody>
          <a:bodyPr lIns="0" rIns="0" anchor="b" anchorCtr="0">
            <a:normAutofit/>
          </a:bodyPr>
          <a:lstStyle>
            <a:lvl1pPr algn="l">
              <a:defRPr sz="3600" baseline="0"/>
            </a:lvl1pPr>
          </a:lstStyle>
          <a:p>
            <a:r>
              <a:rPr lang="en-US" dirty="0"/>
              <a:t>CLICK TO EDIT SESSION TITLE</a:t>
            </a:r>
          </a:p>
        </p:txBody>
      </p:sp>
      <p:sp>
        <p:nvSpPr>
          <p:cNvPr id="3" name="Subtitle 2"/>
          <p:cNvSpPr>
            <a:spLocks noGrp="1"/>
          </p:cNvSpPr>
          <p:nvPr>
            <p:ph type="subTitle" idx="1" hasCustomPrompt="1"/>
          </p:nvPr>
        </p:nvSpPr>
        <p:spPr>
          <a:xfrm>
            <a:off x="820830" y="2790782"/>
            <a:ext cx="7567594" cy="1200329"/>
          </a:xfrm>
        </p:spPr>
        <p:txBody>
          <a:bodyPr wrap="square" lIns="0" rIns="0">
            <a:spAutoFit/>
          </a:bodyPr>
          <a:lstStyle>
            <a:lvl1pPr marL="0" indent="0" algn="l">
              <a:buNone/>
              <a:defRPr sz="2400"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Program Name                                                                            Date (e.g. July 1 to July 9, 2011)                                  Speaker/Faculty Name</a:t>
            </a:r>
          </a:p>
        </p:txBody>
      </p:sp>
    </p:spTree>
    <p:extLst>
      <p:ext uri="{BB962C8B-B14F-4D97-AF65-F5344CB8AC3E}">
        <p14:creationId xmlns:p14="http://schemas.microsoft.com/office/powerpoint/2010/main" val="2517122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906"/>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1002659"/>
            <a:ext cx="5111750" cy="52063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336523"/>
            <a:ext cx="3008313" cy="387253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8" name="Straight Connector 7"/>
          <p:cNvCxnSpPr/>
          <p:nvPr/>
        </p:nvCxnSpPr>
        <p:spPr>
          <a:xfrm flipV="1">
            <a:off x="457200" y="1435100"/>
            <a:ext cx="3008313" cy="2540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95887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07142" y="4950686"/>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807142" y="762861"/>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807142" y="5517424"/>
            <a:ext cx="5486400" cy="8548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8" name="Straight Connector 7"/>
          <p:cNvCxnSpPr/>
          <p:nvPr/>
        </p:nvCxnSpPr>
        <p:spPr>
          <a:xfrm>
            <a:off x="1792288" y="5061215"/>
            <a:ext cx="5486400" cy="0"/>
          </a:xfrm>
          <a:prstGeom prst="line">
            <a:avLst/>
          </a:prstGeom>
          <a:ln w="6350" cmpd="sng">
            <a:solidFill>
              <a:schemeClr val="tx1">
                <a:lumMod val="50000"/>
                <a:lumOff val="50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6"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78303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250" y="772003"/>
            <a:ext cx="8445500" cy="5533478"/>
          </a:xfrm>
        </p:spPr>
        <p:txBody>
          <a:bodyPr/>
          <a:lstStyle>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Click to edit slide title</a:t>
            </a:r>
            <a:endParaRPr lang="en-CA" dirty="0"/>
          </a:p>
        </p:txBody>
      </p:sp>
      <p:sp>
        <p:nvSpPr>
          <p:cNvPr id="5"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02294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9250" y="274637"/>
            <a:ext cx="8445500" cy="5686891"/>
          </a:xfrm>
        </p:spPr>
        <p:txBody>
          <a:bodyPr lIns="0" rIns="0"/>
          <a:lstStyle>
            <a:lvl1pPr algn="ctr">
              <a:defRPr/>
            </a:lvl1pPr>
          </a:lstStyle>
          <a:p>
            <a:r>
              <a:rPr lang="en-US"/>
              <a:t>Click to edit Master title style</a:t>
            </a:r>
            <a:endParaRPr lang="en-US" dirty="0"/>
          </a:p>
        </p:txBody>
      </p:sp>
      <p:sp>
        <p:nvSpPr>
          <p:cNvPr id="3"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310118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0416" y="4406900"/>
            <a:ext cx="8316383"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370416" y="2906713"/>
            <a:ext cx="8316383"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49894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9250" y="789880"/>
            <a:ext cx="41481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49250" y="1429642"/>
            <a:ext cx="4148138"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789880"/>
            <a:ext cx="41497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429642"/>
            <a:ext cx="4149725" cy="45916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178812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3365881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0" y="4941168"/>
            <a:ext cx="4402044" cy="888020"/>
          </a:xfrm>
        </p:spPr>
        <p:txBody>
          <a:bodyPr>
            <a:normAutofit/>
          </a:bodyPr>
          <a:lstStyle>
            <a:lvl1pPr>
              <a:defRPr sz="2000" b="0" i="1">
                <a:latin typeface="Georgia"/>
              </a:defRPr>
            </a:lvl1pPr>
          </a:lstStyle>
          <a:p>
            <a:r>
              <a:rPr lang="en-US"/>
              <a:t>Click to edit Master title style</a:t>
            </a:r>
            <a:endParaRPr lang="en-US" dirty="0"/>
          </a:p>
        </p:txBody>
      </p:sp>
      <p:sp>
        <p:nvSpPr>
          <p:cNvPr id="9" name="Text Placeholder 8"/>
          <p:cNvSpPr>
            <a:spLocks noGrp="1"/>
          </p:cNvSpPr>
          <p:nvPr>
            <p:ph type="body" sz="quarter" idx="13"/>
          </p:nvPr>
        </p:nvSpPr>
        <p:spPr>
          <a:xfrm>
            <a:off x="4619120" y="1628800"/>
            <a:ext cx="4402044" cy="3062941"/>
          </a:xfrm>
        </p:spPr>
        <p:txBody>
          <a:bodyPr>
            <a:normAutofit/>
          </a:bodyPr>
          <a:lstStyle>
            <a:lvl1pPr marL="0" indent="0">
              <a:lnSpc>
                <a:spcPct val="100000"/>
              </a:lnSpc>
              <a:buFontTx/>
              <a:buNone/>
              <a:defRPr sz="2000" b="0" i="1">
                <a:latin typeface="Georgia"/>
              </a:defRPr>
            </a:lvl1pPr>
            <a:lvl2pPr marL="457200" indent="0">
              <a:lnSpc>
                <a:spcPct val="100000"/>
              </a:lnSpc>
              <a:buFontTx/>
              <a:buNone/>
              <a:defRPr/>
            </a:lvl2pPr>
            <a:lvl3pPr marL="914400" indent="0">
              <a:lnSpc>
                <a:spcPct val="100000"/>
              </a:lnSpc>
              <a:buFontTx/>
              <a:buNone/>
              <a:defRPr/>
            </a:lvl3pPr>
            <a:lvl4pPr marL="1371600" indent="0">
              <a:lnSpc>
                <a:spcPct val="100000"/>
              </a:lnSpc>
              <a:buFontTx/>
              <a:buNone/>
              <a:defRPr/>
            </a:lvl4pPr>
            <a:lvl5pPr marL="1828800" indent="0">
              <a:lnSpc>
                <a:spcPct val="100000"/>
              </a:lnSpc>
              <a:buFontTx/>
              <a:buNone/>
              <a:defRPr/>
            </a:lvl5pPr>
          </a:lstStyle>
          <a:p>
            <a:pPr lvl="0"/>
            <a:r>
              <a:rPr lang="en-US"/>
              <a:t>Click to edit Master text styles</a:t>
            </a:r>
          </a:p>
        </p:txBody>
      </p:sp>
      <p:sp>
        <p:nvSpPr>
          <p:cNvPr id="13" name="ClipArt Placeholder 12"/>
          <p:cNvSpPr>
            <a:spLocks noGrp="1"/>
          </p:cNvSpPr>
          <p:nvPr>
            <p:ph type="clipArt" sz="quarter" idx="14"/>
          </p:nvPr>
        </p:nvSpPr>
        <p:spPr>
          <a:xfrm>
            <a:off x="2296" y="1628800"/>
            <a:ext cx="4377018" cy="3062941"/>
          </a:xfrm>
        </p:spPr>
        <p:txBody>
          <a:bodyPr/>
          <a:lstStyle/>
          <a:p>
            <a:r>
              <a:rPr lang="en-US" dirty="0"/>
              <a:t>Click icon to add clip art</a:t>
            </a:r>
          </a:p>
        </p:txBody>
      </p:sp>
      <p:sp>
        <p:nvSpPr>
          <p:cNvPr id="14" name="Text Placeholder 15"/>
          <p:cNvSpPr>
            <a:spLocks noGrp="1"/>
          </p:cNvSpPr>
          <p:nvPr>
            <p:ph type="body" sz="quarter" idx="15"/>
          </p:nvPr>
        </p:nvSpPr>
        <p:spPr>
          <a:xfrm>
            <a:off x="381000" y="5013512"/>
            <a:ext cx="3367088" cy="369888"/>
          </a:xfrm>
        </p:spPr>
        <p:txBody>
          <a:bodyPr>
            <a:normAutofit/>
          </a:bodyPr>
          <a:lstStyle>
            <a:lvl1pPr marL="0" indent="0">
              <a:buNone/>
              <a:defRPr sz="1400" b="0" i="1"/>
            </a:lvl1pPr>
          </a:lstStyle>
          <a:p>
            <a:pPr lvl="0"/>
            <a:r>
              <a:rPr lang="en-US"/>
              <a:t>Click to edit Master text styles</a:t>
            </a:r>
          </a:p>
        </p:txBody>
      </p:sp>
      <p:sp>
        <p:nvSpPr>
          <p:cNvPr id="6"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652694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29921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92548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9249" y="44624"/>
            <a:ext cx="7500665" cy="648072"/>
          </a:xfrm>
          <a:prstGeom prst="rect">
            <a:avLst/>
          </a:prstGeom>
        </p:spPr>
        <p:txBody>
          <a:bodyPr vert="horz" lIns="91440" tIns="45720" rIns="91440" bIns="45720" rtlCol="0" anchor="ctr">
            <a:noAutofit/>
          </a:bodyPr>
          <a:lstStyle/>
          <a:p>
            <a:r>
              <a:rPr lang="en-US" dirty="0"/>
              <a:t>Click to edit slide title</a:t>
            </a:r>
          </a:p>
        </p:txBody>
      </p:sp>
      <p:sp>
        <p:nvSpPr>
          <p:cNvPr id="3" name="Text Placeholder 2"/>
          <p:cNvSpPr>
            <a:spLocks noGrp="1"/>
          </p:cNvSpPr>
          <p:nvPr>
            <p:ph type="body" idx="1"/>
          </p:nvPr>
        </p:nvSpPr>
        <p:spPr>
          <a:xfrm>
            <a:off x="349250" y="764704"/>
            <a:ext cx="8445500" cy="55334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p:cNvSpPr>
            <a:spLocks noGrp="1"/>
          </p:cNvSpPr>
          <p:nvPr>
            <p:ph type="ftr" sz="quarter" idx="3"/>
          </p:nvPr>
        </p:nvSpPr>
        <p:spPr>
          <a:xfrm>
            <a:off x="0" y="6597650"/>
            <a:ext cx="4943475" cy="260350"/>
          </a:xfrm>
          <a:prstGeom prst="rect">
            <a:avLst/>
          </a:prstGeom>
        </p:spPr>
        <p:txBody>
          <a:bodyPr/>
          <a:lstStyle>
            <a:lvl1pPr>
              <a:defRPr sz="1200"/>
            </a:lvl1pPr>
          </a:lstStyle>
          <a:p>
            <a:r>
              <a:rPr lang="en-US"/>
              <a:t>© Ceren Kolsarici</a:t>
            </a:r>
            <a:endParaRPr lang="en-US" dirty="0"/>
          </a:p>
        </p:txBody>
      </p:sp>
    </p:spTree>
    <p:extLst>
      <p:ext uri="{BB962C8B-B14F-4D97-AF65-F5344CB8AC3E}">
        <p14:creationId xmlns:p14="http://schemas.microsoft.com/office/powerpoint/2010/main" val="2383484484"/>
      </p:ext>
    </p:extLst>
  </p:cSld>
  <p:clrMap bg1="lt1" tx1="dk1" bg2="lt2" tx2="dk2" accent1="accent1" accent2="accent2" accent3="accent3" accent4="accent4" accent5="accent5" accent6="accent6" hlink="hlink" folHlink="folHlink"/>
  <p:sldLayoutIdLst>
    <p:sldLayoutId id="2147483959" r:id="rId1"/>
    <p:sldLayoutId id="2147483960" r:id="rId2"/>
    <p:sldLayoutId id="2147483961" r:id="rId3"/>
    <p:sldLayoutId id="2147483962" r:id="rId4"/>
    <p:sldLayoutId id="2147483963" r:id="rId5"/>
    <p:sldLayoutId id="2147483964" r:id="rId6"/>
    <p:sldLayoutId id="2147483965" r:id="rId7"/>
    <p:sldLayoutId id="2147483966" r:id="rId8"/>
    <p:sldLayoutId id="2147483967" r:id="rId9"/>
    <p:sldLayoutId id="2147483968" r:id="rId10"/>
    <p:sldLayoutId id="2147483969" r:id="rId11"/>
  </p:sldLayoutIdLst>
  <p:hf sldNum="0" hdr="0" dt="0"/>
  <p:txStyles>
    <p:titleStyle>
      <a:lvl1pPr algn="l" defTabSz="457200" rtl="0" eaLnBrk="1" latinLnBrk="0" hangingPunct="1">
        <a:spcBef>
          <a:spcPct val="0"/>
        </a:spcBef>
        <a:buNone/>
        <a:defRPr sz="2800" b="1" i="0" kern="1200" spc="0" baseline="0">
          <a:solidFill>
            <a:schemeClr val="tx2">
              <a:lumMod val="7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oleObject" Target="../embeddings/oleObject2.bin"/><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9.png"/><Relationship Id="rId2" Type="http://schemas.openxmlformats.org/officeDocument/2006/relationships/image" Target="../media/image17.gif"/><Relationship Id="rId1" Type="http://schemas.openxmlformats.org/officeDocument/2006/relationships/slideLayout" Target="../slideLayouts/slideLayout2.xml"/><Relationship Id="rId6" Type="http://schemas.openxmlformats.org/officeDocument/2006/relationships/image" Target="../media/image23.gif"/><Relationship Id="rId5" Type="http://schemas.openxmlformats.org/officeDocument/2006/relationships/image" Target="../media/image22.gif"/><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if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2.xml"/><Relationship Id="rId4" Type="http://schemas.openxmlformats.org/officeDocument/2006/relationships/image" Target="../media/image8.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IDENTIFYING DRIVERS OF OUTCOMES</a:t>
            </a:r>
          </a:p>
        </p:txBody>
      </p:sp>
      <p:sp>
        <p:nvSpPr>
          <p:cNvPr id="3" name="Subtitle 2"/>
          <p:cNvSpPr>
            <a:spLocks noGrp="1"/>
          </p:cNvSpPr>
          <p:nvPr>
            <p:ph type="subTitle" idx="1"/>
          </p:nvPr>
        </p:nvSpPr>
        <p:spPr>
          <a:xfrm>
            <a:off x="820830" y="2790782"/>
            <a:ext cx="7567594" cy="461665"/>
          </a:xfrm>
        </p:spPr>
        <p:txBody>
          <a:bodyPr/>
          <a:lstStyle/>
          <a:p>
            <a:r>
              <a:rPr lang="en-US" dirty="0"/>
              <a:t>Dr. Ceren Kolsarici</a:t>
            </a:r>
          </a:p>
        </p:txBody>
      </p:sp>
    </p:spTree>
    <p:extLst>
      <p:ext uri="{BB962C8B-B14F-4D97-AF65-F5344CB8AC3E}">
        <p14:creationId xmlns:p14="http://schemas.microsoft.com/office/powerpoint/2010/main" val="612035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Kernel Estimation</a:t>
            </a:r>
          </a:p>
        </p:txBody>
      </p:sp>
      <p:grpSp>
        <p:nvGrpSpPr>
          <p:cNvPr id="5" name="Group 15"/>
          <p:cNvGrpSpPr>
            <a:grpSpLocks/>
          </p:cNvGrpSpPr>
          <p:nvPr/>
        </p:nvGrpSpPr>
        <p:grpSpPr bwMode="auto">
          <a:xfrm>
            <a:off x="990600" y="5181600"/>
            <a:ext cx="457200" cy="381000"/>
            <a:chOff x="912" y="3408"/>
            <a:chExt cx="288" cy="240"/>
          </a:xfrm>
        </p:grpSpPr>
        <p:sp>
          <p:nvSpPr>
            <p:cNvPr id="6" name="Line 16"/>
            <p:cNvSpPr>
              <a:spLocks noChangeShapeType="1"/>
            </p:cNvSpPr>
            <p:nvPr/>
          </p:nvSpPr>
          <p:spPr bwMode="auto">
            <a:xfrm>
              <a:off x="912" y="3504"/>
              <a:ext cx="0" cy="144"/>
            </a:xfrm>
            <a:prstGeom prst="line">
              <a:avLst/>
            </a:prstGeom>
            <a:noFill/>
            <a:ln w="412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Line 17"/>
            <p:cNvSpPr>
              <a:spLocks noChangeShapeType="1"/>
            </p:cNvSpPr>
            <p:nvPr/>
          </p:nvSpPr>
          <p:spPr bwMode="auto">
            <a:xfrm flipV="1">
              <a:off x="912" y="3408"/>
              <a:ext cx="288" cy="240"/>
            </a:xfrm>
            <a:prstGeom prst="line">
              <a:avLst/>
            </a:prstGeom>
            <a:noFill/>
            <a:ln w="4127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8" name="Text Box 21"/>
          <p:cNvSpPr txBox="1">
            <a:spLocks noChangeArrowheads="1"/>
          </p:cNvSpPr>
          <p:nvPr/>
        </p:nvSpPr>
        <p:spPr bwMode="auto">
          <a:xfrm>
            <a:off x="6384925" y="4075113"/>
            <a:ext cx="1657826" cy="307777"/>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400" dirty="0">
                <a:solidFill>
                  <a:schemeClr val="tx1"/>
                </a:solidFill>
              </a:rPr>
              <a:t>Kernel Regression</a:t>
            </a:r>
          </a:p>
        </p:txBody>
      </p:sp>
      <p:cxnSp>
        <p:nvCxnSpPr>
          <p:cNvPr id="9" name="AutoShape 22"/>
          <p:cNvCxnSpPr>
            <a:cxnSpLocks noChangeShapeType="1"/>
            <a:endCxn id="8" idx="0"/>
          </p:cNvCxnSpPr>
          <p:nvPr/>
        </p:nvCxnSpPr>
        <p:spPr bwMode="auto">
          <a:xfrm flipV="1">
            <a:off x="6145213" y="4075113"/>
            <a:ext cx="1068625" cy="696912"/>
          </a:xfrm>
          <a:prstGeom prst="curvedConnector4">
            <a:avLst>
              <a:gd name="adj1" fmla="val 11216"/>
              <a:gd name="adj2" fmla="val 132802"/>
            </a:avLst>
          </a:prstGeom>
          <a:noFill/>
          <a:ln w="158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 name="Object 23"/>
          <p:cNvGraphicFramePr>
            <a:graphicFrameLocks noGrp="1" noChangeAspect="1"/>
          </p:cNvGraphicFramePr>
          <p:nvPr>
            <p:ph sz="quarter" idx="4294967295"/>
          </p:nvPr>
        </p:nvGraphicFramePr>
        <p:xfrm>
          <a:off x="5378450" y="4772025"/>
          <a:ext cx="1533525" cy="1163638"/>
        </p:xfrm>
        <a:graphic>
          <a:graphicData uri="http://schemas.openxmlformats.org/presentationml/2006/ole">
            <mc:AlternateContent xmlns:mc="http://schemas.openxmlformats.org/markup-compatibility/2006">
              <mc:Choice xmlns:v="urn:schemas-microsoft-com:vml" Requires="v">
                <p:oleObj name="Equation" r:id="rId3" imgW="1104900" imgH="838200" progId="Equation.3">
                  <p:embed/>
                </p:oleObj>
              </mc:Choice>
              <mc:Fallback>
                <p:oleObj name="Equation" r:id="rId3" imgW="1104900" imgH="838200" progId="Equation.3">
                  <p:embed/>
                  <p:pic>
                    <p:nvPicPr>
                      <p:cNvPr id="10" name="Object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8450" y="4772025"/>
                        <a:ext cx="15335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24"/>
          <p:cNvGraphicFramePr>
            <a:graphicFrameLocks noChangeAspect="1"/>
          </p:cNvGraphicFramePr>
          <p:nvPr/>
        </p:nvGraphicFramePr>
        <p:xfrm>
          <a:off x="685800" y="5029200"/>
          <a:ext cx="4724400" cy="760413"/>
        </p:xfrm>
        <a:graphic>
          <a:graphicData uri="http://schemas.openxmlformats.org/presentationml/2006/ole">
            <mc:AlternateContent xmlns:mc="http://schemas.openxmlformats.org/markup-compatibility/2006">
              <mc:Choice xmlns:v="urn:schemas-microsoft-com:vml" Requires="v">
                <p:oleObj name="Equation" r:id="rId5" imgW="2921000" imgH="469900" progId="Equation.3">
                  <p:embed/>
                </p:oleObj>
              </mc:Choice>
              <mc:Fallback>
                <p:oleObj name="Equation" r:id="rId5" imgW="2921000" imgH="469900" progId="Equation.3">
                  <p:embed/>
                  <p:pic>
                    <p:nvPicPr>
                      <p:cNvPr id="11"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029200"/>
                        <a:ext cx="4724400"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28"/>
          <p:cNvSpPr txBox="1">
            <a:spLocks noChangeArrowheads="1"/>
          </p:cNvSpPr>
          <p:nvPr/>
        </p:nvSpPr>
        <p:spPr bwMode="auto">
          <a:xfrm>
            <a:off x="4572000" y="1066800"/>
            <a:ext cx="4038600" cy="752578"/>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400">
                <a:solidFill>
                  <a:schemeClr val="tx1"/>
                </a:solidFill>
              </a:rPr>
              <a:t>As the bandwidth (h) gets bigger:</a:t>
            </a:r>
          </a:p>
          <a:p>
            <a:pPr algn="l" eaLnBrk="1" hangingPunct="1">
              <a:lnSpc>
                <a:spcPct val="50000"/>
              </a:lnSpc>
              <a:spcBef>
                <a:spcPct val="50000"/>
              </a:spcBef>
              <a:buFontTx/>
              <a:buChar char="•"/>
            </a:pPr>
            <a:r>
              <a:rPr lang="en-US" altLang="en-US" sz="1400">
                <a:solidFill>
                  <a:schemeClr val="tx1"/>
                </a:solidFill>
              </a:rPr>
              <a:t> the variance </a:t>
            </a:r>
            <a:r>
              <a:rPr lang="en-US" altLang="en-US" sz="1400" b="1">
                <a:solidFill>
                  <a:schemeClr val="tx1"/>
                </a:solidFill>
              </a:rPr>
              <a:t>decreases</a:t>
            </a:r>
          </a:p>
          <a:p>
            <a:pPr algn="l" eaLnBrk="1" hangingPunct="1">
              <a:lnSpc>
                <a:spcPct val="50000"/>
              </a:lnSpc>
              <a:spcBef>
                <a:spcPct val="50000"/>
              </a:spcBef>
              <a:buFontTx/>
              <a:buChar char="•"/>
            </a:pPr>
            <a:r>
              <a:rPr lang="en-US" altLang="en-US" sz="1400">
                <a:solidFill>
                  <a:schemeClr val="tx1"/>
                </a:solidFill>
              </a:rPr>
              <a:t> the bias </a:t>
            </a:r>
            <a:r>
              <a:rPr lang="en-US" altLang="en-US" sz="1400" b="1">
                <a:solidFill>
                  <a:schemeClr val="tx1"/>
                </a:solidFill>
              </a:rPr>
              <a:t>increases</a:t>
            </a:r>
          </a:p>
        </p:txBody>
      </p:sp>
      <p:grpSp>
        <p:nvGrpSpPr>
          <p:cNvPr id="14" name="Group 30"/>
          <p:cNvGrpSpPr>
            <a:grpSpLocks/>
          </p:cNvGrpSpPr>
          <p:nvPr/>
        </p:nvGrpSpPr>
        <p:grpSpPr bwMode="auto">
          <a:xfrm>
            <a:off x="538162" y="2539318"/>
            <a:ext cx="7721601" cy="1516062"/>
            <a:chOff x="384" y="1625"/>
            <a:chExt cx="4864" cy="955"/>
          </a:xfrm>
        </p:grpSpPr>
        <p:sp>
          <p:nvSpPr>
            <p:cNvPr id="16" name="Text Box 31"/>
            <p:cNvSpPr txBox="1">
              <a:spLocks noChangeArrowheads="1"/>
            </p:cNvSpPr>
            <p:nvPr/>
          </p:nvSpPr>
          <p:spPr bwMode="auto">
            <a:xfrm>
              <a:off x="3206" y="1625"/>
              <a:ext cx="20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600" dirty="0">
                  <a:solidFill>
                    <a:schemeClr val="tx1"/>
                  </a:solidFill>
                </a:rPr>
                <a:t>Bandwidth (constant, or adaptive)</a:t>
              </a:r>
            </a:p>
          </p:txBody>
        </p:sp>
        <p:grpSp>
          <p:nvGrpSpPr>
            <p:cNvPr id="17" name="Group 32"/>
            <p:cNvGrpSpPr>
              <a:grpSpLocks/>
            </p:cNvGrpSpPr>
            <p:nvPr/>
          </p:nvGrpSpPr>
          <p:grpSpPr bwMode="auto">
            <a:xfrm>
              <a:off x="384" y="1702"/>
              <a:ext cx="2734" cy="878"/>
              <a:chOff x="384" y="1702"/>
              <a:chExt cx="2734" cy="878"/>
            </a:xfrm>
          </p:grpSpPr>
          <p:sp>
            <p:nvSpPr>
              <p:cNvPr id="19" name="Line 34"/>
              <p:cNvSpPr>
                <a:spLocks noChangeShapeType="1"/>
              </p:cNvSpPr>
              <p:nvPr/>
            </p:nvSpPr>
            <p:spPr bwMode="auto">
              <a:xfrm>
                <a:off x="761" y="1813"/>
                <a:ext cx="0" cy="32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35"/>
              <p:cNvSpPr txBox="1">
                <a:spLocks noChangeArrowheads="1"/>
              </p:cNvSpPr>
              <p:nvPr/>
            </p:nvSpPr>
            <p:spPr bwMode="auto">
              <a:xfrm>
                <a:off x="384" y="2140"/>
                <a:ext cx="86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400">
                    <a:solidFill>
                      <a:schemeClr val="tx1"/>
                    </a:solidFill>
                  </a:rPr>
                  <a:t>Conditional pdf</a:t>
                </a:r>
              </a:p>
            </p:txBody>
          </p:sp>
          <p:sp>
            <p:nvSpPr>
              <p:cNvPr id="21" name="Line 36"/>
              <p:cNvSpPr>
                <a:spLocks noChangeShapeType="1"/>
              </p:cNvSpPr>
              <p:nvPr/>
            </p:nvSpPr>
            <p:spPr bwMode="auto">
              <a:xfrm>
                <a:off x="2524" y="1767"/>
                <a:ext cx="59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37"/>
              <p:cNvSpPr>
                <a:spLocks noChangeShapeType="1"/>
              </p:cNvSpPr>
              <p:nvPr/>
            </p:nvSpPr>
            <p:spPr bwMode="auto">
              <a:xfrm>
                <a:off x="1968" y="1702"/>
                <a:ext cx="0" cy="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38"/>
              <p:cNvSpPr txBox="1">
                <a:spLocks noChangeArrowheads="1"/>
              </p:cNvSpPr>
              <p:nvPr/>
            </p:nvSpPr>
            <p:spPr bwMode="auto">
              <a:xfrm>
                <a:off x="1432" y="2113"/>
                <a:ext cx="130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400" dirty="0">
                    <a:solidFill>
                      <a:schemeClr val="tx1"/>
                    </a:solidFill>
                  </a:rPr>
                  <a:t>Kernel Function</a:t>
                </a:r>
              </a:p>
            </p:txBody>
          </p:sp>
          <p:sp>
            <p:nvSpPr>
              <p:cNvPr id="24" name="Line 39"/>
              <p:cNvSpPr>
                <a:spLocks noChangeShapeType="1"/>
              </p:cNvSpPr>
              <p:nvPr/>
            </p:nvSpPr>
            <p:spPr bwMode="auto">
              <a:xfrm flipH="1">
                <a:off x="1439" y="1767"/>
                <a:ext cx="95" cy="8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mc:AlternateContent xmlns:mc="http://schemas.openxmlformats.org/markup-compatibility/2006" xmlns:a14="http://schemas.microsoft.com/office/drawing/2010/main">
        <mc:Choice Requires="a14">
          <p:sp>
            <p:nvSpPr>
              <p:cNvPr id="15" name="Text Box 40"/>
              <p:cNvSpPr txBox="1">
                <a:spLocks noChangeArrowheads="1"/>
              </p:cNvSpPr>
              <p:nvPr/>
            </p:nvSpPr>
            <p:spPr bwMode="auto">
              <a:xfrm>
                <a:off x="2030413" y="4090761"/>
                <a:ext cx="2325317" cy="3077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400" dirty="0">
                    <a:solidFill>
                      <a:schemeClr val="tx1"/>
                    </a:solidFill>
                  </a:rPr>
                  <a:t>Number of dimensions of </a:t>
                </a:r>
                <a14:m>
                  <m:oMath xmlns:m="http://schemas.openxmlformats.org/officeDocument/2006/math">
                    <m:r>
                      <a:rPr lang="en-US" altLang="en-US" sz="1400" i="1" dirty="0" smtClean="0">
                        <a:solidFill>
                          <a:schemeClr val="tx1"/>
                        </a:solidFill>
                        <a:latin typeface="Cambria Math" panose="02040503050406030204" pitchFamily="18" charset="0"/>
                      </a:rPr>
                      <m:t>𝑥</m:t>
                    </m:r>
                  </m:oMath>
                </a14:m>
                <a:endParaRPr lang="en-US" altLang="en-US" sz="1400" dirty="0">
                  <a:solidFill>
                    <a:schemeClr val="tx1"/>
                  </a:solidFill>
                </a:endParaRPr>
              </a:p>
            </p:txBody>
          </p:sp>
        </mc:Choice>
        <mc:Fallback xmlns="">
          <p:sp>
            <p:nvSpPr>
              <p:cNvPr id="15" name="Text Box 40"/>
              <p:cNvSpPr txBox="1">
                <a:spLocks noRot="1" noChangeAspect="1" noMove="1" noResize="1" noEditPoints="1" noAdjustHandles="1" noChangeArrowheads="1" noChangeShapeType="1" noTextEdit="1"/>
              </p:cNvSpPr>
              <p:nvPr/>
            </p:nvSpPr>
            <p:spPr bwMode="auto">
              <a:xfrm>
                <a:off x="2030413" y="4090761"/>
                <a:ext cx="2325317" cy="307777"/>
              </a:xfrm>
              <a:prstGeom prst="rect">
                <a:avLst/>
              </a:prstGeom>
              <a:blipFill>
                <a:blip r:embed="rId7"/>
                <a:stretch>
                  <a:fillRect l="-541" t="-4000" b="-20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349249" y="6013312"/>
                <a:ext cx="6139694" cy="338554"/>
              </a:xfrm>
              <a:prstGeom prst="rect">
                <a:avLst/>
              </a:prstGeom>
              <a:noFill/>
              <a:ln w="19050">
                <a:solidFill>
                  <a:srgbClr val="FF0000"/>
                </a:solidFill>
              </a:ln>
            </p:spPr>
            <p:txBody>
              <a:bodyPr wrap="none" rtlCol="0">
                <a:spAutoFit/>
              </a:bodyPr>
              <a:lstStyle/>
              <a:p>
                <a:r>
                  <a:rPr lang="en-US" sz="1600" dirty="0"/>
                  <a:t>Estimate </a:t>
                </a:r>
                <a14:m>
                  <m:oMath xmlns:m="http://schemas.openxmlformats.org/officeDocument/2006/math">
                    <m:r>
                      <a:rPr lang="en-US" sz="1600" i="1" dirty="0" smtClean="0">
                        <a:latin typeface="Cambria Math" panose="02040503050406030204" pitchFamily="18" charset="0"/>
                      </a:rPr>
                      <m:t>𝑦</m:t>
                    </m:r>
                  </m:oMath>
                </a14:m>
                <a:r>
                  <a:rPr lang="en-US" sz="1600" dirty="0"/>
                  <a:t> locally as a </a:t>
                </a:r>
                <a:r>
                  <a:rPr lang="en-US" sz="1600" i="1" dirty="0"/>
                  <a:t>weighted average</a:t>
                </a:r>
                <a:r>
                  <a:rPr lang="en-US" sz="1600" dirty="0"/>
                  <a:t>, using kernel weighing function</a:t>
                </a:r>
              </a:p>
            </p:txBody>
          </p:sp>
        </mc:Choice>
        <mc:Fallback xmlns="">
          <p:sp>
            <p:nvSpPr>
              <p:cNvPr id="2" name="TextBox 1"/>
              <p:cNvSpPr txBox="1">
                <a:spLocks noRot="1" noChangeAspect="1" noMove="1" noResize="1" noEditPoints="1" noAdjustHandles="1" noChangeArrowheads="1" noChangeShapeType="1" noTextEdit="1"/>
              </p:cNvSpPr>
              <p:nvPr/>
            </p:nvSpPr>
            <p:spPr>
              <a:xfrm>
                <a:off x="349249" y="6013312"/>
                <a:ext cx="6139694" cy="338554"/>
              </a:xfrm>
              <a:prstGeom prst="rect">
                <a:avLst/>
              </a:prstGeom>
              <a:blipFill>
                <a:blip r:embed="rId8"/>
                <a:stretch>
                  <a:fillRect l="-412" r="-206" b="-13333"/>
                </a:stretch>
              </a:blipFill>
              <a:ln w="19050">
                <a:solidFill>
                  <a:srgbClr val="FF0000"/>
                </a:solidFill>
              </a:ln>
            </p:spPr>
            <p:txBody>
              <a:bodyPr/>
              <a:lstStyle/>
              <a:p>
                <a:r>
                  <a:rPr lang="en-US">
                    <a:noFill/>
                  </a:rPr>
                  <a:t> </a:t>
                </a:r>
              </a:p>
            </p:txBody>
          </p:sp>
        </mc:Fallback>
      </mc:AlternateContent>
      <p:sp>
        <p:nvSpPr>
          <p:cNvPr id="25" name="Footer Placeholder 24"/>
          <p:cNvSpPr>
            <a:spLocks noGrp="1"/>
          </p:cNvSpPr>
          <p:nvPr>
            <p:ph type="ftr" sz="quarter" idx="3"/>
          </p:nvPr>
        </p:nvSpPr>
        <p:spPr/>
        <p:txBody>
          <a:bodyPr/>
          <a:lstStyle/>
          <a:p>
            <a:r>
              <a:rPr lang="en-US"/>
              <a:t>© Ceren Kolsarici</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84515B9-5275-759E-7DEF-AC39BF1E0B56}"/>
                  </a:ext>
                </a:extLst>
              </p:cNvPr>
              <p:cNvSpPr txBox="1"/>
              <p:nvPr/>
            </p:nvSpPr>
            <p:spPr>
              <a:xfrm>
                <a:off x="981182" y="2005013"/>
                <a:ext cx="3370153"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CA" sz="2400" b="0" i="1" smtClean="0">
                              <a:latin typeface="Cambria Math" panose="02040503050406030204" pitchFamily="18" charset="0"/>
                            </a:rPr>
                            <m:t>𝑓</m:t>
                          </m:r>
                        </m:e>
                      </m:acc>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𝑥</m:t>
                          </m:r>
                        </m:e>
                      </m:d>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1</m:t>
                          </m:r>
                        </m:num>
                        <m:den>
                          <m:r>
                            <a:rPr lang="en-CA" sz="2400" b="0" i="1" smtClean="0">
                              <a:latin typeface="Cambria Math" panose="02040503050406030204" pitchFamily="18" charset="0"/>
                            </a:rPr>
                            <m:t>𝑛</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h</m:t>
                              </m:r>
                            </m:e>
                            <m:sup>
                              <m:r>
                                <a:rPr lang="en-CA" sz="2400" b="0" i="1" smtClean="0">
                                  <a:latin typeface="Cambria Math" panose="02040503050406030204" pitchFamily="18" charset="0"/>
                                </a:rPr>
                                <m:t>𝑑</m:t>
                              </m:r>
                            </m:sup>
                          </m:sSup>
                        </m:den>
                      </m:f>
                      <m:nary>
                        <m:naryPr>
                          <m:chr m:val="∑"/>
                          <m:ctrlPr>
                            <a:rPr lang="en-CA" sz="2400" b="0" i="1" smtClean="0">
                              <a:latin typeface="Cambria Math" panose="02040503050406030204" pitchFamily="18" charset="0"/>
                            </a:rPr>
                          </m:ctrlPr>
                        </m:naryPr>
                        <m:sub>
                          <m:r>
                            <m:rPr>
                              <m:brk m:alnAt="23"/>
                            </m:rPr>
                            <a:rPr lang="en-CA" sz="2400" b="0" i="1" smtClean="0">
                              <a:latin typeface="Cambria Math" panose="02040503050406030204" pitchFamily="18" charset="0"/>
                            </a:rPr>
                            <m:t>𝑖</m:t>
                          </m:r>
                          <m:r>
                            <a:rPr lang="en-CA" sz="2400" b="0" i="1" smtClean="0">
                              <a:latin typeface="Cambria Math" panose="02040503050406030204" pitchFamily="18" charset="0"/>
                            </a:rPr>
                            <m:t>=1</m:t>
                          </m:r>
                        </m:sub>
                        <m:sup>
                          <m:r>
                            <a:rPr lang="en-CA" sz="2400" b="0" i="1" smtClean="0">
                              <a:latin typeface="Cambria Math" panose="02040503050406030204" pitchFamily="18" charset="0"/>
                            </a:rPr>
                            <m:t>𝑛</m:t>
                          </m:r>
                        </m:sup>
                        <m:e>
                          <m:r>
                            <a:rPr lang="en-CA" sz="2400" b="0" i="1" smtClean="0">
                              <a:latin typeface="Cambria Math" panose="02040503050406030204" pitchFamily="18" charset="0"/>
                            </a:rPr>
                            <m:t>𝑘</m:t>
                          </m:r>
                          <m:d>
                            <m:dPr>
                              <m:ctrlPr>
                                <a:rPr lang="en-CA" sz="2400" b="0" i="1" smtClean="0">
                                  <a:latin typeface="Cambria Math" panose="02040503050406030204" pitchFamily="18" charset="0"/>
                                </a:rPr>
                              </m:ctrlPr>
                            </m:dPr>
                            <m:e>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𝑥</m:t>
                                  </m:r>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𝑥</m:t>
                                      </m:r>
                                    </m:e>
                                    <m:sub>
                                      <m:r>
                                        <a:rPr lang="en-CA" sz="2400" b="0" i="1" smtClean="0">
                                          <a:latin typeface="Cambria Math" panose="02040503050406030204" pitchFamily="18" charset="0"/>
                                        </a:rPr>
                                        <m:t>𝑖</m:t>
                                      </m:r>
                                    </m:sub>
                                  </m:sSub>
                                </m:num>
                                <m:den>
                                  <m:r>
                                    <a:rPr lang="en-CA" sz="2400" b="0" i="1" smtClean="0">
                                      <a:latin typeface="Cambria Math" panose="02040503050406030204" pitchFamily="18" charset="0"/>
                                    </a:rPr>
                                    <m:t>h</m:t>
                                  </m:r>
                                </m:den>
                              </m:f>
                            </m:e>
                          </m:d>
                        </m:e>
                      </m:nary>
                    </m:oMath>
                  </m:oMathPara>
                </a14:m>
                <a:endParaRPr lang="en-US" sz="2400" dirty="0"/>
              </a:p>
            </p:txBody>
          </p:sp>
        </mc:Choice>
        <mc:Fallback xmlns="">
          <p:sp>
            <p:nvSpPr>
              <p:cNvPr id="4" name="TextBox 3">
                <a:extLst>
                  <a:ext uri="{FF2B5EF4-FFF2-40B4-BE49-F238E27FC236}">
                    <a16:creationId xmlns:a16="http://schemas.microsoft.com/office/drawing/2014/main" id="{084515B9-5275-759E-7DEF-AC39BF1E0B56}"/>
                  </a:ext>
                </a:extLst>
              </p:cNvPr>
              <p:cNvSpPr txBox="1">
                <a:spLocks noRot="1" noChangeAspect="1" noMove="1" noResize="1" noEditPoints="1" noAdjustHandles="1" noChangeArrowheads="1" noChangeShapeType="1" noTextEdit="1"/>
              </p:cNvSpPr>
              <p:nvPr/>
            </p:nvSpPr>
            <p:spPr>
              <a:xfrm>
                <a:off x="981182" y="2005013"/>
                <a:ext cx="3370153" cy="1008225"/>
              </a:xfrm>
              <a:prstGeom prst="rect">
                <a:avLst/>
              </a:prstGeom>
              <a:blipFill>
                <a:blip r:embed="rId9"/>
                <a:stretch>
                  <a:fillRect l="-3759" t="-119753" b="-180247"/>
                </a:stretch>
              </a:blipFill>
            </p:spPr>
            <p:txBody>
              <a:bodyPr/>
              <a:lstStyle/>
              <a:p>
                <a:r>
                  <a:rPr lang="en-US">
                    <a:noFill/>
                  </a:rPr>
                  <a:t> </a:t>
                </a:r>
              </a:p>
            </p:txBody>
          </p:sp>
        </mc:Fallback>
      </mc:AlternateContent>
    </p:spTree>
    <p:extLst>
      <p:ext uri="{BB962C8B-B14F-4D97-AF65-F5344CB8AC3E}">
        <p14:creationId xmlns:p14="http://schemas.microsoft.com/office/powerpoint/2010/main" val="341977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0009" y="5105400"/>
            <a:ext cx="8316383" cy="1003300"/>
          </a:xfrm>
        </p:spPr>
        <p:txBody>
          <a:bodyPr anchor="t">
            <a:normAutofit/>
          </a:bodyPr>
          <a:lstStyle/>
          <a:p>
            <a:r>
              <a:rPr lang="en-US" dirty="0"/>
              <a:t>Issue 1</a:t>
            </a:r>
          </a:p>
        </p:txBody>
      </p:sp>
      <p:sp>
        <p:nvSpPr>
          <p:cNvPr id="2" name="Content Placeholder 1"/>
          <p:cNvSpPr>
            <a:spLocks noGrp="1"/>
          </p:cNvSpPr>
          <p:nvPr>
            <p:ph type="body" idx="1"/>
          </p:nvPr>
        </p:nvSpPr>
        <p:spPr>
          <a:xfrm>
            <a:off x="390010" y="1371601"/>
            <a:ext cx="8316383" cy="1295400"/>
          </a:xfrm>
          <a:ln w="15875">
            <a:solidFill>
              <a:srgbClr val="FF0000"/>
            </a:solidFill>
          </a:ln>
        </p:spPr>
        <p:txBody>
          <a:bodyPr anchor="b">
            <a:normAutofit lnSpcReduction="10000"/>
          </a:bodyPr>
          <a:lstStyle/>
          <a:p>
            <a:pPr marL="0" indent="0">
              <a:lnSpc>
                <a:spcPct val="90000"/>
              </a:lnSpc>
              <a:buNone/>
            </a:pPr>
            <a:endParaRPr lang="en-US" altLang="en-US" sz="1700" dirty="0"/>
          </a:p>
          <a:p>
            <a:pPr marL="0" indent="0">
              <a:lnSpc>
                <a:spcPct val="90000"/>
              </a:lnSpc>
              <a:buNone/>
            </a:pPr>
            <a:endParaRPr lang="en-US" altLang="en-US" sz="1700" dirty="0"/>
          </a:p>
          <a:p>
            <a:pPr marL="0" indent="0" algn="ctr">
              <a:lnSpc>
                <a:spcPct val="90000"/>
              </a:lnSpc>
              <a:buNone/>
            </a:pPr>
            <a:r>
              <a:rPr lang="en-US" altLang="en-US" sz="1700" dirty="0"/>
              <a:t>Typically non-parametric methods rely heavily on the geometric concept of Euclidean Space. When the number of variables increases, so does the dimensionality of the space, leading to sparsely populated neighborhoods. </a:t>
            </a:r>
          </a:p>
          <a:p>
            <a:pPr>
              <a:lnSpc>
                <a:spcPct val="90000"/>
              </a:lnSpc>
            </a:pPr>
            <a:endParaRPr lang="en-US" sz="1700" dirty="0"/>
          </a:p>
        </p:txBody>
      </p:sp>
      <p:sp>
        <p:nvSpPr>
          <p:cNvPr id="5" name="Footer Placeholder 4"/>
          <p:cNvSpPr>
            <a:spLocks noGrp="1"/>
          </p:cNvSpPr>
          <p:nvPr>
            <p:ph type="ftr" sz="quarter" idx="3"/>
          </p:nvPr>
        </p:nvSpPr>
        <p:spPr>
          <a:xfrm>
            <a:off x="0" y="6597650"/>
            <a:ext cx="4943475" cy="260350"/>
          </a:xfrm>
        </p:spPr>
        <p:txBody>
          <a:bodyPr>
            <a:normAutofit/>
          </a:bodyPr>
          <a:lstStyle/>
          <a:p>
            <a:pPr>
              <a:lnSpc>
                <a:spcPct val="90000"/>
              </a:lnSpc>
              <a:spcAft>
                <a:spcPts val="600"/>
              </a:spcAft>
            </a:pPr>
            <a:r>
              <a:rPr lang="en-US"/>
              <a:t>© Ceren Kolsarici</a:t>
            </a:r>
          </a:p>
        </p:txBody>
      </p:sp>
      <p:sp>
        <p:nvSpPr>
          <p:cNvPr id="4" name="Rounded Rectangle 3">
            <a:extLst>
              <a:ext uri="{FF2B5EF4-FFF2-40B4-BE49-F238E27FC236}">
                <a16:creationId xmlns:a16="http://schemas.microsoft.com/office/drawing/2014/main" id="{4286EE10-AB9C-B365-8C6F-109124534CDB}"/>
              </a:ext>
            </a:extLst>
          </p:cNvPr>
          <p:cNvSpPr/>
          <p:nvPr/>
        </p:nvSpPr>
        <p:spPr>
          <a:xfrm>
            <a:off x="2364600" y="3151188"/>
            <a:ext cx="4367200" cy="1766732"/>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b="1" dirty="0"/>
              <a:t>The required number of data points for reliable estimation explode with increasing number of variables</a:t>
            </a:r>
          </a:p>
          <a:p>
            <a:pPr algn="ctr"/>
            <a:endParaRPr lang="en-US" sz="1400" b="1" dirty="0"/>
          </a:p>
          <a:p>
            <a:pPr algn="ctr"/>
            <a:endParaRPr lang="en-US" sz="1400" b="1" dirty="0"/>
          </a:p>
          <a:p>
            <a:pPr algn="ctr"/>
            <a:endParaRPr lang="en-US" sz="1400" b="1" dirty="0"/>
          </a:p>
          <a:p>
            <a:pPr algn="ctr"/>
            <a:r>
              <a:rPr lang="en-US" sz="1400" b="1" u="sng" dirty="0"/>
              <a:t>CURSE OF DIMENSIONALITY</a:t>
            </a:r>
          </a:p>
          <a:p>
            <a:pPr algn="ctr"/>
            <a:endParaRPr lang="en-US" sz="1400" dirty="0"/>
          </a:p>
          <a:p>
            <a:pPr algn="ctr"/>
            <a:endParaRPr lang="en-US" sz="1400" dirty="0"/>
          </a:p>
        </p:txBody>
      </p:sp>
      <p:cxnSp>
        <p:nvCxnSpPr>
          <p:cNvPr id="7" name="Straight Arrow Connector 6">
            <a:extLst>
              <a:ext uri="{FF2B5EF4-FFF2-40B4-BE49-F238E27FC236}">
                <a16:creationId xmlns:a16="http://schemas.microsoft.com/office/drawing/2014/main" id="{EE088AD8-8166-AC8E-B6DE-290522E44079}"/>
              </a:ext>
            </a:extLst>
          </p:cNvPr>
          <p:cNvCxnSpPr/>
          <p:nvPr/>
        </p:nvCxnSpPr>
        <p:spPr>
          <a:xfrm>
            <a:off x="4572000" y="4114800"/>
            <a:ext cx="0" cy="50641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485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The Curse of Dimensionality</a:t>
            </a:r>
          </a:p>
        </p:txBody>
      </p:sp>
      <p:sp>
        <p:nvSpPr>
          <p:cNvPr id="4" name="Footer Placeholder 3"/>
          <p:cNvSpPr>
            <a:spLocks noGrp="1"/>
          </p:cNvSpPr>
          <p:nvPr>
            <p:ph type="ftr" sz="quarter" idx="3"/>
          </p:nvPr>
        </p:nvSpPr>
        <p:spPr/>
        <p:txBody>
          <a:bodyPr/>
          <a:lstStyle/>
          <a:p>
            <a:r>
              <a:rPr lang="en-US"/>
              <a:t>© Ceren Kolsarici</a:t>
            </a:r>
            <a:endParaRPr lang="en-US" dirty="0"/>
          </a:p>
        </p:txBody>
      </p:sp>
      <p:graphicFrame>
        <p:nvGraphicFramePr>
          <p:cNvPr id="5" name="Group 72"/>
          <p:cNvGraphicFramePr>
            <a:graphicFrameLocks noGrp="1"/>
          </p:cNvGraphicFramePr>
          <p:nvPr/>
        </p:nvGraphicFramePr>
        <p:xfrm>
          <a:off x="2514600" y="1752600"/>
          <a:ext cx="4495800" cy="4064004"/>
        </p:xfrm>
        <a:graphic>
          <a:graphicData uri="http://schemas.openxmlformats.org/drawingml/2006/table">
            <a:tbl>
              <a:tblPr/>
              <a:tblGrid>
                <a:gridCol w="1066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38138">
                <a:tc row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Number of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Suggested Sample Sizes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339725">
                <a:tc vMerge="1">
                  <a:txBody>
                    <a:bodyPr/>
                    <a:lstStyle/>
                    <a:p>
                      <a:endParaRPr lang="en-US"/>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Non-parametric model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Parametric model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9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223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768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9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2790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10700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43700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97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187000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381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           842000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6" name="Text Box 75"/>
          <p:cNvSpPr txBox="1">
            <a:spLocks noChangeArrowheads="1"/>
          </p:cNvSpPr>
          <p:nvPr/>
        </p:nvSpPr>
        <p:spPr bwMode="auto">
          <a:xfrm>
            <a:off x="4943475" y="574076"/>
            <a:ext cx="3810000" cy="1061829"/>
          </a:xfrm>
          <a:prstGeom prst="rect">
            <a:avLst/>
          </a:prstGeom>
          <a:solidFill>
            <a:srgbClr val="00FFFF"/>
          </a:solidFill>
          <a:ln w="9525">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spcBef>
                <a:spcPct val="50000"/>
              </a:spcBef>
              <a:buFontTx/>
              <a:buChar char="•"/>
            </a:pPr>
            <a:r>
              <a:rPr lang="en-US" altLang="en-US" sz="1400">
                <a:solidFill>
                  <a:srgbClr val="000099"/>
                </a:solidFill>
              </a:rPr>
              <a:t>The degree of multicollinearity tends to increase with the number of dimensions</a:t>
            </a:r>
          </a:p>
          <a:p>
            <a:pPr algn="l" eaLnBrk="1" hangingPunct="1">
              <a:spcBef>
                <a:spcPct val="50000"/>
              </a:spcBef>
              <a:buFontTx/>
              <a:buChar char="•"/>
            </a:pPr>
            <a:r>
              <a:rPr lang="en-US" altLang="en-US" sz="1400">
                <a:solidFill>
                  <a:srgbClr val="000099"/>
                </a:solidFill>
              </a:rPr>
              <a:t>Possible interaction effects explode with each additional predictor</a:t>
            </a:r>
            <a:r>
              <a:rPr lang="en-US" altLang="en-US" sz="1400">
                <a:solidFill>
                  <a:schemeClr val="tx1"/>
                </a:solidFill>
              </a:rPr>
              <a:t> </a:t>
            </a:r>
          </a:p>
        </p:txBody>
      </p:sp>
    </p:spTree>
    <p:extLst>
      <p:ext uri="{BB962C8B-B14F-4D97-AF65-F5344CB8AC3E}">
        <p14:creationId xmlns:p14="http://schemas.microsoft.com/office/powerpoint/2010/main" val="280080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ISSUE 2: Bias-Variance Trade Off</a:t>
            </a:r>
          </a:p>
        </p:txBody>
      </p:sp>
      <p:sp>
        <p:nvSpPr>
          <p:cNvPr id="5" name="Text Box 4"/>
          <p:cNvSpPr txBox="1">
            <a:spLocks noChangeArrowheads="1"/>
          </p:cNvSpPr>
          <p:nvPr/>
        </p:nvSpPr>
        <p:spPr bwMode="auto">
          <a:xfrm>
            <a:off x="4322264" y="737500"/>
            <a:ext cx="4572000" cy="523220"/>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400">
                <a:solidFill>
                  <a:schemeClr val="tx1"/>
                </a:solidFill>
              </a:rPr>
              <a:t>Bias-variance trade off and overfitting is mainly an issue in test samples (out of sample forecasting).</a:t>
            </a:r>
            <a:r>
              <a:rPr lang="en-US" altLang="en-US" sz="1200">
                <a:solidFill>
                  <a:schemeClr val="tx1"/>
                </a:solidFill>
              </a:rPr>
              <a:t> </a:t>
            </a:r>
            <a:endParaRPr lang="en-US" altLang="en-US" sz="1200" b="1">
              <a:solidFill>
                <a:schemeClr val="tx1"/>
              </a:solidFill>
            </a:endParaRPr>
          </a:p>
        </p:txBody>
      </p:sp>
      <p:sp>
        <p:nvSpPr>
          <p:cNvPr id="6" name="Line 25"/>
          <p:cNvSpPr>
            <a:spLocks noChangeShapeType="1"/>
          </p:cNvSpPr>
          <p:nvPr/>
        </p:nvSpPr>
        <p:spPr bwMode="auto">
          <a:xfrm>
            <a:off x="4243840" y="1740195"/>
            <a:ext cx="0" cy="3276600"/>
          </a:xfrm>
          <a:prstGeom prst="line">
            <a:avLst/>
          </a:prstGeom>
          <a:noFill/>
          <a:ln w="254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6"/>
          <p:cNvSpPr txBox="1">
            <a:spLocks noChangeArrowheads="1"/>
          </p:cNvSpPr>
          <p:nvPr/>
        </p:nvSpPr>
        <p:spPr bwMode="auto">
          <a:xfrm>
            <a:off x="3880075" y="2561040"/>
            <a:ext cx="2819400" cy="400110"/>
          </a:xfrm>
          <a:prstGeom prst="rect">
            <a:avLst/>
          </a:prstGeom>
          <a:noFill/>
          <a:ln w="9525">
            <a:solidFill>
              <a:schemeClr val="bg2"/>
            </a:solidFill>
            <a:miter lim="800000"/>
            <a:headEnd/>
            <a:tailEnd/>
          </a:ln>
          <a:effec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dirty="0">
                <a:solidFill>
                  <a:schemeClr val="tx1"/>
                </a:solidFill>
              </a:rPr>
              <a:t>Overfitting</a:t>
            </a:r>
          </a:p>
        </p:txBody>
      </p:sp>
      <p:grpSp>
        <p:nvGrpSpPr>
          <p:cNvPr id="8" name="Group 27"/>
          <p:cNvGrpSpPr>
            <a:grpSpLocks/>
          </p:cNvGrpSpPr>
          <p:nvPr/>
        </p:nvGrpSpPr>
        <p:grpSpPr bwMode="auto">
          <a:xfrm>
            <a:off x="0" y="-228600"/>
            <a:ext cx="8305800" cy="5614212"/>
            <a:chOff x="0" y="-144"/>
            <a:chExt cx="6576" cy="4110"/>
          </a:xfrm>
        </p:grpSpPr>
        <p:sp>
          <p:nvSpPr>
            <p:cNvPr id="9" name="Rectangle 5"/>
            <p:cNvSpPr>
              <a:spLocks noChangeArrowheads="1"/>
            </p:cNvSpPr>
            <p:nvPr/>
          </p:nvSpPr>
          <p:spPr bwMode="auto">
            <a:xfrm>
              <a:off x="528" y="1200"/>
              <a:ext cx="4704" cy="24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Arc 7"/>
            <p:cNvSpPr>
              <a:spLocks/>
            </p:cNvSpPr>
            <p:nvPr/>
          </p:nvSpPr>
          <p:spPr bwMode="auto">
            <a:xfrm rot="9184678">
              <a:off x="1179" y="216"/>
              <a:ext cx="3117" cy="3057"/>
            </a:xfrm>
            <a:custGeom>
              <a:avLst/>
              <a:gdLst>
                <a:gd name="T0" fmla="*/ 0 w 29653"/>
                <a:gd name="T1" fmla="*/ 260 h 21600"/>
                <a:gd name="T2" fmla="*/ 3117 w 29653"/>
                <a:gd name="T3" fmla="*/ 2308 h 21600"/>
                <a:gd name="T4" fmla="*/ 916 w 29653"/>
                <a:gd name="T5" fmla="*/ 3057 h 21600"/>
                <a:gd name="T6" fmla="*/ 0 60000 65536"/>
                <a:gd name="T7" fmla="*/ 0 60000 65536"/>
                <a:gd name="T8" fmla="*/ 0 60000 65536"/>
              </a:gdLst>
              <a:ahLst/>
              <a:cxnLst>
                <a:cxn ang="T6">
                  <a:pos x="T0" y="T1"/>
                </a:cxn>
                <a:cxn ang="T7">
                  <a:pos x="T2" y="T3"/>
                </a:cxn>
                <a:cxn ang="T8">
                  <a:pos x="T4" y="T5"/>
                </a:cxn>
              </a:cxnLst>
              <a:rect l="0" t="0" r="r" b="b"/>
              <a:pathLst>
                <a:path w="29653" h="21600" fill="none" extrusionOk="0">
                  <a:moveTo>
                    <a:pt x="-1" y="1834"/>
                  </a:moveTo>
                  <a:cubicBezTo>
                    <a:pt x="2745" y="624"/>
                    <a:pt x="5712" y="0"/>
                    <a:pt x="8712" y="0"/>
                  </a:cubicBezTo>
                  <a:cubicBezTo>
                    <a:pt x="18601" y="0"/>
                    <a:pt x="27228" y="6716"/>
                    <a:pt x="29652" y="16305"/>
                  </a:cubicBezTo>
                </a:path>
                <a:path w="29653" h="21600" stroke="0" extrusionOk="0">
                  <a:moveTo>
                    <a:pt x="-1" y="1834"/>
                  </a:moveTo>
                  <a:cubicBezTo>
                    <a:pt x="2745" y="624"/>
                    <a:pt x="5712" y="0"/>
                    <a:pt x="8712" y="0"/>
                  </a:cubicBezTo>
                  <a:cubicBezTo>
                    <a:pt x="18601" y="0"/>
                    <a:pt x="27228" y="6716"/>
                    <a:pt x="29652" y="16305"/>
                  </a:cubicBezTo>
                  <a:lnTo>
                    <a:pt x="8712" y="21600"/>
                  </a:lnTo>
                  <a:lnTo>
                    <a:pt x="-1" y="1834"/>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rc 8"/>
            <p:cNvSpPr>
              <a:spLocks/>
            </p:cNvSpPr>
            <p:nvPr/>
          </p:nvSpPr>
          <p:spPr bwMode="auto">
            <a:xfrm rot="9184678">
              <a:off x="1197" y="-144"/>
              <a:ext cx="5379" cy="3786"/>
            </a:xfrm>
            <a:custGeom>
              <a:avLst/>
              <a:gdLst>
                <a:gd name="T0" fmla="*/ 2909 w 21386"/>
                <a:gd name="T1" fmla="*/ 0 h 18244"/>
                <a:gd name="T2" fmla="*/ 5379 w 21386"/>
                <a:gd name="T3" fmla="*/ 3157 h 18244"/>
                <a:gd name="T4" fmla="*/ 0 w 21386"/>
                <a:gd name="T5" fmla="*/ 3786 h 18244"/>
                <a:gd name="T6" fmla="*/ 0 60000 65536"/>
                <a:gd name="T7" fmla="*/ 0 60000 65536"/>
                <a:gd name="T8" fmla="*/ 0 60000 65536"/>
              </a:gdLst>
              <a:ahLst/>
              <a:cxnLst>
                <a:cxn ang="T6">
                  <a:pos x="T0" y="T1"/>
                </a:cxn>
                <a:cxn ang="T7">
                  <a:pos x="T2" y="T3"/>
                </a:cxn>
                <a:cxn ang="T8">
                  <a:pos x="T4" y="T5"/>
                </a:cxn>
              </a:cxnLst>
              <a:rect l="0" t="0" r="r" b="b"/>
              <a:pathLst>
                <a:path w="21386" h="18244" fill="none" extrusionOk="0">
                  <a:moveTo>
                    <a:pt x="11563" y="0"/>
                  </a:moveTo>
                  <a:cubicBezTo>
                    <a:pt x="16907" y="3387"/>
                    <a:pt x="20497" y="8946"/>
                    <a:pt x="21385" y="15211"/>
                  </a:cubicBezTo>
                </a:path>
                <a:path w="21386" h="18244" stroke="0" extrusionOk="0">
                  <a:moveTo>
                    <a:pt x="11563" y="0"/>
                  </a:moveTo>
                  <a:cubicBezTo>
                    <a:pt x="16907" y="3387"/>
                    <a:pt x="20497" y="8946"/>
                    <a:pt x="21385" y="15211"/>
                  </a:cubicBezTo>
                  <a:lnTo>
                    <a:pt x="0" y="18244"/>
                  </a:lnTo>
                  <a:lnTo>
                    <a:pt x="11563"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9"/>
            <p:cNvSpPr txBox="1">
              <a:spLocks noChangeArrowheads="1"/>
            </p:cNvSpPr>
            <p:nvPr/>
          </p:nvSpPr>
          <p:spPr bwMode="auto">
            <a:xfrm>
              <a:off x="576" y="3092"/>
              <a:ext cx="146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800" dirty="0">
                  <a:solidFill>
                    <a:schemeClr val="tx1"/>
                  </a:solidFill>
                </a:rPr>
                <a:t>Training Sample</a:t>
              </a:r>
            </a:p>
          </p:txBody>
        </p:sp>
        <p:cxnSp>
          <p:nvCxnSpPr>
            <p:cNvPr id="13" name="AutoShape 11"/>
            <p:cNvCxnSpPr>
              <a:cxnSpLocks noChangeShapeType="1"/>
              <a:stCxn id="12" idx="0"/>
              <a:endCxn id="14" idx="3"/>
            </p:cNvCxnSpPr>
            <p:nvPr/>
          </p:nvCxnSpPr>
          <p:spPr bwMode="auto">
            <a:xfrm flipV="1">
              <a:off x="1311" y="2732"/>
              <a:ext cx="274" cy="36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2"/>
            <p:cNvSpPr>
              <a:spLocks noChangeArrowheads="1"/>
            </p:cNvSpPr>
            <p:nvPr/>
          </p:nvSpPr>
          <p:spPr bwMode="auto">
            <a:xfrm>
              <a:off x="1488" y="2708"/>
              <a:ext cx="96" cy="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 name="Text Box 13"/>
            <p:cNvSpPr txBox="1">
              <a:spLocks noChangeArrowheads="1"/>
            </p:cNvSpPr>
            <p:nvPr/>
          </p:nvSpPr>
          <p:spPr bwMode="auto">
            <a:xfrm>
              <a:off x="1920" y="2160"/>
              <a:ext cx="1151"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800" dirty="0">
                  <a:solidFill>
                    <a:schemeClr val="tx1"/>
                  </a:solidFill>
                </a:rPr>
                <a:t>Test Sample</a:t>
              </a:r>
            </a:p>
          </p:txBody>
        </p:sp>
        <p:cxnSp>
          <p:nvCxnSpPr>
            <p:cNvPr id="16" name="AutoShape 14"/>
            <p:cNvCxnSpPr>
              <a:cxnSpLocks noChangeShapeType="1"/>
            </p:cNvCxnSpPr>
            <p:nvPr/>
          </p:nvCxnSpPr>
          <p:spPr bwMode="auto">
            <a:xfrm flipH="1">
              <a:off x="2640" y="2468"/>
              <a:ext cx="267" cy="40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Rectangle 15"/>
            <p:cNvSpPr>
              <a:spLocks noChangeArrowheads="1"/>
            </p:cNvSpPr>
            <p:nvPr/>
          </p:nvSpPr>
          <p:spPr bwMode="auto">
            <a:xfrm>
              <a:off x="3264" y="2852"/>
              <a:ext cx="96" cy="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en-US" altLang="en-US"/>
            </a:p>
          </p:txBody>
        </p:sp>
        <p:sp>
          <p:nvSpPr>
            <p:cNvPr id="18" name="Text Box 16"/>
            <p:cNvSpPr txBox="1">
              <a:spLocks noChangeArrowheads="1"/>
            </p:cNvSpPr>
            <p:nvPr/>
          </p:nvSpPr>
          <p:spPr bwMode="auto">
            <a:xfrm>
              <a:off x="0" y="3696"/>
              <a:ext cx="5760"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r>
                <a:rPr lang="en-US" altLang="en-US" sz="1800" dirty="0">
                  <a:solidFill>
                    <a:schemeClr val="tx1"/>
                  </a:solidFill>
                </a:rPr>
                <a:t>Model Complexity</a:t>
              </a:r>
            </a:p>
          </p:txBody>
        </p:sp>
        <p:sp>
          <p:nvSpPr>
            <p:cNvPr id="19" name="Text Box 17"/>
            <p:cNvSpPr txBox="1">
              <a:spLocks noChangeArrowheads="1"/>
            </p:cNvSpPr>
            <p:nvPr/>
          </p:nvSpPr>
          <p:spPr bwMode="auto">
            <a:xfrm>
              <a:off x="694" y="3696"/>
              <a:ext cx="4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2000">
                  <a:solidFill>
                    <a:schemeClr val="tx1"/>
                  </a:solidFill>
                </a:rPr>
                <a:t>Low</a:t>
              </a:r>
            </a:p>
          </p:txBody>
        </p:sp>
        <p:sp>
          <p:nvSpPr>
            <p:cNvPr id="20" name="Text Box 18"/>
            <p:cNvSpPr txBox="1">
              <a:spLocks noChangeArrowheads="1"/>
            </p:cNvSpPr>
            <p:nvPr/>
          </p:nvSpPr>
          <p:spPr bwMode="auto">
            <a:xfrm>
              <a:off x="4678" y="3696"/>
              <a:ext cx="4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2000">
                  <a:solidFill>
                    <a:schemeClr val="tx1"/>
                  </a:solidFill>
                </a:rPr>
                <a:t>High</a:t>
              </a:r>
            </a:p>
          </p:txBody>
        </p:sp>
        <p:sp>
          <p:nvSpPr>
            <p:cNvPr id="21" name="Text Box 19"/>
            <p:cNvSpPr txBox="1">
              <a:spLocks noChangeArrowheads="1"/>
            </p:cNvSpPr>
            <p:nvPr/>
          </p:nvSpPr>
          <p:spPr bwMode="auto">
            <a:xfrm rot="16200000">
              <a:off x="-696" y="2326"/>
              <a:ext cx="2064"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r>
                <a:rPr lang="en-US" altLang="en-US" sz="1800" dirty="0">
                  <a:solidFill>
                    <a:schemeClr val="tx1"/>
                  </a:solidFill>
                </a:rPr>
                <a:t>Prediction Error</a:t>
              </a:r>
            </a:p>
          </p:txBody>
        </p:sp>
        <p:sp>
          <p:nvSpPr>
            <p:cNvPr id="22" name="Text Box 20"/>
            <p:cNvSpPr txBox="1">
              <a:spLocks noChangeArrowheads="1"/>
            </p:cNvSpPr>
            <p:nvPr/>
          </p:nvSpPr>
          <p:spPr bwMode="auto">
            <a:xfrm>
              <a:off x="768" y="1261"/>
              <a:ext cx="89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600">
                  <a:solidFill>
                    <a:schemeClr val="tx1"/>
                  </a:solidFill>
                </a:rPr>
                <a:t>High Bias</a:t>
              </a:r>
            </a:p>
            <a:p>
              <a:pPr algn="l" eaLnBrk="1" hangingPunct="1"/>
              <a:r>
                <a:rPr lang="en-US" altLang="en-US" sz="1600">
                  <a:solidFill>
                    <a:schemeClr val="tx1"/>
                  </a:solidFill>
                </a:rPr>
                <a:t>Low Variance</a:t>
              </a:r>
            </a:p>
          </p:txBody>
        </p:sp>
        <p:sp>
          <p:nvSpPr>
            <p:cNvPr id="23" name="Line 21"/>
            <p:cNvSpPr>
              <a:spLocks noChangeShapeType="1"/>
            </p:cNvSpPr>
            <p:nvPr/>
          </p:nvSpPr>
          <p:spPr bwMode="auto">
            <a:xfrm flipH="1">
              <a:off x="864" y="1632"/>
              <a:ext cx="672" cy="0"/>
            </a:xfrm>
            <a:prstGeom prst="line">
              <a:avLst/>
            </a:prstGeom>
            <a:noFill/>
            <a:ln w="28575">
              <a:solidFill>
                <a:srgbClr val="CC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2"/>
            <p:cNvSpPr txBox="1">
              <a:spLocks noChangeArrowheads="1"/>
            </p:cNvSpPr>
            <p:nvPr/>
          </p:nvSpPr>
          <p:spPr bwMode="auto">
            <a:xfrm>
              <a:off x="4102" y="1248"/>
              <a:ext cx="918"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600" dirty="0">
                  <a:solidFill>
                    <a:schemeClr val="tx1"/>
                  </a:solidFill>
                </a:rPr>
                <a:t>Low Bias</a:t>
              </a:r>
            </a:p>
            <a:p>
              <a:pPr algn="l" eaLnBrk="1" hangingPunct="1"/>
              <a:r>
                <a:rPr lang="en-US" altLang="en-US" sz="1600" dirty="0">
                  <a:solidFill>
                    <a:schemeClr val="tx1"/>
                  </a:solidFill>
                </a:rPr>
                <a:t>High Variance</a:t>
              </a:r>
            </a:p>
          </p:txBody>
        </p:sp>
        <p:sp>
          <p:nvSpPr>
            <p:cNvPr id="25" name="Line 23"/>
            <p:cNvSpPr>
              <a:spLocks noChangeShapeType="1"/>
            </p:cNvSpPr>
            <p:nvPr/>
          </p:nvSpPr>
          <p:spPr bwMode="auto">
            <a:xfrm>
              <a:off x="4198" y="1619"/>
              <a:ext cx="672" cy="0"/>
            </a:xfrm>
            <a:prstGeom prst="line">
              <a:avLst/>
            </a:prstGeom>
            <a:noFill/>
            <a:ln w="28575">
              <a:solidFill>
                <a:srgbClr val="CC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mc:AlternateContent xmlns:mc="http://schemas.openxmlformats.org/markup-compatibility/2006" xmlns:a14="http://schemas.microsoft.com/office/drawing/2010/main">
        <mc:Choice Requires="a14">
          <p:sp>
            <p:nvSpPr>
              <p:cNvPr id="26" name="Rectangle 25"/>
              <p:cNvSpPr/>
              <p:nvPr/>
            </p:nvSpPr>
            <p:spPr>
              <a:xfrm>
                <a:off x="553464" y="5643422"/>
                <a:ext cx="7752336" cy="561564"/>
              </a:xfrm>
              <a:prstGeom prst="rect">
                <a:avLst/>
              </a:prstGeom>
              <a:ln w="15875">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𝐸</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charset="0"/>
                                </a:rPr>
                                <m:t>𝑌</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𝑌</m:t>
                                  </m:r>
                                </m:e>
                              </m:acc>
                            </m:e>
                          </m:d>
                        </m:e>
                        <m:sup>
                          <m:r>
                            <a:rPr lang="en-US" i="1">
                              <a:latin typeface="Cambria Math" charset="0"/>
                            </a:rPr>
                            <m:t>2</m:t>
                          </m:r>
                        </m:sup>
                      </m:sSup>
                      <m:r>
                        <a:rPr lang="en-US" i="1">
                          <a:latin typeface="Cambria Math"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𝐵𝑖𝑎𝑠</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a:off x="553464" y="5643422"/>
                <a:ext cx="7752336" cy="561564"/>
              </a:xfrm>
              <a:prstGeom prst="rect">
                <a:avLst/>
              </a:prstGeom>
              <a:blipFill>
                <a:blip r:embed="rId3"/>
                <a:stretch>
                  <a:fillRect/>
                </a:stretch>
              </a:blipFill>
              <a:ln w="15875">
                <a:solidFill>
                  <a:srgbClr val="FF0000"/>
                </a:solidFill>
              </a:ln>
            </p:spPr>
            <p:txBody>
              <a:bodyPr/>
              <a:lstStyle/>
              <a:p>
                <a:r>
                  <a:rPr lang="en-US">
                    <a:noFill/>
                  </a:rPr>
                  <a:t> </a:t>
                </a:r>
              </a:p>
            </p:txBody>
          </p:sp>
        </mc:Fallback>
      </mc:AlternateContent>
      <p:sp>
        <p:nvSpPr>
          <p:cNvPr id="2" name="Footer Placeholder 1"/>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4847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en-CA" sz="2800" dirty="0"/>
                  <a:t>Variance</a:t>
                </a:r>
              </a:p>
              <a:p>
                <a:pPr lvl="1"/>
                <a:r>
                  <a:rPr lang="en-CA" sz="2400" dirty="0"/>
                  <a:t>The average squared deviation of each observation from the mean. </a:t>
                </a:r>
              </a:p>
              <a:p>
                <a:pPr lvl="1"/>
                <a:r>
                  <a:rPr lang="en-CA" sz="2400" dirty="0"/>
                  <a:t>Amount by which </a:t>
                </a:r>
                <a14:m>
                  <m:oMath xmlns:m="http://schemas.openxmlformats.org/officeDocument/2006/math">
                    <m:acc>
                      <m:accPr>
                        <m:chr m:val="̂"/>
                        <m:ctrlPr>
                          <a:rPr lang="en-CA" sz="2400" i="1">
                            <a:latin typeface="Cambria Math" panose="02040503050406030204" pitchFamily="18" charset="0"/>
                          </a:rPr>
                        </m:ctrlPr>
                      </m:accPr>
                      <m:e>
                        <m:r>
                          <a:rPr lang="en-CA" sz="2400" i="1">
                            <a:latin typeface="Cambria Math" panose="02040503050406030204" pitchFamily="18" charset="0"/>
                          </a:rPr>
                          <m:t>𝑓</m:t>
                        </m:r>
                      </m:e>
                    </m:acc>
                  </m:oMath>
                </a14:m>
                <a:r>
                  <a:rPr lang="en-CA" sz="2400" dirty="0"/>
                  <a:t> would change if estimated using different training data</a:t>
                </a:r>
              </a:p>
              <a:p>
                <a:r>
                  <a:rPr lang="en-CA" sz="2800" dirty="0"/>
                  <a:t>Bias</a:t>
                </a:r>
              </a:p>
              <a:p>
                <a:pPr lvl="1"/>
                <a:r>
                  <a:rPr lang="en-US" sz="2400" dirty="0"/>
                  <a:t>The tendency of a measurement process to over- or under-estimate the value of a population parameter. </a:t>
                </a:r>
              </a:p>
              <a:p>
                <a:pPr lvl="1"/>
                <a:r>
                  <a:rPr lang="en-CA" sz="2400" dirty="0"/>
                  <a:t>Error that is introduced by approximating a potentially complex model using a much simpler model</a:t>
                </a:r>
              </a:p>
              <a:p>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299" t="-1103" r="-1154"/>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Bias and Variance Defined</a:t>
            </a:r>
          </a:p>
        </p:txBody>
      </p:sp>
      <mc:AlternateContent xmlns:mc="http://schemas.openxmlformats.org/markup-compatibility/2006" xmlns:a14="http://schemas.microsoft.com/office/drawing/2010/main">
        <mc:Choice Requires="a14">
          <p:sp>
            <p:nvSpPr>
              <p:cNvPr id="5" name="Rectangle 4"/>
              <p:cNvSpPr/>
              <p:nvPr/>
            </p:nvSpPr>
            <p:spPr>
              <a:xfrm>
                <a:off x="695832" y="5410200"/>
                <a:ext cx="7752336" cy="561564"/>
              </a:xfrm>
              <a:prstGeom prst="rect">
                <a:avLst/>
              </a:prstGeom>
              <a:ln w="1905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𝐸</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charset="0"/>
                                </a:rPr>
                                <m:t>𝑌</m:t>
                              </m:r>
                              <m:r>
                                <a:rPr lang="en-US" i="1">
                                  <a:latin typeface="Cambria Math" charset="0"/>
                                </a:rPr>
                                <m:t>−</m:t>
                              </m:r>
                              <m:acc>
                                <m:accPr>
                                  <m:chr m:val="̂"/>
                                  <m:ctrlPr>
                                    <a:rPr lang="en-US" i="1">
                                      <a:latin typeface="Cambria Math" panose="02040503050406030204" pitchFamily="18" charset="0"/>
                                    </a:rPr>
                                  </m:ctrlPr>
                                </m:accPr>
                                <m:e>
                                  <m:r>
                                    <a:rPr lang="en-US" i="1">
                                      <a:latin typeface="Cambria Math" charset="0"/>
                                    </a:rPr>
                                    <m:t>𝑌</m:t>
                                  </m:r>
                                </m:e>
                              </m:acc>
                            </m:e>
                          </m:d>
                        </m:e>
                        <m:sup>
                          <m:r>
                            <a:rPr lang="en-US" i="1">
                              <a:latin typeface="Cambria Math" charset="0"/>
                            </a:rPr>
                            <m:t>2</m:t>
                          </m:r>
                        </m:sup>
                      </m:sSup>
                      <m:r>
                        <a:rPr lang="en-US" i="1">
                          <a:latin typeface="Cambria Math" charset="0"/>
                        </a:rPr>
                        <m:t>=</m:t>
                      </m:r>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𝐵𝑖𝑎𝑠</m:t>
                              </m:r>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𝑓</m:t>
                                      </m:r>
                                    </m:e>
                                  </m:acc>
                                  <m:d>
                                    <m:dPr>
                                      <m:ctrlPr>
                                        <a:rPr lang="en-US" i="1">
                                          <a:latin typeface="Cambria Math" panose="02040503050406030204" pitchFamily="18" charset="0"/>
                                        </a:rPr>
                                      </m:ctrlPr>
                                    </m:dPr>
                                    <m:e>
                                      <m:r>
                                        <a:rPr lang="en-US" i="1">
                                          <a:latin typeface="Cambria Math" panose="02040503050406030204" pitchFamily="18" charset="0"/>
                                        </a:rPr>
                                        <m:t>𝑋</m:t>
                                      </m:r>
                                    </m:e>
                                  </m:d>
                                </m:e>
                              </m:d>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695832" y="5410200"/>
                <a:ext cx="7752336" cy="561564"/>
              </a:xfrm>
              <a:prstGeom prst="rect">
                <a:avLst/>
              </a:prstGeom>
              <a:blipFill>
                <a:blip r:embed="rId3"/>
                <a:stretch>
                  <a:fillRect/>
                </a:stretch>
              </a:blipFill>
              <a:ln w="19050">
                <a:solidFill>
                  <a:srgbClr val="FF0000"/>
                </a:solidFill>
              </a:ln>
            </p:spPr>
            <p:txBody>
              <a:bodyPr/>
              <a:lstStyle/>
              <a:p>
                <a:r>
                  <a:rPr lang="en-US">
                    <a:noFill/>
                  </a:rPr>
                  <a:t> </a:t>
                </a:r>
              </a:p>
            </p:txBody>
          </p:sp>
        </mc:Fallback>
      </mc:AlternateContent>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345615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is there a Trade-Off?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Using flexible statistical methods for estimating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𝑓</m:t>
                        </m:r>
                      </m:e>
                    </m:acc>
                  </m:oMath>
                </a14:m>
                <a:r>
                  <a:rPr lang="en-CA" dirty="0"/>
                  <a:t>  will help decrease bias, but at the same time, variance will increase</a:t>
                </a:r>
              </a:p>
              <a:p>
                <a:pPr lvl="1"/>
                <a:r>
                  <a:rPr lang="en-CA" dirty="0"/>
                  <a:t>Flexible statistical methods require higher degrees of freedom, and thus, a lot more data to obtain precision (i.e., low variance)</a:t>
                </a:r>
              </a:p>
              <a:p>
                <a:pPr lvl="1"/>
                <a:r>
                  <a:rPr lang="en-CA" dirty="0"/>
                  <a:t>For example, suppose </a:t>
                </a:r>
                <a14:m>
                  <m:oMath xmlns:m="http://schemas.openxmlformats.org/officeDocument/2006/math">
                    <m:r>
                      <a:rPr lang="en-CA" b="0" i="1" smtClean="0">
                        <a:latin typeface="Cambria Math" panose="02040503050406030204" pitchFamily="18" charset="0"/>
                      </a:rPr>
                      <m:t>𝑋</m:t>
                    </m:r>
                    <m:r>
                      <a:rPr lang="en-CA" b="0" i="1" smtClean="0">
                        <a:latin typeface="Cambria Math" panose="02040503050406030204" pitchFamily="18" charset="0"/>
                        <a:ea typeface="Cambria Math" panose="02040503050406030204" pitchFamily="18" charset="0"/>
                      </a:rPr>
                      <m:t>∈{1,2,…,</m:t>
                    </m:r>
                    <m:r>
                      <a:rPr lang="en-CA" b="0" i="1" smtClean="0">
                        <a:latin typeface="Cambria Math" panose="02040503050406030204" pitchFamily="18" charset="0"/>
                        <a:ea typeface="Cambria Math" panose="02040503050406030204" pitchFamily="18" charset="0"/>
                      </a:rPr>
                      <m:t>𝐾</m:t>
                    </m:r>
                    <m:r>
                      <a:rPr lang="en-CA" b="0" i="1" smtClean="0">
                        <a:latin typeface="Cambria Math" panose="02040503050406030204" pitchFamily="18" charset="0"/>
                        <a:ea typeface="Cambria Math" panose="02040503050406030204" pitchFamily="18" charset="0"/>
                      </a:rPr>
                      <m:t>}</m:t>
                    </m:r>
                  </m:oMath>
                </a14:m>
                <a:r>
                  <a:rPr lang="en-CA" dirty="0"/>
                  <a:t>, and the function </a:t>
                </a:r>
                <a14:m>
                  <m:oMath xmlns:m="http://schemas.openxmlformats.org/officeDocument/2006/math">
                    <m:r>
                      <a:rPr lang="en-CA" b="0" i="1" smtClean="0">
                        <a:latin typeface="Cambria Math" panose="02040503050406030204" pitchFamily="18" charset="0"/>
                      </a:rPr>
                      <m:t>𝑓</m:t>
                    </m:r>
                  </m:oMath>
                </a14:m>
                <a:r>
                  <a:rPr lang="en-CA" dirty="0"/>
                  <a:t> can be as follows:</a:t>
                </a:r>
              </a:p>
              <a:p>
                <a:pPr lvl="2"/>
                <a:r>
                  <a:rPr lang="en-CA" b="0" dirty="0"/>
                  <a:t>Option 1 </a:t>
                </a:r>
                <a:r>
                  <a:rPr lang="en-CA" b="0" dirty="0">
                    <a:sym typeface="Wingdings" panose="05000000000000000000" pitchFamily="2" charset="2"/>
                  </a:rPr>
                  <a:t></a:t>
                </a:r>
                <a:r>
                  <a:rPr lang="en-CA" b="0" dirty="0"/>
                  <a:t> </a:t>
                </a:r>
                <a14:m>
                  <m:oMath xmlns:m="http://schemas.openxmlformats.org/officeDocument/2006/math">
                    <m:r>
                      <a:rPr lang="en-CA" b="0" i="1" smtClean="0">
                        <a:latin typeface="Cambria Math" panose="02040503050406030204" pitchFamily="18" charset="0"/>
                      </a:rPr>
                      <m:t>𝑓</m:t>
                    </m:r>
                    <m:d>
                      <m:dPr>
                        <m:ctrlPr>
                          <a:rPr lang="en-CA" b="0" i="1" smtClean="0">
                            <a:latin typeface="Cambria Math" panose="02040503050406030204" pitchFamily="18" charset="0"/>
                          </a:rPr>
                        </m:ctrlPr>
                      </m:dPr>
                      <m:e>
                        <m:r>
                          <a:rPr lang="en-CA" b="0" i="1" smtClean="0">
                            <a:latin typeface="Cambria Math" panose="02040503050406030204" pitchFamily="18" charset="0"/>
                          </a:rPr>
                          <m:t>𝑋</m:t>
                        </m:r>
                      </m:e>
                    </m:d>
                    <m:r>
                      <a:rPr lang="en-CA" b="0" i="1" smtClean="0">
                        <a:latin typeface="Cambria Math" panose="02040503050406030204" pitchFamily="18" charset="0"/>
                      </a:rPr>
                      <m:t>=</m:t>
                    </m:r>
                    <m:r>
                      <a:rPr lang="en-CA" b="0" i="1" smtClean="0">
                        <a:latin typeface="Cambria Math" panose="02040503050406030204" pitchFamily="18" charset="0"/>
                      </a:rPr>
                      <m:t>𝑎𝑋</m:t>
                    </m:r>
                  </m:oMath>
                </a14:m>
                <a:endParaRPr lang="en-CA" b="0" dirty="0"/>
              </a:p>
              <a:p>
                <a:pPr lvl="2"/>
                <a:r>
                  <a:rPr lang="en-CA" b="0" dirty="0"/>
                  <a:t>Option 2 </a:t>
                </a:r>
                <a:r>
                  <a:rPr lang="en-CA" b="0" dirty="0">
                    <a:sym typeface="Wingdings" panose="05000000000000000000" pitchFamily="2" charset="2"/>
                  </a:rPr>
                  <a:t> </a:t>
                </a:r>
                <a14:m>
                  <m:oMath xmlns:m="http://schemas.openxmlformats.org/officeDocument/2006/math">
                    <m:r>
                      <a:rPr lang="en-CA" b="0" i="1" smtClean="0">
                        <a:latin typeface="Cambria Math" panose="02040503050406030204" pitchFamily="18" charset="0"/>
                      </a:rPr>
                      <m:t>𝑓</m:t>
                    </m:r>
                    <m:d>
                      <m:dPr>
                        <m:ctrlPr>
                          <a:rPr lang="en-CA" b="0" i="1" smtClean="0">
                            <a:latin typeface="Cambria Math" panose="02040503050406030204" pitchFamily="18" charset="0"/>
                          </a:rPr>
                        </m:ctrlPr>
                      </m:dPr>
                      <m:e>
                        <m:r>
                          <a:rPr lang="en-CA" b="0" i="1" smtClean="0">
                            <a:latin typeface="Cambria Math" panose="02040503050406030204" pitchFamily="18" charset="0"/>
                          </a:rPr>
                          <m:t>𝑋</m:t>
                        </m:r>
                      </m:e>
                    </m:d>
                    <m:r>
                      <a:rPr lang="en-CA" b="0" i="1" smtClean="0">
                        <a:latin typeface="Cambria Math" panose="02040503050406030204" pitchFamily="18" charset="0"/>
                      </a:rPr>
                      <m:t>=</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𝑘</m:t>
                        </m:r>
                      </m:sub>
                      <m:sup>
                        <m:r>
                          <a:rPr lang="en-CA" b="0" i="1" smtClean="0">
                            <a:latin typeface="Cambria Math" panose="02040503050406030204" pitchFamily="18" charset="0"/>
                          </a:rPr>
                          <m:t>𝐾</m:t>
                        </m:r>
                      </m:sup>
                      <m:e>
                        <m:sSub>
                          <m:sSubPr>
                            <m:ctrlPr>
                              <a:rPr lang="en-CA" b="0" i="1" smtClean="0">
                                <a:latin typeface="Cambria Math" panose="02040503050406030204" pitchFamily="18" charset="0"/>
                              </a:rPr>
                            </m:ctrlPr>
                          </m:sSubPr>
                          <m:e>
                            <m:r>
                              <a:rPr lang="en-CA" b="0" i="1" smtClean="0">
                                <a:latin typeface="Cambria Math" panose="02040503050406030204" pitchFamily="18" charset="0"/>
                              </a:rPr>
                              <m:t>𝑎</m:t>
                            </m:r>
                          </m:e>
                          <m:sub>
                            <m:r>
                              <a:rPr lang="en-CA" b="0" i="1" smtClean="0">
                                <a:latin typeface="Cambria Math" panose="02040503050406030204" pitchFamily="18" charset="0"/>
                              </a:rPr>
                              <m:t>𝑘</m:t>
                            </m:r>
                          </m:sub>
                        </m:sSub>
                        <m:r>
                          <a:rPr lang="en-CA"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1(</m:t>
                        </m:r>
                        <m:r>
                          <a:rPr lang="en-CA" b="0" i="1" smtClean="0">
                            <a:latin typeface="Cambria Math" panose="02040503050406030204" pitchFamily="18" charset="0"/>
                            <a:ea typeface="Cambria Math" panose="02040503050406030204" pitchFamily="18" charset="0"/>
                          </a:rPr>
                          <m:t>𝑋</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𝑘</m:t>
                        </m:r>
                        <m:r>
                          <a:rPr lang="en-CA" b="0" i="1" smtClean="0">
                            <a:latin typeface="Cambria Math" panose="02040503050406030204" pitchFamily="18" charset="0"/>
                            <a:ea typeface="Cambria Math" panose="02040503050406030204" pitchFamily="18" charset="0"/>
                          </a:rPr>
                          <m:t>)</m:t>
                        </m:r>
                      </m:e>
                    </m:nary>
                  </m:oMath>
                </a14:m>
                <a:endParaRPr lang="en-CA" dirty="0"/>
              </a:p>
              <a:p>
                <a:pPr lvl="1"/>
                <a:r>
                  <a:rPr lang="en-CA" dirty="0"/>
                  <a:t>Option 1 will have </a:t>
                </a:r>
                <a14:m>
                  <m:oMath xmlns:m="http://schemas.openxmlformats.org/officeDocument/2006/math">
                    <m:d>
                      <m:dPr>
                        <m:ctrlPr>
                          <a:rPr lang="en-CA" b="0" i="1" smtClean="0">
                            <a:latin typeface="Cambria Math" panose="02040503050406030204" pitchFamily="18" charset="0"/>
                          </a:rPr>
                        </m:ctrlPr>
                      </m:dPr>
                      <m:e>
                        <m:r>
                          <a:rPr lang="en-CA" b="0" i="1" smtClean="0">
                            <a:latin typeface="Cambria Math" panose="02040503050406030204" pitchFamily="18" charset="0"/>
                          </a:rPr>
                          <m:t>𝑛</m:t>
                        </m:r>
                        <m:r>
                          <a:rPr lang="en-CA" b="0" i="1" smtClean="0">
                            <a:latin typeface="Cambria Math" panose="02040503050406030204" pitchFamily="18" charset="0"/>
                          </a:rPr>
                          <m:t>−1</m:t>
                        </m:r>
                      </m:e>
                    </m:d>
                  </m:oMath>
                </a14:m>
                <a:r>
                  <a:rPr lang="en-CA" dirty="0"/>
                  <a:t> degrees of freedom, while option 2 will have </a:t>
                </a:r>
                <a14:m>
                  <m:oMath xmlns:m="http://schemas.openxmlformats.org/officeDocument/2006/math">
                    <m:d>
                      <m:dPr>
                        <m:ctrlPr>
                          <a:rPr lang="en-CA" i="1">
                            <a:latin typeface="Cambria Math" panose="02040503050406030204" pitchFamily="18" charset="0"/>
                          </a:rPr>
                        </m:ctrlPr>
                      </m:dPr>
                      <m:e>
                        <m:r>
                          <a:rPr lang="en-CA" i="1">
                            <a:latin typeface="Cambria Math" panose="02040503050406030204" pitchFamily="18" charset="0"/>
                          </a:rPr>
                          <m:t>𝑛</m:t>
                        </m:r>
                        <m:r>
                          <a:rPr lang="en-CA" i="1">
                            <a:latin typeface="Cambria Math" panose="02040503050406030204" pitchFamily="18" charset="0"/>
                          </a:rPr>
                          <m:t>−</m:t>
                        </m:r>
                        <m:r>
                          <a:rPr lang="en-CA" b="0" i="1" smtClean="0">
                            <a:latin typeface="Cambria Math" panose="02040503050406030204" pitchFamily="18" charset="0"/>
                          </a:rPr>
                          <m:t>𝐾</m:t>
                        </m:r>
                      </m:e>
                    </m:d>
                  </m:oMath>
                </a14:m>
                <a:r>
                  <a:rPr lang="en-CA" dirty="0"/>
                  <a:t> degrees of freedom</a:t>
                </a:r>
              </a:p>
              <a:p>
                <a:pPr lvl="1"/>
                <a:r>
                  <a:rPr lang="en-CA" dirty="0"/>
                  <a:t>Option 2 is more flexible than option 1, as it allows for potential non-linear, non-monotonic, and discontinuous relationships between the predictors and response</a:t>
                </a:r>
              </a:p>
              <a:p>
                <a:pPr lvl="2"/>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38" t="-441" r="-1010"/>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91970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ISSUE 3: Selection Bias/Misspecification</a:t>
            </a:r>
          </a:p>
        </p:txBody>
      </p:sp>
      <p:sp>
        <p:nvSpPr>
          <p:cNvPr id="4" name="Footer Placeholder 3"/>
          <p:cNvSpPr>
            <a:spLocks noGrp="1"/>
          </p:cNvSpPr>
          <p:nvPr>
            <p:ph type="ftr" sz="quarter" idx="3"/>
          </p:nvPr>
        </p:nvSpPr>
        <p:spPr/>
        <p:txBody>
          <a:bodyPr/>
          <a:lstStyle/>
          <a:p>
            <a:r>
              <a:rPr lang="en-US"/>
              <a:t>© Ceren Kolsarici</a:t>
            </a:r>
            <a:endParaRPr lang="en-US" dirty="0"/>
          </a:p>
        </p:txBody>
      </p:sp>
      <mc:AlternateContent xmlns:mc="http://schemas.openxmlformats.org/markup-compatibility/2006" xmlns:a14="http://schemas.microsoft.com/office/drawing/2010/main">
        <mc:Choice Requires="a14">
          <p:sp>
            <p:nvSpPr>
              <p:cNvPr id="5" name="Rectangle 3"/>
              <p:cNvSpPr txBox="1">
                <a:spLocks noChangeArrowheads="1"/>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lumMod val="85000"/>
                        <a:lumOff val="15000"/>
                      </a:schemeClr>
                    </a:solidFill>
                    <a:latin typeface="+mn-lt"/>
                    <a:ea typeface="+mn-ea"/>
                    <a:cs typeface="+mn-cs"/>
                  </a:defRPr>
                </a:lvl2pPr>
                <a:lvl3pPr marL="1143000" indent="-228600" algn="l" defTabSz="457200" rtl="0" eaLnBrk="1" latinLnBrk="0" hangingPunct="1">
                  <a:spcBef>
                    <a:spcPct val="20000"/>
                  </a:spcBef>
                  <a:buFont typeface="Arial"/>
                  <a:buChar char="•"/>
                  <a:defRPr sz="1800" kern="1200">
                    <a:solidFill>
                      <a:schemeClr val="tx1">
                        <a:lumMod val="85000"/>
                        <a:lumOff val="15000"/>
                      </a:schemeClr>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lumMod val="85000"/>
                        <a:lumOff val="15000"/>
                      </a:schemeClr>
                    </a:solidFill>
                    <a:latin typeface="+mn-lt"/>
                    <a:ea typeface="+mn-ea"/>
                    <a:cs typeface="+mn-cs"/>
                  </a:defRPr>
                </a:lvl4pPr>
                <a:lvl5pPr marL="2057400" indent="-228600" algn="l" defTabSz="457200" rtl="0" eaLnBrk="1" latinLnBrk="0" hangingPunct="1">
                  <a:spcBef>
                    <a:spcPct val="20000"/>
                  </a:spcBef>
                  <a:buFont typeface="Arial"/>
                  <a:buChar char="»"/>
                  <a:defRPr sz="1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en-US" dirty="0"/>
                  <a:t>Linear → </a:t>
                </a:r>
                <a14:m>
                  <m:oMath xmlns:m="http://schemas.openxmlformats.org/officeDocument/2006/math">
                    <m:r>
                      <a:rPr lang="en-US" altLang="en-US" b="0" i="1" smtClean="0">
                        <a:latin typeface="Cambria Math" panose="02040503050406030204" pitchFamily="18" charset="0"/>
                      </a:rPr>
                      <m:t>𝑦</m:t>
                    </m:r>
                    <m:r>
                      <a:rPr lang="en-US" altLang="en-US" b="0" i="1" smtClean="0">
                        <a:latin typeface="Cambria Math" panose="02040503050406030204" pitchFamily="18" charset="0"/>
                      </a:rPr>
                      <m:t>=</m:t>
                    </m:r>
                    <m:r>
                      <a:rPr lang="en-US" altLang="en-US" b="0" i="1" smtClean="0">
                        <a:latin typeface="Cambria Math" panose="02040503050406030204" pitchFamily="18" charset="0"/>
                      </a:rPr>
                      <m:t>𝑏</m:t>
                    </m:r>
                    <m:r>
                      <a:rPr lang="en-US" altLang="en-US" b="0" i="1" smtClean="0">
                        <a:latin typeface="Cambria Math" panose="02040503050406030204" pitchFamily="18" charset="0"/>
                      </a:rPr>
                      <m:t>+</m:t>
                    </m:r>
                    <m:r>
                      <a:rPr lang="en-US" altLang="en-US" b="0" i="1" smtClean="0">
                        <a:latin typeface="Cambria Math" panose="02040503050406030204" pitchFamily="18" charset="0"/>
                      </a:rPr>
                      <m:t>𝐴𝑋</m:t>
                    </m:r>
                  </m:oMath>
                </a14:m>
                <a:endParaRPr lang="en-US" altLang="en-US" dirty="0"/>
              </a:p>
              <a:p>
                <a:r>
                  <a:rPr lang="en-US" altLang="en-US" dirty="0"/>
                  <a:t>Log-log → </a:t>
                </a:r>
                <a14:m>
                  <m:oMath xmlns:m="http://schemas.openxmlformats.org/officeDocument/2006/math">
                    <m:r>
                      <m:rPr>
                        <m:sty m:val="p"/>
                      </m:rPr>
                      <a:rPr lang="en-US" altLang="en-US" b="0" i="0" smtClean="0">
                        <a:latin typeface="Cambria Math" panose="02040503050406030204" pitchFamily="18" charset="0"/>
                      </a:rPr>
                      <m:t>ln</m:t>
                    </m:r>
                    <m:r>
                      <a:rPr lang="en-US" altLang="en-US" b="0" i="0" smtClean="0">
                        <a:latin typeface="Cambria Math" panose="02040503050406030204" pitchFamily="18" charset="0"/>
                      </a:rPr>
                      <m:t>(</m:t>
                    </m:r>
                    <m:r>
                      <a:rPr lang="en-US" altLang="en-US" i="1">
                        <a:latin typeface="Cambria Math" panose="02040503050406030204" pitchFamily="18" charset="0"/>
                      </a:rPr>
                      <m:t>𝑦</m:t>
                    </m:r>
                    <m:r>
                      <a:rPr lang="en-US" altLang="en-US" b="0" i="1" smtClean="0">
                        <a:latin typeface="Cambria Math" panose="02040503050406030204" pitchFamily="18" charset="0"/>
                      </a:rPr>
                      <m:t>)</m:t>
                    </m:r>
                    <m:r>
                      <a:rPr lang="en-US" altLang="en-US" i="1">
                        <a:latin typeface="Cambria Math" panose="02040503050406030204" pitchFamily="18" charset="0"/>
                      </a:rPr>
                      <m:t>=</m:t>
                    </m:r>
                    <m:r>
                      <a:rPr lang="en-US" altLang="en-US" i="1">
                        <a:latin typeface="Cambria Math" panose="02040503050406030204" pitchFamily="18" charset="0"/>
                      </a:rPr>
                      <m:t>𝑏</m:t>
                    </m:r>
                    <m:r>
                      <a:rPr lang="en-US" altLang="en-US" i="1">
                        <a:latin typeface="Cambria Math" panose="02040503050406030204" pitchFamily="18" charset="0"/>
                      </a:rPr>
                      <m:t>+</m:t>
                    </m:r>
                    <m:r>
                      <a:rPr lang="en-US" altLang="en-US" i="1">
                        <a:latin typeface="Cambria Math" panose="02040503050406030204" pitchFamily="18" charset="0"/>
                      </a:rPr>
                      <m:t>𝐴𝑙𝑛</m:t>
                    </m:r>
                    <m:r>
                      <a:rPr lang="en-US" altLang="en-US" b="0" i="1" smtClean="0">
                        <a:latin typeface="Cambria Math" panose="02040503050406030204" pitchFamily="18" charset="0"/>
                      </a:rPr>
                      <m:t>(</m:t>
                    </m:r>
                    <m:r>
                      <a:rPr lang="en-US" altLang="en-US" i="1">
                        <a:latin typeface="Cambria Math" panose="02040503050406030204" pitchFamily="18" charset="0"/>
                      </a:rPr>
                      <m:t>𝑋</m:t>
                    </m:r>
                    <m:r>
                      <a:rPr lang="en-US" altLang="en-US" b="0" i="1" smtClean="0">
                        <a:latin typeface="Cambria Math" panose="02040503050406030204" pitchFamily="18" charset="0"/>
                      </a:rPr>
                      <m:t>)</m:t>
                    </m:r>
                  </m:oMath>
                </a14:m>
                <a:endParaRPr lang="en-US" altLang="en-US" dirty="0"/>
              </a:p>
              <a:p>
                <a:r>
                  <a:rPr lang="en-US" altLang="en-US" dirty="0"/>
                  <a:t>Exponential →</a:t>
                </a:r>
                <a14:m>
                  <m:oMath xmlns:m="http://schemas.openxmlformats.org/officeDocument/2006/math">
                    <m:r>
                      <a:rPr lang="en-US" altLang="en-US" i="1">
                        <a:latin typeface="Cambria Math" panose="02040503050406030204" pitchFamily="18" charset="0"/>
                      </a:rPr>
                      <m:t>𝑦</m:t>
                    </m:r>
                    <m:r>
                      <a:rPr lang="en-US" altLang="en-US" i="1">
                        <a:latin typeface="Cambria Math" panose="02040503050406030204" pitchFamily="18" charset="0"/>
                      </a:rPr>
                      <m:t>=</m:t>
                    </m:r>
                    <m:r>
                      <a:rPr lang="en-US" altLang="en-US" i="1">
                        <a:latin typeface="Cambria Math" panose="02040503050406030204" pitchFamily="18" charset="0"/>
                      </a:rPr>
                      <m:t>𝑏</m:t>
                    </m:r>
                    <m:r>
                      <a:rPr lang="en-US" altLang="en-US" i="1">
                        <a:latin typeface="Cambria Math" panose="02040503050406030204" pitchFamily="18" charset="0"/>
                      </a:rPr>
                      <m:t>+</m:t>
                    </m:r>
                    <m:r>
                      <a:rPr lang="en-US" altLang="en-US" i="1">
                        <a:latin typeface="Cambria Math" panose="02040503050406030204" pitchFamily="18" charset="0"/>
                      </a:rPr>
                      <m:t>𝐴</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𝑒</m:t>
                        </m:r>
                      </m:e>
                      <m:sup>
                        <m:r>
                          <a:rPr lang="en-US" altLang="en-US" i="1">
                            <a:latin typeface="Cambria Math" panose="02040503050406030204" pitchFamily="18" charset="0"/>
                          </a:rPr>
                          <m:t>𝑋</m:t>
                        </m:r>
                      </m:sup>
                    </m:sSup>
                  </m:oMath>
                </a14:m>
                <a:endParaRPr lang="en-US" altLang="en-US" dirty="0"/>
              </a:p>
              <a:p>
                <a:r>
                  <a:rPr lang="en-US" altLang="en-US" dirty="0"/>
                  <a:t>Semi-log → </a:t>
                </a:r>
                <a14:m>
                  <m:oMath xmlns:m="http://schemas.openxmlformats.org/officeDocument/2006/math">
                    <m:r>
                      <a:rPr lang="en-US" altLang="en-US" i="1">
                        <a:latin typeface="Cambria Math" panose="02040503050406030204" pitchFamily="18" charset="0"/>
                      </a:rPr>
                      <m:t>𝑦</m:t>
                    </m:r>
                    <m:r>
                      <a:rPr lang="en-US" altLang="en-US" i="1">
                        <a:latin typeface="Cambria Math" panose="02040503050406030204" pitchFamily="18" charset="0"/>
                      </a:rPr>
                      <m:t>=</m:t>
                    </m:r>
                    <m:r>
                      <a:rPr lang="en-US" altLang="en-US" i="1">
                        <a:latin typeface="Cambria Math" panose="02040503050406030204" pitchFamily="18" charset="0"/>
                      </a:rPr>
                      <m:t>𝑏</m:t>
                    </m:r>
                    <m:r>
                      <a:rPr lang="en-US" altLang="en-US" i="1">
                        <a:latin typeface="Cambria Math" panose="02040503050406030204" pitchFamily="18" charset="0"/>
                      </a:rPr>
                      <m:t>+</m:t>
                    </m:r>
                    <m:r>
                      <a:rPr lang="en-US" altLang="en-US" i="1">
                        <a:latin typeface="Cambria Math" panose="02040503050406030204" pitchFamily="18" charset="0"/>
                      </a:rPr>
                      <m:t>𝐴𝑙𝑛</m:t>
                    </m:r>
                    <m:r>
                      <a:rPr lang="en-US" altLang="en-US" b="0" i="1" smtClean="0">
                        <a:latin typeface="Cambria Math" panose="02040503050406030204" pitchFamily="18" charset="0"/>
                      </a:rPr>
                      <m:t>(</m:t>
                    </m:r>
                    <m:r>
                      <a:rPr lang="en-US" altLang="en-US" i="1">
                        <a:latin typeface="Cambria Math" panose="02040503050406030204" pitchFamily="18" charset="0"/>
                      </a:rPr>
                      <m:t>𝑋</m:t>
                    </m:r>
                    <m:r>
                      <a:rPr lang="en-US" altLang="en-US" b="0" i="1" smtClean="0">
                        <a:latin typeface="Cambria Math" panose="02040503050406030204" pitchFamily="18" charset="0"/>
                      </a:rPr>
                      <m:t>)</m:t>
                    </m:r>
                  </m:oMath>
                </a14:m>
                <a:endParaRPr lang="en-US" altLang="en-US" dirty="0"/>
              </a:p>
              <a:p>
                <a:r>
                  <a:rPr lang="en-US" altLang="en-US" dirty="0"/>
                  <a:t>Reciprocal → </a:t>
                </a:r>
                <a14:m>
                  <m:oMath xmlns:m="http://schemas.openxmlformats.org/officeDocument/2006/math">
                    <m:r>
                      <a:rPr lang="en-US" altLang="en-US" i="1">
                        <a:latin typeface="Cambria Math" panose="02040503050406030204" pitchFamily="18" charset="0"/>
                      </a:rPr>
                      <m:t>𝑦</m:t>
                    </m:r>
                    <m:r>
                      <a:rPr lang="en-US" altLang="en-US" i="1">
                        <a:latin typeface="Cambria Math" panose="02040503050406030204" pitchFamily="18" charset="0"/>
                      </a:rPr>
                      <m:t>=</m:t>
                    </m:r>
                    <m:r>
                      <a:rPr lang="en-US" altLang="en-US" i="1">
                        <a:latin typeface="Cambria Math" panose="02040503050406030204" pitchFamily="18" charset="0"/>
                      </a:rPr>
                      <m:t>𝑏</m:t>
                    </m:r>
                    <m:r>
                      <a:rPr lang="en-US" altLang="en-US" i="1">
                        <a:latin typeface="Cambria Math" panose="02040503050406030204" pitchFamily="18" charset="0"/>
                      </a:rPr>
                      <m:t>+</m:t>
                    </m:r>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i="1">
                        <a:latin typeface="Cambria Math" panose="02040503050406030204" pitchFamily="18" charset="0"/>
                      </a:rPr>
                      <m:t>𝑋</m:t>
                    </m:r>
                  </m:oMath>
                </a14:m>
                <a:endParaRPr lang="en-US" altLang="en-US" dirty="0"/>
              </a:p>
              <a:p>
                <a:r>
                  <a:rPr lang="en-US" altLang="en-US" dirty="0"/>
                  <a:t>Polynomial →</a:t>
                </a:r>
                <a14:m>
                  <m:oMath xmlns:m="http://schemas.openxmlformats.org/officeDocument/2006/math">
                    <m:r>
                      <a:rPr lang="en-US" altLang="en-US" i="1">
                        <a:latin typeface="Cambria Math" panose="02040503050406030204" pitchFamily="18" charset="0"/>
                      </a:rPr>
                      <m:t>𝑦</m:t>
                    </m:r>
                    <m:r>
                      <a:rPr lang="en-US" altLang="en-US" i="1">
                        <a:latin typeface="Cambria Math" panose="02040503050406030204" pitchFamily="18" charset="0"/>
                      </a:rPr>
                      <m:t>=</m:t>
                    </m:r>
                    <m:r>
                      <a:rPr lang="en-US" altLang="en-US" i="1">
                        <a:latin typeface="Cambria Math" panose="02040503050406030204" pitchFamily="18" charset="0"/>
                      </a:rPr>
                      <m:t>𝑏</m:t>
                    </m:r>
                    <m:r>
                      <a:rPr lang="en-US" altLang="en-US" i="1">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i="1">
                            <a:latin typeface="Cambria Math" panose="02040503050406030204" pitchFamily="18" charset="0"/>
                          </a:rPr>
                          <m:t>𝐴</m:t>
                        </m:r>
                      </m:e>
                      <m:sub>
                        <m:r>
                          <a:rPr lang="en-US" altLang="en-US" b="0" i="1" smtClean="0">
                            <a:latin typeface="Cambria Math" panose="02040503050406030204" pitchFamily="18" charset="0"/>
                          </a:rPr>
                          <m:t>1</m:t>
                        </m:r>
                      </m:sub>
                    </m:sSub>
                    <m:r>
                      <a:rPr lang="en-US" altLang="en-US" i="1">
                        <a:latin typeface="Cambria Math" panose="02040503050406030204" pitchFamily="18" charset="0"/>
                      </a:rPr>
                      <m:t>𝑋</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2</m:t>
                        </m:r>
                      </m:sub>
                    </m:sSub>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𝑋</m:t>
                        </m:r>
                      </m:e>
                      <m:sup>
                        <m:r>
                          <a:rPr lang="en-US" altLang="en-US" b="0" i="1" smtClean="0">
                            <a:latin typeface="Cambria Math" panose="02040503050406030204" pitchFamily="18" charset="0"/>
                          </a:rPr>
                          <m:t>2</m:t>
                        </m:r>
                      </m:sup>
                    </m:sSup>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3</m:t>
                        </m:r>
                      </m:sub>
                    </m:sSub>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𝑋</m:t>
                        </m:r>
                      </m:e>
                      <m:sup>
                        <m:r>
                          <a:rPr lang="en-US" altLang="en-US" b="0" i="1" smtClean="0">
                            <a:latin typeface="Cambria Math" panose="02040503050406030204" pitchFamily="18" charset="0"/>
                          </a:rPr>
                          <m:t>3</m:t>
                        </m:r>
                      </m:sup>
                    </m:sSup>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𝑚</m:t>
                        </m:r>
                      </m:sub>
                    </m:sSub>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𝑋</m:t>
                        </m:r>
                      </m:e>
                      <m:sup>
                        <m:r>
                          <a:rPr lang="en-US" altLang="en-US" b="0" i="1" smtClean="0">
                            <a:latin typeface="Cambria Math" panose="02040503050406030204" pitchFamily="18" charset="0"/>
                          </a:rPr>
                          <m:t>𝑚</m:t>
                        </m:r>
                      </m:sup>
                    </m:sSup>
                  </m:oMath>
                </a14:m>
                <a:endParaRPr lang="en-CA" altLang="en-US" b="0" dirty="0"/>
              </a:p>
              <a:p>
                <a:r>
                  <a:rPr lang="en-CA" altLang="en-US" dirty="0"/>
                  <a:t>&amp; </a:t>
                </a:r>
                <a:r>
                  <a:rPr lang="en-CA" altLang="en-US" b="0" dirty="0"/>
                  <a:t>MANY MORE…</a:t>
                </a:r>
              </a:p>
              <a:p>
                <a:pPr marL="0" indent="0">
                  <a:buNone/>
                </a:pPr>
                <a:endParaRPr lang="en-US" altLang="en-US" dirty="0"/>
              </a:p>
            </p:txBody>
          </p:sp>
        </mc:Choice>
        <mc:Fallback xmlns="">
          <p:sp>
            <p:nvSpPr>
              <p:cNvPr id="5" name="Rectangle 3"/>
              <p:cNvSpPr txBox="1">
                <a:spLocks noRot="1" noChangeAspect="1" noMove="1" noResize="1" noEditPoints="1" noAdjustHandles="1" noChangeArrowheads="1" noChangeShapeType="1" noTextEdit="1"/>
              </p:cNvSpPr>
              <p:nvPr/>
            </p:nvSpPr>
            <p:spPr>
              <a:xfrm>
                <a:off x="457200" y="1600200"/>
                <a:ext cx="8229600" cy="4525963"/>
              </a:xfrm>
              <a:prstGeom prst="rect">
                <a:avLst/>
              </a:prstGeom>
              <a:blipFill>
                <a:blip r:embed="rId3"/>
                <a:stretch>
                  <a:fillRect l="-1080" t="-1120"/>
                </a:stretch>
              </a:blipFill>
            </p:spPr>
            <p:txBody>
              <a:bodyPr/>
              <a:lstStyle/>
              <a:p>
                <a:r>
                  <a:rPr lang="en-US">
                    <a:noFill/>
                  </a:rPr>
                  <a:t> </a:t>
                </a:r>
              </a:p>
            </p:txBody>
          </p:sp>
        </mc:Fallback>
      </mc:AlternateContent>
      <p:sp>
        <p:nvSpPr>
          <p:cNvPr id="6" name="Text Box 4"/>
          <p:cNvSpPr txBox="1">
            <a:spLocks noChangeArrowheads="1"/>
          </p:cNvSpPr>
          <p:nvPr/>
        </p:nvSpPr>
        <p:spPr bwMode="auto">
          <a:xfrm>
            <a:off x="5867400" y="1676400"/>
            <a:ext cx="3200400" cy="1107996"/>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spcBef>
                <a:spcPct val="50000"/>
              </a:spcBef>
            </a:pPr>
            <a:r>
              <a:rPr lang="en-US" altLang="en-US" sz="1800">
                <a:solidFill>
                  <a:schemeClr val="tx1"/>
                </a:solidFill>
              </a:rPr>
              <a:t>X`=(X</a:t>
            </a:r>
            <a:r>
              <a:rPr lang="en-US" altLang="en-US" sz="1800" baseline="-25000">
                <a:solidFill>
                  <a:schemeClr val="tx1"/>
                </a:solidFill>
              </a:rPr>
              <a:t>1</a:t>
            </a:r>
            <a:r>
              <a:rPr lang="en-US" altLang="en-US" sz="1800">
                <a:solidFill>
                  <a:schemeClr val="tx1"/>
                </a:solidFill>
              </a:rPr>
              <a:t>,X</a:t>
            </a:r>
            <a:r>
              <a:rPr lang="en-US" altLang="en-US" sz="1800" baseline="-25000">
                <a:solidFill>
                  <a:schemeClr val="tx1"/>
                </a:solidFill>
              </a:rPr>
              <a:t>2</a:t>
            </a:r>
            <a:r>
              <a:rPr lang="en-US" altLang="en-US" sz="1800">
                <a:solidFill>
                  <a:schemeClr val="tx1"/>
                </a:solidFill>
              </a:rPr>
              <a:t>,…,X</a:t>
            </a:r>
            <a:r>
              <a:rPr lang="en-US" altLang="en-US" sz="1800" baseline="-25000">
                <a:solidFill>
                  <a:schemeClr val="tx1"/>
                </a:solidFill>
              </a:rPr>
              <a:t>k</a:t>
            </a:r>
            <a:r>
              <a:rPr lang="en-US" altLang="en-US" sz="1800">
                <a:solidFill>
                  <a:schemeClr val="tx1"/>
                </a:solidFill>
              </a:rPr>
              <a:t>) </a:t>
            </a:r>
          </a:p>
          <a:p>
            <a:pPr eaLnBrk="1" hangingPunct="1">
              <a:spcBef>
                <a:spcPct val="50000"/>
              </a:spcBef>
            </a:pPr>
            <a:endParaRPr lang="en-US" altLang="en-US" sz="1800">
              <a:solidFill>
                <a:schemeClr val="tx1"/>
              </a:solidFill>
            </a:endParaRPr>
          </a:p>
          <a:p>
            <a:pPr eaLnBrk="1" hangingPunct="1">
              <a:spcBef>
                <a:spcPct val="50000"/>
              </a:spcBef>
            </a:pPr>
            <a:r>
              <a:rPr lang="en-US" altLang="en-US" sz="1400">
                <a:solidFill>
                  <a:schemeClr val="tx1"/>
                </a:solidFill>
              </a:rPr>
              <a:t>Vector of Predictor Variables</a:t>
            </a:r>
          </a:p>
        </p:txBody>
      </p:sp>
      <p:sp>
        <p:nvSpPr>
          <p:cNvPr id="7" name="AutoShape 5"/>
          <p:cNvSpPr>
            <a:spLocks noChangeArrowheads="1"/>
          </p:cNvSpPr>
          <p:nvPr/>
        </p:nvSpPr>
        <p:spPr bwMode="auto">
          <a:xfrm>
            <a:off x="7315200" y="2001798"/>
            <a:ext cx="304800" cy="457200"/>
          </a:xfrm>
          <a:prstGeom prst="downArrow">
            <a:avLst>
              <a:gd name="adj1" fmla="val 50000"/>
              <a:gd name="adj2" fmla="val 37500"/>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Text Box 6"/>
          <p:cNvSpPr txBox="1">
            <a:spLocks noChangeArrowheads="1"/>
          </p:cNvSpPr>
          <p:nvPr/>
        </p:nvSpPr>
        <p:spPr bwMode="auto">
          <a:xfrm>
            <a:off x="457200" y="5562600"/>
            <a:ext cx="4403770" cy="369332"/>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1800">
                <a:solidFill>
                  <a:schemeClr val="tx1"/>
                </a:solidFill>
              </a:rPr>
              <a:t>For 3 parameters, # of alternative models</a:t>
            </a:r>
          </a:p>
        </p:txBody>
      </p:sp>
      <p:sp>
        <p:nvSpPr>
          <p:cNvPr id="9" name="AutoShape 7"/>
          <p:cNvSpPr>
            <a:spLocks noChangeArrowheads="1"/>
          </p:cNvSpPr>
          <p:nvPr/>
        </p:nvSpPr>
        <p:spPr bwMode="auto">
          <a:xfrm>
            <a:off x="4998301" y="5550932"/>
            <a:ext cx="762000" cy="381000"/>
          </a:xfrm>
          <a:prstGeom prst="rightArrow">
            <a:avLst>
              <a:gd name="adj1" fmla="val 50000"/>
              <a:gd name="adj2" fmla="val 70571"/>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en-US" altLang="en-US"/>
          </a:p>
        </p:txBody>
      </p:sp>
      <p:sp>
        <p:nvSpPr>
          <p:cNvPr id="10" name="Text Box 8"/>
          <p:cNvSpPr txBox="1">
            <a:spLocks noChangeArrowheads="1"/>
          </p:cNvSpPr>
          <p:nvPr/>
        </p:nvSpPr>
        <p:spPr bwMode="auto">
          <a:xfrm>
            <a:off x="5897632" y="5465762"/>
            <a:ext cx="707245" cy="461665"/>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r>
              <a:rPr lang="en-US" altLang="en-US" sz="2400" dirty="0">
                <a:solidFill>
                  <a:schemeClr val="tx1"/>
                </a:solidFill>
              </a:rPr>
              <a:t>&gt;91</a:t>
            </a:r>
          </a:p>
        </p:txBody>
      </p:sp>
      <p:sp>
        <p:nvSpPr>
          <p:cNvPr id="11" name="TextBox 10"/>
          <p:cNvSpPr txBox="1"/>
          <p:nvPr/>
        </p:nvSpPr>
        <p:spPr>
          <a:xfrm>
            <a:off x="589270" y="1026918"/>
            <a:ext cx="5171031" cy="461665"/>
          </a:xfrm>
          <a:prstGeom prst="rect">
            <a:avLst/>
          </a:prstGeom>
          <a:noFill/>
        </p:spPr>
        <p:txBody>
          <a:bodyPr wrap="none" rtlCol="0">
            <a:spAutoFit/>
          </a:bodyPr>
          <a:lstStyle/>
          <a:p>
            <a:r>
              <a:rPr lang="en-US" sz="2400" u="sng" dirty="0"/>
              <a:t>Some possible parametric specifications</a:t>
            </a:r>
          </a:p>
        </p:txBody>
      </p:sp>
    </p:spTree>
    <p:extLst>
      <p:ext uri="{BB962C8B-B14F-4D97-AF65-F5344CB8AC3E}">
        <p14:creationId xmlns:p14="http://schemas.microsoft.com/office/powerpoint/2010/main" val="203114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bg/>
                                          </p:spTgt>
                                        </p:tgtEl>
                                        <p:attrNameLst>
                                          <p:attrName>style.visibility</p:attrName>
                                        </p:attrNameLst>
                                      </p:cBhvr>
                                      <p:to>
                                        <p:strVal val="visible"/>
                                      </p:to>
                                    </p:set>
                                    <p:animEffect transition="in" filter="fade">
                                      <p:cBhvr>
                                        <p:cTn id="42" dur="2000"/>
                                        <p:tgtEl>
                                          <p:spTgt spid="6">
                                            <p:bg/>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fade">
                                      <p:cBhvr>
                                        <p:cTn id="45" dur="2000"/>
                                        <p:tgtEl>
                                          <p:spTgt spid="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par>
                                <p:cTn id="51" presetID="3" presetClass="entr" presetSubtype="10" fill="hold" nodeType="with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animEffect transition="in" filter="blinds(horizontal)">
                                      <p:cBhvr>
                                        <p:cTn id="53" dur="500"/>
                                        <p:tgtEl>
                                          <p:spTgt spid="6">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5"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blinds(vertical)">
                                      <p:cBhvr>
                                        <p:cTn id="58" dur="500"/>
                                        <p:tgtEl>
                                          <p:spTgt spid="8"/>
                                        </p:tgtEl>
                                      </p:cBhvr>
                                    </p:animEffect>
                                  </p:childTnLst>
                                </p:cTn>
                              </p:par>
                              <p:par>
                                <p:cTn id="59" presetID="3" presetClass="entr" presetSubtype="5"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linds(vertical)">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How to Compare Algorithms?</a:t>
            </a:r>
          </a:p>
        </p:txBody>
      </p:sp>
      <p:sp>
        <p:nvSpPr>
          <p:cNvPr id="5" name="Rectangle 4"/>
          <p:cNvSpPr/>
          <p:nvPr/>
        </p:nvSpPr>
        <p:spPr>
          <a:xfrm>
            <a:off x="1093231" y="1447800"/>
            <a:ext cx="6934200" cy="42672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p:cNvSpPr txBox="1"/>
          <p:nvPr/>
        </p:nvSpPr>
        <p:spPr>
          <a:xfrm rot="16200000">
            <a:off x="540889" y="1600200"/>
            <a:ext cx="659155" cy="369332"/>
          </a:xfrm>
          <a:prstGeom prst="rect">
            <a:avLst/>
          </a:prstGeom>
          <a:noFill/>
        </p:spPr>
        <p:txBody>
          <a:bodyPr wrap="none" rtlCol="0">
            <a:spAutoFit/>
          </a:bodyPr>
          <a:lstStyle/>
          <a:p>
            <a:r>
              <a:rPr lang="en-CA" dirty="0"/>
              <a:t>High</a:t>
            </a:r>
          </a:p>
        </p:txBody>
      </p:sp>
      <p:sp>
        <p:nvSpPr>
          <p:cNvPr id="7" name="TextBox 6"/>
          <p:cNvSpPr txBox="1"/>
          <p:nvPr/>
        </p:nvSpPr>
        <p:spPr>
          <a:xfrm rot="16200000">
            <a:off x="604635" y="5230368"/>
            <a:ext cx="607859" cy="369332"/>
          </a:xfrm>
          <a:prstGeom prst="rect">
            <a:avLst/>
          </a:prstGeom>
          <a:noFill/>
        </p:spPr>
        <p:txBody>
          <a:bodyPr wrap="none" rtlCol="0">
            <a:spAutoFit/>
          </a:bodyPr>
          <a:lstStyle/>
          <a:p>
            <a:r>
              <a:rPr lang="en-CA" dirty="0"/>
              <a:t>Low</a:t>
            </a:r>
          </a:p>
        </p:txBody>
      </p:sp>
      <p:sp>
        <p:nvSpPr>
          <p:cNvPr id="8" name="TextBox 7"/>
          <p:cNvSpPr txBox="1"/>
          <p:nvPr/>
        </p:nvSpPr>
        <p:spPr>
          <a:xfrm rot="16200000">
            <a:off x="-328168" y="3453514"/>
            <a:ext cx="1787669" cy="369332"/>
          </a:xfrm>
          <a:prstGeom prst="rect">
            <a:avLst/>
          </a:prstGeom>
          <a:noFill/>
        </p:spPr>
        <p:txBody>
          <a:bodyPr wrap="none" rtlCol="0">
            <a:spAutoFit/>
          </a:bodyPr>
          <a:lstStyle/>
          <a:p>
            <a:r>
              <a:rPr lang="en-CA" b="1" dirty="0"/>
              <a:t>Interpretability</a:t>
            </a:r>
          </a:p>
        </p:txBody>
      </p:sp>
      <p:sp>
        <p:nvSpPr>
          <p:cNvPr id="9" name="TextBox 8"/>
          <p:cNvSpPr txBox="1"/>
          <p:nvPr/>
        </p:nvSpPr>
        <p:spPr>
          <a:xfrm>
            <a:off x="1119664" y="5699090"/>
            <a:ext cx="607859" cy="369332"/>
          </a:xfrm>
          <a:prstGeom prst="rect">
            <a:avLst/>
          </a:prstGeom>
          <a:noFill/>
        </p:spPr>
        <p:txBody>
          <a:bodyPr wrap="none" rtlCol="0">
            <a:spAutoFit/>
          </a:bodyPr>
          <a:lstStyle/>
          <a:p>
            <a:r>
              <a:rPr lang="en-CA" dirty="0"/>
              <a:t>Low</a:t>
            </a:r>
          </a:p>
        </p:txBody>
      </p:sp>
      <p:sp>
        <p:nvSpPr>
          <p:cNvPr id="10" name="TextBox 9"/>
          <p:cNvSpPr txBox="1"/>
          <p:nvPr/>
        </p:nvSpPr>
        <p:spPr>
          <a:xfrm>
            <a:off x="7394709" y="5715000"/>
            <a:ext cx="659155" cy="369332"/>
          </a:xfrm>
          <a:prstGeom prst="rect">
            <a:avLst/>
          </a:prstGeom>
          <a:noFill/>
        </p:spPr>
        <p:txBody>
          <a:bodyPr wrap="none" rtlCol="0">
            <a:spAutoFit/>
          </a:bodyPr>
          <a:lstStyle/>
          <a:p>
            <a:r>
              <a:rPr lang="en-CA" dirty="0"/>
              <a:t>High</a:t>
            </a:r>
          </a:p>
        </p:txBody>
      </p:sp>
      <p:sp>
        <p:nvSpPr>
          <p:cNvPr id="11" name="TextBox 10"/>
          <p:cNvSpPr txBox="1"/>
          <p:nvPr/>
        </p:nvSpPr>
        <p:spPr>
          <a:xfrm>
            <a:off x="3993509" y="6084332"/>
            <a:ext cx="1249060" cy="369332"/>
          </a:xfrm>
          <a:prstGeom prst="rect">
            <a:avLst/>
          </a:prstGeom>
          <a:noFill/>
        </p:spPr>
        <p:txBody>
          <a:bodyPr wrap="none" rtlCol="0">
            <a:spAutoFit/>
          </a:bodyPr>
          <a:lstStyle/>
          <a:p>
            <a:r>
              <a:rPr lang="en-CA" b="1" dirty="0"/>
              <a:t>Flexibility</a:t>
            </a:r>
          </a:p>
        </p:txBody>
      </p:sp>
      <p:sp>
        <p:nvSpPr>
          <p:cNvPr id="12" name="TextBox 11"/>
          <p:cNvSpPr txBox="1"/>
          <p:nvPr/>
        </p:nvSpPr>
        <p:spPr>
          <a:xfrm>
            <a:off x="1119664" y="1451324"/>
            <a:ext cx="1915909" cy="646331"/>
          </a:xfrm>
          <a:prstGeom prst="rect">
            <a:avLst/>
          </a:prstGeom>
          <a:noFill/>
        </p:spPr>
        <p:txBody>
          <a:bodyPr wrap="none" rtlCol="0">
            <a:spAutoFit/>
          </a:bodyPr>
          <a:lstStyle/>
          <a:p>
            <a:pPr algn="ctr"/>
            <a:r>
              <a:rPr lang="en-CA" dirty="0"/>
              <a:t>Subset Selection</a:t>
            </a:r>
          </a:p>
          <a:p>
            <a:pPr algn="ctr"/>
            <a:r>
              <a:rPr lang="en-CA" dirty="0"/>
              <a:t>LASSO</a:t>
            </a:r>
          </a:p>
        </p:txBody>
      </p:sp>
      <p:sp>
        <p:nvSpPr>
          <p:cNvPr id="13" name="TextBox 12"/>
          <p:cNvSpPr txBox="1"/>
          <p:nvPr/>
        </p:nvSpPr>
        <p:spPr>
          <a:xfrm>
            <a:off x="2426731" y="2397674"/>
            <a:ext cx="1672254" cy="369332"/>
          </a:xfrm>
          <a:prstGeom prst="rect">
            <a:avLst/>
          </a:prstGeom>
          <a:noFill/>
        </p:spPr>
        <p:txBody>
          <a:bodyPr wrap="none" rtlCol="0">
            <a:spAutoFit/>
          </a:bodyPr>
          <a:lstStyle/>
          <a:p>
            <a:pPr algn="ctr"/>
            <a:r>
              <a:rPr lang="en-CA" dirty="0"/>
              <a:t>Least Squares</a:t>
            </a:r>
          </a:p>
        </p:txBody>
      </p:sp>
      <p:sp>
        <p:nvSpPr>
          <p:cNvPr id="14" name="TextBox 13"/>
          <p:cNvSpPr txBox="1"/>
          <p:nvPr/>
        </p:nvSpPr>
        <p:spPr>
          <a:xfrm>
            <a:off x="3547201" y="3163669"/>
            <a:ext cx="3159904" cy="646331"/>
          </a:xfrm>
          <a:prstGeom prst="rect">
            <a:avLst/>
          </a:prstGeom>
          <a:noFill/>
        </p:spPr>
        <p:txBody>
          <a:bodyPr wrap="none" rtlCol="0">
            <a:spAutoFit/>
          </a:bodyPr>
          <a:lstStyle/>
          <a:p>
            <a:pPr algn="ctr"/>
            <a:r>
              <a:rPr lang="en-CA" dirty="0"/>
              <a:t>Generalized Additive Models</a:t>
            </a:r>
          </a:p>
          <a:p>
            <a:pPr algn="ctr"/>
            <a:r>
              <a:rPr lang="en-CA" dirty="0"/>
              <a:t>Trees</a:t>
            </a:r>
          </a:p>
        </p:txBody>
      </p:sp>
      <p:sp>
        <p:nvSpPr>
          <p:cNvPr id="15" name="TextBox 14"/>
          <p:cNvSpPr txBox="1"/>
          <p:nvPr/>
        </p:nvSpPr>
        <p:spPr>
          <a:xfrm>
            <a:off x="6853535" y="4191000"/>
            <a:ext cx="1082348" cy="646331"/>
          </a:xfrm>
          <a:prstGeom prst="rect">
            <a:avLst/>
          </a:prstGeom>
          <a:noFill/>
        </p:spPr>
        <p:txBody>
          <a:bodyPr wrap="none" rtlCol="0">
            <a:spAutoFit/>
          </a:bodyPr>
          <a:lstStyle/>
          <a:p>
            <a:pPr algn="ctr"/>
            <a:r>
              <a:rPr lang="en-CA" dirty="0"/>
              <a:t>Bagging</a:t>
            </a:r>
          </a:p>
          <a:p>
            <a:pPr algn="ctr"/>
            <a:r>
              <a:rPr lang="en-CA" dirty="0"/>
              <a:t>Boosting</a:t>
            </a:r>
          </a:p>
        </p:txBody>
      </p:sp>
      <p:sp>
        <p:nvSpPr>
          <p:cNvPr id="16" name="TextBox 15"/>
          <p:cNvSpPr txBox="1"/>
          <p:nvPr/>
        </p:nvSpPr>
        <p:spPr>
          <a:xfrm>
            <a:off x="5017531" y="5060533"/>
            <a:ext cx="2762359" cy="369332"/>
          </a:xfrm>
          <a:prstGeom prst="rect">
            <a:avLst/>
          </a:prstGeom>
          <a:noFill/>
        </p:spPr>
        <p:txBody>
          <a:bodyPr wrap="none" rtlCol="0">
            <a:spAutoFit/>
          </a:bodyPr>
          <a:lstStyle/>
          <a:p>
            <a:pPr algn="ctr"/>
            <a:r>
              <a:rPr lang="en-CA" dirty="0"/>
              <a:t>Support Vector Machines</a:t>
            </a:r>
          </a:p>
        </p:txBody>
      </p:sp>
      <p:sp>
        <p:nvSpPr>
          <p:cNvPr id="3" name="Footer Placeholder 2"/>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452246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ASSESSING MODEL ACCURACY</a:t>
            </a:r>
          </a:p>
        </p:txBody>
      </p:sp>
      <p:sp>
        <p:nvSpPr>
          <p:cNvPr id="3" name="Text Placeholder 2"/>
          <p:cNvSpPr>
            <a:spLocks noGrp="1"/>
          </p:cNvSpPr>
          <p:nvPr>
            <p:ph type="body" idx="1"/>
          </p:nvPr>
        </p:nvSpPr>
        <p:spPr/>
        <p:txBody>
          <a:bodyPr/>
          <a:lstStyle/>
          <a:p>
            <a:endParaRPr lang="en-CA"/>
          </a:p>
        </p:txBody>
      </p:sp>
      <p:sp>
        <p:nvSpPr>
          <p:cNvPr id="5" name="Footer Placeholder 4"/>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725389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Measuring Quality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Supervised learning algorithms typically search for </a:t>
                </a:r>
                <a14:m>
                  <m:oMath xmlns:m="http://schemas.openxmlformats.org/officeDocument/2006/math">
                    <m:r>
                      <a:rPr lang="en-CA" i="1">
                        <a:latin typeface="Cambria Math" panose="02040503050406030204" pitchFamily="18" charset="0"/>
                      </a:rPr>
                      <m:t>𝑓</m:t>
                    </m:r>
                  </m:oMath>
                </a14:m>
                <a:r>
                  <a:rPr lang="en-CA" dirty="0"/>
                  <a:t> that optimize quality of fit</a:t>
                </a:r>
              </a:p>
              <a:p>
                <a:r>
                  <a:rPr lang="en-CA" dirty="0"/>
                  <a:t>To proceed, the algorithms follow these steps:</a:t>
                </a:r>
              </a:p>
              <a:p>
                <a:pPr lvl="1"/>
                <a:r>
                  <a:rPr lang="en-CA" dirty="0"/>
                  <a:t>Randomly divide data into </a:t>
                </a:r>
                <a:r>
                  <a:rPr lang="en-CA" b="1" dirty="0">
                    <a:solidFill>
                      <a:srgbClr val="3659C8"/>
                    </a:solidFill>
                  </a:rPr>
                  <a:t>training</a:t>
                </a:r>
                <a:r>
                  <a:rPr lang="en-CA" dirty="0"/>
                  <a:t>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i="1">
                            <a:latin typeface="Cambria Math" panose="02040503050406030204" pitchFamily="18" charset="0"/>
                          </a:rPr>
                          <m:t>)</m:t>
                        </m:r>
                      </m:e>
                      <m:sub>
                        <m:r>
                          <a:rPr lang="en-CA" b="0" i="1" smtClean="0">
                            <a:latin typeface="Cambria Math" panose="02040503050406030204" pitchFamily="18" charset="0"/>
                          </a:rPr>
                          <m:t>𝑖</m:t>
                        </m:r>
                        <m:r>
                          <a:rPr lang="en-CA" b="0" i="1" smtClean="0">
                            <a:latin typeface="Cambria Math" panose="02040503050406030204" pitchFamily="18" charset="0"/>
                          </a:rPr>
                          <m:t>=1,2,…,</m:t>
                        </m:r>
                        <m:r>
                          <a:rPr lang="en-CA" b="0" i="1" smtClean="0">
                            <a:latin typeface="Cambria Math" panose="02040503050406030204" pitchFamily="18" charset="0"/>
                          </a:rPr>
                          <m:t>𝑛</m:t>
                        </m:r>
                      </m:sub>
                    </m:sSub>
                    <m:r>
                      <a:rPr lang="en-CA" b="0" i="1" smtClean="0">
                        <a:latin typeface="Cambria Math" panose="02040503050406030204" pitchFamily="18" charset="0"/>
                      </a:rPr>
                      <m:t>}</m:t>
                    </m:r>
                  </m:oMath>
                </a14:m>
                <a:r>
                  <a:rPr lang="en-CA" dirty="0"/>
                  <a:t> and </a:t>
                </a:r>
                <a:r>
                  <a:rPr lang="en-CA" b="1" dirty="0">
                    <a:solidFill>
                      <a:srgbClr val="3659C8"/>
                    </a:solidFill>
                  </a:rPr>
                  <a:t>test</a:t>
                </a:r>
                <a:r>
                  <a:rPr lang="en-CA" dirty="0"/>
                  <a:t> </a:t>
                </a:r>
                <a14:m>
                  <m:oMath xmlns:m="http://schemas.openxmlformats.org/officeDocument/2006/math">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i="1">
                            <a:latin typeface="Cambria Math" panose="02040503050406030204" pitchFamily="18" charset="0"/>
                          </a:rPr>
                          <m:t>0</m:t>
                        </m:r>
                      </m:sub>
                    </m:sSub>
                    <m:r>
                      <a:rPr lang="en-CA" b="0" i="1" smtClean="0">
                        <a:latin typeface="Cambria Math" panose="02040503050406030204" pitchFamily="18" charset="0"/>
                      </a:rPr>
                      <m:t>)</m:t>
                    </m:r>
                  </m:oMath>
                </a14:m>
                <a:r>
                  <a:rPr lang="en-CA" dirty="0"/>
                  <a:t> samples</a:t>
                </a:r>
              </a:p>
              <a:p>
                <a:pPr lvl="2"/>
                <a:r>
                  <a:rPr lang="en-CA" dirty="0"/>
                  <a:t>Test samples are previously unseen </a:t>
                </a:r>
              </a:p>
              <a:p>
                <a:pPr lvl="1"/>
                <a:r>
                  <a:rPr lang="en-CA" dirty="0"/>
                  <a:t>If a large number of test observations are available, then search for model </a:t>
                </a:r>
                <a14:m>
                  <m:oMath xmlns:m="http://schemas.openxmlformats.org/officeDocument/2006/math">
                    <m:r>
                      <a:rPr lang="en-CA" i="1">
                        <a:latin typeface="Cambria Math" panose="02040503050406030204" pitchFamily="18" charset="0"/>
                      </a:rPr>
                      <m:t>𝑓</m:t>
                    </m:r>
                  </m:oMath>
                </a14:m>
                <a:r>
                  <a:rPr lang="en-CA" dirty="0"/>
                  <a:t> that </a:t>
                </a:r>
                <a:r>
                  <a:rPr lang="en-CA" b="1" dirty="0">
                    <a:solidFill>
                      <a:srgbClr val="3659C8"/>
                    </a:solidFill>
                  </a:rPr>
                  <a:t>minimizes</a:t>
                </a:r>
                <a:r>
                  <a:rPr lang="en-CA" dirty="0"/>
                  <a:t> the average squared prediction error </a:t>
                </a:r>
                <a14:m>
                  <m:oMath xmlns:m="http://schemas.openxmlformats.org/officeDocument/2006/math">
                    <m:r>
                      <a:rPr lang="en-CA" b="0" i="1" smtClean="0">
                        <a:latin typeface="Cambria Math" panose="02040503050406030204" pitchFamily="18" charset="0"/>
                      </a:rPr>
                      <m:t>𝐴𝑣𝑒𝑟𝑎𝑔𝑒</m:t>
                    </m:r>
                    <m:sSup>
                      <m:sSupPr>
                        <m:ctrlPr>
                          <a:rPr lang="en-CA" b="0" i="1" smtClean="0">
                            <a:latin typeface="Cambria Math" panose="02040503050406030204" pitchFamily="18" charset="0"/>
                          </a:rPr>
                        </m:ctrlPr>
                      </m:sSupPr>
                      <m:e>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0</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𝑓</m:t>
                            </m:r>
                          </m:e>
                        </m:acc>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0</m:t>
                            </m:r>
                          </m:sub>
                        </m:sSub>
                        <m:r>
                          <a:rPr lang="en-CA" i="1">
                            <a:latin typeface="Cambria Math" panose="02040503050406030204" pitchFamily="18" charset="0"/>
                          </a:rPr>
                          <m:t>))</m:t>
                        </m:r>
                      </m:e>
                      <m:sup>
                        <m:r>
                          <a:rPr lang="en-CA" b="0" i="1" smtClean="0">
                            <a:latin typeface="Cambria Math" panose="02040503050406030204" pitchFamily="18" charset="0"/>
                          </a:rPr>
                          <m:t>2</m:t>
                        </m:r>
                      </m:sup>
                    </m:sSup>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01" t="-458"/>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05687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Mathematical Exposition of ML</a:t>
            </a:r>
          </a:p>
          <a:p>
            <a:r>
              <a:rPr lang="en-US" dirty="0"/>
              <a:t>Assessing Model Accuracy</a:t>
            </a:r>
          </a:p>
          <a:p>
            <a:r>
              <a:rPr lang="en-US" dirty="0"/>
              <a:t>Identifying Drivers of Outcomes </a:t>
            </a:r>
            <a:r>
              <a:rPr lang="en-US" sz="2000" dirty="0"/>
              <a:t>(Theory + Application) </a:t>
            </a:r>
            <a:endParaRPr lang="en-US" dirty="0"/>
          </a:p>
          <a:p>
            <a:r>
              <a:rPr lang="en-US" dirty="0"/>
              <a:t>Bayesian Approach to Linear Regression </a:t>
            </a:r>
            <a:r>
              <a:rPr lang="en-US" sz="2000" dirty="0"/>
              <a:t>(Theory + Application) </a:t>
            </a:r>
            <a:endParaRPr lang="en-US" dirty="0"/>
          </a:p>
          <a:p>
            <a:r>
              <a:rPr lang="en-US" dirty="0"/>
              <a:t>Hierarchical Linear Models </a:t>
            </a:r>
            <a:r>
              <a:rPr lang="en-US" sz="2000" dirty="0"/>
              <a:t>(Theory + Application) </a:t>
            </a:r>
            <a:endParaRPr lang="en-US" dirty="0"/>
          </a:p>
          <a:p>
            <a:endParaRPr lang="en-US" dirty="0"/>
          </a:p>
        </p:txBody>
      </p:sp>
      <p:sp>
        <p:nvSpPr>
          <p:cNvPr id="2" name="Title 1"/>
          <p:cNvSpPr>
            <a:spLocks noGrp="1"/>
          </p:cNvSpPr>
          <p:nvPr>
            <p:ph type="title"/>
          </p:nvPr>
        </p:nvSpPr>
        <p:spPr/>
        <p:txBody>
          <a:bodyPr/>
          <a:lstStyle/>
          <a:p>
            <a:r>
              <a:rPr lang="en-US" dirty="0"/>
              <a:t>Agenda for This Session</a:t>
            </a:r>
          </a:p>
        </p:txBody>
      </p:sp>
      <p:pic>
        <p:nvPicPr>
          <p:cNvPr id="4" name="Picture 2" descr="http://www.newchildcare.co.uk/tick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4832" y="4245904"/>
            <a:ext cx="2119574" cy="2057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635511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Idea of ML: Step #1</a:t>
            </a:r>
          </a:p>
        </p:txBody>
      </p:sp>
      <p:sp>
        <p:nvSpPr>
          <p:cNvPr id="5" name="Rectangle 4"/>
          <p:cNvSpPr/>
          <p:nvPr/>
        </p:nvSpPr>
        <p:spPr>
          <a:xfrm>
            <a:off x="914400" y="1771280"/>
            <a:ext cx="28194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Data</a:t>
            </a:r>
          </a:p>
        </p:txBody>
      </p:sp>
      <p:sp>
        <p:nvSpPr>
          <p:cNvPr id="7" name="Rectangle 6"/>
          <p:cNvSpPr/>
          <p:nvPr/>
        </p:nvSpPr>
        <p:spPr>
          <a:xfrm>
            <a:off x="5486400" y="4743080"/>
            <a:ext cx="2819400" cy="1429120"/>
          </a:xfrm>
          <a:prstGeom prst="rect">
            <a:avLst/>
          </a:prstGeom>
          <a:solidFill>
            <a:srgbClr val="7030A0"/>
          </a:solidFill>
          <a:ln>
            <a:solidFill>
              <a:srgbClr val="3659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Testing</a:t>
            </a:r>
          </a:p>
        </p:txBody>
      </p:sp>
      <p:sp>
        <p:nvSpPr>
          <p:cNvPr id="8" name="Rectangle 7"/>
          <p:cNvSpPr/>
          <p:nvPr/>
        </p:nvSpPr>
        <p:spPr>
          <a:xfrm>
            <a:off x="5486400" y="1524000"/>
            <a:ext cx="2819400" cy="27618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Training</a:t>
            </a:r>
          </a:p>
        </p:txBody>
      </p:sp>
      <p:sp>
        <p:nvSpPr>
          <p:cNvPr id="9" name="Right Arrow 8"/>
          <p:cNvSpPr/>
          <p:nvPr/>
        </p:nvSpPr>
        <p:spPr>
          <a:xfrm rot="20337749">
            <a:off x="3886200" y="2895600"/>
            <a:ext cx="1371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ight Arrow 9"/>
          <p:cNvSpPr/>
          <p:nvPr/>
        </p:nvSpPr>
        <p:spPr>
          <a:xfrm rot="1060824">
            <a:off x="3886200" y="4312284"/>
            <a:ext cx="1371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63229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Idea of ML: Step #2</a:t>
            </a:r>
          </a:p>
        </p:txBody>
      </p:sp>
      <p:sp>
        <p:nvSpPr>
          <p:cNvPr id="7" name="Rectangle 6"/>
          <p:cNvSpPr/>
          <p:nvPr/>
        </p:nvSpPr>
        <p:spPr>
          <a:xfrm>
            <a:off x="5486400" y="4743080"/>
            <a:ext cx="2819400" cy="1429120"/>
          </a:xfrm>
          <a:prstGeom prst="rect">
            <a:avLst/>
          </a:prstGeom>
          <a:solidFill>
            <a:srgbClr val="7030A0"/>
          </a:solidFill>
          <a:ln>
            <a:solidFill>
              <a:srgbClr val="3659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Testing</a:t>
            </a:r>
          </a:p>
        </p:txBody>
      </p:sp>
      <p:sp>
        <p:nvSpPr>
          <p:cNvPr id="8" name="Rectangle 7"/>
          <p:cNvSpPr/>
          <p:nvPr/>
        </p:nvSpPr>
        <p:spPr>
          <a:xfrm>
            <a:off x="609600" y="1371600"/>
            <a:ext cx="2819400" cy="143919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4000" dirty="0"/>
              <a:t>Training</a:t>
            </a:r>
          </a:p>
        </p:txBody>
      </p:sp>
      <p:sp>
        <p:nvSpPr>
          <p:cNvPr id="23" name="Right Arrow 22"/>
          <p:cNvSpPr/>
          <p:nvPr/>
        </p:nvSpPr>
        <p:spPr>
          <a:xfrm>
            <a:off x="3600194" y="1881819"/>
            <a:ext cx="838200" cy="4291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ight Arrow 24"/>
          <p:cNvSpPr/>
          <p:nvPr/>
        </p:nvSpPr>
        <p:spPr>
          <a:xfrm rot="10800000">
            <a:off x="4463533" y="5238074"/>
            <a:ext cx="838200" cy="4291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6" name="Straight Connector 25"/>
          <p:cNvCxnSpPr/>
          <p:nvPr/>
        </p:nvCxnSpPr>
        <p:spPr>
          <a:xfrm>
            <a:off x="649284" y="3908392"/>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49284" y="6041992"/>
            <a:ext cx="358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943421" y="4619179"/>
            <a:ext cx="2736711" cy="369332"/>
          </a:xfrm>
          <a:prstGeom prst="rect">
            <a:avLst/>
          </a:prstGeom>
          <a:noFill/>
        </p:spPr>
        <p:txBody>
          <a:bodyPr wrap="none" rtlCol="0">
            <a:spAutoFit/>
          </a:bodyPr>
          <a:lstStyle/>
          <a:p>
            <a:r>
              <a:rPr lang="en-CA" dirty="0"/>
              <a:t>Testing sample outcome</a:t>
            </a:r>
          </a:p>
        </p:txBody>
      </p:sp>
      <p:sp>
        <p:nvSpPr>
          <p:cNvPr id="29" name="TextBox 28"/>
          <p:cNvSpPr txBox="1"/>
          <p:nvPr/>
        </p:nvSpPr>
        <p:spPr>
          <a:xfrm>
            <a:off x="1705293" y="6067545"/>
            <a:ext cx="2685415" cy="369332"/>
          </a:xfrm>
          <a:prstGeom prst="rect">
            <a:avLst/>
          </a:prstGeom>
          <a:noFill/>
        </p:spPr>
        <p:txBody>
          <a:bodyPr wrap="none" rtlCol="0">
            <a:spAutoFit/>
          </a:bodyPr>
          <a:lstStyle/>
          <a:p>
            <a:r>
              <a:rPr lang="en-CA" dirty="0"/>
              <a:t>Testing sample predictor</a:t>
            </a:r>
          </a:p>
        </p:txBody>
      </p:sp>
      <p:cxnSp>
        <p:nvCxnSpPr>
          <p:cNvPr id="34" name="Straight Connector 33"/>
          <p:cNvCxnSpPr/>
          <p:nvPr/>
        </p:nvCxnSpPr>
        <p:spPr>
          <a:xfrm>
            <a:off x="5023177" y="1845792"/>
            <a:ext cx="0" cy="2133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023177" y="3979392"/>
            <a:ext cx="3581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rot="16200000">
            <a:off x="3415565" y="2556579"/>
            <a:ext cx="2766527" cy="369332"/>
          </a:xfrm>
          <a:prstGeom prst="rect">
            <a:avLst/>
          </a:prstGeom>
          <a:noFill/>
        </p:spPr>
        <p:txBody>
          <a:bodyPr wrap="none" rtlCol="0">
            <a:spAutoFit/>
          </a:bodyPr>
          <a:lstStyle/>
          <a:p>
            <a:r>
              <a:rPr lang="en-CA" dirty="0"/>
              <a:t>Training sample outcome</a:t>
            </a:r>
          </a:p>
        </p:txBody>
      </p:sp>
      <p:sp>
        <p:nvSpPr>
          <p:cNvPr id="37" name="TextBox 36"/>
          <p:cNvSpPr txBox="1"/>
          <p:nvPr/>
        </p:nvSpPr>
        <p:spPr>
          <a:xfrm>
            <a:off x="6079186" y="4004945"/>
            <a:ext cx="2779351" cy="369332"/>
          </a:xfrm>
          <a:prstGeom prst="rect">
            <a:avLst/>
          </a:prstGeom>
          <a:noFill/>
        </p:spPr>
        <p:txBody>
          <a:bodyPr wrap="none" rtlCol="0">
            <a:spAutoFit/>
          </a:bodyPr>
          <a:lstStyle/>
          <a:p>
            <a:r>
              <a:rPr lang="en-CA" dirty="0"/>
              <a:t>Training sample predictor</a:t>
            </a:r>
          </a:p>
        </p:txBody>
      </p:sp>
      <p:sp>
        <p:nvSpPr>
          <p:cNvPr id="38" name="Freeform 37"/>
          <p:cNvSpPr/>
          <p:nvPr/>
        </p:nvSpPr>
        <p:spPr>
          <a:xfrm>
            <a:off x="5175577" y="2111752"/>
            <a:ext cx="2514600" cy="1664070"/>
          </a:xfrm>
          <a:custGeom>
            <a:avLst/>
            <a:gdLst>
              <a:gd name="connsiteX0" fmla="*/ 0 w 3136900"/>
              <a:gd name="connsiteY0" fmla="*/ 2006600 h 2006600"/>
              <a:gd name="connsiteX1" fmla="*/ 520700 w 3136900"/>
              <a:gd name="connsiteY1" fmla="*/ 1498600 h 2006600"/>
              <a:gd name="connsiteX2" fmla="*/ 812800 w 3136900"/>
              <a:gd name="connsiteY2" fmla="*/ 1397000 h 2006600"/>
              <a:gd name="connsiteX3" fmla="*/ 1587500 w 3136900"/>
              <a:gd name="connsiteY3" fmla="*/ 1244600 h 2006600"/>
              <a:gd name="connsiteX4" fmla="*/ 2044700 w 3136900"/>
              <a:gd name="connsiteY4" fmla="*/ 647700 h 2006600"/>
              <a:gd name="connsiteX5" fmla="*/ 2463800 w 3136900"/>
              <a:gd name="connsiteY5" fmla="*/ 482600 h 2006600"/>
              <a:gd name="connsiteX6" fmla="*/ 3022600 w 3136900"/>
              <a:gd name="connsiteY6" fmla="*/ 279400 h 2006600"/>
              <a:gd name="connsiteX7" fmla="*/ 3136900 w 3136900"/>
              <a:gd name="connsiteY7" fmla="*/ 0 h 20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6900" h="2006600">
                <a:moveTo>
                  <a:pt x="0" y="2006600"/>
                </a:moveTo>
                <a:cubicBezTo>
                  <a:pt x="192616" y="1803400"/>
                  <a:pt x="385233" y="1600200"/>
                  <a:pt x="520700" y="1498600"/>
                </a:cubicBezTo>
                <a:cubicBezTo>
                  <a:pt x="656167" y="1397000"/>
                  <a:pt x="635000" y="1439333"/>
                  <a:pt x="812800" y="1397000"/>
                </a:cubicBezTo>
                <a:cubicBezTo>
                  <a:pt x="990600" y="1354667"/>
                  <a:pt x="1382183" y="1369483"/>
                  <a:pt x="1587500" y="1244600"/>
                </a:cubicBezTo>
                <a:cubicBezTo>
                  <a:pt x="1792817" y="1119717"/>
                  <a:pt x="1898650" y="774700"/>
                  <a:pt x="2044700" y="647700"/>
                </a:cubicBezTo>
                <a:cubicBezTo>
                  <a:pt x="2190750" y="520700"/>
                  <a:pt x="2300817" y="543983"/>
                  <a:pt x="2463800" y="482600"/>
                </a:cubicBezTo>
                <a:cubicBezTo>
                  <a:pt x="2626783" y="421217"/>
                  <a:pt x="2910417" y="359833"/>
                  <a:pt x="3022600" y="279400"/>
                </a:cubicBezTo>
                <a:cubicBezTo>
                  <a:pt x="3134783" y="198967"/>
                  <a:pt x="3135841" y="99483"/>
                  <a:pt x="3136900" y="0"/>
                </a:cubicBezTo>
              </a:path>
            </a:pathLst>
          </a:cu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9" name="Straight Connector 38"/>
          <p:cNvCxnSpPr/>
          <p:nvPr/>
        </p:nvCxnSpPr>
        <p:spPr>
          <a:xfrm flipV="1">
            <a:off x="5175577" y="1950012"/>
            <a:ext cx="2514600" cy="191471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p:cNvSpPr/>
              <p:nvPr/>
            </p:nvSpPr>
            <p:spPr>
              <a:xfrm>
                <a:off x="7621874" y="1675150"/>
                <a:ext cx="441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𝑓</m:t>
                          </m:r>
                        </m:e>
                        <m:sub>
                          <m:r>
                            <a:rPr lang="en-CA" b="0" i="1" smtClean="0">
                              <a:latin typeface="Cambria Math" panose="02040503050406030204" pitchFamily="18" charset="0"/>
                            </a:rPr>
                            <m:t>1</m:t>
                          </m:r>
                        </m:sub>
                      </m:sSub>
                    </m:oMath>
                  </m:oMathPara>
                </a14:m>
                <a:endParaRPr lang="en-CA" dirty="0"/>
              </a:p>
            </p:txBody>
          </p:sp>
        </mc:Choice>
        <mc:Fallback xmlns="">
          <p:sp>
            <p:nvSpPr>
              <p:cNvPr id="40" name="Rectangle 39"/>
              <p:cNvSpPr>
                <a:spLocks noRot="1" noChangeAspect="1" noMove="1" noResize="1" noEditPoints="1" noAdjustHandles="1" noChangeArrowheads="1" noChangeShapeType="1" noTextEdit="1"/>
              </p:cNvSpPr>
              <p:nvPr/>
            </p:nvSpPr>
            <p:spPr>
              <a:xfrm>
                <a:off x="7621874" y="1675150"/>
                <a:ext cx="441403" cy="369332"/>
              </a:xfrm>
              <a:prstGeom prst="rect">
                <a:avLst/>
              </a:prstGeom>
              <a:blipFill rotWithShape="0">
                <a:blip r:embed="rId2"/>
                <a:stretch>
                  <a:fillRect b="-15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7610026" y="2082436"/>
                <a:ext cx="4467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𝑓</m:t>
                          </m:r>
                        </m:e>
                        <m:sub>
                          <m:r>
                            <a:rPr lang="en-CA" b="0" i="1" smtClean="0">
                              <a:latin typeface="Cambria Math" panose="02040503050406030204" pitchFamily="18" charset="0"/>
                            </a:rPr>
                            <m:t>2</m:t>
                          </m:r>
                        </m:sub>
                      </m:sSub>
                    </m:oMath>
                  </m:oMathPara>
                </a14:m>
                <a:endParaRPr lang="en-CA" dirty="0"/>
              </a:p>
            </p:txBody>
          </p:sp>
        </mc:Choice>
        <mc:Fallback xmlns="">
          <p:sp>
            <p:nvSpPr>
              <p:cNvPr id="41" name="Rectangle 40"/>
              <p:cNvSpPr>
                <a:spLocks noRot="1" noChangeAspect="1" noMove="1" noResize="1" noEditPoints="1" noAdjustHandles="1" noChangeArrowheads="1" noChangeShapeType="1" noTextEdit="1"/>
              </p:cNvSpPr>
              <p:nvPr/>
            </p:nvSpPr>
            <p:spPr>
              <a:xfrm>
                <a:off x="7610026" y="2082436"/>
                <a:ext cx="446724" cy="369332"/>
              </a:xfrm>
              <a:prstGeom prst="rect">
                <a:avLst/>
              </a:prstGeom>
              <a:blipFill rotWithShape="0">
                <a:blip r:embed="rId3"/>
                <a:stretch>
                  <a:fillRect b="-15000"/>
                </a:stretch>
              </a:blipFill>
            </p:spPr>
            <p:txBody>
              <a:bodyPr/>
              <a:lstStyle/>
              <a:p>
                <a:r>
                  <a:rPr lang="en-CA">
                    <a:noFill/>
                  </a:rPr>
                  <a:t> </a:t>
                </a:r>
              </a:p>
            </p:txBody>
          </p:sp>
        </mc:Fallback>
      </mc:AlternateContent>
      <p:sp>
        <p:nvSpPr>
          <p:cNvPr id="42" name="Oval 41"/>
          <p:cNvSpPr/>
          <p:nvPr/>
        </p:nvSpPr>
        <p:spPr>
          <a:xfrm>
            <a:off x="932281" y="562215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Oval 42"/>
          <p:cNvSpPr/>
          <p:nvPr/>
        </p:nvSpPr>
        <p:spPr>
          <a:xfrm>
            <a:off x="2111693" y="5036224"/>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4" name="Oval 43"/>
          <p:cNvSpPr/>
          <p:nvPr/>
        </p:nvSpPr>
        <p:spPr>
          <a:xfrm>
            <a:off x="1524000" y="51275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Oval 44"/>
          <p:cNvSpPr/>
          <p:nvPr/>
        </p:nvSpPr>
        <p:spPr>
          <a:xfrm>
            <a:off x="1756093" y="51275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Oval 45"/>
          <p:cNvSpPr/>
          <p:nvPr/>
        </p:nvSpPr>
        <p:spPr>
          <a:xfrm>
            <a:off x="1946361" y="5038783"/>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Oval 46"/>
          <p:cNvSpPr/>
          <p:nvPr/>
        </p:nvSpPr>
        <p:spPr>
          <a:xfrm>
            <a:off x="1184766" y="514701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Oval 47"/>
          <p:cNvSpPr/>
          <p:nvPr/>
        </p:nvSpPr>
        <p:spPr>
          <a:xfrm>
            <a:off x="1676400"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Oval 48"/>
          <p:cNvSpPr/>
          <p:nvPr/>
        </p:nvSpPr>
        <p:spPr>
          <a:xfrm>
            <a:off x="1908493"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Oval 49"/>
          <p:cNvSpPr/>
          <p:nvPr/>
        </p:nvSpPr>
        <p:spPr>
          <a:xfrm>
            <a:off x="1676400"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Oval 50"/>
          <p:cNvSpPr/>
          <p:nvPr/>
        </p:nvSpPr>
        <p:spPr>
          <a:xfrm>
            <a:off x="2083958" y="4759520"/>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Oval 51"/>
          <p:cNvSpPr/>
          <p:nvPr/>
        </p:nvSpPr>
        <p:spPr>
          <a:xfrm>
            <a:off x="1636852" y="507643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Oval 52"/>
          <p:cNvSpPr/>
          <p:nvPr/>
        </p:nvSpPr>
        <p:spPr>
          <a:xfrm>
            <a:off x="1857030" y="495012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4" name="Oval 53"/>
          <p:cNvSpPr/>
          <p:nvPr/>
        </p:nvSpPr>
        <p:spPr>
          <a:xfrm>
            <a:off x="1052874" y="51275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5" name="Oval 54"/>
          <p:cNvSpPr/>
          <p:nvPr/>
        </p:nvSpPr>
        <p:spPr>
          <a:xfrm>
            <a:off x="1857693" y="5064335"/>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Oval 56"/>
          <p:cNvSpPr/>
          <p:nvPr/>
        </p:nvSpPr>
        <p:spPr>
          <a:xfrm>
            <a:off x="2010093" y="4429106"/>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Oval 57"/>
          <p:cNvSpPr/>
          <p:nvPr/>
        </p:nvSpPr>
        <p:spPr>
          <a:xfrm>
            <a:off x="1396980" y="5028916"/>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Oval 58"/>
          <p:cNvSpPr/>
          <p:nvPr/>
        </p:nvSpPr>
        <p:spPr>
          <a:xfrm>
            <a:off x="2688506" y="4412613"/>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Oval 59"/>
          <p:cNvSpPr/>
          <p:nvPr/>
        </p:nvSpPr>
        <p:spPr>
          <a:xfrm>
            <a:off x="1676400"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Oval 60"/>
          <p:cNvSpPr/>
          <p:nvPr/>
        </p:nvSpPr>
        <p:spPr>
          <a:xfrm>
            <a:off x="1704442" y="5089341"/>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Oval 61"/>
          <p:cNvSpPr/>
          <p:nvPr/>
        </p:nvSpPr>
        <p:spPr>
          <a:xfrm>
            <a:off x="1676400"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Oval 62"/>
          <p:cNvSpPr/>
          <p:nvPr/>
        </p:nvSpPr>
        <p:spPr>
          <a:xfrm>
            <a:off x="2428523" y="4684105"/>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Oval 63"/>
          <p:cNvSpPr/>
          <p:nvPr/>
        </p:nvSpPr>
        <p:spPr>
          <a:xfrm>
            <a:off x="2256237" y="454451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5" name="Oval 64"/>
          <p:cNvSpPr/>
          <p:nvPr/>
        </p:nvSpPr>
        <p:spPr>
          <a:xfrm>
            <a:off x="701637" y="556611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6" name="Oval 65"/>
          <p:cNvSpPr/>
          <p:nvPr/>
        </p:nvSpPr>
        <p:spPr>
          <a:xfrm>
            <a:off x="2920863" y="4429106"/>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8" name="Oval 67"/>
          <p:cNvSpPr/>
          <p:nvPr/>
        </p:nvSpPr>
        <p:spPr>
          <a:xfrm>
            <a:off x="2222118" y="4606481"/>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9" name="Oval 68"/>
          <p:cNvSpPr/>
          <p:nvPr/>
        </p:nvSpPr>
        <p:spPr>
          <a:xfrm>
            <a:off x="2580069" y="435297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0" name="Oval 69"/>
          <p:cNvSpPr/>
          <p:nvPr/>
        </p:nvSpPr>
        <p:spPr>
          <a:xfrm>
            <a:off x="1524851" y="5190641"/>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1" name="Oval 70"/>
          <p:cNvSpPr/>
          <p:nvPr/>
        </p:nvSpPr>
        <p:spPr>
          <a:xfrm>
            <a:off x="2151871" y="488667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2" name="Oval 71"/>
          <p:cNvSpPr/>
          <p:nvPr/>
        </p:nvSpPr>
        <p:spPr>
          <a:xfrm>
            <a:off x="2539738" y="4708208"/>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3" name="Oval 72"/>
          <p:cNvSpPr/>
          <p:nvPr/>
        </p:nvSpPr>
        <p:spPr>
          <a:xfrm>
            <a:off x="3405810" y="380647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4" name="Oval 73"/>
          <p:cNvSpPr/>
          <p:nvPr/>
        </p:nvSpPr>
        <p:spPr>
          <a:xfrm>
            <a:off x="1169828" y="518511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5" name="Oval 74"/>
          <p:cNvSpPr/>
          <p:nvPr/>
        </p:nvSpPr>
        <p:spPr>
          <a:xfrm>
            <a:off x="2875220" y="4647160"/>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6" name="Oval 75"/>
          <p:cNvSpPr/>
          <p:nvPr/>
        </p:nvSpPr>
        <p:spPr>
          <a:xfrm>
            <a:off x="1676400"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7" name="Oval 76"/>
          <p:cNvSpPr/>
          <p:nvPr/>
        </p:nvSpPr>
        <p:spPr>
          <a:xfrm>
            <a:off x="3382811" y="3652600"/>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8" name="Oval 77"/>
          <p:cNvSpPr/>
          <p:nvPr/>
        </p:nvSpPr>
        <p:spPr>
          <a:xfrm>
            <a:off x="1676400" y="52799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9" name="Oval 78"/>
          <p:cNvSpPr/>
          <p:nvPr/>
        </p:nvSpPr>
        <p:spPr>
          <a:xfrm>
            <a:off x="2631723" y="4506021"/>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0" name="Oval 79"/>
          <p:cNvSpPr/>
          <p:nvPr/>
        </p:nvSpPr>
        <p:spPr>
          <a:xfrm>
            <a:off x="890428" y="535619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1" name="Oval 80"/>
          <p:cNvSpPr/>
          <p:nvPr/>
        </p:nvSpPr>
        <p:spPr>
          <a:xfrm>
            <a:off x="3222951" y="3891856"/>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2" name="Oval 81"/>
          <p:cNvSpPr/>
          <p:nvPr/>
        </p:nvSpPr>
        <p:spPr>
          <a:xfrm>
            <a:off x="1813701" y="5152835"/>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3" name="Oval 82"/>
          <p:cNvSpPr/>
          <p:nvPr/>
        </p:nvSpPr>
        <p:spPr>
          <a:xfrm>
            <a:off x="2200361" y="5036224"/>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5" name="Oval 84"/>
          <p:cNvSpPr/>
          <p:nvPr/>
        </p:nvSpPr>
        <p:spPr>
          <a:xfrm>
            <a:off x="2302114" y="456731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7" name="Oval 86"/>
          <p:cNvSpPr/>
          <p:nvPr/>
        </p:nvSpPr>
        <p:spPr>
          <a:xfrm>
            <a:off x="957189" y="5385656"/>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8" name="Oval 87"/>
          <p:cNvSpPr/>
          <p:nvPr/>
        </p:nvSpPr>
        <p:spPr>
          <a:xfrm>
            <a:off x="2512349" y="4416665"/>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9" name="Oval 88"/>
          <p:cNvSpPr/>
          <p:nvPr/>
        </p:nvSpPr>
        <p:spPr>
          <a:xfrm>
            <a:off x="2378588" y="4314655"/>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0" name="Oval 89"/>
          <p:cNvSpPr/>
          <p:nvPr/>
        </p:nvSpPr>
        <p:spPr>
          <a:xfrm>
            <a:off x="2385371" y="464202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1" name="Oval 90"/>
          <p:cNvSpPr/>
          <p:nvPr/>
        </p:nvSpPr>
        <p:spPr>
          <a:xfrm>
            <a:off x="2132990" y="4655224"/>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2" name="Oval 91"/>
          <p:cNvSpPr/>
          <p:nvPr/>
        </p:nvSpPr>
        <p:spPr>
          <a:xfrm>
            <a:off x="2428523" y="4411141"/>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4" name="Oval 93"/>
          <p:cNvSpPr/>
          <p:nvPr/>
        </p:nvSpPr>
        <p:spPr>
          <a:xfrm>
            <a:off x="2645675" y="434099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6" name="Oval 95"/>
          <p:cNvSpPr/>
          <p:nvPr/>
        </p:nvSpPr>
        <p:spPr>
          <a:xfrm>
            <a:off x="2330310" y="4696912"/>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9" name="Oval 98"/>
          <p:cNvSpPr/>
          <p:nvPr/>
        </p:nvSpPr>
        <p:spPr>
          <a:xfrm>
            <a:off x="3040237" y="449131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0" name="Oval 99"/>
          <p:cNvSpPr/>
          <p:nvPr/>
        </p:nvSpPr>
        <p:spPr>
          <a:xfrm>
            <a:off x="2859499" y="4314340"/>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1" name="Oval 100"/>
          <p:cNvSpPr/>
          <p:nvPr/>
        </p:nvSpPr>
        <p:spPr>
          <a:xfrm>
            <a:off x="3161035" y="4107168"/>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2" name="Oval 101"/>
          <p:cNvSpPr/>
          <p:nvPr/>
        </p:nvSpPr>
        <p:spPr>
          <a:xfrm>
            <a:off x="2401324" y="4394808"/>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3" name="Oval 102"/>
          <p:cNvSpPr/>
          <p:nvPr/>
        </p:nvSpPr>
        <p:spPr>
          <a:xfrm>
            <a:off x="3216326" y="3840729"/>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4" name="Oval 103"/>
          <p:cNvSpPr/>
          <p:nvPr/>
        </p:nvSpPr>
        <p:spPr>
          <a:xfrm>
            <a:off x="1622399" y="5076635"/>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5" name="Oval 104"/>
          <p:cNvSpPr/>
          <p:nvPr/>
        </p:nvSpPr>
        <p:spPr>
          <a:xfrm>
            <a:off x="1527434" y="5102047"/>
            <a:ext cx="203200" cy="189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06" name="Straight Connector 105"/>
          <p:cNvCxnSpPr/>
          <p:nvPr/>
        </p:nvCxnSpPr>
        <p:spPr>
          <a:xfrm flipV="1">
            <a:off x="849635" y="4394808"/>
            <a:ext cx="3063109" cy="15706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Freeform 107"/>
          <p:cNvSpPr/>
          <p:nvPr/>
        </p:nvSpPr>
        <p:spPr>
          <a:xfrm>
            <a:off x="1033326" y="3728372"/>
            <a:ext cx="2674158" cy="1867640"/>
          </a:xfrm>
          <a:custGeom>
            <a:avLst/>
            <a:gdLst>
              <a:gd name="connsiteX0" fmla="*/ 0 w 3136900"/>
              <a:gd name="connsiteY0" fmla="*/ 2006600 h 2006600"/>
              <a:gd name="connsiteX1" fmla="*/ 520700 w 3136900"/>
              <a:gd name="connsiteY1" fmla="*/ 1498600 h 2006600"/>
              <a:gd name="connsiteX2" fmla="*/ 812800 w 3136900"/>
              <a:gd name="connsiteY2" fmla="*/ 1397000 h 2006600"/>
              <a:gd name="connsiteX3" fmla="*/ 1587500 w 3136900"/>
              <a:gd name="connsiteY3" fmla="*/ 1244600 h 2006600"/>
              <a:gd name="connsiteX4" fmla="*/ 2044700 w 3136900"/>
              <a:gd name="connsiteY4" fmla="*/ 647700 h 2006600"/>
              <a:gd name="connsiteX5" fmla="*/ 2463800 w 3136900"/>
              <a:gd name="connsiteY5" fmla="*/ 482600 h 2006600"/>
              <a:gd name="connsiteX6" fmla="*/ 3022600 w 3136900"/>
              <a:gd name="connsiteY6" fmla="*/ 279400 h 2006600"/>
              <a:gd name="connsiteX7" fmla="*/ 3136900 w 3136900"/>
              <a:gd name="connsiteY7" fmla="*/ 0 h 200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36900" h="2006600">
                <a:moveTo>
                  <a:pt x="0" y="2006600"/>
                </a:moveTo>
                <a:cubicBezTo>
                  <a:pt x="192616" y="1803400"/>
                  <a:pt x="385233" y="1600200"/>
                  <a:pt x="520700" y="1498600"/>
                </a:cubicBezTo>
                <a:cubicBezTo>
                  <a:pt x="656167" y="1397000"/>
                  <a:pt x="635000" y="1439333"/>
                  <a:pt x="812800" y="1397000"/>
                </a:cubicBezTo>
                <a:cubicBezTo>
                  <a:pt x="990600" y="1354667"/>
                  <a:pt x="1382183" y="1369483"/>
                  <a:pt x="1587500" y="1244600"/>
                </a:cubicBezTo>
                <a:cubicBezTo>
                  <a:pt x="1792817" y="1119717"/>
                  <a:pt x="1898650" y="774700"/>
                  <a:pt x="2044700" y="647700"/>
                </a:cubicBezTo>
                <a:cubicBezTo>
                  <a:pt x="2190750" y="520700"/>
                  <a:pt x="2300817" y="543983"/>
                  <a:pt x="2463800" y="482600"/>
                </a:cubicBezTo>
                <a:cubicBezTo>
                  <a:pt x="2626783" y="421217"/>
                  <a:pt x="2910417" y="359833"/>
                  <a:pt x="3022600" y="279400"/>
                </a:cubicBezTo>
                <a:cubicBezTo>
                  <a:pt x="3134783" y="198967"/>
                  <a:pt x="3135841" y="99483"/>
                  <a:pt x="3136900" y="0"/>
                </a:cubicBezTo>
              </a:path>
            </a:pathLst>
          </a:custGeom>
          <a:no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09" name="Rectangle 108"/>
              <p:cNvSpPr/>
              <p:nvPr/>
            </p:nvSpPr>
            <p:spPr>
              <a:xfrm>
                <a:off x="3710131" y="3535915"/>
                <a:ext cx="446724" cy="3849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𝑓</m:t>
                              </m:r>
                            </m:e>
                          </m:acc>
                        </m:e>
                        <m:sub>
                          <m:r>
                            <a:rPr lang="en-CA" b="0" i="1" smtClean="0">
                              <a:latin typeface="Cambria Math" panose="02040503050406030204" pitchFamily="18" charset="0"/>
                            </a:rPr>
                            <m:t>2</m:t>
                          </m:r>
                        </m:sub>
                      </m:sSub>
                    </m:oMath>
                  </m:oMathPara>
                </a14:m>
                <a:endParaRPr lang="en-CA" dirty="0"/>
              </a:p>
            </p:txBody>
          </p:sp>
        </mc:Choice>
        <mc:Fallback xmlns="">
          <p:sp>
            <p:nvSpPr>
              <p:cNvPr id="109" name="Rectangle 108"/>
              <p:cNvSpPr>
                <a:spLocks noRot="1" noChangeAspect="1" noMove="1" noResize="1" noEditPoints="1" noAdjustHandles="1" noChangeArrowheads="1" noChangeShapeType="1" noTextEdit="1"/>
              </p:cNvSpPr>
              <p:nvPr/>
            </p:nvSpPr>
            <p:spPr>
              <a:xfrm>
                <a:off x="3710131" y="3535915"/>
                <a:ext cx="446724" cy="384914"/>
              </a:xfrm>
              <a:prstGeom prst="rect">
                <a:avLst/>
              </a:prstGeom>
              <a:blipFill rotWithShape="0">
                <a:blip r:embed="rId4"/>
                <a:stretch>
                  <a:fillRect t="-6349" r="-17808" b="-15873"/>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0" name="Rectangle 109"/>
              <p:cNvSpPr/>
              <p:nvPr/>
            </p:nvSpPr>
            <p:spPr>
              <a:xfrm>
                <a:off x="3863926" y="4180179"/>
                <a:ext cx="446724" cy="3849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𝑓</m:t>
                              </m:r>
                            </m:e>
                          </m:acc>
                        </m:e>
                        <m:sub>
                          <m:r>
                            <a:rPr lang="en-CA" b="0" i="1" smtClean="0">
                              <a:latin typeface="Cambria Math" panose="02040503050406030204" pitchFamily="18" charset="0"/>
                            </a:rPr>
                            <m:t>1</m:t>
                          </m:r>
                        </m:sub>
                      </m:sSub>
                    </m:oMath>
                  </m:oMathPara>
                </a14:m>
                <a:endParaRPr lang="en-CA" dirty="0"/>
              </a:p>
            </p:txBody>
          </p:sp>
        </mc:Choice>
        <mc:Fallback xmlns="">
          <p:sp>
            <p:nvSpPr>
              <p:cNvPr id="110" name="Rectangle 109"/>
              <p:cNvSpPr>
                <a:spLocks noRot="1" noChangeAspect="1" noMove="1" noResize="1" noEditPoints="1" noAdjustHandles="1" noChangeArrowheads="1" noChangeShapeType="1" noTextEdit="1"/>
              </p:cNvSpPr>
              <p:nvPr/>
            </p:nvSpPr>
            <p:spPr>
              <a:xfrm>
                <a:off x="3863926" y="4180179"/>
                <a:ext cx="446724" cy="384914"/>
              </a:xfrm>
              <a:prstGeom prst="rect">
                <a:avLst/>
              </a:prstGeom>
              <a:blipFill rotWithShape="0">
                <a:blip r:embed="rId5"/>
                <a:stretch>
                  <a:fillRect t="-6349" r="-19178" b="-14286"/>
                </a:stretch>
              </a:blipFill>
            </p:spPr>
            <p:txBody>
              <a:bodyPr/>
              <a:lstStyle/>
              <a:p>
                <a:r>
                  <a:rPr lang="en-CA">
                    <a:noFill/>
                  </a:rPr>
                  <a:t> </a:t>
                </a:r>
              </a:p>
            </p:txBody>
          </p:sp>
        </mc:Fallback>
      </mc:AlternateContent>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788087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Basic Idea of ML: Step #3</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725" y="1981200"/>
            <a:ext cx="5162550" cy="3854704"/>
          </a:xfrm>
        </p:spPr>
      </p:pic>
      <mc:AlternateContent xmlns:mc="http://schemas.openxmlformats.org/markup-compatibility/2006" xmlns:a14="http://schemas.microsoft.com/office/drawing/2010/main">
        <mc:Choice Requires="a14">
          <p:sp>
            <p:nvSpPr>
              <p:cNvPr id="7" name="Rectangle 6"/>
              <p:cNvSpPr/>
              <p:nvPr/>
            </p:nvSpPr>
            <p:spPr>
              <a:xfrm>
                <a:off x="3136051" y="5486400"/>
                <a:ext cx="869212" cy="872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4800" i="1" smtClean="0">
                              <a:latin typeface="Cambria Math" panose="02040503050406030204" pitchFamily="18" charset="0"/>
                            </a:rPr>
                          </m:ctrlPr>
                        </m:sSubPr>
                        <m:e>
                          <m:acc>
                            <m:accPr>
                              <m:chr m:val="̂"/>
                              <m:ctrlPr>
                                <a:rPr lang="en-CA" sz="4800" i="1">
                                  <a:latin typeface="Cambria Math" panose="02040503050406030204" pitchFamily="18" charset="0"/>
                                </a:rPr>
                              </m:ctrlPr>
                            </m:accPr>
                            <m:e>
                              <m:r>
                                <a:rPr lang="en-CA" sz="4800" i="1">
                                  <a:latin typeface="Cambria Math" panose="02040503050406030204" pitchFamily="18" charset="0"/>
                                </a:rPr>
                                <m:t>𝑓</m:t>
                              </m:r>
                            </m:e>
                          </m:acc>
                        </m:e>
                        <m:sub>
                          <m:r>
                            <a:rPr lang="en-CA" sz="4800" b="0" i="1" smtClean="0">
                              <a:latin typeface="Cambria Math" panose="02040503050406030204" pitchFamily="18" charset="0"/>
                            </a:rPr>
                            <m:t>1</m:t>
                          </m:r>
                        </m:sub>
                      </m:sSub>
                    </m:oMath>
                  </m:oMathPara>
                </a14:m>
                <a:endParaRPr lang="en-CA" sz="4800" dirty="0"/>
              </a:p>
            </p:txBody>
          </p:sp>
        </mc:Choice>
        <mc:Fallback xmlns="">
          <p:sp>
            <p:nvSpPr>
              <p:cNvPr id="7" name="Rectangle 6"/>
              <p:cNvSpPr>
                <a:spLocks noRot="1" noChangeAspect="1" noMove="1" noResize="1" noEditPoints="1" noAdjustHandles="1" noChangeArrowheads="1" noChangeShapeType="1" noTextEdit="1"/>
              </p:cNvSpPr>
              <p:nvPr/>
            </p:nvSpPr>
            <p:spPr>
              <a:xfrm>
                <a:off x="3136051" y="5486400"/>
                <a:ext cx="869212" cy="872547"/>
              </a:xfrm>
              <a:prstGeom prst="rect">
                <a:avLst/>
              </a:prstGeom>
              <a:blipFill rotWithShape="0">
                <a:blip r:embed="rId3"/>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029200" y="5486400"/>
                <a:ext cx="883447" cy="872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CA" sz="4800" i="1" smtClean="0">
                              <a:latin typeface="Cambria Math" panose="02040503050406030204" pitchFamily="18" charset="0"/>
                            </a:rPr>
                          </m:ctrlPr>
                        </m:sSubPr>
                        <m:e>
                          <m:acc>
                            <m:accPr>
                              <m:chr m:val="̂"/>
                              <m:ctrlPr>
                                <a:rPr lang="en-CA" sz="4800" i="1">
                                  <a:latin typeface="Cambria Math" panose="02040503050406030204" pitchFamily="18" charset="0"/>
                                </a:rPr>
                              </m:ctrlPr>
                            </m:accPr>
                            <m:e>
                              <m:r>
                                <a:rPr lang="en-CA" sz="4800" i="1">
                                  <a:latin typeface="Cambria Math" panose="02040503050406030204" pitchFamily="18" charset="0"/>
                                </a:rPr>
                                <m:t>𝑓</m:t>
                              </m:r>
                            </m:e>
                          </m:acc>
                        </m:e>
                        <m:sub>
                          <m:r>
                            <a:rPr lang="en-CA" sz="4800" b="0" i="1" smtClean="0">
                              <a:latin typeface="Cambria Math" panose="02040503050406030204" pitchFamily="18" charset="0"/>
                            </a:rPr>
                            <m:t>2</m:t>
                          </m:r>
                        </m:sub>
                      </m:sSub>
                    </m:oMath>
                  </m:oMathPara>
                </a14:m>
                <a:endParaRPr lang="en-CA" sz="4800" dirty="0"/>
              </a:p>
            </p:txBody>
          </p:sp>
        </mc:Choice>
        <mc:Fallback xmlns="">
          <p:sp>
            <p:nvSpPr>
              <p:cNvPr id="8" name="Rectangle 7"/>
              <p:cNvSpPr>
                <a:spLocks noRot="1" noChangeAspect="1" noMove="1" noResize="1" noEditPoints="1" noAdjustHandles="1" noChangeArrowheads="1" noChangeShapeType="1" noTextEdit="1"/>
              </p:cNvSpPr>
              <p:nvPr/>
            </p:nvSpPr>
            <p:spPr>
              <a:xfrm>
                <a:off x="5029200" y="5486400"/>
                <a:ext cx="883447" cy="872547"/>
              </a:xfrm>
              <a:prstGeom prst="rect">
                <a:avLst/>
              </a:prstGeom>
              <a:blipFill rotWithShape="0">
                <a:blip r:embed="rId4"/>
                <a:stretch>
                  <a:fillRect/>
                </a:stretch>
              </a:blipFill>
            </p:spPr>
            <p:txBody>
              <a:bodyPr/>
              <a:lstStyle/>
              <a:p>
                <a:r>
                  <a:rPr lang="en-CA">
                    <a:noFill/>
                  </a:rPr>
                  <a:t> </a:t>
                </a:r>
              </a:p>
            </p:txBody>
          </p:sp>
        </mc:Fallback>
      </mc:AlternateContent>
      <p:sp>
        <p:nvSpPr>
          <p:cNvPr id="9" name="Oval 8"/>
          <p:cNvSpPr/>
          <p:nvPr/>
        </p:nvSpPr>
        <p:spPr>
          <a:xfrm>
            <a:off x="4136231" y="5635047"/>
            <a:ext cx="762000" cy="7620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dirty="0"/>
              <a:t>VS</a:t>
            </a:r>
          </a:p>
        </p:txBody>
      </p:sp>
      <p:sp>
        <p:nvSpPr>
          <p:cNvPr id="10" name="Rectangle 9"/>
          <p:cNvSpPr/>
          <p:nvPr/>
        </p:nvSpPr>
        <p:spPr>
          <a:xfrm>
            <a:off x="228600" y="1355570"/>
            <a:ext cx="3907631" cy="809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5029200" y="1355570"/>
            <a:ext cx="3907631" cy="809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2" name="Rectangle 11"/>
          <p:cNvSpPr/>
          <p:nvPr/>
        </p:nvSpPr>
        <p:spPr>
          <a:xfrm>
            <a:off x="207169" y="1355570"/>
            <a:ext cx="1164431" cy="80952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Fit</a:t>
            </a:r>
          </a:p>
        </p:txBody>
      </p:sp>
      <p:sp>
        <p:nvSpPr>
          <p:cNvPr id="13" name="Rectangle 12"/>
          <p:cNvSpPr/>
          <p:nvPr/>
        </p:nvSpPr>
        <p:spPr>
          <a:xfrm>
            <a:off x="5029200" y="1355570"/>
            <a:ext cx="3733800" cy="80952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Fit</a:t>
            </a:r>
          </a:p>
        </p:txBody>
      </p:sp>
      <p:sp>
        <p:nvSpPr>
          <p:cNvPr id="4" name="Footer Placeholder 3"/>
          <p:cNvSpPr>
            <a:spLocks noGrp="1"/>
          </p:cNvSpPr>
          <p:nvPr>
            <p:ph type="ftr" sz="quarter" idx="3"/>
          </p:nvPr>
        </p:nvSpPr>
        <p:spPr/>
        <p:txBody>
          <a:bodyPr/>
          <a:lstStyle/>
          <a:p>
            <a:r>
              <a:rPr lang="en-US"/>
              <a:t>© Ceren Kolsarici</a:t>
            </a:r>
            <a:endParaRPr lang="en-US" dirty="0"/>
          </a:p>
        </p:txBody>
      </p:sp>
      <p:sp>
        <p:nvSpPr>
          <p:cNvPr id="3" name="TextBox 2">
            <a:extLst>
              <a:ext uri="{FF2B5EF4-FFF2-40B4-BE49-F238E27FC236}">
                <a16:creationId xmlns:a16="http://schemas.microsoft.com/office/drawing/2014/main" id="{7396B3FD-661C-CE13-3269-C9F0C2A7F53B}"/>
              </a:ext>
            </a:extLst>
          </p:cNvPr>
          <p:cNvSpPr txBox="1"/>
          <p:nvPr/>
        </p:nvSpPr>
        <p:spPr>
          <a:xfrm>
            <a:off x="3450573" y="742435"/>
            <a:ext cx="2420471" cy="461665"/>
          </a:xfrm>
          <a:prstGeom prst="rect">
            <a:avLst/>
          </a:prstGeom>
          <a:noFill/>
        </p:spPr>
        <p:txBody>
          <a:bodyPr wrap="none" rtlCol="0">
            <a:spAutoFit/>
          </a:bodyPr>
          <a:lstStyle/>
          <a:p>
            <a:r>
              <a:rPr lang="en-US" sz="2400" dirty="0"/>
              <a:t>In the test sample</a:t>
            </a:r>
          </a:p>
        </p:txBody>
      </p:sp>
    </p:spTree>
    <p:extLst>
      <p:ext uri="{BB962C8B-B14F-4D97-AF65-F5344CB8AC3E}">
        <p14:creationId xmlns:p14="http://schemas.microsoft.com/office/powerpoint/2010/main" val="361300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from Inference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CA" dirty="0"/>
                  <a:t>In inference, the objective would be to simply minimize the mean-squared error (MSE), as defined by </a:t>
                </a:r>
              </a:p>
              <a:p>
                <a:pPr marL="0" indent="0">
                  <a:buNone/>
                </a:pPr>
                <a:endParaRPr lang="en-C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𝑀𝑆𝐸</m:t>
                      </m:r>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den>
                      </m:f>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r>
                            <a:rPr lang="en-CA" b="0" i="1" smtClean="0">
                              <a:latin typeface="Cambria Math" panose="02040503050406030204" pitchFamily="18" charset="0"/>
                            </a:rPr>
                            <m:t>(</m:t>
                          </m:r>
                        </m:e>
                      </m:nary>
                      <m:sSup>
                        <m:sSupPr>
                          <m:ctrlPr>
                            <a:rPr lang="en-CA" b="0" i="1" smtClean="0">
                              <a:latin typeface="Cambria Math" panose="02040503050406030204" pitchFamily="18" charset="0"/>
                            </a:rPr>
                          </m:ctrlPr>
                        </m:sSupPr>
                        <m:e>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𝑓</m:t>
                              </m:r>
                            </m:e>
                          </m:acc>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m:t>
                          </m:r>
                        </m:e>
                        <m:sup>
                          <m:r>
                            <a:rPr lang="en-CA" b="0" i="1" smtClean="0">
                              <a:latin typeface="Cambria Math" panose="02040503050406030204" pitchFamily="18" charset="0"/>
                            </a:rPr>
                            <m:t>2</m:t>
                          </m:r>
                        </m:sup>
                      </m:sSup>
                    </m:oMath>
                  </m:oMathPara>
                </a14:m>
                <a:endParaRPr lang="en-CA" dirty="0"/>
              </a:p>
              <a:p>
                <a:pPr marL="0" indent="0">
                  <a:buNone/>
                </a:pPr>
                <a:endParaRPr lang="en-CA" dirty="0"/>
              </a:p>
              <a:p>
                <a:r>
                  <a:rPr lang="en-CA" dirty="0"/>
                  <a:t>This objective may allow us to get an unbiased estimate for </a:t>
                </a:r>
                <a14:m>
                  <m:oMath xmlns:m="http://schemas.openxmlformats.org/officeDocument/2006/math">
                    <m:r>
                      <a:rPr lang="en-CA" b="0" i="1" smtClean="0">
                        <a:latin typeface="Cambria Math" panose="02040503050406030204" pitchFamily="18" charset="0"/>
                      </a:rPr>
                      <m:t>𝑓</m:t>
                    </m:r>
                  </m:oMath>
                </a14:m>
                <a:r>
                  <a:rPr lang="en-CA" dirty="0"/>
                  <a:t>, but it wouldn’t help us with prediction, since it would be interpreted as predicting past outcomes</a:t>
                </a:r>
              </a:p>
              <a:p>
                <a:pPr marL="0" indent="0">
                  <a:buNone/>
                </a:pPr>
                <a:endParaRPr lang="en-CA" dirty="0"/>
              </a:p>
              <a:p>
                <a:pPr lvl="1"/>
                <a:r>
                  <a:rPr lang="en-CA" dirty="0"/>
                  <a:t>But we care about predicting outcomes that haven’t happened yet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01" t="-686"/>
                </a:stretch>
              </a:blipFill>
            </p:spPr>
            <p:txBody>
              <a:bodyPr/>
              <a:lstStyle/>
              <a:p>
                <a:r>
                  <a:rPr lang="en-US">
                    <a:noFill/>
                  </a:rPr>
                  <a:t> </a:t>
                </a:r>
              </a:p>
            </p:txBody>
          </p:sp>
        </mc:Fallback>
      </mc:AlternateContent>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212915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Identifying drivers of outcomes</a:t>
            </a:r>
          </a:p>
        </p:txBody>
      </p:sp>
      <p:sp>
        <p:nvSpPr>
          <p:cNvPr id="6" name="Text Placeholder 5"/>
          <p:cNvSpPr>
            <a:spLocks noGrp="1"/>
          </p:cNvSpPr>
          <p:nvPr>
            <p:ph type="body" idx="1"/>
          </p:nvPr>
        </p:nvSpPr>
        <p:spPr/>
        <p:txBody>
          <a:bodyPr/>
          <a:lstStyle/>
          <a:p>
            <a:r>
              <a:rPr lang="en-US" dirty="0"/>
              <a:t>Linear Regression, Model Fit and Hold-out Prediction</a:t>
            </a:r>
          </a:p>
        </p:txBody>
      </p:sp>
      <p:sp>
        <p:nvSpPr>
          <p:cNvPr id="3" name="Footer Placeholder 2"/>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775045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Results from a survey of visitors to an amusement park</a:t>
            </a:r>
          </a:p>
          <a:p>
            <a:r>
              <a:rPr lang="en-US" dirty="0"/>
              <a:t>Objective measures: whether the respondent visited on a weekend (weekend), the number of children brought (</a:t>
            </a:r>
            <a:r>
              <a:rPr lang="en-US" dirty="0" err="1"/>
              <a:t>num.child</a:t>
            </a:r>
            <a:r>
              <a:rPr lang="en-US" dirty="0"/>
              <a:t>), and distance traveled to the park (distance) </a:t>
            </a:r>
          </a:p>
          <a:p>
            <a:r>
              <a:rPr lang="en-US" dirty="0"/>
              <a:t>Subjective measures of satisfaction: expressed satisfaction overall (overall) and satisfaction with the rides, games, waiting time, and cleanliness (rides, games, wait, and clean, respectively)</a:t>
            </a:r>
          </a:p>
          <a:p>
            <a:r>
              <a:rPr lang="en-US" dirty="0"/>
              <a:t>Goal: Understand the drivers of consumer satisfaction</a:t>
            </a:r>
          </a:p>
        </p:txBody>
      </p:sp>
      <p:sp>
        <p:nvSpPr>
          <p:cNvPr id="5" name="Title 4"/>
          <p:cNvSpPr>
            <a:spLocks noGrp="1"/>
          </p:cNvSpPr>
          <p:nvPr>
            <p:ph type="title"/>
          </p:nvPr>
        </p:nvSpPr>
        <p:spPr/>
        <p:txBody>
          <a:bodyPr/>
          <a:lstStyle/>
          <a:p>
            <a:r>
              <a:rPr lang="en-US" dirty="0"/>
              <a:t>Amusement Park Data</a:t>
            </a:r>
          </a:p>
        </p:txBody>
      </p:sp>
      <p:sp>
        <p:nvSpPr>
          <p:cNvPr id="3" name="Footer Placeholder 2"/>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911885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2"/>
            <a:ext cx="8445500" cy="5933597"/>
          </a:xfrm>
        </p:spPr>
        <p:txBody>
          <a:bodyPr>
            <a:normAutofit fontScale="92500"/>
          </a:bodyPr>
          <a:lstStyle/>
          <a:p>
            <a:pPr>
              <a:lnSpc>
                <a:spcPct val="110000"/>
              </a:lnSpc>
            </a:pPr>
            <a:r>
              <a:rPr lang="en-US" sz="2500" dirty="0"/>
              <a:t>Eyeballing the data!</a:t>
            </a:r>
          </a:p>
          <a:p>
            <a:pPr lvl="1">
              <a:lnSpc>
                <a:spcPct val="110000"/>
              </a:lnSpc>
              <a:spcBef>
                <a:spcPts val="0"/>
              </a:spcBef>
            </a:pPr>
            <a:r>
              <a:rPr lang="en-US" sz="2200" dirty="0"/>
              <a:t>Basic visualizations</a:t>
            </a:r>
          </a:p>
          <a:p>
            <a:pPr lvl="1">
              <a:lnSpc>
                <a:spcPct val="110000"/>
              </a:lnSpc>
              <a:spcBef>
                <a:spcPts val="0"/>
              </a:spcBef>
            </a:pPr>
            <a:r>
              <a:rPr lang="en-US" sz="2200" dirty="0"/>
              <a:t>Pattern recognition (e.g. distributions of variables, correlation patterns)</a:t>
            </a:r>
          </a:p>
          <a:p>
            <a:pPr lvl="1">
              <a:lnSpc>
                <a:spcPct val="110000"/>
              </a:lnSpc>
              <a:spcBef>
                <a:spcPts val="0"/>
              </a:spcBef>
            </a:pPr>
            <a:r>
              <a:rPr lang="en-US" sz="2200" dirty="0"/>
              <a:t>Summary statistics</a:t>
            </a:r>
          </a:p>
          <a:p>
            <a:pPr lvl="1">
              <a:lnSpc>
                <a:spcPct val="110000"/>
              </a:lnSpc>
              <a:spcBef>
                <a:spcPts val="0"/>
              </a:spcBef>
            </a:pPr>
            <a:r>
              <a:rPr lang="en-US" sz="2200" dirty="0"/>
              <a:t>Multi-</a:t>
            </a:r>
            <a:r>
              <a:rPr lang="en-US" sz="2200" dirty="0" err="1"/>
              <a:t>collinearity</a:t>
            </a:r>
            <a:r>
              <a:rPr lang="en-US" sz="2200" dirty="0"/>
              <a:t>?</a:t>
            </a:r>
          </a:p>
          <a:p>
            <a:pPr>
              <a:lnSpc>
                <a:spcPct val="110000"/>
              </a:lnSpc>
              <a:spcBef>
                <a:spcPts val="1200"/>
              </a:spcBef>
            </a:pPr>
            <a:r>
              <a:rPr lang="en-US" sz="2500" dirty="0"/>
              <a:t>Check for violations of assumptions</a:t>
            </a:r>
          </a:p>
          <a:p>
            <a:pPr lvl="1">
              <a:lnSpc>
                <a:spcPct val="110000"/>
              </a:lnSpc>
              <a:spcBef>
                <a:spcPts val="0"/>
              </a:spcBef>
            </a:pPr>
            <a:r>
              <a:rPr lang="en-US" sz="2200" dirty="0"/>
              <a:t>Linearity and additivity</a:t>
            </a:r>
          </a:p>
          <a:p>
            <a:pPr lvl="1">
              <a:lnSpc>
                <a:spcPct val="110000"/>
              </a:lnSpc>
              <a:spcBef>
                <a:spcPts val="0"/>
              </a:spcBef>
            </a:pPr>
            <a:r>
              <a:rPr lang="en-US" sz="2200" dirty="0"/>
              <a:t>Statistical independence of errors (i.e. no correlation between consecutive errors)</a:t>
            </a:r>
          </a:p>
          <a:p>
            <a:pPr lvl="1">
              <a:lnSpc>
                <a:spcPct val="110000"/>
              </a:lnSpc>
              <a:spcBef>
                <a:spcPts val="0"/>
              </a:spcBef>
            </a:pPr>
            <a:r>
              <a:rPr lang="en-US" sz="2200" dirty="0"/>
              <a:t>Homoscedasticity (i.e. constant variance of errors)</a:t>
            </a:r>
          </a:p>
          <a:p>
            <a:pPr lvl="1">
              <a:lnSpc>
                <a:spcPct val="110000"/>
              </a:lnSpc>
              <a:spcBef>
                <a:spcPts val="0"/>
              </a:spcBef>
            </a:pPr>
            <a:r>
              <a:rPr lang="en-US" sz="2200" dirty="0"/>
              <a:t>Normality of the errors</a:t>
            </a:r>
          </a:p>
          <a:p>
            <a:pPr>
              <a:lnSpc>
                <a:spcPct val="110000"/>
              </a:lnSpc>
              <a:spcBef>
                <a:spcPts val="1200"/>
              </a:spcBef>
            </a:pPr>
            <a:r>
              <a:rPr lang="en-US" sz="2500" dirty="0"/>
              <a:t>Why are these preliminary steps important? </a:t>
            </a:r>
          </a:p>
          <a:p>
            <a:pPr lvl="1">
              <a:lnSpc>
                <a:spcPct val="110000"/>
              </a:lnSpc>
            </a:pPr>
            <a:r>
              <a:rPr lang="en-US" sz="2200" dirty="0"/>
              <a:t>If any of these assumptions is violated, then the forecasts, confidence intervals, and scientific insights yielded by a regression model may be </a:t>
            </a:r>
            <a:br>
              <a:rPr lang="en-US" sz="2200" dirty="0"/>
            </a:br>
            <a:r>
              <a:rPr lang="en-US" sz="2200" dirty="0"/>
              <a:t>(at best) inefficient or (at worst) seriously biased or misleading.</a:t>
            </a:r>
          </a:p>
          <a:p>
            <a:pPr marL="0" indent="0">
              <a:buNone/>
            </a:pPr>
            <a:endParaRPr lang="en-US" dirty="0"/>
          </a:p>
          <a:p>
            <a:pPr lvl="1"/>
            <a:endParaRPr lang="en-US" dirty="0"/>
          </a:p>
        </p:txBody>
      </p:sp>
      <p:sp>
        <p:nvSpPr>
          <p:cNvPr id="3" name="Title 2"/>
          <p:cNvSpPr>
            <a:spLocks noGrp="1"/>
          </p:cNvSpPr>
          <p:nvPr>
            <p:ph type="title"/>
          </p:nvPr>
        </p:nvSpPr>
        <p:spPr/>
        <p:txBody>
          <a:bodyPr/>
          <a:lstStyle/>
          <a:p>
            <a:r>
              <a:rPr lang="en-US" dirty="0"/>
              <a:t>Linear Regression Steps</a:t>
            </a:r>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729493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Preliminary Data Inspection</a:t>
            </a:r>
          </a:p>
          <a:p>
            <a:pPr lvl="1"/>
            <a:r>
              <a:rPr lang="en-US" dirty="0"/>
              <a:t>General descriptive statistics: summary(</a:t>
            </a:r>
            <a:r>
              <a:rPr lang="en-US" dirty="0" err="1"/>
              <a:t>sat.df</a:t>
            </a:r>
            <a:r>
              <a:rPr lang="en-US" dirty="0"/>
              <a:t>)</a:t>
            </a:r>
          </a:p>
          <a:p>
            <a:pPr lvl="1"/>
            <a:r>
              <a:rPr lang="en-US" dirty="0"/>
              <a:t>Generalized pair plots: </a:t>
            </a:r>
            <a:r>
              <a:rPr lang="en-US" dirty="0" err="1"/>
              <a:t>gpairs</a:t>
            </a:r>
            <a:r>
              <a:rPr lang="en-US" dirty="0"/>
              <a:t>(</a:t>
            </a:r>
            <a:r>
              <a:rPr lang="en-US" dirty="0" err="1"/>
              <a:t>sat.df</a:t>
            </a:r>
            <a:r>
              <a:rPr lang="en-US" dirty="0"/>
              <a:t>)</a:t>
            </a:r>
          </a:p>
          <a:p>
            <a:pPr lvl="2"/>
            <a:r>
              <a:rPr lang="en-US" dirty="0"/>
              <a:t>Any concerns? (e.g. non-normal variables, high correlations across certain pairs)</a:t>
            </a:r>
          </a:p>
          <a:p>
            <a:pPr lvl="1"/>
            <a:r>
              <a:rPr lang="en-US" dirty="0"/>
              <a:t>Look further into correlations: </a:t>
            </a:r>
          </a:p>
          <a:p>
            <a:pPr lvl="2"/>
            <a:r>
              <a:rPr lang="en-US" dirty="0"/>
              <a:t>corrplot.mixed(</a:t>
            </a:r>
            <a:r>
              <a:rPr lang="en-US" dirty="0" err="1"/>
              <a:t>cor</a:t>
            </a:r>
            <a:r>
              <a:rPr lang="en-US" dirty="0"/>
              <a:t>(</a:t>
            </a:r>
            <a:r>
              <a:rPr lang="en-US" dirty="0" err="1"/>
              <a:t>sat.df</a:t>
            </a:r>
            <a:r>
              <a:rPr lang="en-US" dirty="0"/>
              <a:t>[ , c(2, 4:9)]), upper="ellipse")</a:t>
            </a:r>
          </a:p>
          <a:p>
            <a:r>
              <a:rPr lang="en-US" dirty="0"/>
              <a:t>Linear model with a single predictor</a:t>
            </a:r>
          </a:p>
          <a:p>
            <a:pPr lvl="1"/>
            <a:r>
              <a:rPr lang="en-US" dirty="0"/>
              <a:t>m1 &lt;- lm(overall </a:t>
            </a:r>
            <a:r>
              <a:rPr lang="en-US" i="1" dirty="0"/>
              <a:t>∼ </a:t>
            </a:r>
            <a:r>
              <a:rPr lang="en-US" dirty="0"/>
              <a:t>rides, data=</a:t>
            </a:r>
            <a:r>
              <a:rPr lang="en-US" dirty="0" err="1"/>
              <a:t>sat.df</a:t>
            </a:r>
            <a:r>
              <a:rPr lang="en-US" dirty="0"/>
              <a:t>)</a:t>
            </a:r>
          </a:p>
          <a:p>
            <a:pPr marL="457200" lvl="1" indent="0">
              <a:buNone/>
            </a:pPr>
            <a:r>
              <a:rPr lang="en-US" dirty="0"/>
              <a:t>plot(overall </a:t>
            </a:r>
            <a:r>
              <a:rPr lang="en-US" i="1" dirty="0"/>
              <a:t>∼ </a:t>
            </a:r>
            <a:r>
              <a:rPr lang="en-US" dirty="0"/>
              <a:t>rides, data=</a:t>
            </a:r>
            <a:r>
              <a:rPr lang="en-US" dirty="0" err="1"/>
              <a:t>sat.df</a:t>
            </a:r>
            <a:r>
              <a:rPr lang="en-US" dirty="0"/>
              <a:t>, </a:t>
            </a:r>
            <a:r>
              <a:rPr lang="en-US" dirty="0" err="1"/>
              <a:t>xlab</a:t>
            </a:r>
            <a:r>
              <a:rPr lang="en-US" dirty="0"/>
              <a:t>="Satisfaction with Rides", </a:t>
            </a:r>
            <a:r>
              <a:rPr lang="en-US" dirty="0" err="1"/>
              <a:t>ylab</a:t>
            </a:r>
            <a:r>
              <a:rPr lang="en-US" dirty="0"/>
              <a:t>="Overall Satisfaction")</a:t>
            </a:r>
          </a:p>
          <a:p>
            <a:pPr marL="457200" lvl="1" indent="0">
              <a:buNone/>
            </a:pPr>
            <a:r>
              <a:rPr lang="en-US" dirty="0" err="1"/>
              <a:t>abline</a:t>
            </a:r>
            <a:r>
              <a:rPr lang="en-US" dirty="0"/>
              <a:t>(m1, col='blue'), </a:t>
            </a:r>
            <a:r>
              <a:rPr lang="en-US" dirty="0" err="1"/>
              <a:t>str</a:t>
            </a:r>
            <a:r>
              <a:rPr lang="en-US" dirty="0"/>
              <a:t>(m1)</a:t>
            </a:r>
          </a:p>
          <a:p>
            <a:pPr marL="400050"/>
            <a:r>
              <a:rPr lang="en-US" dirty="0"/>
              <a:t>Checking model fit</a:t>
            </a:r>
          </a:p>
          <a:p>
            <a:pPr marL="800100" lvl="1"/>
            <a:r>
              <a:rPr lang="en-US" dirty="0"/>
              <a:t>Plot(m1$fitted.values,m1$residuals)</a:t>
            </a:r>
          </a:p>
          <a:p>
            <a:pPr marL="800100" lvl="1"/>
            <a:r>
              <a:rPr lang="en-US" dirty="0"/>
              <a:t>Plot(m1)</a:t>
            </a:r>
          </a:p>
        </p:txBody>
      </p:sp>
      <p:sp>
        <p:nvSpPr>
          <p:cNvPr id="3" name="Title 2"/>
          <p:cNvSpPr>
            <a:spLocks noGrp="1"/>
          </p:cNvSpPr>
          <p:nvPr>
            <p:ph type="title"/>
          </p:nvPr>
        </p:nvSpPr>
        <p:spPr/>
        <p:txBody>
          <a:bodyPr/>
          <a:lstStyle/>
          <a:p>
            <a:r>
              <a:rPr lang="en-US" dirty="0"/>
              <a:t>Modeling Steps – 1</a:t>
            </a:r>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965909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64704"/>
            <a:ext cx="3232150" cy="5256584"/>
          </a:xfrm>
        </p:spPr>
        <p:txBody>
          <a:bodyPr/>
          <a:lstStyle/>
          <a:p>
            <a:pPr marL="0" indent="0">
              <a:buNone/>
            </a:pPr>
            <a:r>
              <a:rPr lang="en-US" dirty="0"/>
              <a:t>What do we see?</a:t>
            </a:r>
          </a:p>
        </p:txBody>
      </p:sp>
      <p:sp>
        <p:nvSpPr>
          <p:cNvPr id="3" name="Title 2"/>
          <p:cNvSpPr>
            <a:spLocks noGrp="1"/>
          </p:cNvSpPr>
          <p:nvPr>
            <p:ph type="title"/>
          </p:nvPr>
        </p:nvSpPr>
        <p:spPr/>
        <p:txBody>
          <a:bodyPr/>
          <a:lstStyle/>
          <a:p>
            <a:r>
              <a:rPr lang="en-US" dirty="0"/>
              <a:t>Pair Plots</a:t>
            </a:r>
          </a:p>
        </p:txBody>
      </p:sp>
      <p:pic>
        <p:nvPicPr>
          <p:cNvPr id="7" name="Picture 6"/>
          <p:cNvPicPr>
            <a:picLocks noChangeAspect="1"/>
          </p:cNvPicPr>
          <p:nvPr/>
        </p:nvPicPr>
        <p:blipFill>
          <a:blip r:embed="rId2"/>
          <a:stretch>
            <a:fillRect/>
          </a:stretch>
        </p:blipFill>
        <p:spPr>
          <a:xfrm>
            <a:off x="2667000" y="838200"/>
            <a:ext cx="6115401" cy="5886233"/>
          </a:xfrm>
          <a:prstGeom prst="rect">
            <a:avLst/>
          </a:prstGeom>
          <a:ln>
            <a:solidFill>
              <a:schemeClr val="tx1"/>
            </a:solidFill>
          </a:ln>
        </p:spPr>
      </p:pic>
      <p:sp>
        <p:nvSpPr>
          <p:cNvPr id="5" name="Footer Placeholder 4"/>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366915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64704"/>
            <a:ext cx="4298950" cy="5256584"/>
          </a:xfrm>
        </p:spPr>
        <p:txBody>
          <a:bodyPr/>
          <a:lstStyle/>
          <a:p>
            <a:pPr marL="0" indent="0">
              <a:buNone/>
            </a:pPr>
            <a:r>
              <a:rPr lang="en-US" dirty="0"/>
              <a:t>Interpretation? </a:t>
            </a:r>
          </a:p>
          <a:p>
            <a:r>
              <a:rPr lang="en-US" dirty="0"/>
              <a:t>Extreme correlations between items (r&gt;0.85) need to be addressed before modelling</a:t>
            </a:r>
          </a:p>
          <a:p>
            <a:r>
              <a:rPr lang="en-US" dirty="0"/>
              <a:t>In the amusement park data, none of the variables seem to be nearly identical</a:t>
            </a:r>
          </a:p>
        </p:txBody>
      </p:sp>
      <p:sp>
        <p:nvSpPr>
          <p:cNvPr id="3" name="Title 2"/>
          <p:cNvSpPr>
            <a:spLocks noGrp="1"/>
          </p:cNvSpPr>
          <p:nvPr>
            <p:ph type="title"/>
          </p:nvPr>
        </p:nvSpPr>
        <p:spPr/>
        <p:txBody>
          <a:bodyPr/>
          <a:lstStyle/>
          <a:p>
            <a:r>
              <a:rPr lang="en-US" dirty="0"/>
              <a:t>Correlation Patterns</a:t>
            </a:r>
          </a:p>
        </p:txBody>
      </p:sp>
      <p:pic>
        <p:nvPicPr>
          <p:cNvPr id="5" name="Picture 4"/>
          <p:cNvPicPr>
            <a:picLocks noChangeAspect="1"/>
          </p:cNvPicPr>
          <p:nvPr/>
        </p:nvPicPr>
        <p:blipFill>
          <a:blip r:embed="rId2"/>
          <a:stretch>
            <a:fillRect/>
          </a:stretch>
        </p:blipFill>
        <p:spPr>
          <a:xfrm>
            <a:off x="5181600" y="990600"/>
            <a:ext cx="3607591" cy="3353626"/>
          </a:xfrm>
          <a:prstGeom prst="rect">
            <a:avLst/>
          </a:prstGeom>
          <a:ln>
            <a:solidFill>
              <a:schemeClr val="tx1"/>
            </a:solidFill>
          </a:ln>
        </p:spPr>
      </p:pic>
      <p:sp>
        <p:nvSpPr>
          <p:cNvPr id="7" name="Footer Placeholder 6"/>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71598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Mathematical exposition of SUPERVISED learning</a:t>
            </a:r>
          </a:p>
        </p:txBody>
      </p:sp>
      <p:sp>
        <p:nvSpPr>
          <p:cNvPr id="3" name="Text Placeholder 2"/>
          <p:cNvSpPr>
            <a:spLocks noGrp="1"/>
          </p:cNvSpPr>
          <p:nvPr>
            <p:ph type="body" idx="1"/>
          </p:nvPr>
        </p:nvSpPr>
        <p:spPr/>
        <p:txBody>
          <a:bodyPr/>
          <a:lstStyle/>
          <a:p>
            <a:endParaRPr lang="en-CA"/>
          </a:p>
        </p:txBody>
      </p:sp>
      <p:sp>
        <p:nvSpPr>
          <p:cNvPr id="5" name="Footer Placeholder 4"/>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414142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Linear model with a single predictor</a:t>
            </a:r>
          </a:p>
          <a:p>
            <a:pPr marL="0" indent="0">
              <a:buNone/>
            </a:pPr>
            <a:r>
              <a:rPr lang="en-US" dirty="0"/>
              <a:t>	Overall = -94.962 + 1.703*Rides</a:t>
            </a:r>
          </a:p>
        </p:txBody>
      </p:sp>
      <p:sp>
        <p:nvSpPr>
          <p:cNvPr id="3" name="Title 2"/>
          <p:cNvSpPr>
            <a:spLocks noGrp="1"/>
          </p:cNvSpPr>
          <p:nvPr>
            <p:ph type="title"/>
          </p:nvPr>
        </p:nvSpPr>
        <p:spPr/>
        <p:txBody>
          <a:bodyPr/>
          <a:lstStyle/>
          <a:p>
            <a:r>
              <a:rPr lang="en-US" dirty="0"/>
              <a:t>Model Fit</a:t>
            </a:r>
          </a:p>
        </p:txBody>
      </p:sp>
      <p:pic>
        <p:nvPicPr>
          <p:cNvPr id="5" name="Picture 4"/>
          <p:cNvPicPr>
            <a:picLocks noChangeAspect="1"/>
          </p:cNvPicPr>
          <p:nvPr/>
        </p:nvPicPr>
        <p:blipFill>
          <a:blip r:embed="rId2"/>
          <a:stretch>
            <a:fillRect/>
          </a:stretch>
        </p:blipFill>
        <p:spPr>
          <a:xfrm>
            <a:off x="2285499" y="2028295"/>
            <a:ext cx="4573002" cy="4065001"/>
          </a:xfrm>
          <a:prstGeom prst="rect">
            <a:avLst/>
          </a:prstGeom>
          <a:ln>
            <a:solidFill>
              <a:schemeClr val="tx1"/>
            </a:solidFill>
          </a:ln>
        </p:spPr>
      </p:pic>
      <p:sp>
        <p:nvSpPr>
          <p:cNvPr id="7" name="Footer Placeholder 6"/>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836815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9250" y="764704"/>
            <a:ext cx="2952750" cy="5256584"/>
          </a:xfrm>
        </p:spPr>
        <p:txBody>
          <a:bodyPr>
            <a:normAutofit fontScale="92500"/>
          </a:bodyPr>
          <a:lstStyle/>
          <a:p>
            <a:r>
              <a:rPr lang="en-US" dirty="0"/>
              <a:t>par(</a:t>
            </a:r>
            <a:r>
              <a:rPr lang="en-US" dirty="0" err="1"/>
              <a:t>mfrow</a:t>
            </a:r>
            <a:r>
              <a:rPr lang="en-US" dirty="0"/>
              <a:t>=c(2,2))</a:t>
            </a:r>
          </a:p>
          <a:p>
            <a:pPr indent="0">
              <a:buNone/>
            </a:pPr>
            <a:r>
              <a:rPr lang="en-US" dirty="0"/>
              <a:t>plot(m1)</a:t>
            </a:r>
          </a:p>
          <a:p>
            <a:r>
              <a:rPr lang="en-US" dirty="0"/>
              <a:t>Observations:</a:t>
            </a:r>
          </a:p>
          <a:p>
            <a:pPr lvl="1"/>
            <a:r>
              <a:rPr lang="en-US" dirty="0"/>
              <a:t>No pattern btw fitted values and residuals (i.e. random residuals)</a:t>
            </a:r>
          </a:p>
          <a:p>
            <a:pPr lvl="1"/>
            <a:r>
              <a:rPr lang="en-US" dirty="0"/>
              <a:t>Outliers are flagged with obs. Numbers for further investigation</a:t>
            </a:r>
          </a:p>
          <a:p>
            <a:pPr lvl="1"/>
            <a:r>
              <a:rPr lang="en-US" dirty="0"/>
              <a:t>Residuals are normally distributed (see the Q-Q plot)</a:t>
            </a:r>
          </a:p>
          <a:p>
            <a:pPr lvl="1"/>
            <a:r>
              <a:rPr lang="en-US" dirty="0"/>
              <a:t>No sign of non-linear relationship </a:t>
            </a:r>
          </a:p>
        </p:txBody>
      </p:sp>
      <p:sp>
        <p:nvSpPr>
          <p:cNvPr id="3" name="Title 2"/>
          <p:cNvSpPr>
            <a:spLocks noGrp="1"/>
          </p:cNvSpPr>
          <p:nvPr>
            <p:ph type="title"/>
          </p:nvPr>
        </p:nvSpPr>
        <p:spPr/>
        <p:txBody>
          <a:bodyPr/>
          <a:lstStyle/>
          <a:p>
            <a:r>
              <a:rPr lang="en-US" dirty="0"/>
              <a:t>Checking for Model Assumptions</a:t>
            </a:r>
          </a:p>
        </p:txBody>
      </p:sp>
      <p:pic>
        <p:nvPicPr>
          <p:cNvPr id="6" name="Picture 5"/>
          <p:cNvPicPr>
            <a:picLocks noChangeAspect="1"/>
          </p:cNvPicPr>
          <p:nvPr/>
        </p:nvPicPr>
        <p:blipFill>
          <a:blip r:embed="rId3"/>
          <a:stretch>
            <a:fillRect/>
          </a:stretch>
        </p:blipFill>
        <p:spPr>
          <a:xfrm>
            <a:off x="3302000" y="925731"/>
            <a:ext cx="5518150" cy="5070157"/>
          </a:xfrm>
          <a:prstGeom prst="rect">
            <a:avLst/>
          </a:prstGeom>
          <a:ln>
            <a:solidFill>
              <a:schemeClr val="tx1"/>
            </a:solidFill>
          </a:ln>
        </p:spPr>
      </p:pic>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832064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Examples of Violations </a:t>
            </a:r>
            <a:endParaRPr lang="en-US" dirty="0"/>
          </a:p>
        </p:txBody>
      </p:sp>
      <p:pic>
        <p:nvPicPr>
          <p:cNvPr id="9" name="Picture 8" descr="http://pareonline.net/htm/v8n2/v7n24.0.gif"/>
          <p:cNvPicPr/>
          <p:nvPr/>
        </p:nvPicPr>
        <p:blipFill>
          <a:blip r:embed="rId2">
            <a:extLst>
              <a:ext uri="{28A0092B-C50C-407E-A947-70E740481C1C}">
                <a14:useLocalDpi xmlns:a14="http://schemas.microsoft.com/office/drawing/2010/main" val="0"/>
              </a:ext>
            </a:extLst>
          </a:blip>
          <a:srcRect/>
          <a:stretch>
            <a:fillRect/>
          </a:stretch>
        </p:blipFill>
        <p:spPr bwMode="auto">
          <a:xfrm>
            <a:off x="330200" y="1452263"/>
            <a:ext cx="3119120" cy="1717675"/>
          </a:xfrm>
          <a:prstGeom prst="rect">
            <a:avLst/>
          </a:prstGeom>
          <a:noFill/>
          <a:ln>
            <a:noFill/>
          </a:ln>
        </p:spPr>
      </p:pic>
      <p:graphicFrame>
        <p:nvGraphicFramePr>
          <p:cNvPr id="11" name="Object 10"/>
          <p:cNvGraphicFramePr>
            <a:graphicFrameLocks noChangeAspect="1"/>
          </p:cNvGraphicFramePr>
          <p:nvPr/>
        </p:nvGraphicFramePr>
        <p:xfrm>
          <a:off x="3733800" y="1642913"/>
          <a:ext cx="2795439" cy="1745879"/>
        </p:xfrm>
        <a:graphic>
          <a:graphicData uri="http://schemas.openxmlformats.org/presentationml/2006/ole">
            <mc:AlternateContent xmlns:mc="http://schemas.openxmlformats.org/markup-compatibility/2006">
              <mc:Choice xmlns:v="urn:schemas-microsoft-com:vml" Requires="v">
                <p:oleObj name="Bitmap Image" r:id="rId3" imgW="4638095" imgH="3657143" progId="Paint.Picture">
                  <p:embed/>
                </p:oleObj>
              </mc:Choice>
              <mc:Fallback>
                <p:oleObj name="Bitmap Image" r:id="rId3" imgW="4638095" imgH="36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642913"/>
                        <a:ext cx="2795439" cy="1745879"/>
                      </a:xfrm>
                      <a:prstGeom prst="rect">
                        <a:avLst/>
                      </a:prstGeom>
                      <a:noFill/>
                    </p:spPr>
                  </p:pic>
                </p:oleObj>
              </mc:Fallback>
            </mc:AlternateContent>
          </a:graphicData>
        </a:graphic>
      </p:graphicFrame>
      <p:graphicFrame>
        <p:nvGraphicFramePr>
          <p:cNvPr id="15" name="Table 14"/>
          <p:cNvGraphicFramePr>
            <a:graphicFrameLocks noGrp="1"/>
          </p:cNvGraphicFramePr>
          <p:nvPr/>
        </p:nvGraphicFramePr>
        <p:xfrm>
          <a:off x="349250" y="925080"/>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Nonlinearity</a:t>
                      </a:r>
                    </a:p>
                  </a:txBody>
                  <a:tcPr/>
                </a:tc>
                <a:tc>
                  <a:txBody>
                    <a:bodyPr/>
                    <a:lstStyle/>
                    <a:p>
                      <a:r>
                        <a:rPr lang="en-US" dirty="0" err="1"/>
                        <a:t>Autocorrelated</a:t>
                      </a:r>
                      <a:r>
                        <a:rPr lang="en-US" dirty="0"/>
                        <a:t> Errors</a:t>
                      </a:r>
                    </a:p>
                  </a:txBody>
                  <a:tcPr/>
                </a:tc>
                <a:extLst>
                  <a:ext uri="{0D108BD9-81ED-4DB2-BD59-A6C34878D82A}">
                    <a16:rowId xmlns:a16="http://schemas.microsoft.com/office/drawing/2014/main" val="10000"/>
                  </a:ext>
                </a:extLst>
              </a:tr>
            </a:tbl>
          </a:graphicData>
        </a:graphic>
      </p:graphicFrame>
      <p:pic>
        <p:nvPicPr>
          <p:cNvPr id="19" name="Picture 18" descr="http://pareonline.net/htm/v8n2/v7n24.12.gif"/>
          <p:cNvPicPr/>
          <p:nvPr/>
        </p:nvPicPr>
        <p:blipFill>
          <a:blip r:embed="rId5">
            <a:extLst>
              <a:ext uri="{28A0092B-C50C-407E-A947-70E740481C1C}">
                <a14:useLocalDpi xmlns:a14="http://schemas.microsoft.com/office/drawing/2010/main" val="0"/>
              </a:ext>
            </a:extLst>
          </a:blip>
          <a:srcRect/>
          <a:stretch>
            <a:fillRect/>
          </a:stretch>
        </p:blipFill>
        <p:spPr bwMode="auto">
          <a:xfrm>
            <a:off x="330200" y="4102348"/>
            <a:ext cx="3027680" cy="1765052"/>
          </a:xfrm>
          <a:prstGeom prst="rect">
            <a:avLst/>
          </a:prstGeom>
          <a:noFill/>
          <a:ln>
            <a:noFill/>
          </a:ln>
        </p:spPr>
      </p:pic>
      <p:pic>
        <p:nvPicPr>
          <p:cNvPr id="20" name="Picture 19" descr="http://pareonline.net/htm/v8n2/v7n24.13.gif"/>
          <p:cNvPicPr/>
          <p:nvPr/>
        </p:nvPicPr>
        <p:blipFill>
          <a:blip r:embed="rId6">
            <a:extLst>
              <a:ext uri="{28A0092B-C50C-407E-A947-70E740481C1C}">
                <a14:useLocalDpi xmlns:a14="http://schemas.microsoft.com/office/drawing/2010/main" val="0"/>
              </a:ext>
            </a:extLst>
          </a:blip>
          <a:srcRect/>
          <a:stretch>
            <a:fillRect/>
          </a:stretch>
        </p:blipFill>
        <p:spPr bwMode="auto">
          <a:xfrm>
            <a:off x="3657600" y="4137273"/>
            <a:ext cx="2971800" cy="1730127"/>
          </a:xfrm>
          <a:prstGeom prst="rect">
            <a:avLst/>
          </a:prstGeom>
          <a:noFill/>
          <a:ln>
            <a:noFill/>
          </a:ln>
        </p:spPr>
      </p:pic>
      <p:graphicFrame>
        <p:nvGraphicFramePr>
          <p:cNvPr id="21" name="Table 20"/>
          <p:cNvGraphicFramePr>
            <a:graphicFrameLocks noGrp="1"/>
          </p:cNvGraphicFramePr>
          <p:nvPr/>
        </p:nvGraphicFramePr>
        <p:xfrm>
          <a:off x="457200" y="3897482"/>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err="1"/>
                        <a:t>Heteroskedasticity</a:t>
                      </a:r>
                      <a:endParaRPr lang="en-US" dirty="0"/>
                    </a:p>
                  </a:txBody>
                  <a:tcPr/>
                </a:tc>
                <a:tc>
                  <a:txBody>
                    <a:bodyPr/>
                    <a:lstStyle/>
                    <a:p>
                      <a:r>
                        <a:rPr lang="en-US" dirty="0" err="1"/>
                        <a:t>Heteroskedasticity</a:t>
                      </a:r>
                      <a:endParaRPr lang="en-US" dirty="0"/>
                    </a:p>
                  </a:txBody>
                  <a:tcPr/>
                </a:tc>
                <a:extLst>
                  <a:ext uri="{0D108BD9-81ED-4DB2-BD59-A6C34878D82A}">
                    <a16:rowId xmlns:a16="http://schemas.microsoft.com/office/drawing/2014/main" val="10000"/>
                  </a:ext>
                </a:extLst>
              </a:tr>
            </a:tbl>
          </a:graphicData>
        </a:graphic>
      </p:graphicFrame>
      <p:pic>
        <p:nvPicPr>
          <p:cNvPr id="26625" name="Picture 13" descr="http://pareonline.net/htm/v8n2/v7n24.1.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29400" y="4251697"/>
            <a:ext cx="2505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844042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3"/>
            <a:ext cx="8642350" cy="5533478"/>
          </a:xfrm>
        </p:spPr>
        <p:txBody>
          <a:bodyPr/>
          <a:lstStyle/>
          <a:p>
            <a:r>
              <a:rPr lang="en-US" dirty="0"/>
              <a:t>Linear models with multiple predictors</a:t>
            </a:r>
          </a:p>
          <a:p>
            <a:pPr lvl="1"/>
            <a:r>
              <a:rPr lang="en-US" dirty="0"/>
              <a:t>&gt; m2 &lt;- lm(overall </a:t>
            </a:r>
            <a:r>
              <a:rPr lang="en-US" i="1" dirty="0"/>
              <a:t>∼ </a:t>
            </a:r>
            <a:r>
              <a:rPr lang="en-US" dirty="0"/>
              <a:t>rides + games + wait + clean, data=</a:t>
            </a:r>
            <a:r>
              <a:rPr lang="en-US" dirty="0" err="1"/>
              <a:t>sat.df</a:t>
            </a:r>
            <a:r>
              <a:rPr lang="en-US" dirty="0"/>
              <a:t>)</a:t>
            </a:r>
          </a:p>
          <a:p>
            <a:pPr lvl="1"/>
            <a:r>
              <a:rPr lang="en-US" dirty="0"/>
              <a:t>&gt; summary(m2)</a:t>
            </a:r>
          </a:p>
          <a:p>
            <a:r>
              <a:rPr lang="en-US" dirty="0"/>
              <a:t>Visualize coefficients</a:t>
            </a:r>
          </a:p>
          <a:p>
            <a:pPr lvl="1"/>
            <a:r>
              <a:rPr lang="en-US" dirty="0"/>
              <a:t>&gt; library(</a:t>
            </a:r>
            <a:r>
              <a:rPr lang="en-US" dirty="0" err="1"/>
              <a:t>coefplot</a:t>
            </a:r>
            <a:r>
              <a:rPr lang="en-US" dirty="0"/>
              <a:t>) # install if necessary</a:t>
            </a:r>
          </a:p>
          <a:p>
            <a:pPr lvl="1"/>
            <a:r>
              <a:rPr lang="en-US" dirty="0"/>
              <a:t>&gt; </a:t>
            </a:r>
            <a:r>
              <a:rPr lang="en-US" dirty="0" err="1"/>
              <a:t>coefplot</a:t>
            </a:r>
            <a:r>
              <a:rPr lang="en-US" dirty="0"/>
              <a:t>(m2, intercept=FALSE, </a:t>
            </a:r>
            <a:r>
              <a:rPr lang="en-US" dirty="0" err="1"/>
              <a:t>outerCI</a:t>
            </a:r>
            <a:r>
              <a:rPr lang="en-US" dirty="0"/>
              <a:t>=1.96, </a:t>
            </a:r>
            <a:r>
              <a:rPr lang="en-US" dirty="0" err="1"/>
              <a:t>lwdOuter</a:t>
            </a:r>
            <a:r>
              <a:rPr lang="en-US" dirty="0"/>
              <a:t>=1.5,</a:t>
            </a:r>
          </a:p>
          <a:p>
            <a:pPr lvl="1"/>
            <a:r>
              <a:rPr lang="en-US" dirty="0"/>
              <a:t>+ </a:t>
            </a:r>
            <a:r>
              <a:rPr lang="en-US" dirty="0" err="1"/>
              <a:t>ylab</a:t>
            </a:r>
            <a:r>
              <a:rPr lang="en-US" dirty="0"/>
              <a:t>="Rating of Feature", </a:t>
            </a:r>
            <a:r>
              <a:rPr lang="en-US" dirty="0" err="1"/>
              <a:t>xlab</a:t>
            </a:r>
            <a:r>
              <a:rPr lang="en-US" dirty="0"/>
              <a:t>="Association with Overall Satisfaction")</a:t>
            </a:r>
          </a:p>
          <a:p>
            <a:pPr marL="457200" lvl="1" indent="0">
              <a:buNone/>
            </a:pPr>
            <a:endParaRPr lang="en-US" dirty="0"/>
          </a:p>
        </p:txBody>
      </p:sp>
      <p:sp>
        <p:nvSpPr>
          <p:cNvPr id="3" name="Title 2"/>
          <p:cNvSpPr>
            <a:spLocks noGrp="1"/>
          </p:cNvSpPr>
          <p:nvPr>
            <p:ph type="title"/>
          </p:nvPr>
        </p:nvSpPr>
        <p:spPr/>
        <p:txBody>
          <a:bodyPr/>
          <a:lstStyle/>
          <a:p>
            <a:r>
              <a:rPr lang="en-US" dirty="0"/>
              <a:t>Modeling Steps – 2</a:t>
            </a:r>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985829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t>Comparison across "coefficient" values is only plausible for standardized data or similar scales</a:t>
            </a:r>
          </a:p>
          <a:p>
            <a:pPr lvl="1"/>
            <a:r>
              <a:rPr lang="en-US" dirty="0" err="1"/>
              <a:t>sat.std</a:t>
            </a:r>
            <a:r>
              <a:rPr lang="en-US" dirty="0"/>
              <a:t> &lt;- </a:t>
            </a:r>
            <a:r>
              <a:rPr lang="en-US" dirty="0" err="1"/>
              <a:t>sat.df</a:t>
            </a:r>
            <a:r>
              <a:rPr lang="en-US" dirty="0"/>
              <a:t>[ , -3] # sat but remove distance</a:t>
            </a:r>
          </a:p>
          <a:p>
            <a:pPr lvl="1"/>
            <a:r>
              <a:rPr lang="en-US" dirty="0" err="1"/>
              <a:t>sat.std</a:t>
            </a:r>
            <a:r>
              <a:rPr lang="en-US" dirty="0"/>
              <a:t>[ , 3:8] &lt;- scale(</a:t>
            </a:r>
            <a:r>
              <a:rPr lang="en-US" dirty="0" err="1"/>
              <a:t>sat.std</a:t>
            </a:r>
            <a:r>
              <a:rPr lang="en-US" dirty="0"/>
              <a:t>[ , 3:8])</a:t>
            </a:r>
          </a:p>
          <a:p>
            <a:r>
              <a:rPr lang="en-US" dirty="0"/>
              <a:t>Otherwise, t-values should be used for comparing impact levels across drivers</a:t>
            </a:r>
          </a:p>
        </p:txBody>
      </p:sp>
      <p:sp>
        <p:nvSpPr>
          <p:cNvPr id="3" name="Title 2"/>
          <p:cNvSpPr>
            <a:spLocks noGrp="1"/>
          </p:cNvSpPr>
          <p:nvPr>
            <p:ph type="title"/>
          </p:nvPr>
        </p:nvSpPr>
        <p:spPr/>
        <p:txBody>
          <a:bodyPr/>
          <a:lstStyle/>
          <a:p>
            <a:r>
              <a:rPr lang="en-US" dirty="0"/>
              <a:t>Comparing Different Drivers</a:t>
            </a:r>
          </a:p>
        </p:txBody>
      </p:sp>
      <p:pic>
        <p:nvPicPr>
          <p:cNvPr id="5" name="Picture 4"/>
          <p:cNvPicPr>
            <a:picLocks noChangeAspect="1"/>
          </p:cNvPicPr>
          <p:nvPr/>
        </p:nvPicPr>
        <p:blipFill>
          <a:blip r:embed="rId3"/>
          <a:stretch>
            <a:fillRect/>
          </a:stretch>
        </p:blipFill>
        <p:spPr>
          <a:xfrm>
            <a:off x="2819400" y="3270130"/>
            <a:ext cx="5638800" cy="3181436"/>
          </a:xfrm>
          <a:prstGeom prst="rect">
            <a:avLst/>
          </a:prstGeom>
          <a:ln>
            <a:solidFill>
              <a:schemeClr val="tx1"/>
            </a:solidFill>
          </a:ln>
        </p:spPr>
      </p:pic>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85345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64704"/>
            <a:ext cx="8445500" cy="5832648"/>
          </a:xfrm>
        </p:spPr>
        <p:txBody>
          <a:bodyPr>
            <a:normAutofit/>
          </a:bodyPr>
          <a:lstStyle/>
          <a:p>
            <a:pPr marL="0" indent="0">
              <a:buNone/>
            </a:pPr>
            <a:r>
              <a:rPr lang="en-US" sz="2000" dirty="0"/>
              <a:t>Criteria for picking the best model</a:t>
            </a:r>
          </a:p>
          <a:p>
            <a:r>
              <a:rPr lang="en-US" sz="1800" dirty="0"/>
              <a:t>In-sample fit:</a:t>
            </a:r>
          </a:p>
          <a:p>
            <a:pPr lvl="1"/>
            <a:r>
              <a:rPr lang="en-US" sz="1600" dirty="0"/>
              <a:t>R-squared, adjusted R-squared, predicted vs. actual plots, ANOVA</a:t>
            </a:r>
          </a:p>
          <a:p>
            <a:pPr lvl="2"/>
            <a:endParaRPr lang="en-US" sz="1600" dirty="0"/>
          </a:p>
          <a:p>
            <a:pPr lvl="2"/>
            <a:endParaRPr lang="en-US" sz="1600" dirty="0"/>
          </a:p>
          <a:p>
            <a:pPr lvl="2"/>
            <a:endParaRPr lang="en-US" sz="1600" dirty="0"/>
          </a:p>
          <a:p>
            <a:pPr lvl="2"/>
            <a:endParaRPr lang="en-US" sz="1600" dirty="0"/>
          </a:p>
          <a:p>
            <a:pPr lvl="2"/>
            <a:endParaRPr lang="en-US" sz="1600" dirty="0"/>
          </a:p>
          <a:p>
            <a:pPr lvl="2"/>
            <a:endParaRPr lang="en-US" sz="1600" dirty="0"/>
          </a:p>
          <a:p>
            <a:pPr lvl="2"/>
            <a:endParaRPr lang="en-US" sz="1600" dirty="0"/>
          </a:p>
          <a:p>
            <a:pPr lvl="2"/>
            <a:endParaRPr lang="en-US" sz="1600" dirty="0"/>
          </a:p>
          <a:p>
            <a:pPr lvl="2"/>
            <a:endParaRPr lang="en-US" sz="1600" dirty="0"/>
          </a:p>
          <a:p>
            <a:r>
              <a:rPr lang="en-US" sz="1800" dirty="0"/>
              <a:t>Hold-out prediction</a:t>
            </a:r>
          </a:p>
          <a:p>
            <a:pPr lvl="1"/>
            <a:r>
              <a:rPr lang="en-US" sz="1600" dirty="0" err="1"/>
              <a:t>PredictTest</a:t>
            </a:r>
            <a:r>
              <a:rPr lang="en-US" sz="1600" dirty="0"/>
              <a:t> &lt;- Predict(m2, </a:t>
            </a:r>
            <a:r>
              <a:rPr lang="en-US" sz="1600" dirty="0" err="1"/>
              <a:t>sat.dfTest</a:t>
            </a:r>
            <a:r>
              <a:rPr lang="en-US" sz="1600" dirty="0"/>
              <a:t>)</a:t>
            </a:r>
          </a:p>
          <a:p>
            <a:pPr marL="914400" lvl="2" indent="-457200">
              <a:buNone/>
            </a:pPr>
            <a:r>
              <a:rPr lang="en-US" sz="1600" dirty="0"/>
              <a:t># Compute R-squared</a:t>
            </a:r>
          </a:p>
          <a:p>
            <a:pPr marL="914400" lvl="2" indent="-457200">
              <a:buNone/>
            </a:pPr>
            <a:r>
              <a:rPr lang="en-US" sz="1600" dirty="0"/>
              <a:t>SSE = sum((</a:t>
            </a:r>
            <a:r>
              <a:rPr lang="en-US" sz="1600" dirty="0" err="1"/>
              <a:t>sat.dfTest$Overall</a:t>
            </a:r>
            <a:r>
              <a:rPr lang="en-US" sz="1600" dirty="0"/>
              <a:t> - </a:t>
            </a:r>
            <a:r>
              <a:rPr lang="en-US" sz="1600" dirty="0" err="1"/>
              <a:t>predictTest</a:t>
            </a:r>
            <a:r>
              <a:rPr lang="en-US" sz="1600" dirty="0"/>
              <a:t>)^2)</a:t>
            </a:r>
          </a:p>
          <a:p>
            <a:pPr marL="914400" lvl="2" indent="-457200">
              <a:buNone/>
            </a:pPr>
            <a:r>
              <a:rPr lang="en-US" sz="1600" dirty="0"/>
              <a:t>SST = sum((</a:t>
            </a:r>
            <a:r>
              <a:rPr lang="en-US" sz="1600" dirty="0" err="1"/>
              <a:t>sat.dfTest$Overall</a:t>
            </a:r>
            <a:r>
              <a:rPr lang="en-US" sz="1600" dirty="0"/>
              <a:t> - mean(</a:t>
            </a:r>
            <a:r>
              <a:rPr lang="en-US" sz="1600" dirty="0" err="1"/>
              <a:t>sat.df$Overall</a:t>
            </a:r>
            <a:r>
              <a:rPr lang="en-US" sz="1600" dirty="0"/>
              <a:t>))^2)</a:t>
            </a:r>
          </a:p>
          <a:p>
            <a:pPr marL="914400" lvl="2" indent="-457200">
              <a:buNone/>
            </a:pPr>
            <a:r>
              <a:rPr lang="en-US" sz="1600" dirty="0" err="1"/>
              <a:t>Rsq</a:t>
            </a:r>
            <a:r>
              <a:rPr lang="en-US" sz="1600" dirty="0"/>
              <a:t>=1 - SSE/SST</a:t>
            </a:r>
          </a:p>
          <a:p>
            <a:endParaRPr lang="en-US" sz="2000" dirty="0"/>
          </a:p>
          <a:p>
            <a:endParaRPr lang="en-US" sz="2000" dirty="0"/>
          </a:p>
        </p:txBody>
      </p:sp>
      <p:sp>
        <p:nvSpPr>
          <p:cNvPr id="3" name="Title 2"/>
          <p:cNvSpPr>
            <a:spLocks noGrp="1"/>
          </p:cNvSpPr>
          <p:nvPr>
            <p:ph type="title"/>
          </p:nvPr>
        </p:nvSpPr>
        <p:spPr/>
        <p:txBody>
          <a:bodyPr/>
          <a:lstStyle/>
          <a:p>
            <a:r>
              <a:rPr lang="en-US" dirty="0"/>
              <a:t>Model Selection</a:t>
            </a:r>
          </a:p>
        </p:txBody>
      </p:sp>
      <p:pic>
        <p:nvPicPr>
          <p:cNvPr id="5" name="Picture 4"/>
          <p:cNvPicPr>
            <a:picLocks noChangeAspect="1"/>
          </p:cNvPicPr>
          <p:nvPr/>
        </p:nvPicPr>
        <p:blipFill>
          <a:blip r:embed="rId3"/>
          <a:stretch>
            <a:fillRect/>
          </a:stretch>
        </p:blipFill>
        <p:spPr>
          <a:xfrm>
            <a:off x="314320" y="2672666"/>
            <a:ext cx="6486620" cy="1772788"/>
          </a:xfrm>
          <a:prstGeom prst="rect">
            <a:avLst/>
          </a:prstGeom>
        </p:spPr>
      </p:pic>
      <p:pic>
        <p:nvPicPr>
          <p:cNvPr id="6" name="Picture 5"/>
          <p:cNvPicPr>
            <a:picLocks noChangeAspect="1"/>
          </p:cNvPicPr>
          <p:nvPr/>
        </p:nvPicPr>
        <p:blipFill>
          <a:blip r:embed="rId4"/>
          <a:stretch>
            <a:fillRect/>
          </a:stretch>
        </p:blipFill>
        <p:spPr>
          <a:xfrm>
            <a:off x="339725" y="1752600"/>
            <a:ext cx="6461215" cy="848058"/>
          </a:xfrm>
          <a:prstGeom prst="rect">
            <a:avLst/>
          </a:prstGeom>
        </p:spPr>
      </p:pic>
      <p:sp>
        <p:nvSpPr>
          <p:cNvPr id="8" name="Footer Placeholder 7"/>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48320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1400" dirty="0"/>
              <a:t>&gt; plot(</a:t>
            </a:r>
            <a:r>
              <a:rPr lang="en-US" sz="1400" dirty="0" err="1"/>
              <a:t>sat.df$overall</a:t>
            </a:r>
            <a:r>
              <a:rPr lang="en-US" sz="1400" dirty="0"/>
              <a:t>, fitted(m1), col='red', </a:t>
            </a:r>
            <a:r>
              <a:rPr lang="en-US" sz="1400" dirty="0" err="1"/>
              <a:t>xlim</a:t>
            </a:r>
            <a:r>
              <a:rPr lang="en-US" sz="1400" dirty="0"/>
              <a:t>=c(0,100), </a:t>
            </a:r>
            <a:r>
              <a:rPr lang="en-US" sz="1400" dirty="0" err="1"/>
              <a:t>ylim</a:t>
            </a:r>
            <a:r>
              <a:rPr lang="en-US" sz="1400" dirty="0"/>
              <a:t>=c(0,100), </a:t>
            </a:r>
            <a:r>
              <a:rPr lang="en-US" sz="1400" dirty="0" err="1"/>
              <a:t>xlab</a:t>
            </a:r>
            <a:r>
              <a:rPr lang="en-US" sz="1400" dirty="0"/>
              <a:t>="Actual Overall Satisfaction", +</a:t>
            </a:r>
            <a:r>
              <a:rPr lang="en-US" sz="1400" dirty="0" err="1"/>
              <a:t>ylab</a:t>
            </a:r>
            <a:r>
              <a:rPr lang="en-US" sz="1400" dirty="0"/>
              <a:t>="Fitted Overall Satisfaction")</a:t>
            </a:r>
          </a:p>
          <a:p>
            <a:pPr marL="0" indent="0">
              <a:buNone/>
            </a:pPr>
            <a:r>
              <a:rPr lang="en-US" sz="1400" dirty="0"/>
              <a:t>&gt; points(</a:t>
            </a:r>
            <a:r>
              <a:rPr lang="en-US" sz="1400" dirty="0" err="1"/>
              <a:t>sat.df$overall</a:t>
            </a:r>
            <a:r>
              <a:rPr lang="en-US" sz="1400" dirty="0"/>
              <a:t>, fitted(m2), col='blue')</a:t>
            </a:r>
          </a:p>
          <a:p>
            <a:pPr marL="0" indent="0">
              <a:buNone/>
            </a:pPr>
            <a:r>
              <a:rPr lang="en-US" sz="1400" dirty="0"/>
              <a:t>&gt; legend("</a:t>
            </a:r>
            <a:r>
              <a:rPr lang="en-US" sz="1400" dirty="0" err="1"/>
              <a:t>topleft</a:t>
            </a:r>
            <a:r>
              <a:rPr lang="en-US" sz="1400" dirty="0"/>
              <a:t>", legend=c("model 1", "model 2"),</a:t>
            </a:r>
          </a:p>
          <a:p>
            <a:pPr marL="0" indent="0">
              <a:buNone/>
            </a:pPr>
            <a:r>
              <a:rPr lang="en-US" sz="1400" dirty="0"/>
              <a:t>+ col=c("red", "blue"), </a:t>
            </a:r>
            <a:r>
              <a:rPr lang="en-US" sz="1400" dirty="0" err="1"/>
              <a:t>pch</a:t>
            </a:r>
            <a:r>
              <a:rPr lang="en-US" sz="1400" dirty="0"/>
              <a:t>=1)</a:t>
            </a:r>
          </a:p>
          <a:p>
            <a:pPr marL="0" indent="0">
              <a:buNone/>
            </a:pPr>
            <a:endParaRPr lang="en-US" sz="1400" dirty="0"/>
          </a:p>
          <a:p>
            <a:pPr marL="0" indent="0">
              <a:buNone/>
            </a:pPr>
            <a:r>
              <a:rPr lang="en-US" sz="2000" dirty="0"/>
              <a:t>Model 2 is reasonable but can we </a:t>
            </a:r>
            <a:br>
              <a:rPr lang="en-US" sz="2000" dirty="0"/>
            </a:br>
            <a:r>
              <a:rPr lang="en-US" sz="2000" dirty="0"/>
              <a:t>improve it? </a:t>
            </a:r>
            <a:endParaRPr lang="en-US" dirty="0"/>
          </a:p>
        </p:txBody>
      </p:sp>
      <p:sp>
        <p:nvSpPr>
          <p:cNvPr id="3" name="Title 2"/>
          <p:cNvSpPr>
            <a:spLocks noGrp="1"/>
          </p:cNvSpPr>
          <p:nvPr>
            <p:ph type="title"/>
          </p:nvPr>
        </p:nvSpPr>
        <p:spPr/>
        <p:txBody>
          <a:bodyPr/>
          <a:lstStyle/>
          <a:p>
            <a:r>
              <a:rPr lang="en-US" dirty="0"/>
              <a:t>Fitted </a:t>
            </a:r>
            <a:r>
              <a:rPr lang="en-US" i="1" dirty="0"/>
              <a:t>versus</a:t>
            </a:r>
            <a:r>
              <a:rPr lang="en-US" dirty="0"/>
              <a:t> Actual Scatter Plots</a:t>
            </a:r>
          </a:p>
        </p:txBody>
      </p:sp>
      <p:pic>
        <p:nvPicPr>
          <p:cNvPr id="5" name="Picture 4"/>
          <p:cNvPicPr>
            <a:picLocks noChangeAspect="1"/>
          </p:cNvPicPr>
          <p:nvPr/>
        </p:nvPicPr>
        <p:blipFill>
          <a:blip r:embed="rId2"/>
          <a:stretch>
            <a:fillRect/>
          </a:stretch>
        </p:blipFill>
        <p:spPr>
          <a:xfrm>
            <a:off x="4572000" y="2323049"/>
            <a:ext cx="4196169" cy="3698239"/>
          </a:xfrm>
          <a:prstGeom prst="rect">
            <a:avLst/>
          </a:prstGeom>
        </p:spPr>
      </p:pic>
      <p:sp>
        <p:nvSpPr>
          <p:cNvPr id="7" name="Footer Placeholder 6"/>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936558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Often we need to transform categorical variables into numeric forms before integrating into the model. </a:t>
            </a:r>
          </a:p>
          <a:p>
            <a:pPr lvl="1"/>
            <a:r>
              <a:rPr lang="en-US" dirty="0"/>
              <a:t>For example, weekend: Yes, No will be transformed into 1,0</a:t>
            </a:r>
          </a:p>
          <a:p>
            <a:pPr lvl="1"/>
            <a:r>
              <a:rPr lang="en-US" dirty="0"/>
              <a:t>In general, a categorical variable with n levels will be transformed into (n-1) dummy variables</a:t>
            </a:r>
          </a:p>
          <a:p>
            <a:pPr marL="457200" lvl="1" indent="0">
              <a:buNone/>
            </a:pPr>
            <a:r>
              <a:rPr lang="en-US" dirty="0"/>
              <a:t>(e.g. in R </a:t>
            </a:r>
            <a:r>
              <a:rPr lang="en-US" dirty="0" err="1"/>
              <a:t>sat.std$num.child.factor</a:t>
            </a:r>
            <a:r>
              <a:rPr lang="en-US" dirty="0"/>
              <a:t> &lt;- factor(</a:t>
            </a:r>
            <a:r>
              <a:rPr lang="en-US" dirty="0" err="1"/>
              <a:t>sat.std$num.child</a:t>
            </a:r>
            <a:r>
              <a:rPr lang="en-US" dirty="0"/>
              <a:t>))</a:t>
            </a:r>
          </a:p>
          <a:p>
            <a:pPr lvl="1"/>
            <a:r>
              <a:rPr lang="en-US" dirty="0"/>
              <a:t>Alternatively, we can group multiple levels of a categorical variable together</a:t>
            </a:r>
          </a:p>
          <a:p>
            <a:pPr marL="457200" lvl="1" indent="0">
              <a:buNone/>
            </a:pPr>
            <a:r>
              <a:rPr lang="en-US" dirty="0"/>
              <a:t>(e.g. in R </a:t>
            </a:r>
            <a:r>
              <a:rPr lang="en-US" dirty="0" err="1"/>
              <a:t>sat.std$has.child</a:t>
            </a:r>
            <a:r>
              <a:rPr lang="en-US" dirty="0"/>
              <a:t> &lt;- factor(</a:t>
            </a:r>
            <a:r>
              <a:rPr lang="en-US" dirty="0" err="1"/>
              <a:t>sat.std$num.child</a:t>
            </a:r>
            <a:r>
              <a:rPr lang="en-US" dirty="0"/>
              <a:t> &gt; 0))</a:t>
            </a:r>
          </a:p>
          <a:p>
            <a:r>
              <a:rPr lang="en-US" dirty="0"/>
              <a:t>We might want to investigate if one variable effects the influence of another variable via interaction terms.</a:t>
            </a:r>
          </a:p>
          <a:p>
            <a:pPr lvl="1"/>
            <a:r>
              <a:rPr lang="en-US" dirty="0"/>
              <a:t>lm(overall </a:t>
            </a:r>
            <a:r>
              <a:rPr lang="en-US" i="1" dirty="0"/>
              <a:t>∼ </a:t>
            </a:r>
            <a:r>
              <a:rPr lang="en-US" dirty="0"/>
              <a:t>rides + games + wait + clean + weekend + </a:t>
            </a:r>
            <a:r>
              <a:rPr lang="en-US" dirty="0" err="1"/>
              <a:t>logdist</a:t>
            </a:r>
            <a:r>
              <a:rPr lang="en-US" dirty="0"/>
              <a:t> + </a:t>
            </a:r>
            <a:r>
              <a:rPr lang="en-US" dirty="0" err="1"/>
              <a:t>has.child</a:t>
            </a:r>
            <a:r>
              <a:rPr lang="en-US" dirty="0"/>
              <a:t> + </a:t>
            </a:r>
            <a:r>
              <a:rPr lang="en-US" dirty="0" err="1"/>
              <a:t>rides:has.child</a:t>
            </a:r>
            <a:r>
              <a:rPr lang="en-US" dirty="0"/>
              <a:t> + </a:t>
            </a:r>
            <a:r>
              <a:rPr lang="en-US" dirty="0" err="1"/>
              <a:t>games:has.child</a:t>
            </a:r>
            <a:r>
              <a:rPr lang="en-US" dirty="0"/>
              <a:t> + </a:t>
            </a:r>
            <a:r>
              <a:rPr lang="en-US" dirty="0" err="1"/>
              <a:t>wait:has.child</a:t>
            </a:r>
            <a:r>
              <a:rPr lang="en-US" dirty="0"/>
              <a:t> + </a:t>
            </a:r>
            <a:r>
              <a:rPr lang="en-US" dirty="0" err="1"/>
              <a:t>clean:has.child</a:t>
            </a:r>
            <a:r>
              <a:rPr lang="en-US" dirty="0"/>
              <a:t> + </a:t>
            </a:r>
            <a:r>
              <a:rPr lang="en-US" dirty="0" err="1"/>
              <a:t>rides:weekend</a:t>
            </a:r>
            <a:r>
              <a:rPr lang="en-US" dirty="0"/>
              <a:t> + </a:t>
            </a:r>
            <a:r>
              <a:rPr lang="en-US" dirty="0" err="1"/>
              <a:t>games:weekend</a:t>
            </a:r>
            <a:r>
              <a:rPr lang="en-US" dirty="0"/>
              <a:t> + </a:t>
            </a:r>
            <a:r>
              <a:rPr lang="en-US" dirty="0" err="1"/>
              <a:t>wait:weekend</a:t>
            </a:r>
            <a:r>
              <a:rPr lang="en-US" dirty="0"/>
              <a:t> + </a:t>
            </a:r>
            <a:r>
              <a:rPr lang="en-US" dirty="0" err="1"/>
              <a:t>clean:weekend</a:t>
            </a:r>
            <a:r>
              <a:rPr lang="en-US" dirty="0"/>
              <a:t>, data=</a:t>
            </a:r>
            <a:r>
              <a:rPr lang="en-US" dirty="0" err="1"/>
              <a:t>sat.std</a:t>
            </a:r>
            <a:r>
              <a:rPr lang="en-US" dirty="0"/>
              <a:t>)</a:t>
            </a:r>
          </a:p>
          <a:p>
            <a:pPr marL="457200" lvl="1" indent="0">
              <a:buNone/>
            </a:pPr>
            <a:endParaRPr lang="en-US" dirty="0"/>
          </a:p>
        </p:txBody>
      </p:sp>
      <p:sp>
        <p:nvSpPr>
          <p:cNvPr id="3" name="Title 2"/>
          <p:cNvSpPr>
            <a:spLocks noGrp="1"/>
          </p:cNvSpPr>
          <p:nvPr>
            <p:ph type="title"/>
          </p:nvPr>
        </p:nvSpPr>
        <p:spPr/>
        <p:txBody>
          <a:bodyPr/>
          <a:lstStyle/>
          <a:p>
            <a:r>
              <a:rPr lang="en-US" dirty="0"/>
              <a:t>Interaction Terms and Dummy Variables</a:t>
            </a:r>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1754744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Syntax for Interaction Terms in R</a:t>
            </a:r>
          </a:p>
        </p:txBody>
      </p:sp>
      <p:pic>
        <p:nvPicPr>
          <p:cNvPr id="5" name="Picture 4"/>
          <p:cNvPicPr>
            <a:picLocks noChangeAspect="1"/>
          </p:cNvPicPr>
          <p:nvPr/>
        </p:nvPicPr>
        <p:blipFill>
          <a:blip r:embed="rId2"/>
          <a:stretch>
            <a:fillRect/>
          </a:stretch>
        </p:blipFill>
        <p:spPr>
          <a:xfrm>
            <a:off x="456298" y="1269468"/>
            <a:ext cx="8231404" cy="4319063"/>
          </a:xfrm>
          <a:prstGeom prst="rect">
            <a:avLst/>
          </a:prstGeom>
          <a:ln>
            <a:solidFill>
              <a:schemeClr val="tx1"/>
            </a:solidFill>
          </a:ln>
        </p:spPr>
      </p:pic>
      <p:sp>
        <p:nvSpPr>
          <p:cNvPr id="4" name="Footer Placeholder 3"/>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491211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Adding more variables, despite increasing fit, does not lead to a better model and looses its generalizability. </a:t>
            </a:r>
          </a:p>
          <a:p>
            <a:r>
              <a:rPr lang="en-US" dirty="0"/>
              <a:t>This process of adding too many variables and ending up with a less precise or inappropriate model is called </a:t>
            </a:r>
            <a:r>
              <a:rPr lang="en-US" i="1" dirty="0"/>
              <a:t>overfitting.</a:t>
            </a:r>
          </a:p>
          <a:p>
            <a:pPr lvl="1"/>
            <a:r>
              <a:rPr lang="en-US" dirty="0"/>
              <a:t>Less precise coefficient estimates (i.e. larger standard errors, narrower confidence intervals)</a:t>
            </a:r>
          </a:p>
          <a:p>
            <a:pPr lvl="1"/>
            <a:r>
              <a:rPr lang="en-US" dirty="0"/>
              <a:t>Lower hold-out prediction performance (i.e. less generalizability)</a:t>
            </a:r>
          </a:p>
          <a:p>
            <a:r>
              <a:rPr lang="en-US" dirty="0"/>
              <a:t>To avoid overfitting:</a:t>
            </a:r>
          </a:p>
          <a:p>
            <a:pPr lvl="1"/>
            <a:r>
              <a:rPr lang="en-US" dirty="0"/>
              <a:t>Keep a close eye on the standard errors for the coefficients; small standard errors are an indicator that there is sufficient data to estimate the model.</a:t>
            </a:r>
          </a:p>
          <a:p>
            <a:pPr lvl="1"/>
            <a:r>
              <a:rPr lang="en-US" dirty="0"/>
              <a:t>Select a subset of the data to </a:t>
            </a:r>
            <a:r>
              <a:rPr lang="en-US" i="1" dirty="0"/>
              <a:t>hold out </a:t>
            </a:r>
            <a:r>
              <a:rPr lang="en-US" dirty="0"/>
              <a:t>and not use to estimate the model. After fitting the model, use predict() on the hold out data and see how well it performs. </a:t>
            </a:r>
            <a:r>
              <a:rPr lang="en-US" dirty="0" err="1"/>
              <a:t>Overfitted</a:t>
            </a:r>
            <a:r>
              <a:rPr lang="en-US" dirty="0"/>
              <a:t> models will perform poorly when predicting outcomes for holdout data.</a:t>
            </a:r>
          </a:p>
          <a:p>
            <a:pPr lvl="1"/>
            <a:endParaRPr lang="en-US" dirty="0"/>
          </a:p>
          <a:p>
            <a:pPr lvl="1"/>
            <a:endParaRPr lang="en-US" dirty="0"/>
          </a:p>
          <a:p>
            <a:pPr lvl="1"/>
            <a:endParaRPr lang="en-US" dirty="0"/>
          </a:p>
        </p:txBody>
      </p:sp>
      <p:sp>
        <p:nvSpPr>
          <p:cNvPr id="3" name="Title 2"/>
          <p:cNvSpPr>
            <a:spLocks noGrp="1"/>
          </p:cNvSpPr>
          <p:nvPr>
            <p:ph type="title"/>
          </p:nvPr>
        </p:nvSpPr>
        <p:spPr/>
        <p:txBody>
          <a:bodyPr/>
          <a:lstStyle/>
          <a:p>
            <a:r>
              <a:rPr lang="en-US" dirty="0"/>
              <a:t>Caution! </a:t>
            </a:r>
            <a:r>
              <a:rPr lang="en-US" dirty="0" err="1"/>
              <a:t>Overfitting</a:t>
            </a:r>
            <a:endParaRPr lang="en-US" dirty="0"/>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9549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249" y="44624"/>
            <a:ext cx="7500665" cy="648072"/>
          </a:xfrm>
        </p:spPr>
        <p:txBody>
          <a:bodyPr anchor="ctr">
            <a:normAutofit/>
          </a:bodyPr>
          <a:lstStyle/>
          <a:p>
            <a:r>
              <a:rPr lang="en-CA" dirty="0"/>
              <a:t>A Typical Data Generating Process</a:t>
            </a:r>
          </a:p>
        </p:txBody>
      </p:sp>
      <p:sp>
        <p:nvSpPr>
          <p:cNvPr id="11" name="Text Placeholder 2">
            <a:extLst>
              <a:ext uri="{FF2B5EF4-FFF2-40B4-BE49-F238E27FC236}">
                <a16:creationId xmlns:a16="http://schemas.microsoft.com/office/drawing/2014/main" id="{621DAE86-C1E0-2E03-AB09-A59683C8A045}"/>
              </a:ext>
            </a:extLst>
          </p:cNvPr>
          <p:cNvSpPr>
            <a:spLocks noGrp="1"/>
          </p:cNvSpPr>
          <p:nvPr>
            <p:ph type="body" idx="1"/>
          </p:nvPr>
        </p:nvSpPr>
        <p:spPr>
          <a:xfrm>
            <a:off x="349250" y="789880"/>
            <a:ext cx="4148138" cy="639762"/>
          </a:xfrm>
        </p:spPr>
        <p:txBody>
          <a:bodyPr/>
          <a:lstStyle/>
          <a:p>
            <a:endParaRPr lang="en-US"/>
          </a:p>
        </p:txBody>
      </p:sp>
      <p:pic>
        <p:nvPicPr>
          <p:cNvPr id="5" name="Picture 4"/>
          <p:cNvPicPr>
            <a:picLocks noChangeAspect="1"/>
          </p:cNvPicPr>
          <p:nvPr/>
        </p:nvPicPr>
        <p:blipFill>
          <a:blip r:embed="rId2"/>
          <a:stretch>
            <a:fillRect/>
          </a:stretch>
        </p:blipFill>
        <p:spPr>
          <a:xfrm>
            <a:off x="349250" y="2646949"/>
            <a:ext cx="4148138" cy="2157031"/>
          </a:xfrm>
          <a:prstGeom prst="rect">
            <a:avLst/>
          </a:prstGeom>
          <a:noFill/>
        </p:spPr>
      </p:pic>
      <p:sp>
        <p:nvSpPr>
          <p:cNvPr id="13" name="Text Placeholder 4">
            <a:extLst>
              <a:ext uri="{FF2B5EF4-FFF2-40B4-BE49-F238E27FC236}">
                <a16:creationId xmlns:a16="http://schemas.microsoft.com/office/drawing/2014/main" id="{3F565772-4231-309B-A37B-A6670E5AEF14}"/>
              </a:ext>
            </a:extLst>
          </p:cNvPr>
          <p:cNvSpPr>
            <a:spLocks noGrp="1"/>
          </p:cNvSpPr>
          <p:nvPr>
            <p:ph type="body" sz="quarter" idx="3"/>
          </p:nvPr>
        </p:nvSpPr>
        <p:spPr>
          <a:xfrm>
            <a:off x="4645025" y="789880"/>
            <a:ext cx="4149725" cy="639762"/>
          </a:xfrm>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sz="quarter" idx="4"/>
              </p:nvPr>
            </p:nvSpPr>
            <p:spPr>
              <a:xfrm>
                <a:off x="4645025" y="1429642"/>
                <a:ext cx="4149725" cy="4591646"/>
              </a:xfrm>
            </p:spPr>
            <p:txBody>
              <a:bodyPr>
                <a:normAutofit/>
              </a:bodyPr>
              <a:lstStyle/>
              <a:p>
                <a:pPr>
                  <a:lnSpc>
                    <a:spcPct val="90000"/>
                  </a:lnSpc>
                </a:pPr>
                <a:r>
                  <a:rPr lang="en-CA" sz="2200"/>
                  <a:t>Suppose that we observed the quantitative response </a:t>
                </a:r>
                <a14:m>
                  <m:oMath xmlns:m="http://schemas.openxmlformats.org/officeDocument/2006/math">
                    <m:r>
                      <a:rPr lang="en-CA" sz="2200" b="0" i="1" smtClean="0">
                        <a:latin typeface="Cambria Math" panose="02040503050406030204" pitchFamily="18" charset="0"/>
                      </a:rPr>
                      <m:t>𝑌</m:t>
                    </m:r>
                  </m:oMath>
                </a14:m>
                <a:r>
                  <a:rPr lang="en-CA" sz="2200"/>
                  <a:t>, and observe </a:t>
                </a:r>
                <a14:m>
                  <m:oMath xmlns:m="http://schemas.openxmlformats.org/officeDocument/2006/math">
                    <m:r>
                      <a:rPr lang="en-CA" sz="2200" b="0" i="1" smtClean="0">
                        <a:latin typeface="Cambria Math" panose="02040503050406030204" pitchFamily="18" charset="0"/>
                      </a:rPr>
                      <m:t>𝑝</m:t>
                    </m:r>
                  </m:oMath>
                </a14:m>
                <a:r>
                  <a:rPr lang="en-CA" sz="2200"/>
                  <a:t> different predictors </a:t>
                </a:r>
                <a14:m>
                  <m:oMath xmlns:m="http://schemas.openxmlformats.org/officeDocument/2006/math">
                    <m:r>
                      <a:rPr lang="en-CA" sz="2200" b="0" i="1" smtClean="0">
                        <a:latin typeface="Cambria Math" panose="02040503050406030204" pitchFamily="18" charset="0"/>
                      </a:rPr>
                      <m:t>𝑋</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𝑋</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i="1">
                            <a:latin typeface="Cambria Math" panose="02040503050406030204" pitchFamily="18" charset="0"/>
                          </a:rPr>
                        </m:ctrlPr>
                      </m:sSubPr>
                      <m:e>
                        <m:r>
                          <a:rPr lang="en-CA" sz="2200" i="1">
                            <a:latin typeface="Cambria Math" panose="02040503050406030204" pitchFamily="18" charset="0"/>
                          </a:rPr>
                          <m:t>𝑋</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i="1">
                            <a:latin typeface="Cambria Math" panose="02040503050406030204" pitchFamily="18" charset="0"/>
                          </a:rPr>
                        </m:ctrlPr>
                      </m:sSubPr>
                      <m:e>
                        <m:r>
                          <a:rPr lang="en-CA" sz="2200" i="1">
                            <a:latin typeface="Cambria Math" panose="02040503050406030204" pitchFamily="18" charset="0"/>
                          </a:rPr>
                          <m:t>𝑋</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m:t>
                    </m:r>
                  </m:oMath>
                </a14:m>
                <a:endParaRPr lang="en-CA" sz="2200"/>
              </a:p>
              <a:p>
                <a:pPr>
                  <a:lnSpc>
                    <a:spcPct val="90000"/>
                  </a:lnSpc>
                </a:pPr>
                <a:r>
                  <a:rPr lang="en-CA" sz="2200"/>
                  <a:t>Data generating process we might be interested in predicting is </a:t>
                </a:r>
                <a14:m>
                  <m:oMath xmlns:m="http://schemas.openxmlformats.org/officeDocument/2006/math">
                    <m:r>
                      <a:rPr lang="en-CA" sz="2200" b="0" i="1" smtClean="0">
                        <a:latin typeface="Cambria Math" panose="02040503050406030204" pitchFamily="18" charset="0"/>
                      </a:rPr>
                      <m:t>𝑌</m:t>
                    </m:r>
                    <m:r>
                      <a:rPr lang="en-CA" sz="2200" b="0" i="1" smtClean="0">
                        <a:latin typeface="Cambria Math" panose="02040503050406030204" pitchFamily="18" charset="0"/>
                      </a:rPr>
                      <m:t>=</m:t>
                    </m:r>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𝑋</m:t>
                        </m:r>
                      </m:e>
                    </m:d>
                    <m:r>
                      <a:rPr lang="en-CA" sz="2200" b="0" i="1" smtClean="0">
                        <a:latin typeface="Cambria Math" panose="02040503050406030204" pitchFamily="18" charset="0"/>
                      </a:rPr>
                      <m:t>+</m:t>
                    </m:r>
                    <m:r>
                      <a:rPr lang="en-CA" sz="2200" i="1">
                        <a:latin typeface="Cambria Math" panose="02040503050406030204" pitchFamily="18" charset="0"/>
                      </a:rPr>
                      <m:t>𝜖</m:t>
                    </m:r>
                  </m:oMath>
                </a14:m>
                <a:r>
                  <a:rPr lang="en-CA" sz="2200"/>
                  <a:t>, where </a:t>
                </a:r>
                <a14:m>
                  <m:oMath xmlns:m="http://schemas.openxmlformats.org/officeDocument/2006/math">
                    <m:r>
                      <a:rPr lang="en-CA" sz="2200" i="1">
                        <a:latin typeface="Cambria Math" panose="02040503050406030204" pitchFamily="18" charset="0"/>
                      </a:rPr>
                      <m:t>𝑓</m:t>
                    </m:r>
                    <m:d>
                      <m:dPr>
                        <m:ctrlPr>
                          <a:rPr lang="en-CA" sz="2200" i="1">
                            <a:latin typeface="Cambria Math" panose="02040503050406030204" pitchFamily="18" charset="0"/>
                          </a:rPr>
                        </m:ctrlPr>
                      </m:dPr>
                      <m:e>
                        <m:r>
                          <a:rPr lang="en-CA" sz="2200" i="1">
                            <a:latin typeface="Cambria Math" panose="02040503050406030204" pitchFamily="18" charset="0"/>
                          </a:rPr>
                          <m:t>𝑋</m:t>
                        </m:r>
                      </m:e>
                    </m:d>
                  </m:oMath>
                </a14:m>
                <a:r>
                  <a:rPr lang="en-CA" sz="2200"/>
                  <a:t> is a fixed but unknown function of the predictors, and </a:t>
                </a:r>
                <a14:m>
                  <m:oMath xmlns:m="http://schemas.openxmlformats.org/officeDocument/2006/math">
                    <m:r>
                      <a:rPr lang="en-CA" sz="2200" i="1">
                        <a:latin typeface="Cambria Math" panose="02040503050406030204" pitchFamily="18" charset="0"/>
                      </a:rPr>
                      <m:t>𝜖</m:t>
                    </m:r>
                  </m:oMath>
                </a14:m>
                <a:r>
                  <a:rPr lang="en-CA" sz="2200"/>
                  <a:t> is a random error term </a:t>
                </a:r>
              </a:p>
              <a:p>
                <a:pPr>
                  <a:lnSpc>
                    <a:spcPct val="90000"/>
                  </a:lnSpc>
                </a:pPr>
                <a:r>
                  <a:rPr lang="en-CA" sz="2200"/>
                  <a:t>With </a:t>
                </a:r>
                <a14:m>
                  <m:oMath xmlns:m="http://schemas.openxmlformats.org/officeDocument/2006/math">
                    <m:acc>
                      <m:accPr>
                        <m:chr m:val="̂"/>
                        <m:ctrlPr>
                          <a:rPr lang="en-CA" sz="2200" i="1">
                            <a:latin typeface="Cambria Math" panose="02040503050406030204" pitchFamily="18" charset="0"/>
                          </a:rPr>
                        </m:ctrlPr>
                      </m:accPr>
                      <m:e>
                        <m:r>
                          <a:rPr lang="en-CA" sz="2200" i="1">
                            <a:latin typeface="Cambria Math" panose="02040503050406030204" pitchFamily="18" charset="0"/>
                          </a:rPr>
                          <m:t>𝑌</m:t>
                        </m:r>
                      </m:e>
                    </m:acc>
                    <m:r>
                      <a:rPr lang="en-CA" sz="2200" b="0" i="1" smtClean="0">
                        <a:latin typeface="Cambria Math" panose="02040503050406030204" pitchFamily="18" charset="0"/>
                      </a:rPr>
                      <m:t>=</m:t>
                    </m:r>
                    <m:acc>
                      <m:accPr>
                        <m:chr m:val="̂"/>
                        <m:ctrlPr>
                          <a:rPr lang="en-CA" sz="2200" i="1" smtClean="0">
                            <a:latin typeface="Cambria Math" panose="02040503050406030204" pitchFamily="18" charset="0"/>
                          </a:rPr>
                        </m:ctrlPr>
                      </m:accPr>
                      <m:e>
                        <m:r>
                          <a:rPr lang="en-CA" sz="2200" i="1">
                            <a:latin typeface="Cambria Math" panose="02040503050406030204" pitchFamily="18" charset="0"/>
                          </a:rPr>
                          <m:t>𝑓</m:t>
                        </m:r>
                      </m:e>
                    </m:acc>
                    <m:r>
                      <a:rPr lang="en-CA" sz="2200" b="0" i="1" smtClean="0">
                        <a:latin typeface="Cambria Math" panose="02040503050406030204" pitchFamily="18" charset="0"/>
                      </a:rPr>
                      <m:t>(</m:t>
                    </m:r>
                    <m:r>
                      <a:rPr lang="en-CA" sz="2200" b="0" i="1" smtClean="0">
                        <a:latin typeface="Cambria Math" panose="02040503050406030204" pitchFamily="18" charset="0"/>
                      </a:rPr>
                      <m:t>𝑋</m:t>
                    </m:r>
                    <m:r>
                      <a:rPr lang="en-CA" sz="2200" b="0" i="1" smtClean="0">
                        <a:latin typeface="Cambria Math" panose="02040503050406030204" pitchFamily="18" charset="0"/>
                      </a:rPr>
                      <m:t>)</m:t>
                    </m:r>
                  </m:oMath>
                </a14:m>
                <a:r>
                  <a:rPr lang="en-CA" sz="2200"/>
                  <a:t> estimated, we can essentially predict </a:t>
                </a:r>
                <a14:m>
                  <m:oMath xmlns:m="http://schemas.openxmlformats.org/officeDocument/2006/math">
                    <m:acc>
                      <m:accPr>
                        <m:chr m:val="̂"/>
                        <m:ctrlPr>
                          <a:rPr lang="en-CA" sz="2200" i="1" smtClean="0">
                            <a:latin typeface="Cambria Math" panose="02040503050406030204" pitchFamily="18" charset="0"/>
                          </a:rPr>
                        </m:ctrlPr>
                      </m:accPr>
                      <m:e>
                        <m:r>
                          <a:rPr lang="en-CA" sz="2200" b="0" i="1" smtClean="0">
                            <a:latin typeface="Cambria Math" panose="02040503050406030204" pitchFamily="18" charset="0"/>
                          </a:rPr>
                          <m:t>𝑌</m:t>
                        </m:r>
                      </m:e>
                    </m:acc>
                  </m:oMath>
                </a14:m>
                <a:r>
                  <a:rPr lang="en-CA" sz="2200"/>
                  <a:t> given the observed predictors</a:t>
                </a:r>
              </a:p>
              <a:p>
                <a:pPr>
                  <a:lnSpc>
                    <a:spcPct val="90000"/>
                  </a:lnSpc>
                </a:pPr>
                <a:endParaRPr lang="en-CA" sz="2200"/>
              </a:p>
            </p:txBody>
          </p:sp>
        </mc:Choice>
        <mc:Fallback xmlns="">
          <p:sp>
            <p:nvSpPr>
              <p:cNvPr id="3" name="Content Placeholder 2"/>
              <p:cNvSpPr>
                <a:spLocks noGrp="1" noRot="1" noChangeAspect="1" noMove="1" noResize="1" noEditPoints="1" noAdjustHandles="1" noChangeArrowheads="1" noChangeShapeType="1" noTextEdit="1"/>
              </p:cNvSpPr>
              <p:nvPr>
                <p:ph sz="quarter" idx="4"/>
              </p:nvPr>
            </p:nvSpPr>
            <p:spPr>
              <a:xfrm>
                <a:off x="4645025" y="1429642"/>
                <a:ext cx="4149725" cy="4591646"/>
              </a:xfrm>
              <a:blipFill>
                <a:blip r:embed="rId3"/>
                <a:stretch>
                  <a:fillRect l="-1524" t="-1653" b="-826"/>
                </a:stretch>
              </a:blipFill>
            </p:spPr>
            <p:txBody>
              <a:bodyPr/>
              <a:lstStyle/>
              <a:p>
                <a:r>
                  <a:rPr lang="en-US">
                    <a:noFill/>
                  </a:rPr>
                  <a:t> </a:t>
                </a:r>
              </a:p>
            </p:txBody>
          </p:sp>
        </mc:Fallback>
      </mc:AlternateContent>
      <p:sp>
        <p:nvSpPr>
          <p:cNvPr id="6" name="Footer Placeholder 5"/>
          <p:cNvSpPr>
            <a:spLocks noGrp="1"/>
          </p:cNvSpPr>
          <p:nvPr>
            <p:ph type="ftr" sz="quarter" idx="10"/>
          </p:nvPr>
        </p:nvSpPr>
        <p:spPr>
          <a:xfrm>
            <a:off x="0" y="6597650"/>
            <a:ext cx="4943475" cy="260350"/>
          </a:xfrm>
        </p:spPr>
        <p:txBody>
          <a:bodyPr>
            <a:normAutofit/>
          </a:bodyPr>
          <a:lstStyle/>
          <a:p>
            <a:pPr>
              <a:lnSpc>
                <a:spcPct val="90000"/>
              </a:lnSpc>
              <a:spcAft>
                <a:spcPts val="600"/>
              </a:spcAft>
            </a:pPr>
            <a:r>
              <a:rPr lang="en-US"/>
              <a:t>© Ceren Kolsarici</a:t>
            </a:r>
          </a:p>
        </p:txBody>
      </p:sp>
    </p:spTree>
    <p:extLst>
      <p:ext uri="{BB962C8B-B14F-4D97-AF65-F5344CB8AC3E}">
        <p14:creationId xmlns:p14="http://schemas.microsoft.com/office/powerpoint/2010/main" val="2980045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t>Before attempting any analysis, investigate the data, do eyeballing and understand what is going on. </a:t>
            </a:r>
          </a:p>
          <a:p>
            <a:r>
              <a:rPr lang="en-US" sz="2800" dirty="0"/>
              <a:t>Model building is an iterative process. We usually start with a simple model and add variables to make it more complex. </a:t>
            </a:r>
          </a:p>
          <a:p>
            <a:pPr lvl="1"/>
            <a:r>
              <a:rPr lang="en-US" sz="2400" dirty="0"/>
              <a:t>It is important to compare models at various stages and pick the simplest model that performs the best (i.e. favor parsimony over complexity)</a:t>
            </a:r>
          </a:p>
          <a:p>
            <a:r>
              <a:rPr lang="en-US" sz="2800" dirty="0"/>
              <a:t>To avoid overfitting, try to see how your model holds in a test sample. </a:t>
            </a:r>
          </a:p>
          <a:p>
            <a:pPr lvl="1"/>
            <a:r>
              <a:rPr lang="en-US" sz="2400" dirty="0"/>
              <a:t>This is also a test for how generalizable your model is</a:t>
            </a:r>
          </a:p>
          <a:p>
            <a:pPr lvl="1"/>
            <a:endParaRPr lang="en-US" sz="2400" dirty="0"/>
          </a:p>
          <a:p>
            <a:pPr lvl="1"/>
            <a:endParaRPr lang="en-US" sz="2400" dirty="0"/>
          </a:p>
          <a:p>
            <a:endParaRPr lang="en-US" sz="3200" dirty="0"/>
          </a:p>
        </p:txBody>
      </p:sp>
      <p:sp>
        <p:nvSpPr>
          <p:cNvPr id="3" name="Title 2"/>
          <p:cNvSpPr>
            <a:spLocks noGrp="1"/>
          </p:cNvSpPr>
          <p:nvPr>
            <p:ph type="title"/>
          </p:nvPr>
        </p:nvSpPr>
        <p:spPr/>
        <p:txBody>
          <a:bodyPr/>
          <a:lstStyle/>
          <a:p>
            <a:r>
              <a:rPr lang="en-US" dirty="0"/>
              <a:t>Key Takeaways From This Session</a:t>
            </a:r>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24543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9250" y="772002"/>
            <a:ext cx="8445500" cy="5825647"/>
          </a:xfrm>
        </p:spPr>
        <p:txBody>
          <a:bodyPr>
            <a:normAutofit/>
          </a:bodyPr>
          <a:lstStyle/>
          <a:p>
            <a:r>
              <a:rPr lang="en-US" dirty="0"/>
              <a:t>Identify several possible marketing interventions depending on our goal:</a:t>
            </a:r>
          </a:p>
          <a:p>
            <a:pPr lvl="1"/>
            <a:r>
              <a:rPr lang="en-US" dirty="0"/>
              <a:t>To increase overall satisfaction: Try to increase the number of visitors with children. </a:t>
            </a:r>
          </a:p>
          <a:p>
            <a:pPr lvl="1"/>
            <a:r>
              <a:rPr lang="en-US" dirty="0"/>
              <a:t>To appeal to visitors without children: Engage in further research to understand why their ratings are lower. </a:t>
            </a:r>
          </a:p>
          <a:p>
            <a:pPr lvl="1"/>
            <a:r>
              <a:rPr lang="en-US" dirty="0"/>
              <a:t>To assist allocating budget to personnel: the importance of cleanliness suggests continuing to allocate resources there. </a:t>
            </a:r>
          </a:p>
          <a:p>
            <a:pPr lvl="1"/>
            <a:r>
              <a:rPr lang="en-US" dirty="0"/>
              <a:t>We might also want to learn more about the association between children and waiting time, and whether there are things we could do to make waiting less frequent or more enjoyable.</a:t>
            </a:r>
          </a:p>
          <a:p>
            <a:r>
              <a:rPr lang="en-US" dirty="0"/>
              <a:t>When considering actions to take, it is especially important to remember that the model assesses association, not causation.</a:t>
            </a:r>
          </a:p>
          <a:p>
            <a:r>
              <a:rPr lang="en-US" dirty="0"/>
              <a:t>Possible changes in outcome should be viewed as hypotheses suggested by the model, to be confirmed separately.</a:t>
            </a:r>
          </a:p>
        </p:txBody>
      </p:sp>
      <p:sp>
        <p:nvSpPr>
          <p:cNvPr id="3" name="Title 2"/>
          <p:cNvSpPr>
            <a:spLocks noGrp="1"/>
          </p:cNvSpPr>
          <p:nvPr>
            <p:ph type="title"/>
          </p:nvPr>
        </p:nvSpPr>
        <p:spPr/>
        <p:txBody>
          <a:bodyPr/>
          <a:lstStyle/>
          <a:p>
            <a:r>
              <a:rPr lang="en-US" dirty="0"/>
              <a:t>What Do We (Marketers) Do with These Results?</a:t>
            </a:r>
          </a:p>
        </p:txBody>
      </p:sp>
      <p:sp>
        <p:nvSpPr>
          <p:cNvPr id="6" name="Footer Placeholder 5"/>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01460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CA" dirty="0"/>
                  <a:t>Why estimate </a:t>
                </a:r>
                <a14:m>
                  <m:oMath xmlns:m="http://schemas.openxmlformats.org/officeDocument/2006/math">
                    <m:r>
                      <a:rPr lang="en-CA" b="0" i="1">
                        <a:latin typeface="Cambria Math" panose="02040503050406030204" pitchFamily="18" charset="0"/>
                      </a:rPr>
                      <m:t>𝑓</m:t>
                    </m:r>
                  </m:oMath>
                </a14:m>
                <a:r>
                  <a:rPr lang="en-CA" dirty="0"/>
                  <a:t>? </a:t>
                </a:r>
                <a:r>
                  <a:rPr lang="en-CA" sz="2000" dirty="0"/>
                  <a:t>Prediction vs Inference</a:t>
                </a:r>
                <a:endParaRPr lang="en-CA" sz="24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3"/>
                <a:stretch>
                  <a:fillRect l="-1625" b="-168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In </a:t>
                </a:r>
                <a:r>
                  <a:rPr lang="en-CA" dirty="0">
                    <a:solidFill>
                      <a:srgbClr val="FF0000"/>
                    </a:solidFill>
                  </a:rPr>
                  <a:t>prediction</a:t>
                </a:r>
                <a:r>
                  <a:rPr lang="en-CA" dirty="0"/>
                  <a:t>, </a:t>
                </a:r>
                <a14:m>
                  <m:oMath xmlns:m="http://schemas.openxmlformats.org/officeDocument/2006/math">
                    <m:acc>
                      <m:accPr>
                        <m:chr m:val="̂"/>
                        <m:ctrlPr>
                          <a:rPr lang="en-CA" b="0" i="1" smtClean="0">
                            <a:latin typeface="Cambria Math" panose="02040503050406030204" pitchFamily="18" charset="0"/>
                          </a:rPr>
                        </m:ctrlPr>
                      </m:accPr>
                      <m:e>
                        <m:r>
                          <a:rPr lang="en-US" b="0" i="1" smtClean="0">
                            <a:latin typeface="Cambria Math" charset="0"/>
                          </a:rPr>
                          <m:t>𝑌</m:t>
                        </m:r>
                      </m:e>
                    </m:acc>
                    <m:r>
                      <a:rPr lang="en-US" b="0" i="0" smtClean="0">
                        <a:latin typeface="Cambria Math" charset="0"/>
                      </a:rPr>
                      <m:t>=</m:t>
                    </m:r>
                    <m:acc>
                      <m:accPr>
                        <m:chr m:val="̂"/>
                        <m:ctrlPr>
                          <a:rPr lang="en-CA" i="1">
                            <a:latin typeface="Cambria Math" panose="02040503050406030204" pitchFamily="18" charset="0"/>
                          </a:rPr>
                        </m:ctrlPr>
                      </m:accPr>
                      <m:e>
                        <m:r>
                          <a:rPr lang="en-CA" i="1">
                            <a:latin typeface="Cambria Math" panose="02040503050406030204" pitchFamily="18" charset="0"/>
                          </a:rPr>
                          <m:t>𝑓</m:t>
                        </m:r>
                      </m:e>
                    </m:acc>
                    <m:d>
                      <m:dPr>
                        <m:ctrlPr>
                          <a:rPr lang="en-US" b="0" i="1" smtClean="0">
                            <a:latin typeface="Cambria Math" panose="02040503050406030204" pitchFamily="18" charset="0"/>
                          </a:rPr>
                        </m:ctrlPr>
                      </m:dPr>
                      <m:e>
                        <m:r>
                          <a:rPr lang="en-US" b="0" i="1" smtClean="0">
                            <a:latin typeface="Cambria Math" charset="0"/>
                          </a:rPr>
                          <m:t>𝑋</m:t>
                        </m:r>
                      </m:e>
                    </m:d>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𝑓</m:t>
                        </m:r>
                      </m:e>
                    </m:acc>
                  </m:oMath>
                </a14:m>
                <a:r>
                  <a:rPr lang="en-CA" dirty="0"/>
                  <a:t> is treated as a “black-box”</a:t>
                </a:r>
              </a:p>
              <a:p>
                <a:pPr lvl="1"/>
                <a:r>
                  <a:rPr lang="en-CA" dirty="0"/>
                  <a:t>The exact form of this estimated function doesn’t matter as long as it yields accurate predictions for </a:t>
                </a:r>
                <a:r>
                  <a:rPr lang="en-CA" i="1" dirty="0"/>
                  <a:t>Y.</a:t>
                </a:r>
              </a:p>
              <a:p>
                <a:pPr lvl="1"/>
                <a14:m>
                  <m:oMath xmlns:m="http://schemas.openxmlformats.org/officeDocument/2006/math">
                    <m:r>
                      <a:rPr lang="en-US" b="0" i="1" smtClean="0">
                        <a:latin typeface="Cambria Math" charset="0"/>
                      </a:rPr>
                      <m:t>𝐸</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charset="0"/>
                              </a:rPr>
                              <m:t>𝑌</m:t>
                            </m:r>
                            <m:r>
                              <a:rPr lang="en-US" b="0" i="1" smtClean="0">
                                <a:latin typeface="Cambria Math" charset="0"/>
                              </a:rPr>
                              <m:t>−</m:t>
                            </m:r>
                            <m:acc>
                              <m:accPr>
                                <m:chr m:val="̂"/>
                                <m:ctrlPr>
                                  <a:rPr lang="en-US" b="0" i="1" smtClean="0">
                                    <a:latin typeface="Cambria Math" panose="02040503050406030204" pitchFamily="18" charset="0"/>
                                  </a:rPr>
                                </m:ctrlPr>
                              </m:accPr>
                              <m:e>
                                <m:r>
                                  <a:rPr lang="en-US" b="0" i="1" smtClean="0">
                                    <a:latin typeface="Cambria Math" charset="0"/>
                                  </a:rPr>
                                  <m:t>𝑌</m:t>
                                </m:r>
                              </m:e>
                            </m:acc>
                          </m:e>
                        </m:d>
                      </m:e>
                      <m:sup>
                        <m:r>
                          <a:rPr lang="en-US" b="0" i="1" smtClean="0">
                            <a:latin typeface="Cambria Math" charset="0"/>
                          </a:rPr>
                          <m:t>2</m:t>
                        </m:r>
                      </m:sup>
                    </m:sSup>
                    <m:r>
                      <a:rPr lang="en-US" b="0" i="1" smtClean="0">
                        <a:latin typeface="Cambria Math" charset="0"/>
                      </a:rPr>
                      <m:t>=</m:t>
                    </m:r>
                    <m:r>
                      <a:rPr lang="en-US" b="0" i="1" smtClean="0">
                        <a:latin typeface="Cambria Math" charset="0"/>
                      </a:rPr>
                      <m:t>𝐸</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charset="0"/>
                              </a:rPr>
                              <m:t>𝑓</m:t>
                            </m:r>
                            <m:d>
                              <m:dPr>
                                <m:ctrlPr>
                                  <a:rPr lang="en-US" b="0" i="1" smtClean="0">
                                    <a:latin typeface="Cambria Math" panose="02040503050406030204" pitchFamily="18" charset="0"/>
                                  </a:rPr>
                                </m:ctrlPr>
                              </m:dPr>
                              <m:e>
                                <m:r>
                                  <a:rPr lang="en-US" b="0" i="1" smtClean="0">
                                    <a:latin typeface="Cambria Math" charset="0"/>
                                  </a:rPr>
                                  <m:t>𝑋</m:t>
                                </m:r>
                              </m:e>
                            </m:d>
                            <m:r>
                              <a:rPr lang="en-US" b="0" i="1" smtClean="0">
                                <a:latin typeface="Cambria Math" charset="0"/>
                              </a:rPr>
                              <m:t>+</m:t>
                            </m:r>
                            <m:r>
                              <a:rPr lang="en-US" i="1">
                                <a:latin typeface="Cambria Math" charset="0"/>
                                <a:ea typeface="Cambria Math" charset="0"/>
                                <a:cs typeface="Cambria Math" charset="0"/>
                              </a:rPr>
                              <m:t>𝜖</m:t>
                            </m:r>
                            <m:r>
                              <a:rPr lang="en-US" b="0" i="1" smtClean="0">
                                <a:latin typeface="Cambria Math" charset="0"/>
                                <a:ea typeface="Cambria Math" charset="0"/>
                                <a:cs typeface="Cambria Math" charset="0"/>
                              </a:rPr>
                              <m:t>−</m:t>
                            </m:r>
                            <m:acc>
                              <m:accPr>
                                <m:chr m:val="̂"/>
                                <m:ctrlPr>
                                  <a:rPr lang="en-US" b="0" i="1" smtClean="0">
                                    <a:latin typeface="Cambria Math" panose="02040503050406030204" pitchFamily="18" charset="0"/>
                                    <a:ea typeface="Cambria Math" charset="0"/>
                                    <a:cs typeface="Cambria Math" charset="0"/>
                                  </a:rPr>
                                </m:ctrlPr>
                              </m:accPr>
                              <m:e>
                                <m:r>
                                  <a:rPr lang="en-US" b="0" i="1" smtClean="0">
                                    <a:latin typeface="Cambria Math" charset="0"/>
                                    <a:ea typeface="Cambria Math" charset="0"/>
                                    <a:cs typeface="Cambria Math" charset="0"/>
                                  </a:rPr>
                                  <m:t>𝑓</m:t>
                                </m:r>
                              </m:e>
                            </m:acc>
                            <m:d>
                              <m:dPr>
                                <m:ctrlPr>
                                  <a:rPr lang="en-US" b="0" i="1" smtClean="0">
                                    <a:latin typeface="Cambria Math" panose="02040503050406030204" pitchFamily="18" charset="0"/>
                                  </a:rPr>
                                </m:ctrlPr>
                              </m:dPr>
                              <m:e>
                                <m:r>
                                  <a:rPr lang="en-US" b="0" i="1" smtClean="0">
                                    <a:latin typeface="Cambria Math" charset="0"/>
                                  </a:rPr>
                                  <m:t>𝑋</m:t>
                                </m:r>
                              </m:e>
                            </m:d>
                          </m:e>
                        </m:d>
                      </m:e>
                      <m:sup>
                        <m:r>
                          <a:rPr lang="en-US" b="0" i="1" smtClean="0">
                            <a:latin typeface="Cambria Math" charset="0"/>
                          </a:rPr>
                          <m:t>2</m:t>
                        </m:r>
                      </m:sup>
                    </m:sSup>
                    <m:r>
                      <a:rPr lang="en-US" b="0" i="1" smtClean="0">
                        <a:latin typeface="Cambria Math"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charset="0"/>
                                      </a:rPr>
                                      <m:t>𝑓</m:t>
                                    </m:r>
                                    <m:d>
                                      <m:dPr>
                                        <m:ctrlPr>
                                          <a:rPr lang="en-US" i="1">
                                            <a:latin typeface="Cambria Math" panose="02040503050406030204" pitchFamily="18" charset="0"/>
                                          </a:rPr>
                                        </m:ctrlPr>
                                      </m:dPr>
                                      <m:e>
                                        <m:r>
                                          <a:rPr lang="en-US" i="1">
                                            <a:latin typeface="Cambria Math" charset="0"/>
                                          </a:rPr>
                                          <m:t>𝑋</m:t>
                                        </m:r>
                                      </m:e>
                                    </m:d>
                                    <m:r>
                                      <a:rPr lang="en-US" i="1">
                                        <a:latin typeface="Cambria Math" charset="0"/>
                                        <a:ea typeface="Cambria Math" charset="0"/>
                                        <a:cs typeface="Cambria Math" charset="0"/>
                                      </a:rPr>
                                      <m:t>−</m:t>
                                    </m:r>
                                    <m:acc>
                                      <m:accPr>
                                        <m:chr m:val="̂"/>
                                        <m:ctrlPr>
                                          <a:rPr lang="en-US" i="1">
                                            <a:latin typeface="Cambria Math" panose="02040503050406030204" pitchFamily="18" charset="0"/>
                                            <a:ea typeface="Cambria Math" charset="0"/>
                                            <a:cs typeface="Cambria Math" charset="0"/>
                                          </a:rPr>
                                        </m:ctrlPr>
                                      </m:accPr>
                                      <m:e>
                                        <m:r>
                                          <a:rPr lang="en-US" i="1">
                                            <a:latin typeface="Cambria Math" charset="0"/>
                                            <a:ea typeface="Cambria Math" charset="0"/>
                                            <a:cs typeface="Cambria Math" charset="0"/>
                                          </a:rPr>
                                          <m:t>𝑓</m:t>
                                        </m:r>
                                      </m:e>
                                    </m:acc>
                                    <m:d>
                                      <m:dPr>
                                        <m:ctrlPr>
                                          <a:rPr lang="en-US" i="1">
                                            <a:latin typeface="Cambria Math" panose="02040503050406030204" pitchFamily="18" charset="0"/>
                                          </a:rPr>
                                        </m:ctrlPr>
                                      </m:dPr>
                                      <m:e>
                                        <m:r>
                                          <a:rPr lang="en-US" i="1">
                                            <a:latin typeface="Cambria Math" charset="0"/>
                                          </a:rPr>
                                          <m:t>𝑋</m:t>
                                        </m:r>
                                      </m:e>
                                    </m:d>
                                  </m:e>
                                </m:d>
                              </m:e>
                              <m:sup>
                                <m:r>
                                  <a:rPr lang="en-US" i="1">
                                    <a:latin typeface="Cambria Math" charset="0"/>
                                  </a:rPr>
                                  <m:t>2</m:t>
                                </m:r>
                              </m:sup>
                            </m:sSup>
                          </m:e>
                        </m:groupChr>
                      </m:e>
                      <m:lim>
                        <m:eqArr>
                          <m:eqArrPr>
                            <m:ctrlPr>
                              <a:rPr lang="en-US" b="0" i="1" smtClean="0">
                                <a:latin typeface="Cambria Math" panose="02040503050406030204" pitchFamily="18" charset="0"/>
                              </a:rPr>
                            </m:ctrlPr>
                          </m:eqArrPr>
                          <m:e/>
                          <m:e>
                            <m:r>
                              <a:rPr lang="en-US" b="0" i="1" smtClean="0">
                                <a:latin typeface="Cambria Math" charset="0"/>
                              </a:rPr>
                              <m:t>𝑅𝑒𝑑𝑢𝑐𝑖𝑏𝑙𝑒</m:t>
                            </m:r>
                          </m:e>
                        </m:eqArr>
                      </m:lim>
                    </m:limLow>
                    <m:r>
                      <a:rPr lang="en-US" b="0" i="1" smtClean="0">
                        <a:latin typeface="Cambria Math"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charset="0"/>
                              </a:rPr>
                              <m:t>𝑉𝑎𝑟</m:t>
                            </m:r>
                            <m:d>
                              <m:dPr>
                                <m:ctrlPr>
                                  <a:rPr lang="en-US" i="1">
                                    <a:latin typeface="Cambria Math" panose="02040503050406030204" pitchFamily="18" charset="0"/>
                                  </a:rPr>
                                </m:ctrlPr>
                              </m:dPr>
                              <m:e>
                                <m:r>
                                  <a:rPr lang="en-US" i="1">
                                    <a:latin typeface="Cambria Math" charset="0"/>
                                    <a:ea typeface="Cambria Math" charset="0"/>
                                    <a:cs typeface="Cambria Math" charset="0"/>
                                  </a:rPr>
                                  <m:t>𝜖</m:t>
                                </m:r>
                              </m:e>
                            </m:d>
                          </m:e>
                        </m:groupChr>
                      </m:e>
                      <m:lim>
                        <m:eqArr>
                          <m:eqArrPr>
                            <m:ctrlPr>
                              <a:rPr lang="en-US" b="0" i="1" smtClean="0">
                                <a:latin typeface="Cambria Math" panose="02040503050406030204" pitchFamily="18" charset="0"/>
                              </a:rPr>
                            </m:ctrlPr>
                          </m:eqArrPr>
                          <m:e/>
                          <m:e>
                            <m:r>
                              <a:rPr lang="en-US" b="0" i="1" smtClean="0">
                                <a:latin typeface="Cambria Math" charset="0"/>
                              </a:rPr>
                              <m:t>𝐼𝑟𝑟𝑒𝑑𝑢𝑐𝑖𝑏𝑙𝑒</m:t>
                            </m:r>
                          </m:e>
                        </m:eqArr>
                      </m:lim>
                    </m:limLow>
                  </m:oMath>
                </a14:m>
                <a:endParaRPr lang="en-US" b="0" i="1" dirty="0">
                  <a:ea typeface="Cambria Math" charset="0"/>
                  <a:cs typeface="Cambria Math" charset="0"/>
                </a:endParaRPr>
              </a:p>
              <a:p>
                <a:pPr lvl="1"/>
                <a:endParaRPr lang="en-CA" i="1" dirty="0"/>
              </a:p>
              <a:p>
                <a:r>
                  <a:rPr lang="en-CA" dirty="0"/>
                  <a:t>However, understanding exact form of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𝑓</m:t>
                        </m:r>
                      </m:e>
                    </m:acc>
                  </m:oMath>
                </a14:m>
                <a:r>
                  <a:rPr lang="en-CA" dirty="0"/>
                  <a:t> matters for </a:t>
                </a:r>
                <a:r>
                  <a:rPr lang="en-CA" dirty="0">
                    <a:solidFill>
                      <a:srgbClr val="FF0000"/>
                    </a:solidFill>
                  </a:rPr>
                  <a:t>inference</a:t>
                </a:r>
              </a:p>
              <a:p>
                <a:pPr lvl="1"/>
                <a:r>
                  <a:rPr lang="en-CA" dirty="0"/>
                  <a:t>Inference may matter if we want to establish (causal) relationship between the response and each predictor</a:t>
                </a:r>
              </a:p>
              <a:p>
                <a:pPr lvl="1"/>
                <a:r>
                  <a:rPr lang="en-CA" dirty="0"/>
                  <a:t>For example, does a specific predictor matter? How does it impact the dependent variable? </a:t>
                </a:r>
              </a:p>
              <a:p>
                <a:pPr lvl="1"/>
                <a:r>
                  <a:rPr lang="en-CA" dirty="0"/>
                  <a:t>In MMM, the goal, for the most part, is inference. </a:t>
                </a:r>
              </a:p>
              <a:p>
                <a:pPr lvl="1"/>
                <a:endParaRPr lang="en-CA" dirty="0"/>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01" t="-915"/>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74722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CA" dirty="0"/>
                  <a:t>How to Estimate </a:t>
                </a:r>
                <a14:m>
                  <m:oMath xmlns:m="http://schemas.openxmlformats.org/officeDocument/2006/math">
                    <m:r>
                      <a:rPr lang="en-CA" b="0" i="1" smtClean="0">
                        <a:latin typeface="Cambria Math" panose="02040503050406030204" pitchFamily="18" charset="0"/>
                      </a:rPr>
                      <m:t>𝑓</m:t>
                    </m:r>
                  </m:oMath>
                </a14:m>
                <a:r>
                  <a:rPr lang="en-CA"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33" b="-319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Parametric</a:t>
                </a:r>
              </a:p>
              <a:p>
                <a:pPr lvl="1"/>
                <a:r>
                  <a:rPr lang="en-CA" dirty="0"/>
                  <a:t>Make an assumption about the functional form of </a:t>
                </a:r>
                <a14:m>
                  <m:oMath xmlns:m="http://schemas.openxmlformats.org/officeDocument/2006/math">
                    <m:r>
                      <a:rPr lang="en-US" b="0" i="1" smtClean="0">
                        <a:latin typeface="Cambria Math" charset="0"/>
                      </a:rPr>
                      <m:t>𝑓</m:t>
                    </m:r>
                    <m:r>
                      <a:rPr lang="en-US" b="0" i="1" smtClean="0">
                        <a:latin typeface="Cambria Math" charset="0"/>
                      </a:rPr>
                      <m:t>.</m:t>
                    </m:r>
                  </m:oMath>
                </a14:m>
                <a:r>
                  <a:rPr lang="en-CA" dirty="0"/>
                  <a:t> Could be linear (i.e. </a:t>
                </a:r>
                <a14:m>
                  <m:oMath xmlns:m="http://schemas.openxmlformats.org/officeDocument/2006/math">
                    <m:r>
                      <a:rPr lang="en-CA" i="1">
                        <a:latin typeface="Cambria Math" panose="02040503050406030204" pitchFamily="18" charset="0"/>
                      </a:rPr>
                      <m:t>𝑓</m:t>
                    </m:r>
                    <m:d>
                      <m:dPr>
                        <m:ctrlPr>
                          <a:rPr lang="en-CA" i="1">
                            <a:latin typeface="Cambria Math" panose="02040503050406030204" pitchFamily="18" charset="0"/>
                          </a:rPr>
                        </m:ctrlPr>
                      </m:dPr>
                      <m:e>
                        <m:r>
                          <a:rPr lang="en-CA" i="1">
                            <a:latin typeface="Cambria Math" panose="02040503050406030204" pitchFamily="18" charset="0"/>
                          </a:rPr>
                          <m:t>𝑋</m:t>
                        </m:r>
                      </m:e>
                    </m:d>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𝑋</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𝑋</m:t>
                        </m:r>
                      </m:e>
                      <m:sub>
                        <m:r>
                          <a:rPr lang="en-CA" i="1">
                            <a:latin typeface="Cambria Math" panose="02040503050406030204" pitchFamily="18" charset="0"/>
                          </a:rPr>
                          <m:t>2</m:t>
                        </m:r>
                      </m:sub>
                    </m:sSub>
                    <m:r>
                      <a:rPr lang="en-CA">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𝑝</m:t>
                        </m:r>
                      </m:sub>
                    </m:sSub>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𝑋</m:t>
                        </m:r>
                      </m:e>
                      <m:sub>
                        <m:r>
                          <a:rPr lang="en-CA" i="1">
                            <a:latin typeface="Cambria Math" panose="02040503050406030204" pitchFamily="18" charset="0"/>
                          </a:rPr>
                          <m:t>𝑝</m:t>
                        </m:r>
                      </m:sub>
                    </m:sSub>
                  </m:oMath>
                </a14:m>
                <a:r>
                  <a:rPr lang="en-CA" dirty="0"/>
                  <a:t>) or nonlinear</a:t>
                </a:r>
              </a:p>
              <a:p>
                <a:pPr lvl="1"/>
                <a:r>
                  <a:rPr lang="en-CA" dirty="0"/>
                  <a:t>After model selected, use a proper procedure to fit/train the model (i.e., estimate the parameters). Could be OLS, NLS, GLM, MLE or Bayesian Inference. </a:t>
                </a:r>
              </a:p>
              <a:p>
                <a:r>
                  <a:rPr lang="en-CA" dirty="0"/>
                  <a:t>Non-Parametric</a:t>
                </a:r>
              </a:p>
              <a:p>
                <a:pPr lvl="1"/>
                <a:r>
                  <a:rPr lang="en-CA" dirty="0"/>
                  <a:t>Makes no explicit assumptions about functional form of </a:t>
                </a:r>
                <a14:m>
                  <m:oMath xmlns:m="http://schemas.openxmlformats.org/officeDocument/2006/math">
                    <m:r>
                      <a:rPr lang="en-CA" b="0" i="1" smtClean="0">
                        <a:latin typeface="Cambria Math" panose="02040503050406030204" pitchFamily="18" charset="0"/>
                      </a:rPr>
                      <m:t>𝑓</m:t>
                    </m:r>
                  </m:oMath>
                </a14:m>
                <a:endParaRPr lang="en-CA" dirty="0"/>
              </a:p>
              <a:p>
                <a:pPr lvl="1"/>
                <a:r>
                  <a:rPr lang="en-CA" dirty="0"/>
                  <a:t>Flexibility would allow for potential non-linear, non-monotonic, and discontinuous patterns between the predictors and responses</a:t>
                </a:r>
              </a:p>
              <a:p>
                <a:pPr lvl="1"/>
                <a:r>
                  <a:rPr lang="en-CA" dirty="0"/>
                  <a:t>Better fit but requires a very large number of observations (</a:t>
                </a:r>
                <a:r>
                  <a:rPr lang="en-CA" i="1" dirty="0"/>
                  <a:t>curse of dimensionality</a:t>
                </a:r>
                <a:r>
                  <a:rPr lang="en-CA" dirty="0"/>
                  <a:t>) and harder to interpret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4"/>
                <a:stretch>
                  <a:fillRect l="-938" t="-882" r="-794"/>
                </a:stretch>
              </a:blipFill>
            </p:spPr>
            <p:txBody>
              <a:bodyPr/>
              <a:lstStyle/>
              <a:p>
                <a:r>
                  <a:rPr lang="en-US">
                    <a:noFill/>
                  </a:rPr>
                  <a:t> </a:t>
                </a:r>
              </a:p>
            </p:txBody>
          </p:sp>
        </mc:Fallback>
      </mc:AlternateContent>
      <p:sp>
        <p:nvSpPr>
          <p:cNvPr id="5" name="Footer Placeholder 4"/>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2303634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Model Fit Visualization:</a:t>
            </a:r>
          </a:p>
        </p:txBody>
      </p:sp>
      <p:pic>
        <p:nvPicPr>
          <p:cNvPr id="5" name="Picture 4"/>
          <p:cNvPicPr>
            <a:picLocks noChangeAspect="1"/>
          </p:cNvPicPr>
          <p:nvPr/>
        </p:nvPicPr>
        <p:blipFill>
          <a:blip r:embed="rId2"/>
          <a:stretch>
            <a:fillRect/>
          </a:stretch>
        </p:blipFill>
        <p:spPr>
          <a:xfrm>
            <a:off x="533400" y="1219200"/>
            <a:ext cx="3420352" cy="2749550"/>
          </a:xfrm>
          <a:prstGeom prst="rect">
            <a:avLst/>
          </a:prstGeom>
        </p:spPr>
      </p:pic>
      <p:pic>
        <p:nvPicPr>
          <p:cNvPr id="6" name="Picture 5"/>
          <p:cNvPicPr>
            <a:picLocks noChangeAspect="1"/>
          </p:cNvPicPr>
          <p:nvPr/>
        </p:nvPicPr>
        <p:blipFill>
          <a:blip r:embed="rId3"/>
          <a:stretch>
            <a:fillRect/>
          </a:stretch>
        </p:blipFill>
        <p:spPr>
          <a:xfrm>
            <a:off x="4943475" y="1250950"/>
            <a:ext cx="3382479" cy="2717800"/>
          </a:xfrm>
          <a:prstGeom prst="rect">
            <a:avLst/>
          </a:prstGeom>
        </p:spPr>
      </p:pic>
      <p:pic>
        <p:nvPicPr>
          <p:cNvPr id="7" name="Picture 6"/>
          <p:cNvPicPr>
            <a:picLocks noChangeAspect="1"/>
          </p:cNvPicPr>
          <p:nvPr/>
        </p:nvPicPr>
        <p:blipFill>
          <a:blip r:embed="rId4"/>
          <a:stretch>
            <a:fillRect/>
          </a:stretch>
        </p:blipFill>
        <p:spPr>
          <a:xfrm>
            <a:off x="1981200" y="4062646"/>
            <a:ext cx="3279775" cy="2535023"/>
          </a:xfrm>
          <a:prstGeom prst="rect">
            <a:avLst/>
          </a:prstGeom>
        </p:spPr>
      </p:pic>
      <p:sp>
        <p:nvSpPr>
          <p:cNvPr id="8" name="TextBox 7"/>
          <p:cNvSpPr txBox="1"/>
          <p:nvPr/>
        </p:nvSpPr>
        <p:spPr>
          <a:xfrm>
            <a:off x="1732592" y="825257"/>
            <a:ext cx="1478290" cy="369332"/>
          </a:xfrm>
          <a:prstGeom prst="rect">
            <a:avLst/>
          </a:prstGeom>
          <a:noFill/>
        </p:spPr>
        <p:txBody>
          <a:bodyPr wrap="none" rtlCol="0">
            <a:spAutoFit/>
          </a:bodyPr>
          <a:lstStyle/>
          <a:p>
            <a:r>
              <a:rPr lang="en-US"/>
              <a:t>Linear Model </a:t>
            </a:r>
          </a:p>
        </p:txBody>
      </p:sp>
      <p:sp>
        <p:nvSpPr>
          <p:cNvPr id="9" name="TextBox 8"/>
          <p:cNvSpPr txBox="1"/>
          <p:nvPr/>
        </p:nvSpPr>
        <p:spPr>
          <a:xfrm>
            <a:off x="5504005" y="806502"/>
            <a:ext cx="2380780" cy="369332"/>
          </a:xfrm>
          <a:prstGeom prst="rect">
            <a:avLst/>
          </a:prstGeom>
          <a:noFill/>
        </p:spPr>
        <p:txBody>
          <a:bodyPr wrap="none" rtlCol="0">
            <a:spAutoFit/>
          </a:bodyPr>
          <a:lstStyle/>
          <a:p>
            <a:r>
              <a:rPr lang="en-US" dirty="0"/>
              <a:t>Spline Model </a:t>
            </a:r>
            <a:r>
              <a:rPr lang="en-US"/>
              <a:t>(smooth) </a:t>
            </a:r>
            <a:endParaRPr lang="en-US" dirty="0"/>
          </a:p>
        </p:txBody>
      </p:sp>
      <p:sp>
        <p:nvSpPr>
          <p:cNvPr id="10" name="TextBox 9"/>
          <p:cNvSpPr txBox="1"/>
          <p:nvPr/>
        </p:nvSpPr>
        <p:spPr>
          <a:xfrm>
            <a:off x="262071" y="4813376"/>
            <a:ext cx="1608069" cy="646331"/>
          </a:xfrm>
          <a:prstGeom prst="rect">
            <a:avLst/>
          </a:prstGeom>
          <a:noFill/>
        </p:spPr>
        <p:txBody>
          <a:bodyPr wrap="none" rtlCol="0">
            <a:spAutoFit/>
          </a:bodyPr>
          <a:lstStyle/>
          <a:p>
            <a:pPr algn="ctr"/>
            <a:r>
              <a:rPr lang="en-US" dirty="0"/>
              <a:t>Spline Model </a:t>
            </a:r>
          </a:p>
          <a:p>
            <a:pPr algn="ctr"/>
            <a:r>
              <a:rPr lang="en-US" dirty="0"/>
              <a:t>(more flexible) </a:t>
            </a:r>
          </a:p>
        </p:txBody>
      </p:sp>
      <p:sp>
        <p:nvSpPr>
          <p:cNvPr id="11" name="TextBox 10"/>
          <p:cNvSpPr txBox="1"/>
          <p:nvPr/>
        </p:nvSpPr>
        <p:spPr>
          <a:xfrm>
            <a:off x="5715000" y="4936487"/>
            <a:ext cx="2876813" cy="523220"/>
          </a:xfrm>
          <a:prstGeom prst="rect">
            <a:avLst/>
          </a:prstGeom>
          <a:solidFill>
            <a:srgbClr val="92D050"/>
          </a:solidFill>
        </p:spPr>
        <p:txBody>
          <a:bodyPr wrap="none" rtlCol="0">
            <a:spAutoFit/>
          </a:bodyPr>
          <a:lstStyle/>
          <a:p>
            <a:r>
              <a:rPr lang="en-US" sz="2800" dirty="0">
                <a:solidFill>
                  <a:schemeClr val="bg1"/>
                </a:solidFill>
              </a:rPr>
              <a:t>What’s the catch? </a:t>
            </a:r>
          </a:p>
        </p:txBody>
      </p:sp>
      <p:sp>
        <p:nvSpPr>
          <p:cNvPr id="2" name="Footer Placeholder 1"/>
          <p:cNvSpPr>
            <a:spLocks noGrp="1"/>
          </p:cNvSpPr>
          <p:nvPr>
            <p:ph type="ftr" sz="quarter" idx="3"/>
          </p:nvPr>
        </p:nvSpPr>
        <p:spPr/>
        <p:txBody>
          <a:bodyPr/>
          <a:lstStyle/>
          <a:p>
            <a:r>
              <a:rPr lang="en-US"/>
              <a:t>© Ceren Kolsarici</a:t>
            </a:r>
            <a:endParaRPr lang="en-US" dirty="0"/>
          </a:p>
        </p:txBody>
      </p:sp>
    </p:spTree>
    <p:extLst>
      <p:ext uri="{BB962C8B-B14F-4D97-AF65-F5344CB8AC3E}">
        <p14:creationId xmlns:p14="http://schemas.microsoft.com/office/powerpoint/2010/main" val="387995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Flexibility vs. Interpretability </a:t>
            </a:r>
          </a:p>
        </p:txBody>
      </p:sp>
      <p:sp>
        <p:nvSpPr>
          <p:cNvPr id="6" name="Text Placeholder 5"/>
          <p:cNvSpPr>
            <a:spLocks noGrp="1"/>
          </p:cNvSpPr>
          <p:nvPr>
            <p:ph type="body" idx="1"/>
          </p:nvPr>
        </p:nvSpPr>
        <p:spPr/>
        <p:txBody>
          <a:bodyPr/>
          <a:lstStyle/>
          <a:p>
            <a:r>
              <a:rPr lang="en-US" dirty="0"/>
              <a:t>Parametric Regression</a:t>
            </a:r>
          </a:p>
        </p:txBody>
      </p:sp>
      <p:sp>
        <p:nvSpPr>
          <p:cNvPr id="7" name="Content Placeholder 6"/>
          <p:cNvSpPr>
            <a:spLocks noGrp="1"/>
          </p:cNvSpPr>
          <p:nvPr>
            <p:ph sz="half" idx="2"/>
          </p:nvPr>
        </p:nvSpPr>
        <p:spPr/>
        <p:txBody>
          <a:bodyPr/>
          <a:lstStyle/>
          <a:p>
            <a:pPr>
              <a:lnSpc>
                <a:spcPct val="80000"/>
              </a:lnSpc>
            </a:pPr>
            <a:r>
              <a:rPr lang="en-US" altLang="en-US" sz="2000" dirty="0"/>
              <a:t>If the assumed functional form/error term assumptions are correct:</a:t>
            </a:r>
          </a:p>
          <a:p>
            <a:pPr lvl="1">
              <a:lnSpc>
                <a:spcPct val="80000"/>
              </a:lnSpc>
            </a:pPr>
            <a:r>
              <a:rPr lang="en-US" altLang="en-US" sz="1800" dirty="0"/>
              <a:t>Consistency </a:t>
            </a:r>
            <a:r>
              <a:rPr lang="en-US" altLang="en-US" sz="1800" dirty="0">
                <a:sym typeface="Wingdings" panose="05000000000000000000" pitchFamily="2" charset="2"/>
              </a:rPr>
              <a:t></a:t>
            </a:r>
            <a:endParaRPr lang="en-US" altLang="en-US" sz="1800" dirty="0"/>
          </a:p>
          <a:p>
            <a:pPr lvl="1">
              <a:lnSpc>
                <a:spcPct val="80000"/>
              </a:lnSpc>
            </a:pPr>
            <a:r>
              <a:rPr lang="en-US" altLang="en-US" sz="1800" dirty="0"/>
              <a:t>Asymptotic efficiency </a:t>
            </a:r>
            <a:r>
              <a:rPr lang="en-US" altLang="en-US" sz="1800" dirty="0">
                <a:sym typeface="Wingdings" panose="05000000000000000000" pitchFamily="2" charset="2"/>
              </a:rPr>
              <a:t></a:t>
            </a:r>
          </a:p>
          <a:p>
            <a:pPr>
              <a:lnSpc>
                <a:spcPct val="80000"/>
              </a:lnSpc>
            </a:pPr>
            <a:r>
              <a:rPr lang="en-US" altLang="en-US" sz="2000" dirty="0">
                <a:sym typeface="Wingdings" panose="05000000000000000000" pitchFamily="2" charset="2"/>
              </a:rPr>
              <a:t>High degree of uncertainty regarding the functional form</a:t>
            </a:r>
          </a:p>
          <a:p>
            <a:pPr lvl="1">
              <a:lnSpc>
                <a:spcPct val="80000"/>
              </a:lnSpc>
            </a:pPr>
            <a:r>
              <a:rPr lang="en-US" altLang="en-US" sz="1800" dirty="0">
                <a:sym typeface="Wingdings" panose="05000000000000000000" pitchFamily="2" charset="2"/>
              </a:rPr>
              <a:t>Inflexibility </a:t>
            </a:r>
          </a:p>
          <a:p>
            <a:pPr lvl="1">
              <a:lnSpc>
                <a:spcPct val="80000"/>
              </a:lnSpc>
            </a:pPr>
            <a:r>
              <a:rPr lang="en-US" altLang="en-US" sz="1800" dirty="0">
                <a:sym typeface="Wingdings" panose="05000000000000000000" pitchFamily="2" charset="2"/>
              </a:rPr>
              <a:t>Bias </a:t>
            </a:r>
          </a:p>
          <a:p>
            <a:pPr lvl="1">
              <a:lnSpc>
                <a:spcPct val="80000"/>
              </a:lnSpc>
            </a:pPr>
            <a:r>
              <a:rPr lang="en-US" altLang="en-US" sz="1800" dirty="0">
                <a:sym typeface="Wingdings" panose="05000000000000000000" pitchFamily="2" charset="2"/>
              </a:rPr>
              <a:t>Inconsistency </a:t>
            </a:r>
          </a:p>
          <a:p>
            <a:pPr lvl="1">
              <a:lnSpc>
                <a:spcPct val="80000"/>
              </a:lnSpc>
            </a:pPr>
            <a:endParaRPr lang="en-US" altLang="en-US" sz="1800" dirty="0">
              <a:sym typeface="Wingdings" panose="05000000000000000000" pitchFamily="2" charset="2"/>
            </a:endParaRPr>
          </a:p>
          <a:p>
            <a:endParaRPr lang="en-US" dirty="0"/>
          </a:p>
        </p:txBody>
      </p:sp>
      <p:sp>
        <p:nvSpPr>
          <p:cNvPr id="8" name="Text Placeholder 7"/>
          <p:cNvSpPr>
            <a:spLocks noGrp="1"/>
          </p:cNvSpPr>
          <p:nvPr>
            <p:ph type="body" sz="quarter" idx="3"/>
          </p:nvPr>
        </p:nvSpPr>
        <p:spPr/>
        <p:txBody>
          <a:bodyPr/>
          <a:lstStyle/>
          <a:p>
            <a:r>
              <a:rPr lang="en-US" dirty="0"/>
              <a:t>Non-parametric Regression</a:t>
            </a:r>
          </a:p>
        </p:txBody>
      </p:sp>
      <p:sp>
        <p:nvSpPr>
          <p:cNvPr id="9" name="Content Placeholder 8"/>
          <p:cNvSpPr>
            <a:spLocks noGrp="1"/>
          </p:cNvSpPr>
          <p:nvPr>
            <p:ph sz="quarter" idx="4"/>
          </p:nvPr>
        </p:nvSpPr>
        <p:spPr/>
        <p:txBody>
          <a:bodyPr/>
          <a:lstStyle/>
          <a:p>
            <a:pPr>
              <a:lnSpc>
                <a:spcPct val="80000"/>
              </a:lnSpc>
            </a:pPr>
            <a:r>
              <a:rPr lang="en-US" altLang="en-US" sz="2000" dirty="0"/>
              <a:t>Imposes few restrictions on the form of the joint distribution of the data:</a:t>
            </a:r>
          </a:p>
          <a:p>
            <a:pPr lvl="1">
              <a:lnSpc>
                <a:spcPct val="80000"/>
              </a:lnSpc>
            </a:pPr>
            <a:r>
              <a:rPr lang="en-US" altLang="en-US" sz="1800" dirty="0"/>
              <a:t>Flexibility </a:t>
            </a:r>
            <a:r>
              <a:rPr lang="en-US" altLang="en-US" sz="1800" dirty="0">
                <a:sym typeface="Wingdings" panose="05000000000000000000" pitchFamily="2" charset="2"/>
              </a:rPr>
              <a:t></a:t>
            </a:r>
          </a:p>
          <a:p>
            <a:pPr lvl="1">
              <a:lnSpc>
                <a:spcPct val="80000"/>
              </a:lnSpc>
            </a:pPr>
            <a:r>
              <a:rPr lang="en-US" altLang="en-US" sz="1800" dirty="0">
                <a:sym typeface="Wingdings" panose="05000000000000000000" pitchFamily="2" charset="2"/>
              </a:rPr>
              <a:t>Consistency with less restrictive conditions </a:t>
            </a:r>
          </a:p>
          <a:p>
            <a:pPr>
              <a:lnSpc>
                <a:spcPct val="80000"/>
              </a:lnSpc>
            </a:pPr>
            <a:r>
              <a:rPr lang="en-US" altLang="en-US" sz="2000" dirty="0"/>
              <a:t>Convergence rate is much slower</a:t>
            </a:r>
          </a:p>
          <a:p>
            <a:pPr lvl="1">
              <a:lnSpc>
                <a:spcPct val="80000"/>
              </a:lnSpc>
            </a:pPr>
            <a:r>
              <a:rPr lang="en-US" altLang="en-US" sz="1800" dirty="0"/>
              <a:t>Inefficiency </a:t>
            </a:r>
            <a:r>
              <a:rPr lang="en-US" altLang="en-US" sz="1800" dirty="0">
                <a:sym typeface="Wingdings" panose="05000000000000000000" pitchFamily="2" charset="2"/>
              </a:rPr>
              <a:t></a:t>
            </a:r>
          </a:p>
          <a:p>
            <a:pPr lvl="1">
              <a:lnSpc>
                <a:spcPct val="80000"/>
              </a:lnSpc>
            </a:pPr>
            <a:r>
              <a:rPr lang="en-US" altLang="en-US" sz="1800" dirty="0">
                <a:sym typeface="Wingdings" panose="05000000000000000000" pitchFamily="2" charset="2"/>
              </a:rPr>
              <a:t>Need for large data sets </a:t>
            </a:r>
          </a:p>
          <a:p>
            <a:pPr>
              <a:lnSpc>
                <a:spcPct val="80000"/>
              </a:lnSpc>
            </a:pPr>
            <a:r>
              <a:rPr lang="en-US" altLang="en-US" sz="2000" dirty="0"/>
              <a:t>Three major types:</a:t>
            </a:r>
          </a:p>
          <a:p>
            <a:pPr lvl="1">
              <a:lnSpc>
                <a:spcPct val="80000"/>
              </a:lnSpc>
            </a:pPr>
            <a:r>
              <a:rPr lang="en-US" altLang="en-US" sz="1800" dirty="0"/>
              <a:t>Kernel estimators</a:t>
            </a:r>
          </a:p>
          <a:p>
            <a:pPr lvl="1">
              <a:lnSpc>
                <a:spcPct val="80000"/>
              </a:lnSpc>
            </a:pPr>
            <a:r>
              <a:rPr lang="en-US" altLang="en-US" sz="1800" dirty="0"/>
              <a:t>K-nearest neighbor estimators</a:t>
            </a:r>
          </a:p>
          <a:p>
            <a:pPr lvl="1">
              <a:lnSpc>
                <a:spcPct val="80000"/>
              </a:lnSpc>
            </a:pPr>
            <a:r>
              <a:rPr lang="en-US" altLang="en-US" sz="1800" dirty="0"/>
              <a:t>Spline regression estimators</a:t>
            </a:r>
          </a:p>
          <a:p>
            <a:endParaRPr lang="en-US" dirty="0"/>
          </a:p>
        </p:txBody>
      </p:sp>
      <p:sp>
        <p:nvSpPr>
          <p:cNvPr id="2" name="Footer Placeholder 1"/>
          <p:cNvSpPr>
            <a:spLocks noGrp="1"/>
          </p:cNvSpPr>
          <p:nvPr>
            <p:ph type="ftr" sz="quarter" idx="10"/>
          </p:nvPr>
        </p:nvSpPr>
        <p:spPr/>
        <p:txBody>
          <a:bodyPr/>
          <a:lstStyle/>
          <a:p>
            <a:r>
              <a:rPr lang="en-US"/>
              <a:t>© Ceren Kolsarici</a:t>
            </a:r>
            <a:endParaRPr lang="en-US" dirty="0"/>
          </a:p>
        </p:txBody>
      </p:sp>
      <p:sp>
        <p:nvSpPr>
          <p:cNvPr id="3" name="Rounded Rectangle 2">
            <a:extLst>
              <a:ext uri="{FF2B5EF4-FFF2-40B4-BE49-F238E27FC236}">
                <a16:creationId xmlns:a16="http://schemas.microsoft.com/office/drawing/2014/main" id="{934D887A-80B8-A03B-7647-3C31BAD9024E}"/>
              </a:ext>
            </a:extLst>
          </p:cNvPr>
          <p:cNvSpPr/>
          <p:nvPr/>
        </p:nvSpPr>
        <p:spPr>
          <a:xfrm>
            <a:off x="151607" y="4551494"/>
            <a:ext cx="4419600" cy="1278730"/>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1400" dirty="0"/>
              <a:t>However!</a:t>
            </a:r>
          </a:p>
          <a:p>
            <a:pPr algn="ctr"/>
            <a:r>
              <a:rPr lang="en-US" sz="1400" dirty="0"/>
              <a:t>Incorrect specifications lead to incorrect inferences.</a:t>
            </a:r>
          </a:p>
          <a:p>
            <a:pPr algn="ctr"/>
            <a:endParaRPr lang="en-US" sz="1400" dirty="0"/>
          </a:p>
          <a:p>
            <a:pPr algn="ctr"/>
            <a:r>
              <a:rPr lang="en-US" sz="1400" dirty="0"/>
              <a:t>In MMM, try alternative specifications and validate/benchmark rigorously. </a:t>
            </a:r>
          </a:p>
        </p:txBody>
      </p:sp>
    </p:spTree>
    <p:extLst>
      <p:ext uri="{BB962C8B-B14F-4D97-AF65-F5344CB8AC3E}">
        <p14:creationId xmlns:p14="http://schemas.microsoft.com/office/powerpoint/2010/main" val="265375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K-Nearest Neighborhood</a:t>
            </a:r>
          </a:p>
        </p:txBody>
      </p:sp>
      <p:graphicFrame>
        <p:nvGraphicFramePr>
          <p:cNvPr id="10" name="Object 15"/>
          <p:cNvGraphicFramePr>
            <a:graphicFrameLocks noGrp="1" noChangeAspect="1"/>
          </p:cNvGraphicFramePr>
          <p:nvPr>
            <p:ph sz="half" idx="1"/>
          </p:nvPr>
        </p:nvGraphicFramePr>
        <p:xfrm>
          <a:off x="1446213" y="1600200"/>
          <a:ext cx="5868987" cy="2927350"/>
        </p:xfrm>
        <a:graphic>
          <a:graphicData uri="http://schemas.openxmlformats.org/presentationml/2006/ole">
            <mc:AlternateContent xmlns:mc="http://schemas.openxmlformats.org/markup-compatibility/2006">
              <mc:Choice xmlns:v="urn:schemas-microsoft-com:vml" Requires="v">
                <p:oleObj name="Chart" r:id="rId2" imgW="4676851" imgH="2333549" progId="Excel.Chart.8">
                  <p:embed/>
                </p:oleObj>
              </mc:Choice>
              <mc:Fallback>
                <p:oleObj name="Chart" r:id="rId2" imgW="4676851" imgH="2333549" progId="Excel.Chart.8">
                  <p:embed/>
                  <p:pic>
                    <p:nvPicPr>
                      <p:cNvPr id="1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600200"/>
                        <a:ext cx="5868987" cy="292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2" name="Line 12"/>
          <p:cNvSpPr>
            <a:spLocks noChangeShapeType="1"/>
          </p:cNvSpPr>
          <p:nvPr/>
        </p:nvSpPr>
        <p:spPr bwMode="auto">
          <a:xfrm flipH="1" flipV="1">
            <a:off x="4572000" y="3124200"/>
            <a:ext cx="914400" cy="685800"/>
          </a:xfrm>
          <a:prstGeom prst="line">
            <a:avLst/>
          </a:prstGeom>
          <a:noFill/>
          <a:ln w="222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13"/>
          <p:cNvSpPr txBox="1">
            <a:spLocks noChangeArrowheads="1"/>
          </p:cNvSpPr>
          <p:nvPr/>
        </p:nvSpPr>
        <p:spPr bwMode="auto">
          <a:xfrm>
            <a:off x="5867400" y="3962400"/>
            <a:ext cx="580423" cy="369332"/>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800">
                <a:solidFill>
                  <a:schemeClr val="tx1"/>
                </a:solidFill>
              </a:rPr>
              <a:t>k=6</a:t>
            </a:r>
          </a:p>
        </p:txBody>
      </p:sp>
      <p:sp>
        <p:nvSpPr>
          <p:cNvPr id="14" name="Oval 14"/>
          <p:cNvSpPr>
            <a:spLocks noChangeArrowheads="1"/>
          </p:cNvSpPr>
          <p:nvPr/>
        </p:nvSpPr>
        <p:spPr bwMode="auto">
          <a:xfrm rot="20584350">
            <a:off x="4191000" y="2590800"/>
            <a:ext cx="609600" cy="381000"/>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 name="Text Box 17"/>
          <p:cNvSpPr txBox="1">
            <a:spLocks noChangeArrowheads="1"/>
          </p:cNvSpPr>
          <p:nvPr/>
        </p:nvSpPr>
        <p:spPr bwMode="auto">
          <a:xfrm>
            <a:off x="4686300" y="901103"/>
            <a:ext cx="4038600" cy="752578"/>
          </a:xfrm>
          <a:prstGeom prst="rect">
            <a:avLst/>
          </a:prstGeom>
          <a:solidFill>
            <a:srgbClr val="00FFFF"/>
          </a:solidFill>
          <a:ln w="19050">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sz="4400">
                <a:solidFill>
                  <a:schemeClr val="tx2"/>
                </a:solidFill>
                <a:latin typeface="Arial" panose="020B0604020202020204" pitchFamily="34" charset="0"/>
                <a:cs typeface="Arial" panose="020B0604020202020204" pitchFamily="34" charset="0"/>
              </a:defRPr>
            </a:lvl1pPr>
            <a:lvl2pPr marL="742950" indent="-285750" algn="ctr">
              <a:defRPr sz="4400">
                <a:solidFill>
                  <a:schemeClr val="tx2"/>
                </a:solidFill>
                <a:latin typeface="Arial" panose="020B0604020202020204" pitchFamily="34" charset="0"/>
                <a:cs typeface="Arial" panose="020B0604020202020204" pitchFamily="34" charset="0"/>
              </a:defRPr>
            </a:lvl2pPr>
            <a:lvl3pPr marL="1143000" indent="-228600" algn="ctr">
              <a:defRPr sz="4400">
                <a:solidFill>
                  <a:schemeClr val="tx2"/>
                </a:solidFill>
                <a:latin typeface="Arial" panose="020B0604020202020204" pitchFamily="34" charset="0"/>
                <a:cs typeface="Arial" panose="020B0604020202020204" pitchFamily="34" charset="0"/>
              </a:defRPr>
            </a:lvl3pPr>
            <a:lvl4pPr marL="1600200" indent="-228600" algn="ctr">
              <a:defRPr sz="4400">
                <a:solidFill>
                  <a:schemeClr val="tx2"/>
                </a:solidFill>
                <a:latin typeface="Arial" panose="020B0604020202020204" pitchFamily="34" charset="0"/>
                <a:cs typeface="Arial" panose="020B0604020202020204" pitchFamily="34" charset="0"/>
              </a:defRPr>
            </a:lvl4pPr>
            <a:lvl5pPr marL="2057400" indent="-228600" algn="ctr">
              <a:defRPr sz="4400">
                <a:solidFill>
                  <a:schemeClr val="tx2"/>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eaLnBrk="1" hangingPunct="1">
              <a:spcBef>
                <a:spcPct val="50000"/>
              </a:spcBef>
            </a:pPr>
            <a:r>
              <a:rPr lang="en-US" altLang="en-US" sz="1400">
                <a:solidFill>
                  <a:schemeClr val="tx1"/>
                </a:solidFill>
              </a:rPr>
              <a:t>As the neighborhood (k) gets bigger:</a:t>
            </a:r>
          </a:p>
          <a:p>
            <a:pPr algn="l" eaLnBrk="1" hangingPunct="1">
              <a:lnSpc>
                <a:spcPct val="50000"/>
              </a:lnSpc>
              <a:spcBef>
                <a:spcPct val="50000"/>
              </a:spcBef>
              <a:buFontTx/>
              <a:buChar char="•"/>
            </a:pPr>
            <a:r>
              <a:rPr lang="en-US" altLang="en-US" sz="1400">
                <a:solidFill>
                  <a:schemeClr val="tx1"/>
                </a:solidFill>
              </a:rPr>
              <a:t> the variance </a:t>
            </a:r>
            <a:r>
              <a:rPr lang="en-US" altLang="en-US" sz="1400" b="1">
                <a:solidFill>
                  <a:schemeClr val="tx1"/>
                </a:solidFill>
              </a:rPr>
              <a:t>decreases</a:t>
            </a:r>
          </a:p>
          <a:p>
            <a:pPr algn="l" eaLnBrk="1" hangingPunct="1">
              <a:lnSpc>
                <a:spcPct val="50000"/>
              </a:lnSpc>
              <a:spcBef>
                <a:spcPct val="50000"/>
              </a:spcBef>
              <a:buFontTx/>
              <a:buChar char="•"/>
            </a:pPr>
            <a:r>
              <a:rPr lang="en-US" altLang="en-US" sz="1400">
                <a:solidFill>
                  <a:schemeClr val="tx1"/>
                </a:solidFill>
              </a:rPr>
              <a:t> the bias </a:t>
            </a:r>
            <a:r>
              <a:rPr lang="en-US" altLang="en-US" sz="1400" b="1">
                <a:solidFill>
                  <a:schemeClr val="tx1"/>
                </a:solidFill>
              </a:rPr>
              <a:t>increases</a:t>
            </a:r>
          </a:p>
        </p:txBody>
      </p:sp>
      <p:sp>
        <p:nvSpPr>
          <p:cNvPr id="2" name="Footer Placeholder 1"/>
          <p:cNvSpPr>
            <a:spLocks noGrp="1"/>
          </p:cNvSpPr>
          <p:nvPr>
            <p:ph type="ftr" sz="quarter" idx="3"/>
          </p:nvPr>
        </p:nvSpPr>
        <p:spPr/>
        <p:txBody>
          <a:bodyPr/>
          <a:lstStyle/>
          <a:p>
            <a:r>
              <a:rPr lang="en-US"/>
              <a:t>© Ceren Kolsarici</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A9053F6-8985-B10E-4EBB-A9C445F74C59}"/>
                  </a:ext>
                </a:extLst>
              </p:cNvPr>
              <p:cNvSpPr txBox="1"/>
              <p:nvPr/>
            </p:nvSpPr>
            <p:spPr>
              <a:xfrm>
                <a:off x="2514600" y="4990603"/>
                <a:ext cx="3933223" cy="94429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CA" sz="2400" b="0" i="1" smtClean="0">
                              <a:latin typeface="Cambria Math" panose="02040503050406030204" pitchFamily="18" charset="0"/>
                            </a:rPr>
                          </m:ctrlPr>
                        </m:accPr>
                        <m:e>
                          <m:r>
                            <a:rPr lang="en-CA" sz="2400" b="0" i="1" smtClean="0">
                              <a:latin typeface="Cambria Math" panose="02040503050406030204" pitchFamily="18" charset="0"/>
                            </a:rPr>
                            <m:t>𝑌</m:t>
                          </m:r>
                        </m:e>
                      </m:acc>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𝑥</m:t>
                          </m:r>
                        </m:e>
                      </m:d>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1</m:t>
                          </m:r>
                        </m:num>
                        <m:den>
                          <m:r>
                            <a:rPr lang="en-CA" sz="2400" b="0" i="1" smtClean="0">
                              <a:latin typeface="Cambria Math" panose="02040503050406030204" pitchFamily="18" charset="0"/>
                            </a:rPr>
                            <m:t>𝑘</m:t>
                          </m:r>
                        </m:den>
                      </m:f>
                      <m:nary>
                        <m:naryPr>
                          <m:chr m:val="∑"/>
                          <m:supHide m:val="on"/>
                          <m:ctrlPr>
                            <a:rPr lang="en-CA" sz="2400" b="0" i="1" smtClean="0">
                              <a:latin typeface="Cambria Math" panose="02040503050406030204" pitchFamily="18" charset="0"/>
                            </a:rPr>
                          </m:ctrlPr>
                        </m:naryPr>
                        <m:sub>
                          <m:sSub>
                            <m:sSubPr>
                              <m:ctrlPr>
                                <a:rPr lang="en-CA" sz="2400" b="0" i="1" smtClean="0">
                                  <a:latin typeface="Cambria Math" panose="02040503050406030204" pitchFamily="18" charset="0"/>
                                </a:rPr>
                              </m:ctrlPr>
                            </m:sSubPr>
                            <m:e>
                              <m:r>
                                <m:rPr>
                                  <m:brk m:alnAt="7"/>
                                </m:rPr>
                                <a:rPr lang="en-CA" sz="2400" b="0" i="1" smtClean="0">
                                  <a:latin typeface="Cambria Math" panose="02040503050406030204" pitchFamily="18" charset="0"/>
                                </a:rPr>
                                <m:t>𝑥</m:t>
                              </m:r>
                            </m:e>
                            <m:sub>
                              <m:r>
                                <m:rPr>
                                  <m:brk m:alnAt="7"/>
                                </m:rPr>
                                <a:rPr lang="en-CA" sz="2400" b="0" i="1" smtClean="0">
                                  <a:latin typeface="Cambria Math" panose="02040503050406030204" pitchFamily="18" charset="0"/>
                                </a:rPr>
                                <m:t>𝑖</m:t>
                              </m:r>
                            </m:sub>
                          </m:sSub>
                          <m:r>
                            <m:rPr>
                              <m:brk m:alnAt="7"/>
                            </m:rPr>
                            <a:rPr lang="en-CA" sz="2400" b="0" i="1" smtClean="0">
                              <a:latin typeface="Cambria Math" panose="02040503050406030204" pitchFamily="18" charset="0"/>
                              <a:ea typeface="Cambria Math" panose="02040503050406030204" pitchFamily="18" charset="0"/>
                            </a:rPr>
                            <m:t>∈</m:t>
                          </m:r>
                          <m:sSub>
                            <m:sSubPr>
                              <m:ctrlPr>
                                <a:rPr lang="en-CA" sz="2400" b="0" i="1" smtClean="0">
                                  <a:latin typeface="Cambria Math" panose="02040503050406030204" pitchFamily="18" charset="0"/>
                                  <a:ea typeface="Cambria Math" panose="02040503050406030204" pitchFamily="18" charset="0"/>
                                </a:rPr>
                              </m:ctrlPr>
                            </m:sSubPr>
                            <m:e>
                              <m:r>
                                <m:rPr>
                                  <m:brk m:alnAt="7"/>
                                </m:rPr>
                                <a:rPr lang="en-CA" sz="2400" b="0" i="1" smtClean="0">
                                  <a:latin typeface="Cambria Math" panose="02040503050406030204" pitchFamily="18" charset="0"/>
                                  <a:ea typeface="Cambria Math" panose="02040503050406030204" pitchFamily="18" charset="0"/>
                                </a:rPr>
                                <m:t>𝑁</m:t>
                              </m:r>
                            </m:e>
                            <m:sub>
                              <m:r>
                                <m:rPr>
                                  <m:brk m:alnAt="7"/>
                                </m:rPr>
                                <a:rPr lang="en-CA" sz="2400" b="0" i="1" smtClean="0">
                                  <a:latin typeface="Cambria Math" panose="02040503050406030204" pitchFamily="18" charset="0"/>
                                  <a:ea typeface="Cambria Math" panose="02040503050406030204" pitchFamily="18" charset="0"/>
                                </a:rPr>
                                <m:t>𝑘</m:t>
                              </m:r>
                            </m:sub>
                          </m:sSub>
                          <m:r>
                            <m:rPr>
                              <m:brk m:alnAt="7"/>
                            </m:rP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𝑥</m:t>
                          </m:r>
                          <m:r>
                            <a:rPr lang="en-CA" sz="2400" b="0" i="1" smtClean="0">
                              <a:latin typeface="Cambria Math" panose="02040503050406030204" pitchFamily="18" charset="0"/>
                              <a:ea typeface="Cambria Math" panose="02040503050406030204" pitchFamily="18" charset="0"/>
                            </a:rPr>
                            <m:t>)</m:t>
                          </m:r>
                        </m:sub>
                        <m:sup/>
                        <m:e>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𝑦</m:t>
                              </m:r>
                            </m:e>
                            <m:sub>
                              <m:r>
                                <a:rPr lang="en-CA" sz="2400" b="0" i="1" smtClean="0">
                                  <a:latin typeface="Cambria Math" panose="02040503050406030204" pitchFamily="18" charset="0"/>
                                </a:rPr>
                                <m:t>𝑖</m:t>
                              </m:r>
                            </m:sub>
                          </m:sSub>
                        </m:e>
                      </m:nary>
                    </m:oMath>
                  </m:oMathPara>
                </a14:m>
                <a:endParaRPr lang="en-US" sz="2400" dirty="0"/>
              </a:p>
            </p:txBody>
          </p:sp>
        </mc:Choice>
        <mc:Fallback xmlns="">
          <p:sp>
            <p:nvSpPr>
              <p:cNvPr id="3" name="TextBox 2">
                <a:extLst>
                  <a:ext uri="{FF2B5EF4-FFF2-40B4-BE49-F238E27FC236}">
                    <a16:creationId xmlns:a16="http://schemas.microsoft.com/office/drawing/2014/main" id="{8A9053F6-8985-B10E-4EBB-A9C445F74C59}"/>
                  </a:ext>
                </a:extLst>
              </p:cNvPr>
              <p:cNvSpPr txBox="1">
                <a:spLocks noRot="1" noChangeAspect="1" noMove="1" noResize="1" noEditPoints="1" noAdjustHandles="1" noChangeArrowheads="1" noChangeShapeType="1" noTextEdit="1"/>
              </p:cNvSpPr>
              <p:nvPr/>
            </p:nvSpPr>
            <p:spPr>
              <a:xfrm>
                <a:off x="2514600" y="4990603"/>
                <a:ext cx="3933223" cy="944297"/>
              </a:xfrm>
              <a:prstGeom prst="rect">
                <a:avLst/>
              </a:prstGeom>
              <a:blipFill>
                <a:blip r:embed="rId4"/>
                <a:stretch>
                  <a:fillRect t="-142667" b="-189333"/>
                </a:stretch>
              </a:blipFill>
            </p:spPr>
            <p:txBody>
              <a:bodyPr/>
              <a:lstStyle/>
              <a:p>
                <a:r>
                  <a:rPr lang="en-US">
                    <a:noFill/>
                  </a:rPr>
                  <a:t> </a:t>
                </a:r>
              </a:p>
            </p:txBody>
          </p:sp>
        </mc:Fallback>
      </mc:AlternateContent>
    </p:spTree>
    <p:extLst>
      <p:ext uri="{BB962C8B-B14F-4D97-AF65-F5344CB8AC3E}">
        <p14:creationId xmlns:p14="http://schemas.microsoft.com/office/powerpoint/2010/main" val="15684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checkerboard(across)">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0" grpId="0"/>
      <p:bldP spid="13" grpId="0" animBg="1"/>
      <p:bldP spid="14" grpId="0" animBg="1"/>
      <p:bldP spid="15" grpId="0" animBg="1"/>
    </p:bldLst>
  </p:timing>
</p:sld>
</file>

<file path=ppt/theme/theme1.xml><?xml version="1.0" encoding="utf-8"?>
<a:theme xmlns:a="http://schemas.openxmlformats.org/drawingml/2006/main" name="QSB Theme -Final- July 20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15770</TotalTime>
  <Words>3004</Words>
  <Application>Microsoft Macintosh PowerPoint</Application>
  <PresentationFormat>On-screen Show (4:3)</PresentationFormat>
  <Paragraphs>415</Paragraphs>
  <Slides>41</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41</vt:i4>
      </vt:variant>
    </vt:vector>
  </HeadingPairs>
  <TitlesOfParts>
    <vt:vector size="50" baseType="lpstr">
      <vt:lpstr>Arial</vt:lpstr>
      <vt:lpstr>Calibri</vt:lpstr>
      <vt:lpstr>Cambria Math</vt:lpstr>
      <vt:lpstr>Georgia</vt:lpstr>
      <vt:lpstr>Wingdings</vt:lpstr>
      <vt:lpstr>QSB Theme -Final- July 2011</vt:lpstr>
      <vt:lpstr>Chart</vt:lpstr>
      <vt:lpstr>Equation</vt:lpstr>
      <vt:lpstr>Bitmap Image</vt:lpstr>
      <vt:lpstr>IDENTIFYING DRIVERS OF OUTCOMES</vt:lpstr>
      <vt:lpstr>Agenda for This Session</vt:lpstr>
      <vt:lpstr>Mathematical exposition of SUPERVISED learning</vt:lpstr>
      <vt:lpstr>A Typical Data Generating Process</vt:lpstr>
      <vt:lpstr>Why estimate f? Prediction vs Inference</vt:lpstr>
      <vt:lpstr>How to Estimate f?</vt:lpstr>
      <vt:lpstr>Model Fit Visualization:</vt:lpstr>
      <vt:lpstr>Flexibility vs. Interpretability </vt:lpstr>
      <vt:lpstr>K-Nearest Neighborhood</vt:lpstr>
      <vt:lpstr>Kernel Estimation</vt:lpstr>
      <vt:lpstr>Issue 1</vt:lpstr>
      <vt:lpstr>The Curse of Dimensionality</vt:lpstr>
      <vt:lpstr>ISSUE 2: Bias-Variance Trade Off</vt:lpstr>
      <vt:lpstr>Bias and Variance Defined</vt:lpstr>
      <vt:lpstr>Why is there a Trade-Off?</vt:lpstr>
      <vt:lpstr>ISSUE 3: Selection Bias/Misspecification</vt:lpstr>
      <vt:lpstr>How to Compare Algorithms?</vt:lpstr>
      <vt:lpstr>ASSESSING MODEL ACCURACY</vt:lpstr>
      <vt:lpstr>Measuring Quality of Fit</vt:lpstr>
      <vt:lpstr>Basic Idea of ML: Step #1</vt:lpstr>
      <vt:lpstr>Basic Idea of ML: Step #2</vt:lpstr>
      <vt:lpstr>Basic Idea of ML: Step #3</vt:lpstr>
      <vt:lpstr>Difference from Inference</vt:lpstr>
      <vt:lpstr>Identifying drivers of outcomes</vt:lpstr>
      <vt:lpstr>Amusement Park Data</vt:lpstr>
      <vt:lpstr>Linear Regression Steps</vt:lpstr>
      <vt:lpstr>Modeling Steps – 1</vt:lpstr>
      <vt:lpstr>Pair Plots</vt:lpstr>
      <vt:lpstr>Correlation Patterns</vt:lpstr>
      <vt:lpstr>Model Fit</vt:lpstr>
      <vt:lpstr>Checking for Model Assumptions</vt:lpstr>
      <vt:lpstr>Examples of Violations </vt:lpstr>
      <vt:lpstr>Modeling Steps – 2</vt:lpstr>
      <vt:lpstr>Comparing Different Drivers</vt:lpstr>
      <vt:lpstr>Model Selection</vt:lpstr>
      <vt:lpstr>Fitted versus Actual Scatter Plots</vt:lpstr>
      <vt:lpstr>Interaction Terms and Dummy Variables</vt:lpstr>
      <vt:lpstr>Syntax for Interaction Terms in R</vt:lpstr>
      <vt:lpstr>Caution! Overfitting</vt:lpstr>
      <vt:lpstr>Key Takeaways From This Session</vt:lpstr>
      <vt:lpstr>What Do We (Marketers) Do with These Results?</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Ceren Kolsarici</dc:creator>
  <cp:lastModifiedBy>Ceren Kolsarici</cp:lastModifiedBy>
  <cp:revision>503</cp:revision>
  <cp:lastPrinted>2014-07-30T18:57:18Z</cp:lastPrinted>
  <dcterms:created xsi:type="dcterms:W3CDTF">2013-09-11T15:30:00Z</dcterms:created>
  <dcterms:modified xsi:type="dcterms:W3CDTF">2024-08-10T17:34:55Z</dcterms:modified>
</cp:coreProperties>
</file>