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8" r:id="rId1"/>
  </p:sldMasterIdLst>
  <p:notesMasterIdLst>
    <p:notesMasterId r:id="rId16"/>
  </p:notesMasterIdLst>
  <p:handoutMasterIdLst>
    <p:handoutMasterId r:id="rId17"/>
  </p:handoutMasterIdLst>
  <p:sldIdLst>
    <p:sldId id="676" r:id="rId2"/>
    <p:sldId id="669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0AC06-FC25-EB4A-AEA2-37B223562EFE}">
          <p14:sldIdLst>
            <p14:sldId id="676"/>
            <p14:sldId id="669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2" pos="2303">
          <p15:clr>
            <a:srgbClr val="A4A3A4"/>
          </p15:clr>
        </p15:guide>
        <p15:guide id="3" orient="horz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74286" autoAdjust="0"/>
  </p:normalViewPr>
  <p:slideViewPr>
    <p:cSldViewPr>
      <p:cViewPr varScale="1">
        <p:scale>
          <a:sx n="93" d="100"/>
          <a:sy n="93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970" y="66"/>
      </p:cViewPr>
      <p:guideLst>
        <p:guide pos="2303"/>
        <p:guide orient="horz"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63" y="9119743"/>
            <a:ext cx="3169975" cy="479813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/>
            </a:lvl1pPr>
          </a:lstStyle>
          <a:p>
            <a:fld id="{3A2E9880-1EC5-4A8F-83B0-CB814325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2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276225"/>
            <a:ext cx="6624638" cy="496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33" y="9000097"/>
            <a:ext cx="3184928" cy="48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50" tIns="48525" rIns="97050" bIns="48525" numCol="1" anchor="b" anchorCtr="0" compatLnSpc="1">
            <a:prstTxWarp prst="textNoShape">
              <a:avLst/>
            </a:prstTxWarp>
          </a:bodyPr>
          <a:lstStyle>
            <a:lvl1pPr algn="r" defTabSz="970591">
              <a:defRPr sz="1200"/>
            </a:lvl1pPr>
          </a:lstStyle>
          <a:p>
            <a:pPr>
              <a:defRPr/>
            </a:pPr>
            <a:fld id="{B5AAD2D1-61E3-437E-A834-9D9388187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2062" y="5701354"/>
            <a:ext cx="6995894" cy="3464084"/>
            <a:chOff x="137243" y="5655444"/>
            <a:chExt cx="7040715" cy="3346667"/>
          </a:xfrm>
        </p:grpSpPr>
        <p:sp>
          <p:nvSpPr>
            <p:cNvPr id="21" name="Line 3"/>
            <p:cNvSpPr>
              <a:spLocks noChangeShapeType="1"/>
            </p:cNvSpPr>
            <p:nvPr/>
          </p:nvSpPr>
          <p:spPr bwMode="auto">
            <a:xfrm>
              <a:off x="137243" y="5655444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137243" y="6122079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37243" y="6593625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37243" y="7093004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37243" y="7561276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37243" y="8029547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37243" y="8532203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37243" y="9002111"/>
              <a:ext cx="70407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6370" tIns="48186" rIns="96370" bIns="48186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98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217488"/>
            <a:ext cx="6503988" cy="4876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AD2D1-61E3-437E-A834-9D93881873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AD2D1-61E3-437E-A834-9D938818736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0831" y="1414948"/>
            <a:ext cx="7546228" cy="1375834"/>
          </a:xfrm>
        </p:spPr>
        <p:txBody>
          <a:bodyPr lIns="0" rIns="0" anchor="b" anchorCtr="0"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0830" y="2790782"/>
            <a:ext cx="7567594" cy="12003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25171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9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2659"/>
            <a:ext cx="5111750" cy="5206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523"/>
            <a:ext cx="3008313" cy="38725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435100"/>
            <a:ext cx="3008313" cy="2540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142" y="49506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7142" y="76286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7142" y="5517424"/>
            <a:ext cx="5486400" cy="854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92288" y="5061215"/>
            <a:ext cx="54864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74637"/>
            <a:ext cx="8445500" cy="5686891"/>
          </a:xfr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16" y="4406900"/>
            <a:ext cx="8316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16" y="2906713"/>
            <a:ext cx="8316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89880"/>
            <a:ext cx="41481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1429642"/>
            <a:ext cx="4148138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9880"/>
            <a:ext cx="41497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9642"/>
            <a:ext cx="4149725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941168"/>
            <a:ext cx="4402044" cy="888020"/>
          </a:xfrm>
        </p:spPr>
        <p:txBody>
          <a:bodyPr>
            <a:normAutofit/>
          </a:bodyPr>
          <a:lstStyle>
            <a:lvl1pPr>
              <a:defRPr sz="2000" b="0" i="1"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19120" y="1628800"/>
            <a:ext cx="4402044" cy="30629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1">
                <a:latin typeface="Georgi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lipArt Placeholder 12"/>
          <p:cNvSpPr>
            <a:spLocks noGrp="1"/>
          </p:cNvSpPr>
          <p:nvPr>
            <p:ph type="clipArt" sz="quarter" idx="14"/>
          </p:nvPr>
        </p:nvSpPr>
        <p:spPr>
          <a:xfrm>
            <a:off x="2296" y="1628800"/>
            <a:ext cx="4377018" cy="3062941"/>
          </a:xfrm>
        </p:spPr>
        <p:txBody>
          <a:bodyPr/>
          <a:lstStyle/>
          <a:p>
            <a:r>
              <a:rPr lang="en-US" dirty="0"/>
              <a:t>Click icon to add clip art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0" y="5013512"/>
            <a:ext cx="3367088" cy="369888"/>
          </a:xfrm>
        </p:spPr>
        <p:txBody>
          <a:bodyPr>
            <a:normAutofit/>
          </a:bodyPr>
          <a:lstStyle>
            <a:lvl1pPr marL="0" indent="0">
              <a:buNone/>
              <a:defRPr sz="14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64704"/>
            <a:ext cx="8445500" cy="5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© Ceren Kolsarici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8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spc="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search?q=audi+tv+commercial+bmw+mercedes&amp;rlz=1C5CHFA_enCA1106CA1106&amp;oq=audi+tv+commercial+bmw+mercedes+&amp;gs_lcrp=EgZjaHJvbWUyCQgAEEUYORifBTIHCAEQIRigATIHCAIQIRigATIHCAMQIRigATIHCAQQIRigATIHCAUQIRifBdIBCTEwMTAxajFqOagCALACAQ&amp;sourceid=chrome&amp;ie=UTF-8#fpstate=ive&amp;vld=cid:ccd65ae4,vid:tV7Zo9UNiVo,st: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MMIX Models For Long-Term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30" y="2790782"/>
            <a:ext cx="7567594" cy="461665"/>
          </a:xfrm>
        </p:spPr>
        <p:txBody>
          <a:bodyPr/>
          <a:lstStyle/>
          <a:p>
            <a:r>
              <a:rPr lang="en-US" dirty="0"/>
              <a:t>Dr. Ceren Kolsarici</a:t>
            </a:r>
          </a:p>
        </p:txBody>
      </p:sp>
    </p:spTree>
    <p:extLst>
      <p:ext uri="{BB962C8B-B14F-4D97-AF65-F5344CB8AC3E}">
        <p14:creationId xmlns:p14="http://schemas.microsoft.com/office/powerpoint/2010/main" val="164452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862CF-964A-D7D7-9607-97C257DD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Advertising’s long-term impact on sales could be due to: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dirty="0">
                <a:latin typeface="var(--artdeco-reset-typography-font-family-sans)"/>
              </a:rPr>
              <a:t>D</a:t>
            </a:r>
            <a:r>
              <a:rPr lang="en-CA" b="1" i="0" dirty="0">
                <a:effectLst/>
                <a:latin typeface="var(--artdeco-reset-typography-font-family-sans)"/>
              </a:rPr>
              <a:t>elayed ad effect</a:t>
            </a:r>
            <a:r>
              <a:rPr lang="en-CA" b="0" i="0" dirty="0">
                <a:effectLst/>
                <a:latin typeface="-apple-system"/>
              </a:rPr>
              <a:t>: consumers take a while to act on the 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var(--artdeco-reset-typography-font-family-sans)"/>
              </a:rPr>
              <a:t>Customer holdover</a:t>
            </a:r>
            <a:r>
              <a:rPr lang="en-CA" b="0" i="0" dirty="0">
                <a:effectLst/>
                <a:latin typeface="-apple-system"/>
              </a:rPr>
              <a:t>: consumers act on the ad, and repeat purchase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var(--artdeco-reset-typography-font-family-sans)"/>
              </a:rPr>
              <a:t>Distribution</a:t>
            </a:r>
            <a:r>
              <a:rPr lang="en-CA" b="0" i="0" dirty="0">
                <a:effectLst/>
                <a:latin typeface="-apple-system"/>
              </a:rPr>
              <a:t>: retailers may react to ads by giving the brand better shelf space</a:t>
            </a:r>
          </a:p>
          <a:p>
            <a:pPr algn="l" fontAlgn="auto"/>
            <a:r>
              <a:rPr lang="en-CA" b="0" i="0" dirty="0">
                <a:effectLst/>
                <a:latin typeface="-apple-system"/>
              </a:rPr>
              <a:t>The</a:t>
            </a:r>
            <a:r>
              <a:rPr lang="en-CA" b="0" i="0" dirty="0">
                <a:effectLst/>
                <a:latin typeface="var(--artdeco-reset-typography-font-family-sans)"/>
              </a:rPr>
              <a:t> </a:t>
            </a:r>
            <a:r>
              <a:rPr lang="en-CA" i="0" dirty="0">
                <a:effectLst/>
                <a:latin typeface="var(--artdeco-reset-typography-font-family-sans)"/>
              </a:rPr>
              <a:t>delayed ad effect is typically tied to the purchase cycle, </a:t>
            </a:r>
            <a:r>
              <a:rPr lang="en-CA" sz="1800" b="0" i="0" dirty="0" err="1">
                <a:effectLst/>
                <a:latin typeface="-apple-system"/>
              </a:rPr>
              <a:t>e.g</a:t>
            </a:r>
            <a:r>
              <a:rPr lang="en-CA" sz="1800" b="0" i="0" dirty="0">
                <a:effectLst/>
                <a:latin typeface="-apple-system"/>
              </a:rPr>
              <a:t>, customers may not be currently in the market for the product, or consumers have to wait for a doctor's visit to ask for the advertised prescription medicine. In such situations, ads can build memory structures and/or keep the brand top of mind when the purchase occasion arises.</a:t>
            </a:r>
          </a:p>
          <a:p>
            <a:pPr marL="0" indent="0">
              <a:buNone/>
            </a:pPr>
            <a:endParaRPr lang="en-CA" sz="1800" b="0" i="0" dirty="0">
              <a:effectLst/>
              <a:latin typeface="-apple-syste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E769F-2B09-4279-78DF-995EAB9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LT Ad Effects in MMIX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630-C410-F9CD-CFA6-55EBD388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F4CDAB-8800-309B-DEC3-093B3BA3BBD8}"/>
              </a:ext>
            </a:extLst>
          </p:cNvPr>
          <p:cNvCxnSpPr/>
          <p:nvPr/>
        </p:nvCxnSpPr>
        <p:spPr>
          <a:xfrm>
            <a:off x="1295400" y="1524000"/>
            <a:ext cx="617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6FFD1B-9A3A-D71E-3131-038B6B98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Net Sales Elasticity for Advertising v. Price Promotions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D4080-F4B1-3CCE-1541-71B6A588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8" name="Picture 7" descr="A graph of a number of weeks&#10;&#10;Description automatically generated with medium confidence">
            <a:extLst>
              <a:ext uri="{FF2B5EF4-FFF2-40B4-BE49-F238E27FC236}">
                <a16:creationId xmlns:a16="http://schemas.microsoft.com/office/drawing/2014/main" id="{2F6062B8-1121-E503-F6D3-02D88E08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25" y="969695"/>
            <a:ext cx="6254550" cy="378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B482A5-F29B-BCF5-0A7F-6C2732DAAAAD}"/>
              </a:ext>
            </a:extLst>
          </p:cNvPr>
          <p:cNvSpPr txBox="1"/>
          <p:nvPr/>
        </p:nvSpPr>
        <p:spPr>
          <a:xfrm>
            <a:off x="22881" y="6320651"/>
            <a:ext cx="815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Pauwels et al. (2004), Long-Term Marketing Effectiveness, Marketing Science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89227-8EA5-FF67-D67A-594DA20B1CF1}"/>
              </a:ext>
            </a:extLst>
          </p:cNvPr>
          <p:cNvSpPr txBox="1"/>
          <p:nvPr/>
        </p:nvSpPr>
        <p:spPr>
          <a:xfrm>
            <a:off x="386628" y="5045149"/>
            <a:ext cx="8370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0" i="0" dirty="0">
                <a:effectLst/>
                <a:latin typeface="-apple-system"/>
              </a:rPr>
              <a:t>In this first (dark line) scenario, the peak impact of advertising is only reached after a few periods (</a:t>
            </a:r>
            <a:r>
              <a:rPr lang="en-CA" b="1" i="0" dirty="0" err="1">
                <a:effectLst/>
                <a:latin typeface="-apple-system"/>
              </a:rPr>
              <a:t>wearin</a:t>
            </a:r>
            <a:r>
              <a:rPr lang="en-CA" b="0" i="0" dirty="0">
                <a:effectLst/>
                <a:latin typeface="-apple-system"/>
              </a:rPr>
              <a:t>), after which the impact declines (</a:t>
            </a:r>
            <a:r>
              <a:rPr lang="en-CA" b="1" i="0" dirty="0" err="1">
                <a:effectLst/>
                <a:latin typeface="-apple-system"/>
              </a:rPr>
              <a:t>wearout</a:t>
            </a:r>
            <a:r>
              <a:rPr lang="en-CA" b="0" i="0" dirty="0">
                <a:effectLst/>
                <a:latin typeface="-apple-system"/>
              </a:rPr>
              <a:t>) until indistinguishable from zero (return to baseline sales).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1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E0ED79FA-9F16-B142-D891-A587659C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766638" cy="4267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E7AA41-22FB-95F1-772F-163F3476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Stock Model to Capture Dynamic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BF740-CD55-D1F5-45A3-213EE2970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FBA6A-9742-3C86-9414-757D6D64C463}"/>
                  </a:ext>
                </a:extLst>
              </p:cNvPr>
              <p:cNvSpPr txBox="1"/>
              <p:nvPr/>
            </p:nvSpPr>
            <p:spPr>
              <a:xfrm>
                <a:off x="533400" y="5638800"/>
                <a:ext cx="8016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then LT effect of advertising is 2 times its ST effect (i.e.,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(1−0.5)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FBA6A-9742-3C86-9414-757D6D6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38800"/>
                <a:ext cx="8016425" cy="369332"/>
              </a:xfrm>
              <a:prstGeom prst="rect">
                <a:avLst/>
              </a:prstGeom>
              <a:blipFill>
                <a:blip r:embed="rId4"/>
                <a:stretch>
                  <a:fillRect l="-791"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bar chart&#10;&#10;Description automatically generated">
            <a:extLst>
              <a:ext uri="{FF2B5EF4-FFF2-40B4-BE49-F238E27FC236}">
                <a16:creationId xmlns:a16="http://schemas.microsoft.com/office/drawing/2014/main" id="{AB0CF30B-9DC6-977E-5899-0E12A8C7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/>
          <a:stretch/>
        </p:blipFill>
        <p:spPr>
          <a:xfrm>
            <a:off x="879123" y="1256928"/>
            <a:ext cx="7385754" cy="4400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B8591B-8881-3CAB-2BE1-5C9E4BD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of TV Advertising Across Categories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F6B70-CD4A-81BB-1B27-B0E304FD3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A0D43-33A5-B0CA-4AE0-365102155080}"/>
              </a:ext>
            </a:extLst>
          </p:cNvPr>
          <p:cNvSpPr txBox="1"/>
          <p:nvPr/>
        </p:nvSpPr>
        <p:spPr>
          <a:xfrm>
            <a:off x="152400" y="6221710"/>
            <a:ext cx="6867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latin typeface="-apple-system"/>
              </a:rPr>
              <a:t>A</a:t>
            </a:r>
            <a:r>
              <a:rPr lang="en-CA" sz="1400" b="0" i="0" dirty="0">
                <a:effectLst/>
                <a:latin typeface="-apple-system"/>
              </a:rPr>
              <a:t>nalysis of 204 German TV ads, </a:t>
            </a:r>
            <a:r>
              <a:rPr lang="en-CA" sz="1400" b="0" i="0" dirty="0" err="1">
                <a:effectLst/>
                <a:latin typeface="-apple-system"/>
              </a:rPr>
              <a:t>Wildner</a:t>
            </a:r>
            <a:r>
              <a:rPr lang="en-CA" sz="1400" b="0" i="0" dirty="0">
                <a:effectLst/>
                <a:latin typeface="-apple-system"/>
              </a:rPr>
              <a:t> and </a:t>
            </a:r>
            <a:r>
              <a:rPr lang="en-CA" sz="1400" b="0" i="0" dirty="0" err="1">
                <a:effectLst/>
                <a:latin typeface="-apple-system"/>
              </a:rPr>
              <a:t>Rodenbach</a:t>
            </a:r>
            <a:r>
              <a:rPr lang="en-CA" sz="1400" b="0" i="0" dirty="0">
                <a:effectLst/>
                <a:latin typeface="-apple-system"/>
              </a:rPr>
              <a:t> (2015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8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E490D-95C8-F926-7185-5EDD09DF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auto"/>
            <a:r>
              <a:rPr lang="en-CA" sz="2000" b="0" i="0" dirty="0">
                <a:effectLst/>
                <a:latin typeface="-apple-system"/>
              </a:rPr>
              <a:t>TV ads tend to have a slower decay rate, with recall retention at 0.7-0.9.</a:t>
            </a:r>
          </a:p>
          <a:p>
            <a:pPr algn="l" fontAlgn="auto"/>
            <a:r>
              <a:rPr lang="en-CA" sz="2000" b="0" i="0" dirty="0">
                <a:effectLst/>
                <a:latin typeface="-apple-system"/>
              </a:rPr>
              <a:t>Digital (display) usually has the greatest decay rate, retaining weekly recall at a 0.1-.06 rate.</a:t>
            </a:r>
          </a:p>
          <a:p>
            <a:pPr lvl="1"/>
            <a:r>
              <a:rPr lang="en-CA" sz="1800" b="0" i="0" dirty="0">
                <a:effectLst/>
                <a:latin typeface="-apple-system"/>
              </a:rPr>
              <a:t>All rates presumably depend on more granular factors such as the length of the video, the context of the placement, etc.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82D4C-DD69-9E42-5E12-CDD24E55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Rates Differ by Campaign, Brand, Channels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3B55-62E1-35B7-7AAC-8B4B6F831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2146ACCB-A710-5248-76CF-C4AAE072A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55095"/>
            <a:ext cx="7772400" cy="363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29B8E-DA41-CD61-33FD-45533579C37A}"/>
              </a:ext>
            </a:extLst>
          </p:cNvPr>
          <p:cNvSpPr txBox="1"/>
          <p:nvPr/>
        </p:nvSpPr>
        <p:spPr>
          <a:xfrm>
            <a:off x="349249" y="6289873"/>
            <a:ext cx="1821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 err="1">
                <a:latin typeface="-apple-system"/>
              </a:rPr>
              <a:t>Zaldivar</a:t>
            </a:r>
            <a:r>
              <a:rPr lang="en-CA" sz="1400" dirty="0">
                <a:latin typeface="-apple-system"/>
              </a:rPr>
              <a:t> (2023)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351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Marketing, too often, is perceived as a "cost" to the company than an "investment".</a:t>
            </a:r>
          </a:p>
          <a:p>
            <a:pPr lvl="1"/>
            <a:r>
              <a:rPr lang="en-US" dirty="0"/>
              <a:t>Where does marketing belong? P&amp;L vs. Balance Sheet</a:t>
            </a:r>
          </a:p>
          <a:p>
            <a:r>
              <a:rPr lang="en-US" dirty="0">
                <a:solidFill>
                  <a:schemeClr val="tx1"/>
                </a:solidFill>
              </a:rPr>
              <a:t>Marketing budgets are the first in line when it comes to budget cuts and last when it comes to source of long-term growth. </a:t>
            </a:r>
          </a:p>
          <a:p>
            <a:pPr lvl="1"/>
            <a:r>
              <a:rPr lang="en-US" dirty="0"/>
              <a:t>Bizarre? Yes! Who to blame?</a:t>
            </a:r>
          </a:p>
          <a:p>
            <a:r>
              <a:rPr lang="en-US" dirty="0"/>
              <a:t>Marketers are, and should be, accountable for their decisions. </a:t>
            </a:r>
          </a:p>
          <a:p>
            <a:r>
              <a:rPr lang="en-US" dirty="0"/>
              <a:t>A &amp; AI are great tools we have measuring marketing performance; justifying and revising strategic and tactical plans.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Comes First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7650"/>
            <a:ext cx="4943475" cy="260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Ceren Kolsarici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7A8E3-40D7-98A7-8F6E-98591CBED262}"/>
              </a:ext>
            </a:extLst>
          </p:cNvPr>
          <p:cNvSpPr txBox="1"/>
          <p:nvPr/>
        </p:nvSpPr>
        <p:spPr>
          <a:xfrm>
            <a:off x="842357" y="5105400"/>
            <a:ext cx="74592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justifying the advertising budget, quantifying the long-term effects is critical</a:t>
            </a:r>
          </a:p>
        </p:txBody>
      </p:sp>
    </p:spTree>
    <p:extLst>
      <p:ext uri="{BB962C8B-B14F-4D97-AF65-F5344CB8AC3E}">
        <p14:creationId xmlns:p14="http://schemas.microsoft.com/office/powerpoint/2010/main" val="36453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BF633D-D674-AC92-4B8D-B5AABBC1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Advertising-sales relationship is difficult to observe because:</a:t>
            </a:r>
          </a:p>
          <a:p>
            <a:pPr lvl="1"/>
            <a:r>
              <a:rPr lang="en-US" dirty="0"/>
              <a:t>Most advertising aims to maintain market share </a:t>
            </a:r>
            <a:r>
              <a:rPr lang="en-US" sz="1600" dirty="0"/>
              <a:t>(i.e., opportunity cost of not spending)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Sales is the height the plane flies, advertising is the engine</a:t>
            </a:r>
          </a:p>
          <a:p>
            <a:pPr lvl="1"/>
            <a:r>
              <a:rPr lang="en-US" dirty="0">
                <a:sym typeface="Wingdings" pitchFamily="2" charset="2"/>
              </a:rPr>
              <a:t>Advertising’s sales effects are spread out in time  The effect of today's advertising is layered very thinly across weekly sales figures over a long time period. It typically takes dramatic bursts of expenditure to cause a week's figures to detectably increase.</a:t>
            </a:r>
            <a:endParaRPr lang="en-US" sz="2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Typical MMIX models only show a weak effect size for advertising-sales relationship</a:t>
            </a:r>
          </a:p>
          <a:p>
            <a:r>
              <a:rPr lang="en-US" dirty="0">
                <a:sym typeface="Wingdings" pitchFamily="2" charset="2"/>
              </a:rPr>
              <a:t>Causal models or single source individual-level data show greater advertising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B4D30-EF28-3407-C315-2E7BEC13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Advertising Works by Creating and Refreshing Memories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7E004-6686-C0D5-A834-E0985D26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7" name="Picture 6" descr="A graph showing the price of a tv&#10;&#10;Description automatically generated">
            <a:extLst>
              <a:ext uri="{FF2B5EF4-FFF2-40B4-BE49-F238E27FC236}">
                <a16:creationId xmlns:a16="http://schemas.microsoft.com/office/drawing/2014/main" id="{2B01D431-4217-2588-C373-6F63C86F0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34084"/>
            <a:ext cx="3429000" cy="1963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7C2ED-B2AD-88CF-25BB-2920DC8B284F}"/>
              </a:ext>
            </a:extLst>
          </p:cNvPr>
          <p:cNvSpPr txBox="1"/>
          <p:nvPr/>
        </p:nvSpPr>
        <p:spPr>
          <a:xfrm>
            <a:off x="54854" y="6356335"/>
            <a:ext cx="198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Bryan Sharp, How Brands Grow</a:t>
            </a:r>
          </a:p>
        </p:txBody>
      </p:sp>
    </p:spTree>
    <p:extLst>
      <p:ext uri="{BB962C8B-B14F-4D97-AF65-F5344CB8AC3E}">
        <p14:creationId xmlns:p14="http://schemas.microsoft.com/office/powerpoint/2010/main" val="13971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A506A2-1FD4-1CAE-9A7B-AEC99335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hurdles in front of effective advertising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 cannot build memory structures if it’s not processed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Memory structures cannot generate sales if they are not associated with the brand being advertised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Advertising must work through memories to influence consumer behavior</a:t>
            </a:r>
          </a:p>
          <a:p>
            <a:pPr marL="914400" lvl="1" indent="-457200"/>
            <a:r>
              <a:rPr lang="en-US" dirty="0"/>
              <a:t>Refresh, and occasionally build, memory structures, which are noticed and/or recalled in buying instances, and increases purchase propensity</a:t>
            </a:r>
          </a:p>
          <a:p>
            <a:pPr marL="514350" indent="-457200"/>
            <a:r>
              <a:rPr lang="en-US" dirty="0"/>
              <a:t>Some advertising aims to persuade </a:t>
            </a:r>
            <a:r>
              <a:rPr lang="en-US" sz="1800" dirty="0"/>
              <a:t>(i.e., create intention to buy)</a:t>
            </a:r>
          </a:p>
          <a:p>
            <a:pPr marL="914400" lvl="1" indent="-457200"/>
            <a:r>
              <a:rPr lang="en-US" dirty="0"/>
              <a:t>Much smaller percentage compared to memory structures</a:t>
            </a:r>
          </a:p>
          <a:p>
            <a:pPr marL="514350" indent="-457200"/>
            <a:r>
              <a:rPr lang="en-US" dirty="0"/>
              <a:t>Advertising achieves</a:t>
            </a:r>
          </a:p>
          <a:p>
            <a:pPr marL="914400" lvl="1" indent="-457200"/>
            <a:r>
              <a:rPr lang="en-US" dirty="0"/>
              <a:t>Signaling (</a:t>
            </a:r>
            <a:r>
              <a:rPr lang="en-US" sz="1800" dirty="0"/>
              <a:t>i.e., attributing brand characteristics to people)</a:t>
            </a:r>
          </a:p>
          <a:p>
            <a:pPr marL="914400" lvl="1" indent="-457200"/>
            <a:r>
              <a:rPr lang="en-US" dirty="0"/>
              <a:t>Priming </a:t>
            </a:r>
            <a:r>
              <a:rPr lang="en-US" sz="1800" dirty="0"/>
              <a:t>(e.g., college students returning to campus after Halloween rated orange brands more </a:t>
            </a:r>
            <a:r>
              <a:rPr lang="en-US" sz="1800" dirty="0" err="1"/>
              <a:t>favourably</a:t>
            </a:r>
            <a:r>
              <a:rPr lang="en-US" sz="1800" dirty="0"/>
              <a:t>)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09F5A-91ED-383B-AFCB-6C6D245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Advertising Works by Reaching Brains and Nudging Buying Propensities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56CA-6D92-3D06-1FCA-900096D93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7EC2-3B33-96F7-CD06-10E15DA55F9A}"/>
              </a:ext>
            </a:extLst>
          </p:cNvPr>
          <p:cNvSpPr txBox="1"/>
          <p:nvPr/>
        </p:nvSpPr>
        <p:spPr>
          <a:xfrm>
            <a:off x="1143000" y="2133600"/>
            <a:ext cx="64811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20% of ads are noticed and correctly branded </a:t>
            </a:r>
            <a:r>
              <a:rPr lang="en-US" dirty="0">
                <a:sym typeface="Wingdings" pitchFamily="2" charset="2"/>
              </a:rPr>
              <a:t> 80% wastage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9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6AAA1A-45B9-1C29-7A30-BE640C98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7B12-017F-9252-2E15-DF0472F2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5" name="Picture 2" descr="Persuasive Advertising: What It Is &amp; How to Do It [+Examples]">
            <a:extLst>
              <a:ext uri="{FF2B5EF4-FFF2-40B4-BE49-F238E27FC236}">
                <a16:creationId xmlns:a16="http://schemas.microsoft.com/office/drawing/2014/main" id="{AF360B23-2851-AAE5-7A80-966EE152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66032" cy="431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coding the Audi Ad. Audi Ad: Four Different Thoughts | by Sriharinath GP  | Medium">
            <a:hlinkClick r:id="rId2"/>
            <a:extLst>
              <a:ext uri="{FF2B5EF4-FFF2-40B4-BE49-F238E27FC236}">
                <a16:creationId xmlns:a16="http://schemas.microsoft.com/office/drawing/2014/main" id="{5F2FA246-5A7F-0B35-DD6D-058E86549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7" b="11630"/>
          <a:stretch/>
        </p:blipFill>
        <p:spPr bwMode="auto">
          <a:xfrm>
            <a:off x="20" y="0"/>
            <a:ext cx="9143994" cy="685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B360-7387-4157-9A6B-B2ACD6F0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Ceren Kolsarici</a:t>
            </a:r>
          </a:p>
        </p:txBody>
      </p:sp>
    </p:spTree>
    <p:extLst>
      <p:ext uri="{BB962C8B-B14F-4D97-AF65-F5344CB8AC3E}">
        <p14:creationId xmlns:p14="http://schemas.microsoft.com/office/powerpoint/2010/main" val="6158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F7A82-4B03-24C6-3E69-E16F3A0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CA" b="0" i="1" dirty="0">
                <a:effectLst/>
                <a:latin typeface="var(--artdeco-reset-typography-font-family-sans)"/>
              </a:rPr>
              <a:t>The Short-term effect:</a:t>
            </a:r>
          </a:p>
          <a:p>
            <a:pPr lvl="1"/>
            <a:r>
              <a:rPr lang="en-CA" b="0" i="0" dirty="0">
                <a:effectLst/>
                <a:latin typeface="-apple-system"/>
              </a:rPr>
              <a:t>This involves customer acquisition or sales which would not occur without advertising.  These sales mainly occur within 3-8 weeks from when the ad exposure occurs (varies across product categories).</a:t>
            </a:r>
          </a:p>
          <a:p>
            <a:pPr algn="l" fontAlgn="auto"/>
            <a:r>
              <a:rPr lang="en-CA" b="0" i="1" dirty="0">
                <a:effectLst/>
                <a:latin typeface="var(--artdeco-reset-typography-font-family-sans)"/>
              </a:rPr>
              <a:t>The Long-term effect</a:t>
            </a:r>
            <a:r>
              <a:rPr lang="en-CA" b="0" i="0" dirty="0">
                <a:effectLst/>
                <a:latin typeface="-apple-system"/>
              </a:rPr>
              <a:t>.  </a:t>
            </a:r>
          </a:p>
          <a:p>
            <a:pPr lvl="1"/>
            <a:r>
              <a:rPr lang="en-CA" b="0" i="0" dirty="0">
                <a:effectLst/>
                <a:latin typeface="-apple-system"/>
              </a:rPr>
              <a:t>This involves sales  after the first-time sale from a person who continues to buy the brand over its lifetime.  This involves retention marketing and occurs in a compound-interest-like fashion across long periods of time.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0EE2AE-F52A-02A9-9B1A-5831487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Impact of Advertising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06BD-1FDA-C6B9-6ED2-CC2159A7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82EFDB-94F9-3FED-781C-8C3A494B6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20833"/>
          <a:stretch/>
        </p:blipFill>
        <p:spPr bwMode="auto">
          <a:xfrm>
            <a:off x="914400" y="3820748"/>
            <a:ext cx="4377088" cy="24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FDC1E-C3A5-80DC-0340-AA0DFF7151EE}"/>
              </a:ext>
            </a:extLst>
          </p:cNvPr>
          <p:cNvSpPr txBox="1"/>
          <p:nvPr/>
        </p:nvSpPr>
        <p:spPr>
          <a:xfrm>
            <a:off x="0" y="6320651"/>
            <a:ext cx="3201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Analysis Across 26 brands (Michael Wolfe, 2023)</a:t>
            </a:r>
          </a:p>
        </p:txBody>
      </p:sp>
    </p:spTree>
    <p:extLst>
      <p:ext uri="{BB962C8B-B14F-4D97-AF65-F5344CB8AC3E}">
        <p14:creationId xmlns:p14="http://schemas.microsoft.com/office/powerpoint/2010/main" val="370499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F7BDBA-48F8-75B4-6429-B3425D06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 and Short-Term Advertising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8953C-59C1-D669-E64E-E42217C8F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6146" name="Picture 2" descr="Measuring the Long-Term Effects of Advertising">
            <a:extLst>
              <a:ext uri="{FF2B5EF4-FFF2-40B4-BE49-F238E27FC236}">
                <a16:creationId xmlns:a16="http://schemas.microsoft.com/office/drawing/2014/main" id="{F61B2099-7D9C-69C7-A5E7-4017D3314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751" r="21667"/>
          <a:stretch/>
        </p:blipFill>
        <p:spPr bwMode="auto">
          <a:xfrm>
            <a:off x="228600" y="1219200"/>
            <a:ext cx="5334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6E95C-CF5F-2A9C-BCFB-A4DE7DD171E2}"/>
              </a:ext>
            </a:extLst>
          </p:cNvPr>
          <p:cNvSpPr txBox="1"/>
          <p:nvPr/>
        </p:nvSpPr>
        <p:spPr>
          <a:xfrm>
            <a:off x="5964381" y="1091655"/>
            <a:ext cx="2438400" cy="2739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Brands with </a:t>
            </a:r>
            <a:r>
              <a:rPr lang="en-CA" b="0" i="0" dirty="0">
                <a:effectLst/>
                <a:latin typeface="-apple-system"/>
              </a:rPr>
              <a:t> high “long term advertising” tended to be large-sales brands with strong brand loyalty and high market shares.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Coca-Cola Mexico (50% 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Nivea Face Cream (95% </a:t>
            </a:r>
            <a:r>
              <a:rPr lang="en-US" sz="1600" dirty="0">
                <a:latin typeface="-apple-system"/>
              </a:rPr>
              <a:t>repeat buyer rate)</a:t>
            </a:r>
            <a:endParaRPr lang="en-CA" sz="1600" b="0" i="0" dirty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C192F-938D-553B-7319-09B90FAA1824}"/>
              </a:ext>
            </a:extLst>
          </p:cNvPr>
          <p:cNvSpPr txBox="1"/>
          <p:nvPr/>
        </p:nvSpPr>
        <p:spPr>
          <a:xfrm>
            <a:off x="0" y="6320651"/>
            <a:ext cx="3201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Analysis Across 26 brands (Michael Wolfe, 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E580-9D3C-F087-B37C-907F1FD0EA9C}"/>
              </a:ext>
            </a:extLst>
          </p:cNvPr>
          <p:cNvSpPr txBox="1"/>
          <p:nvPr/>
        </p:nvSpPr>
        <p:spPr>
          <a:xfrm>
            <a:off x="4371109" y="1630264"/>
            <a:ext cx="11914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Harlem Globetrotters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C6E5D-BDF2-09C1-22A3-8A3BC661EDDC}"/>
              </a:ext>
            </a:extLst>
          </p:cNvPr>
          <p:cNvSpPr txBox="1"/>
          <p:nvPr/>
        </p:nvSpPr>
        <p:spPr>
          <a:xfrm>
            <a:off x="3830781" y="2261329"/>
            <a:ext cx="10806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Nivea Face Cream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86415-937F-A5DD-33C6-F47247933BC8}"/>
              </a:ext>
            </a:extLst>
          </p:cNvPr>
          <p:cNvSpPr txBox="1"/>
          <p:nvPr/>
        </p:nvSpPr>
        <p:spPr>
          <a:xfrm>
            <a:off x="4132118" y="1861096"/>
            <a:ext cx="10806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Coca Cola Mexico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C20439-6636-E0EB-CA38-1148B624F4F7}"/>
              </a:ext>
            </a:extLst>
          </p:cNvPr>
          <p:cNvCxnSpPr>
            <a:cxnSpLocks/>
          </p:cNvCxnSpPr>
          <p:nvPr/>
        </p:nvCxnSpPr>
        <p:spPr>
          <a:xfrm>
            <a:off x="4911436" y="1447800"/>
            <a:ext cx="301337" cy="228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FC723-1A10-BB7E-11FB-21DF09175C92}"/>
              </a:ext>
            </a:extLst>
          </p:cNvPr>
          <p:cNvCxnSpPr>
            <a:endCxn id="9" idx="1"/>
          </p:cNvCxnSpPr>
          <p:nvPr/>
        </p:nvCxnSpPr>
        <p:spPr>
          <a:xfrm>
            <a:off x="3581400" y="1676307"/>
            <a:ext cx="550718" cy="29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FE20B-F03B-ED50-E9BE-FA63B25A903C}"/>
              </a:ext>
            </a:extLst>
          </p:cNvPr>
          <p:cNvCxnSpPr>
            <a:endCxn id="8" idx="1"/>
          </p:cNvCxnSpPr>
          <p:nvPr/>
        </p:nvCxnSpPr>
        <p:spPr>
          <a:xfrm>
            <a:off x="3352800" y="2353539"/>
            <a:ext cx="477981" cy="1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A55306-5B71-A5FE-80FF-AE1515D557DF}"/>
              </a:ext>
            </a:extLst>
          </p:cNvPr>
          <p:cNvSpPr txBox="1"/>
          <p:nvPr/>
        </p:nvSpPr>
        <p:spPr>
          <a:xfrm>
            <a:off x="5964381" y="4552470"/>
            <a:ext cx="2438401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-apple-system"/>
              </a:rPr>
              <a:t>Brands with smaller long-term ad effects tend to be more “impulse-driven purchases” and more commodity-like, with weak branding.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0066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AE865-9F58-9096-1EC4-3731FFE9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Distributed Effects from a Fixed Increase in Ad Spend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FEFA7-ADDB-1AFB-0AAB-1FE75B85D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Ceren Kolsarici</a:t>
            </a:r>
            <a:endParaRPr lang="en-US" dirty="0"/>
          </a:p>
        </p:txBody>
      </p:sp>
      <p:pic>
        <p:nvPicPr>
          <p:cNvPr id="7170" name="Picture 2" descr="Measuring the Long-Term Effects of Advertising">
            <a:extLst>
              <a:ext uri="{FF2B5EF4-FFF2-40B4-BE49-F238E27FC236}">
                <a16:creationId xmlns:a16="http://schemas.microsoft.com/office/drawing/2014/main" id="{7D72DB3E-01B9-92C9-4341-4B9610691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22500"/>
          <a:stretch/>
        </p:blipFill>
        <p:spPr bwMode="auto">
          <a:xfrm>
            <a:off x="152400" y="746087"/>
            <a:ext cx="4419600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A9585-D897-589D-F599-E2046E23CFA8}"/>
              </a:ext>
            </a:extLst>
          </p:cNvPr>
          <p:cNvSpPr txBox="1"/>
          <p:nvPr/>
        </p:nvSpPr>
        <p:spPr>
          <a:xfrm>
            <a:off x="13855" y="6336040"/>
            <a:ext cx="65226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0" i="0" dirty="0">
                <a:effectLst/>
                <a:latin typeface="-apple-system"/>
              </a:rPr>
              <a:t>Nariman K. </a:t>
            </a:r>
            <a:r>
              <a:rPr lang="en-CA" sz="1100" b="0" i="0" dirty="0" err="1">
                <a:effectLst/>
                <a:latin typeface="-apple-system"/>
              </a:rPr>
              <a:t>Dhalla</a:t>
            </a:r>
            <a:r>
              <a:rPr lang="en-CA" sz="1100" b="0" i="0" dirty="0">
                <a:effectLst/>
                <a:latin typeface="-apple-system"/>
              </a:rPr>
              <a:t>, Harvard Business Review, Assessing the long-Term Value of Advertising, Jan. 1978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09018-D21C-901C-D502-A9688C2459C4}"/>
              </a:ext>
            </a:extLst>
          </p:cNvPr>
          <p:cNvSpPr txBox="1"/>
          <p:nvPr/>
        </p:nvSpPr>
        <p:spPr>
          <a:xfrm>
            <a:off x="4572000" y="1146757"/>
            <a:ext cx="457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-apple-system"/>
              </a:rPr>
              <a:t>A</a:t>
            </a:r>
            <a:r>
              <a:rPr lang="en-CA" b="0" i="0" dirty="0">
                <a:effectLst/>
                <a:latin typeface="-apple-system"/>
              </a:rPr>
              <a:t> distributed lag econometric model shows how a fixed  increase in advertising typically spreads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-apple-system"/>
              </a:rPr>
              <a:t>Even a small increase can still affect a brand over more than a year.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-apple-system"/>
              </a:rPr>
              <a:t>Long-term effect of advertising is 1.6X the short-term sales lift. </a:t>
            </a:r>
            <a:endParaRPr lang="en-US" sz="16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7355DDF-03BC-7A58-3747-395778CB4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r="31667"/>
          <a:stretch/>
        </p:blipFill>
        <p:spPr bwMode="auto">
          <a:xfrm>
            <a:off x="5257800" y="3256930"/>
            <a:ext cx="2809023" cy="24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A1884F-B842-5B8D-0EB1-483924CCC7C8}"/>
                  </a:ext>
                </a:extLst>
              </p:cNvPr>
              <p:cNvSpPr txBox="1"/>
              <p:nvPr/>
            </p:nvSpPr>
            <p:spPr>
              <a:xfrm>
                <a:off x="838200" y="5341911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CA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LT</m:t>
                          </m:r>
                        </m:sub>
                      </m:sSub>
                      <m:r>
                        <a:rPr lang="en-CA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 </m:t>
                      </m:r>
                      <m:r>
                        <a:rPr lang="en-CA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CA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𝑅𝑂</m:t>
                      </m:r>
                      <m:sSub>
                        <m:sSubPr>
                          <m:ctrlPr>
                            <a:rPr lang="en-CA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A1884F-B842-5B8D-0EB1-483924CC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41911"/>
                <a:ext cx="3733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30DFCB-1BF6-E283-9E13-2628E1A0417C}"/>
              </a:ext>
            </a:extLst>
          </p:cNvPr>
          <p:cNvCxnSpPr>
            <a:cxnSpLocks/>
          </p:cNvCxnSpPr>
          <p:nvPr/>
        </p:nvCxnSpPr>
        <p:spPr>
          <a:xfrm flipH="1">
            <a:off x="3886200" y="546426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61584"/>
      </p:ext>
    </p:extLst>
  </p:cSld>
  <p:clrMapOvr>
    <a:masterClrMapping/>
  </p:clrMapOvr>
</p:sld>
</file>

<file path=ppt/theme/theme1.xml><?xml version="1.0" encoding="utf-8"?>
<a:theme xmlns:a="http://schemas.openxmlformats.org/drawingml/2006/main" name="QSB Theme -Final- July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28269</TotalTime>
  <Words>997</Words>
  <Application>Microsoft Macintosh PowerPoint</Application>
  <PresentationFormat>On-screen Show (4:3)</PresentationFormat>
  <Paragraphs>91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Cambria Math</vt:lpstr>
      <vt:lpstr>Georgia</vt:lpstr>
      <vt:lpstr>var(--artdeco-reset-typography-font-family-sans)</vt:lpstr>
      <vt:lpstr>Wingdings</vt:lpstr>
      <vt:lpstr>QSB Theme -Final- July 2011</vt:lpstr>
      <vt:lpstr>MMIX Models For Long-Term Effects</vt:lpstr>
      <vt:lpstr>Performance Measurement Comes First </vt:lpstr>
      <vt:lpstr>Advertising Works by Creating and Refreshing Memories</vt:lpstr>
      <vt:lpstr>Advertising Works by Reaching Brains and Nudging Buying Propensities</vt:lpstr>
      <vt:lpstr>PowerPoint Presentation</vt:lpstr>
      <vt:lpstr>PowerPoint Presentation</vt:lpstr>
      <vt:lpstr>Sales Impact of Advertising</vt:lpstr>
      <vt:lpstr>Long- and Short-Term Advertising Impact</vt:lpstr>
      <vt:lpstr>Distributed Effects from a Fixed Increase in Ad Spend</vt:lpstr>
      <vt:lpstr>Incorporating LT Ad Effects in MMIX Models</vt:lpstr>
      <vt:lpstr>Net Sales Elasticity for Advertising v. Price Promotions</vt:lpstr>
      <vt:lpstr>Ad Stock Model to Capture Dynamic Effects</vt:lpstr>
      <vt:lpstr>ROI of TV Advertising Across Categories</vt:lpstr>
      <vt:lpstr>Decay Rates Differ by Campaign, Brand, Channels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Ceren Kolsarici</dc:creator>
  <cp:lastModifiedBy>Ceren Kolsarici</cp:lastModifiedBy>
  <cp:revision>568</cp:revision>
  <cp:lastPrinted>2014-07-30T18:57:18Z</cp:lastPrinted>
  <dcterms:created xsi:type="dcterms:W3CDTF">2013-09-11T15:30:00Z</dcterms:created>
  <dcterms:modified xsi:type="dcterms:W3CDTF">2024-05-13T15:54:29Z</dcterms:modified>
</cp:coreProperties>
</file>