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1" r:id="rId3"/>
    <p:sldId id="282" r:id="rId4"/>
    <p:sldId id="280" r:id="rId5"/>
    <p:sldId id="283" r:id="rId6"/>
    <p:sldId id="284" r:id="rId7"/>
    <p:sldId id="285" r:id="rId8"/>
    <p:sldId id="311" r:id="rId9"/>
    <p:sldId id="287" r:id="rId10"/>
    <p:sldId id="286" r:id="rId11"/>
    <p:sldId id="257" r:id="rId12"/>
    <p:sldId id="288" r:id="rId13"/>
    <p:sldId id="258" r:id="rId14"/>
    <p:sldId id="313" r:id="rId15"/>
    <p:sldId id="289" r:id="rId16"/>
    <p:sldId id="290" r:id="rId17"/>
    <p:sldId id="259" r:id="rId18"/>
    <p:sldId id="260" r:id="rId19"/>
    <p:sldId id="261" r:id="rId20"/>
    <p:sldId id="299" r:id="rId21"/>
    <p:sldId id="262" r:id="rId22"/>
    <p:sldId id="263" r:id="rId23"/>
    <p:sldId id="312" r:id="rId24"/>
    <p:sldId id="291" r:id="rId25"/>
    <p:sldId id="292" r:id="rId26"/>
    <p:sldId id="264" r:id="rId27"/>
    <p:sldId id="265" r:id="rId28"/>
    <p:sldId id="266" r:id="rId29"/>
    <p:sldId id="300" r:id="rId30"/>
    <p:sldId id="301" r:id="rId31"/>
    <p:sldId id="267" r:id="rId32"/>
    <p:sldId id="268" r:id="rId33"/>
    <p:sldId id="293" r:id="rId34"/>
    <p:sldId id="269" r:id="rId35"/>
    <p:sldId id="315" r:id="rId36"/>
    <p:sldId id="294" r:id="rId37"/>
    <p:sldId id="295" r:id="rId38"/>
    <p:sldId id="270" r:id="rId39"/>
    <p:sldId id="271" r:id="rId40"/>
    <p:sldId id="302" r:id="rId41"/>
    <p:sldId id="278" r:id="rId42"/>
    <p:sldId id="272" r:id="rId43"/>
    <p:sldId id="274" r:id="rId44"/>
    <p:sldId id="273" r:id="rId45"/>
    <p:sldId id="277" r:id="rId46"/>
    <p:sldId id="316" r:id="rId47"/>
    <p:sldId id="303" r:id="rId48"/>
    <p:sldId id="304" r:id="rId49"/>
    <p:sldId id="297" r:id="rId50"/>
    <p:sldId id="305" r:id="rId51"/>
    <p:sldId id="275" r:id="rId52"/>
    <p:sldId id="276" r:id="rId53"/>
    <p:sldId id="306" r:id="rId54"/>
    <p:sldId id="317" r:id="rId55"/>
    <p:sldId id="318" r:id="rId56"/>
    <p:sldId id="319" r:id="rId57"/>
    <p:sldId id="314" r:id="rId58"/>
    <p:sldId id="298" r:id="rId59"/>
  </p:sldIdLst>
  <p:sldSz cx="9144000" cy="6858000" type="screen4x3"/>
  <p:notesSz cx="6858000" cy="9144000"/>
  <p:defaultTextStyle>
    <a:defPPr>
      <a:defRPr lang="th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25C6-313E-4545-B4B5-AC2334263EEA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3E5A-B7A4-4146-BBFE-14EF415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C50A-ECEA-8349-9BCF-E4AC4170F50E}" type="datetimeFigureOut">
              <a:rPr lang="en-US" smtClean="0"/>
              <a:t>30/10/2014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B78F-7C08-ED42-8E36-4ED23DEF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DFF9-44C4-6B4E-B5A3-96ED369AFD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/>
          <a:lstStyle/>
          <a:p>
            <a:r xmlns:a="http://schemas.openxmlformats.org/drawingml/2006/main">
              <a:rPr lang="th" dirty="0" smtClean="0"/>
              <a:t>บทที่ 5 – การสร้างแบบจำลองระบบ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2493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ขอบเขตของระบบ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ขอบเขตของระบบถูกสร้างขึ้นเพื่อกำหนดว่าอะไรอยู่ภายในและอะไรอยู่ภายนอกระบบ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พวกเขาแสดงระบบอื่น ๆ ที่ใช้หรือขึ้นอยู่กับระบบที่กำลังพัฒนา</a:t>
            </a:r>
          </a:p>
          <a:p>
            <a:r xmlns:a="http://schemas.openxmlformats.org/drawingml/2006/main">
              <a:rPr lang="th" dirty="0" smtClean="0"/>
              <a:t>ตำแหน่งของขอบเขตระบบมีผลอย่างมากต่อความต้องการของระบบ</a:t>
            </a:r>
          </a:p>
          <a:p>
            <a:r xmlns:a="http://schemas.openxmlformats.org/drawingml/2006/main">
              <a:rPr lang="th" dirty="0" smtClean="0"/>
              <a:t>การกำหนดขอบเขตของระบบเป็นการตัดสินทางการเมือง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อาจมีแรงกดดันในการพัฒนาขอบเขตของระบบที่เพิ่ม/ลดอิทธิพลหรือภาระงานของส่วนต่างๆ ขององค์กร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บริบทของ </a:t>
            </a:r>
            <a:r xmlns:a="http://schemas.openxmlformats.org/drawingml/2006/main">
              <a:rPr lang="th" dirty="0" smtClean="0"/>
              <a:t>ระบบ </a:t>
            </a:r>
            <a:endParaRPr xmlns:a="http://schemas.openxmlformats.org/drawingml/2006/main" lang="en-US" dirty="0" smtClean="0"/>
            <a:r xmlns:a="http://schemas.openxmlformats.org/drawingml/2006/main">
              <a:rPr lang="th" dirty="0" err="1" smtClean="0"/>
              <a:t>เมนท์แคร์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 descr="5.1 Mentcare con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057400"/>
            <a:ext cx="5645150" cy="355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มุมมองกระบวนการ</a:t>
            </a:r>
            <a:endParaRPr xmlns:a="http://schemas.openxmlformats.org/drawingml/2006/main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โมเดลบริบทเพียงแค่แสดงระบบอื่นๆ ในสภาพแวดล้อมเท่านั้น ไม่ได้แสดงวิธีใช้ระบบที่กำลังพัฒนาในสภาพแวดล้อมนั้น</a:t>
            </a:r>
          </a:p>
          <a:p>
            <a:r xmlns:a="http://schemas.openxmlformats.org/drawingml/2006/main">
              <a:rPr lang="th" dirty="0" smtClean="0"/>
              <a:t>แบบจำลองกระบวนการแสดงให้เห็นว่าระบบที่กำลังพัฒนานั้นถูกนำไปใช้ในกระบวนการทางธุรกิจที่กว้างขึ้นอย่างไร</a:t>
            </a:r>
          </a:p>
          <a:p>
            <a:r xmlns:a="http://schemas.openxmlformats.org/drawingml/2006/main">
              <a:rPr lang="th" dirty="0" smtClean="0"/>
              <a:t>ไดอะแกรมกิจกรรม UML อาจใช้เพื่อกำหนดแบบจำลองกระบวนการทางธุรกิจ</a:t>
            </a:r>
            <a:endParaRPr xmlns:a="http://schemas.openxmlformats.org/drawingml/2006/main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แบบจำลองกระบวนการกักขังโดยไม่สมัครใจ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 descr="5.2 Detention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65299"/>
            <a:ext cx="8331200" cy="43060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h" dirty="0" smtClean="0"/>
              <a:t>แบบจำลองการโต้ตอบ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354177382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แบบจำลองการโต้ตอบ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การสร้างแบบจำลองการโต้ตอบของผู้ใช้เป็นสิ่งสำคัญเนื่องจากช่วยระบุความต้องการของผู้ใช้ได้</a:t>
            </a:r>
          </a:p>
          <a:p>
            <a:r xmlns:a="http://schemas.openxmlformats.org/drawingml/2006/main">
              <a:rPr lang="th" dirty="0" smtClean="0"/>
              <a:t>การสร้างแบบจำลองการโต้ตอบแบบระบบต่อระบบเน้นย้ำถึงปัญหาการสื่อสารที่อาจเกิดขึ้น</a:t>
            </a:r>
          </a:p>
          <a:p>
            <a:r xmlns:a="http://schemas.openxmlformats.org/drawingml/2006/main">
              <a:rPr lang="th" dirty="0" smtClean="0"/>
              <a:t>การสร้างแบบจำลองการโต้ตอบระหว่างส่วนประกอบช่วยให้เราเข้าใจว่าโครงสร้างระบบที่เสนอนั้นมีแนวโน้มที่จะส่งมอบประสิทธิภาพและความน่าเชื่อถือของระบบตามที่ต้องการหรือไม่</a:t>
            </a:r>
            <a:r xmlns:a="http://schemas.openxmlformats.org/drawingml/2006/main">
              <a:rPr lang="th" dirty="0" smtClean="0"/>
              <a:t> </a:t>
            </a:r>
          </a:p>
          <a:p>
            <a:r xmlns:a="http://schemas.openxmlformats.org/drawingml/2006/main">
              <a:rPr lang="th" dirty="0" smtClean="0"/>
              <a:t>แผนภาพกรณีการใช้งานและแผนภาพลำดับอาจใช้สำหรับ </a:t>
            </a:r>
            <a:r xmlns:a="http://schemas.openxmlformats.org/drawingml/2006/main">
              <a:rPr lang="th" dirty="0" err="1" smtClean="0"/>
              <a:t>การสร้างแบบจำลอง </a:t>
            </a:r>
            <a:r xmlns:a="http://schemas.openxmlformats.org/drawingml/2006/main">
              <a:rPr lang="th" dirty="0" smtClean="0"/>
              <a:t>การ โต้ตอบ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การสร้างแบบจำลองกรณีการใช้งาน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กรณีการใช้งานได้รับการพัฒนาในตอนแรกเพื่อรองรับการเรียกข้อกำหนดและรวมเข้าไว้ใน UML แล้ว</a:t>
            </a:r>
          </a:p>
          <a:p>
            <a:r xmlns:a="http://schemas.openxmlformats.org/drawingml/2006/main">
              <a:rPr lang="th" dirty="0" smtClean="0"/>
              <a:t>แต่ละกรณีการใช้งานแสดงถึงงานแยกจากกันที่เกี่ยวข้องกับการโต้ตอบภายนอกกับระบบ</a:t>
            </a:r>
          </a:p>
          <a:p>
            <a:r xmlns:a="http://schemas.openxmlformats.org/drawingml/2006/main">
              <a:rPr lang="th" dirty="0" smtClean="0"/>
              <a:t>ผู้กระทำในกรณีการใช้งานอาจเป็นบุคคลหรือระบบอื่น</a:t>
            </a:r>
          </a:p>
          <a:p>
            <a:r xmlns:a="http://schemas.openxmlformats.org/drawingml/2006/main">
              <a:rPr lang="th" dirty="0" smtClean="0"/>
              <a:t>นำเสนอ </a:t>
            </a:r>
            <a:r xmlns:a="http://schemas.openxmlformats.org/drawingml/2006/main">
              <a:rPr lang="th" dirty="0" err="1" smtClean="0"/>
              <a:t>ในรูปแบบแผนภาพ </a:t>
            </a:r>
            <a:r xmlns:a="http://schemas.openxmlformats.org/drawingml/2006/main">
              <a:rPr lang="th" dirty="0" smtClean="0"/>
              <a:t>เพื่อให้ภาพรวมของกรณีการใช้งานและในรูปแบบข้อความที่ละเอียดมากขึ้น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กรณีการใช้งานการถ่ายโอนข้อมูล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กรณีการใช้งานใน </a:t>
            </a:r>
            <a:r xmlns:a="http://schemas.openxmlformats.org/drawingml/2006/main">
              <a:rPr lang="th" dirty="0" smtClean="0"/>
              <a:t>ระบบ </a:t>
            </a:r>
            <a:endParaRPr xmlns:a="http://schemas.openxmlformats.org/drawingml/2006/main" lang="en-US" dirty="0"/>
            <a:r xmlns:a="http://schemas.openxmlformats.org/drawingml/2006/main">
              <a:rPr lang="th" dirty="0" err="1" smtClean="0"/>
              <a:t>Mentcare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22" y="3259717"/>
            <a:ext cx="7486946" cy="12148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ตารางคำอธิบายกรณีการใช้งาน 'ถ่ายโอนข้อมูล'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61915"/>
              </p:ext>
            </p:extLst>
          </p:nvPr>
        </p:nvGraphicFramePr>
        <p:xfrm>
          <a:off x="909638" y="1866900"/>
          <a:ext cx="7205662" cy="4051935"/>
        </p:xfrm>
        <a:graphic>
          <a:graphicData uri="http://schemas.openxmlformats.org/drawingml/2006/table">
            <a:tbl>
              <a:tblPr/>
              <a:tblGrid>
                <a:gridCol w="1935162"/>
                <a:gridCol w="5270500"/>
              </a:tblGrid>
              <a:tr h="371475">
                <a:tc gridSpan="2"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MHC </a:t>
                      </a:r>
                      <a:r xmlns:a="http://schemas.openxmlformats.org/drawingml/2006/main">
                        <a:rPr kumimoji="0" lang="th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-PMS: ถ่ายโอน </a:t>
                      </a:r>
                      <a:r xmlns:a="http://schemas.openxmlformats.org/drawingml/2006/main">
                        <a:rPr kumimoji="0" lang="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ข้อมูล</a:t>
                      </a:r>
                      <a:endParaRPr xmlns:a="http://schemas.openxmlformats.org/drawingml/2006/main"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นักแสดง</a:t>
                      </a:r>
                      <a:endParaRPr xmlns:a="http://schemas.openxmlformats.org/drawingml/2006/main"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เจ้าหน้าที่รับสายการแพทย์ ระบบบันทึกประวัติคนไข้ (PRS)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คำอธิบาย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เจ้าหน้าที่รับสายอาจโอนข้อมูลจาก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ระบบ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Mentcase ไปยัง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ฐานข้อมูลบันทึกผู้ป่วยทั่วไปที่ดูแลโดยหน่วยงานด้านสุขภาพ ข้อมูลที่โอนอาจเป็นข้อมูลส่วนบุคคลที่อัปเดต (ที่อยู่ หมายเลขโทรศัพท์ เป็นต้น) หรือสรุปการวินิจฉัยและการรักษาของผู้ป่วย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ข้อมูล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ข้อมูลส่วนตัวคนไข้ สรุปผลการรักษา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สิ่งกระตุ้น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คำสั่งผู้ใช้ที่ออกโดยพนักงานต้อนรับทางการแพทย์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การตอบสนอง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ยืนยันว่า PRS ได้รับการอัพเดตแล้ว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ความคิดเห็น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เจ้าหน้าที่แผนกต้อนรับจะต้องได้รับอนุญาตด้านความปลอดภัยที่เหมาะสมจึงจะเข้าถึงข้อมูลผู้ป่วยและ PRS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ได้</a:t>
                      </a:r>
                      <a:endParaRPr xmlns:a="http://schemas.openxmlformats.org/drawingml/2006/main"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กรณีการใช้งานใน ระบบ </a:t>
            </a:r>
            <a:r xmlns:a="http://schemas.openxmlformats.org/drawingml/2006/main">
              <a:rPr lang="th" dirty="0" err="1" smtClean="0"/>
              <a:t>Mentcare </a:t>
            </a:r>
            <a:r xmlns:a="http://schemas.openxmlformats.org/drawingml/2006/main">
              <a:rPr lang="th" dirty="0" smtClean="0"/>
              <a:t>ที่เกี่ยวข้องกับบทบาท 'พนักงานต้อนรับทางการแพทย์'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7838"/>
            <a:ext cx="4451350" cy="47956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หัวข้อที่ครอบคลุม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แบบจำลองบริบท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แบบจำลองการโต้ตอบ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แบบจำลองโครงสร้าง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แบบจำลองพฤติกรรม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วิศวกรรมที่ขับเคลื่อนด้วยแบบจำลอง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แผนภาพลำดับ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ไดอะแกรมลำดับเป็นส่วนหนึ่งของ UML และใช้เพื่อจำลองการโต้ตอบระหว่างตัวแสดงและวัตถุภายในระบบ</a:t>
            </a:r>
          </a:p>
          <a:p>
            <a:r xmlns:a="http://schemas.openxmlformats.org/drawingml/2006/main">
              <a:rPr lang="th" dirty="0" smtClean="0"/>
              <a:t>แผนภาพลำดับจะแสดงลำดับการโต้ตอบที่เกิดขึ้นในระหว่างกรณีการใช้งานหรืออินสแตนซ์กรณีการใช้งานเฉพาะ</a:t>
            </a:r>
          </a:p>
          <a:p>
            <a:r xmlns:a="http://schemas.openxmlformats.org/drawingml/2006/main">
              <a:rPr lang="th" dirty="0" smtClean="0"/>
              <a:t>วัตถุและนักแสดงที่เกี่ยวข้องจะแสดงรายการไว้ที่ด้านบนของแผนภาพ โดยมีเส้นประวาดแนวตั้งจากสิ่งเหล่านี้</a:t>
            </a:r>
          </a:p>
          <a:p>
            <a:r xmlns:a="http://schemas.openxmlformats.org/drawingml/2006/main">
              <a:rPr lang="th" dirty="0" smtClean="0"/>
              <a:t>การโต้ตอบระหว่างวัตถุจะระบุด้วยลูกศรพร้อมคำอธิบาย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แผนภาพลำดับการดูข้อมูลผู้ป่วย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5.6 ViewInfo Seq Dia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63698"/>
            <a:ext cx="6201032" cy="47245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56400" y="5213350"/>
            <a:ext cx="2260600" cy="1143000"/>
          </a:xfrm>
        </p:spPr>
        <p:txBody>
          <a:bodyPr/>
          <a:lstStyle/>
          <a:p>
            <a:r xmlns:a="http://schemas.openxmlformats.org/drawingml/2006/main">
              <a:rPr lang="th" dirty="0" smtClean="0"/>
              <a:t>แผนภาพลำดับสำหรับการถ่ายโอนข้อมูล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 descr="5.7 Transfer Dat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5574"/>
            <a:ext cx="5988050" cy="60491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300" y="1231900"/>
            <a:ext cx="7378700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9638"/>
            <a:ext cx="82296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h" dirty="0" smtClean="0"/>
              <a:t>แบบจำลองโครงสร้าง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396121624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แบบจำลองโครงสร้าง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แบบจำลองโครงสร้างของซอฟต์แวร์จะแสดงการจัดระเบียบของระบบในแง่ของส่วนประกอบต่างๆ ที่ประกอบเป็นระบบนั้นและความสัมพันธ์ของส่วนประกอบเหล่านั้น</a:t>
            </a:r>
          </a:p>
          <a:p>
            <a:r xmlns:a="http://schemas.openxmlformats.org/drawingml/2006/main">
              <a:rPr lang="th" dirty="0" smtClean="0"/>
              <a:t>แบบจำลองโครงสร้างอาจเป็นแบบจำลองคงที่ ซึ่งแสดงโครงสร้างของการออกแบบระบบ หรือแบบจำลองแบบไดนามิก ซึ่งแสดงการจัดระเบียบของระบบขณะดำเนินการ</a:t>
            </a:r>
          </a:p>
          <a:p>
            <a:r xmlns:a="http://schemas.openxmlformats.org/drawingml/2006/main">
              <a:rPr lang="th" dirty="0" smtClean="0"/>
              <a:t>คุณจะสร้างแบบจำลองโครงสร้างของระบบเมื่อคุณกำลังหารือและออกแบบสถาปัตยกรรมระบบ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แผนผังชั้นเรียน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ไดอะแกรมคลาสถูกใช้เมื่อพัฒนาโมเดลระบบเชิงวัตถุเพื่อแสดงคลาสในระบบและความสัมพันธ์ระหว่างคลาสเหล่านี้</a:t>
            </a:r>
          </a:p>
          <a:p>
            <a:r xmlns:a="http://schemas.openxmlformats.org/drawingml/2006/main">
              <a:rPr lang="th" dirty="0" smtClean="0"/>
              <a:t>คลาสอ็อบเจ็กต์สามารถคิดได้ว่าเป็นคำจำกัดความทั่วไปของอ็อบเจ็กต์ระบบชนิดหนึ่ง</a:t>
            </a:r>
          </a:p>
          <a:p>
            <a:r xmlns:a="http://schemas.openxmlformats.org/drawingml/2006/main">
              <a:rPr lang="th" dirty="0" smtClean="0"/>
              <a:t>การเชื่อมโยงคือลิงก์ระหว่างคลาสซึ่งบ่งชี้ว่ามีความสัมพันธ์บางอย่างระหว่างคลาสเหล่านี้</a:t>
            </a:r>
            <a:r xmlns:a="http://schemas.openxmlformats.org/drawingml/2006/main">
              <a:rPr lang="th" dirty="0" smtClean="0"/>
              <a:t> </a:t>
            </a:r>
          </a:p>
          <a:p>
            <a:r xmlns:a="http://schemas.openxmlformats.org/drawingml/2006/main">
              <a:rPr lang="th" dirty="0" smtClean="0"/>
              <a:t>เมื่อคุณกำลังพัฒนาโมเดลในช่วงเริ่มต้นของกระบวนการทางวิศวกรรมซอฟต์แวร์ วัตถุจะแสดงถึงบางสิ่งบางอย่างในโลกแห่งความเป็นจริง เช่น ผู้ป่วย ใบสั่งยา แพทย์ ฯลฯ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คลาส UML และการเชื่อมโยง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 descr="5.8 ClassAsso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3060700"/>
            <a:ext cx="5312019" cy="952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ชั้นเรียนและสมาคมใน MHC-PMS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 descr="5.9 MHCPMS-clas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9" y="1746249"/>
            <a:ext cx="6677283" cy="44777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ชั้นเรียนการปรึกษาหารือ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5.10 Consultation Cla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1727199"/>
            <a:ext cx="2654300" cy="455022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การสรุปโดยทั่วไป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การสรุปความทั่วไปเป็นเทคนิคที่เราใช้ทุกวันเพื่อจัดการกับความซับซ้อน</a:t>
            </a:r>
          </a:p>
          <a:p>
            <a:r xmlns:a="http://schemas.openxmlformats.org/drawingml/2006/main">
              <a:rPr lang="th" dirty="0" smtClean="0"/>
              <a:t>แทนที่จะเรียนรู้ลักษณะเฉพาะโดยละเอียดของทุกสิ่งที่เราพบเจอ เรากลับวางสิ่งเหล่านี้ไว้ในประเภททั่วไป (สัตว์ รถยนต์ บ้าน ฯลฯ) และเรียนรู้ลักษณะของประเภทต่างๆ เหล่านี้</a:t>
            </a:r>
          </a:p>
          <a:p>
            <a:r xmlns:a="http://schemas.openxmlformats.org/drawingml/2006/main">
              <a:rPr lang="th" dirty="0" smtClean="0"/>
              <a:t>สิ่งนี้ทำให้เราอนุมานได้ว่าสมาชิกที่แตกต่างกันในคลาสเหล่านี้มีลักษณะร่วมกันบางอย่าง เช่น กระรอกและหนูเป็นสัตว์ฟันแทะ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การสร้างแบบจำลองระบบ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การสร้างแบบจำลองระบบเป็นกระบวนการพัฒนาแบบจำลองนามธรรมของระบบ โดยที่แต่ละแบบจำลองจะนำเสนอมุมมองหรือมุมมองที่แตกต่างกันของระบบนั้นๆ</a:t>
            </a:r>
          </a:p>
          <a:p>
            <a:r xmlns:a="http://schemas.openxmlformats.org/drawingml/2006/main">
              <a:rPr lang="th" dirty="0" smtClean="0"/>
              <a:t>การสร้างแบบจำลองระบบในปัจจุบันหมายถึงการนำเสนอระบบโดยใช้สัญลักษณ์ทางกราฟิก ซึ่งโดยทั่วไปแล้วจะอิงตามสัญลักษณ์ในภาษา Unified Modeling Language (UML) เป็นหลัก</a:t>
            </a:r>
          </a:p>
          <a:p>
            <a:r xmlns:a="http://schemas.openxmlformats.org/drawingml/2006/main">
              <a:rPr lang="th" dirty="0" smtClean="0"/>
              <a:t>การสร้างแบบจำลองระบบช่วยให้นักวิเคราะห์เข้าใจการทำงานของระบบ และมีการใช้แบบจำลองเพื่อสื่อสารกับลูกค้า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การสรุปโดยทั่วไป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sz="2100" dirty="0" smtClean="0"/>
              <a:t>ในการสร้างแบบจำลองระบบ การตรวจสอบคลาสในระบบมักจะเป็นประโยชน์เพื่อดูว่ามีขอบเขตสำหรับการสรุปผลทั่วไปหรือไม่ หากมีการเสนอการเปลี่ยนแปลง คุณไม่จำเป็นต้องดูคลาสทั้งหมดในระบบเพื่อดูว่าคลาสเหล่านั้นได้รับผลกระทบจากการเปลี่ยนแปลงหรือไม่</a:t>
            </a:r>
          </a:p>
          <a:p>
            <a:r xmlns:a="http://schemas.openxmlformats.org/drawingml/2006/main">
              <a:rPr lang="th" sz="2100" dirty="0" smtClean="0"/>
              <a:t>ในภาษาที่เน้นวัตถุ เช่น Java การสรุปทั่วไปจะดำเนินการโดยใช้กลไกการสืบทอดคลาสที่สร้างไว้ในภาษา</a:t>
            </a:r>
            <a:r xmlns:a="http://schemas.openxmlformats.org/drawingml/2006/main">
              <a:rPr lang="th" sz="2100" dirty="0" smtClean="0"/>
              <a:t> </a:t>
            </a:r>
          </a:p>
          <a:p>
            <a:r xmlns:a="http://schemas.openxmlformats.org/drawingml/2006/main">
              <a:rPr lang="th" sz="2100" dirty="0" smtClean="0"/>
              <a:t>โดยสรุปแล้ว คุณลักษณะและการดำเนินการที่เกี่ยวข้องกับคลาสระดับสูงยังเชื่อมโยงกับคลาสระดับล่างด้วย</a:t>
            </a:r>
          </a:p>
          <a:p>
            <a:r xmlns:a="http://schemas.openxmlformats.org/drawingml/2006/main">
              <a:rPr lang="th" sz="2100" dirty="0" smtClean="0"/>
              <a:t>คลาสระดับล่างคือคลาสย่อยที่สืบทอดคุณลักษณะและการดำเนินการจาก </a:t>
            </a:r>
            <a:r xmlns:a="http://schemas.openxmlformats.org/drawingml/2006/main">
              <a:rPr lang="th" sz="2100" dirty="0" err="1" smtClean="0"/>
              <a:t>ซูเปอร์ </a:t>
            </a:r>
            <a:r xmlns:a="http://schemas.openxmlformats.org/drawingml/2006/main">
              <a:rPr lang="th" sz="2100" dirty="0" smtClean="0"/>
              <a:t>คลาส คลาสระดับล่างเหล่านี้จะเพิ่มคุณลักษณะและการดำเนินการที่เฉพาะเจาะจงมากขึ้น</a:t>
            </a:r>
            <a:endParaRPr xmlns:a="http://schemas.openxmlformats.org/drawingml/2006/main"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ลำดับชั้นการสรุปทั่วไป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5.11 GeneralizationHierarch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133600"/>
            <a:ext cx="4495800" cy="3238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ลำดับชั้นทั่วไปพร้อมรายละเอียดเพิ่มเติม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5.12 GeneralisationDetai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49" y="1879600"/>
            <a:ext cx="4576879" cy="3771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 xmlns:a="http://schemas.openxmlformats.org/drawingml/2006/main">
              <a:rPr lang="th" dirty="0" smtClean="0"/>
              <a:t>แบบจำลองการรวมคลาส </a:t>
            </a:r>
            <a:endParaRPr xmlns:a="http://schemas.openxmlformats.org/drawingml/2006/main" lang="en-GB" dirty="0"/>
            <a:r xmlns:a="http://schemas.openxmlformats.org/drawingml/2006/main">
              <a:rPr lang="th" dirty="0"/>
              <a:t>วัตถุ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 xmlns:a="http://schemas.openxmlformats.org/drawingml/2006/main">
              <a:rPr lang="th" dirty="0"/>
              <a:t>แบบจำลองการรวมกลุ่มจะแสดงว่าคลาสที่เป็นคอลเลกชันประกอบด้วยคลาสอื่นๆ อย่างไร</a:t>
            </a:r>
          </a:p>
          <a:p>
            <a:r xmlns:a="http://schemas.openxmlformats.org/drawingml/2006/main">
              <a:rPr lang="th" dirty="0"/>
              <a:t>แบบจำลองการรวมจะคล้ายคลึงกับความสัมพันธ์แบบบางส่วนในแบบจำลองข้อมูลเชิงความ </a:t>
            </a:r>
            <a:r xmlns:a="http://schemas.openxmlformats.org/drawingml/2006/main">
              <a:rPr lang="th" dirty="0" smtClean="0"/>
              <a:t>หมาย</a:t>
            </a:r>
            <a:endParaRPr xmlns:a="http://schemas.openxmlformats.org/drawingml/2006/main"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การรวมกลุ่มกัน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 descr="5.13 Aggreg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99" y="2540000"/>
            <a:ext cx="4199467" cy="2362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9338"/>
            <a:ext cx="82296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h" dirty="0" smtClean="0"/>
              <a:t>แบบจำลองพฤติกรรม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7354860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แบบจำลองพฤติกรรม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แบบจำลองพฤติกรรมคือแบบจำลองของพฤติกรรมไดนามิกของระบบในขณะที่ระบบกำลังดำเนินการ แบบจำลองดังกล่าวจะแสดงให้เห็นถึงสิ่งที่เกิดขึ้นหรือสิ่งที่ควรจะเกิดขึ้นเมื่อระบบตอบสนองต่อสิ่งกระตุ้นจากสภาพแวดล้อม</a:t>
            </a:r>
          </a:p>
          <a:p>
            <a:r xmlns:a="http://schemas.openxmlformats.org/drawingml/2006/main">
              <a:rPr lang="th" dirty="0" smtClean="0"/>
              <a:t>คุณสามารถคิดถึงสิ่งเร้าเหล่านี้ได้สองประเภท:</a:t>
            </a:r>
            <a:endParaRPr xmlns:a="http://schemas.openxmlformats.org/drawingml/2006/main" lang="en-GB" dirty="0" smtClean="0"/>
          </a:p>
          <a:p>
            <a:pPr xmlns:a="http://schemas.openxmlformats.org/drawingml/2006/main" lvl="1"/>
            <a:r xmlns:a="http://schemas.openxmlformats.org/drawingml/2006/main">
              <a:rPr lang="th" dirty="0" smtClean="0">
                <a:solidFill>
                  <a:srgbClr val="FF0000"/>
                </a:solidFill>
              </a:rPr>
              <a:t>ข้อมูล </a:t>
            </a:r>
            <a:r xmlns:a="http://schemas.openxmlformats.org/drawingml/2006/main">
              <a:rPr lang="th" dirty="0" smtClean="0"/>
              <a:t>มีข้อมูลบางส่วนที่มาถึงซึ่งจะต้องมีการประมวลผลโดยระบบ</a:t>
            </a:r>
            <a:endParaRPr xmlns:a="http://schemas.openxmlformats.org/drawingml/2006/main" lang="en-GB" dirty="0" smtClean="0"/>
          </a:p>
          <a:p>
            <a:pPr xmlns:a="http://schemas.openxmlformats.org/drawingml/2006/main" lvl="1"/>
            <a:r xmlns:a="http://schemas.openxmlformats.org/drawingml/2006/main">
              <a:rPr lang="th" dirty="0" smtClean="0">
                <a:solidFill>
                  <a:srgbClr val="FF0000"/>
                </a:solidFill>
              </a:rPr>
              <a:t>เหตุการณ์ </a:t>
            </a:r>
            <a:r xmlns:a="http://schemas.openxmlformats.org/drawingml/2006/main">
              <a:rPr lang="th" dirty="0" smtClean="0"/>
              <a:t>เหตุการณ์บางอย่างเกิดขึ้นเพื่อกระตุ้นการประมวลผลของระบบ เหตุการณ์อาจมีข้อมูลที่เกี่ยวข้อง แม้ว่าจะไม่ใช่กรณีเสมอไปก็ตาม</a:t>
            </a:r>
            <a:endParaRPr xmlns:a="http://schemas.openxmlformats.org/drawingml/2006/main"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การสร้างแบบจำลองตามข้อมูล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ระบบธุรกิจจำนวนมากเป็นระบบประมวลผลข้อมูลที่ขับเคลื่อนโดยข้อมูลเป็นหลัก โดยควบคุมด้วยข้อมูลที่ป้อนเข้าสู่ระบบ โดยมีการประมวลผลเหตุการณ์ภายนอกเพียงเล็กน้อย</a:t>
            </a:r>
          </a:p>
          <a:p>
            <a:r xmlns:a="http://schemas.openxmlformats.org/drawingml/2006/main">
              <a:rPr lang="th" dirty="0" smtClean="0"/>
              <a:t>โมเดลที่ขับเคลื่อนด้วยข้อมูลจะแสดงลำดับของการดำเนินการที่เกี่ยวข้องกับการประมวลผลข้อมูลอินพุตและการสร้างเอาต์พุตที่เกี่ยวข้อง</a:t>
            </a:r>
          </a:p>
          <a:p>
            <a:r xmlns:a="http://schemas.openxmlformats.org/drawingml/2006/main">
              <a:rPr lang="th" dirty="0" smtClean="0"/>
              <a:t>มีประโยชน์อย่างยิ่งในระหว่างการวิเคราะห์ความต้องการ เนื่องจากสามารถใช้แสดงการประมวลผลแบบครบวงจรในระบบได้</a:t>
            </a:r>
            <a:endParaRPr xmlns:a="http://schemas.openxmlformats.org/drawingml/2006/main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แบบจำลองกิจกรรมการทำงานของปั๊มอินซูลิน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 descr="5.14 PumpDF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49" y="2355850"/>
            <a:ext cx="7215073" cy="2457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การดำเนินการสั่งซื้อ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5.15 OrderSeq.eps"/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632742" y="1758950"/>
            <a:ext cx="7393658" cy="4235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 xmlns:a="http://schemas.openxmlformats.org/drawingml/2006/main">
              <a:rPr lang="th" dirty="0" smtClean="0"/>
              <a:t>แบบจำลองระบบที่มีอยู่และวางแผนไว้</a:t>
            </a:r>
            <a:endParaRPr xmlns:a="http://schemas.openxmlformats.org/drawingml/2006/main"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 xmlns:a="http://schemas.openxmlformats.org/drawingml/2006/main">
              <a:rPr lang="th" sz="2200" dirty="0" smtClean="0"/>
              <a:t>แบบจำลองของระบบที่มีอยู่จะถูกใช้ระหว่างการออกแบบความต้องการ แบบจำลองเหล่านี้จะช่วยชี้แจงว่าระบบที่มีอยู่นั้นทำอะไร และสามารถใช้เป็นพื้นฐานในการหารือถึงจุดแข็งและจุดอ่อนของระบบได้ จากนั้นจึงนำไปสู่ความต้องการสำหรับระบบใหม่</a:t>
            </a:r>
            <a:endParaRPr xmlns:a="http://schemas.openxmlformats.org/drawingml/2006/main" lang="en-GB" sz="2200" dirty="0" smtClean="0"/>
          </a:p>
          <a:p>
            <a:r xmlns:a="http://schemas.openxmlformats.org/drawingml/2006/main">
              <a:rPr lang="th" sz="2200" dirty="0" smtClean="0"/>
              <a:t>แบบจำลองของระบบใหม่จะถูกใช้ระหว่างการออกแบบความต้องการเพื่อช่วยอธิบายความต้องการที่เสนอให้กับผู้มีส่วนได้ส่วนเสียในระบบรายอื่นทราบ วิศวกรใช้แบบจำลองเหล่านี้เพื่อหารือเกี่ยวกับข้อเสนอการออกแบบและบันทึกระบบสำหรับการนำไปใช้งาน</a:t>
            </a:r>
          </a:p>
          <a:p>
            <a:r xmlns:a="http://schemas.openxmlformats.org/drawingml/2006/main">
              <a:rPr lang="th" sz="2200" dirty="0" smtClean="0"/>
              <a:t>ในกระบวนการทางวิศวกรรมที่ขับเคลื่อนด้วยแบบจำลอง เป็นไปได้ที่จะสร้างการใช้งานระบบทั้งหมดหรือบางส่วนจากแบบจำลองระบบ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GB" dirty="0" smtClean="0"/>
          </a:p>
          <a:p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การสร้างแบบจำลองตามเหตุการณ์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ระบบเรียลไทม์มักขับเคลื่อนด้วยเหตุการณ์โดยมีการประมวลผลข้อมูลขั้นต่ำ ตัวอย่างเช่น ระบบสวิตชิ่งโทรศัพท์พื้นฐานตอบสนองต่อเหตุการณ์ เช่น 'ผู้รับวางสาย' โดย</a:t>
            </a:r>
            <a:r xmlns:a="http://schemas.openxmlformats.org/drawingml/2006/main">
              <a:rPr lang="th" dirty="0" smtClean="0"/>
              <a:t> </a:t>
            </a:r>
            <a:r xmlns:a="http://schemas.openxmlformats.org/drawingml/2006/main">
              <a:rPr lang="th" dirty="0" smtClean="0"/>
              <a:t>การสร้างเสียงสัญญาณโทรออก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  <a:p>
            <a:r xmlns:a="http://schemas.openxmlformats.org/drawingml/2006/main">
              <a:rPr lang="th" dirty="0" smtClean="0"/>
              <a:t>การสร้างแบบจำลองตามเหตุการณ์แสดงให้เห็นว่าระบบตอบสนองต่อเหตุการณ์ภายนอกและภายในอย่างไร</a:t>
            </a:r>
          </a:p>
          <a:p>
            <a:r xmlns:a="http://schemas.openxmlformats.org/drawingml/2006/main">
              <a:rPr lang="th" dirty="0" smtClean="0"/>
              <a:t>เป็นการตั้งสมมุติฐานว่าระบบมีสถานะจำนวนจำกัด และเหตุการณ์ (สิ่งเร้า) อาจทำให้เกิดการเปลี่ยนผ่านจากสถานะหนึ่งไปสู่อีกสถานะหนึ่งได้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/>
              <a:t>แบบจำลองเครื่องจักรของรัฐ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sz="2400"/>
              <a:t>สิ่งเหล่านี้สร้างแบบจำลองพฤติกรรมของระบบในการตอบสนองต่อเหตุการณ์ภายนอกและภายใน</a:t>
            </a:r>
          </a:p>
          <a:p>
            <a:r xmlns:a="http://schemas.openxmlformats.org/drawingml/2006/main">
              <a:rPr lang="th" sz="2400"/>
              <a:t>พวกมันแสดงให้เห็นการตอบสนองของระบบต่อสิ่งกระตุ้น จึงมักใช้ในการสร้างแบบจำลองระบบเรียลไทม์</a:t>
            </a:r>
          </a:p>
          <a:p>
            <a:r xmlns:a="http://schemas.openxmlformats.org/drawingml/2006/main">
              <a:rPr lang="th" sz="2400"/>
              <a:t>แบบจำลองเครื่องจักรสถานะแสดงสถานะของระบบเป็นโหนดและเหตุการณ์เป็นส่วนโค้งระหว่างโหนดเหล่านี้ เมื่อเกิดเหตุการณ์ ระบบจะเคลื่อนจากสถานะหนึ่งไปยังอีกสถานะหนึ่ง</a:t>
            </a:r>
          </a:p>
          <a:p>
            <a:r xmlns:a="http://schemas.openxmlformats.org/drawingml/2006/main">
              <a:rPr lang="th" sz="2400"/>
              <a:t>Statecharts เป็นส่วนสำคัญของ UML และใช้เพื่อแสดงแบบจำลองเครื่องจักรสถานะ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แผนภาพสถานะของเตาไมโครเวฟ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 descr="5.16 MWOvenStateDia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689100"/>
            <a:ext cx="7086461" cy="43053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การทำงานของเตาไมโครเวฟ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5.18 Operate-state-m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746250"/>
            <a:ext cx="5048250" cy="40576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สภาวะและสิ่งกระตุ้นของเตาไมโครเวฟ (ก)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1800" y="1727200"/>
          <a:ext cx="8089900" cy="4345305"/>
        </p:xfrm>
        <a:graphic>
          <a:graphicData uri="http://schemas.openxmlformats.org/drawingml/2006/table">
            <a:tbl>
              <a:tblPr/>
              <a:tblGrid>
                <a:gridCol w="1816100"/>
                <a:gridCol w="6273800"/>
              </a:tblGrid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สถานะ</a:t>
                      </a:r>
                      <a:endParaRPr xmlns:a="http://schemas.openxmlformats.org/drawingml/2006/main"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คำอธิบาย</a:t>
                      </a:r>
                      <a:endParaRPr xmlns:a="http://schemas.openxmlformats.org/drawingml/2006/main"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ซึ่งรอคอย</a:t>
                      </a:r>
                      <a:endParaRPr xmlns:a="http://schemas.openxmlformats.org/drawingml/2006/main"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เตาอบกำลังรออินพุต จอแสดงผลจะแสดงเวลาปัจจุบัน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ครึ่งพลัง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เตาอบตั้งกำลังไฟไว้ที่ 300 วัตต์ จอภาพจะแสดง "กำลังไฟครึ่งหนึ่ง"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พลังเต็มเปี่ยม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เตาอบตั้งกำลังไฟไว้ที่ 600 วัตต์ จอภาพจะแสดงคำว่า "กำลังไฟเต็ม"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ตั้งเวลา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เวลาในการปรุงอาหารจะถูกตั้งค่าตามค่าที่ผู้ใช้ป้อน จอภาพจะแสดงเวลาในการปรุงอาหารที่เลือกและจะอัปเดตเมื่อถึงเวลาที่ตั้งไว้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พิการ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การทำงานของเตาอบถูกปิดใช้งานเพื่อความปลอดภัย ไฟภายในเตาอบเปิดอยู่ จอแสดงผลแสดงว่า "ไม่พร้อม"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เปิดใช้งานแล้ว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การทำงานของเตาอบเปิดอยู่ ไฟภายในเตาอบดับ จอภาพแสดงว่าพร้อมปรุงอาหาร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การดำเนินการ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เตาอบกำลังทำงาน ไฟภายในเตาอบสว่างขึ้น จอแสดงผลแสดงการนับถอยหลังของตัวจับเวลา เมื่อการปรุงอาหารเสร็จสิ้น เสียงสัญญาณเตือนจะดังขึ้นเป็นเวลา 5 วินาที ไฟเตาอบสว่างขึ้น จอแสดงผลจะแสดง 'การปรุงอาหารเสร็จสมบูรณ์' ขณะที่เสียงสัญญาณเตือนดัง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ขึ้น</a:t>
                      </a:r>
                      <a:endParaRPr xmlns:a="http://schemas.openxmlformats.org/drawingml/2006/main"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สภาวะและสิ่งกระตุ้นของเตาไมโครเวฟ ( </a:t>
            </a:r>
            <a:r xmlns:a="http://schemas.openxmlformats.org/drawingml/2006/main">
              <a:rPr lang="th" dirty="0" err="1" smtClean="0"/>
              <a:t>ข </a:t>
            </a:r>
            <a:r xmlns:a="http://schemas.openxmlformats.org/drawingml/2006/main">
              <a:rPr lang="th" dirty="0" smtClean="0"/>
              <a:t>)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19482" y="1841500"/>
          <a:ext cx="6330950" cy="3760470"/>
        </p:xfrm>
        <a:graphic>
          <a:graphicData uri="http://schemas.openxmlformats.org/drawingml/2006/table">
            <a:tbl>
              <a:tblPr/>
              <a:tblGrid>
                <a:gridCol w="1841500"/>
                <a:gridCol w="4489450"/>
              </a:tblGrid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สิ่งกระตุ้น</a:t>
                      </a:r>
                      <a:endParaRPr xmlns:a="http://schemas.openxmlformats.org/drawingml/2006/main"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คำอธิบาย</a:t>
                      </a:r>
                      <a:endParaRPr xmlns:a="http://schemas.openxmlformats.org/drawingml/2006/main"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ครึ่ง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พลัง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ผู้ใช้ได้กดปุ่มครึ่งหนึ่ง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พลังเต็มเปี่ยม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ผู้ใช้ได้กดปุ่มเปิดปิดเต็มกำลัง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ตัวจับเวลา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ผู้ใช้ได้กดปุ่มจับเวลาปุ่มใดปุ่มหนึ่ง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ตัวเลข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ผู้ใช้ได้กดปุ่มตัวเลข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ประตูเปิดอยู่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สวิตช์ประตูเตาอบไม่ได้ปิด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ประตูปิด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สวิตช์ประตูเตาอบปิดอยู่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เริ่ม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ผู้ใช้ได้กดปุ่มเริ่มต้น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ยกเลิก</a:t>
                      </a: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th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ผู้ใช้ได้กดปุ่ม </a:t>
                      </a:r>
                      <a:r xmlns:a="http://schemas.openxmlformats.org/drawingml/2006/main">
                        <a:rPr kumimoji="0" lang="t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ยกเลิก</a:t>
                      </a:r>
                      <a:endParaRPr xmlns:a="http://schemas.openxmlformats.org/drawingml/2006/main"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238"/>
            <a:ext cx="82296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h" dirty="0" smtClean="0"/>
              <a:t>วิศวกรรมที่ขับเคลื่อนด้วยแบบจำลอง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56756353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วิศวกรรมที่ขับเคลื่อนด้วยแบบจำลอง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วิศวกรรมแบบขับเคลื่อนด้วยแบบจำลอง (MDE) เป็นแนวทางการพัฒนาซอฟต์แวร์โดยใช้แบบจำลองมากกว่าโปรแกรมเป็นผลลัพธ์หลักของกระบวนการพัฒนา</a:t>
            </a:r>
          </a:p>
          <a:p>
            <a:r xmlns:a="http://schemas.openxmlformats.org/drawingml/2006/main">
              <a:rPr lang="th" dirty="0" smtClean="0"/>
              <a:t>โปรแกรมที่ทำงานบนแพลตฟอร์มฮาร์ดแวร์/ซอฟต์แวร์จะถูกสร้างขึ้นโดยอัตโนมัติจากโมเดล</a:t>
            </a:r>
          </a:p>
          <a:p>
            <a:r xmlns:a="http://schemas.openxmlformats.org/drawingml/2006/main">
              <a:rPr lang="th" dirty="0" smtClean="0"/>
              <a:t>ผู้สนับสนุน MDE โต้แย้งว่าสิ่งนี้จะยกระดับของการแยกส่วนในวิศวกรรมซอฟต์แวร์ ทำให้วิศวกรไม่ต้องกังวลกับรายละเอียดของภาษาการเขียนโปรแกรมหรือข้อมูลจำเพาะของแพลตฟอร์มการทำงานอีกต่อไป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การใช้วิศวกรรมที่ขับเคลื่อนด้วยแบบจำลอง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วิศวกรรมที่ขับเคลื่อนด้วยแบบจำลองยังอยู่ในช่วงเริ่มต้นของการพัฒนา และยังไม่ชัดเจนว่าจะมีผลกระทบอย่างมีนัยสำคัญต่อแนวทางการปฏิบัติทางวิศวกรรมซอฟต์แวร์หรือไม่</a:t>
            </a:r>
            <a:r xmlns:a="http://schemas.openxmlformats.org/drawingml/2006/main">
              <a:rPr lang="th" dirty="0" smtClean="0"/>
              <a:t> </a:t>
            </a:r>
          </a:p>
          <a:p>
            <a:r xmlns:a="http://schemas.openxmlformats.org/drawingml/2006/main">
              <a:rPr lang="th" dirty="0" smtClean="0"/>
              <a:t>ข้อดี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ช่วยให้สามารถพิจารณาระบบในระดับนามธรรมที่สูงขึ้นได้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การสร้างรหัสโดยอัตโนมัติหมายความว่าการปรับระบบให้เข้ากับแพลตฟอร์มใหม่ๆ นั้นมีต้นทุนถูกกว่า</a:t>
            </a:r>
          </a:p>
          <a:p>
            <a:r xmlns:a="http://schemas.openxmlformats.org/drawingml/2006/main">
              <a:rPr lang="th" dirty="0" smtClean="0"/>
              <a:t>ข้อเสีย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แบบจำลองสำหรับการแยกส่วนและไม่จำเป็นต้องถูกต้องสำหรับการใช้งาน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การประหยัดจากการสร้างโค้ดอาจสูญเสียไปกับค่าใช้จ่ายในการพัฒนาโปรแกรมแปลสำหรับแพลตฟอร์มใหม่ๆ</a:t>
            </a:r>
            <a:endParaRPr xmlns:a="http://schemas.openxmlformats.org/drawingml/2006/main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สถาปัตยกรรมที่ขับเคลื่อนด้วยแบบจำลอง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สถาปัตยกรรมแบบขับเคลื่อนด้วยโมเดล (MDA) ถือเป็นต้นแบบของวิศวกรรมแบบขับเคลื่อนด้วยโมเดลทั่วไป</a:t>
            </a:r>
          </a:p>
          <a:p>
            <a:r xmlns:a="http://schemas.openxmlformats.org/drawingml/2006/main">
              <a:rPr lang="th" dirty="0" smtClean="0"/>
              <a:t>MDA เป็นแนวทางที่เน้นการสร้างแบบจำลองสำหรับการออกแบบและการใช้งานซอฟต์แวร์ โดยใช้แบบจำลอง UML บางส่วนในการอธิบายระบบ</a:t>
            </a:r>
          </a:p>
          <a:p>
            <a:r xmlns:a="http://schemas.openxmlformats.org/drawingml/2006/main">
              <a:rPr lang="th" dirty="0" smtClean="0"/>
              <a:t>มีการสร้างแบบจำลองในระดับการแยกส่วนที่แตกต่างกัน จากแบบจำลองระดับสูงที่ไม่ขึ้นกับแพลตฟอร์ม ในทางหลักการแล้ว สามารถสร้างโปรแกรมที่ใช้งานได้โดยไม่ต้องใช้การแทรกแซงด้วยตนเอง</a:t>
            </a:r>
            <a:r xmlns:a="http://schemas.openxmlformats.org/drawingml/2006/main">
              <a:rPr lang="th" dirty="0" smtClean="0"/>
              <a:t> </a:t>
            </a:r>
            <a:endParaRPr xmlns:a="http://schemas.openxmlformats.org/drawingml/2006/main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มุมมองระบบ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มุมมองภายนอก ที่คุณสร้างแบบจำลองบริบทหรือสภาพแวดล้อมของระบบ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มุมมองการโต้ตอบ ซึ่งคุณสร้างแบบจำลองการโต้ตอบระหว่างระบบกับสภาพแวดล้อมหรือระหว่างส่วนประกอบต่างๆ ของระบบ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มุมมองเชิงโครงสร้าง ซึ่งคุณสร้างแบบจำลองการจัดระเบียบของระบบหรือโครงสร้างของข้อมูลที่ได้รับการประมวลผลโดยระบบ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มุมมองด้านพฤติกรรม ซึ่งคุณสร้างแบบจำลองพฤติกรรมแบบไดนามิกของระบบ และวิธีการตอบสนองต่อเหตุการณ์ต่างๆ</a:t>
            </a:r>
            <a:endParaRPr xmlns:a="http://schemas.openxmlformats.org/drawingml/2006/main"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ประเภทของแบบจำลอง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 xmlns:a="http://schemas.openxmlformats.org/drawingml/2006/main">
              <a:rPr lang="th" dirty="0" smtClean="0"/>
              <a:t>แบบจำลองการคำนวณอิสระ (CIM)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แบบจำลองเหล่านี้เป็นการแยกย่อยโดเมนที่สำคัญที่ใช้ในระบบ </a:t>
            </a:r>
            <a:r xmlns:a="http://schemas.openxmlformats.org/drawingml/2006/main">
              <a:rPr lang="th" dirty="0" err="1" smtClean="0"/>
              <a:t>CIM </a:t>
            </a:r>
            <a:r xmlns:a="http://schemas.openxmlformats.org/drawingml/2006/main">
              <a:rPr lang="th" dirty="0" smtClean="0"/>
              <a:t>บางครั้งเรียกว่าแบบจำลองโดเมน</a:t>
            </a:r>
          </a:p>
          <a:p>
            <a:r xmlns:a="http://schemas.openxmlformats.org/drawingml/2006/main">
              <a:rPr lang="th" dirty="0" smtClean="0"/>
              <a:t>โมเดลอิสระจากแพลตฟอร์ม (PIM)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แบบจำลองเหล่านี้แสดงการทำงานของระบบโดยไม่อ้างอิงถึงการใช้งาน โดยทั่วไป PIM จะถูกอธิบายโดยใช้แบบจำลอง UML ที่แสดงโครงสร้างระบบแบบคงที่และวิธีการตอบสนองต่อเหตุการณ์ภายนอกและภายใน</a:t>
            </a:r>
          </a:p>
          <a:p>
            <a:r xmlns:a="http://schemas.openxmlformats.org/drawingml/2006/main">
              <a:rPr lang="th" dirty="0" smtClean="0"/>
              <a:t>รุ่นเฉพาะแพลตฟอร์ม (PSM)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สิ่งเหล่านี้เป็นการแปลงโมเดลอิสระจากแพลตฟอร์มโดยมี PSM แยกกันสำหรับแต่ละแพลตฟอร์มแอปพลิเคชัน โดยหลักการแล้ว อาจมีชั้นของ PSM โดยแต่ละชั้นจะเพิ่มรายละเอียดเฉพาะแพลตฟอร์มบางอย่าง</a:t>
            </a:r>
            <a:r xmlns:a="http://schemas.openxmlformats.org/drawingml/2006/main">
              <a:rPr lang="th" dirty="0" smtClean="0"/>
              <a:t>  </a:t>
            </a:r>
            <a:endParaRPr xmlns:a="http://schemas.openxmlformats.org/drawingml/2006/main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การแปลง MDA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" name="Picture 3" descr="5.19 MDA-Transformation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273300"/>
            <a:ext cx="6789738" cy="28067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โมเดลเฉพาะหลายแพลตฟอร์ม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" name="Picture 3" descr="5.20 Multiple PSM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38400"/>
            <a:ext cx="7117940" cy="2514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วิธีการแบบคล่องตัวและ MDA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นักพัฒนา MDA อ้างว่า MDA ออกแบบมาเพื่อรองรับแนวทางการพัฒนาแบบวนซ้ำและสามารถใช้กับวิธีการแบบคล่องตัวได้</a:t>
            </a:r>
          </a:p>
          <a:p>
            <a:r xmlns:a="http://schemas.openxmlformats.org/drawingml/2006/main">
              <a:rPr lang="th" dirty="0" smtClean="0"/>
              <a:t>แนวคิดการสร้างแบบจำลองล่วงหน้าอย่างละเอียดขัดแย้งกับแนวคิดพื้นฐานในปฏิญญา Agile และฉันสงสัยว่านักพัฒนา Agile เพียงไม่กี่คนรู้สึกสบายใจกับวิศวกรรมที่ขับเคลื่อนด้วยแบบจำลอง</a:t>
            </a:r>
          </a:p>
          <a:p>
            <a:r xmlns:a="http://schemas.openxmlformats.org/drawingml/2006/main">
              <a:rPr lang="th" dirty="0" smtClean="0"/>
              <a:t>ถ้าการเปลี่ยนแปลงสามารถทำได้โดยอัตโนมัติโดยสมบูรณ์และสร้างโปรแกรมที่สมบูรณ์จาก PIM ได้ ตามหลักการแล้ว MDA จะสามารถใช้งานในกระบวนการพัฒนาแบบคล่องตัวได้ เนื่องจากไม่จำเป็นต้องมีการเขียนโค้ดแยกต่างหาก</a:t>
            </a:r>
            <a:endParaRPr xmlns:a="http://schemas.openxmlformats.org/drawingml/2006/main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การนำ MDA มาใช้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ปัจจัยหลายประการได้จำกัดการนำ MDE/MDA มาใช้</a:t>
            </a:r>
          </a:p>
          <a:p>
            <a:r xmlns:a="http://schemas.openxmlformats.org/drawingml/2006/main">
              <a:rPr lang="th" dirty="0" smtClean="0"/>
              <a:t>จำเป็นต้องมีการสนับสนุนเครื่องมือเฉพาะทางเพื่อแปลงโมเดลจากระดับหนึ่งไปยังอีกระดับหนึ่ง</a:t>
            </a:r>
          </a:p>
          <a:p>
            <a:r xmlns:a="http://schemas.openxmlformats.org/drawingml/2006/main">
              <a:rPr lang="th" dirty="0" smtClean="0"/>
              <a:t>เครื่องมือมีให้ใช้อย่างจำกัด และองค์กรอาจต้องปรับ </a:t>
            </a:r>
            <a:r xmlns:a="http://schemas.openxmlformats.org/drawingml/2006/main">
              <a:rPr lang="th" dirty="0" err="1" smtClean="0"/>
              <a:t>แต่ง เครื่องมือให้ </a:t>
            </a:r>
            <a:r xmlns:a="http://schemas.openxmlformats.org/drawingml/2006/main">
              <a:rPr lang="th" dirty="0" smtClean="0"/>
              <a:t>เข้ากับสภาพแวดล้อมของตน</a:t>
            </a:r>
          </a:p>
          <a:p>
            <a:r xmlns:a="http://schemas.openxmlformats.org/drawingml/2006/main">
              <a:rPr lang="th" dirty="0" smtClean="0"/>
              <a:t>สำหรับระบบที่มีอายุการใช้งานยาวนานที่พัฒนาโดยใช้ MDA บริษัทต่างๆ มักลังเลที่จะพัฒนาเครื่องมือของตนเองหรือพึ่งพาบริษัทเล็กๆ ที่อาจต้องล้มละลาย</a:t>
            </a:r>
            <a:endParaRPr xmlns:a="http://schemas.openxmlformats.org/drawingml/2006/main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94620721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การนำ MDA มาใช้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/>
              <a:t>แบบจำลองเป็นวิธีที่ดีในการอำนวยความสะดวกในการอภิปรายเกี่ยวกับการออกแบบซอฟต์แวร์ </a:t>
            </a:r>
            <a:r xmlns:a="http://schemas.openxmlformats.org/drawingml/2006/main">
              <a:rPr lang="th" dirty="0" err="1" smtClean="0"/>
              <a:t>อย่างไรก็ตาม</a:t>
            </a:r>
            <a:r xmlns:a="http://schemas.openxmlformats.org/drawingml/2006/main">
              <a:rPr lang="th" dirty="0" smtClean="0"/>
              <a:t> </a:t>
            </a:r>
            <a:r xmlns:a="http://schemas.openxmlformats.org/drawingml/2006/main">
              <a:rPr lang="th" dirty="0"/>
              <a:t>สิ่งนามธรรมที่เป็นประโยชน์ต่อการอภิปราย </a:t>
            </a:r>
            <a:r xmlns:a="http://schemas.openxmlformats.org/drawingml/2006/main">
              <a:rPr lang="th" dirty="0" smtClean="0"/>
              <a:t>อาจไม่ใช่ </a:t>
            </a:r>
            <a:r xmlns:a="http://schemas.openxmlformats.org/drawingml/2006/main">
              <a:rPr lang="th" dirty="0"/>
              <a:t>สิ่งนามธรรมที่ถูกต้องสำหรับการนำไปปฏิบัติ</a:t>
            </a:r>
            <a:endParaRPr xmlns:a="http://schemas.openxmlformats.org/drawingml/2006/main" lang="en-US" dirty="0" smtClean="0"/>
          </a:p>
          <a:p>
            <a:r xmlns:a="http://schemas.openxmlformats.org/drawingml/2006/main">
              <a:rPr lang="th" dirty="0" smtClean="0"/>
              <a:t>สำหรับ </a:t>
            </a:r>
            <a:r xmlns:a="http://schemas.openxmlformats.org/drawingml/2006/main">
              <a:rPr lang="th" dirty="0"/>
              <a:t>ระบบที่ซับซ้อนส่วนใหญ่ การใช้งานไม่ใช่ปัญหาหลัก แต่ความต้องการด้านวิศวกรรม ความปลอดภัยและความน่าเชื่อถือ การผสานรวมกับระบบเดิมและการทดสอบล้วนมีความสำคัญมากกว่า</a:t>
            </a:r>
            <a:endParaRPr xmlns:a="http://schemas.openxmlformats.org/drawingml/2006/main"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106540020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การนำ MDA มาใช้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/>
              <a:t>ข้อโต้แย้งเรื่องความเป็นอิสระของแพลตฟอร์มนั้นใช้ได้เฉพาะกับระบบขนาดใหญ่ที่มีอายุการใช้งานยาวนานเท่านั้น สำหรับผลิตภัณฑ์ซอฟต์แวร์และระบบสารสนเทศ การประหยัดจากการใช้ MDA นั้นมีแนวโน้มที่จะถูกชดเชยด้วยต้นทุนของการแนะนำและเครื่องมือ</a:t>
            </a:r>
            <a:endParaRPr xmlns:a="http://schemas.openxmlformats.org/drawingml/2006/main" lang="en-GB" dirty="0"/>
          </a:p>
          <a:p>
            <a:r xmlns:a="http://schemas.openxmlformats.org/drawingml/2006/main">
              <a:rPr lang="th" dirty="0" smtClean="0"/>
              <a:t>การนำ </a:t>
            </a:r>
            <a:r xmlns:a="http://schemas.openxmlformats.org/drawingml/2006/main">
              <a:rPr lang="th" dirty="0"/>
              <a:t>แนวทาง agile มาใช้อย่างแพร่หลายในช่วงเวลาเดียวกันกับที่ MDA มีการพัฒนานั้น ได้หันเหความสนใจออกไปจากแนวทางที่ขับเคลื่อนด้วยโมเดล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88303777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จุดสำคัญ</a:t>
            </a:r>
            <a:endParaRPr xmlns:a="http://schemas.openxmlformats.org/drawingml/2006/main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sz="2000" dirty="0" smtClean="0"/>
              <a:t>แบบจำลองคือมุมมองเชิงนามธรรมของระบบที่ละเลยรายละเอียดของระบบ แบบจำลองระบบเสริมสามารถพัฒนาเพื่อแสดงบริบท ปฏิสัมพันธ์ โครงสร้าง และ </a:t>
            </a:r>
            <a:r xmlns:a="http://schemas.openxmlformats.org/drawingml/2006/main">
              <a:rPr lang="th" sz="2000" dirty="0" err="1" smtClean="0"/>
              <a:t>พฤติกรรม ของระบบ </a:t>
            </a:r>
            <a:r xmlns:a="http://schemas.openxmlformats.org/drawingml/2006/main">
              <a:rPr lang="th" sz="2000" dirty="0" smtClean="0"/>
              <a:t>ได้</a:t>
            </a:r>
          </a:p>
          <a:p>
            <a:r xmlns:a="http://schemas.openxmlformats.org/drawingml/2006/main">
              <a:rPr lang="th" sz="2000" dirty="0" smtClean="0"/>
              <a:t>แบบจำลองบริบทแสดงให้เห็นว่าระบบที่กำลัง </a:t>
            </a:r>
            <a:r xmlns:a="http://schemas.openxmlformats.org/drawingml/2006/main">
              <a:rPr lang="th" sz="2000" dirty="0" smtClean="0"/>
              <a:t>สร้างแบบจำลองนั้นถูกวางตำแหน่งในสภาพแวดล้อมร่วมกับระบบและกระบวนการอื่นๆ อย่างไร</a:t>
            </a:r>
            <a:endParaRPr xmlns:a="http://schemas.openxmlformats.org/drawingml/2006/main" lang="en-GB" sz="2000" dirty="0" smtClean="0"/>
          </a:p>
          <a:p>
            <a:r xmlns:a="http://schemas.openxmlformats.org/drawingml/2006/main">
              <a:rPr lang="th" sz="2000" dirty="0" smtClean="0"/>
              <a:t>ไดอะแกรมกรณีการใช้งานและไดอะแกรมลำดับใช้เพื่ออธิบายปฏิสัมพันธ์ระหว่างผู้ใช้และระบบในระบบที่กำลังออกแบบ กรณีการใช้งานอธิบายปฏิสัมพันธ์ระหว่างระบบและผู้กระทำภายนอก ไดอะแกรมลำดับจะเพิ่มข้อมูลเพิ่มเติมโดยแสดงปฏิสัมพันธ์ระหว่างวัตถุของระบบ</a:t>
            </a:r>
            <a:endParaRPr xmlns:a="http://schemas.openxmlformats.org/drawingml/2006/main" lang="en-GB" sz="2000" dirty="0" smtClean="0"/>
          </a:p>
          <a:p>
            <a:r xmlns:a="http://schemas.openxmlformats.org/drawingml/2006/main">
              <a:rPr lang="th" sz="2000" dirty="0" smtClean="0"/>
              <a:t>แบบจำลองเชิงโครงสร้างแสดงโครงสร้างและสถาปัตยกรรมของระบบ ไดอะแกรมคลาสใช้เพื่อกำหนดโครงสร้างคงที่ของคลาสในระบบและความสัมพันธ์ของคลาสเหล่านั้น</a:t>
            </a:r>
            <a:endParaRPr xmlns:a="http://schemas.openxmlformats.org/drawingml/2006/main" lang="en-GB" sz="20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33201020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smtClean="0"/>
              <a:t>จุดสำคัญ</a:t>
            </a:r>
            <a:endParaRPr xmlns:a="http://schemas.openxmlformats.org/drawingml/2006/main"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sz="2200" dirty="0" smtClean="0"/>
              <a:t>แบบจำลองพฤติกรรมใช้เพื่ออธิบายพฤติกรรมแบบไดนามิกของระบบที่กำลังทำงาน พฤติกรรมดังกล่าวสามารถจำลองได้จากมุมมองของข้อมูลที่ประมวลผลโดยระบบ หรือจากเหตุการณ์ที่กระตุ้นให้เกิดการตอบสนองจากระบบ</a:t>
            </a:r>
            <a:endParaRPr xmlns:a="http://schemas.openxmlformats.org/drawingml/2006/main" lang="en-GB" sz="2200" dirty="0" smtClean="0"/>
          </a:p>
          <a:p>
            <a:r xmlns:a="http://schemas.openxmlformats.org/drawingml/2006/main">
              <a:rPr lang="th" sz="2200" dirty="0" smtClean="0"/>
              <a:t>แผนภาพกิจกรรมอาจใช้เป็นแบบจำลองการประมวลผลข้อมูล โดยที่แต่ละกิจกรรมแสดงขั้นตอนกระบวนการหนึ่งขั้นตอน</a:t>
            </a:r>
            <a:endParaRPr xmlns:a="http://schemas.openxmlformats.org/drawingml/2006/main" lang="en-GB" sz="2200" dirty="0" smtClean="0"/>
          </a:p>
          <a:p>
            <a:r xmlns:a="http://schemas.openxmlformats.org/drawingml/2006/main">
              <a:rPr lang="th" sz="2200" dirty="0" smtClean="0"/>
              <a:t>แผนภาพสถานะใช้เพื่อจำลองพฤติกรรมของระบบในการตอบสนองต่อเหตุการณ์ภายในหรือภายนอก</a:t>
            </a:r>
            <a:endParaRPr xmlns:a="http://schemas.openxmlformats.org/drawingml/2006/main" lang="en-GB" sz="2200" dirty="0" smtClean="0"/>
          </a:p>
          <a:p>
            <a:r xmlns:a="http://schemas.openxmlformats.org/drawingml/2006/main">
              <a:rPr lang="th" sz="2200" dirty="0" smtClean="0"/>
              <a:t>วิศวกรรมแบบขับเคลื่อนด้วยแบบจำลองเป็นแนวทางหนึ่งในการพัฒนาซอฟต์แวร์ โดยที่ระบบจะแสดงเป็นชุดแบบจำลองที่สามารถแปลงเป็นโค้ดที่สามารถทำงานได้โดยอัตโนมัติ</a:t>
            </a:r>
            <a:endParaRPr xmlns:a="http://schemas.openxmlformats.org/drawingml/2006/main"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ประเภทไดอะแกรม UML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แผนภาพกิจกรรมซึ่งแสดงให้เห็นกิจกรรมต่างๆ ที่เกี่ยวข้องกับกระบวนการหรือการประมวลผลข้อมูล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แผนภาพกรณีการใช้งานซึ่งแสดงการโต้ตอบระหว่างระบบและสภาพแวดล้อม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แผนภาพลำดับซึ่งแสดงการโต้ตอบระหว่างผู้กระทำและระบบ และระหว่างส่วนประกอบของระบบ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ไดอะแกรมคลาสซึ่งแสดงคลาสอ็อบเจ็กต์ในระบบและความสัมพันธ์ระหว่างคลาสเหล่านี้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แผนภูมิสถานะซึ่งแสดงให้เห็นว่าระบบตอบสนองต่อเหตุการณ์ภายในและภายนอกอย่างไร</a:t>
            </a:r>
            <a:endParaRPr xmlns:a="http://schemas.openxmlformats.org/drawingml/2006/main"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การใช้โมเดลกราฟิก</a:t>
            </a:r>
            <a:endParaRPr xmlns:a="http://schemas.openxmlformats.org/drawingml/2006/main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 dirty="0" smtClean="0"/>
              <a:t>เพื่อเป็นช่องทางในการอำนวยความสะดวกในการอภิปรายเกี่ยวกับระบบที่มีอยู่หรือที่เสนอ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โมเดลที่ไม่สมบูรณ์และไม่ถูกต้องถือเป็นเรื่องปกติเนื่องจากมีบทบาทในการสนับสนุนการอภิปราย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เป็นวิธีการบันทึกระบบที่มีอยู่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แบบจำลองควรแสดงถึงระบบอย่างถูกต้องแต่ไม่จำเป็นต้องสมบูรณ์</a:t>
            </a:r>
            <a:endParaRPr xmlns:a="http://schemas.openxmlformats.org/drawingml/2006/main" lang="en-GB" dirty="0" smtClean="0"/>
          </a:p>
          <a:p>
            <a:r xmlns:a="http://schemas.openxmlformats.org/drawingml/2006/main">
              <a:rPr lang="th" dirty="0" smtClean="0"/>
              <a:t>เป็นคำอธิบายระบบแบบละเอียดที่สามารถนำมาใช้สร้างการใช้งานระบบได้</a:t>
            </a:r>
          </a:p>
          <a:p>
            <a:pPr xmlns:a="http://schemas.openxmlformats.org/drawingml/2006/main" lvl="1"/>
            <a:r xmlns:a="http://schemas.openxmlformats.org/drawingml/2006/main">
              <a:rPr lang="th" dirty="0" smtClean="0"/>
              <a:t>แบบจำลองจะต้องทั้งถูกต้องและสมบูรณ์</a:t>
            </a:r>
            <a:endParaRPr xmlns:a="http://schemas.openxmlformats.org/drawingml/2006/main"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3938"/>
            <a:ext cx="82296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h" dirty="0" smtClean="0"/>
              <a:t>แบบจำลองบริบท</a:t>
            </a:r>
            <a:endParaRPr xmlns:a="http://schemas.openxmlformats.org/drawingml/2006/main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  <p:extLst>
      <p:ext uri="{BB962C8B-B14F-4D97-AF65-F5344CB8AC3E}">
        <p14:creationId xmlns:p14="http://schemas.microsoft.com/office/powerpoint/2010/main" val="374242738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h"/>
              <a:t>แบบจำลองบริบท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th"/>
              <a:t>โมเดลบริบทใช้เพื่อแสดงบริบทการทำงานของระบบ โดยแสดงสิ่งที่อยู่ภายนอกขอบเขตของระบบ</a:t>
            </a:r>
          </a:p>
          <a:p>
            <a:r xmlns:a="http://schemas.openxmlformats.org/drawingml/2006/main">
              <a:rPr lang="th"/>
              <a:t>ข้อกังวลด้านสังคมและองค์กรอาจส่งผลต่อการตัดสินใจว่าจะวางขอบเขตของระบบไว้ที่ใด</a:t>
            </a:r>
          </a:p>
          <a:p>
            <a:r xmlns:a="http://schemas.openxmlformats.org/drawingml/2006/main">
              <a:rPr lang="th"/>
              <a:t>แบบจำลองสถาปัตยกรรมแสดงให้เห็นถึงระบบและความสัมพันธ์กับระบบอื่นๆ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บทที่ 5 การสร้างแบบจำลองระบบ</a:t>
            </a:r>
            <a:endParaRPr xmlns:a="http://schemas.openxmlformats.org/drawingml/2006/main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th" smtClean="0"/>
              <a:t>30/10/2557</a:t>
            </a:r>
            <a:endParaRPr xmlns:a="http://schemas.openxmlformats.org/drawingml/2006/main"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1702</TotalTime>
  <Words>3598</Words>
  <Application>Microsoft Macintosh PowerPoint</Application>
  <PresentationFormat>On-screen Show (4:3)</PresentationFormat>
  <Paragraphs>397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SE10 slides</vt:lpstr>
      <vt:lpstr>Chapter 5 – System Modeling</vt:lpstr>
      <vt:lpstr>Topics covered</vt:lpstr>
      <vt:lpstr>System modeling</vt:lpstr>
      <vt:lpstr>Existing and planned system models</vt:lpstr>
      <vt:lpstr>System perspectives</vt:lpstr>
      <vt:lpstr>UML diagram types</vt:lpstr>
      <vt:lpstr>Use of graphical models</vt:lpstr>
      <vt:lpstr>Context models</vt:lpstr>
      <vt:lpstr>Context models</vt:lpstr>
      <vt:lpstr>System boundaries</vt:lpstr>
      <vt:lpstr>The context of the Mentcare system</vt:lpstr>
      <vt:lpstr>Process perspective</vt:lpstr>
      <vt:lpstr>Process model of involuntary detention </vt:lpstr>
      <vt:lpstr>Interaction models</vt:lpstr>
      <vt:lpstr>Interaction models</vt:lpstr>
      <vt:lpstr>Use case modeling</vt:lpstr>
      <vt:lpstr>Transfer-data use case </vt:lpstr>
      <vt:lpstr>Tabular description of the ‘Transfer data’ use-case </vt:lpstr>
      <vt:lpstr>Use cases in the Mentcare system involving the role ‘Medical Receptionist’ </vt:lpstr>
      <vt:lpstr>Sequence diagrams</vt:lpstr>
      <vt:lpstr>Sequence diagram for View patient information </vt:lpstr>
      <vt:lpstr>Sequence diagram for Transfer Data </vt:lpstr>
      <vt:lpstr>Structural models</vt:lpstr>
      <vt:lpstr>Structural models</vt:lpstr>
      <vt:lpstr>Class diagrams</vt:lpstr>
      <vt:lpstr>UML classes and association </vt:lpstr>
      <vt:lpstr>Classes and associations in the MHC-PMS </vt:lpstr>
      <vt:lpstr>The Consultation class </vt:lpstr>
      <vt:lpstr>Generalization</vt:lpstr>
      <vt:lpstr>Generalization</vt:lpstr>
      <vt:lpstr>A generalization hierarchy </vt:lpstr>
      <vt:lpstr>A generalization hierarchy with added detail </vt:lpstr>
      <vt:lpstr>Object class aggregation models</vt:lpstr>
      <vt:lpstr>The aggregation association </vt:lpstr>
      <vt:lpstr>Behavioral models</vt:lpstr>
      <vt:lpstr>Behavioral models</vt:lpstr>
      <vt:lpstr>Data-driven modeling</vt:lpstr>
      <vt:lpstr>An activity model of the insulin pump’s operation </vt:lpstr>
      <vt:lpstr>Order processing </vt:lpstr>
      <vt:lpstr>Event-driven modeling</vt:lpstr>
      <vt:lpstr>State machine models</vt:lpstr>
      <vt:lpstr>State diagram of a microwave oven </vt:lpstr>
      <vt:lpstr>Microwave oven operation </vt:lpstr>
      <vt:lpstr>States and stimuli for the microwave oven (a) </vt:lpstr>
      <vt:lpstr>States and stimuli for the microwave oven (b) </vt:lpstr>
      <vt:lpstr>Model-driven engineering</vt:lpstr>
      <vt:lpstr>Model-driven engineering</vt:lpstr>
      <vt:lpstr>Usage of model-driven engineering</vt:lpstr>
      <vt:lpstr>Model driven architecture</vt:lpstr>
      <vt:lpstr>Types of model</vt:lpstr>
      <vt:lpstr>MDA transformations</vt:lpstr>
      <vt:lpstr>Multiple platform-specific models </vt:lpstr>
      <vt:lpstr>Agile methods and MDA</vt:lpstr>
      <vt:lpstr>Adoption of MDA</vt:lpstr>
      <vt:lpstr>Adoption of MDA</vt:lpstr>
      <vt:lpstr>Adoption of MDA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5</dc:title>
  <dc:creator>Ian Sommerville</dc:creator>
  <cp:lastModifiedBy>Ian Sommerville</cp:lastModifiedBy>
  <cp:revision>24</cp:revision>
  <dcterms:created xsi:type="dcterms:W3CDTF">2010-01-15T13:50:47Z</dcterms:created>
  <dcterms:modified xsi:type="dcterms:W3CDTF">2014-10-30T14:13:00Z</dcterms:modified>
</cp:coreProperties>
</file>