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grER9Hl+WHRyKyOu4Er41tDY4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BA3197-8CD1-4017-975B-7C532A6448A1}">
  <a:tblStyle styleId="{5EBA3197-8CD1-4017-975B-7C532A6448A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358900" y="1468628"/>
            <a:ext cx="7340600" cy="2977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0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>
            <a:off x="457200" y="6858000"/>
            <a:ext cx="9144000" cy="457200"/>
          </a:xfrm>
          <a:custGeom>
            <a:rect b="b" l="l" r="r" t="t"/>
            <a:pathLst>
              <a:path extrusionOk="0" h="457200" w="91440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41"/>
          <p:cNvSpPr/>
          <p:nvPr/>
        </p:nvSpPr>
        <p:spPr>
          <a:xfrm>
            <a:off x="457200" y="6791515"/>
            <a:ext cx="9144000" cy="66040"/>
          </a:xfrm>
          <a:custGeom>
            <a:rect b="b" l="l" r="r" t="t"/>
            <a:pathLst>
              <a:path extrusionOk="0" h="66040" w="9144000">
                <a:moveTo>
                  <a:pt x="9144000" y="0"/>
                </a:moveTo>
                <a:lnTo>
                  <a:pt x="0" y="0"/>
                </a:lnTo>
                <a:lnTo>
                  <a:pt x="0" y="66001"/>
                </a:lnTo>
                <a:lnTo>
                  <a:pt x="9144000" y="66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6C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41"/>
          <p:cNvSpPr/>
          <p:nvPr/>
        </p:nvSpPr>
        <p:spPr>
          <a:xfrm>
            <a:off x="457200" y="6707688"/>
            <a:ext cx="9144000" cy="325755"/>
          </a:xfrm>
          <a:custGeom>
            <a:rect b="b" l="l" r="r" t="t"/>
            <a:pathLst>
              <a:path extrusionOk="0" h="325754" w="9144000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41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610157" y="3631352"/>
            <a:ext cx="5360035" cy="2090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/>
          <p:nvPr/>
        </p:nvSpPr>
        <p:spPr>
          <a:xfrm>
            <a:off x="459581" y="6858000"/>
            <a:ext cx="9142095" cy="457200"/>
          </a:xfrm>
          <a:custGeom>
            <a:rect b="b" l="l" r="r" t="t"/>
            <a:pathLst>
              <a:path extrusionOk="0" h="457200" w="9142095">
                <a:moveTo>
                  <a:pt x="9141612" y="0"/>
                </a:moveTo>
                <a:lnTo>
                  <a:pt x="0" y="0"/>
                </a:lnTo>
                <a:lnTo>
                  <a:pt x="0" y="457200"/>
                </a:lnTo>
                <a:lnTo>
                  <a:pt x="9141612" y="457200"/>
                </a:lnTo>
                <a:lnTo>
                  <a:pt x="9141612" y="0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42"/>
          <p:cNvSpPr/>
          <p:nvPr/>
        </p:nvSpPr>
        <p:spPr>
          <a:xfrm>
            <a:off x="457211" y="6791515"/>
            <a:ext cx="9142095" cy="64135"/>
          </a:xfrm>
          <a:custGeom>
            <a:rect b="b" l="l" r="r" t="t"/>
            <a:pathLst>
              <a:path extrusionOk="0" h="64134" w="9142095">
                <a:moveTo>
                  <a:pt x="9141612" y="0"/>
                </a:moveTo>
                <a:lnTo>
                  <a:pt x="0" y="0"/>
                </a:lnTo>
                <a:lnTo>
                  <a:pt x="0" y="64007"/>
                </a:lnTo>
                <a:lnTo>
                  <a:pt x="9141612" y="64007"/>
                </a:lnTo>
                <a:lnTo>
                  <a:pt x="9141612" y="0"/>
                </a:lnTo>
                <a:close/>
              </a:path>
            </a:pathLst>
          </a:custGeom>
          <a:solidFill>
            <a:srgbClr val="6C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42"/>
          <p:cNvSpPr/>
          <p:nvPr/>
        </p:nvSpPr>
        <p:spPr>
          <a:xfrm>
            <a:off x="3826042" y="751306"/>
            <a:ext cx="2418715" cy="1200150"/>
          </a:xfrm>
          <a:custGeom>
            <a:rect b="b" l="l" r="r" t="t"/>
            <a:pathLst>
              <a:path extrusionOk="0" h="1200150" w="2418715">
                <a:moveTo>
                  <a:pt x="0" y="0"/>
                </a:moveTo>
                <a:lnTo>
                  <a:pt x="2418450" y="0"/>
                </a:lnTo>
                <a:lnTo>
                  <a:pt x="2418450" y="1199716"/>
                </a:lnTo>
                <a:lnTo>
                  <a:pt x="0" y="11997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" name="Google Shape;3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0148" y="719051"/>
            <a:ext cx="827116" cy="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2"/>
          <p:cNvSpPr/>
          <p:nvPr/>
        </p:nvSpPr>
        <p:spPr>
          <a:xfrm>
            <a:off x="4343405" y="751306"/>
            <a:ext cx="721995" cy="387985"/>
          </a:xfrm>
          <a:custGeom>
            <a:rect b="b" l="l" r="r" t="t"/>
            <a:pathLst>
              <a:path extrusionOk="0" h="387984" w="721995">
                <a:moveTo>
                  <a:pt x="0" y="0"/>
                </a:moveTo>
                <a:lnTo>
                  <a:pt x="721526" y="0"/>
                </a:lnTo>
                <a:lnTo>
                  <a:pt x="721526" y="387486"/>
                </a:lnTo>
                <a:lnTo>
                  <a:pt x="0" y="3874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" name="Google Shape;3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043" y="723208"/>
            <a:ext cx="964276" cy="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2"/>
          <p:cNvSpPr/>
          <p:nvPr/>
        </p:nvSpPr>
        <p:spPr>
          <a:xfrm>
            <a:off x="5057260" y="756656"/>
            <a:ext cx="863600" cy="387985"/>
          </a:xfrm>
          <a:custGeom>
            <a:rect b="b" l="l" r="r" t="t"/>
            <a:pathLst>
              <a:path extrusionOk="0" h="387984" w="863600">
                <a:moveTo>
                  <a:pt x="0" y="0"/>
                </a:moveTo>
                <a:lnTo>
                  <a:pt x="863177" y="0"/>
                </a:lnTo>
                <a:lnTo>
                  <a:pt x="863177" y="387486"/>
                </a:lnTo>
                <a:lnTo>
                  <a:pt x="0" y="3874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42"/>
          <p:cNvSpPr/>
          <p:nvPr/>
        </p:nvSpPr>
        <p:spPr>
          <a:xfrm>
            <a:off x="2435725" y="2200442"/>
            <a:ext cx="1390015" cy="1200150"/>
          </a:xfrm>
          <a:custGeom>
            <a:rect b="b" l="l" r="r" t="t"/>
            <a:pathLst>
              <a:path extrusionOk="0" h="1200150" w="1390014">
                <a:moveTo>
                  <a:pt x="0" y="0"/>
                </a:moveTo>
                <a:lnTo>
                  <a:pt x="1389608" y="0"/>
                </a:lnTo>
                <a:lnTo>
                  <a:pt x="1389608" y="1199716"/>
                </a:lnTo>
                <a:lnTo>
                  <a:pt x="0" y="11997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/>
          <p:nvPr/>
        </p:nvSpPr>
        <p:spPr>
          <a:xfrm>
            <a:off x="459581" y="6858000"/>
            <a:ext cx="9142095" cy="457200"/>
          </a:xfrm>
          <a:custGeom>
            <a:rect b="b" l="l" r="r" t="t"/>
            <a:pathLst>
              <a:path extrusionOk="0" h="457200" w="9142095">
                <a:moveTo>
                  <a:pt x="9141612" y="0"/>
                </a:moveTo>
                <a:lnTo>
                  <a:pt x="0" y="0"/>
                </a:lnTo>
                <a:lnTo>
                  <a:pt x="0" y="457200"/>
                </a:lnTo>
                <a:lnTo>
                  <a:pt x="9141612" y="457200"/>
                </a:lnTo>
                <a:lnTo>
                  <a:pt x="9141612" y="0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43"/>
          <p:cNvSpPr/>
          <p:nvPr/>
        </p:nvSpPr>
        <p:spPr>
          <a:xfrm>
            <a:off x="457211" y="6791515"/>
            <a:ext cx="9142095" cy="64135"/>
          </a:xfrm>
          <a:custGeom>
            <a:rect b="b" l="l" r="r" t="t"/>
            <a:pathLst>
              <a:path extrusionOk="0" h="64134" w="9142095">
                <a:moveTo>
                  <a:pt x="9141612" y="0"/>
                </a:moveTo>
                <a:lnTo>
                  <a:pt x="0" y="0"/>
                </a:lnTo>
                <a:lnTo>
                  <a:pt x="0" y="64007"/>
                </a:lnTo>
                <a:lnTo>
                  <a:pt x="9141612" y="64007"/>
                </a:lnTo>
                <a:lnTo>
                  <a:pt x="9141612" y="0"/>
                </a:lnTo>
                <a:close/>
              </a:path>
            </a:pathLst>
          </a:custGeom>
          <a:solidFill>
            <a:srgbClr val="6C6C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43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44"/>
          <p:cNvSpPr/>
          <p:nvPr/>
        </p:nvSpPr>
        <p:spPr>
          <a:xfrm>
            <a:off x="1352349" y="2195045"/>
            <a:ext cx="31750" cy="0"/>
          </a:xfrm>
          <a:custGeom>
            <a:rect b="b" l="l" r="r" t="t"/>
            <a:pathLst>
              <a:path extrusionOk="0" h="120000" w="31750">
                <a:moveTo>
                  <a:pt x="0" y="0"/>
                </a:moveTo>
                <a:lnTo>
                  <a:pt x="31752" y="0"/>
                </a:lnTo>
              </a:path>
            </a:pathLst>
          </a:custGeom>
          <a:noFill/>
          <a:ln cap="flat" cmpd="sng" w="9525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44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610157" y="3631352"/>
            <a:ext cx="5360035" cy="2090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3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5.png"/><Relationship Id="rId13" Type="http://schemas.openxmlformats.org/officeDocument/2006/relationships/image" Target="../media/image1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5" Type="http://schemas.openxmlformats.org/officeDocument/2006/relationships/image" Target="../media/image26.png"/><Relationship Id="rId14" Type="http://schemas.openxmlformats.org/officeDocument/2006/relationships/image" Target="../media/image18.png"/><Relationship Id="rId17" Type="http://schemas.openxmlformats.org/officeDocument/2006/relationships/image" Target="../media/image35.png"/><Relationship Id="rId16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45.png"/><Relationship Id="rId6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9.png"/><Relationship Id="rId22" Type="http://schemas.openxmlformats.org/officeDocument/2006/relationships/image" Target="../media/image57.png"/><Relationship Id="rId21" Type="http://schemas.openxmlformats.org/officeDocument/2006/relationships/image" Target="../media/image60.png"/><Relationship Id="rId24" Type="http://schemas.openxmlformats.org/officeDocument/2006/relationships/image" Target="../media/image52.png"/><Relationship Id="rId23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26" Type="http://schemas.openxmlformats.org/officeDocument/2006/relationships/image" Target="../media/image58.png"/><Relationship Id="rId25" Type="http://schemas.openxmlformats.org/officeDocument/2006/relationships/image" Target="../media/image67.png"/><Relationship Id="rId28" Type="http://schemas.openxmlformats.org/officeDocument/2006/relationships/image" Target="../media/image59.png"/><Relationship Id="rId27" Type="http://schemas.openxmlformats.org/officeDocument/2006/relationships/image" Target="../media/image54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29" Type="http://schemas.openxmlformats.org/officeDocument/2006/relationships/image" Target="../media/image61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31" Type="http://schemas.openxmlformats.org/officeDocument/2006/relationships/image" Target="../media/image65.png"/><Relationship Id="rId30" Type="http://schemas.openxmlformats.org/officeDocument/2006/relationships/image" Target="../media/image66.png"/><Relationship Id="rId11" Type="http://schemas.openxmlformats.org/officeDocument/2006/relationships/image" Target="../media/image40.png"/><Relationship Id="rId33" Type="http://schemas.openxmlformats.org/officeDocument/2006/relationships/image" Target="../media/image69.png"/><Relationship Id="rId10" Type="http://schemas.openxmlformats.org/officeDocument/2006/relationships/image" Target="../media/image28.png"/><Relationship Id="rId32" Type="http://schemas.openxmlformats.org/officeDocument/2006/relationships/image" Target="../media/image63.png"/><Relationship Id="rId13" Type="http://schemas.openxmlformats.org/officeDocument/2006/relationships/image" Target="../media/image42.png"/><Relationship Id="rId35" Type="http://schemas.openxmlformats.org/officeDocument/2006/relationships/image" Target="../media/image73.png"/><Relationship Id="rId12" Type="http://schemas.openxmlformats.org/officeDocument/2006/relationships/image" Target="../media/image47.png"/><Relationship Id="rId34" Type="http://schemas.openxmlformats.org/officeDocument/2006/relationships/image" Target="../media/image68.png"/><Relationship Id="rId15" Type="http://schemas.openxmlformats.org/officeDocument/2006/relationships/image" Target="../media/image46.png"/><Relationship Id="rId37" Type="http://schemas.openxmlformats.org/officeDocument/2006/relationships/image" Target="../media/image74.png"/><Relationship Id="rId14" Type="http://schemas.openxmlformats.org/officeDocument/2006/relationships/image" Target="../media/image43.png"/><Relationship Id="rId36" Type="http://schemas.openxmlformats.org/officeDocument/2006/relationships/image" Target="../media/image70.png"/><Relationship Id="rId17" Type="http://schemas.openxmlformats.org/officeDocument/2006/relationships/image" Target="../media/image48.png"/><Relationship Id="rId16" Type="http://schemas.openxmlformats.org/officeDocument/2006/relationships/image" Target="../media/image50.png"/><Relationship Id="rId38" Type="http://schemas.openxmlformats.org/officeDocument/2006/relationships/image" Target="../media/image71.png"/><Relationship Id="rId19" Type="http://schemas.openxmlformats.org/officeDocument/2006/relationships/image" Target="../media/image62.png"/><Relationship Id="rId18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1.png"/><Relationship Id="rId4" Type="http://schemas.openxmlformats.org/officeDocument/2006/relationships/image" Target="../media/image76.jpg"/><Relationship Id="rId5" Type="http://schemas.openxmlformats.org/officeDocument/2006/relationships/image" Target="../media/image79.jpg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image" Target="../media/image98.png"/><Relationship Id="rId22" Type="http://schemas.openxmlformats.org/officeDocument/2006/relationships/image" Target="../media/image95.png"/><Relationship Id="rId21" Type="http://schemas.openxmlformats.org/officeDocument/2006/relationships/image" Target="../media/image97.png"/><Relationship Id="rId23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77.png"/><Relationship Id="rId5" Type="http://schemas.openxmlformats.org/officeDocument/2006/relationships/image" Target="../media/image86.png"/><Relationship Id="rId6" Type="http://schemas.openxmlformats.org/officeDocument/2006/relationships/image" Target="../media/image80.png"/><Relationship Id="rId7" Type="http://schemas.openxmlformats.org/officeDocument/2006/relationships/image" Target="../media/image84.png"/><Relationship Id="rId8" Type="http://schemas.openxmlformats.org/officeDocument/2006/relationships/image" Target="../media/image82.png"/><Relationship Id="rId11" Type="http://schemas.openxmlformats.org/officeDocument/2006/relationships/image" Target="../media/image83.png"/><Relationship Id="rId10" Type="http://schemas.openxmlformats.org/officeDocument/2006/relationships/image" Target="../media/image85.png"/><Relationship Id="rId13" Type="http://schemas.openxmlformats.org/officeDocument/2006/relationships/image" Target="../media/image89.png"/><Relationship Id="rId12" Type="http://schemas.openxmlformats.org/officeDocument/2006/relationships/image" Target="../media/image87.png"/><Relationship Id="rId15" Type="http://schemas.openxmlformats.org/officeDocument/2006/relationships/image" Target="../media/image91.png"/><Relationship Id="rId14" Type="http://schemas.openxmlformats.org/officeDocument/2006/relationships/image" Target="../media/image93.png"/><Relationship Id="rId17" Type="http://schemas.openxmlformats.org/officeDocument/2006/relationships/image" Target="../media/image90.png"/><Relationship Id="rId16" Type="http://schemas.openxmlformats.org/officeDocument/2006/relationships/image" Target="../media/image88.png"/><Relationship Id="rId19" Type="http://schemas.openxmlformats.org/officeDocument/2006/relationships/image" Target="../media/image94.png"/><Relationship Id="rId18" Type="http://schemas.openxmlformats.org/officeDocument/2006/relationships/image" Target="../media/image9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0.jpg"/><Relationship Id="rId4" Type="http://schemas.openxmlformats.org/officeDocument/2006/relationships/hyperlink" Target="https://www.flickr.com/photos/_robson_/8952213840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457211" y="6791515"/>
            <a:ext cx="9144465" cy="523685"/>
            <a:chOff x="457211" y="6791515"/>
            <a:chExt cx="9144465" cy="523685"/>
          </a:xfrm>
        </p:grpSpPr>
        <p:sp>
          <p:nvSpPr>
            <p:cNvPr id="59" name="Google Shape;59;p1"/>
            <p:cNvSpPr/>
            <p:nvPr/>
          </p:nvSpPr>
          <p:spPr>
            <a:xfrm>
              <a:off x="459581" y="6858000"/>
              <a:ext cx="9142095" cy="457200"/>
            </a:xfrm>
            <a:custGeom>
              <a:rect b="b" l="l" r="r" t="t"/>
              <a:pathLst>
                <a:path extrusionOk="0" h="457200" w="9142095">
                  <a:moveTo>
                    <a:pt x="91416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612" y="457200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002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57211" y="6791515"/>
              <a:ext cx="9142095" cy="64135"/>
            </a:xfrm>
            <a:custGeom>
              <a:rect b="b" l="l" r="r" t="t"/>
              <a:pathLst>
                <a:path extrusionOk="0" h="64134" w="9142095">
                  <a:moveTo>
                    <a:pt x="914161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1612" y="64007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1362943" y="4800600"/>
            <a:ext cx="7403465" cy="0"/>
          </a:xfrm>
          <a:custGeom>
            <a:rect b="b" l="l" r="r" t="t"/>
            <a:pathLst>
              <a:path extrusionOk="0" h="120000" w="7403465">
                <a:moveTo>
                  <a:pt x="0" y="0"/>
                </a:moveTo>
                <a:lnTo>
                  <a:pt x="7402862" y="0"/>
                </a:lnTo>
              </a:path>
            </a:pathLst>
          </a:custGeom>
          <a:noFill/>
          <a:ln cap="flat" cmpd="sng" w="9525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"/>
          <p:cNvSpPr txBox="1"/>
          <p:nvPr>
            <p:ph type="ctrTitle"/>
          </p:nvPr>
        </p:nvSpPr>
        <p:spPr>
          <a:xfrm>
            <a:off x="1358900" y="1468628"/>
            <a:ext cx="7340600" cy="2977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400">
            <a:spAutoFit/>
          </a:bodyPr>
          <a:lstStyle/>
          <a:p>
            <a:pPr indent="0" lvl="0" marL="12700" marR="5080" rtl="0" algn="l">
              <a:lnSpc>
                <a:spcPct val="10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AND  SORTING  ALGORITHMS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8700146" y="7006838"/>
            <a:ext cx="93345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572000" y="7023100"/>
            <a:ext cx="82359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NAGUR RAMESH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358900" y="4864100"/>
            <a:ext cx="18351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Nagur Ramesh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AMORTIZED COST</a:t>
            </a:r>
            <a:endParaRPr/>
          </a:p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n is len(L)	</a:t>
            </a:r>
            <a:endParaRPr/>
          </a:p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1267458" y="2165901"/>
            <a:ext cx="746379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225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why bother sorting first?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00965" marR="610235" rtl="0" algn="l">
              <a:lnSpc>
                <a:spcPct val="107692"/>
              </a:lnSpc>
              <a:spcBef>
                <a:spcPts val="14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 some cases, may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sort a list once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then do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many  searches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AMORTIZE cost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of the sort over many searches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SORT +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*O(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log n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) &lt;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*O(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988694" lvl="0" marL="12700" marR="5080" rtl="0" algn="l">
              <a:lnSpc>
                <a:spcPct val="107692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large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SORT time becomes irrelevant,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if  cost of sorting is small enough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 ALGORITHMS	</a:t>
            </a:r>
            <a:endParaRPr/>
          </a:p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1267458" y="2302934"/>
            <a:ext cx="6856730" cy="1666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Want to efficiently sort a list of entries (typically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1600" marR="0" rtl="0" algn="l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numbers)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01600" marR="5080" rtl="0" algn="l">
              <a:lnSpc>
                <a:spcPct val="107692"/>
              </a:lnSpc>
              <a:spcBef>
                <a:spcPts val="1435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Will see a range of methods, including one that is  quite efficient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MONKEY SORT	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1267460" y="2302933"/>
            <a:ext cx="3213735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165100" lvl="0" marL="101600" marR="227965" rtl="0" algn="l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aka bogosort, stupid  sort, slowsort,  permutation sort,  shotgun sort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759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sort a deck of cards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throw them in the air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pick them up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are they sorted?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repeat if not sorted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12"/>
          <p:cNvGrpSpPr/>
          <p:nvPr/>
        </p:nvGrpSpPr>
        <p:grpSpPr>
          <a:xfrm>
            <a:off x="5083784" y="2732494"/>
            <a:ext cx="3740163" cy="3240895"/>
            <a:chOff x="5083784" y="2732494"/>
            <a:chExt cx="3740163" cy="3240895"/>
          </a:xfrm>
        </p:grpSpPr>
        <p:pic>
          <p:nvPicPr>
            <p:cNvPr id="166" name="Google Shape;16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83784" y="2809151"/>
              <a:ext cx="3740162" cy="31642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3791" y="2732494"/>
              <a:ext cx="3740156" cy="31642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OF BOGO SORT	</a:t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1267458" y="2335954"/>
            <a:ext cx="6987540" cy="277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bogo_sort(L):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732155" lvl="0" marL="1475740" marR="2028189" rtl="0" algn="l">
              <a:lnSpc>
                <a:spcPct val="129166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not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is_sorted(L):  random.shuffle(L)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best case: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O(n) where n is len(L)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check if sorted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worst case: O(?) it is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if really unlucky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	</a:t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3246" y="2732494"/>
            <a:ext cx="3740157" cy="315242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1267460" y="2274994"/>
            <a:ext cx="6530975" cy="4479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8915" lvl="0" marL="220979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compare consecutive pairs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of elements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01600" marR="2910205" rtl="0" algn="l">
              <a:lnSpc>
                <a:spcPct val="798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swap elements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pair such  that smaller is first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8915" lvl="0" marL="220979" marR="0" rtl="0" algn="l">
              <a:lnSpc>
                <a:spcPct val="107916"/>
              </a:lnSpc>
              <a:spcBef>
                <a:spcPts val="81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reach end of list,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start over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again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8915" lvl="0" marL="220979" marR="0" rtl="0" algn="l">
              <a:lnSpc>
                <a:spcPct val="107916"/>
              </a:lnSpc>
              <a:spcBef>
                <a:spcPts val="82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stop when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more swaps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have been made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01600" marR="3027045" rtl="0" algn="l">
              <a:lnSpc>
                <a:spcPct val="798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largest unsorted element  always at end after pass, so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33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at most n passes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330" marR="0" rtl="0" algn="l">
              <a:lnSpc>
                <a:spcPct val="99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CC-BY Hydrargyrum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33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https://commons.wikimedia.org/wiki/File:Bubble_sort_animation.gif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221751" y="782825"/>
            <a:ext cx="85548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OF BUBBLE SORT 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1267458" y="2311822"/>
            <a:ext cx="277685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-579755" lvl="0" marL="591820" marR="5080" rtl="0" algn="l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bubble_sort(L):  swap = </a:t>
            </a:r>
            <a:r>
              <a:rPr lang="en-US" sz="19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698818" y="2872409"/>
            <a:ext cx="4474210" cy="260350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07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not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2425940" y="3086637"/>
            <a:ext cx="161861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swap = </a:t>
            </a:r>
            <a:r>
              <a:rPr lang="en-US" sz="19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2388020" y="3440235"/>
            <a:ext cx="4474210" cy="232410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165" marR="0" rtl="0" algn="l">
              <a:lnSpc>
                <a:spcPct val="89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range(1, len(L)):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3005059" y="3607362"/>
            <a:ext cx="248729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L[j-1] &gt; L[j]: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3584180" y="3873999"/>
            <a:ext cx="60452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marR="5080" rtl="0" algn="just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swap  temp  L[j]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3584180" y="4648813"/>
            <a:ext cx="89408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L[j-1]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308106" y="3873999"/>
            <a:ext cx="1184275" cy="1090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2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9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= L[j]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7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= L[j-1]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2260" marR="0" rtl="0" algn="l">
              <a:lnSpc>
                <a:spcPct val="112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= temp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1242058" y="4926651"/>
            <a:ext cx="755142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825">
            <a:spAutoFit/>
          </a:bodyPr>
          <a:lstStyle/>
          <a:p>
            <a:pPr indent="-208915" lvl="0" marL="2463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inner for loop is for doing the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27000" marR="30480" rtl="0" algn="l">
              <a:lnSpc>
                <a:spcPct val="798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outer while loop is for doing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multiple passes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until no more  swaps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8915" lvl="0" marL="246379" marR="0" rtl="0" algn="l">
              <a:lnSpc>
                <a:spcPct val="107916"/>
              </a:lnSpc>
              <a:spcBef>
                <a:spcPts val="82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1" baseline="3000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where n is len(L)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558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do len(L)-1 comparisons and len(L)-1 passes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1387" y="3165330"/>
            <a:ext cx="736867" cy="47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6320" y="2621102"/>
            <a:ext cx="736869" cy="47119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	</a:t>
            </a:r>
            <a:endParaRPr/>
          </a:p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1267458" y="2302934"/>
            <a:ext cx="659257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extract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minimum element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swap it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with element at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index 0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subsequent step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in remaining sublist, extract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minimum element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729" lvl="1" marL="454659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swap it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with the element at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index 1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keep the left portion of the list sorted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at i’th step,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ﬁrst i elements in list are sorted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all other elements are bigger than first i elements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ANALYZING SELECTION SORT	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1267458" y="2302934"/>
            <a:ext cx="752348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loop invariant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393700" marR="496569" rtl="0" algn="l">
              <a:lnSpc>
                <a:spcPct val="88500"/>
              </a:lnSpc>
              <a:spcBef>
                <a:spcPts val="43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given prefix of list L[0:i] and suffix L[i+1:len(L)], then  prefix is sorted and no element in prefix is larger than  smallest element in suffix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7999" lvl="2" marL="977264" marR="168910" rtl="0" algn="l">
              <a:lnSpc>
                <a:spcPct val="108333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base case: prefix empty, suffix whole list – invariant  true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7999" lvl="2" marL="977264" marR="158115" rtl="0" algn="l">
              <a:lnSpc>
                <a:spcPct val="108333"/>
              </a:lnSpc>
              <a:spcBef>
                <a:spcPts val="59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induction step: move minimum element from suffix  to end of prefix.	Since invariant true before move,  prefix sorted after append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14350" lvl="2" marL="9829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when exit, prefix is entire list, suffix empty, so sorted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457200" y="7033366"/>
            <a:ext cx="9144000" cy="294640"/>
          </a:xfrm>
          <a:custGeom>
            <a:rect b="b" l="l" r="r" t="t"/>
            <a:pathLst>
              <a:path extrusionOk="0" h="294640" w="9144000">
                <a:moveTo>
                  <a:pt x="0" y="294533"/>
                </a:moveTo>
                <a:lnTo>
                  <a:pt x="9144000" y="294533"/>
                </a:lnTo>
                <a:lnTo>
                  <a:pt x="9144000" y="0"/>
                </a:lnTo>
                <a:lnTo>
                  <a:pt x="0" y="0"/>
                </a:lnTo>
                <a:lnTo>
                  <a:pt x="0" y="2945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18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492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COMPLEXITY OF SELECTION  </a:t>
            </a:r>
            <a:r>
              <a:rPr lang="en-US"/>
              <a:t>SORT	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610157" y="2310552"/>
            <a:ext cx="6480810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10235" lvl="0" marL="622300" marR="3106420" rtl="0" algn="l">
              <a:lnSpc>
                <a:spcPct val="10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selection_sort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(L):  suffixSt = 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suffixSt != len(L):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 in </a:t>
            </a:r>
            <a:r>
              <a:rPr lang="en-US" sz="2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(suffixSt, len(L)):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610157" y="3631352"/>
            <a:ext cx="5360035" cy="2090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09600" lvl="0" marL="2451100" marR="5080" rtl="0" algn="l">
              <a:lnSpc>
                <a:spcPct val="10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L[i] &lt; L[suffixSt]:  L[suffixSt], L[i] =</a:t>
            </a:r>
            <a:endParaRPr/>
          </a:p>
          <a:p>
            <a:pPr indent="0" lvl="0" marL="1231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suffixSt += 1</a:t>
            </a:r>
            <a:endParaRPr/>
          </a:p>
          <a:p>
            <a:pPr indent="-226059" lvl="0" marL="238125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outer loop executes len(L) times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inner loop executes len(L) – i times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6096946" y="3986952"/>
            <a:ext cx="26168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L[i], L[suffixSt]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584757" y="5833533"/>
            <a:ext cx="741045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complexity of selection sort is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1" baseline="30000" lang="en-US" sz="25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where n is len(L)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18"/>
          <p:cNvGrpSpPr/>
          <p:nvPr/>
        </p:nvGrpSpPr>
        <p:grpSpPr>
          <a:xfrm>
            <a:off x="1162422" y="2511387"/>
            <a:ext cx="7873015" cy="1382840"/>
            <a:chOff x="1162422" y="2511387"/>
            <a:chExt cx="7873015" cy="1382840"/>
          </a:xfrm>
        </p:grpSpPr>
        <p:pic>
          <p:nvPicPr>
            <p:cNvPr id="226" name="Google Shape;22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7940" y="2511387"/>
              <a:ext cx="1124192" cy="77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2200" y="2707917"/>
              <a:ext cx="1793237" cy="1186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8"/>
            <p:cNvSpPr/>
            <p:nvPr/>
          </p:nvSpPr>
          <p:spPr>
            <a:xfrm>
              <a:off x="1162422" y="2957429"/>
              <a:ext cx="5338445" cy="368300"/>
            </a:xfrm>
            <a:custGeom>
              <a:rect b="b" l="l" r="r" t="t"/>
              <a:pathLst>
                <a:path extrusionOk="0" h="368300" w="5338445">
                  <a:moveTo>
                    <a:pt x="0" y="0"/>
                  </a:moveTo>
                  <a:lnTo>
                    <a:pt x="5338168" y="0"/>
                  </a:lnTo>
                  <a:lnTo>
                    <a:pt x="5338168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760386" y="3338212"/>
              <a:ext cx="5338445" cy="368300"/>
            </a:xfrm>
            <a:custGeom>
              <a:rect b="b" l="l" r="r" t="t"/>
              <a:pathLst>
                <a:path extrusionOk="0" h="368300" w="5338445">
                  <a:moveTo>
                    <a:pt x="0" y="0"/>
                  </a:moveTo>
                  <a:lnTo>
                    <a:pt x="5338169" y="0"/>
                  </a:lnTo>
                  <a:lnTo>
                    <a:pt x="5338169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19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	</a:t>
            </a:r>
            <a:endParaRPr/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1267458" y="2302934"/>
            <a:ext cx="7492365" cy="290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 a divide-and-conquer approach: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14349" lvl="1" marL="983614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if list is of length 0 or 1, already sorted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7999" lvl="1" marL="977264" marR="5080" rtl="0" algn="l">
              <a:lnSpc>
                <a:spcPct val="104166"/>
              </a:lnSpc>
              <a:spcBef>
                <a:spcPts val="7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if list has more than one element, split into two lists,  and sort each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14983" lvl="1" marL="98361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merge sorted sublists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20700" lvl="2" marL="1384300" marR="294005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look at first element of each, move smaller to end of the  result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14350" lvl="2" marL="13779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when one list empty, just copy rest of other list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ALGORITHMS	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1267458" y="2269914"/>
            <a:ext cx="7031355" cy="4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165100" lvl="0" marL="101600" marR="233045" rtl="0" algn="l">
              <a:lnSpc>
                <a:spcPct val="78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search algorithm – method for finding an item or  group of items with specific properties within a  collection of items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16538"/>
              </a:lnSpc>
              <a:spcBef>
                <a:spcPts val="7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collection could be implicit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6080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example – find square root as a search problem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82880" lvl="2" marL="57658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exhaustive enumeration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82880" lvl="2" marL="57658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bisection search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82880" lvl="2" marL="57658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Newton-Raphson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16538"/>
              </a:lnSpc>
              <a:spcBef>
                <a:spcPts val="9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collection could be explicit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393700" marR="5080" rtl="0" algn="l">
              <a:lnSpc>
                <a:spcPct val="79800"/>
              </a:lnSpc>
              <a:spcBef>
                <a:spcPts val="49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example – is a student record in a stored collection of  data?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8700146" y="7069469"/>
            <a:ext cx="93345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572000" y="7086600"/>
            <a:ext cx="90360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NAGUR RAMESH</a:t>
            </a:r>
            <a:endParaRPr sz="9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457200" y="7033363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5"/>
                </a:moveTo>
                <a:lnTo>
                  <a:pt x="9143998" y="281835"/>
                </a:lnTo>
                <a:lnTo>
                  <a:pt x="9143998" y="0"/>
                </a:lnTo>
                <a:lnTo>
                  <a:pt x="0" y="0"/>
                </a:lnTo>
                <a:lnTo>
                  <a:pt x="0" y="281835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1358900" y="1404621"/>
            <a:ext cx="74815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	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267458" y="2302934"/>
            <a:ext cx="283146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1267458" y="5524203"/>
            <a:ext cx="7155815" cy="93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8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	merge	merge	merge	merge	merge	merge	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split list in half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until have sublists of only 1 element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280158" y="2790968"/>
            <a:ext cx="7138034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7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1280158" y="3319432"/>
            <a:ext cx="3453129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44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4964583" y="3322421"/>
            <a:ext cx="343979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1280158" y="3853872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3068016" y="3853872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951404" y="3853872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739262" y="3853872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20"/>
          <p:cNvGrpSpPr/>
          <p:nvPr/>
        </p:nvGrpSpPr>
        <p:grpSpPr>
          <a:xfrm>
            <a:off x="1280158" y="4388313"/>
            <a:ext cx="778510" cy="423545"/>
            <a:chOff x="1280158" y="4388313"/>
            <a:chExt cx="778510" cy="423545"/>
          </a:xfrm>
        </p:grpSpPr>
        <p:sp>
          <p:nvSpPr>
            <p:cNvPr id="255" name="Google Shape;255;p20"/>
            <p:cNvSpPr/>
            <p:nvPr/>
          </p:nvSpPr>
          <p:spPr>
            <a:xfrm>
              <a:off x="1280158" y="438831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2" y="423080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280158" y="438831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7" name="Google Shape;257;p20"/>
          <p:cNvSpPr txBox="1"/>
          <p:nvPr/>
        </p:nvSpPr>
        <p:spPr>
          <a:xfrm>
            <a:off x="1394003" y="431283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20"/>
          <p:cNvGrpSpPr/>
          <p:nvPr/>
        </p:nvGrpSpPr>
        <p:grpSpPr>
          <a:xfrm>
            <a:off x="2167262" y="4385323"/>
            <a:ext cx="778510" cy="423545"/>
            <a:chOff x="2167262" y="4385323"/>
            <a:chExt cx="778510" cy="423545"/>
          </a:xfrm>
        </p:grpSpPr>
        <p:sp>
          <p:nvSpPr>
            <p:cNvPr id="259" name="Google Shape;259;p20"/>
            <p:cNvSpPr/>
            <p:nvPr/>
          </p:nvSpPr>
          <p:spPr>
            <a:xfrm>
              <a:off x="2167262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1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1" y="423081"/>
                  </a:lnTo>
                  <a:lnTo>
                    <a:pt x="777921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167262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1" name="Google Shape;261;p20"/>
          <p:cNvSpPr txBox="1"/>
          <p:nvPr/>
        </p:nvSpPr>
        <p:spPr>
          <a:xfrm>
            <a:off x="2281107" y="430984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20"/>
          <p:cNvGrpSpPr/>
          <p:nvPr/>
        </p:nvGrpSpPr>
        <p:grpSpPr>
          <a:xfrm>
            <a:off x="3068016" y="4388313"/>
            <a:ext cx="778510" cy="423545"/>
            <a:chOff x="3068016" y="4388313"/>
            <a:chExt cx="778510" cy="423545"/>
          </a:xfrm>
        </p:grpSpPr>
        <p:sp>
          <p:nvSpPr>
            <p:cNvPr id="263" name="Google Shape;263;p20"/>
            <p:cNvSpPr/>
            <p:nvPr/>
          </p:nvSpPr>
          <p:spPr>
            <a:xfrm>
              <a:off x="3068016" y="438831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2" y="423080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3068016" y="438831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5" name="Google Shape;265;p20"/>
          <p:cNvSpPr txBox="1"/>
          <p:nvPr/>
        </p:nvSpPr>
        <p:spPr>
          <a:xfrm>
            <a:off x="3181861" y="431283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20"/>
          <p:cNvGrpSpPr/>
          <p:nvPr/>
        </p:nvGrpSpPr>
        <p:grpSpPr>
          <a:xfrm>
            <a:off x="3955120" y="4385323"/>
            <a:ext cx="778510" cy="423545"/>
            <a:chOff x="3955120" y="4385323"/>
            <a:chExt cx="778510" cy="423545"/>
          </a:xfrm>
        </p:grpSpPr>
        <p:sp>
          <p:nvSpPr>
            <p:cNvPr id="267" name="Google Shape;267;p20"/>
            <p:cNvSpPr/>
            <p:nvPr/>
          </p:nvSpPr>
          <p:spPr>
            <a:xfrm>
              <a:off x="3955120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2" y="423081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955120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9" name="Google Shape;269;p20"/>
          <p:cNvSpPr txBox="1"/>
          <p:nvPr/>
        </p:nvSpPr>
        <p:spPr>
          <a:xfrm>
            <a:off x="4068965" y="430984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20"/>
          <p:cNvGrpSpPr/>
          <p:nvPr/>
        </p:nvGrpSpPr>
        <p:grpSpPr>
          <a:xfrm>
            <a:off x="4951404" y="4388313"/>
            <a:ext cx="778510" cy="423545"/>
            <a:chOff x="4951404" y="4388313"/>
            <a:chExt cx="778510" cy="423545"/>
          </a:xfrm>
        </p:grpSpPr>
        <p:sp>
          <p:nvSpPr>
            <p:cNvPr id="271" name="Google Shape;271;p20"/>
            <p:cNvSpPr/>
            <p:nvPr/>
          </p:nvSpPr>
          <p:spPr>
            <a:xfrm>
              <a:off x="4951404" y="438831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2" y="423080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951404" y="438831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3" name="Google Shape;273;p20"/>
          <p:cNvSpPr txBox="1"/>
          <p:nvPr/>
        </p:nvSpPr>
        <p:spPr>
          <a:xfrm>
            <a:off x="5065249" y="431283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838508" y="4385323"/>
            <a:ext cx="778510" cy="423545"/>
            <a:chOff x="5838508" y="4385323"/>
            <a:chExt cx="778510" cy="423545"/>
          </a:xfrm>
        </p:grpSpPr>
        <p:sp>
          <p:nvSpPr>
            <p:cNvPr id="275" name="Google Shape;275;p20"/>
            <p:cNvSpPr/>
            <p:nvPr/>
          </p:nvSpPr>
          <p:spPr>
            <a:xfrm>
              <a:off x="5838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77792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2" y="423081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5838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7" name="Google Shape;277;p20"/>
          <p:cNvSpPr txBox="1"/>
          <p:nvPr/>
        </p:nvSpPr>
        <p:spPr>
          <a:xfrm>
            <a:off x="5952353" y="430984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20"/>
          <p:cNvGrpSpPr/>
          <p:nvPr/>
        </p:nvGrpSpPr>
        <p:grpSpPr>
          <a:xfrm>
            <a:off x="6774405" y="4388313"/>
            <a:ext cx="778510" cy="423545"/>
            <a:chOff x="6774405" y="4388313"/>
            <a:chExt cx="778510" cy="423545"/>
          </a:xfrm>
        </p:grpSpPr>
        <p:sp>
          <p:nvSpPr>
            <p:cNvPr id="279" name="Google Shape;279;p20"/>
            <p:cNvSpPr/>
            <p:nvPr/>
          </p:nvSpPr>
          <p:spPr>
            <a:xfrm>
              <a:off x="6774405" y="438831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777921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1" y="423080"/>
                  </a:lnTo>
                  <a:lnTo>
                    <a:pt x="777921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774405" y="438831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0" y="0"/>
                  </a:moveTo>
                  <a:lnTo>
                    <a:pt x="777919" y="0"/>
                  </a:lnTo>
                  <a:lnTo>
                    <a:pt x="777919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1" name="Google Shape;281;p20"/>
          <p:cNvSpPr txBox="1"/>
          <p:nvPr/>
        </p:nvSpPr>
        <p:spPr>
          <a:xfrm>
            <a:off x="6888249" y="431283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0"/>
          <p:cNvGrpSpPr/>
          <p:nvPr/>
        </p:nvGrpSpPr>
        <p:grpSpPr>
          <a:xfrm>
            <a:off x="7661508" y="4385323"/>
            <a:ext cx="778510" cy="423545"/>
            <a:chOff x="7661508" y="4385323"/>
            <a:chExt cx="778510" cy="423545"/>
          </a:xfrm>
        </p:grpSpPr>
        <p:sp>
          <p:nvSpPr>
            <p:cNvPr id="283" name="Google Shape;283;p20"/>
            <p:cNvSpPr/>
            <p:nvPr/>
          </p:nvSpPr>
          <p:spPr>
            <a:xfrm>
              <a:off x="7661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77792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2" y="423081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7661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5" name="Google Shape;285;p20"/>
          <p:cNvSpPr txBox="1"/>
          <p:nvPr/>
        </p:nvSpPr>
        <p:spPr>
          <a:xfrm>
            <a:off x="7775353" y="4309843"/>
            <a:ext cx="5556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109855" lvl="0" marL="12192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  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1658202" y="4388312"/>
            <a:ext cx="11430" cy="420370"/>
          </a:xfrm>
          <a:custGeom>
            <a:rect b="b" l="l" r="r" t="t"/>
            <a:pathLst>
              <a:path extrusionOk="0" h="420370" w="1143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20"/>
          <p:cNvSpPr/>
          <p:nvPr/>
        </p:nvSpPr>
        <p:spPr>
          <a:xfrm>
            <a:off x="2545307" y="4420873"/>
            <a:ext cx="11430" cy="420370"/>
          </a:xfrm>
          <a:custGeom>
            <a:rect b="b" l="l" r="r" t="t"/>
            <a:pathLst>
              <a:path extrusionOk="0" h="420370" w="1143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20"/>
          <p:cNvSpPr/>
          <p:nvPr/>
        </p:nvSpPr>
        <p:spPr>
          <a:xfrm>
            <a:off x="3456977" y="4388312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20"/>
          <p:cNvSpPr/>
          <p:nvPr/>
        </p:nvSpPr>
        <p:spPr>
          <a:xfrm>
            <a:off x="4333163" y="4388312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20"/>
          <p:cNvSpPr/>
          <p:nvPr/>
        </p:nvSpPr>
        <p:spPr>
          <a:xfrm>
            <a:off x="5329447" y="4395541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0"/>
          <p:cNvSpPr/>
          <p:nvPr/>
        </p:nvSpPr>
        <p:spPr>
          <a:xfrm>
            <a:off x="7160052" y="4384824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20"/>
          <p:cNvSpPr/>
          <p:nvPr/>
        </p:nvSpPr>
        <p:spPr>
          <a:xfrm>
            <a:off x="6216551" y="4384824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20"/>
          <p:cNvSpPr/>
          <p:nvPr/>
        </p:nvSpPr>
        <p:spPr>
          <a:xfrm>
            <a:off x="8037407" y="4388163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94" name="Google Shape;294;p20"/>
          <p:cNvGrpSpPr/>
          <p:nvPr/>
        </p:nvGrpSpPr>
        <p:grpSpPr>
          <a:xfrm>
            <a:off x="8139749" y="4904813"/>
            <a:ext cx="299720" cy="423545"/>
            <a:chOff x="8139749" y="4904813"/>
            <a:chExt cx="299720" cy="423545"/>
          </a:xfrm>
        </p:grpSpPr>
        <p:sp>
          <p:nvSpPr>
            <p:cNvPr id="295" name="Google Shape;295;p20"/>
            <p:cNvSpPr/>
            <p:nvPr/>
          </p:nvSpPr>
          <p:spPr>
            <a:xfrm>
              <a:off x="8139749" y="4904813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8139749" y="4904813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7661508" y="4904813"/>
            <a:ext cx="299720" cy="423545"/>
            <a:chOff x="7661508" y="4904813"/>
            <a:chExt cx="299720" cy="423545"/>
          </a:xfrm>
        </p:grpSpPr>
        <p:sp>
          <p:nvSpPr>
            <p:cNvPr id="298" name="Google Shape;298;p20"/>
            <p:cNvSpPr/>
            <p:nvPr/>
          </p:nvSpPr>
          <p:spPr>
            <a:xfrm>
              <a:off x="7661508" y="4904813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299682" y="423081"/>
                  </a:lnTo>
                  <a:lnTo>
                    <a:pt x="29968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7661508" y="4904813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0" name="Google Shape;300;p20"/>
          <p:cNvGrpSpPr/>
          <p:nvPr/>
        </p:nvGrpSpPr>
        <p:grpSpPr>
          <a:xfrm>
            <a:off x="7252646" y="4912789"/>
            <a:ext cx="299720" cy="423545"/>
            <a:chOff x="7252646" y="4912789"/>
            <a:chExt cx="299720" cy="423545"/>
          </a:xfrm>
        </p:grpSpPr>
        <p:sp>
          <p:nvSpPr>
            <p:cNvPr id="301" name="Google Shape;301;p20"/>
            <p:cNvSpPr/>
            <p:nvPr/>
          </p:nvSpPr>
          <p:spPr>
            <a:xfrm>
              <a:off x="7252646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7252646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3" name="Google Shape;303;p20"/>
          <p:cNvGrpSpPr/>
          <p:nvPr/>
        </p:nvGrpSpPr>
        <p:grpSpPr>
          <a:xfrm>
            <a:off x="6774405" y="4912789"/>
            <a:ext cx="299720" cy="423545"/>
            <a:chOff x="6774405" y="4912789"/>
            <a:chExt cx="299720" cy="423545"/>
          </a:xfrm>
        </p:grpSpPr>
        <p:sp>
          <p:nvSpPr>
            <p:cNvPr id="304" name="Google Shape;304;p20"/>
            <p:cNvSpPr/>
            <p:nvPr/>
          </p:nvSpPr>
          <p:spPr>
            <a:xfrm>
              <a:off x="6774405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774405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6" name="Google Shape;306;p20"/>
          <p:cNvGrpSpPr/>
          <p:nvPr/>
        </p:nvGrpSpPr>
        <p:grpSpPr>
          <a:xfrm>
            <a:off x="6296164" y="4912789"/>
            <a:ext cx="299720" cy="423545"/>
            <a:chOff x="6296164" y="4912789"/>
            <a:chExt cx="299720" cy="423545"/>
          </a:xfrm>
        </p:grpSpPr>
        <p:sp>
          <p:nvSpPr>
            <p:cNvPr id="307" name="Google Shape;307;p20"/>
            <p:cNvSpPr/>
            <p:nvPr/>
          </p:nvSpPr>
          <p:spPr>
            <a:xfrm>
              <a:off x="6296164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96164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5817923" y="4912789"/>
            <a:ext cx="299720" cy="423545"/>
            <a:chOff x="5817923" y="4912789"/>
            <a:chExt cx="299720" cy="423545"/>
          </a:xfrm>
        </p:grpSpPr>
        <p:sp>
          <p:nvSpPr>
            <p:cNvPr id="310" name="Google Shape;310;p20"/>
            <p:cNvSpPr/>
            <p:nvPr/>
          </p:nvSpPr>
          <p:spPr>
            <a:xfrm>
              <a:off x="5817923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5817923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5409059" y="4908802"/>
            <a:ext cx="299720" cy="423545"/>
            <a:chOff x="5409059" y="4908802"/>
            <a:chExt cx="299720" cy="423545"/>
          </a:xfrm>
        </p:grpSpPr>
        <p:sp>
          <p:nvSpPr>
            <p:cNvPr id="313" name="Google Shape;313;p20"/>
            <p:cNvSpPr/>
            <p:nvPr/>
          </p:nvSpPr>
          <p:spPr>
            <a:xfrm>
              <a:off x="5409059" y="4908802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299682" y="423081"/>
                  </a:lnTo>
                  <a:lnTo>
                    <a:pt x="29968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409059" y="4908802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4930819" y="4908802"/>
            <a:ext cx="299720" cy="423545"/>
            <a:chOff x="4930819" y="4908802"/>
            <a:chExt cx="299720" cy="423545"/>
          </a:xfrm>
        </p:grpSpPr>
        <p:sp>
          <p:nvSpPr>
            <p:cNvPr id="316" name="Google Shape;316;p20"/>
            <p:cNvSpPr/>
            <p:nvPr/>
          </p:nvSpPr>
          <p:spPr>
            <a:xfrm>
              <a:off x="4930819" y="4908802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299680" y="423081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930819" y="4908802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18" name="Google Shape;318;p20"/>
          <p:cNvGrpSpPr/>
          <p:nvPr/>
        </p:nvGrpSpPr>
        <p:grpSpPr>
          <a:xfrm>
            <a:off x="4396450" y="4904814"/>
            <a:ext cx="299720" cy="423545"/>
            <a:chOff x="4396450" y="4904814"/>
            <a:chExt cx="299720" cy="423545"/>
          </a:xfrm>
        </p:grpSpPr>
        <p:sp>
          <p:nvSpPr>
            <p:cNvPr id="319" name="Google Shape;319;p20"/>
            <p:cNvSpPr/>
            <p:nvPr/>
          </p:nvSpPr>
          <p:spPr>
            <a:xfrm>
              <a:off x="4396450" y="4904814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299680" y="423081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396450" y="4904814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21" name="Google Shape;321;p20"/>
          <p:cNvGrpSpPr/>
          <p:nvPr/>
        </p:nvGrpSpPr>
        <p:grpSpPr>
          <a:xfrm>
            <a:off x="3948466" y="4904815"/>
            <a:ext cx="299720" cy="423546"/>
            <a:chOff x="3948466" y="4904815"/>
            <a:chExt cx="299720" cy="423546"/>
          </a:xfrm>
        </p:grpSpPr>
        <p:sp>
          <p:nvSpPr>
            <p:cNvPr id="322" name="Google Shape;322;p20"/>
            <p:cNvSpPr/>
            <p:nvPr/>
          </p:nvSpPr>
          <p:spPr>
            <a:xfrm>
              <a:off x="3948466" y="4904815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299680" y="423081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3948466" y="4904816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3539604" y="4912789"/>
            <a:ext cx="299720" cy="423545"/>
            <a:chOff x="3539604" y="4912789"/>
            <a:chExt cx="299720" cy="423545"/>
          </a:xfrm>
        </p:grpSpPr>
        <p:sp>
          <p:nvSpPr>
            <p:cNvPr id="325" name="Google Shape;325;p20"/>
            <p:cNvSpPr/>
            <p:nvPr/>
          </p:nvSpPr>
          <p:spPr>
            <a:xfrm>
              <a:off x="3539604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539604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3061362" y="4912789"/>
            <a:ext cx="299720" cy="423545"/>
            <a:chOff x="3061362" y="4912789"/>
            <a:chExt cx="299720" cy="423545"/>
          </a:xfrm>
        </p:grpSpPr>
        <p:sp>
          <p:nvSpPr>
            <p:cNvPr id="328" name="Google Shape;328;p20"/>
            <p:cNvSpPr/>
            <p:nvPr/>
          </p:nvSpPr>
          <p:spPr>
            <a:xfrm>
              <a:off x="3061362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061362" y="4912789"/>
              <a:ext cx="299720" cy="423545"/>
            </a:xfrm>
            <a:custGeom>
              <a:rect b="b" l="l" r="r" t="t"/>
              <a:pathLst>
                <a:path extrusionOk="0" h="423545" w="299720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2645503" y="4908802"/>
            <a:ext cx="299721" cy="423545"/>
            <a:chOff x="2645503" y="4908802"/>
            <a:chExt cx="299721" cy="423545"/>
          </a:xfrm>
        </p:grpSpPr>
        <p:sp>
          <p:nvSpPr>
            <p:cNvPr id="331" name="Google Shape;331;p20"/>
            <p:cNvSpPr/>
            <p:nvPr/>
          </p:nvSpPr>
          <p:spPr>
            <a:xfrm>
              <a:off x="2645503" y="4908802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299680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299680" y="423081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645504" y="4908802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3" name="Google Shape;333;p20"/>
          <p:cNvGrpSpPr/>
          <p:nvPr/>
        </p:nvGrpSpPr>
        <p:grpSpPr>
          <a:xfrm>
            <a:off x="2167262" y="4908802"/>
            <a:ext cx="299720" cy="423545"/>
            <a:chOff x="2167262" y="4908802"/>
            <a:chExt cx="299720" cy="423545"/>
          </a:xfrm>
        </p:grpSpPr>
        <p:sp>
          <p:nvSpPr>
            <p:cNvPr id="334" name="Google Shape;334;p20"/>
            <p:cNvSpPr/>
            <p:nvPr/>
          </p:nvSpPr>
          <p:spPr>
            <a:xfrm>
              <a:off x="2167262" y="4908802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299680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299680" y="423081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167262" y="4908802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1758400" y="4904817"/>
            <a:ext cx="299720" cy="423545"/>
            <a:chOff x="1758400" y="4904817"/>
            <a:chExt cx="299720" cy="423545"/>
          </a:xfrm>
        </p:grpSpPr>
        <p:sp>
          <p:nvSpPr>
            <p:cNvPr id="337" name="Google Shape;337;p20"/>
            <p:cNvSpPr/>
            <p:nvPr/>
          </p:nvSpPr>
          <p:spPr>
            <a:xfrm>
              <a:off x="1758400" y="4904817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758400" y="4904817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1280158" y="4904817"/>
            <a:ext cx="299720" cy="423545"/>
            <a:chOff x="1280158" y="4904817"/>
            <a:chExt cx="299720" cy="423545"/>
          </a:xfrm>
        </p:grpSpPr>
        <p:sp>
          <p:nvSpPr>
            <p:cNvPr id="340" name="Google Shape;340;p20"/>
            <p:cNvSpPr/>
            <p:nvPr/>
          </p:nvSpPr>
          <p:spPr>
            <a:xfrm>
              <a:off x="1280158" y="4904817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299680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299680" y="423080"/>
                  </a:lnTo>
                  <a:lnTo>
                    <a:pt x="299680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1280158" y="4904817"/>
              <a:ext cx="299720" cy="423545"/>
            </a:xfrm>
            <a:custGeom>
              <a:rect b="b" l="l" r="r" t="t"/>
              <a:pathLst>
                <a:path extrusionOk="0" h="423545" w="299719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2" name="Google Shape;342;p20"/>
          <p:cNvSpPr/>
          <p:nvPr/>
        </p:nvSpPr>
        <p:spPr>
          <a:xfrm>
            <a:off x="1473631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4" y="0"/>
                </a:moveTo>
                <a:lnTo>
                  <a:pt x="360036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8" y="89782"/>
                </a:lnTo>
                <a:lnTo>
                  <a:pt x="200238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4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20"/>
          <p:cNvSpPr/>
          <p:nvPr/>
        </p:nvSpPr>
        <p:spPr>
          <a:xfrm>
            <a:off x="2417653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5" y="0"/>
                </a:moveTo>
                <a:lnTo>
                  <a:pt x="360036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8" y="89782"/>
                </a:lnTo>
                <a:lnTo>
                  <a:pt x="200238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4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20"/>
          <p:cNvSpPr/>
          <p:nvPr/>
        </p:nvSpPr>
        <p:spPr>
          <a:xfrm>
            <a:off x="3209380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5" y="0"/>
                </a:moveTo>
                <a:lnTo>
                  <a:pt x="360036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8" y="89782"/>
                </a:lnTo>
                <a:lnTo>
                  <a:pt x="200238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4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20"/>
          <p:cNvSpPr/>
          <p:nvPr/>
        </p:nvSpPr>
        <p:spPr>
          <a:xfrm>
            <a:off x="4153402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5" y="0"/>
                </a:moveTo>
                <a:lnTo>
                  <a:pt x="360036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8" y="89782"/>
                </a:lnTo>
                <a:lnTo>
                  <a:pt x="200238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4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20"/>
          <p:cNvSpPr/>
          <p:nvPr/>
        </p:nvSpPr>
        <p:spPr>
          <a:xfrm>
            <a:off x="5136526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5" y="0"/>
                </a:moveTo>
                <a:lnTo>
                  <a:pt x="360035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8" y="89782"/>
                </a:lnTo>
                <a:lnTo>
                  <a:pt x="200237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3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20"/>
          <p:cNvSpPr/>
          <p:nvPr/>
        </p:nvSpPr>
        <p:spPr>
          <a:xfrm>
            <a:off x="6080547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5" y="0"/>
                </a:moveTo>
                <a:lnTo>
                  <a:pt x="360036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8" y="89782"/>
                </a:lnTo>
                <a:lnTo>
                  <a:pt x="200238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3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20"/>
          <p:cNvSpPr/>
          <p:nvPr/>
        </p:nvSpPr>
        <p:spPr>
          <a:xfrm>
            <a:off x="6944235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5" y="0"/>
                </a:moveTo>
                <a:lnTo>
                  <a:pt x="360036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9" y="89782"/>
                </a:lnTo>
                <a:lnTo>
                  <a:pt x="200238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4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0"/>
          <p:cNvSpPr/>
          <p:nvPr/>
        </p:nvSpPr>
        <p:spPr>
          <a:xfrm>
            <a:off x="7888257" y="5400817"/>
            <a:ext cx="393700" cy="96520"/>
          </a:xfrm>
          <a:custGeom>
            <a:rect b="b" l="l" r="r" t="t"/>
            <a:pathLst>
              <a:path extrusionOk="0" h="96520" w="393700">
                <a:moveTo>
                  <a:pt x="393185" y="0"/>
                </a:moveTo>
                <a:lnTo>
                  <a:pt x="360036" y="31933"/>
                </a:lnTo>
                <a:lnTo>
                  <a:pt x="323357" y="57581"/>
                </a:lnTo>
                <a:lnTo>
                  <a:pt x="283958" y="76884"/>
                </a:lnTo>
                <a:lnTo>
                  <a:pt x="242649" y="89782"/>
                </a:lnTo>
                <a:lnTo>
                  <a:pt x="200238" y="96214"/>
                </a:lnTo>
                <a:lnTo>
                  <a:pt x="157535" y="96120"/>
                </a:lnTo>
                <a:lnTo>
                  <a:pt x="115351" y="89440"/>
                </a:lnTo>
                <a:lnTo>
                  <a:pt x="74494" y="76113"/>
                </a:lnTo>
                <a:lnTo>
                  <a:pt x="35773" y="56079"/>
                </a:lnTo>
                <a:lnTo>
                  <a:pt x="0" y="29278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20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/>
          <p:nvPr/>
        </p:nvSpPr>
        <p:spPr>
          <a:xfrm>
            <a:off x="457200" y="7033363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5"/>
                </a:moveTo>
                <a:lnTo>
                  <a:pt x="9143998" y="281835"/>
                </a:lnTo>
                <a:lnTo>
                  <a:pt x="9143998" y="0"/>
                </a:lnTo>
                <a:lnTo>
                  <a:pt x="0" y="0"/>
                </a:lnTo>
                <a:lnTo>
                  <a:pt x="0" y="281835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21"/>
          <p:cNvSpPr txBox="1"/>
          <p:nvPr>
            <p:ph type="title"/>
          </p:nvPr>
        </p:nvSpPr>
        <p:spPr>
          <a:xfrm>
            <a:off x="1358900" y="1404621"/>
            <a:ext cx="74815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	</a:t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1267458" y="2302932"/>
            <a:ext cx="283146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1267458" y="6036733"/>
            <a:ext cx="715264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merge such that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sublists will be sorted after merge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1280158" y="2790967"/>
            <a:ext cx="7138034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7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1280158" y="3319430"/>
            <a:ext cx="3453129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44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4964583" y="3322420"/>
            <a:ext cx="343979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1280158" y="3853870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3068016" y="3853870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4951404" y="3853870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6739262" y="3853870"/>
            <a:ext cx="1665605" cy="423545"/>
          </a:xfrm>
          <a:prstGeom prst="rect">
            <a:avLst/>
          </a:prstGeom>
          <a:solidFill>
            <a:srgbClr val="DFE0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21"/>
          <p:cNvGrpSpPr/>
          <p:nvPr/>
        </p:nvGrpSpPr>
        <p:grpSpPr>
          <a:xfrm>
            <a:off x="1280158" y="4388312"/>
            <a:ext cx="778510" cy="423545"/>
            <a:chOff x="1280158" y="4388312"/>
            <a:chExt cx="778510" cy="423545"/>
          </a:xfrm>
        </p:grpSpPr>
        <p:sp>
          <p:nvSpPr>
            <p:cNvPr id="367" name="Google Shape;367;p21"/>
            <p:cNvSpPr/>
            <p:nvPr/>
          </p:nvSpPr>
          <p:spPr>
            <a:xfrm>
              <a:off x="1280158" y="4388312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2" y="423081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280158" y="4388312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9" name="Google Shape;369;p21"/>
          <p:cNvSpPr txBox="1"/>
          <p:nvPr/>
        </p:nvSpPr>
        <p:spPr>
          <a:xfrm>
            <a:off x="1288096" y="4396249"/>
            <a:ext cx="42735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1675469" y="4396249"/>
            <a:ext cx="37528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2167262" y="4385323"/>
            <a:ext cx="778510" cy="423545"/>
            <a:chOff x="2167262" y="4385323"/>
            <a:chExt cx="778510" cy="423545"/>
          </a:xfrm>
        </p:grpSpPr>
        <p:sp>
          <p:nvSpPr>
            <p:cNvPr id="372" name="Google Shape;372;p21"/>
            <p:cNvSpPr/>
            <p:nvPr/>
          </p:nvSpPr>
          <p:spPr>
            <a:xfrm>
              <a:off x="2167262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1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1" y="423080"/>
                  </a:lnTo>
                  <a:lnTo>
                    <a:pt x="777921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167262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4" name="Google Shape;374;p21"/>
          <p:cNvSpPr txBox="1"/>
          <p:nvPr/>
        </p:nvSpPr>
        <p:spPr>
          <a:xfrm>
            <a:off x="2175200" y="4393261"/>
            <a:ext cx="42735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2562574" y="4393261"/>
            <a:ext cx="37528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21"/>
          <p:cNvGrpSpPr/>
          <p:nvPr/>
        </p:nvGrpSpPr>
        <p:grpSpPr>
          <a:xfrm>
            <a:off x="3068016" y="4388312"/>
            <a:ext cx="778510" cy="423545"/>
            <a:chOff x="3068016" y="4388312"/>
            <a:chExt cx="778510" cy="423545"/>
          </a:xfrm>
        </p:grpSpPr>
        <p:sp>
          <p:nvSpPr>
            <p:cNvPr id="377" name="Google Shape;377;p21"/>
            <p:cNvSpPr/>
            <p:nvPr/>
          </p:nvSpPr>
          <p:spPr>
            <a:xfrm>
              <a:off x="3068016" y="4388312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2" y="423081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068016" y="4388312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9" name="Google Shape;379;p21"/>
          <p:cNvSpPr txBox="1"/>
          <p:nvPr/>
        </p:nvSpPr>
        <p:spPr>
          <a:xfrm>
            <a:off x="3075953" y="4396249"/>
            <a:ext cx="413384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3474244" y="4396249"/>
            <a:ext cx="36385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1"/>
          <p:cNvGrpSpPr/>
          <p:nvPr/>
        </p:nvGrpSpPr>
        <p:grpSpPr>
          <a:xfrm>
            <a:off x="3955120" y="4385323"/>
            <a:ext cx="778510" cy="423545"/>
            <a:chOff x="3955120" y="4385323"/>
            <a:chExt cx="778510" cy="423545"/>
          </a:xfrm>
        </p:grpSpPr>
        <p:sp>
          <p:nvSpPr>
            <p:cNvPr id="382" name="Google Shape;382;p21"/>
            <p:cNvSpPr/>
            <p:nvPr/>
          </p:nvSpPr>
          <p:spPr>
            <a:xfrm>
              <a:off x="3955120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2" y="423080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955120" y="4385323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4" name="Google Shape;384;p21"/>
          <p:cNvSpPr txBox="1"/>
          <p:nvPr/>
        </p:nvSpPr>
        <p:spPr>
          <a:xfrm>
            <a:off x="3963057" y="4393261"/>
            <a:ext cx="42735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4350430" y="4393261"/>
            <a:ext cx="37528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21"/>
          <p:cNvGrpSpPr/>
          <p:nvPr/>
        </p:nvGrpSpPr>
        <p:grpSpPr>
          <a:xfrm>
            <a:off x="4951404" y="4388312"/>
            <a:ext cx="778510" cy="423545"/>
            <a:chOff x="4951404" y="4388312"/>
            <a:chExt cx="778510" cy="423545"/>
          </a:xfrm>
        </p:grpSpPr>
        <p:sp>
          <p:nvSpPr>
            <p:cNvPr id="387" name="Google Shape;387;p21"/>
            <p:cNvSpPr/>
            <p:nvPr/>
          </p:nvSpPr>
          <p:spPr>
            <a:xfrm>
              <a:off x="4951404" y="4388312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777922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2" y="423081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951404" y="4388312"/>
              <a:ext cx="778510" cy="423545"/>
            </a:xfrm>
            <a:custGeom>
              <a:rect b="b" l="l" r="r" t="t"/>
              <a:pathLst>
                <a:path extrusionOk="0" h="423545" w="778510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9" name="Google Shape;389;p21"/>
          <p:cNvSpPr txBox="1"/>
          <p:nvPr/>
        </p:nvSpPr>
        <p:spPr>
          <a:xfrm>
            <a:off x="4959342" y="4396249"/>
            <a:ext cx="42735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346715" y="4396249"/>
            <a:ext cx="37528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1"/>
          <p:cNvGrpSpPr/>
          <p:nvPr/>
        </p:nvGrpSpPr>
        <p:grpSpPr>
          <a:xfrm>
            <a:off x="5838508" y="4385323"/>
            <a:ext cx="778510" cy="423545"/>
            <a:chOff x="5838508" y="4385323"/>
            <a:chExt cx="778510" cy="423545"/>
          </a:xfrm>
        </p:grpSpPr>
        <p:sp>
          <p:nvSpPr>
            <p:cNvPr id="392" name="Google Shape;392;p21"/>
            <p:cNvSpPr/>
            <p:nvPr/>
          </p:nvSpPr>
          <p:spPr>
            <a:xfrm>
              <a:off x="5838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777922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2" y="423080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838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21"/>
          <p:cNvSpPr txBox="1"/>
          <p:nvPr/>
        </p:nvSpPr>
        <p:spPr>
          <a:xfrm>
            <a:off x="5846445" y="4393261"/>
            <a:ext cx="413384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6244735" y="4393261"/>
            <a:ext cx="36385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21"/>
          <p:cNvGrpSpPr/>
          <p:nvPr/>
        </p:nvGrpSpPr>
        <p:grpSpPr>
          <a:xfrm>
            <a:off x="6774405" y="4388312"/>
            <a:ext cx="778510" cy="423545"/>
            <a:chOff x="6774405" y="4388312"/>
            <a:chExt cx="778510" cy="423545"/>
          </a:xfrm>
        </p:grpSpPr>
        <p:sp>
          <p:nvSpPr>
            <p:cNvPr id="397" name="Google Shape;397;p21"/>
            <p:cNvSpPr/>
            <p:nvPr/>
          </p:nvSpPr>
          <p:spPr>
            <a:xfrm>
              <a:off x="6774405" y="4388312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777921" y="0"/>
                  </a:moveTo>
                  <a:lnTo>
                    <a:pt x="0" y="0"/>
                  </a:lnTo>
                  <a:lnTo>
                    <a:pt x="0" y="423081"/>
                  </a:lnTo>
                  <a:lnTo>
                    <a:pt x="777921" y="423081"/>
                  </a:lnTo>
                  <a:lnTo>
                    <a:pt x="777921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6774405" y="4388312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0" y="0"/>
                  </a:moveTo>
                  <a:lnTo>
                    <a:pt x="777919" y="0"/>
                  </a:lnTo>
                  <a:lnTo>
                    <a:pt x="777919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9" name="Google Shape;399;p21"/>
          <p:cNvSpPr txBox="1"/>
          <p:nvPr/>
        </p:nvSpPr>
        <p:spPr>
          <a:xfrm>
            <a:off x="6782342" y="4396249"/>
            <a:ext cx="42227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77320" y="4396249"/>
            <a:ext cx="367665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5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21"/>
          <p:cNvGrpSpPr/>
          <p:nvPr/>
        </p:nvGrpSpPr>
        <p:grpSpPr>
          <a:xfrm>
            <a:off x="7661508" y="4385323"/>
            <a:ext cx="778510" cy="423545"/>
            <a:chOff x="7661508" y="4385323"/>
            <a:chExt cx="778510" cy="423545"/>
          </a:xfrm>
        </p:grpSpPr>
        <p:sp>
          <p:nvSpPr>
            <p:cNvPr id="402" name="Google Shape;402;p21"/>
            <p:cNvSpPr/>
            <p:nvPr/>
          </p:nvSpPr>
          <p:spPr>
            <a:xfrm>
              <a:off x="7661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777922" y="0"/>
                  </a:moveTo>
                  <a:lnTo>
                    <a:pt x="0" y="0"/>
                  </a:lnTo>
                  <a:lnTo>
                    <a:pt x="0" y="423080"/>
                  </a:lnTo>
                  <a:lnTo>
                    <a:pt x="777922" y="423080"/>
                  </a:lnTo>
                  <a:lnTo>
                    <a:pt x="777922" y="0"/>
                  </a:lnTo>
                  <a:close/>
                </a:path>
              </a:pathLst>
            </a:custGeom>
            <a:solidFill>
              <a:srgbClr val="DFE0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7661508" y="4385323"/>
              <a:ext cx="778510" cy="423545"/>
            </a:xfrm>
            <a:custGeom>
              <a:rect b="b" l="l" r="r" t="t"/>
              <a:pathLst>
                <a:path extrusionOk="0" h="423545" w="778509">
                  <a:moveTo>
                    <a:pt x="0" y="0"/>
                  </a:moveTo>
                  <a:lnTo>
                    <a:pt x="777920" y="0"/>
                  </a:lnTo>
                  <a:lnTo>
                    <a:pt x="77792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4" name="Google Shape;404;p21"/>
          <p:cNvSpPr txBox="1"/>
          <p:nvPr/>
        </p:nvSpPr>
        <p:spPr>
          <a:xfrm>
            <a:off x="7669445" y="4393261"/>
            <a:ext cx="425450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8054674" y="4393261"/>
            <a:ext cx="377190" cy="407670"/>
          </a:xfrm>
          <a:prstGeom prst="rect">
            <a:avLst/>
          </a:prstGeom>
          <a:solidFill>
            <a:srgbClr val="DFE0DF"/>
          </a:solidFill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24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1835062" y="4924061"/>
            <a:ext cx="756285" cy="178435"/>
          </a:xfrm>
          <a:custGeom>
            <a:rect b="b" l="l" r="r" t="t"/>
            <a:pathLst>
              <a:path extrusionOk="0" h="178435" w="756285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4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3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9"/>
                </a:lnTo>
                <a:lnTo>
                  <a:pt x="0" y="41572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21"/>
          <p:cNvSpPr/>
          <p:nvPr/>
        </p:nvSpPr>
        <p:spPr>
          <a:xfrm>
            <a:off x="3540347" y="4948546"/>
            <a:ext cx="756285" cy="178435"/>
          </a:xfrm>
          <a:custGeom>
            <a:rect b="b" l="l" r="r" t="t"/>
            <a:pathLst>
              <a:path extrusionOk="0" h="178435" w="756285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4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3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9"/>
                </a:lnTo>
                <a:lnTo>
                  <a:pt x="0" y="41572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21"/>
          <p:cNvSpPr/>
          <p:nvPr/>
        </p:nvSpPr>
        <p:spPr>
          <a:xfrm>
            <a:off x="5454570" y="4948547"/>
            <a:ext cx="756285" cy="178435"/>
          </a:xfrm>
          <a:custGeom>
            <a:rect b="b" l="l" r="r" t="t"/>
            <a:pathLst>
              <a:path extrusionOk="0" h="178435" w="756285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4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3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9"/>
                </a:lnTo>
                <a:lnTo>
                  <a:pt x="0" y="41572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21"/>
          <p:cNvSpPr/>
          <p:nvPr/>
        </p:nvSpPr>
        <p:spPr>
          <a:xfrm>
            <a:off x="7315640" y="4948548"/>
            <a:ext cx="756285" cy="178435"/>
          </a:xfrm>
          <a:custGeom>
            <a:rect b="b" l="l" r="r" t="t"/>
            <a:pathLst>
              <a:path extrusionOk="0" h="178435" w="756284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5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2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8"/>
                </a:lnTo>
                <a:lnTo>
                  <a:pt x="0" y="4157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p21"/>
          <p:cNvSpPr txBox="1"/>
          <p:nvPr/>
        </p:nvSpPr>
        <p:spPr>
          <a:xfrm>
            <a:off x="1918762" y="5198380"/>
            <a:ext cx="623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3616699" y="5198380"/>
            <a:ext cx="623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5493404" y="5198380"/>
            <a:ext cx="623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7395181" y="5165670"/>
            <a:ext cx="623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1658202" y="4388312"/>
            <a:ext cx="11430" cy="420370"/>
          </a:xfrm>
          <a:custGeom>
            <a:rect b="b" l="l" r="r" t="t"/>
            <a:pathLst>
              <a:path extrusionOk="0" h="420370" w="1143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21"/>
          <p:cNvSpPr/>
          <p:nvPr/>
        </p:nvSpPr>
        <p:spPr>
          <a:xfrm>
            <a:off x="2545307" y="4420873"/>
            <a:ext cx="11430" cy="420370"/>
          </a:xfrm>
          <a:custGeom>
            <a:rect b="b" l="l" r="r" t="t"/>
            <a:pathLst>
              <a:path extrusionOk="0" h="420370" w="1143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21"/>
          <p:cNvSpPr/>
          <p:nvPr/>
        </p:nvSpPr>
        <p:spPr>
          <a:xfrm>
            <a:off x="3456977" y="4388312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Google Shape;417;p21"/>
          <p:cNvSpPr/>
          <p:nvPr/>
        </p:nvSpPr>
        <p:spPr>
          <a:xfrm>
            <a:off x="4333163" y="4388312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21"/>
          <p:cNvSpPr/>
          <p:nvPr/>
        </p:nvSpPr>
        <p:spPr>
          <a:xfrm>
            <a:off x="5329447" y="4395541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Google Shape;419;p21"/>
          <p:cNvSpPr/>
          <p:nvPr/>
        </p:nvSpPr>
        <p:spPr>
          <a:xfrm>
            <a:off x="7160052" y="4384824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21"/>
          <p:cNvSpPr/>
          <p:nvPr/>
        </p:nvSpPr>
        <p:spPr>
          <a:xfrm>
            <a:off x="6227468" y="4396411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21"/>
          <p:cNvSpPr/>
          <p:nvPr/>
        </p:nvSpPr>
        <p:spPr>
          <a:xfrm>
            <a:off x="8037407" y="4388163"/>
            <a:ext cx="11430" cy="420370"/>
          </a:xfrm>
          <a:custGeom>
            <a:rect b="b" l="l" r="r" t="t"/>
            <a:pathLst>
              <a:path extrusionOk="0" h="420370" w="11429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noFill/>
          <a:ln cap="flat" cmpd="sng" w="12675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21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22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	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1267458" y="2302934"/>
            <a:ext cx="283019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1267458" y="5366301"/>
            <a:ext cx="479234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225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merge sorted sublists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sublists will be sorted after merge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1280158" y="2790967"/>
            <a:ext cx="713422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82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1280158" y="3319430"/>
            <a:ext cx="345122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4964583" y="3322420"/>
            <a:ext cx="343852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7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1280158" y="3853870"/>
            <a:ext cx="166433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346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3068016" y="3853870"/>
            <a:ext cx="166433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346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4951404" y="3853870"/>
            <a:ext cx="166433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346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2"/>
          <p:cNvSpPr txBox="1"/>
          <p:nvPr/>
        </p:nvSpPr>
        <p:spPr>
          <a:xfrm>
            <a:off x="6739262" y="3853870"/>
            <a:ext cx="166433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346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2730609" y="4367424"/>
            <a:ext cx="756920" cy="178435"/>
          </a:xfrm>
          <a:custGeom>
            <a:rect b="b" l="l" r="r" t="t"/>
            <a:pathLst>
              <a:path extrusionOk="0" h="178435" w="756920">
                <a:moveTo>
                  <a:pt x="756654" y="0"/>
                </a:moveTo>
                <a:lnTo>
                  <a:pt x="722775" y="34841"/>
                </a:lnTo>
                <a:lnTo>
                  <a:pt x="686511" y="65933"/>
                </a:lnTo>
                <a:lnTo>
                  <a:pt x="648130" y="93260"/>
                </a:lnTo>
                <a:lnTo>
                  <a:pt x="607899" y="116807"/>
                </a:lnTo>
                <a:lnTo>
                  <a:pt x="566085" y="136560"/>
                </a:lnTo>
                <a:lnTo>
                  <a:pt x="522955" y="152505"/>
                </a:lnTo>
                <a:lnTo>
                  <a:pt x="478777" y="164626"/>
                </a:lnTo>
                <a:lnTo>
                  <a:pt x="433817" y="172909"/>
                </a:lnTo>
                <a:lnTo>
                  <a:pt x="388343" y="177340"/>
                </a:lnTo>
                <a:lnTo>
                  <a:pt x="342621" y="177903"/>
                </a:lnTo>
                <a:lnTo>
                  <a:pt x="296919" y="174585"/>
                </a:lnTo>
                <a:lnTo>
                  <a:pt x="251504" y="167370"/>
                </a:lnTo>
                <a:lnTo>
                  <a:pt x="206643" y="156243"/>
                </a:lnTo>
                <a:lnTo>
                  <a:pt x="162604" y="141191"/>
                </a:lnTo>
                <a:lnTo>
                  <a:pt x="119652" y="122199"/>
                </a:lnTo>
                <a:lnTo>
                  <a:pt x="78056" y="99252"/>
                </a:lnTo>
                <a:lnTo>
                  <a:pt x="38083" y="72335"/>
                </a:lnTo>
                <a:lnTo>
                  <a:pt x="0" y="41434"/>
                </a:lnTo>
              </a:path>
            </a:pathLst>
          </a:custGeom>
          <a:noFill/>
          <a:ln cap="flat" cmpd="sng" w="12700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Google Shape;439;p22"/>
          <p:cNvSpPr/>
          <p:nvPr/>
        </p:nvSpPr>
        <p:spPr>
          <a:xfrm>
            <a:off x="6333103" y="4438390"/>
            <a:ext cx="756920" cy="178435"/>
          </a:xfrm>
          <a:custGeom>
            <a:rect b="b" l="l" r="r" t="t"/>
            <a:pathLst>
              <a:path extrusionOk="0" h="178435" w="756920">
                <a:moveTo>
                  <a:pt x="756654" y="0"/>
                </a:moveTo>
                <a:lnTo>
                  <a:pt x="722774" y="34841"/>
                </a:lnTo>
                <a:lnTo>
                  <a:pt x="686511" y="65933"/>
                </a:lnTo>
                <a:lnTo>
                  <a:pt x="648130" y="93260"/>
                </a:lnTo>
                <a:lnTo>
                  <a:pt x="607899" y="116807"/>
                </a:lnTo>
                <a:lnTo>
                  <a:pt x="566085" y="136560"/>
                </a:lnTo>
                <a:lnTo>
                  <a:pt x="522955" y="152505"/>
                </a:lnTo>
                <a:lnTo>
                  <a:pt x="478777" y="164626"/>
                </a:lnTo>
                <a:lnTo>
                  <a:pt x="433817" y="172909"/>
                </a:lnTo>
                <a:lnTo>
                  <a:pt x="388342" y="177340"/>
                </a:lnTo>
                <a:lnTo>
                  <a:pt x="342621" y="177903"/>
                </a:lnTo>
                <a:lnTo>
                  <a:pt x="296919" y="174584"/>
                </a:lnTo>
                <a:lnTo>
                  <a:pt x="251504" y="167369"/>
                </a:lnTo>
                <a:lnTo>
                  <a:pt x="206643" y="156243"/>
                </a:lnTo>
                <a:lnTo>
                  <a:pt x="162604" y="141191"/>
                </a:lnTo>
                <a:lnTo>
                  <a:pt x="119652" y="122199"/>
                </a:lnTo>
                <a:lnTo>
                  <a:pt x="78056" y="99252"/>
                </a:lnTo>
                <a:lnTo>
                  <a:pt x="38083" y="72335"/>
                </a:lnTo>
                <a:lnTo>
                  <a:pt x="0" y="41434"/>
                </a:lnTo>
              </a:path>
            </a:pathLst>
          </a:custGeom>
          <a:noFill/>
          <a:ln cap="flat" cmpd="sng" w="12700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22"/>
          <p:cNvSpPr txBox="1"/>
          <p:nvPr/>
        </p:nvSpPr>
        <p:spPr>
          <a:xfrm>
            <a:off x="2814988" y="4641607"/>
            <a:ext cx="623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2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22"/>
          <p:cNvSpPr txBox="1"/>
          <p:nvPr/>
        </p:nvSpPr>
        <p:spPr>
          <a:xfrm>
            <a:off x="6410180" y="4688013"/>
            <a:ext cx="623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23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	</a:t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1267458" y="2302933"/>
            <a:ext cx="283019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1267458" y="5366198"/>
            <a:ext cx="479234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85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merge sorted sublists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sublists will be sorted after merge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1280158" y="2790968"/>
            <a:ext cx="713422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82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1280158" y="3319432"/>
            <a:ext cx="345122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4964583" y="3322421"/>
            <a:ext cx="343852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4494390" y="3904337"/>
            <a:ext cx="756920" cy="178435"/>
          </a:xfrm>
          <a:custGeom>
            <a:rect b="b" l="l" r="r" t="t"/>
            <a:pathLst>
              <a:path extrusionOk="0" h="178435" w="756920">
                <a:moveTo>
                  <a:pt x="756654" y="0"/>
                </a:moveTo>
                <a:lnTo>
                  <a:pt x="722775" y="34841"/>
                </a:lnTo>
                <a:lnTo>
                  <a:pt x="686511" y="65933"/>
                </a:lnTo>
                <a:lnTo>
                  <a:pt x="648130" y="93260"/>
                </a:lnTo>
                <a:lnTo>
                  <a:pt x="607899" y="116807"/>
                </a:lnTo>
                <a:lnTo>
                  <a:pt x="566085" y="136560"/>
                </a:lnTo>
                <a:lnTo>
                  <a:pt x="522955" y="152505"/>
                </a:lnTo>
                <a:lnTo>
                  <a:pt x="478777" y="164626"/>
                </a:lnTo>
                <a:lnTo>
                  <a:pt x="433817" y="172909"/>
                </a:lnTo>
                <a:lnTo>
                  <a:pt x="388343" y="177340"/>
                </a:lnTo>
                <a:lnTo>
                  <a:pt x="342621" y="177903"/>
                </a:lnTo>
                <a:lnTo>
                  <a:pt x="296919" y="174585"/>
                </a:lnTo>
                <a:lnTo>
                  <a:pt x="251504" y="167370"/>
                </a:lnTo>
                <a:lnTo>
                  <a:pt x="206643" y="156243"/>
                </a:lnTo>
                <a:lnTo>
                  <a:pt x="162604" y="141192"/>
                </a:lnTo>
                <a:lnTo>
                  <a:pt x="119652" y="122199"/>
                </a:lnTo>
                <a:lnTo>
                  <a:pt x="78057" y="99252"/>
                </a:lnTo>
                <a:lnTo>
                  <a:pt x="38083" y="72335"/>
                </a:lnTo>
                <a:lnTo>
                  <a:pt x="0" y="41434"/>
                </a:lnTo>
              </a:path>
            </a:pathLst>
          </a:custGeom>
          <a:noFill/>
          <a:ln cap="flat" cmpd="sng" w="12700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" name="Google Shape;455;p23"/>
          <p:cNvSpPr txBox="1"/>
          <p:nvPr/>
        </p:nvSpPr>
        <p:spPr>
          <a:xfrm>
            <a:off x="4578768" y="4178520"/>
            <a:ext cx="623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3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" name="Google Shape;462;p24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	</a:t>
            </a:r>
            <a:endParaRPr/>
          </a:p>
        </p:txBody>
      </p:sp>
      <p:sp>
        <p:nvSpPr>
          <p:cNvPr id="463" name="Google Shape;463;p24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24"/>
          <p:cNvSpPr txBox="1"/>
          <p:nvPr/>
        </p:nvSpPr>
        <p:spPr>
          <a:xfrm>
            <a:off x="1267458" y="2302934"/>
            <a:ext cx="3935729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divide and conquer – done!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1280158" y="2790967"/>
            <a:ext cx="7134225" cy="422909"/>
          </a:xfrm>
          <a:prstGeom prst="rect">
            <a:avLst/>
          </a:prstGeom>
          <a:solidFill>
            <a:srgbClr val="DFDFDF"/>
          </a:solidFill>
          <a:ln cap="flat" cmpd="sng" w="15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95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25"/>
          <p:cNvSpPr/>
          <p:nvPr/>
        </p:nvSpPr>
        <p:spPr>
          <a:xfrm>
            <a:off x="1352349" y="2195045"/>
            <a:ext cx="7471409" cy="0"/>
          </a:xfrm>
          <a:custGeom>
            <a:rect b="b" l="l" r="r" t="t"/>
            <a:pathLst>
              <a:path extrusionOk="0" h="120000" w="7471409">
                <a:moveTo>
                  <a:pt x="0" y="0"/>
                </a:moveTo>
                <a:lnTo>
                  <a:pt x="7471407" y="0"/>
                </a:lnTo>
              </a:path>
            </a:pathLst>
          </a:custGeom>
          <a:noFill/>
          <a:ln cap="flat" cmpd="sng" w="9525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25"/>
          <p:cNvSpPr txBox="1"/>
          <p:nvPr>
            <p:ph type="title"/>
          </p:nvPr>
        </p:nvSpPr>
        <p:spPr>
          <a:xfrm>
            <a:off x="1358900" y="1404625"/>
            <a:ext cx="8103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EXAMPLE OF MERGING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4825034" y="2183554"/>
            <a:ext cx="213487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Compare	Result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1, 2	[]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649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6257745" y="3428154"/>
            <a:ext cx="5029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[1,2]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4781403" y="4139354"/>
            <a:ext cx="688975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5, 17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12, 17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000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18, 17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18, --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267458" y="2183554"/>
            <a:ext cx="1786889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Left in list 1  [1,5,12,18,19,20]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[5,12,18,19,20]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[5,12,18,19,20]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[5,12,18,19,20]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[5,12,18,19,20]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[12,18,19,20]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10565" rtl="0" algn="l">
              <a:lnSpc>
                <a:spcPct val="12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[18,19,20]  []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3309727" y="2183554"/>
            <a:ext cx="195707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985" lvl="0" marL="19050" marR="755015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Left in list 2  [2,3,4,17]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[2,3,4,17]	5,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[3,4,17]	5, 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[4,17]	5, 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[17]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746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[17]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6159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[17]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6159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8318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6177532" y="3732954"/>
            <a:ext cx="2691130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73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[1,2,3]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666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[1,2,3,4]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[1,2,3,4,5]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[1,2,3,4,5,12]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[1,2,3,4,5,12,17]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[1,2,3,4,5,12,17,18,19,20]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47" y="2680854"/>
            <a:ext cx="340821" cy="33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7559" y="2708559"/>
            <a:ext cx="250710" cy="2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8465" y="2685010"/>
            <a:ext cx="344978" cy="33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440" y="2711035"/>
            <a:ext cx="250709" cy="2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8720" y="2713509"/>
            <a:ext cx="250709" cy="241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25"/>
          <p:cNvGrpSpPr/>
          <p:nvPr/>
        </p:nvGrpSpPr>
        <p:grpSpPr>
          <a:xfrm>
            <a:off x="4742411" y="2680854"/>
            <a:ext cx="1841267" cy="336665"/>
            <a:chOff x="4742411" y="2680854"/>
            <a:chExt cx="1841267" cy="336665"/>
          </a:xfrm>
        </p:grpSpPr>
        <p:pic>
          <p:nvPicPr>
            <p:cNvPr id="485" name="Google Shape;485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42411" y="2685010"/>
              <a:ext cx="340821" cy="332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5"/>
            <p:cNvSpPr/>
            <p:nvPr/>
          </p:nvSpPr>
          <p:spPr>
            <a:xfrm>
              <a:off x="5013204" y="2828285"/>
              <a:ext cx="1238250" cy="6350"/>
            </a:xfrm>
            <a:custGeom>
              <a:rect b="b" l="l" r="r" t="t"/>
              <a:pathLst>
                <a:path extrusionOk="0" h="6350" w="1238250">
                  <a:moveTo>
                    <a:pt x="0" y="6220"/>
                  </a:moveTo>
                  <a:lnTo>
                    <a:pt x="1237814" y="0"/>
                  </a:lnTo>
                </a:path>
              </a:pathLst>
            </a:custGeom>
            <a:noFill/>
            <a:ln cap="flat" cmpd="sng" w="158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6160725" y="2769709"/>
              <a:ext cx="116205" cy="118110"/>
            </a:xfrm>
            <a:custGeom>
              <a:rect b="b" l="l" r="r" t="t"/>
              <a:pathLst>
                <a:path extrusionOk="0" h="118110" w="116204">
                  <a:moveTo>
                    <a:pt x="14770" y="0"/>
                  </a:moveTo>
                  <a:lnTo>
                    <a:pt x="7010" y="2082"/>
                  </a:lnTo>
                  <a:lnTo>
                    <a:pt x="0" y="14236"/>
                  </a:lnTo>
                  <a:lnTo>
                    <a:pt x="2082" y="22009"/>
                  </a:lnTo>
                  <a:lnTo>
                    <a:pt x="65722" y="58699"/>
                  </a:lnTo>
                  <a:lnTo>
                    <a:pt x="2451" y="96037"/>
                  </a:lnTo>
                  <a:lnTo>
                    <a:pt x="444" y="103822"/>
                  </a:lnTo>
                  <a:lnTo>
                    <a:pt x="7569" y="115900"/>
                  </a:lnTo>
                  <a:lnTo>
                    <a:pt x="15367" y="117906"/>
                  </a:lnTo>
                  <a:lnTo>
                    <a:pt x="116128" y="58445"/>
                  </a:lnTo>
                  <a:lnTo>
                    <a:pt x="14770" y="0"/>
                  </a:lnTo>
                  <a:close/>
                </a:path>
              </a:pathLst>
            </a:custGeom>
            <a:solidFill>
              <a:srgbClr val="FF26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8" name="Google Shape;488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57" y="2680854"/>
              <a:ext cx="340821" cy="332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25"/>
            <p:cNvSpPr/>
            <p:nvPr/>
          </p:nvSpPr>
          <p:spPr>
            <a:xfrm>
              <a:off x="6276908" y="2713511"/>
              <a:ext cx="238125" cy="229235"/>
            </a:xfrm>
            <a:custGeom>
              <a:rect b="b" l="l" r="r" t="t"/>
              <a:pathLst>
                <a:path extrusionOk="0" h="229235" w="238125">
                  <a:moveTo>
                    <a:pt x="0" y="114590"/>
                  </a:moveTo>
                  <a:lnTo>
                    <a:pt x="9352" y="69986"/>
                  </a:lnTo>
                  <a:lnTo>
                    <a:pt x="34856" y="33562"/>
                  </a:lnTo>
                  <a:lnTo>
                    <a:pt x="72684" y="9005"/>
                  </a:lnTo>
                  <a:lnTo>
                    <a:pt x="119008" y="0"/>
                  </a:lnTo>
                  <a:lnTo>
                    <a:pt x="165331" y="9005"/>
                  </a:lnTo>
                  <a:lnTo>
                    <a:pt x="203159" y="33562"/>
                  </a:lnTo>
                  <a:lnTo>
                    <a:pt x="228664" y="69986"/>
                  </a:lnTo>
                  <a:lnTo>
                    <a:pt x="238016" y="114590"/>
                  </a:lnTo>
                  <a:lnTo>
                    <a:pt x="228664" y="159194"/>
                  </a:lnTo>
                  <a:lnTo>
                    <a:pt x="203159" y="195618"/>
                  </a:lnTo>
                  <a:lnTo>
                    <a:pt x="165331" y="220176"/>
                  </a:lnTo>
                  <a:lnTo>
                    <a:pt x="119008" y="229181"/>
                  </a:lnTo>
                  <a:lnTo>
                    <a:pt x="72684" y="220176"/>
                  </a:lnTo>
                  <a:lnTo>
                    <a:pt x="34856" y="195618"/>
                  </a:lnTo>
                  <a:lnTo>
                    <a:pt x="9352" y="159194"/>
                  </a:lnTo>
                  <a:lnTo>
                    <a:pt x="0" y="11459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90" name="Google Shape;490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8472" y="3071551"/>
            <a:ext cx="344978" cy="33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7659" y="3099070"/>
            <a:ext cx="250710" cy="2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29246" y="3075708"/>
            <a:ext cx="340821" cy="33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540" y="3101548"/>
            <a:ext cx="250709" cy="2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35780" y="3112841"/>
            <a:ext cx="250709" cy="241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25"/>
          <p:cNvGrpSpPr/>
          <p:nvPr/>
        </p:nvGrpSpPr>
        <p:grpSpPr>
          <a:xfrm>
            <a:off x="5008417" y="3079865"/>
            <a:ext cx="1845424" cy="336665"/>
            <a:chOff x="5008417" y="3079865"/>
            <a:chExt cx="1845424" cy="336665"/>
          </a:xfrm>
        </p:grpSpPr>
        <p:pic>
          <p:nvPicPr>
            <p:cNvPr id="496" name="Google Shape;496;p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08417" y="3084021"/>
              <a:ext cx="340821" cy="332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5"/>
            <p:cNvSpPr/>
            <p:nvPr/>
          </p:nvSpPr>
          <p:spPr>
            <a:xfrm>
              <a:off x="5280263" y="3227618"/>
              <a:ext cx="1238250" cy="6350"/>
            </a:xfrm>
            <a:custGeom>
              <a:rect b="b" l="l" r="r" t="t"/>
              <a:pathLst>
                <a:path extrusionOk="0" h="6350" w="1238250">
                  <a:moveTo>
                    <a:pt x="0" y="6220"/>
                  </a:moveTo>
                  <a:lnTo>
                    <a:pt x="1237814" y="0"/>
                  </a:lnTo>
                </a:path>
              </a:pathLst>
            </a:custGeom>
            <a:noFill/>
            <a:ln cap="flat" cmpd="sng" w="158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427786" y="3169042"/>
              <a:ext cx="116205" cy="118110"/>
            </a:xfrm>
            <a:custGeom>
              <a:rect b="b" l="l" r="r" t="t"/>
              <a:pathLst>
                <a:path extrusionOk="0" h="118110" w="116204">
                  <a:moveTo>
                    <a:pt x="14770" y="0"/>
                  </a:moveTo>
                  <a:lnTo>
                    <a:pt x="6997" y="2082"/>
                  </a:lnTo>
                  <a:lnTo>
                    <a:pt x="0" y="14236"/>
                  </a:lnTo>
                  <a:lnTo>
                    <a:pt x="2082" y="22009"/>
                  </a:lnTo>
                  <a:lnTo>
                    <a:pt x="65722" y="58699"/>
                  </a:lnTo>
                  <a:lnTo>
                    <a:pt x="2451" y="96037"/>
                  </a:lnTo>
                  <a:lnTo>
                    <a:pt x="444" y="103822"/>
                  </a:lnTo>
                  <a:lnTo>
                    <a:pt x="7569" y="115900"/>
                  </a:lnTo>
                  <a:lnTo>
                    <a:pt x="15367" y="117906"/>
                  </a:lnTo>
                  <a:lnTo>
                    <a:pt x="116128" y="58445"/>
                  </a:lnTo>
                  <a:lnTo>
                    <a:pt x="14770" y="0"/>
                  </a:lnTo>
                  <a:close/>
                </a:path>
              </a:pathLst>
            </a:custGeom>
            <a:solidFill>
              <a:srgbClr val="FF26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99" name="Google Shape;499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508863" y="3079865"/>
              <a:ext cx="344978" cy="332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25"/>
            <p:cNvSpPr/>
            <p:nvPr/>
          </p:nvSpPr>
          <p:spPr>
            <a:xfrm>
              <a:off x="6543968" y="3112843"/>
              <a:ext cx="238125" cy="229235"/>
            </a:xfrm>
            <a:custGeom>
              <a:rect b="b" l="l" r="r" t="t"/>
              <a:pathLst>
                <a:path extrusionOk="0" h="229235" w="238125">
                  <a:moveTo>
                    <a:pt x="0" y="114590"/>
                  </a:moveTo>
                  <a:lnTo>
                    <a:pt x="9352" y="69986"/>
                  </a:lnTo>
                  <a:lnTo>
                    <a:pt x="34856" y="33562"/>
                  </a:lnTo>
                  <a:lnTo>
                    <a:pt x="72684" y="9005"/>
                  </a:lnTo>
                  <a:lnTo>
                    <a:pt x="119007" y="0"/>
                  </a:lnTo>
                  <a:lnTo>
                    <a:pt x="165331" y="9005"/>
                  </a:lnTo>
                  <a:lnTo>
                    <a:pt x="203159" y="33562"/>
                  </a:lnTo>
                  <a:lnTo>
                    <a:pt x="228664" y="69986"/>
                  </a:lnTo>
                  <a:lnTo>
                    <a:pt x="238016" y="114590"/>
                  </a:lnTo>
                  <a:lnTo>
                    <a:pt x="228664" y="159194"/>
                  </a:lnTo>
                  <a:lnTo>
                    <a:pt x="203159" y="195618"/>
                  </a:lnTo>
                  <a:lnTo>
                    <a:pt x="165331" y="220176"/>
                  </a:lnTo>
                  <a:lnTo>
                    <a:pt x="119007" y="229181"/>
                  </a:lnTo>
                  <a:lnTo>
                    <a:pt x="72684" y="220176"/>
                  </a:lnTo>
                  <a:lnTo>
                    <a:pt x="34856" y="195618"/>
                  </a:lnTo>
                  <a:lnTo>
                    <a:pt x="9352" y="159194"/>
                  </a:lnTo>
                  <a:lnTo>
                    <a:pt x="0" y="11459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501" name="Google Shape;501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92628" y="3487188"/>
            <a:ext cx="340821" cy="33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119" y="3516041"/>
            <a:ext cx="250710" cy="2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33403" y="3491345"/>
            <a:ext cx="340821" cy="33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60000" y="3518519"/>
            <a:ext cx="250709" cy="2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699" y="3494535"/>
            <a:ext cx="250709" cy="241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5"/>
          <p:cNvGrpSpPr/>
          <p:nvPr/>
        </p:nvGrpSpPr>
        <p:grpSpPr>
          <a:xfrm>
            <a:off x="5037512" y="3462250"/>
            <a:ext cx="2003367" cy="336666"/>
            <a:chOff x="5037512" y="3462250"/>
            <a:chExt cx="2003367" cy="336666"/>
          </a:xfrm>
        </p:grpSpPr>
        <p:pic>
          <p:nvPicPr>
            <p:cNvPr id="507" name="Google Shape;507;p2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037512" y="3466407"/>
              <a:ext cx="340821" cy="332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5"/>
            <p:cNvSpPr/>
            <p:nvPr/>
          </p:nvSpPr>
          <p:spPr>
            <a:xfrm>
              <a:off x="5309184" y="3609296"/>
              <a:ext cx="1397000" cy="6350"/>
            </a:xfrm>
            <a:custGeom>
              <a:rect b="b" l="l" r="r" t="t"/>
              <a:pathLst>
                <a:path extrusionOk="0" h="6350" w="1397000">
                  <a:moveTo>
                    <a:pt x="0" y="6234"/>
                  </a:moveTo>
                  <a:lnTo>
                    <a:pt x="1396483" y="0"/>
                  </a:lnTo>
                </a:path>
              </a:pathLst>
            </a:custGeom>
            <a:noFill/>
            <a:ln cap="flat" cmpd="sng" w="158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6615481" y="3550672"/>
              <a:ext cx="116205" cy="118110"/>
            </a:xfrm>
            <a:custGeom>
              <a:rect b="b" l="l" r="r" t="t"/>
              <a:pathLst>
                <a:path extrusionOk="0" h="118110" w="116204">
                  <a:moveTo>
                    <a:pt x="14782" y="0"/>
                  </a:moveTo>
                  <a:lnTo>
                    <a:pt x="7010" y="2082"/>
                  </a:lnTo>
                  <a:lnTo>
                    <a:pt x="0" y="14236"/>
                  </a:lnTo>
                  <a:lnTo>
                    <a:pt x="2082" y="21996"/>
                  </a:lnTo>
                  <a:lnTo>
                    <a:pt x="65697" y="58737"/>
                  </a:lnTo>
                  <a:lnTo>
                    <a:pt x="2413" y="96024"/>
                  </a:lnTo>
                  <a:lnTo>
                    <a:pt x="393" y="103822"/>
                  </a:lnTo>
                  <a:lnTo>
                    <a:pt x="7518" y="115900"/>
                  </a:lnTo>
                  <a:lnTo>
                    <a:pt x="15303" y="117906"/>
                  </a:lnTo>
                  <a:lnTo>
                    <a:pt x="116103" y="58508"/>
                  </a:lnTo>
                  <a:lnTo>
                    <a:pt x="14782" y="0"/>
                  </a:lnTo>
                  <a:close/>
                </a:path>
              </a:pathLst>
            </a:custGeom>
            <a:solidFill>
              <a:srgbClr val="FF26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10" name="Google Shape;510;p2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695901" y="3462250"/>
              <a:ext cx="344978" cy="332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25"/>
            <p:cNvSpPr/>
            <p:nvPr/>
          </p:nvSpPr>
          <p:spPr>
            <a:xfrm>
              <a:off x="6731648" y="3494537"/>
              <a:ext cx="238125" cy="229235"/>
            </a:xfrm>
            <a:custGeom>
              <a:rect b="b" l="l" r="r" t="t"/>
              <a:pathLst>
                <a:path extrusionOk="0" h="229235" w="238125">
                  <a:moveTo>
                    <a:pt x="0" y="114590"/>
                  </a:moveTo>
                  <a:lnTo>
                    <a:pt x="9352" y="69986"/>
                  </a:lnTo>
                  <a:lnTo>
                    <a:pt x="34856" y="33562"/>
                  </a:lnTo>
                  <a:lnTo>
                    <a:pt x="72684" y="9005"/>
                  </a:lnTo>
                  <a:lnTo>
                    <a:pt x="119008" y="0"/>
                  </a:lnTo>
                  <a:lnTo>
                    <a:pt x="165331" y="9005"/>
                  </a:lnTo>
                  <a:lnTo>
                    <a:pt x="203159" y="33562"/>
                  </a:lnTo>
                  <a:lnTo>
                    <a:pt x="228664" y="69986"/>
                  </a:lnTo>
                  <a:lnTo>
                    <a:pt x="238016" y="114590"/>
                  </a:lnTo>
                  <a:lnTo>
                    <a:pt x="228664" y="159194"/>
                  </a:lnTo>
                  <a:lnTo>
                    <a:pt x="203159" y="195618"/>
                  </a:lnTo>
                  <a:lnTo>
                    <a:pt x="165331" y="220176"/>
                  </a:lnTo>
                  <a:lnTo>
                    <a:pt x="119008" y="229181"/>
                  </a:lnTo>
                  <a:lnTo>
                    <a:pt x="72684" y="220176"/>
                  </a:lnTo>
                  <a:lnTo>
                    <a:pt x="34856" y="195618"/>
                  </a:lnTo>
                  <a:lnTo>
                    <a:pt x="9352" y="159194"/>
                  </a:lnTo>
                  <a:lnTo>
                    <a:pt x="0" y="11459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2" name="Google Shape;512;p25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" name="Google Shape;518;p26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MERGING SUBLISTS STEP	</a:t>
            </a:r>
            <a:endParaRPr/>
          </a:p>
        </p:txBody>
      </p:sp>
      <p:sp>
        <p:nvSpPr>
          <p:cNvPr id="519" name="Google Shape;519;p26"/>
          <p:cNvSpPr txBox="1"/>
          <p:nvPr/>
        </p:nvSpPr>
        <p:spPr>
          <a:xfrm>
            <a:off x="1267458" y="2335954"/>
            <a:ext cx="5596255" cy="3382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-518794" lvl="0" marL="530860" marR="259588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merge(left, right):  result = []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0860" marR="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i,j = 0,0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518794" lvl="0" marL="1049020" marR="5080" rtl="0" algn="l">
              <a:lnSpc>
                <a:spcPct val="117647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 &lt; len(left) </a:t>
            </a: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and	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j &lt; len(right):  </a:t>
            </a: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	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left[i] &lt; right[j]: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67180" marR="1170305" rtl="0" algn="l">
              <a:lnSpc>
                <a:spcPct val="117647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result.append(left[i])  i += 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49020" marR="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67180" marR="1040764" rtl="0" algn="l">
              <a:lnSpc>
                <a:spcPct val="117647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result.append(right[j])  j += 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0860" marR="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	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(i &lt; len(left)):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49020" marR="1688464" rtl="0" algn="l">
              <a:lnSpc>
                <a:spcPct val="117647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result.append(left[i])  i += 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1535450" y="5766854"/>
            <a:ext cx="4078604" cy="727075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62890" marR="0" rtl="0" algn="l">
              <a:lnSpc>
                <a:spcPct val="93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	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(j &lt; len(right)):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81050" marR="309245" rtl="0" algn="l">
              <a:lnSpc>
                <a:spcPct val="117647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result.append(right[j])  j += 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1785705" y="6474757"/>
            <a:ext cx="171005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	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2" name="Google Shape;522;p26"/>
          <p:cNvGrpSpPr/>
          <p:nvPr/>
        </p:nvGrpSpPr>
        <p:grpSpPr>
          <a:xfrm>
            <a:off x="6888656" y="2309811"/>
            <a:ext cx="2485996" cy="2225216"/>
            <a:chOff x="6888656" y="2309811"/>
            <a:chExt cx="2485996" cy="2225216"/>
          </a:xfrm>
        </p:grpSpPr>
        <p:pic>
          <p:nvPicPr>
            <p:cNvPr id="523" name="Google Shape;52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96858" y="2309811"/>
              <a:ext cx="623722" cy="388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88656" y="2632914"/>
              <a:ext cx="2485996" cy="19021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5" name="Google Shape;525;p26"/>
          <p:cNvGrpSpPr/>
          <p:nvPr/>
        </p:nvGrpSpPr>
        <p:grpSpPr>
          <a:xfrm>
            <a:off x="1535450" y="3436576"/>
            <a:ext cx="5660509" cy="2944598"/>
            <a:chOff x="1535450" y="3436576"/>
            <a:chExt cx="5660509" cy="2944598"/>
          </a:xfrm>
        </p:grpSpPr>
        <p:pic>
          <p:nvPicPr>
            <p:cNvPr id="526" name="Google Shape;52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80740" y="4812871"/>
              <a:ext cx="1415219" cy="788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80740" y="5637489"/>
              <a:ext cx="1415219" cy="743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8" name="Google Shape;528;p26"/>
            <p:cNvSpPr/>
            <p:nvPr/>
          </p:nvSpPr>
          <p:spPr>
            <a:xfrm>
              <a:off x="1535450" y="4968534"/>
              <a:ext cx="4078604" cy="727075"/>
            </a:xfrm>
            <a:custGeom>
              <a:rect b="b" l="l" r="r" t="t"/>
              <a:pathLst>
                <a:path extrusionOk="0" h="727075" w="4078604">
                  <a:moveTo>
                    <a:pt x="0" y="0"/>
                  </a:moveTo>
                  <a:lnTo>
                    <a:pt x="4078522" y="0"/>
                  </a:lnTo>
                  <a:lnTo>
                    <a:pt x="4078522" y="726484"/>
                  </a:lnTo>
                  <a:lnTo>
                    <a:pt x="0" y="72648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90195" y="3436576"/>
              <a:ext cx="4078604" cy="1536700"/>
            </a:xfrm>
            <a:custGeom>
              <a:rect b="b" l="l" r="r" t="t"/>
              <a:pathLst>
                <a:path extrusionOk="0" h="1536700" w="4078604">
                  <a:moveTo>
                    <a:pt x="0" y="0"/>
                  </a:moveTo>
                  <a:lnTo>
                    <a:pt x="4078522" y="0"/>
                  </a:lnTo>
                  <a:lnTo>
                    <a:pt x="4078522" y="1536683"/>
                  </a:lnTo>
                  <a:lnTo>
                    <a:pt x="0" y="153668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58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6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Google Shape;536;p27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COMPLEXITY OF</a:t>
            </a:r>
            <a:endParaRPr/>
          </a:p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MERGING SUBLISTS STEP	</a:t>
            </a:r>
            <a:endParaRPr/>
          </a:p>
        </p:txBody>
      </p:sp>
      <p:sp>
        <p:nvSpPr>
          <p:cNvPr id="537" name="Google Shape;537;p27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27"/>
          <p:cNvSpPr txBox="1"/>
          <p:nvPr/>
        </p:nvSpPr>
        <p:spPr>
          <a:xfrm>
            <a:off x="1267372" y="2165774"/>
            <a:ext cx="6668134" cy="2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85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go through two lists, only one pass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compare only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smallest elements in each sublist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O(len(left) + len(right)) copied elements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O(len(longer list)) comparisons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linear in length of the lists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" name="Google Shape;544;p28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MERGE SORT ALGORITHM</a:t>
            </a:r>
            <a:endParaRPr/>
          </a:p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RECURSIVE	</a:t>
            </a:r>
            <a:endParaRPr/>
          </a:p>
        </p:txBody>
      </p:sp>
      <p:sp>
        <p:nvSpPr>
          <p:cNvPr id="545" name="Google Shape;545;p28"/>
          <p:cNvSpPr txBox="1"/>
          <p:nvPr/>
        </p:nvSpPr>
        <p:spPr>
          <a:xfrm>
            <a:off x="1267458" y="2384212"/>
            <a:ext cx="263207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merge_sort(L):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28"/>
          <p:cNvSpPr txBox="1"/>
          <p:nvPr/>
        </p:nvSpPr>
        <p:spPr>
          <a:xfrm>
            <a:off x="1576393" y="2709985"/>
            <a:ext cx="5462905" cy="727075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len(L) &lt; 2: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61694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L[:]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28"/>
          <p:cNvSpPr txBox="1"/>
          <p:nvPr/>
        </p:nvSpPr>
        <p:spPr>
          <a:xfrm>
            <a:off x="1846675" y="3372336"/>
            <a:ext cx="321119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918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middle = len(L)//2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28"/>
          <p:cNvSpPr txBox="1"/>
          <p:nvPr/>
        </p:nvSpPr>
        <p:spPr>
          <a:xfrm>
            <a:off x="2197708" y="4065517"/>
            <a:ext cx="4841875" cy="727075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240665" marR="248920" rtl="0" algn="l">
              <a:lnSpc>
                <a:spcPct val="1473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left = merge_sort(L[:middle])  right = merge_sort(L[middle:])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28"/>
          <p:cNvSpPr txBox="1"/>
          <p:nvPr/>
        </p:nvSpPr>
        <p:spPr>
          <a:xfrm>
            <a:off x="2197708" y="4845348"/>
            <a:ext cx="4841875" cy="361315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40665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merge(left, right)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p28"/>
          <p:cNvSpPr txBox="1"/>
          <p:nvPr/>
        </p:nvSpPr>
        <p:spPr>
          <a:xfrm>
            <a:off x="1267458" y="5086899"/>
            <a:ext cx="719772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85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divide list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successively into halves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01600" marR="5080" rtl="0" algn="l">
              <a:lnSpc>
                <a:spcPct val="111538"/>
              </a:lnSpc>
              <a:spcBef>
                <a:spcPts val="1355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depth-first such that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conquer smallest pieces down  one branch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 before moving to larger pieces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106" y="2630635"/>
            <a:ext cx="830694" cy="47898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8"/>
          <p:cNvSpPr/>
          <p:nvPr/>
        </p:nvSpPr>
        <p:spPr>
          <a:xfrm>
            <a:off x="7314838" y="4152091"/>
            <a:ext cx="506095" cy="318770"/>
          </a:xfrm>
          <a:custGeom>
            <a:rect b="b" l="l" r="r" t="t"/>
            <a:pathLst>
              <a:path extrusionOk="0" h="318770" w="506095">
                <a:moveTo>
                  <a:pt x="33146" y="210375"/>
                </a:moveTo>
                <a:lnTo>
                  <a:pt x="1955" y="236778"/>
                </a:lnTo>
                <a:lnTo>
                  <a:pt x="0" y="248856"/>
                </a:lnTo>
                <a:lnTo>
                  <a:pt x="279" y="255397"/>
                </a:lnTo>
                <a:lnTo>
                  <a:pt x="17322" y="296773"/>
                </a:lnTo>
                <a:lnTo>
                  <a:pt x="58381" y="318592"/>
                </a:lnTo>
                <a:lnTo>
                  <a:pt x="64617" y="316979"/>
                </a:lnTo>
                <a:lnTo>
                  <a:pt x="77165" y="310476"/>
                </a:lnTo>
                <a:lnTo>
                  <a:pt x="81965" y="306197"/>
                </a:lnTo>
                <a:lnTo>
                  <a:pt x="85291" y="301117"/>
                </a:lnTo>
                <a:lnTo>
                  <a:pt x="58470" y="301117"/>
                </a:lnTo>
                <a:lnTo>
                  <a:pt x="50723" y="300012"/>
                </a:lnTo>
                <a:lnTo>
                  <a:pt x="24015" y="269582"/>
                </a:lnTo>
                <a:lnTo>
                  <a:pt x="19088" y="251790"/>
                </a:lnTo>
                <a:lnTo>
                  <a:pt x="19354" y="243433"/>
                </a:lnTo>
                <a:lnTo>
                  <a:pt x="40792" y="224574"/>
                </a:lnTo>
                <a:lnTo>
                  <a:pt x="83094" y="224574"/>
                </a:lnTo>
                <a:lnTo>
                  <a:pt x="77536" y="213842"/>
                </a:lnTo>
                <a:lnTo>
                  <a:pt x="56680" y="213842"/>
                </a:lnTo>
                <a:lnTo>
                  <a:pt x="50164" y="211607"/>
                </a:lnTo>
                <a:lnTo>
                  <a:pt x="44145" y="210464"/>
                </a:lnTo>
                <a:lnTo>
                  <a:pt x="33146" y="210375"/>
                </a:lnTo>
                <a:close/>
              </a:path>
              <a:path extrusionOk="0" h="318770" w="506095">
                <a:moveTo>
                  <a:pt x="83094" y="224574"/>
                </a:moveTo>
                <a:lnTo>
                  <a:pt x="40792" y="224574"/>
                </a:lnTo>
                <a:lnTo>
                  <a:pt x="52019" y="226072"/>
                </a:lnTo>
                <a:lnTo>
                  <a:pt x="58445" y="228066"/>
                </a:lnTo>
                <a:lnTo>
                  <a:pt x="65722" y="231292"/>
                </a:lnTo>
                <a:lnTo>
                  <a:pt x="84200" y="266979"/>
                </a:lnTo>
                <a:lnTo>
                  <a:pt x="83299" y="271538"/>
                </a:lnTo>
                <a:lnTo>
                  <a:pt x="58470" y="301117"/>
                </a:lnTo>
                <a:lnTo>
                  <a:pt x="85291" y="301117"/>
                </a:lnTo>
                <a:lnTo>
                  <a:pt x="89115" y="295274"/>
                </a:lnTo>
                <a:lnTo>
                  <a:pt x="91935" y="288785"/>
                </a:lnTo>
                <a:lnTo>
                  <a:pt x="93992" y="281266"/>
                </a:lnTo>
                <a:lnTo>
                  <a:pt x="112454" y="281266"/>
                </a:lnTo>
                <a:lnTo>
                  <a:pt x="83094" y="224574"/>
                </a:lnTo>
                <a:close/>
              </a:path>
              <a:path extrusionOk="0" h="318770" w="506095">
                <a:moveTo>
                  <a:pt x="112454" y="281266"/>
                </a:moveTo>
                <a:lnTo>
                  <a:pt x="93992" y="281266"/>
                </a:lnTo>
                <a:lnTo>
                  <a:pt x="100406" y="293662"/>
                </a:lnTo>
                <a:lnTo>
                  <a:pt x="100774" y="294055"/>
                </a:lnTo>
                <a:lnTo>
                  <a:pt x="101714" y="294576"/>
                </a:lnTo>
                <a:lnTo>
                  <a:pt x="102311" y="294665"/>
                </a:lnTo>
                <a:lnTo>
                  <a:pt x="103733" y="294513"/>
                </a:lnTo>
                <a:lnTo>
                  <a:pt x="115036" y="287680"/>
                </a:lnTo>
                <a:lnTo>
                  <a:pt x="114973" y="286131"/>
                </a:lnTo>
                <a:lnTo>
                  <a:pt x="112454" y="281266"/>
                </a:lnTo>
                <a:close/>
              </a:path>
              <a:path extrusionOk="0" h="318770" w="506095">
                <a:moveTo>
                  <a:pt x="113106" y="170675"/>
                </a:moveTo>
                <a:lnTo>
                  <a:pt x="98513" y="178650"/>
                </a:lnTo>
                <a:lnTo>
                  <a:pt x="98564" y="180174"/>
                </a:lnTo>
                <a:lnTo>
                  <a:pt x="145287" y="270421"/>
                </a:lnTo>
                <a:lnTo>
                  <a:pt x="145643" y="270814"/>
                </a:lnTo>
                <a:lnTo>
                  <a:pt x="146481" y="271297"/>
                </a:lnTo>
                <a:lnTo>
                  <a:pt x="147078" y="271386"/>
                </a:lnTo>
                <a:lnTo>
                  <a:pt x="148615" y="271259"/>
                </a:lnTo>
                <a:lnTo>
                  <a:pt x="161734" y="261912"/>
                </a:lnTo>
                <a:lnTo>
                  <a:pt x="114998" y="171653"/>
                </a:lnTo>
                <a:lnTo>
                  <a:pt x="114642" y="171297"/>
                </a:lnTo>
                <a:lnTo>
                  <a:pt x="113703" y="170776"/>
                </a:lnTo>
                <a:lnTo>
                  <a:pt x="113106" y="170675"/>
                </a:lnTo>
                <a:close/>
              </a:path>
              <a:path extrusionOk="0" h="318770" w="506095">
                <a:moveTo>
                  <a:pt x="148374" y="152285"/>
                </a:moveTo>
                <a:lnTo>
                  <a:pt x="133159" y="160324"/>
                </a:lnTo>
                <a:lnTo>
                  <a:pt x="133159" y="161925"/>
                </a:lnTo>
                <a:lnTo>
                  <a:pt x="210820" y="235191"/>
                </a:lnTo>
                <a:lnTo>
                  <a:pt x="214312" y="236575"/>
                </a:lnTo>
                <a:lnTo>
                  <a:pt x="216242" y="236245"/>
                </a:lnTo>
                <a:lnTo>
                  <a:pt x="233254" y="225348"/>
                </a:lnTo>
                <a:lnTo>
                  <a:pt x="233222" y="223596"/>
                </a:lnTo>
                <a:lnTo>
                  <a:pt x="232096" y="215201"/>
                </a:lnTo>
                <a:lnTo>
                  <a:pt x="215417" y="215201"/>
                </a:lnTo>
                <a:lnTo>
                  <a:pt x="151050" y="153606"/>
                </a:lnTo>
                <a:lnTo>
                  <a:pt x="150460" y="153149"/>
                </a:lnTo>
                <a:lnTo>
                  <a:pt x="150012" y="152857"/>
                </a:lnTo>
                <a:lnTo>
                  <a:pt x="149009" y="152374"/>
                </a:lnTo>
                <a:lnTo>
                  <a:pt x="148374" y="152285"/>
                </a:lnTo>
                <a:close/>
              </a:path>
              <a:path extrusionOk="0" h="318770" w="506095">
                <a:moveTo>
                  <a:pt x="216357" y="116954"/>
                </a:moveTo>
                <a:lnTo>
                  <a:pt x="201675" y="126111"/>
                </a:lnTo>
                <a:lnTo>
                  <a:pt x="201701" y="126720"/>
                </a:lnTo>
                <a:lnTo>
                  <a:pt x="201879" y="127393"/>
                </a:lnTo>
                <a:lnTo>
                  <a:pt x="215099" y="213855"/>
                </a:lnTo>
                <a:lnTo>
                  <a:pt x="215417" y="215201"/>
                </a:lnTo>
                <a:lnTo>
                  <a:pt x="232096" y="215201"/>
                </a:lnTo>
                <a:lnTo>
                  <a:pt x="219759" y="123215"/>
                </a:lnTo>
                <a:lnTo>
                  <a:pt x="216915" y="117068"/>
                </a:lnTo>
                <a:lnTo>
                  <a:pt x="216357" y="116954"/>
                </a:lnTo>
                <a:close/>
              </a:path>
              <a:path extrusionOk="0" h="318770" w="506095">
                <a:moveTo>
                  <a:pt x="44068" y="152120"/>
                </a:moveTo>
                <a:lnTo>
                  <a:pt x="29654" y="161658"/>
                </a:lnTo>
                <a:lnTo>
                  <a:pt x="56680" y="213842"/>
                </a:lnTo>
                <a:lnTo>
                  <a:pt x="77536" y="213842"/>
                </a:lnTo>
                <a:lnTo>
                  <a:pt x="46100" y="153149"/>
                </a:lnTo>
                <a:lnTo>
                  <a:pt x="45719" y="152768"/>
                </a:lnTo>
                <a:lnTo>
                  <a:pt x="44691" y="152222"/>
                </a:lnTo>
                <a:lnTo>
                  <a:pt x="44068" y="152120"/>
                </a:lnTo>
                <a:close/>
              </a:path>
              <a:path extrusionOk="0" h="318770" w="506095">
                <a:moveTo>
                  <a:pt x="93230" y="133883"/>
                </a:moveTo>
                <a:lnTo>
                  <a:pt x="90246" y="134569"/>
                </a:lnTo>
                <a:lnTo>
                  <a:pt x="82486" y="138595"/>
                </a:lnTo>
                <a:lnTo>
                  <a:pt x="80162" y="140677"/>
                </a:lnTo>
                <a:lnTo>
                  <a:pt x="78676" y="144970"/>
                </a:lnTo>
                <a:lnTo>
                  <a:pt x="79311" y="147967"/>
                </a:lnTo>
                <a:lnTo>
                  <a:pt x="83261" y="155600"/>
                </a:lnTo>
                <a:lnTo>
                  <a:pt x="85305" y="157797"/>
                </a:lnTo>
                <a:lnTo>
                  <a:pt x="89560" y="159042"/>
                </a:lnTo>
                <a:lnTo>
                  <a:pt x="92544" y="158343"/>
                </a:lnTo>
                <a:lnTo>
                  <a:pt x="100317" y="154330"/>
                </a:lnTo>
                <a:lnTo>
                  <a:pt x="102613" y="152273"/>
                </a:lnTo>
                <a:lnTo>
                  <a:pt x="102684" y="152120"/>
                </a:lnTo>
                <a:lnTo>
                  <a:pt x="104114" y="147942"/>
                </a:lnTo>
                <a:lnTo>
                  <a:pt x="103492" y="144945"/>
                </a:lnTo>
                <a:lnTo>
                  <a:pt x="99542" y="137325"/>
                </a:lnTo>
                <a:lnTo>
                  <a:pt x="97497" y="135128"/>
                </a:lnTo>
                <a:lnTo>
                  <a:pt x="93230" y="133883"/>
                </a:lnTo>
                <a:close/>
              </a:path>
              <a:path extrusionOk="0" h="318770" w="506095">
                <a:moveTo>
                  <a:pt x="251371" y="99072"/>
                </a:moveTo>
                <a:lnTo>
                  <a:pt x="236778" y="107048"/>
                </a:lnTo>
                <a:lnTo>
                  <a:pt x="236829" y="108572"/>
                </a:lnTo>
                <a:lnTo>
                  <a:pt x="283565" y="198831"/>
                </a:lnTo>
                <a:lnTo>
                  <a:pt x="283908" y="199212"/>
                </a:lnTo>
                <a:lnTo>
                  <a:pt x="284759" y="199694"/>
                </a:lnTo>
                <a:lnTo>
                  <a:pt x="285356" y="199783"/>
                </a:lnTo>
                <a:lnTo>
                  <a:pt x="286880" y="199669"/>
                </a:lnTo>
                <a:lnTo>
                  <a:pt x="300012" y="190309"/>
                </a:lnTo>
                <a:lnTo>
                  <a:pt x="253276" y="100050"/>
                </a:lnTo>
                <a:lnTo>
                  <a:pt x="252920" y="99695"/>
                </a:lnTo>
                <a:lnTo>
                  <a:pt x="251980" y="99174"/>
                </a:lnTo>
                <a:lnTo>
                  <a:pt x="251371" y="99072"/>
                </a:lnTo>
                <a:close/>
              </a:path>
              <a:path extrusionOk="0" h="318770" w="506095">
                <a:moveTo>
                  <a:pt x="324650" y="59423"/>
                </a:moveTo>
                <a:lnTo>
                  <a:pt x="293458" y="85826"/>
                </a:lnTo>
                <a:lnTo>
                  <a:pt x="291503" y="97904"/>
                </a:lnTo>
                <a:lnTo>
                  <a:pt x="291744" y="103314"/>
                </a:lnTo>
                <a:lnTo>
                  <a:pt x="305028" y="140081"/>
                </a:lnTo>
                <a:lnTo>
                  <a:pt x="338010" y="167335"/>
                </a:lnTo>
                <a:lnTo>
                  <a:pt x="349897" y="167640"/>
                </a:lnTo>
                <a:lnTo>
                  <a:pt x="356133" y="166014"/>
                </a:lnTo>
                <a:lnTo>
                  <a:pt x="368681" y="159524"/>
                </a:lnTo>
                <a:lnTo>
                  <a:pt x="373468" y="155244"/>
                </a:lnTo>
                <a:lnTo>
                  <a:pt x="376800" y="150164"/>
                </a:lnTo>
                <a:lnTo>
                  <a:pt x="349986" y="150164"/>
                </a:lnTo>
                <a:lnTo>
                  <a:pt x="342239" y="149059"/>
                </a:lnTo>
                <a:lnTo>
                  <a:pt x="315531" y="118630"/>
                </a:lnTo>
                <a:lnTo>
                  <a:pt x="310646" y="101155"/>
                </a:lnTo>
                <a:lnTo>
                  <a:pt x="310697" y="97904"/>
                </a:lnTo>
                <a:lnTo>
                  <a:pt x="332308" y="73609"/>
                </a:lnTo>
                <a:lnTo>
                  <a:pt x="374596" y="73609"/>
                </a:lnTo>
                <a:lnTo>
                  <a:pt x="369046" y="62890"/>
                </a:lnTo>
                <a:lnTo>
                  <a:pt x="348195" y="62890"/>
                </a:lnTo>
                <a:lnTo>
                  <a:pt x="341680" y="60642"/>
                </a:lnTo>
                <a:lnTo>
                  <a:pt x="335661" y="59512"/>
                </a:lnTo>
                <a:lnTo>
                  <a:pt x="324650" y="59423"/>
                </a:lnTo>
                <a:close/>
              </a:path>
              <a:path extrusionOk="0" h="318770" w="506095">
                <a:moveTo>
                  <a:pt x="374596" y="73609"/>
                </a:moveTo>
                <a:lnTo>
                  <a:pt x="332308" y="73609"/>
                </a:lnTo>
                <a:lnTo>
                  <a:pt x="343522" y="75120"/>
                </a:lnTo>
                <a:lnTo>
                  <a:pt x="349961" y="77114"/>
                </a:lnTo>
                <a:lnTo>
                  <a:pt x="357225" y="80340"/>
                </a:lnTo>
                <a:lnTo>
                  <a:pt x="375716" y="116027"/>
                </a:lnTo>
                <a:lnTo>
                  <a:pt x="374815" y="120586"/>
                </a:lnTo>
                <a:lnTo>
                  <a:pt x="349986" y="150164"/>
                </a:lnTo>
                <a:lnTo>
                  <a:pt x="376800" y="150164"/>
                </a:lnTo>
                <a:lnTo>
                  <a:pt x="380631" y="144322"/>
                </a:lnTo>
                <a:lnTo>
                  <a:pt x="383451" y="137833"/>
                </a:lnTo>
                <a:lnTo>
                  <a:pt x="385495" y="130314"/>
                </a:lnTo>
                <a:lnTo>
                  <a:pt x="403957" y="130314"/>
                </a:lnTo>
                <a:lnTo>
                  <a:pt x="374596" y="73609"/>
                </a:lnTo>
                <a:close/>
              </a:path>
              <a:path extrusionOk="0" h="318770" w="506095">
                <a:moveTo>
                  <a:pt x="403957" y="130314"/>
                </a:moveTo>
                <a:lnTo>
                  <a:pt x="385495" y="130314"/>
                </a:lnTo>
                <a:lnTo>
                  <a:pt x="391909" y="142709"/>
                </a:lnTo>
                <a:lnTo>
                  <a:pt x="392290" y="143103"/>
                </a:lnTo>
                <a:lnTo>
                  <a:pt x="393230" y="143624"/>
                </a:lnTo>
                <a:lnTo>
                  <a:pt x="393826" y="143713"/>
                </a:lnTo>
                <a:lnTo>
                  <a:pt x="395249" y="143560"/>
                </a:lnTo>
                <a:lnTo>
                  <a:pt x="406603" y="135699"/>
                </a:lnTo>
                <a:lnTo>
                  <a:pt x="406476" y="135178"/>
                </a:lnTo>
                <a:lnTo>
                  <a:pt x="403957" y="130314"/>
                </a:lnTo>
                <a:close/>
              </a:path>
              <a:path extrusionOk="0" h="318770" w="506095">
                <a:moveTo>
                  <a:pt x="450392" y="0"/>
                </a:moveTo>
                <a:lnTo>
                  <a:pt x="412826" y="13766"/>
                </a:lnTo>
                <a:lnTo>
                  <a:pt x="398589" y="48463"/>
                </a:lnTo>
                <a:lnTo>
                  <a:pt x="400964" y="62738"/>
                </a:lnTo>
                <a:lnTo>
                  <a:pt x="426427" y="102628"/>
                </a:lnTo>
                <a:lnTo>
                  <a:pt x="449783" y="111023"/>
                </a:lnTo>
                <a:lnTo>
                  <a:pt x="462914" y="109423"/>
                </a:lnTo>
                <a:lnTo>
                  <a:pt x="469861" y="107124"/>
                </a:lnTo>
                <a:lnTo>
                  <a:pt x="481406" y="101155"/>
                </a:lnTo>
                <a:lnTo>
                  <a:pt x="485216" y="98780"/>
                </a:lnTo>
                <a:lnTo>
                  <a:pt x="490973" y="94462"/>
                </a:lnTo>
                <a:lnTo>
                  <a:pt x="452678" y="94462"/>
                </a:lnTo>
                <a:lnTo>
                  <a:pt x="448538" y="93840"/>
                </a:lnTo>
                <a:lnTo>
                  <a:pt x="426059" y="71882"/>
                </a:lnTo>
                <a:lnTo>
                  <a:pt x="449188" y="59905"/>
                </a:lnTo>
                <a:lnTo>
                  <a:pt x="419861" y="59905"/>
                </a:lnTo>
                <a:lnTo>
                  <a:pt x="418109" y="56197"/>
                </a:lnTo>
                <a:lnTo>
                  <a:pt x="416928" y="52374"/>
                </a:lnTo>
                <a:lnTo>
                  <a:pt x="415721" y="44526"/>
                </a:lnTo>
                <a:lnTo>
                  <a:pt x="415819" y="40678"/>
                </a:lnTo>
                <a:lnTo>
                  <a:pt x="445630" y="14668"/>
                </a:lnTo>
                <a:lnTo>
                  <a:pt x="476770" y="14668"/>
                </a:lnTo>
                <a:lnTo>
                  <a:pt x="470915" y="8509"/>
                </a:lnTo>
                <a:lnTo>
                  <a:pt x="466280" y="5257"/>
                </a:lnTo>
                <a:lnTo>
                  <a:pt x="456006" y="927"/>
                </a:lnTo>
                <a:lnTo>
                  <a:pt x="450392" y="0"/>
                </a:lnTo>
                <a:close/>
              </a:path>
              <a:path extrusionOk="0" h="318770" w="506095">
                <a:moveTo>
                  <a:pt x="498779" y="67068"/>
                </a:moveTo>
                <a:lnTo>
                  <a:pt x="498297" y="67170"/>
                </a:lnTo>
                <a:lnTo>
                  <a:pt x="497039" y="67818"/>
                </a:lnTo>
                <a:lnTo>
                  <a:pt x="496049" y="68770"/>
                </a:lnTo>
                <a:lnTo>
                  <a:pt x="493560" y="71882"/>
                </a:lnTo>
                <a:lnTo>
                  <a:pt x="492026" y="73609"/>
                </a:lnTo>
                <a:lnTo>
                  <a:pt x="452678" y="94462"/>
                </a:lnTo>
                <a:lnTo>
                  <a:pt x="490973" y="94462"/>
                </a:lnTo>
                <a:lnTo>
                  <a:pt x="505612" y="78498"/>
                </a:lnTo>
                <a:lnTo>
                  <a:pt x="505574" y="76847"/>
                </a:lnTo>
                <a:lnTo>
                  <a:pt x="499745" y="67157"/>
                </a:lnTo>
                <a:lnTo>
                  <a:pt x="498779" y="67068"/>
                </a:lnTo>
                <a:close/>
              </a:path>
              <a:path extrusionOk="0" h="318770" w="506095">
                <a:moveTo>
                  <a:pt x="231508" y="62280"/>
                </a:moveTo>
                <a:lnTo>
                  <a:pt x="228523" y="62966"/>
                </a:lnTo>
                <a:lnTo>
                  <a:pt x="220751" y="66992"/>
                </a:lnTo>
                <a:lnTo>
                  <a:pt x="218427" y="69075"/>
                </a:lnTo>
                <a:lnTo>
                  <a:pt x="217019" y="73177"/>
                </a:lnTo>
                <a:lnTo>
                  <a:pt x="217072" y="73939"/>
                </a:lnTo>
                <a:lnTo>
                  <a:pt x="217576" y="76365"/>
                </a:lnTo>
                <a:lnTo>
                  <a:pt x="221526" y="83997"/>
                </a:lnTo>
                <a:lnTo>
                  <a:pt x="223570" y="86194"/>
                </a:lnTo>
                <a:lnTo>
                  <a:pt x="227838" y="87439"/>
                </a:lnTo>
                <a:lnTo>
                  <a:pt x="230822" y="86753"/>
                </a:lnTo>
                <a:lnTo>
                  <a:pt x="238582" y="82727"/>
                </a:lnTo>
                <a:lnTo>
                  <a:pt x="240906" y="80645"/>
                </a:lnTo>
                <a:lnTo>
                  <a:pt x="242387" y="76365"/>
                </a:lnTo>
                <a:lnTo>
                  <a:pt x="241757" y="73355"/>
                </a:lnTo>
                <a:lnTo>
                  <a:pt x="237807" y="65722"/>
                </a:lnTo>
                <a:lnTo>
                  <a:pt x="235762" y="63525"/>
                </a:lnTo>
                <a:lnTo>
                  <a:pt x="231508" y="62280"/>
                </a:lnTo>
                <a:close/>
              </a:path>
              <a:path extrusionOk="0" h="318770" w="506095">
                <a:moveTo>
                  <a:pt x="335584" y="1168"/>
                </a:moveTo>
                <a:lnTo>
                  <a:pt x="321068" y="9093"/>
                </a:lnTo>
                <a:lnTo>
                  <a:pt x="321170" y="10693"/>
                </a:lnTo>
                <a:lnTo>
                  <a:pt x="348195" y="62890"/>
                </a:lnTo>
                <a:lnTo>
                  <a:pt x="369046" y="62890"/>
                </a:lnTo>
                <a:lnTo>
                  <a:pt x="337616" y="2184"/>
                </a:lnTo>
                <a:lnTo>
                  <a:pt x="337235" y="1816"/>
                </a:lnTo>
                <a:lnTo>
                  <a:pt x="336194" y="1270"/>
                </a:lnTo>
                <a:lnTo>
                  <a:pt x="335584" y="1168"/>
                </a:lnTo>
                <a:close/>
              </a:path>
              <a:path extrusionOk="0" h="318770" w="506095">
                <a:moveTo>
                  <a:pt x="476770" y="14668"/>
                </a:moveTo>
                <a:lnTo>
                  <a:pt x="445630" y="14668"/>
                </a:lnTo>
                <a:lnTo>
                  <a:pt x="458724" y="20307"/>
                </a:lnTo>
                <a:lnTo>
                  <a:pt x="464121" y="26073"/>
                </a:lnTo>
                <a:lnTo>
                  <a:pt x="468375" y="34785"/>
                </a:lnTo>
                <a:lnTo>
                  <a:pt x="419861" y="59905"/>
                </a:lnTo>
                <a:lnTo>
                  <a:pt x="449188" y="59905"/>
                </a:lnTo>
                <a:lnTo>
                  <a:pt x="486321" y="40678"/>
                </a:lnTo>
                <a:lnTo>
                  <a:pt x="487514" y="39370"/>
                </a:lnTo>
                <a:lnTo>
                  <a:pt x="488962" y="35852"/>
                </a:lnTo>
                <a:lnTo>
                  <a:pt x="488657" y="33680"/>
                </a:lnTo>
                <a:lnTo>
                  <a:pt x="482765" y="22313"/>
                </a:lnTo>
                <a:lnTo>
                  <a:pt x="479196" y="17221"/>
                </a:lnTo>
                <a:lnTo>
                  <a:pt x="476770" y="14668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53" name="Google Shape;5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9687" y="4519777"/>
            <a:ext cx="1375721" cy="88548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8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/>
        </p:nvSpPr>
        <p:spPr>
          <a:xfrm>
            <a:off x="2736174" y="2233462"/>
            <a:ext cx="7626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76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8 4 1 6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" name="Google Shape;560;p29"/>
          <p:cNvGrpSpPr/>
          <p:nvPr/>
        </p:nvGrpSpPr>
        <p:grpSpPr>
          <a:xfrm>
            <a:off x="1473182" y="1138989"/>
            <a:ext cx="3231575" cy="3737490"/>
            <a:chOff x="1473182" y="1138989"/>
            <a:chExt cx="3231575" cy="3737490"/>
          </a:xfrm>
        </p:grpSpPr>
        <p:pic>
          <p:nvPicPr>
            <p:cNvPr id="561" name="Google Shape;56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7479" y="2165464"/>
              <a:ext cx="519545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9"/>
            <p:cNvSpPr/>
            <p:nvPr/>
          </p:nvSpPr>
          <p:spPr>
            <a:xfrm>
              <a:off x="2729827" y="2200442"/>
              <a:ext cx="415925" cy="387985"/>
            </a:xfrm>
            <a:custGeom>
              <a:rect b="b" l="l" r="r" t="t"/>
              <a:pathLst>
                <a:path extrusionOk="0" h="387985" w="415925">
                  <a:moveTo>
                    <a:pt x="0" y="0"/>
                  </a:moveTo>
                  <a:lnTo>
                    <a:pt x="415563" y="0"/>
                  </a:lnTo>
                  <a:lnTo>
                    <a:pt x="415563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63" name="Google Shape;56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04803" y="2169621"/>
              <a:ext cx="469669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" name="Google Shape;564;p29"/>
            <p:cNvSpPr/>
            <p:nvPr/>
          </p:nvSpPr>
          <p:spPr>
            <a:xfrm>
              <a:off x="3137565" y="2205794"/>
              <a:ext cx="367665" cy="387985"/>
            </a:xfrm>
            <a:custGeom>
              <a:rect b="b" l="l" r="r" t="t"/>
              <a:pathLst>
                <a:path extrusionOk="0" h="387985" w="367664">
                  <a:moveTo>
                    <a:pt x="0" y="0"/>
                  </a:moveTo>
                  <a:lnTo>
                    <a:pt x="367443" y="0"/>
                  </a:lnTo>
                  <a:lnTo>
                    <a:pt x="367443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3177582" y="1138989"/>
              <a:ext cx="1527175" cy="1045210"/>
            </a:xfrm>
            <a:custGeom>
              <a:rect b="b" l="l" r="r" t="t"/>
              <a:pathLst>
                <a:path extrusionOk="0" h="1045210" w="1527175">
                  <a:moveTo>
                    <a:pt x="1526769" y="0"/>
                  </a:moveTo>
                  <a:lnTo>
                    <a:pt x="0" y="1044918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66" name="Google Shape;56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45604" y="2045823"/>
              <a:ext cx="182181" cy="159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Google Shape;567;p29"/>
            <p:cNvSpPr/>
            <p:nvPr/>
          </p:nvSpPr>
          <p:spPr>
            <a:xfrm>
              <a:off x="1473182" y="3676329"/>
              <a:ext cx="1226820" cy="1200150"/>
            </a:xfrm>
            <a:custGeom>
              <a:rect b="b" l="l" r="r" t="t"/>
              <a:pathLst>
                <a:path extrusionOk="0" h="1200150" w="1226820">
                  <a:moveTo>
                    <a:pt x="0" y="0"/>
                  </a:moveTo>
                  <a:lnTo>
                    <a:pt x="1226592" y="0"/>
                  </a:lnTo>
                  <a:lnTo>
                    <a:pt x="1226592" y="1199716"/>
                  </a:lnTo>
                  <a:lnTo>
                    <a:pt x="0" y="119971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8" name="Google Shape;568;p29"/>
          <p:cNvSpPr txBox="1"/>
          <p:nvPr/>
        </p:nvSpPr>
        <p:spPr>
          <a:xfrm>
            <a:off x="1813736" y="3709348"/>
            <a:ext cx="5219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8 4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29"/>
          <p:cNvGrpSpPr/>
          <p:nvPr/>
        </p:nvGrpSpPr>
        <p:grpSpPr>
          <a:xfrm>
            <a:off x="1301531" y="2588126"/>
            <a:ext cx="3467247" cy="2893259"/>
            <a:chOff x="1301531" y="2588126"/>
            <a:chExt cx="3467247" cy="2893259"/>
          </a:xfrm>
        </p:grpSpPr>
        <p:pic>
          <p:nvPicPr>
            <p:cNvPr id="570" name="Google Shape;570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4767" y="3649287"/>
              <a:ext cx="382385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29"/>
            <p:cNvSpPr/>
            <p:nvPr/>
          </p:nvSpPr>
          <p:spPr>
            <a:xfrm>
              <a:off x="1807390" y="3684795"/>
              <a:ext cx="279400" cy="387985"/>
            </a:xfrm>
            <a:custGeom>
              <a:rect b="b" l="l" r="r" t="t"/>
              <a:pathLst>
                <a:path extrusionOk="0" h="387985" w="279400">
                  <a:moveTo>
                    <a:pt x="0" y="0"/>
                  </a:moveTo>
                  <a:lnTo>
                    <a:pt x="279269" y="0"/>
                  </a:lnTo>
                  <a:lnTo>
                    <a:pt x="279269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72" name="Google Shape;572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4931" y="3649287"/>
              <a:ext cx="365759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29"/>
            <p:cNvSpPr/>
            <p:nvPr/>
          </p:nvSpPr>
          <p:spPr>
            <a:xfrm>
              <a:off x="2078763" y="3684795"/>
              <a:ext cx="263525" cy="387985"/>
            </a:xfrm>
            <a:custGeom>
              <a:rect b="b" l="l" r="r" t="t"/>
              <a:pathLst>
                <a:path extrusionOk="0" h="387985" w="263525">
                  <a:moveTo>
                    <a:pt x="0" y="0"/>
                  </a:moveTo>
                  <a:lnTo>
                    <a:pt x="263231" y="0"/>
                  </a:lnTo>
                  <a:lnTo>
                    <a:pt x="263231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10501" y="2588126"/>
              <a:ext cx="827405" cy="1057910"/>
            </a:xfrm>
            <a:custGeom>
              <a:rect b="b" l="l" r="r" t="t"/>
              <a:pathLst>
                <a:path extrusionOk="0" h="1057910" w="827405">
                  <a:moveTo>
                    <a:pt x="827215" y="0"/>
                  </a:moveTo>
                  <a:lnTo>
                    <a:pt x="0" y="1057879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75" name="Google Shape;575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86790" y="3496560"/>
              <a:ext cx="165274" cy="179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29"/>
            <p:cNvSpPr/>
            <p:nvPr/>
          </p:nvSpPr>
          <p:spPr>
            <a:xfrm>
              <a:off x="1335163" y="4072479"/>
              <a:ext cx="612140" cy="1373505"/>
            </a:xfrm>
            <a:custGeom>
              <a:rect b="b" l="l" r="r" t="t"/>
              <a:pathLst>
                <a:path extrusionOk="0" h="1373504" w="612139">
                  <a:moveTo>
                    <a:pt x="611931" y="0"/>
                  </a:moveTo>
                  <a:lnTo>
                    <a:pt x="0" y="1373310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77" name="Google Shape;577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01531" y="5296011"/>
              <a:ext cx="159548" cy="185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29"/>
            <p:cNvSpPr/>
            <p:nvPr/>
          </p:nvSpPr>
          <p:spPr>
            <a:xfrm>
              <a:off x="1319463" y="4841059"/>
              <a:ext cx="767715" cy="640080"/>
            </a:xfrm>
            <a:custGeom>
              <a:rect b="b" l="l" r="r" t="t"/>
              <a:pathLst>
                <a:path extrusionOk="0" h="640079" w="767714">
                  <a:moveTo>
                    <a:pt x="0" y="639965"/>
                  </a:moveTo>
                  <a:lnTo>
                    <a:pt x="767648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79" name="Google Shape;579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6823" y="4824594"/>
              <a:ext cx="120040" cy="113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0" name="Google Shape;580;p29"/>
            <p:cNvSpPr/>
            <p:nvPr/>
          </p:nvSpPr>
          <p:spPr>
            <a:xfrm>
              <a:off x="2210446" y="4072479"/>
              <a:ext cx="257810" cy="1371600"/>
            </a:xfrm>
            <a:custGeom>
              <a:rect b="b" l="l" r="r" t="t"/>
              <a:pathLst>
                <a:path extrusionOk="0" h="1371600" w="257810">
                  <a:moveTo>
                    <a:pt x="0" y="0"/>
                  </a:moveTo>
                  <a:lnTo>
                    <a:pt x="257216" y="1371048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1" name="Google Shape;581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362181" y="5300569"/>
              <a:ext cx="169092" cy="180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29"/>
            <p:cNvSpPr/>
            <p:nvPr/>
          </p:nvSpPr>
          <p:spPr>
            <a:xfrm>
              <a:off x="2119695" y="4846945"/>
              <a:ext cx="355600" cy="634365"/>
            </a:xfrm>
            <a:custGeom>
              <a:rect b="b" l="l" r="r" t="t"/>
              <a:pathLst>
                <a:path extrusionOk="0" h="634364" w="355600">
                  <a:moveTo>
                    <a:pt x="355134" y="634079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3" name="Google Shape;583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105153" y="4824630"/>
              <a:ext cx="104876" cy="123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29"/>
            <p:cNvSpPr/>
            <p:nvPr/>
          </p:nvSpPr>
          <p:spPr>
            <a:xfrm>
              <a:off x="2107197" y="3426619"/>
              <a:ext cx="965200" cy="751840"/>
            </a:xfrm>
            <a:custGeom>
              <a:rect b="b" l="l" r="r" t="t"/>
              <a:pathLst>
                <a:path extrusionOk="0" h="751839" w="965200">
                  <a:moveTo>
                    <a:pt x="0" y="751680"/>
                  </a:moveTo>
                  <a:lnTo>
                    <a:pt x="964669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5" name="Google Shape;585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971413" y="3410743"/>
              <a:ext cx="120827" cy="111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29"/>
            <p:cNvSpPr/>
            <p:nvPr/>
          </p:nvSpPr>
          <p:spPr>
            <a:xfrm>
              <a:off x="3541958" y="3676329"/>
              <a:ext cx="1226820" cy="1200150"/>
            </a:xfrm>
            <a:custGeom>
              <a:rect b="b" l="l" r="r" t="t"/>
              <a:pathLst>
                <a:path extrusionOk="0" h="1200150" w="1226820">
                  <a:moveTo>
                    <a:pt x="0" y="0"/>
                  </a:moveTo>
                  <a:lnTo>
                    <a:pt x="1226592" y="0"/>
                  </a:lnTo>
                  <a:lnTo>
                    <a:pt x="1226592" y="1199716"/>
                  </a:lnTo>
                  <a:lnTo>
                    <a:pt x="0" y="119971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7" name="Google Shape;587;p29"/>
          <p:cNvSpPr txBox="1"/>
          <p:nvPr/>
        </p:nvSpPr>
        <p:spPr>
          <a:xfrm>
            <a:off x="3882515" y="3709348"/>
            <a:ext cx="5219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1 6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8" name="Google Shape;588;p29"/>
          <p:cNvGrpSpPr/>
          <p:nvPr/>
        </p:nvGrpSpPr>
        <p:grpSpPr>
          <a:xfrm>
            <a:off x="1687094" y="2593478"/>
            <a:ext cx="3139969" cy="2887940"/>
            <a:chOff x="1687094" y="2593478"/>
            <a:chExt cx="3139969" cy="2887940"/>
          </a:xfrm>
        </p:grpSpPr>
        <p:pic>
          <p:nvPicPr>
            <p:cNvPr id="589" name="Google Shape;589;p2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840479" y="3649287"/>
              <a:ext cx="386541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29"/>
            <p:cNvSpPr/>
            <p:nvPr/>
          </p:nvSpPr>
          <p:spPr>
            <a:xfrm>
              <a:off x="3876168" y="3684795"/>
              <a:ext cx="279400" cy="387985"/>
            </a:xfrm>
            <a:custGeom>
              <a:rect b="b" l="l" r="r" t="t"/>
              <a:pathLst>
                <a:path extrusionOk="0" h="387985" w="279400">
                  <a:moveTo>
                    <a:pt x="0" y="0"/>
                  </a:moveTo>
                  <a:lnTo>
                    <a:pt x="279269" y="0"/>
                  </a:lnTo>
                  <a:lnTo>
                    <a:pt x="279269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91" name="Google Shape;591;p2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114800" y="3649287"/>
              <a:ext cx="365759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29"/>
            <p:cNvSpPr/>
            <p:nvPr/>
          </p:nvSpPr>
          <p:spPr>
            <a:xfrm>
              <a:off x="4147541" y="3684795"/>
              <a:ext cx="263525" cy="387985"/>
            </a:xfrm>
            <a:custGeom>
              <a:rect b="b" l="l" r="r" t="t"/>
              <a:pathLst>
                <a:path extrusionOk="0" h="387985" w="263525">
                  <a:moveTo>
                    <a:pt x="0" y="0"/>
                  </a:moveTo>
                  <a:lnTo>
                    <a:pt x="263231" y="0"/>
                  </a:lnTo>
                  <a:lnTo>
                    <a:pt x="263231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3321381" y="2593478"/>
              <a:ext cx="810895" cy="1052195"/>
            </a:xfrm>
            <a:custGeom>
              <a:rect b="b" l="l" r="r" t="t"/>
              <a:pathLst>
                <a:path extrusionOk="0" h="1052195" w="810895">
                  <a:moveTo>
                    <a:pt x="0" y="0"/>
                  </a:moveTo>
                  <a:lnTo>
                    <a:pt x="810741" y="1052189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94" name="Google Shape;594;p2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990909" y="3496080"/>
              <a:ext cx="164702" cy="180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5" name="Google Shape;595;p29"/>
            <p:cNvSpPr/>
            <p:nvPr/>
          </p:nvSpPr>
          <p:spPr>
            <a:xfrm>
              <a:off x="3403941" y="4072479"/>
              <a:ext cx="612140" cy="1373505"/>
            </a:xfrm>
            <a:custGeom>
              <a:rect b="b" l="l" r="r" t="t"/>
              <a:pathLst>
                <a:path extrusionOk="0" h="1373504" w="612139">
                  <a:moveTo>
                    <a:pt x="611931" y="0"/>
                  </a:moveTo>
                  <a:lnTo>
                    <a:pt x="0" y="1373310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96" name="Google Shape;596;p2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370309" y="5296011"/>
              <a:ext cx="159548" cy="185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Google Shape;597;p29"/>
            <p:cNvSpPr/>
            <p:nvPr/>
          </p:nvSpPr>
          <p:spPr>
            <a:xfrm>
              <a:off x="3388242" y="4841059"/>
              <a:ext cx="767715" cy="640080"/>
            </a:xfrm>
            <a:custGeom>
              <a:rect b="b" l="l" r="r" t="t"/>
              <a:pathLst>
                <a:path extrusionOk="0" h="640079" w="767714">
                  <a:moveTo>
                    <a:pt x="0" y="639965"/>
                  </a:moveTo>
                  <a:lnTo>
                    <a:pt x="767648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98" name="Google Shape;598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55601" y="4824594"/>
              <a:ext cx="120040" cy="113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Google Shape;599;p29"/>
            <p:cNvSpPr/>
            <p:nvPr/>
          </p:nvSpPr>
          <p:spPr>
            <a:xfrm>
              <a:off x="4279224" y="4072479"/>
              <a:ext cx="506095" cy="1372870"/>
            </a:xfrm>
            <a:custGeom>
              <a:rect b="b" l="l" r="r" t="t"/>
              <a:pathLst>
                <a:path extrusionOk="0" h="1372870" w="506095">
                  <a:moveTo>
                    <a:pt x="0" y="0"/>
                  </a:moveTo>
                  <a:lnTo>
                    <a:pt x="505783" y="1372729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00" name="Google Shape;600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664221" y="5296854"/>
              <a:ext cx="162842" cy="184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29"/>
            <p:cNvSpPr/>
            <p:nvPr/>
          </p:nvSpPr>
          <p:spPr>
            <a:xfrm>
              <a:off x="4193629" y="4843243"/>
              <a:ext cx="605155" cy="638175"/>
            </a:xfrm>
            <a:custGeom>
              <a:rect b="b" l="l" r="r" t="t"/>
              <a:pathLst>
                <a:path extrusionOk="0" h="638175" w="605154">
                  <a:moveTo>
                    <a:pt x="604976" y="637781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02" name="Google Shape;602;p2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175975" y="4824630"/>
              <a:ext cx="116192" cy="118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Google Shape;603;p29"/>
            <p:cNvSpPr/>
            <p:nvPr/>
          </p:nvSpPr>
          <p:spPr>
            <a:xfrm>
              <a:off x="3113561" y="3426019"/>
              <a:ext cx="1062990" cy="752475"/>
            </a:xfrm>
            <a:custGeom>
              <a:rect b="b" l="l" r="r" t="t"/>
              <a:pathLst>
                <a:path extrusionOk="0" h="752475" w="1062989">
                  <a:moveTo>
                    <a:pt x="1062413" y="752280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04" name="Google Shape;604;p2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092450" y="3411070"/>
              <a:ext cx="121716" cy="1093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29"/>
            <p:cNvSpPr/>
            <p:nvPr/>
          </p:nvSpPr>
          <p:spPr>
            <a:xfrm>
              <a:off x="1687094" y="4178300"/>
              <a:ext cx="840740" cy="646430"/>
            </a:xfrm>
            <a:custGeom>
              <a:rect b="b" l="l" r="r" t="t"/>
              <a:pathLst>
                <a:path extrusionOk="0" h="646429" w="840739">
                  <a:moveTo>
                    <a:pt x="840206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840206" y="646328"/>
                  </a:lnTo>
                  <a:lnTo>
                    <a:pt x="840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6" name="Google Shape;606;p29"/>
          <p:cNvSpPr txBox="1"/>
          <p:nvPr/>
        </p:nvSpPr>
        <p:spPr>
          <a:xfrm>
            <a:off x="1687094" y="4178300"/>
            <a:ext cx="840105" cy="646430"/>
          </a:xfrm>
          <a:prstGeom prst="rect">
            <a:avLst/>
          </a:prstGeom>
          <a:noFill/>
          <a:ln cap="flat" cmpd="sng" w="1267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163830" lvl="0" marL="281305" marR="103504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  4 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29"/>
          <p:cNvGrpSpPr/>
          <p:nvPr/>
        </p:nvGrpSpPr>
        <p:grpSpPr>
          <a:xfrm>
            <a:off x="2527300" y="2487740"/>
            <a:ext cx="1130300" cy="923925"/>
            <a:chOff x="2527300" y="2487740"/>
            <a:chExt cx="1130300" cy="923925"/>
          </a:xfrm>
        </p:grpSpPr>
        <p:sp>
          <p:nvSpPr>
            <p:cNvPr id="608" name="Google Shape;608;p29"/>
            <p:cNvSpPr/>
            <p:nvPr/>
          </p:nvSpPr>
          <p:spPr>
            <a:xfrm>
              <a:off x="2527300" y="2487740"/>
              <a:ext cx="1130300" cy="923925"/>
            </a:xfrm>
            <a:custGeom>
              <a:rect b="b" l="l" r="r" t="t"/>
              <a:pathLst>
                <a:path extrusionOk="0" h="923925" w="1130300">
                  <a:moveTo>
                    <a:pt x="1130300" y="0"/>
                  </a:moveTo>
                  <a:lnTo>
                    <a:pt x="0" y="0"/>
                  </a:lnTo>
                  <a:lnTo>
                    <a:pt x="0" y="923328"/>
                  </a:lnTo>
                  <a:lnTo>
                    <a:pt x="1130300" y="923328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2527300" y="2487740"/>
              <a:ext cx="1130300" cy="923290"/>
            </a:xfrm>
            <a:custGeom>
              <a:rect b="b" l="l" r="r" t="t"/>
              <a:pathLst>
                <a:path extrusionOk="0" h="923289" w="1130300">
                  <a:moveTo>
                    <a:pt x="0" y="0"/>
                  </a:moveTo>
                  <a:lnTo>
                    <a:pt x="1129722" y="0"/>
                  </a:lnTo>
                  <a:lnTo>
                    <a:pt x="1129722" y="922858"/>
                  </a:lnTo>
                  <a:lnTo>
                    <a:pt x="0" y="92285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0" name="Google Shape;610;p29"/>
          <p:cNvSpPr txBox="1"/>
          <p:nvPr/>
        </p:nvSpPr>
        <p:spPr>
          <a:xfrm>
            <a:off x="2777173" y="2520760"/>
            <a:ext cx="6362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2643442" y="2787537"/>
            <a:ext cx="9029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 8 &amp; 1 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2773058" y="3066886"/>
            <a:ext cx="643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1 4 6 8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3755872" y="4178300"/>
            <a:ext cx="840740" cy="646430"/>
          </a:xfrm>
          <a:custGeom>
            <a:rect b="b" l="l" r="r" t="t"/>
            <a:pathLst>
              <a:path extrusionOk="0" h="646429" w="840739">
                <a:moveTo>
                  <a:pt x="840206" y="0"/>
                </a:moveTo>
                <a:lnTo>
                  <a:pt x="0" y="0"/>
                </a:lnTo>
                <a:lnTo>
                  <a:pt x="0" y="646328"/>
                </a:lnTo>
                <a:lnTo>
                  <a:pt x="840206" y="646328"/>
                </a:lnTo>
                <a:lnTo>
                  <a:pt x="8402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Google Shape;614;p29"/>
          <p:cNvSpPr txBox="1"/>
          <p:nvPr/>
        </p:nvSpPr>
        <p:spPr>
          <a:xfrm>
            <a:off x="3755872" y="4178300"/>
            <a:ext cx="840105" cy="646430"/>
          </a:xfrm>
          <a:prstGeom prst="rect">
            <a:avLst/>
          </a:prstGeom>
          <a:noFill/>
          <a:ln cap="flat" cmpd="sng" w="1267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163830" lvl="0" marL="281305" marR="103504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  1 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6669509" y="2208909"/>
            <a:ext cx="1390015" cy="1200150"/>
          </a:xfrm>
          <a:custGeom>
            <a:rect b="b" l="l" r="r" t="t"/>
            <a:pathLst>
              <a:path extrusionOk="0" h="1200150" w="1390015">
                <a:moveTo>
                  <a:pt x="0" y="0"/>
                </a:moveTo>
                <a:lnTo>
                  <a:pt x="1389608" y="0"/>
                </a:lnTo>
                <a:lnTo>
                  <a:pt x="1389608" y="1199716"/>
                </a:lnTo>
                <a:lnTo>
                  <a:pt x="0" y="11997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6" name="Google Shape;616;p29"/>
          <p:cNvSpPr txBox="1"/>
          <p:nvPr/>
        </p:nvSpPr>
        <p:spPr>
          <a:xfrm>
            <a:off x="6969959" y="2241929"/>
            <a:ext cx="7626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76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5 9 2 0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29"/>
          <p:cNvGrpSpPr/>
          <p:nvPr/>
        </p:nvGrpSpPr>
        <p:grpSpPr>
          <a:xfrm>
            <a:off x="5489069" y="1144342"/>
            <a:ext cx="2320738" cy="3740603"/>
            <a:chOff x="5489069" y="1144342"/>
            <a:chExt cx="2320738" cy="3740603"/>
          </a:xfrm>
        </p:grpSpPr>
        <p:pic>
          <p:nvPicPr>
            <p:cNvPr id="618" name="Google Shape;618;p2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928659" y="2173778"/>
              <a:ext cx="519545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Google Shape;619;p29"/>
            <p:cNvSpPr/>
            <p:nvPr/>
          </p:nvSpPr>
          <p:spPr>
            <a:xfrm>
              <a:off x="6963612" y="2208909"/>
              <a:ext cx="415925" cy="387985"/>
            </a:xfrm>
            <a:custGeom>
              <a:rect b="b" l="l" r="r" t="t"/>
              <a:pathLst>
                <a:path extrusionOk="0" h="387985" w="415925">
                  <a:moveTo>
                    <a:pt x="0" y="0"/>
                  </a:moveTo>
                  <a:lnTo>
                    <a:pt x="415564" y="0"/>
                  </a:lnTo>
                  <a:lnTo>
                    <a:pt x="415564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20" name="Google Shape;620;p2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335982" y="2182091"/>
              <a:ext cx="473825" cy="49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29"/>
            <p:cNvSpPr/>
            <p:nvPr/>
          </p:nvSpPr>
          <p:spPr>
            <a:xfrm>
              <a:off x="7371349" y="2214261"/>
              <a:ext cx="367665" cy="387985"/>
            </a:xfrm>
            <a:custGeom>
              <a:rect b="b" l="l" r="r" t="t"/>
              <a:pathLst>
                <a:path extrusionOk="0" h="387985" w="367665">
                  <a:moveTo>
                    <a:pt x="0" y="0"/>
                  </a:moveTo>
                  <a:lnTo>
                    <a:pt x="367443" y="0"/>
                  </a:lnTo>
                  <a:lnTo>
                    <a:pt x="367443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5489069" y="1144342"/>
              <a:ext cx="1842135" cy="1045844"/>
            </a:xfrm>
            <a:custGeom>
              <a:rect b="b" l="l" r="r" t="t"/>
              <a:pathLst>
                <a:path extrusionOk="0" h="1045844" w="1842134">
                  <a:moveTo>
                    <a:pt x="0" y="0"/>
                  </a:moveTo>
                  <a:lnTo>
                    <a:pt x="1841810" y="1045225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23" name="Google Shape;623;p2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180449" y="2056796"/>
              <a:ext cx="184251" cy="153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29"/>
            <p:cNvSpPr/>
            <p:nvPr/>
          </p:nvSpPr>
          <p:spPr>
            <a:xfrm>
              <a:off x="5706964" y="3684795"/>
              <a:ext cx="1226820" cy="1200150"/>
            </a:xfrm>
            <a:custGeom>
              <a:rect b="b" l="l" r="r" t="t"/>
              <a:pathLst>
                <a:path extrusionOk="0" h="1200150" w="1226820">
                  <a:moveTo>
                    <a:pt x="0" y="0"/>
                  </a:moveTo>
                  <a:lnTo>
                    <a:pt x="1226592" y="0"/>
                  </a:lnTo>
                  <a:lnTo>
                    <a:pt x="1226592" y="1199716"/>
                  </a:lnTo>
                  <a:lnTo>
                    <a:pt x="0" y="119971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5" name="Google Shape;625;p29"/>
          <p:cNvSpPr txBox="1"/>
          <p:nvPr/>
        </p:nvSpPr>
        <p:spPr>
          <a:xfrm>
            <a:off x="6047519" y="3717816"/>
            <a:ext cx="5219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5 9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6" name="Google Shape;626;p29"/>
          <p:cNvGrpSpPr/>
          <p:nvPr/>
        </p:nvGrpSpPr>
        <p:grpSpPr>
          <a:xfrm>
            <a:off x="5535315" y="2596593"/>
            <a:ext cx="3467247" cy="2893259"/>
            <a:chOff x="5535315" y="2596593"/>
            <a:chExt cx="3467247" cy="2893259"/>
          </a:xfrm>
        </p:grpSpPr>
        <p:pic>
          <p:nvPicPr>
            <p:cNvPr id="627" name="Google Shape;627;p2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005945" y="3657599"/>
              <a:ext cx="386541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29"/>
            <p:cNvSpPr/>
            <p:nvPr/>
          </p:nvSpPr>
          <p:spPr>
            <a:xfrm>
              <a:off x="6041172" y="3693262"/>
              <a:ext cx="279400" cy="387985"/>
            </a:xfrm>
            <a:custGeom>
              <a:rect b="b" l="l" r="r" t="t"/>
              <a:pathLst>
                <a:path extrusionOk="0" h="387985" w="279400">
                  <a:moveTo>
                    <a:pt x="0" y="0"/>
                  </a:moveTo>
                  <a:lnTo>
                    <a:pt x="279269" y="0"/>
                  </a:lnTo>
                  <a:lnTo>
                    <a:pt x="279269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29" name="Google Shape;629;p2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280265" y="3657599"/>
              <a:ext cx="365759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29"/>
            <p:cNvSpPr/>
            <p:nvPr/>
          </p:nvSpPr>
          <p:spPr>
            <a:xfrm>
              <a:off x="6312546" y="3693262"/>
              <a:ext cx="263525" cy="387985"/>
            </a:xfrm>
            <a:custGeom>
              <a:rect b="b" l="l" r="r" t="t"/>
              <a:pathLst>
                <a:path extrusionOk="0" h="387985" w="263525">
                  <a:moveTo>
                    <a:pt x="0" y="0"/>
                  </a:moveTo>
                  <a:lnTo>
                    <a:pt x="263231" y="0"/>
                  </a:lnTo>
                  <a:lnTo>
                    <a:pt x="263231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344286" y="2596593"/>
              <a:ext cx="827405" cy="1057910"/>
            </a:xfrm>
            <a:custGeom>
              <a:rect b="b" l="l" r="r" t="t"/>
              <a:pathLst>
                <a:path extrusionOk="0" h="1057910" w="827404">
                  <a:moveTo>
                    <a:pt x="827215" y="0"/>
                  </a:moveTo>
                  <a:lnTo>
                    <a:pt x="0" y="1057880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32" name="Google Shape;632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20574" y="3505027"/>
              <a:ext cx="165274" cy="179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3" name="Google Shape;633;p29"/>
            <p:cNvSpPr/>
            <p:nvPr/>
          </p:nvSpPr>
          <p:spPr>
            <a:xfrm>
              <a:off x="5568947" y="4080947"/>
              <a:ext cx="612140" cy="1373505"/>
            </a:xfrm>
            <a:custGeom>
              <a:rect b="b" l="l" r="r" t="t"/>
              <a:pathLst>
                <a:path extrusionOk="0" h="1373504" w="612139">
                  <a:moveTo>
                    <a:pt x="611931" y="0"/>
                  </a:moveTo>
                  <a:lnTo>
                    <a:pt x="0" y="1373310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34" name="Google Shape;634;p29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535315" y="5304478"/>
              <a:ext cx="159548" cy="185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29"/>
            <p:cNvSpPr/>
            <p:nvPr/>
          </p:nvSpPr>
          <p:spPr>
            <a:xfrm>
              <a:off x="5553246" y="4849527"/>
              <a:ext cx="767715" cy="640080"/>
            </a:xfrm>
            <a:custGeom>
              <a:rect b="b" l="l" r="r" t="t"/>
              <a:pathLst>
                <a:path extrusionOk="0" h="640079" w="767714">
                  <a:moveTo>
                    <a:pt x="0" y="639965"/>
                  </a:moveTo>
                  <a:lnTo>
                    <a:pt x="767648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36" name="Google Shape;636;p2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220606" y="4833061"/>
              <a:ext cx="120040" cy="113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Google Shape;637;p29"/>
            <p:cNvSpPr/>
            <p:nvPr/>
          </p:nvSpPr>
          <p:spPr>
            <a:xfrm>
              <a:off x="6444230" y="4080947"/>
              <a:ext cx="257810" cy="1371600"/>
            </a:xfrm>
            <a:custGeom>
              <a:rect b="b" l="l" r="r" t="t"/>
              <a:pathLst>
                <a:path extrusionOk="0" h="1371600" w="257809">
                  <a:moveTo>
                    <a:pt x="0" y="0"/>
                  </a:moveTo>
                  <a:lnTo>
                    <a:pt x="257216" y="1371048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38" name="Google Shape;638;p2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595964" y="5309036"/>
              <a:ext cx="169092" cy="180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9" name="Google Shape;639;p29"/>
            <p:cNvSpPr/>
            <p:nvPr/>
          </p:nvSpPr>
          <p:spPr>
            <a:xfrm>
              <a:off x="6353477" y="4855412"/>
              <a:ext cx="355600" cy="634365"/>
            </a:xfrm>
            <a:custGeom>
              <a:rect b="b" l="l" r="r" t="t"/>
              <a:pathLst>
                <a:path extrusionOk="0" h="634364" w="355600">
                  <a:moveTo>
                    <a:pt x="355134" y="634079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40" name="Google Shape;640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338937" y="4833098"/>
              <a:ext cx="104876" cy="123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29"/>
            <p:cNvSpPr/>
            <p:nvPr/>
          </p:nvSpPr>
          <p:spPr>
            <a:xfrm>
              <a:off x="6340980" y="3434563"/>
              <a:ext cx="1019175" cy="752475"/>
            </a:xfrm>
            <a:custGeom>
              <a:rect b="b" l="l" r="r" t="t"/>
              <a:pathLst>
                <a:path extrusionOk="0" h="752475" w="1019175">
                  <a:moveTo>
                    <a:pt x="0" y="752203"/>
                  </a:moveTo>
                  <a:lnTo>
                    <a:pt x="1019014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42" name="Google Shape;642;p2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259433" y="3419210"/>
              <a:ext cx="121361" cy="110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Google Shape;643;p29"/>
            <p:cNvSpPr/>
            <p:nvPr/>
          </p:nvSpPr>
          <p:spPr>
            <a:xfrm>
              <a:off x="7775742" y="3684795"/>
              <a:ext cx="1226820" cy="1200150"/>
            </a:xfrm>
            <a:custGeom>
              <a:rect b="b" l="l" r="r" t="t"/>
              <a:pathLst>
                <a:path extrusionOk="0" h="1200150" w="1226820">
                  <a:moveTo>
                    <a:pt x="0" y="0"/>
                  </a:moveTo>
                  <a:lnTo>
                    <a:pt x="1226592" y="0"/>
                  </a:lnTo>
                  <a:lnTo>
                    <a:pt x="1226592" y="1199716"/>
                  </a:lnTo>
                  <a:lnTo>
                    <a:pt x="0" y="119971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4" name="Google Shape;644;p29"/>
          <p:cNvSpPr txBox="1"/>
          <p:nvPr/>
        </p:nvSpPr>
        <p:spPr>
          <a:xfrm>
            <a:off x="8116297" y="3717816"/>
            <a:ext cx="5219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2 0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5" name="Google Shape;645;p29"/>
          <p:cNvGraphicFramePr/>
          <p:nvPr/>
        </p:nvGraphicFramePr>
        <p:xfrm>
          <a:off x="945485" y="5489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{5EBA3197-8CD1-4017-975B-7C532A6448A1}</a:tableStyleId>
              </a:tblPr>
              <a:tblGrid>
                <a:gridCol w="734700"/>
                <a:gridCol w="420375"/>
                <a:gridCol w="734700"/>
                <a:gridCol w="178425"/>
                <a:gridCol w="734700"/>
                <a:gridCol w="675000"/>
                <a:gridCol w="744225"/>
                <a:gridCol w="744225"/>
                <a:gridCol w="419725"/>
                <a:gridCol w="734050"/>
                <a:gridCol w="177800"/>
                <a:gridCol w="734050"/>
                <a:gridCol w="674375"/>
                <a:gridCol w="734050"/>
              </a:tblGrid>
              <a:tr h="465025"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6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6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6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6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8250"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240" marR="0" rtl="0" algn="ctr">
                        <a:lnSpc>
                          <a:spcPct val="11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1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1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1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46" name="Google Shape;646;p29"/>
          <p:cNvGrpSpPr/>
          <p:nvPr/>
        </p:nvGrpSpPr>
        <p:grpSpPr>
          <a:xfrm>
            <a:off x="7555165" y="2601945"/>
            <a:ext cx="1160728" cy="2887662"/>
            <a:chOff x="7555165" y="2601945"/>
            <a:chExt cx="1160728" cy="2887662"/>
          </a:xfrm>
        </p:grpSpPr>
        <p:pic>
          <p:nvPicPr>
            <p:cNvPr id="647" name="Google Shape;647;p2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075814" y="3657599"/>
              <a:ext cx="382385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29"/>
            <p:cNvSpPr/>
            <p:nvPr/>
          </p:nvSpPr>
          <p:spPr>
            <a:xfrm>
              <a:off x="8109950" y="3693262"/>
              <a:ext cx="279400" cy="387985"/>
            </a:xfrm>
            <a:custGeom>
              <a:rect b="b" l="l" r="r" t="t"/>
              <a:pathLst>
                <a:path extrusionOk="0" h="387985" w="279400">
                  <a:moveTo>
                    <a:pt x="0" y="0"/>
                  </a:moveTo>
                  <a:lnTo>
                    <a:pt x="279269" y="0"/>
                  </a:lnTo>
                  <a:lnTo>
                    <a:pt x="279269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49" name="Google Shape;649;p2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345977" y="3657599"/>
              <a:ext cx="369916" cy="494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29"/>
            <p:cNvSpPr/>
            <p:nvPr/>
          </p:nvSpPr>
          <p:spPr>
            <a:xfrm>
              <a:off x="8381324" y="3693262"/>
              <a:ext cx="263525" cy="387985"/>
            </a:xfrm>
            <a:custGeom>
              <a:rect b="b" l="l" r="r" t="t"/>
              <a:pathLst>
                <a:path extrusionOk="0" h="387985" w="263525">
                  <a:moveTo>
                    <a:pt x="0" y="0"/>
                  </a:moveTo>
                  <a:lnTo>
                    <a:pt x="263231" y="0"/>
                  </a:lnTo>
                  <a:lnTo>
                    <a:pt x="263231" y="387486"/>
                  </a:lnTo>
                  <a:lnTo>
                    <a:pt x="0" y="3874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7555165" y="2601945"/>
              <a:ext cx="810895" cy="1052195"/>
            </a:xfrm>
            <a:custGeom>
              <a:rect b="b" l="l" r="r" t="t"/>
              <a:pathLst>
                <a:path extrusionOk="0" h="1052195" w="810895">
                  <a:moveTo>
                    <a:pt x="0" y="0"/>
                  </a:moveTo>
                  <a:lnTo>
                    <a:pt x="810741" y="1052190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52" name="Google Shape;652;p2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8224693" y="3504547"/>
              <a:ext cx="164702" cy="180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29"/>
            <p:cNvSpPr/>
            <p:nvPr/>
          </p:nvSpPr>
          <p:spPr>
            <a:xfrm>
              <a:off x="7637725" y="4080947"/>
              <a:ext cx="612140" cy="1373505"/>
            </a:xfrm>
            <a:custGeom>
              <a:rect b="b" l="l" r="r" t="t"/>
              <a:pathLst>
                <a:path extrusionOk="0" h="1373504" w="612140">
                  <a:moveTo>
                    <a:pt x="611931" y="0"/>
                  </a:moveTo>
                  <a:lnTo>
                    <a:pt x="0" y="1373310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54" name="Google Shape;654;p2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604092" y="5304478"/>
              <a:ext cx="159548" cy="185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29"/>
            <p:cNvSpPr/>
            <p:nvPr/>
          </p:nvSpPr>
          <p:spPr>
            <a:xfrm>
              <a:off x="7622025" y="4849527"/>
              <a:ext cx="767715" cy="640080"/>
            </a:xfrm>
            <a:custGeom>
              <a:rect b="b" l="l" r="r" t="t"/>
              <a:pathLst>
                <a:path extrusionOk="0" h="640079" w="767715">
                  <a:moveTo>
                    <a:pt x="0" y="639965"/>
                  </a:moveTo>
                  <a:lnTo>
                    <a:pt x="767648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56" name="Google Shape;656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89385" y="4833061"/>
              <a:ext cx="120040" cy="1134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7" name="Google Shape;657;p29"/>
          <p:cNvGrpSpPr/>
          <p:nvPr/>
        </p:nvGrpSpPr>
        <p:grpSpPr>
          <a:xfrm>
            <a:off x="5920878" y="3419537"/>
            <a:ext cx="3139982" cy="2070348"/>
            <a:chOff x="5920878" y="3419537"/>
            <a:chExt cx="3139982" cy="2070348"/>
          </a:xfrm>
        </p:grpSpPr>
        <p:sp>
          <p:nvSpPr>
            <p:cNvPr id="658" name="Google Shape;658;p29"/>
            <p:cNvSpPr/>
            <p:nvPr/>
          </p:nvSpPr>
          <p:spPr>
            <a:xfrm>
              <a:off x="8513008" y="4080947"/>
              <a:ext cx="506095" cy="1372870"/>
            </a:xfrm>
            <a:custGeom>
              <a:rect b="b" l="l" r="r" t="t"/>
              <a:pathLst>
                <a:path extrusionOk="0" h="1372870" w="506095">
                  <a:moveTo>
                    <a:pt x="0" y="0"/>
                  </a:moveTo>
                  <a:lnTo>
                    <a:pt x="505783" y="1372730"/>
                  </a:lnTo>
                </a:path>
              </a:pathLst>
            </a:custGeom>
            <a:noFill/>
            <a:ln cap="flat" cmpd="sng" w="327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59" name="Google Shape;659;p2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898005" y="5305309"/>
              <a:ext cx="162855" cy="1845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0" name="Google Shape;660;p29"/>
            <p:cNvSpPr/>
            <p:nvPr/>
          </p:nvSpPr>
          <p:spPr>
            <a:xfrm>
              <a:off x="8427413" y="4851710"/>
              <a:ext cx="605155" cy="638175"/>
            </a:xfrm>
            <a:custGeom>
              <a:rect b="b" l="l" r="r" t="t"/>
              <a:pathLst>
                <a:path extrusionOk="0" h="638175" w="605154">
                  <a:moveTo>
                    <a:pt x="604976" y="637781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61" name="Google Shape;661;p2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409758" y="4833098"/>
              <a:ext cx="116192" cy="118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2" name="Google Shape;662;p29"/>
            <p:cNvSpPr/>
            <p:nvPr/>
          </p:nvSpPr>
          <p:spPr>
            <a:xfrm>
              <a:off x="7401759" y="3434989"/>
              <a:ext cx="1008380" cy="751840"/>
            </a:xfrm>
            <a:custGeom>
              <a:rect b="b" l="l" r="r" t="t"/>
              <a:pathLst>
                <a:path extrusionOk="0" h="751839" w="1008379">
                  <a:moveTo>
                    <a:pt x="1007999" y="751777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63" name="Google Shape;663;p2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381040" y="3419537"/>
              <a:ext cx="121272" cy="110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29"/>
            <p:cNvSpPr/>
            <p:nvPr/>
          </p:nvSpPr>
          <p:spPr>
            <a:xfrm>
              <a:off x="5920878" y="4186766"/>
              <a:ext cx="840740" cy="646430"/>
            </a:xfrm>
            <a:custGeom>
              <a:rect b="b" l="l" r="r" t="t"/>
              <a:pathLst>
                <a:path extrusionOk="0" h="646429" w="840740">
                  <a:moveTo>
                    <a:pt x="840206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840206" y="646328"/>
                  </a:lnTo>
                  <a:lnTo>
                    <a:pt x="840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5" name="Google Shape;665;p29"/>
          <p:cNvSpPr txBox="1"/>
          <p:nvPr/>
        </p:nvSpPr>
        <p:spPr>
          <a:xfrm>
            <a:off x="5920878" y="4186766"/>
            <a:ext cx="840105" cy="646430"/>
          </a:xfrm>
          <a:prstGeom prst="rect">
            <a:avLst/>
          </a:prstGeom>
          <a:noFill/>
          <a:ln cap="flat" cmpd="sng" w="1267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163830" lvl="0" marL="281305" marR="103504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  5 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6" name="Google Shape;666;p29"/>
          <p:cNvGrpSpPr/>
          <p:nvPr/>
        </p:nvGrpSpPr>
        <p:grpSpPr>
          <a:xfrm>
            <a:off x="6824583" y="2496207"/>
            <a:ext cx="1113155" cy="923925"/>
            <a:chOff x="6824583" y="2496207"/>
            <a:chExt cx="1113155" cy="923925"/>
          </a:xfrm>
        </p:grpSpPr>
        <p:sp>
          <p:nvSpPr>
            <p:cNvPr id="667" name="Google Shape;667;p29"/>
            <p:cNvSpPr/>
            <p:nvPr/>
          </p:nvSpPr>
          <p:spPr>
            <a:xfrm>
              <a:off x="6824583" y="2496207"/>
              <a:ext cx="1113155" cy="923925"/>
            </a:xfrm>
            <a:custGeom>
              <a:rect b="b" l="l" r="r" t="t"/>
              <a:pathLst>
                <a:path extrusionOk="0" h="923925" w="1113154">
                  <a:moveTo>
                    <a:pt x="1112913" y="0"/>
                  </a:moveTo>
                  <a:lnTo>
                    <a:pt x="0" y="0"/>
                  </a:lnTo>
                  <a:lnTo>
                    <a:pt x="0" y="923328"/>
                  </a:lnTo>
                  <a:lnTo>
                    <a:pt x="1112913" y="923328"/>
                  </a:lnTo>
                  <a:lnTo>
                    <a:pt x="1112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6824583" y="2496207"/>
              <a:ext cx="1112520" cy="923290"/>
            </a:xfrm>
            <a:custGeom>
              <a:rect b="b" l="l" r="r" t="t"/>
              <a:pathLst>
                <a:path extrusionOk="0" h="923289" w="1112520">
                  <a:moveTo>
                    <a:pt x="0" y="0"/>
                  </a:moveTo>
                  <a:lnTo>
                    <a:pt x="1112347" y="0"/>
                  </a:lnTo>
                  <a:lnTo>
                    <a:pt x="1112347" y="922858"/>
                  </a:lnTo>
                  <a:lnTo>
                    <a:pt x="0" y="92285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9" name="Google Shape;669;p29"/>
          <p:cNvSpPr txBox="1"/>
          <p:nvPr/>
        </p:nvSpPr>
        <p:spPr>
          <a:xfrm>
            <a:off x="7065726" y="2529227"/>
            <a:ext cx="6362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6931994" y="2796004"/>
            <a:ext cx="9029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 9 &amp; 0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9"/>
          <p:cNvSpPr txBox="1"/>
          <p:nvPr/>
        </p:nvSpPr>
        <p:spPr>
          <a:xfrm>
            <a:off x="7061611" y="3075353"/>
            <a:ext cx="643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0 2 5 9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7989656" y="4186766"/>
            <a:ext cx="840740" cy="646430"/>
          </a:xfrm>
          <a:custGeom>
            <a:rect b="b" l="l" r="r" t="t"/>
            <a:pathLst>
              <a:path extrusionOk="0" h="646429" w="840740">
                <a:moveTo>
                  <a:pt x="840206" y="0"/>
                </a:moveTo>
                <a:lnTo>
                  <a:pt x="0" y="0"/>
                </a:lnTo>
                <a:lnTo>
                  <a:pt x="0" y="646328"/>
                </a:lnTo>
                <a:lnTo>
                  <a:pt x="840206" y="646328"/>
                </a:lnTo>
                <a:lnTo>
                  <a:pt x="8402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3" name="Google Shape;673;p29"/>
          <p:cNvSpPr txBox="1"/>
          <p:nvPr/>
        </p:nvSpPr>
        <p:spPr>
          <a:xfrm>
            <a:off x="7989656" y="4186766"/>
            <a:ext cx="840105" cy="646430"/>
          </a:xfrm>
          <a:prstGeom prst="rect">
            <a:avLst/>
          </a:prstGeom>
          <a:noFill/>
          <a:ln cap="flat" cmpd="sng" w="1267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163830" lvl="0" marL="281305" marR="103504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  0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4175975" y="1051303"/>
            <a:ext cx="1865630" cy="923925"/>
            <a:chOff x="4175975" y="1051303"/>
            <a:chExt cx="1865630" cy="923925"/>
          </a:xfrm>
        </p:grpSpPr>
        <p:sp>
          <p:nvSpPr>
            <p:cNvPr id="675" name="Google Shape;675;p29"/>
            <p:cNvSpPr/>
            <p:nvPr/>
          </p:nvSpPr>
          <p:spPr>
            <a:xfrm>
              <a:off x="4175975" y="1051303"/>
              <a:ext cx="1865630" cy="923925"/>
            </a:xfrm>
            <a:custGeom>
              <a:rect b="b" l="l" r="r" t="t"/>
              <a:pathLst>
                <a:path extrusionOk="0" h="923925" w="1865629">
                  <a:moveTo>
                    <a:pt x="1865198" y="0"/>
                  </a:moveTo>
                  <a:lnTo>
                    <a:pt x="0" y="0"/>
                  </a:lnTo>
                  <a:lnTo>
                    <a:pt x="0" y="923328"/>
                  </a:lnTo>
                  <a:lnTo>
                    <a:pt x="1865198" y="923328"/>
                  </a:lnTo>
                  <a:lnTo>
                    <a:pt x="1865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75975" y="1051303"/>
              <a:ext cx="1864360" cy="923290"/>
            </a:xfrm>
            <a:custGeom>
              <a:rect b="b" l="l" r="r" t="t"/>
              <a:pathLst>
                <a:path extrusionOk="0" h="923289" w="1864360">
                  <a:moveTo>
                    <a:pt x="0" y="0"/>
                  </a:moveTo>
                  <a:lnTo>
                    <a:pt x="1864246" y="0"/>
                  </a:lnTo>
                  <a:lnTo>
                    <a:pt x="1864246" y="922858"/>
                  </a:lnTo>
                  <a:lnTo>
                    <a:pt x="0" y="92285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77" name="Google Shape;677;p29"/>
          <p:cNvSpPr txBox="1"/>
          <p:nvPr/>
        </p:nvSpPr>
        <p:spPr>
          <a:xfrm>
            <a:off x="4349751" y="758646"/>
            <a:ext cx="15748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0" marR="1885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8 4 1 6 5 9 2 0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3815" rtl="0" algn="ctr">
              <a:lnSpc>
                <a:spcPct val="118333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 4 6 8 &amp; 0 2 5 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445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0 1 2 4 5 6 8 9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8" name="Google Shape;678;p29"/>
          <p:cNvGrpSpPr/>
          <p:nvPr/>
        </p:nvGrpSpPr>
        <p:grpSpPr>
          <a:xfrm>
            <a:off x="3092449" y="1939784"/>
            <a:ext cx="4289102" cy="557006"/>
            <a:chOff x="3092449" y="1939784"/>
            <a:chExt cx="4289102" cy="557006"/>
          </a:xfrm>
        </p:grpSpPr>
        <p:sp>
          <p:nvSpPr>
            <p:cNvPr id="679" name="Google Shape;679;p29"/>
            <p:cNvSpPr/>
            <p:nvPr/>
          </p:nvSpPr>
          <p:spPr>
            <a:xfrm>
              <a:off x="3092449" y="1981448"/>
              <a:ext cx="1990725" cy="506730"/>
            </a:xfrm>
            <a:custGeom>
              <a:rect b="b" l="l" r="r" t="t"/>
              <a:pathLst>
                <a:path extrusionOk="0" h="506730" w="1990725">
                  <a:moveTo>
                    <a:pt x="0" y="506291"/>
                  </a:moveTo>
                  <a:lnTo>
                    <a:pt x="1990682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80" name="Google Shape;680;p2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985207" y="1942758"/>
              <a:ext cx="123367" cy="1142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29"/>
            <p:cNvSpPr/>
            <p:nvPr/>
          </p:nvSpPr>
          <p:spPr>
            <a:xfrm>
              <a:off x="5134286" y="1980535"/>
              <a:ext cx="2247265" cy="516255"/>
            </a:xfrm>
            <a:custGeom>
              <a:rect b="b" l="l" r="r" t="t"/>
              <a:pathLst>
                <a:path extrusionOk="0" h="516255" w="2247265">
                  <a:moveTo>
                    <a:pt x="2246754" y="515672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82" name="Google Shape;682;p29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108573" y="1939784"/>
              <a:ext cx="122986" cy="1149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3" name="Google Shape;683;p29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ALGORITHMS	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674746" y="7075850"/>
            <a:ext cx="144145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572000" y="7115175"/>
            <a:ext cx="80518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NAGUR RAMESH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267458" y="2302934"/>
            <a:ext cx="6896100" cy="254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linear search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brute force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search (aka British Museum algorithm)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list does not have to be sorted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bisection search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list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MUST be sorted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to give correct answer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saw two diﬀerent implementations of the algorithm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9" name="Google Shape;689;p30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OF MERGE SORT	</a:t>
            </a:r>
            <a:endParaRPr/>
          </a:p>
        </p:txBody>
      </p:sp>
      <p:sp>
        <p:nvSpPr>
          <p:cNvPr id="690" name="Google Shape;690;p30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1" name="Google Shape;691;p30"/>
          <p:cNvSpPr txBox="1"/>
          <p:nvPr/>
        </p:nvSpPr>
        <p:spPr>
          <a:xfrm>
            <a:off x="1267458" y="2269914"/>
            <a:ext cx="6873875" cy="4244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14615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ﬁrst recursion level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n/2 elements in each list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O(n) + O(n) = O(n) where n is len(L)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16538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 recursion level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n/4 elements in each list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two merges </a:t>
            </a:r>
            <a:r>
              <a:rPr b="0" i="0" lang="en-US" sz="2400" u="none" cap="none" strike="noStrike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O(n) where n is len(L)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each recursion level is O(n) where n is len(L)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16538"/>
              </a:lnSpc>
              <a:spcBef>
                <a:spcPts val="7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dividing list in half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with each recursive call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6080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O(log(n)) where n is len(L)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overall complexity is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 log(n)) where n is len(L)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1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" name="Google Shape;697;p31"/>
          <p:cNvSpPr txBox="1"/>
          <p:nvPr>
            <p:ph type="title"/>
          </p:nvPr>
        </p:nvSpPr>
        <p:spPr>
          <a:xfrm>
            <a:off x="174275" y="782825"/>
            <a:ext cx="9884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SORTING SUMMARY</a:t>
            </a:r>
            <a:endParaRPr/>
          </a:p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n is len(L)	</a:t>
            </a:r>
            <a:endParaRPr/>
          </a:p>
        </p:txBody>
      </p:sp>
      <p:sp>
        <p:nvSpPr>
          <p:cNvPr id="698" name="Google Shape;698;p31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31"/>
          <p:cNvSpPr txBox="1"/>
          <p:nvPr/>
        </p:nvSpPr>
        <p:spPr>
          <a:xfrm>
            <a:off x="1254758" y="2269914"/>
            <a:ext cx="5887085" cy="4244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50825" marR="0" rtl="0" algn="l">
              <a:lnSpc>
                <a:spcPct val="114615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bogo sort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67359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randomness, unbounded O()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50825" marR="0" rtl="0" algn="l">
              <a:lnSpc>
                <a:spcPct val="114615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67359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0" baseline="3000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50825" marR="0" rtl="0" algn="l">
              <a:lnSpc>
                <a:spcPct val="114615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67359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0" baseline="3000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729" lvl="1" marL="467359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guaranteed the first i elements were sorted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0825" lvl="0" marL="250825" marR="4161154" rtl="0" algn="r">
              <a:lnSpc>
                <a:spcPct val="116538"/>
              </a:lnSpc>
              <a:spcBef>
                <a:spcPts val="9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1459" lvl="1" marL="251459" marR="4078604" rtl="0" algn="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O(n log(n))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50825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O(n log(n)) is the fastest a sort can be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33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4475">
            <a:sp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TOPICS	</a:t>
            </a:r>
            <a:endParaRPr/>
          </a:p>
        </p:txBody>
      </p:sp>
      <p:sp>
        <p:nvSpPr>
          <p:cNvPr id="706" name="Google Shape;706;p33"/>
          <p:cNvSpPr txBox="1"/>
          <p:nvPr/>
        </p:nvSpPr>
        <p:spPr>
          <a:xfrm>
            <a:off x="1267458" y="2165901"/>
            <a:ext cx="7474584" cy="3580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225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represent knowledge with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iteration and recursion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 computational metaphors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694" lvl="0" marL="238759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abstraction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of procedures and data types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01600" marR="5080" rtl="0" algn="l">
              <a:lnSpc>
                <a:spcPct val="107692"/>
              </a:lnSpc>
              <a:spcBef>
                <a:spcPts val="14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organize and modularize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using object classes  and methods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759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diﬀerent classes of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, searching and sorting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759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complexity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of algorithms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3"/>
          <p:cNvSpPr/>
          <p:nvPr/>
        </p:nvSpPr>
        <p:spPr>
          <a:xfrm>
            <a:off x="742365" y="2439961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54" y="51333"/>
                </a:moveTo>
                <a:lnTo>
                  <a:pt x="343255" y="0"/>
                </a:lnTo>
                <a:lnTo>
                  <a:pt x="158419" y="194106"/>
                </a:lnTo>
                <a:lnTo>
                  <a:pt x="54013" y="98933"/>
                </a:lnTo>
                <a:lnTo>
                  <a:pt x="0" y="158191"/>
                </a:lnTo>
                <a:lnTo>
                  <a:pt x="156794" y="301117"/>
                </a:lnTo>
                <a:lnTo>
                  <a:pt x="157949" y="299847"/>
                </a:lnTo>
                <a:lnTo>
                  <a:pt x="159308" y="301117"/>
                </a:lnTo>
                <a:lnTo>
                  <a:pt x="397154" y="51333"/>
                </a:lnTo>
                <a:close/>
              </a:path>
            </a:pathLst>
          </a:custGeom>
          <a:solidFill>
            <a:srgbClr val="00C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Google Shape;708;p33"/>
          <p:cNvSpPr/>
          <p:nvPr/>
        </p:nvSpPr>
        <p:spPr>
          <a:xfrm>
            <a:off x="740816" y="2925889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54" y="51320"/>
                </a:moveTo>
                <a:lnTo>
                  <a:pt x="343255" y="0"/>
                </a:lnTo>
                <a:lnTo>
                  <a:pt x="158419" y="194094"/>
                </a:lnTo>
                <a:lnTo>
                  <a:pt x="54013" y="98920"/>
                </a:lnTo>
                <a:lnTo>
                  <a:pt x="0" y="158178"/>
                </a:lnTo>
                <a:lnTo>
                  <a:pt x="156794" y="301104"/>
                </a:lnTo>
                <a:lnTo>
                  <a:pt x="157949" y="299834"/>
                </a:lnTo>
                <a:lnTo>
                  <a:pt x="159308" y="301104"/>
                </a:lnTo>
                <a:lnTo>
                  <a:pt x="397154" y="51320"/>
                </a:lnTo>
                <a:close/>
              </a:path>
            </a:pathLst>
          </a:custGeom>
          <a:solidFill>
            <a:srgbClr val="00C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9" name="Google Shape;709;p33"/>
          <p:cNvSpPr/>
          <p:nvPr/>
        </p:nvSpPr>
        <p:spPr>
          <a:xfrm>
            <a:off x="739267" y="3386149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54" y="51333"/>
                </a:moveTo>
                <a:lnTo>
                  <a:pt x="343255" y="0"/>
                </a:lnTo>
                <a:lnTo>
                  <a:pt x="158432" y="194106"/>
                </a:lnTo>
                <a:lnTo>
                  <a:pt x="54013" y="98920"/>
                </a:lnTo>
                <a:lnTo>
                  <a:pt x="0" y="158191"/>
                </a:lnTo>
                <a:lnTo>
                  <a:pt x="156794" y="301104"/>
                </a:lnTo>
                <a:lnTo>
                  <a:pt x="157949" y="299834"/>
                </a:lnTo>
                <a:lnTo>
                  <a:pt x="159308" y="301104"/>
                </a:lnTo>
                <a:lnTo>
                  <a:pt x="397154" y="51333"/>
                </a:lnTo>
                <a:close/>
              </a:path>
            </a:pathLst>
          </a:custGeom>
          <a:solidFill>
            <a:srgbClr val="00C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0" name="Google Shape;710;p33"/>
          <p:cNvSpPr/>
          <p:nvPr/>
        </p:nvSpPr>
        <p:spPr>
          <a:xfrm>
            <a:off x="737717" y="3974693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54" y="51333"/>
                </a:moveTo>
                <a:lnTo>
                  <a:pt x="343255" y="0"/>
                </a:lnTo>
                <a:lnTo>
                  <a:pt x="158419" y="194106"/>
                </a:lnTo>
                <a:lnTo>
                  <a:pt x="54013" y="98933"/>
                </a:lnTo>
                <a:lnTo>
                  <a:pt x="0" y="158191"/>
                </a:lnTo>
                <a:lnTo>
                  <a:pt x="156794" y="301117"/>
                </a:lnTo>
                <a:lnTo>
                  <a:pt x="157962" y="299834"/>
                </a:lnTo>
                <a:lnTo>
                  <a:pt x="159308" y="301104"/>
                </a:lnTo>
                <a:lnTo>
                  <a:pt x="397154" y="51333"/>
                </a:lnTo>
                <a:close/>
              </a:path>
            </a:pathLst>
          </a:custGeom>
          <a:solidFill>
            <a:srgbClr val="00C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1" name="Google Shape;711;p33"/>
          <p:cNvSpPr/>
          <p:nvPr/>
        </p:nvSpPr>
        <p:spPr>
          <a:xfrm>
            <a:off x="736168" y="4883937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54" y="51333"/>
                </a:moveTo>
                <a:lnTo>
                  <a:pt x="343255" y="0"/>
                </a:lnTo>
                <a:lnTo>
                  <a:pt x="158419" y="194106"/>
                </a:lnTo>
                <a:lnTo>
                  <a:pt x="54013" y="98933"/>
                </a:lnTo>
                <a:lnTo>
                  <a:pt x="0" y="158191"/>
                </a:lnTo>
                <a:lnTo>
                  <a:pt x="156794" y="301117"/>
                </a:lnTo>
                <a:lnTo>
                  <a:pt x="157949" y="299847"/>
                </a:lnTo>
                <a:lnTo>
                  <a:pt x="159308" y="301117"/>
                </a:lnTo>
                <a:lnTo>
                  <a:pt x="397154" y="51333"/>
                </a:lnTo>
                <a:close/>
              </a:path>
            </a:pathLst>
          </a:custGeom>
          <a:solidFill>
            <a:srgbClr val="00C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2" name="Google Shape;712;p33"/>
          <p:cNvSpPr/>
          <p:nvPr/>
        </p:nvSpPr>
        <p:spPr>
          <a:xfrm>
            <a:off x="734618" y="5369864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54" y="51320"/>
                </a:moveTo>
                <a:lnTo>
                  <a:pt x="343255" y="0"/>
                </a:lnTo>
                <a:lnTo>
                  <a:pt x="158419" y="194094"/>
                </a:lnTo>
                <a:lnTo>
                  <a:pt x="54013" y="98920"/>
                </a:lnTo>
                <a:lnTo>
                  <a:pt x="0" y="158178"/>
                </a:lnTo>
                <a:lnTo>
                  <a:pt x="156794" y="301104"/>
                </a:lnTo>
                <a:lnTo>
                  <a:pt x="157949" y="299834"/>
                </a:lnTo>
                <a:lnTo>
                  <a:pt x="159308" y="301104"/>
                </a:lnTo>
                <a:lnTo>
                  <a:pt x="397154" y="51320"/>
                </a:lnTo>
                <a:close/>
              </a:path>
            </a:pathLst>
          </a:custGeom>
          <a:solidFill>
            <a:srgbClr val="00C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3" name="Google Shape;713;p33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4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9" name="Google Shape;719;p34"/>
          <p:cNvSpPr/>
          <p:nvPr/>
        </p:nvSpPr>
        <p:spPr>
          <a:xfrm>
            <a:off x="1352349" y="2195045"/>
            <a:ext cx="31750" cy="0"/>
          </a:xfrm>
          <a:custGeom>
            <a:rect b="b" l="l" r="r" t="t"/>
            <a:pathLst>
              <a:path extrusionOk="0" h="120000" w="31750">
                <a:moveTo>
                  <a:pt x="0" y="0"/>
                </a:moveTo>
                <a:lnTo>
                  <a:pt x="31752" y="0"/>
                </a:lnTo>
              </a:path>
            </a:pathLst>
          </a:custGeom>
          <a:noFill/>
          <a:ln cap="flat" cmpd="sng" w="9525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0" name="Google Shape;720;p34"/>
          <p:cNvSpPr txBox="1"/>
          <p:nvPr>
            <p:ph type="title"/>
          </p:nvPr>
        </p:nvSpPr>
        <p:spPr>
          <a:xfrm>
            <a:off x="1358900" y="1404621"/>
            <a:ext cx="748030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OVERVIEW OF COURSE	</a:t>
            </a:r>
            <a:endParaRPr/>
          </a:p>
        </p:txBody>
      </p:sp>
      <p:sp>
        <p:nvSpPr>
          <p:cNvPr id="721" name="Google Shape;721;p34"/>
          <p:cNvSpPr txBox="1"/>
          <p:nvPr/>
        </p:nvSpPr>
        <p:spPr>
          <a:xfrm>
            <a:off x="1267458" y="2302934"/>
            <a:ext cx="5008880" cy="255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165100" lvl="0" marL="101600" marR="713105" rtl="0" algn="l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learn computational modes of  thinking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01600" marR="718820" rtl="0" algn="l">
              <a:lnSpc>
                <a:spcPct val="107692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begin to master the art of  computational problem solving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02235" marR="5080" rtl="0" algn="l">
              <a:lnSpc>
                <a:spcPct val="107692"/>
              </a:lnSpc>
              <a:spcBef>
                <a:spcPts val="1395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make computers do what you want  them to do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755205" y="2401480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41" y="51333"/>
                </a:moveTo>
                <a:lnTo>
                  <a:pt x="343242" y="0"/>
                </a:lnTo>
                <a:lnTo>
                  <a:pt x="158419" y="194106"/>
                </a:lnTo>
                <a:lnTo>
                  <a:pt x="54013" y="98933"/>
                </a:lnTo>
                <a:lnTo>
                  <a:pt x="0" y="158203"/>
                </a:lnTo>
                <a:lnTo>
                  <a:pt x="156794" y="301117"/>
                </a:lnTo>
                <a:lnTo>
                  <a:pt x="157962" y="299847"/>
                </a:lnTo>
                <a:lnTo>
                  <a:pt x="159296" y="301104"/>
                </a:lnTo>
                <a:lnTo>
                  <a:pt x="397141" y="51333"/>
                </a:lnTo>
                <a:close/>
              </a:path>
            </a:pathLst>
          </a:custGeom>
          <a:solidFill>
            <a:srgbClr val="00BA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34"/>
          <p:cNvSpPr/>
          <p:nvPr/>
        </p:nvSpPr>
        <p:spPr>
          <a:xfrm>
            <a:off x="753656" y="3297885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41" y="51333"/>
                </a:moveTo>
                <a:lnTo>
                  <a:pt x="343242" y="0"/>
                </a:lnTo>
                <a:lnTo>
                  <a:pt x="158419" y="194106"/>
                </a:lnTo>
                <a:lnTo>
                  <a:pt x="54013" y="98933"/>
                </a:lnTo>
                <a:lnTo>
                  <a:pt x="0" y="158191"/>
                </a:lnTo>
                <a:lnTo>
                  <a:pt x="156794" y="301117"/>
                </a:lnTo>
                <a:lnTo>
                  <a:pt x="157949" y="299847"/>
                </a:lnTo>
                <a:lnTo>
                  <a:pt x="159296" y="301117"/>
                </a:lnTo>
                <a:lnTo>
                  <a:pt x="397141" y="51333"/>
                </a:lnTo>
                <a:close/>
              </a:path>
            </a:pathLst>
          </a:custGeom>
          <a:solidFill>
            <a:srgbClr val="00BA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" name="Google Shape;724;p34"/>
          <p:cNvSpPr/>
          <p:nvPr/>
        </p:nvSpPr>
        <p:spPr>
          <a:xfrm>
            <a:off x="752106" y="4181462"/>
            <a:ext cx="397510" cy="301625"/>
          </a:xfrm>
          <a:custGeom>
            <a:rect b="b" l="l" r="r" t="t"/>
            <a:pathLst>
              <a:path extrusionOk="0" h="301625" w="397509">
                <a:moveTo>
                  <a:pt x="397141" y="51333"/>
                </a:moveTo>
                <a:lnTo>
                  <a:pt x="343242" y="0"/>
                </a:lnTo>
                <a:lnTo>
                  <a:pt x="158419" y="194106"/>
                </a:lnTo>
                <a:lnTo>
                  <a:pt x="54013" y="98933"/>
                </a:lnTo>
                <a:lnTo>
                  <a:pt x="0" y="158191"/>
                </a:lnTo>
                <a:lnTo>
                  <a:pt x="156794" y="301117"/>
                </a:lnTo>
                <a:lnTo>
                  <a:pt x="157949" y="299847"/>
                </a:lnTo>
                <a:lnTo>
                  <a:pt x="159296" y="301117"/>
                </a:lnTo>
                <a:lnTo>
                  <a:pt x="397141" y="51333"/>
                </a:lnTo>
                <a:close/>
              </a:path>
            </a:pathLst>
          </a:custGeom>
          <a:solidFill>
            <a:srgbClr val="00BA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34"/>
          <p:cNvSpPr/>
          <p:nvPr/>
        </p:nvSpPr>
        <p:spPr>
          <a:xfrm>
            <a:off x="1406559" y="5472823"/>
            <a:ext cx="31750" cy="31750"/>
          </a:xfrm>
          <a:custGeom>
            <a:rect b="b" l="l" r="r" t="t"/>
            <a:pathLst>
              <a:path extrusionOk="0" h="31750" w="31750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6" name="Google Shape;726;p34"/>
          <p:cNvSpPr txBox="1"/>
          <p:nvPr/>
        </p:nvSpPr>
        <p:spPr>
          <a:xfrm>
            <a:off x="1436466" y="5488463"/>
            <a:ext cx="5045075" cy="133477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60960" marR="102235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Hope we have started you down the  path to being able to think and act  like a computer scientist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4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3" name="Google Shape;733;p35"/>
          <p:cNvSpPr/>
          <p:nvPr/>
        </p:nvSpPr>
        <p:spPr>
          <a:xfrm>
            <a:off x="1352349" y="2195045"/>
            <a:ext cx="31750" cy="0"/>
          </a:xfrm>
          <a:custGeom>
            <a:rect b="b" l="l" r="r" t="t"/>
            <a:pathLst>
              <a:path extrusionOk="0" h="120000" w="31750">
                <a:moveTo>
                  <a:pt x="0" y="0"/>
                </a:moveTo>
                <a:lnTo>
                  <a:pt x="31752" y="0"/>
                </a:lnTo>
              </a:path>
            </a:pathLst>
          </a:custGeom>
          <a:noFill/>
          <a:ln cap="flat" cmpd="sng" w="9525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4" name="Google Shape;734;p35"/>
          <p:cNvSpPr txBox="1"/>
          <p:nvPr>
            <p:ph type="title"/>
          </p:nvPr>
        </p:nvSpPr>
        <p:spPr>
          <a:xfrm>
            <a:off x="1358900" y="782829"/>
            <a:ext cx="7468234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WHAT DO COMPUTER  </a:t>
            </a:r>
            <a:r>
              <a:rPr lang="en-US" u="sng"/>
              <a:t>SCIENTISTS DO?	</a:t>
            </a:r>
            <a:endParaRPr/>
          </a:p>
        </p:txBody>
      </p:sp>
      <p:sp>
        <p:nvSpPr>
          <p:cNvPr id="735" name="Google Shape;735;p35"/>
          <p:cNvSpPr txBox="1"/>
          <p:nvPr/>
        </p:nvSpPr>
        <p:spPr>
          <a:xfrm>
            <a:off x="1267460" y="2302934"/>
            <a:ext cx="4345940" cy="1678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they think computationally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393700" marR="822325" rtl="0" algn="l">
              <a:lnSpc>
                <a:spcPct val="108333"/>
              </a:lnSpc>
              <a:spcBef>
                <a:spcPts val="42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/>
              <a:t>	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abstractions, algorithms,  automated execution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just like the three r’s:	reading,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5"/>
          <p:cNvSpPr txBox="1"/>
          <p:nvPr/>
        </p:nvSpPr>
        <p:spPr>
          <a:xfrm>
            <a:off x="1353413" y="3985272"/>
            <a:ext cx="4583430" cy="1856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75">
            <a:spAutoFit/>
          </a:bodyPr>
          <a:lstStyle/>
          <a:p>
            <a:pPr indent="0" lvl="0" marL="12700" marR="5080" rtl="0" algn="l">
              <a:lnSpc>
                <a:spcPct val="10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‘riting, and ‘rithmetic –  computational thinking is  becoming a fundamental skill that  every well-educated person will  need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7" name="Google Shape;7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902" y="6110046"/>
            <a:ext cx="1042959" cy="7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5533" y="2205685"/>
            <a:ext cx="1426460" cy="1828794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35"/>
          <p:cNvSpPr txBox="1"/>
          <p:nvPr/>
        </p:nvSpPr>
        <p:spPr>
          <a:xfrm>
            <a:off x="8150298" y="3914297"/>
            <a:ext cx="1294130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Ada Lovelace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71755" marR="5080" rtl="0" algn="l">
              <a:lnSpc>
                <a:spcPct val="1111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Image in the Public  Domain, courtesy of  </a:t>
            </a:r>
            <a:r>
              <a:rPr lang="en-US" sz="9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Wikipedia Commons</a:t>
            </a: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0" name="Google Shape;74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5857" y="2221031"/>
            <a:ext cx="1407471" cy="1828794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5"/>
          <p:cNvSpPr txBox="1"/>
          <p:nvPr/>
        </p:nvSpPr>
        <p:spPr>
          <a:xfrm>
            <a:off x="6648427" y="4073276"/>
            <a:ext cx="1234440" cy="836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Alan Turing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11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Image in the Public  Domain, courtesy of  </a:t>
            </a:r>
            <a:r>
              <a:rPr lang="en-US" sz="9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Wikipedia Commons</a:t>
            </a: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2" name="Google Shape;742;p35"/>
          <p:cNvSpPr txBox="1"/>
          <p:nvPr/>
        </p:nvSpPr>
        <p:spPr>
          <a:xfrm>
            <a:off x="8589936" y="7074636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"/>
          <p:cNvSpPr/>
          <p:nvPr/>
        </p:nvSpPr>
        <p:spPr>
          <a:xfrm>
            <a:off x="457200" y="7033366"/>
            <a:ext cx="9144000" cy="281940"/>
          </a:xfrm>
          <a:custGeom>
            <a:rect b="b" l="l" r="r" t="t"/>
            <a:pathLst>
              <a:path extrusionOk="0" h="281940" w="914400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48" name="Google Shape;748;p36"/>
          <p:cNvGrpSpPr/>
          <p:nvPr/>
        </p:nvGrpSpPr>
        <p:grpSpPr>
          <a:xfrm>
            <a:off x="1352349" y="2194560"/>
            <a:ext cx="7471609" cy="266007"/>
            <a:chOff x="1352349" y="2194560"/>
            <a:chExt cx="7471609" cy="266007"/>
          </a:xfrm>
        </p:grpSpPr>
        <p:sp>
          <p:nvSpPr>
            <p:cNvPr id="749" name="Google Shape;749;p36"/>
            <p:cNvSpPr/>
            <p:nvPr/>
          </p:nvSpPr>
          <p:spPr>
            <a:xfrm>
              <a:off x="1352349" y="2195045"/>
              <a:ext cx="7471409" cy="0"/>
            </a:xfrm>
            <a:custGeom>
              <a:rect b="b" l="l" r="r" t="t"/>
              <a:pathLst>
                <a:path extrusionOk="0" h="120000" w="7471409">
                  <a:moveTo>
                    <a:pt x="0" y="0"/>
                  </a:moveTo>
                  <a:lnTo>
                    <a:pt x="7471407" y="0"/>
                  </a:lnTo>
                </a:path>
              </a:pathLst>
            </a:custGeom>
            <a:noFill/>
            <a:ln cap="flat" cmpd="sng" w="9525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50" name="Google Shape;75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93428" y="2194560"/>
              <a:ext cx="1130530" cy="266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" name="Google Shape;75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27136" y="2230170"/>
              <a:ext cx="1024915" cy="160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Google Shape;752;p36"/>
            <p:cNvSpPr/>
            <p:nvPr/>
          </p:nvSpPr>
          <p:spPr>
            <a:xfrm>
              <a:off x="7727133" y="2230168"/>
              <a:ext cx="1024890" cy="160655"/>
            </a:xfrm>
            <a:custGeom>
              <a:rect b="b" l="l" r="r" t="t"/>
              <a:pathLst>
                <a:path extrusionOk="0" h="160655" w="1024890">
                  <a:moveTo>
                    <a:pt x="0" y="0"/>
                  </a:moveTo>
                  <a:lnTo>
                    <a:pt x="1024393" y="0"/>
                  </a:lnTo>
                  <a:lnTo>
                    <a:pt x="1024393" y="160134"/>
                  </a:lnTo>
                  <a:lnTo>
                    <a:pt x="0" y="1601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3" name="Google Shape;753;p36"/>
          <p:cNvSpPr txBox="1"/>
          <p:nvPr>
            <p:ph type="title"/>
          </p:nvPr>
        </p:nvSpPr>
        <p:spPr>
          <a:xfrm>
            <a:off x="1358900" y="782829"/>
            <a:ext cx="6773545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THE THREE A</a:t>
            </a:r>
            <a:r>
              <a:rPr lang="en-US" u="none">
                <a:latin typeface="MS PGothic"/>
                <a:ea typeface="MS PGothic"/>
                <a:cs typeface="MS PGothic"/>
                <a:sym typeface="MS PGothic"/>
              </a:rPr>
              <a:t>’</a:t>
            </a:r>
            <a:r>
              <a:rPr lang="en-US" u="none"/>
              <a:t>S OF  COMPUTATIONAL THINKING</a:t>
            </a:r>
            <a:endParaRPr/>
          </a:p>
        </p:txBody>
      </p:sp>
      <p:sp>
        <p:nvSpPr>
          <p:cNvPr id="754" name="Google Shape;754;p36"/>
          <p:cNvSpPr txBox="1"/>
          <p:nvPr/>
        </p:nvSpPr>
        <p:spPr>
          <a:xfrm>
            <a:off x="1267458" y="2252133"/>
            <a:ext cx="3587750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1135" lvl="0" marL="2032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▪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608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choosing the right abstractions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6"/>
          <p:cNvSpPr txBox="1"/>
          <p:nvPr/>
        </p:nvSpPr>
        <p:spPr>
          <a:xfrm>
            <a:off x="1457958" y="2831252"/>
            <a:ext cx="452374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288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operating in multiple layers of abstraction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6"/>
          <p:cNvSpPr txBox="1"/>
          <p:nvPr/>
        </p:nvSpPr>
        <p:spPr>
          <a:xfrm>
            <a:off x="1648458" y="3047152"/>
            <a:ext cx="158369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simultaneously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6"/>
          <p:cNvSpPr txBox="1"/>
          <p:nvPr/>
        </p:nvSpPr>
        <p:spPr>
          <a:xfrm>
            <a:off x="1457958" y="3326552"/>
            <a:ext cx="54305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288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defining the relationships between the abstraction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6"/>
          <p:cNvSpPr txBox="1"/>
          <p:nvPr/>
        </p:nvSpPr>
        <p:spPr>
          <a:xfrm>
            <a:off x="1267458" y="3445470"/>
            <a:ext cx="5191125" cy="1125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03200" marR="0" rtl="0" algn="l">
              <a:lnSpc>
                <a:spcPct val="111363"/>
              </a:lnSpc>
              <a:spcBef>
                <a:spcPts val="8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▪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608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think in terms of mechanizing our abstractions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6"/>
          <p:cNvSpPr txBox="1"/>
          <p:nvPr/>
        </p:nvSpPr>
        <p:spPr>
          <a:xfrm>
            <a:off x="1457958" y="4533052"/>
            <a:ext cx="56388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288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mechanization is possible – because we have precise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1648458" y="4748952"/>
            <a:ext cx="58794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and exacting notations and models; and because there is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6"/>
          <p:cNvSpPr txBox="1"/>
          <p:nvPr/>
        </p:nvSpPr>
        <p:spPr>
          <a:xfrm>
            <a:off x="1267458" y="4867870"/>
            <a:ext cx="5498465" cy="8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2000">
                <a:latin typeface="MS PGothic"/>
                <a:ea typeface="MS PGothic"/>
                <a:cs typeface="MS PGothic"/>
                <a:sym typeface="MS PGothic"/>
              </a:rPr>
              <a:t>“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en-US" sz="2000">
                <a:latin typeface="MS PGothic"/>
                <a:ea typeface="MS PGothic"/>
                <a:cs typeface="MS PGothic"/>
                <a:sym typeface="MS PGothic"/>
              </a:rPr>
              <a:t>”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that can interpret our notations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03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▪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6"/>
          <p:cNvSpPr txBox="1"/>
          <p:nvPr/>
        </p:nvSpPr>
        <p:spPr>
          <a:xfrm>
            <a:off x="1457958" y="5663352"/>
            <a:ext cx="504761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2880" lvl="0" marL="19558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language for describing automated processes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955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also allows abstraction of details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9558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language for communicating ideas &amp; processes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3" name="Google Shape;763;p36"/>
          <p:cNvGrpSpPr/>
          <p:nvPr/>
        </p:nvGrpSpPr>
        <p:grpSpPr>
          <a:xfrm>
            <a:off x="6551546" y="3900213"/>
            <a:ext cx="3025775" cy="3106238"/>
            <a:chOff x="6551546" y="3900213"/>
            <a:chExt cx="3025775" cy="3106238"/>
          </a:xfrm>
        </p:grpSpPr>
        <p:pic>
          <p:nvPicPr>
            <p:cNvPr id="764" name="Google Shape;764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04061" y="3900213"/>
              <a:ext cx="1458681" cy="201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76207" y="5967201"/>
              <a:ext cx="2918037" cy="1001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36"/>
            <p:cNvSpPr/>
            <p:nvPr/>
          </p:nvSpPr>
          <p:spPr>
            <a:xfrm>
              <a:off x="6551546" y="5949176"/>
              <a:ext cx="3025775" cy="1057275"/>
            </a:xfrm>
            <a:custGeom>
              <a:rect b="b" l="l" r="r" t="t"/>
              <a:pathLst>
                <a:path extrusionOk="0" h="1057275" w="3025775">
                  <a:moveTo>
                    <a:pt x="0" y="0"/>
                  </a:moveTo>
                  <a:lnTo>
                    <a:pt x="3025421" y="0"/>
                  </a:lnTo>
                  <a:lnTo>
                    <a:pt x="3025421" y="1056735"/>
                  </a:lnTo>
                  <a:lnTo>
                    <a:pt x="0" y="105673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7" name="Google Shape;767;p36"/>
          <p:cNvSpPr txBox="1"/>
          <p:nvPr/>
        </p:nvSpPr>
        <p:spPr>
          <a:xfrm>
            <a:off x="8015870" y="2199009"/>
            <a:ext cx="45339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8" name="Google Shape;768;p36"/>
          <p:cNvGrpSpPr/>
          <p:nvPr/>
        </p:nvGrpSpPr>
        <p:grpSpPr>
          <a:xfrm>
            <a:off x="7689272" y="2527069"/>
            <a:ext cx="1130530" cy="336665"/>
            <a:chOff x="7689272" y="2527069"/>
            <a:chExt cx="1130530" cy="336665"/>
          </a:xfrm>
        </p:grpSpPr>
        <p:pic>
          <p:nvPicPr>
            <p:cNvPr id="769" name="Google Shape;769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89272" y="2527069"/>
              <a:ext cx="1130530" cy="336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724139" y="2559659"/>
              <a:ext cx="1024914" cy="232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36"/>
            <p:cNvSpPr/>
            <p:nvPr/>
          </p:nvSpPr>
          <p:spPr>
            <a:xfrm>
              <a:off x="7724144" y="2559657"/>
              <a:ext cx="1024890" cy="232410"/>
            </a:xfrm>
            <a:custGeom>
              <a:rect b="b" l="l" r="r" t="t"/>
              <a:pathLst>
                <a:path extrusionOk="0" h="232410" w="1024890">
                  <a:moveTo>
                    <a:pt x="0" y="0"/>
                  </a:moveTo>
                  <a:lnTo>
                    <a:pt x="1024393" y="0"/>
                  </a:lnTo>
                  <a:lnTo>
                    <a:pt x="1024393" y="231971"/>
                  </a:lnTo>
                  <a:lnTo>
                    <a:pt x="0" y="23197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2" name="Google Shape;772;p36"/>
          <p:cNvSpPr txBox="1"/>
          <p:nvPr/>
        </p:nvSpPr>
        <p:spPr>
          <a:xfrm>
            <a:off x="7891398" y="2580597"/>
            <a:ext cx="69659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MITPerson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3" name="Google Shape;773;p36"/>
          <p:cNvGrpSpPr/>
          <p:nvPr/>
        </p:nvGrpSpPr>
        <p:grpSpPr>
          <a:xfrm>
            <a:off x="7685116" y="2335876"/>
            <a:ext cx="1130530" cy="939337"/>
            <a:chOff x="7685116" y="2335876"/>
            <a:chExt cx="1130530" cy="939337"/>
          </a:xfrm>
        </p:grpSpPr>
        <p:pic>
          <p:nvPicPr>
            <p:cNvPr id="774" name="Google Shape;774;p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84126" y="2335876"/>
              <a:ext cx="349134" cy="295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3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127783" y="2373261"/>
              <a:ext cx="223622" cy="186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121436" y="2366912"/>
              <a:ext cx="236197" cy="198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Google Shape;777;p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685116" y="2934392"/>
              <a:ext cx="1130530" cy="340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Google Shape;778;p3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721155" y="2968764"/>
              <a:ext cx="1024914" cy="237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36"/>
            <p:cNvSpPr/>
            <p:nvPr/>
          </p:nvSpPr>
          <p:spPr>
            <a:xfrm>
              <a:off x="7721151" y="2968767"/>
              <a:ext cx="1024890" cy="237490"/>
            </a:xfrm>
            <a:custGeom>
              <a:rect b="b" l="l" r="r" t="t"/>
              <a:pathLst>
                <a:path extrusionOk="0" h="237489" w="1024890">
                  <a:moveTo>
                    <a:pt x="0" y="0"/>
                  </a:moveTo>
                  <a:lnTo>
                    <a:pt x="1024393" y="0"/>
                  </a:lnTo>
                  <a:lnTo>
                    <a:pt x="1024393" y="237116"/>
                  </a:lnTo>
                  <a:lnTo>
                    <a:pt x="0" y="23711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0" name="Google Shape;780;p36"/>
          <p:cNvSpPr txBox="1"/>
          <p:nvPr/>
        </p:nvSpPr>
        <p:spPr>
          <a:xfrm>
            <a:off x="7979676" y="2977631"/>
            <a:ext cx="51308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1" name="Google Shape;781;p36"/>
          <p:cNvGrpSpPr/>
          <p:nvPr/>
        </p:nvGrpSpPr>
        <p:grpSpPr>
          <a:xfrm>
            <a:off x="7173883" y="2743200"/>
            <a:ext cx="1255220" cy="1030777"/>
            <a:chOff x="7173883" y="2743200"/>
            <a:chExt cx="1255220" cy="1030777"/>
          </a:xfrm>
        </p:grpSpPr>
        <p:pic>
          <p:nvPicPr>
            <p:cNvPr id="782" name="Google Shape;782;p3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079969" y="2743200"/>
              <a:ext cx="349134" cy="295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3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124786" y="2778239"/>
              <a:ext cx="223621" cy="19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" name="Google Shape;784;p3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118444" y="2771888"/>
              <a:ext cx="236197" cy="203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" name="Google Shape;785;p3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173883" y="3507970"/>
              <a:ext cx="1130530" cy="266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Google Shape;786;p3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208697" y="3542855"/>
              <a:ext cx="1024914" cy="160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7" name="Google Shape;787;p36"/>
            <p:cNvSpPr/>
            <p:nvPr/>
          </p:nvSpPr>
          <p:spPr>
            <a:xfrm>
              <a:off x="7208694" y="3542853"/>
              <a:ext cx="1024890" cy="160655"/>
            </a:xfrm>
            <a:custGeom>
              <a:rect b="b" l="l" r="r" t="t"/>
              <a:pathLst>
                <a:path extrusionOk="0" h="160654" w="1024890">
                  <a:moveTo>
                    <a:pt x="0" y="0"/>
                  </a:moveTo>
                  <a:lnTo>
                    <a:pt x="1024393" y="0"/>
                  </a:lnTo>
                  <a:lnTo>
                    <a:pt x="1024393" y="160134"/>
                  </a:lnTo>
                  <a:lnTo>
                    <a:pt x="0" y="1601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8" name="Google Shape;788;p36"/>
          <p:cNvSpPr txBox="1"/>
          <p:nvPr/>
        </p:nvSpPr>
        <p:spPr>
          <a:xfrm>
            <a:off x="7614334" y="3508555"/>
            <a:ext cx="21971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9" name="Google Shape;789;p36"/>
          <p:cNvGrpSpPr/>
          <p:nvPr/>
        </p:nvGrpSpPr>
        <p:grpSpPr>
          <a:xfrm>
            <a:off x="7967748" y="3179617"/>
            <a:ext cx="1566948" cy="594360"/>
            <a:chOff x="7967748" y="3179617"/>
            <a:chExt cx="1566948" cy="594360"/>
          </a:xfrm>
        </p:grpSpPr>
        <p:pic>
          <p:nvPicPr>
            <p:cNvPr id="790" name="Google Shape;790;p3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967748" y="3179617"/>
              <a:ext cx="344978" cy="428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3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011032" y="3214852"/>
              <a:ext cx="222580" cy="322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36"/>
            <p:cNvSpPr/>
            <p:nvPr/>
          </p:nvSpPr>
          <p:spPr>
            <a:xfrm>
              <a:off x="8011034" y="3214848"/>
              <a:ext cx="222885" cy="322580"/>
            </a:xfrm>
            <a:custGeom>
              <a:rect b="b" l="l" r="r" t="t"/>
              <a:pathLst>
                <a:path extrusionOk="0" h="322579" w="222884">
                  <a:moveTo>
                    <a:pt x="0" y="111231"/>
                  </a:moveTo>
                  <a:lnTo>
                    <a:pt x="111231" y="0"/>
                  </a:lnTo>
                  <a:lnTo>
                    <a:pt x="222462" y="111231"/>
                  </a:lnTo>
                  <a:lnTo>
                    <a:pt x="166846" y="111231"/>
                  </a:lnTo>
                  <a:lnTo>
                    <a:pt x="166846" y="322551"/>
                  </a:lnTo>
                  <a:lnTo>
                    <a:pt x="55615" y="322551"/>
                  </a:lnTo>
                  <a:lnTo>
                    <a:pt x="55615" y="111231"/>
                  </a:lnTo>
                  <a:lnTo>
                    <a:pt x="0" y="111231"/>
                  </a:lnTo>
                  <a:close/>
                </a:path>
              </a:pathLst>
            </a:custGeom>
            <a:noFill/>
            <a:ln cap="flat" cmpd="sng" w="1267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93" name="Google Shape;793;p3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404166" y="3507970"/>
              <a:ext cx="1130530" cy="266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3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438590" y="3542855"/>
              <a:ext cx="1024915" cy="160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p36"/>
            <p:cNvSpPr/>
            <p:nvPr/>
          </p:nvSpPr>
          <p:spPr>
            <a:xfrm>
              <a:off x="8438596" y="3542854"/>
              <a:ext cx="1024890" cy="160655"/>
            </a:xfrm>
            <a:custGeom>
              <a:rect b="b" l="l" r="r" t="t"/>
              <a:pathLst>
                <a:path extrusionOk="0" h="160654" w="1024890">
                  <a:moveTo>
                    <a:pt x="0" y="0"/>
                  </a:moveTo>
                  <a:lnTo>
                    <a:pt x="1024393" y="0"/>
                  </a:lnTo>
                  <a:lnTo>
                    <a:pt x="1024393" y="160134"/>
                  </a:lnTo>
                  <a:lnTo>
                    <a:pt x="0" y="1601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6" name="Google Shape;796;p36"/>
          <p:cNvSpPr txBox="1"/>
          <p:nvPr/>
        </p:nvSpPr>
        <p:spPr>
          <a:xfrm>
            <a:off x="8790027" y="3503190"/>
            <a:ext cx="32829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7" name="Google Shape;797;p36"/>
          <p:cNvGrpSpPr/>
          <p:nvPr/>
        </p:nvGrpSpPr>
        <p:grpSpPr>
          <a:xfrm>
            <a:off x="8412480" y="3167149"/>
            <a:ext cx="336665" cy="444730"/>
            <a:chOff x="8412480" y="3167149"/>
            <a:chExt cx="336665" cy="444730"/>
          </a:xfrm>
        </p:grpSpPr>
        <p:pic>
          <p:nvPicPr>
            <p:cNvPr id="798" name="Google Shape;798;p3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12480" y="3167149"/>
              <a:ext cx="336665" cy="444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" name="Google Shape;799;p3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457501" y="3202190"/>
              <a:ext cx="212597" cy="341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0" name="Google Shape;800;p36"/>
            <p:cNvSpPr/>
            <p:nvPr/>
          </p:nvSpPr>
          <p:spPr>
            <a:xfrm>
              <a:off x="8457497" y="3202194"/>
              <a:ext cx="212725" cy="341630"/>
            </a:xfrm>
            <a:custGeom>
              <a:rect b="b" l="l" r="r" t="t"/>
              <a:pathLst>
                <a:path extrusionOk="0" h="341629" w="212725">
                  <a:moveTo>
                    <a:pt x="0" y="106246"/>
                  </a:moveTo>
                  <a:lnTo>
                    <a:pt x="106247" y="0"/>
                  </a:lnTo>
                  <a:lnTo>
                    <a:pt x="212493" y="106246"/>
                  </a:lnTo>
                  <a:lnTo>
                    <a:pt x="159370" y="106246"/>
                  </a:lnTo>
                  <a:lnTo>
                    <a:pt x="159370" y="341524"/>
                  </a:lnTo>
                  <a:lnTo>
                    <a:pt x="53123" y="341524"/>
                  </a:lnTo>
                  <a:lnTo>
                    <a:pt x="53123" y="106246"/>
                  </a:lnTo>
                  <a:lnTo>
                    <a:pt x="0" y="106246"/>
                  </a:lnTo>
                  <a:close/>
                </a:path>
              </a:pathLst>
            </a:custGeom>
            <a:noFill/>
            <a:ln cap="flat" cmpd="sng" w="12675">
              <a:solidFill>
                <a:srgbClr val="6C6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1" name="Google Shape;801;p36"/>
          <p:cNvSpPr txBox="1"/>
          <p:nvPr/>
        </p:nvSpPr>
        <p:spPr>
          <a:xfrm>
            <a:off x="8589936" y="7074636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7"/>
          <p:cNvSpPr txBox="1"/>
          <p:nvPr>
            <p:ph type="title"/>
          </p:nvPr>
        </p:nvSpPr>
        <p:spPr>
          <a:xfrm>
            <a:off x="1358900" y="782829"/>
            <a:ext cx="7480934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ASPECTS OF COMPUTATIONAL  </a:t>
            </a:r>
            <a:r>
              <a:rPr lang="en-US" u="sng"/>
              <a:t>THINKING	</a:t>
            </a:r>
            <a:endParaRPr/>
          </a:p>
        </p:txBody>
      </p:sp>
      <p:sp>
        <p:nvSpPr>
          <p:cNvPr id="807" name="Google Shape;807;p37"/>
          <p:cNvSpPr txBox="1"/>
          <p:nvPr/>
        </p:nvSpPr>
        <p:spPr>
          <a:xfrm>
            <a:off x="1267458" y="2274994"/>
            <a:ext cx="3969385" cy="3758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152400" lvl="0" marL="101600" marR="300355" rtl="0" algn="l">
              <a:lnSpc>
                <a:spcPct val="798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difficult is this problem  and how best can I solve it?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1134" lvl="1" marL="393700" marR="5080" rtl="0" algn="l">
              <a:lnSpc>
                <a:spcPct val="796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theoretical computer science  gives precise meaning to these  and related questions and their  answers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08915" lvl="0" marL="220979" marR="0" rtl="0" algn="l">
              <a:lnSpc>
                <a:spcPct val="117083"/>
              </a:lnSpc>
              <a:spcBef>
                <a:spcPts val="101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thinking recursively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1134" lvl="1" marL="393700" marR="295275" rtl="0" algn="l">
              <a:lnSpc>
                <a:spcPct val="79600"/>
              </a:lnSpc>
              <a:spcBef>
                <a:spcPts val="47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reformulating a seemingly  difficult problem into one  which we know how to solve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387985" marR="466725" rtl="0" algn="l">
              <a:lnSpc>
                <a:spcPct val="63939"/>
              </a:lnSpc>
              <a:spcBef>
                <a:spcPts val="57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Calibri"/>
              <a:buChar char="◦"/>
            </a:pPr>
            <a:r>
              <a:rPr b="0" baseline="30000" i="0" lang="en-US" sz="3300" u="none" cap="none" strike="noStrike">
                <a:latin typeface="Calibri"/>
                <a:ea typeface="Calibri"/>
                <a:cs typeface="Calibri"/>
                <a:sym typeface="Calibri"/>
              </a:rPr>
              <a:t>reduction, embedding,  </a:t>
            </a:r>
            <a:r>
              <a:rPr b="0" i="0" lang="en-US" sz="2200" u="none" cap="none" strike="noStrike">
                <a:latin typeface="Calibri"/>
                <a:ea typeface="Calibri"/>
                <a:cs typeface="Calibri"/>
                <a:sym typeface="Calibri"/>
              </a:rPr>
              <a:t>transformation, simulation</a:t>
            </a:r>
            <a:endParaRPr b="0" i="0" sz="2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8" name="Google Shape;8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0478" y="3880358"/>
            <a:ext cx="2734053" cy="2926077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7"/>
          <p:cNvSpPr/>
          <p:nvPr/>
        </p:nvSpPr>
        <p:spPr>
          <a:xfrm>
            <a:off x="5899059" y="2342869"/>
            <a:ext cx="31750" cy="31750"/>
          </a:xfrm>
          <a:custGeom>
            <a:rect b="b" l="l" r="r" t="t"/>
            <a:pathLst>
              <a:path extrusionOk="0" h="31750" w="31750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0" name="Google Shape;810;p37"/>
          <p:cNvSpPr txBox="1"/>
          <p:nvPr/>
        </p:nvSpPr>
        <p:spPr>
          <a:xfrm>
            <a:off x="5892103" y="2348938"/>
            <a:ext cx="2725420" cy="137096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97790" marR="398145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O(log n)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O(n)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; 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O(n log n)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;  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i="1" lang="en-US" sz="2775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); O(c</a:t>
            </a:r>
            <a:r>
              <a:rPr baseline="30000" i="1" lang="en-US" sz="2775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8589936" y="7074636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5702617" y="6820457"/>
            <a:ext cx="319341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Image Licensed CC-BY, Courtesy of </a:t>
            </a:r>
            <a:r>
              <a:rPr lang="en-US" sz="9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Robson# </a:t>
            </a: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on Flickr.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2" y="5251512"/>
            <a:ext cx="1679163" cy="148228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LINEAR SEARCH</a:t>
            </a:r>
            <a:endParaRPr/>
          </a:p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</a:t>
            </a:r>
            <a:r>
              <a:rPr lang="en-US">
                <a:solidFill>
                  <a:srgbClr val="C00000"/>
                </a:solidFill>
              </a:rPr>
              <a:t>UNSORTED </a:t>
            </a:r>
            <a:r>
              <a:rPr lang="en-US"/>
              <a:t>LIST: RECAP	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267458" y="2335954"/>
            <a:ext cx="414147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10235" lvl="0" marL="622300" marR="462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linear_search(L, e):  found = False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range(len(L)):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2498673" y="3329843"/>
            <a:ext cx="2567305" cy="589280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 == L[i]: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102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found = True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267458" y="3859954"/>
            <a:ext cx="7563484" cy="137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must look through all elements to decide it’s not there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267458" y="5350934"/>
            <a:ext cx="3319779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O(len(L)) for the loop 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4608287" y="5273431"/>
            <a:ext cx="3035935" cy="589280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40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O(1) to test if e == L[i]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267326" y="5884207"/>
            <a:ext cx="624014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overall complexity is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O(n) – where n is len(L)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740" y="2892047"/>
            <a:ext cx="2017886" cy="16106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8674746" y="7075850"/>
            <a:ext cx="144145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572000" y="7115175"/>
            <a:ext cx="80518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NAGUR RAMESH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LINEAR SEARCH</a:t>
            </a:r>
            <a:endParaRPr/>
          </a:p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</a:t>
            </a:r>
            <a:r>
              <a:rPr lang="en-US">
                <a:solidFill>
                  <a:srgbClr val="C00000"/>
                </a:solidFill>
              </a:rPr>
              <a:t>SORTED </a:t>
            </a:r>
            <a:r>
              <a:rPr lang="en-US"/>
              <a:t>LIST: RECAP	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8674746" y="7075850"/>
            <a:ext cx="144145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4572000" y="7115175"/>
            <a:ext cx="80518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NAGUR RAMESH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267458" y="2335952"/>
            <a:ext cx="41414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search(L, e):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(len(L)):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877099" y="4164752"/>
            <a:ext cx="9404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486801" y="2945552"/>
            <a:ext cx="246443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L[i] == 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609600" lvl="0" marL="12700" marR="157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True  </a:t>
            </a: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L[i] &gt; 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1524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False  False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1267458" y="4985173"/>
            <a:ext cx="708787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225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must only look until reach a number greater than 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O(len(L)) for the loop * O(1) to test if e == L[i]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overall complexity is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O(n) – where n is len(L)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492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USE BISECTION SEARCH:  </a:t>
            </a:r>
            <a:r>
              <a:rPr lang="en-US"/>
              <a:t>RECAP	</a:t>
            </a:r>
            <a:endParaRPr/>
          </a:p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1266848" y="2170752"/>
            <a:ext cx="7686675" cy="407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825">
            <a:spAutoFit/>
          </a:bodyPr>
          <a:lstStyle/>
          <a:p>
            <a:pPr indent="-514983" lvl="0" marL="527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Pick an index,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that divides list in half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14983" lvl="0" marL="527050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Ask if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L[i] == 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14350" lvl="0" marL="526415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not, ask if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L[i]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larger or smaller than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14350" lvl="0" marL="526415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Depending on answer, search left or right half of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3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new version of a divide-and-conquer algorithm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08633" lvl="0" marL="520700" marR="247650" rtl="0" algn="l">
              <a:lnSpc>
                <a:spcPct val="79800"/>
              </a:lnSpc>
              <a:spcBef>
                <a:spcPts val="140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Break into smaller version of problem (smaller list), plus  some simple operations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514983" lvl="0" marL="527050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Answer to smaller version is answer to original problem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1267458" y="2335954"/>
            <a:ext cx="563435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bisect_search2(L, 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038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bisect_search_helper(L, e, low, high):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2243021" y="2818351"/>
            <a:ext cx="1245235" cy="7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high ==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87680" lvl="0" marL="12700" marR="5080" rtl="0" algn="r">
              <a:lnSpc>
                <a:spcPct val="11875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mid = (low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3584206" y="2818351"/>
            <a:ext cx="1367155" cy="7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low: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L[low] == 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 high)//2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243021" y="3554747"/>
            <a:ext cx="3317875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487680" lvl="0" marL="500380" marR="146748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L[mid] == e:  </a:t>
            </a: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L[mid] &gt; e: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988060" marR="5080" rtl="0" algn="l">
              <a:lnSpc>
                <a:spcPct val="11875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low == mid: #nothing  return </a:t>
            </a:r>
            <a:r>
              <a:rPr lang="en-US" sz="16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5656932" y="4278343"/>
            <a:ext cx="1732914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left to search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2730701" y="4760740"/>
            <a:ext cx="124523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038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4031786" y="4982052"/>
            <a:ext cx="4939030" cy="318770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52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bisect_search_helper(L, e, low, mid - 1)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2242818" y="5255938"/>
            <a:ext cx="124523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038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3514523" y="5474571"/>
            <a:ext cx="5093970" cy="318770"/>
          </a:xfrm>
          <a:prstGeom prst="rect">
            <a:avLst/>
          </a:prstGeom>
          <a:noFill/>
          <a:ln cap="flat" cmpd="sng" w="158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81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bisect_search_helper(L, e, mid + 1, high)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1755016" y="5738335"/>
            <a:ext cx="6365875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-488315" lvl="0" marL="500380" marR="4394200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len(L) == 0:  </a:t>
            </a: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8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038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bisect_search_helper(L, e, 0, len(L) - 1)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492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BISECTION SEARCH  </a:t>
            </a:r>
            <a:r>
              <a:rPr lang="en-US"/>
              <a:t>IMPLEMENTATION: RECAP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492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COMPLEXITY OF BISECTION  </a:t>
            </a:r>
            <a:r>
              <a:rPr lang="en-US"/>
              <a:t>SEARCH: RECAP	</a:t>
            </a:r>
            <a:endParaRPr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1267458" y="2302933"/>
            <a:ext cx="5753735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26059" marR="1562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bisect_search2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and its helper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1459" lvl="1" marL="251459" marR="1630045" rtl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O(log n) bisection search calls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82880" lvl="2" marL="57658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reduce size of problem by factor of 2 on each step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pass list and indices as parameters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list never copied, just re-passed as pointer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constant work inside function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O(log n)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SEARCHING A SORTED LIST</a:t>
            </a:r>
            <a:endParaRPr/>
          </a:p>
          <a:p>
            <a:pPr indent="0" lvl="0" marL="14922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n is len(L)	</a:t>
            </a:r>
            <a:endParaRPr/>
          </a:p>
        </p:txBody>
      </p:sp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8607158" y="7040181"/>
            <a:ext cx="21145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1267458" y="2165900"/>
            <a:ext cx="8013700" cy="408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225">
            <a:spAutoFit/>
          </a:bodyPr>
          <a:lstStyle/>
          <a:p>
            <a:pPr indent="-226059" lvl="0" marL="238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linear search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, search for an element is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binary search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, can search for an element in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O(log n)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assumes the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list is sorted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6059" lvl="0" marL="2381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when does it make sense to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sort ﬁrst then search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2095" lvl="1" marL="454659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SORT + O(</a:t>
            </a: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log n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) &lt; O(</a:t>
            </a: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US" sz="2400" u="none" cap="none" strike="noStrike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SORT &lt; O(</a:t>
            </a: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) – O(</a:t>
            </a: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log n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2729" lvl="1" marL="45465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when sorting is less than O(</a:t>
            </a: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0256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NEVER TRUE!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393700" marR="274320" rtl="0" algn="l">
              <a:lnSpc>
                <a:spcPct val="108333"/>
              </a:lnSpc>
              <a:spcBef>
                <a:spcPts val="42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to sort a collection of n elements must look at each one at  least once!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2022-09-10T12:51:47Z</dcterms:created>
  <dc:creator>Grimson, Eric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2022-09-10T00:00:00Z</vt:filetime>
  </property>
</Properties>
</file>