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Default Extension="jpg" ContentType="image/jpg"/>
  <Override PartName="/ppt/slides/slide26.xml" ContentType="application/vnd.openxmlformats-officedocument.presentationml.slide+xml"/>
  <Default Extension="png" ContentType="image/png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21791" y="728472"/>
            <a:ext cx="6529070" cy="36830"/>
          </a:xfrm>
          <a:custGeom>
            <a:avLst/>
            <a:gdLst/>
            <a:ahLst/>
            <a:cxnLst/>
            <a:rect l="l" t="t" r="r" b="b"/>
            <a:pathLst>
              <a:path w="6529070" h="36829">
                <a:moveTo>
                  <a:pt x="6528816" y="0"/>
                </a:moveTo>
                <a:lnTo>
                  <a:pt x="0" y="0"/>
                </a:lnTo>
                <a:lnTo>
                  <a:pt x="0" y="36575"/>
                </a:lnTo>
                <a:lnTo>
                  <a:pt x="6528816" y="36575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300" y="9234636"/>
            <a:ext cx="105092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607556" y="9233378"/>
            <a:ext cx="561975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psmith@domain.com" TargetMode="External"/><Relationship Id="rId3" Type="http://schemas.openxmlformats.org/officeDocument/2006/relationships/hyperlink" Target="mailto:lstevens@domain.com" TargetMode="External"/><Relationship Id="rId4" Type="http://schemas.openxmlformats.org/officeDocument/2006/relationships/hyperlink" Target="mailto:mlarsen@domain.com" TargetMode="External"/><Relationship Id="rId5" Type="http://schemas.openxmlformats.org/officeDocument/2006/relationships/hyperlink" Target="mailto:blark@domain.com" TargetMode="External"/><Relationship Id="rId6" Type="http://schemas.openxmlformats.org/officeDocument/2006/relationships/image" Target="../media/image3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9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javascript.internet.com/" TargetMode="Externa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javascriptsource.com/" TargetMode="Externa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9683" y="435357"/>
            <a:ext cx="165544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Cambria"/>
                <a:cs typeface="Cambria"/>
              </a:rPr>
              <a:t>JAVASCRIPT</a:t>
            </a:r>
            <a:r>
              <a:rPr dirty="0" sz="1600" spc="-7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Notes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1792" y="710183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18288"/>
                </a:moveTo>
                <a:lnTo>
                  <a:pt x="0" y="18288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18288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9144"/>
                </a:lnTo>
                <a:lnTo>
                  <a:pt x="6528816" y="9144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1792" y="9177528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45720"/>
                </a:moveTo>
                <a:lnTo>
                  <a:pt x="0" y="45720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45720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36576"/>
                </a:lnTo>
                <a:lnTo>
                  <a:pt x="6528816" y="36576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7380" y="1035811"/>
            <a:ext cx="6510655" cy="80600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Times New Roman"/>
                <a:cs typeface="Times New Roman"/>
              </a:rPr>
              <a:t>JAVASCRIPT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 spc="-5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scripting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language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321945">
              <a:lnSpc>
                <a:spcPts val="1370"/>
              </a:lnSpc>
            </a:pP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millions</a:t>
            </a:r>
            <a:r>
              <a:rPr dirty="0" sz="1200" spc="5">
                <a:latin typeface="Times New Roman"/>
                <a:cs typeface="Times New Roman"/>
              </a:rPr>
              <a:t> of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Web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pages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functionality,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validate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forms,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detect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browsers,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much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more.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latin typeface="Times New Roman"/>
                <a:cs typeface="Times New Roman"/>
              </a:rPr>
              <a:t>Introduction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to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JavaScript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5085">
              <a:lnSpc>
                <a:spcPts val="1370"/>
              </a:lnSpc>
            </a:pP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millions</a:t>
            </a:r>
            <a:r>
              <a:rPr dirty="0" sz="1200" spc="5">
                <a:latin typeface="Times New Roman"/>
                <a:cs typeface="Times New Roman"/>
              </a:rPr>
              <a:t> of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Web</a:t>
            </a:r>
            <a:r>
              <a:rPr dirty="0" sz="1200" spc="-5">
                <a:latin typeface="Times New Roman"/>
                <a:cs typeface="Times New Roman"/>
              </a:rPr>
              <a:t> pages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improve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design,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validate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forms,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detect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browsers,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cookies,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much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more.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5240">
              <a:lnSpc>
                <a:spcPts val="1370"/>
              </a:lnSpc>
            </a:pP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most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popular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scripting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language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Internet,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major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browsers,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Internet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Explorer,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Mozilla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Firefox,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Times New Roman"/>
                <a:cs typeface="Times New Roman"/>
              </a:rPr>
              <a:t>What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is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JavaScript?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469900" indent="-228600">
              <a:lnSpc>
                <a:spcPts val="1405"/>
              </a:lnSpc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was designed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interactivity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HTML</a:t>
            </a:r>
            <a:r>
              <a:rPr dirty="0" sz="1200" spc="-5">
                <a:latin typeface="Times New Roman"/>
                <a:cs typeface="Times New Roman"/>
              </a:rPr>
              <a:t> pages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 scripting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language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scripting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language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lightweight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programming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language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usually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embedded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directly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HTML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pages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interpreted </a:t>
            </a:r>
            <a:r>
              <a:rPr dirty="0" sz="1200" spc="-10">
                <a:latin typeface="Times New Roman"/>
                <a:cs typeface="Times New Roman"/>
              </a:rPr>
              <a:t>language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(means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scripts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execute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without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preliminary</a:t>
            </a:r>
            <a:r>
              <a:rPr dirty="0" sz="1200" spc="-5">
                <a:latin typeface="Times New Roman"/>
                <a:cs typeface="Times New Roman"/>
              </a:rPr>
              <a:t> compilation)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05"/>
              </a:lnSpc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Everyone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 </a:t>
            </a: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without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purchasing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license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Java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two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completely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languages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both</a:t>
            </a:r>
            <a:r>
              <a:rPr dirty="0" sz="1200" spc="-10">
                <a:latin typeface="Times New Roman"/>
                <a:cs typeface="Times New Roman"/>
              </a:rPr>
              <a:t> concept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design!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13335">
              <a:lnSpc>
                <a:spcPts val="1370"/>
              </a:lnSpc>
              <a:spcBef>
                <a:spcPts val="5"/>
              </a:spcBef>
            </a:pPr>
            <a:r>
              <a:rPr dirty="0" sz="1200" spc="-10">
                <a:latin typeface="Times New Roman"/>
                <a:cs typeface="Times New Roman"/>
              </a:rPr>
              <a:t>Java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(developed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Sun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Microsystems)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powerful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much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complex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programming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language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-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same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category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C++.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142490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What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can</a:t>
            </a:r>
            <a:r>
              <a:rPr dirty="0" sz="1400" spc="-10" b="1">
                <a:latin typeface="Times New Roman"/>
                <a:cs typeface="Times New Roman"/>
              </a:rPr>
              <a:t> a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JavaScript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spc="5" b="1">
                <a:latin typeface="Times New Roman"/>
                <a:cs typeface="Times New Roman"/>
              </a:rPr>
              <a:t>Do	</a:t>
            </a:r>
            <a:r>
              <a:rPr dirty="0" sz="1400" spc="-10" b="1">
                <a:latin typeface="Times New Roman"/>
                <a:cs typeface="Times New Roman"/>
              </a:rPr>
              <a:t>?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370"/>
              </a:lnSpc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JavaScript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gives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HTML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designers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programming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tool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-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HTML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authors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normally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programmers,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but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JavaScript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scripting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language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 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very</a:t>
            </a:r>
            <a:r>
              <a:rPr dirty="0" sz="1200" spc="-10">
                <a:latin typeface="Times New Roman"/>
                <a:cs typeface="Times New Roman"/>
              </a:rPr>
              <a:t> simple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syntax!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Almost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anyone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put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small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"snippets"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their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HTML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pages</a:t>
            </a:r>
            <a:endParaRPr sz="1200">
              <a:latin typeface="Times New Roman"/>
              <a:cs typeface="Times New Roman"/>
            </a:endParaRPr>
          </a:p>
          <a:p>
            <a:pPr marL="469900" marR="492759" indent="-228600">
              <a:lnSpc>
                <a:spcPts val="1370"/>
              </a:lnSpc>
              <a:spcBef>
                <a:spcPts val="20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JavaScript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can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put</a:t>
            </a:r>
            <a:r>
              <a:rPr dirty="0" sz="1200" spc="-5" b="1">
                <a:latin typeface="Times New Roman"/>
                <a:cs typeface="Times New Roman"/>
              </a:rPr>
              <a:t> dynamic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text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into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HTML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page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-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statement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like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this: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document.write("&lt;h1&gt;"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+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+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"&lt;/h1&gt;")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variable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text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HTML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page</a:t>
            </a:r>
            <a:endParaRPr sz="1200">
              <a:latin typeface="Times New Roman"/>
              <a:cs typeface="Times New Roman"/>
            </a:endParaRPr>
          </a:p>
          <a:p>
            <a:pPr marL="469900" marR="266700" indent="-228600">
              <a:lnSpc>
                <a:spcPts val="1370"/>
              </a:lnSpc>
              <a:spcBef>
                <a:spcPts val="20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JavaScript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can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react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to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events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-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execute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when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something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happens,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like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has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finished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loading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when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clicks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HTML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</a:t>
            </a:r>
            <a:endParaRPr sz="1200">
              <a:latin typeface="Times New Roman"/>
              <a:cs typeface="Times New Roman"/>
            </a:endParaRPr>
          </a:p>
          <a:p>
            <a:pPr marL="469900" marR="64135" indent="-228600">
              <a:lnSpc>
                <a:spcPts val="1370"/>
              </a:lnSpc>
              <a:spcBef>
                <a:spcPts val="20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JavaScript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can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read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and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write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HTML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elements</a:t>
            </a:r>
            <a:r>
              <a:rPr dirty="0" sz="1200" spc="4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-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content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HTML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</a:t>
            </a:r>
            <a:endParaRPr sz="1200">
              <a:latin typeface="Times New Roman"/>
              <a:cs typeface="Times New Roman"/>
            </a:endParaRPr>
          </a:p>
          <a:p>
            <a:pPr marL="469900" marR="106045" indent="-228600">
              <a:lnSpc>
                <a:spcPts val="1370"/>
              </a:lnSpc>
              <a:spcBef>
                <a:spcPts val="20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JavaScript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can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be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used </a:t>
            </a:r>
            <a:r>
              <a:rPr dirty="0" sz="1200" b="1">
                <a:latin typeface="Times New Roman"/>
                <a:cs typeface="Times New Roman"/>
              </a:rPr>
              <a:t>to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validate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data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-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15">
                <a:latin typeface="Times New Roman"/>
                <a:cs typeface="Times New Roman"/>
              </a:rPr>
              <a:t> 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validate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before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submitted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server.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saves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server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extra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processing</a:t>
            </a:r>
            <a:endParaRPr sz="1200">
              <a:latin typeface="Times New Roman"/>
              <a:cs typeface="Times New Roman"/>
            </a:endParaRPr>
          </a:p>
          <a:p>
            <a:pPr marL="469900" marR="15875" indent="-228600">
              <a:lnSpc>
                <a:spcPts val="1370"/>
              </a:lnSpc>
              <a:spcBef>
                <a:spcPts val="20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JavaScript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can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be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used </a:t>
            </a:r>
            <a:r>
              <a:rPr dirty="0" sz="1200" b="1">
                <a:latin typeface="Times New Roman"/>
                <a:cs typeface="Times New Roman"/>
              </a:rPr>
              <a:t>to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detect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visitor's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browser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-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detect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visitor's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browser,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-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depending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browser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-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load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another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page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specifically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designed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55"/>
              </a:lnSpc>
            </a:pPr>
            <a:r>
              <a:rPr dirty="0" sz="1200" spc="-5">
                <a:latin typeface="Times New Roman"/>
                <a:cs typeface="Times New Roman"/>
              </a:rPr>
              <a:t>browser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1792" y="9177528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45720"/>
                </a:moveTo>
                <a:lnTo>
                  <a:pt x="0" y="45720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45720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36576"/>
                </a:lnTo>
                <a:lnTo>
                  <a:pt x="6528816" y="36576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1792" y="941831"/>
            <a:ext cx="6517005" cy="929640"/>
          </a:xfrm>
          <a:custGeom>
            <a:avLst/>
            <a:gdLst/>
            <a:ahLst/>
            <a:cxnLst/>
            <a:rect l="l" t="t" r="r" b="b"/>
            <a:pathLst>
              <a:path w="6517005" h="929639">
                <a:moveTo>
                  <a:pt x="6516624" y="0"/>
                </a:moveTo>
                <a:lnTo>
                  <a:pt x="6513576" y="0"/>
                </a:lnTo>
                <a:lnTo>
                  <a:pt x="6513576" y="12192"/>
                </a:lnTo>
                <a:lnTo>
                  <a:pt x="6513576" y="24384"/>
                </a:lnTo>
                <a:lnTo>
                  <a:pt x="6513576" y="926592"/>
                </a:lnTo>
                <a:lnTo>
                  <a:pt x="12192" y="926592"/>
                </a:lnTo>
                <a:lnTo>
                  <a:pt x="12192" y="24384"/>
                </a:lnTo>
                <a:lnTo>
                  <a:pt x="12192" y="12192"/>
                </a:lnTo>
                <a:lnTo>
                  <a:pt x="6513576" y="12192"/>
                </a:lnTo>
                <a:lnTo>
                  <a:pt x="6513576" y="0"/>
                </a:lnTo>
                <a:lnTo>
                  <a:pt x="12192" y="0"/>
                </a:lnTo>
                <a:lnTo>
                  <a:pt x="0" y="0"/>
                </a:lnTo>
                <a:lnTo>
                  <a:pt x="0" y="929640"/>
                </a:lnTo>
                <a:lnTo>
                  <a:pt x="6513576" y="929640"/>
                </a:lnTo>
                <a:lnTo>
                  <a:pt x="6516624" y="929640"/>
                </a:lnTo>
                <a:lnTo>
                  <a:pt x="6516624" y="926592"/>
                </a:lnTo>
                <a:lnTo>
                  <a:pt x="6516624" y="24384"/>
                </a:lnTo>
                <a:lnTo>
                  <a:pt x="6516624" y="12192"/>
                </a:lnTo>
                <a:lnTo>
                  <a:pt x="65166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1792" y="2237231"/>
            <a:ext cx="6517005" cy="1807845"/>
          </a:xfrm>
          <a:custGeom>
            <a:avLst/>
            <a:gdLst/>
            <a:ahLst/>
            <a:cxnLst/>
            <a:rect l="l" t="t" r="r" b="b"/>
            <a:pathLst>
              <a:path w="6517005" h="1807845">
                <a:moveTo>
                  <a:pt x="6516624" y="0"/>
                </a:moveTo>
                <a:lnTo>
                  <a:pt x="6513576" y="0"/>
                </a:lnTo>
                <a:lnTo>
                  <a:pt x="6513576" y="12192"/>
                </a:lnTo>
                <a:lnTo>
                  <a:pt x="6513576" y="24384"/>
                </a:lnTo>
                <a:lnTo>
                  <a:pt x="6513576" y="1804416"/>
                </a:lnTo>
                <a:lnTo>
                  <a:pt x="12192" y="1804416"/>
                </a:lnTo>
                <a:lnTo>
                  <a:pt x="12192" y="24384"/>
                </a:lnTo>
                <a:lnTo>
                  <a:pt x="12192" y="12192"/>
                </a:lnTo>
                <a:lnTo>
                  <a:pt x="6513576" y="12192"/>
                </a:lnTo>
                <a:lnTo>
                  <a:pt x="6513576" y="0"/>
                </a:lnTo>
                <a:lnTo>
                  <a:pt x="12192" y="0"/>
                </a:lnTo>
                <a:lnTo>
                  <a:pt x="0" y="0"/>
                </a:lnTo>
                <a:lnTo>
                  <a:pt x="0" y="1807464"/>
                </a:lnTo>
                <a:lnTo>
                  <a:pt x="6513576" y="1807464"/>
                </a:lnTo>
                <a:lnTo>
                  <a:pt x="6516624" y="1807464"/>
                </a:lnTo>
                <a:lnTo>
                  <a:pt x="6516624" y="1804416"/>
                </a:lnTo>
                <a:lnTo>
                  <a:pt x="6516624" y="24384"/>
                </a:lnTo>
                <a:lnTo>
                  <a:pt x="6516624" y="12192"/>
                </a:lnTo>
                <a:lnTo>
                  <a:pt x="65166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1792" y="6199631"/>
            <a:ext cx="6547484" cy="1640205"/>
          </a:xfrm>
          <a:custGeom>
            <a:avLst/>
            <a:gdLst/>
            <a:ahLst/>
            <a:cxnLst/>
            <a:rect l="l" t="t" r="r" b="b"/>
            <a:pathLst>
              <a:path w="6547484" h="1640204">
                <a:moveTo>
                  <a:pt x="6547104" y="0"/>
                </a:moveTo>
                <a:lnTo>
                  <a:pt x="6544056" y="0"/>
                </a:lnTo>
                <a:lnTo>
                  <a:pt x="6544056" y="12192"/>
                </a:lnTo>
                <a:lnTo>
                  <a:pt x="6544056" y="24384"/>
                </a:lnTo>
                <a:lnTo>
                  <a:pt x="6544056" y="1636776"/>
                </a:lnTo>
                <a:lnTo>
                  <a:pt x="12192" y="1636776"/>
                </a:lnTo>
                <a:lnTo>
                  <a:pt x="12192" y="24384"/>
                </a:lnTo>
                <a:lnTo>
                  <a:pt x="12192" y="12192"/>
                </a:lnTo>
                <a:lnTo>
                  <a:pt x="6544056" y="12192"/>
                </a:lnTo>
                <a:lnTo>
                  <a:pt x="6544056" y="0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0" y="24384"/>
                </a:lnTo>
                <a:lnTo>
                  <a:pt x="0" y="1636776"/>
                </a:lnTo>
                <a:lnTo>
                  <a:pt x="0" y="1639824"/>
                </a:lnTo>
                <a:lnTo>
                  <a:pt x="6544056" y="1639824"/>
                </a:lnTo>
                <a:lnTo>
                  <a:pt x="6547104" y="1639824"/>
                </a:lnTo>
                <a:lnTo>
                  <a:pt x="6547104" y="1636776"/>
                </a:lnTo>
                <a:lnTo>
                  <a:pt x="6547104" y="24384"/>
                </a:lnTo>
                <a:lnTo>
                  <a:pt x="6547104" y="12192"/>
                </a:lnTo>
                <a:lnTo>
                  <a:pt x="654710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09091" y="435357"/>
            <a:ext cx="6557009" cy="86791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63165" algn="l"/>
                <a:tab pos="6541134" algn="l"/>
              </a:tabLst>
            </a:pP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	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JAVASCRIPT</a:t>
            </a:r>
            <a:r>
              <a:rPr dirty="0" u="sng" sz="1600" spc="-4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 spc="-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Notes	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Cambria"/>
              <a:cs typeface="Cambria"/>
            </a:endParaRPr>
          </a:p>
          <a:p>
            <a:pPr marL="30480">
              <a:lnSpc>
                <a:spcPts val="1405"/>
              </a:lnSpc>
            </a:pPr>
            <a:r>
              <a:rPr dirty="0" sz="1200" spc="-5" b="1">
                <a:latin typeface="Times New Roman"/>
                <a:cs typeface="Times New Roman"/>
              </a:rPr>
              <a:t>if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(time&lt;10)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document.write("&lt;b&gt;Good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morning&lt;/b&gt;");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415"/>
              </a:lnSpc>
            </a:pPr>
            <a:r>
              <a:rPr dirty="0" sz="1200" spc="-5" b="1">
                <a:latin typeface="Times New Roman"/>
                <a:cs typeface="Times New Roman"/>
              </a:rPr>
              <a:t>&lt;/script&gt;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Example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415"/>
              </a:lnSpc>
              <a:spcBef>
                <a:spcPts val="459"/>
              </a:spcBef>
            </a:pPr>
            <a:r>
              <a:rPr dirty="0" sz="1200" spc="-10" b="1">
                <a:latin typeface="Times New Roman"/>
                <a:cs typeface="Times New Roman"/>
              </a:rPr>
              <a:t>&lt;script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type="text/javascript"&gt;</a:t>
            </a:r>
            <a:endParaRPr sz="1200">
              <a:latin typeface="Times New Roman"/>
              <a:cs typeface="Times New Roman"/>
            </a:endParaRPr>
          </a:p>
          <a:p>
            <a:pPr marL="30480" marR="4001135">
              <a:lnSpc>
                <a:spcPts val="1370"/>
              </a:lnSpc>
              <a:spcBef>
                <a:spcPts val="80"/>
              </a:spcBef>
            </a:pPr>
            <a:r>
              <a:rPr dirty="0" sz="1200" spc="-5" b="1">
                <a:latin typeface="Times New Roman"/>
                <a:cs typeface="Times New Roman"/>
              </a:rPr>
              <a:t>//Write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"Lunch-time!"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if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 </a:t>
            </a:r>
            <a:r>
              <a:rPr dirty="0" sz="1200" spc="-5" b="1">
                <a:latin typeface="Times New Roman"/>
                <a:cs typeface="Times New Roman"/>
              </a:rPr>
              <a:t>time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is 11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var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d=new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Date();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55"/>
              </a:lnSpc>
            </a:pPr>
            <a:r>
              <a:rPr dirty="0" sz="1200" spc="-5" b="1">
                <a:latin typeface="Times New Roman"/>
                <a:cs typeface="Times New Roman"/>
              </a:rPr>
              <a:t>var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time=d.getHours();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30480">
              <a:lnSpc>
                <a:spcPts val="1405"/>
              </a:lnSpc>
            </a:pPr>
            <a:r>
              <a:rPr dirty="0" sz="1200" spc="-5" b="1">
                <a:latin typeface="Times New Roman"/>
                <a:cs typeface="Times New Roman"/>
              </a:rPr>
              <a:t>if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(time==11)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document.write("&lt;b&gt;Lunch-time!&lt;/b&gt;");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415"/>
              </a:lnSpc>
            </a:pPr>
            <a:r>
              <a:rPr dirty="0" sz="1200" spc="-5" b="1">
                <a:latin typeface="Times New Roman"/>
                <a:cs typeface="Times New Roman"/>
              </a:rPr>
              <a:t>&lt;/script&gt;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Note: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When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comparing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variables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you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must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always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two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equals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signs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next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other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(==)!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30480" marR="476884">
              <a:lnSpc>
                <a:spcPts val="1390"/>
              </a:lnSpc>
            </a:pPr>
            <a:r>
              <a:rPr dirty="0" sz="1200" spc="-10">
                <a:latin typeface="Times New Roman"/>
                <a:cs typeface="Times New Roman"/>
              </a:rPr>
              <a:t>Notice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there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no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..else..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syntax.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You</a:t>
            </a:r>
            <a:r>
              <a:rPr dirty="0" sz="1200" spc="-10">
                <a:latin typeface="Times New Roman"/>
                <a:cs typeface="Times New Roman"/>
              </a:rPr>
              <a:t> just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execute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some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only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if</a:t>
            </a:r>
            <a:r>
              <a:rPr dirty="0" sz="1200" b="1">
                <a:latin typeface="Times New Roman"/>
                <a:cs typeface="Times New Roman"/>
              </a:rPr>
              <a:t> the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specified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condition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is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true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If...else</a:t>
            </a:r>
            <a:r>
              <a:rPr dirty="0" u="heavy" sz="1200" spc="-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Statement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30480" marR="233045">
              <a:lnSpc>
                <a:spcPts val="137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you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want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execute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some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condition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true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another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-15">
                <a:latin typeface="Times New Roman"/>
                <a:cs typeface="Times New Roman"/>
              </a:rPr>
              <a:t> if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condition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not </a:t>
            </a:r>
            <a:r>
              <a:rPr dirty="0" sz="1200">
                <a:latin typeface="Times New Roman"/>
                <a:cs typeface="Times New Roman"/>
              </a:rPr>
              <a:t>true, </a:t>
            </a:r>
            <a:r>
              <a:rPr dirty="0" sz="1200" spc="-5">
                <a:latin typeface="Times New Roman"/>
                <a:cs typeface="Times New Roman"/>
              </a:rPr>
              <a:t>use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if....else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statement.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Syntax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L="30480">
              <a:lnSpc>
                <a:spcPts val="1415"/>
              </a:lnSpc>
            </a:pPr>
            <a:r>
              <a:rPr dirty="0" sz="1200" spc="-5" b="1">
                <a:latin typeface="Times New Roman"/>
                <a:cs typeface="Times New Roman"/>
              </a:rPr>
              <a:t>if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(</a:t>
            </a:r>
            <a:r>
              <a:rPr dirty="0" sz="1200" b="1" i="1">
                <a:latin typeface="Times New Roman"/>
                <a:cs typeface="Times New Roman"/>
              </a:rPr>
              <a:t>condition</a:t>
            </a:r>
            <a:r>
              <a:rPr dirty="0" sz="1200" b="1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 i="1">
                <a:latin typeface="Times New Roman"/>
                <a:cs typeface="Times New Roman"/>
              </a:rPr>
              <a:t>code</a:t>
            </a:r>
            <a:r>
              <a:rPr dirty="0" sz="120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to</a:t>
            </a:r>
            <a:r>
              <a:rPr dirty="0" sz="1200" spc="5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be</a:t>
            </a:r>
            <a:r>
              <a:rPr dirty="0" sz="1200" spc="5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executed</a:t>
            </a:r>
            <a:r>
              <a:rPr dirty="0" sz="1200" spc="5" b="1" i="1">
                <a:latin typeface="Times New Roman"/>
                <a:cs typeface="Times New Roman"/>
              </a:rPr>
              <a:t> </a:t>
            </a:r>
            <a:r>
              <a:rPr dirty="0" sz="1200" spc="-15" b="1" i="1">
                <a:latin typeface="Times New Roman"/>
                <a:cs typeface="Times New Roman"/>
              </a:rPr>
              <a:t>if</a:t>
            </a:r>
            <a:r>
              <a:rPr dirty="0" sz="1200" spc="15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condition</a:t>
            </a:r>
            <a:r>
              <a:rPr dirty="0" sz="1200" spc="1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is</a:t>
            </a:r>
            <a:r>
              <a:rPr dirty="0" sz="120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true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else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 i="1">
                <a:latin typeface="Times New Roman"/>
                <a:cs typeface="Times New Roman"/>
              </a:rPr>
              <a:t>code</a:t>
            </a:r>
            <a:r>
              <a:rPr dirty="0" sz="120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to</a:t>
            </a:r>
            <a:r>
              <a:rPr dirty="0" sz="1200" spc="1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be</a:t>
            </a:r>
            <a:r>
              <a:rPr dirty="0" sz="120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executed</a:t>
            </a:r>
            <a:r>
              <a:rPr dirty="0" sz="1200" spc="10" b="1" i="1">
                <a:latin typeface="Times New Roman"/>
                <a:cs typeface="Times New Roman"/>
              </a:rPr>
              <a:t> </a:t>
            </a:r>
            <a:r>
              <a:rPr dirty="0" sz="1200" spc="-15" b="1" i="1">
                <a:latin typeface="Times New Roman"/>
                <a:cs typeface="Times New Roman"/>
              </a:rPr>
              <a:t>if</a:t>
            </a:r>
            <a:r>
              <a:rPr dirty="0" sz="1200" spc="15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condition</a:t>
            </a:r>
            <a:r>
              <a:rPr dirty="0" sz="1200" spc="1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is</a:t>
            </a:r>
            <a:r>
              <a:rPr dirty="0" sz="1200" b="1" i="1">
                <a:latin typeface="Times New Roman"/>
                <a:cs typeface="Times New Roman"/>
              </a:rPr>
              <a:t> </a:t>
            </a:r>
            <a:r>
              <a:rPr dirty="0" sz="1200" spc="-10" b="1" i="1">
                <a:latin typeface="Times New Roman"/>
                <a:cs typeface="Times New Roman"/>
              </a:rPr>
              <a:t>not</a:t>
            </a:r>
            <a:r>
              <a:rPr dirty="0" sz="1200" spc="1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true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415"/>
              </a:lnSpc>
            </a:pPr>
            <a:r>
              <a:rPr dirty="0" sz="1200" spc="-5" b="1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Example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415"/>
              </a:lnSpc>
              <a:spcBef>
                <a:spcPts val="455"/>
              </a:spcBef>
            </a:pPr>
            <a:r>
              <a:rPr dirty="0" sz="1200" spc="-10" b="1">
                <a:latin typeface="Times New Roman"/>
                <a:cs typeface="Times New Roman"/>
              </a:rPr>
              <a:t>&lt;script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type="text/javascript"&gt;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//If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 </a:t>
            </a:r>
            <a:r>
              <a:rPr dirty="0" sz="1200" spc="-5" b="1">
                <a:latin typeface="Times New Roman"/>
                <a:cs typeface="Times New Roman"/>
              </a:rPr>
              <a:t>time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is </a:t>
            </a:r>
            <a:r>
              <a:rPr dirty="0" sz="1200" spc="-15" b="1">
                <a:latin typeface="Times New Roman"/>
                <a:cs typeface="Times New Roman"/>
              </a:rPr>
              <a:t>less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than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10,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//you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will </a:t>
            </a:r>
            <a:r>
              <a:rPr dirty="0" sz="1200" spc="-5" b="1">
                <a:latin typeface="Times New Roman"/>
                <a:cs typeface="Times New Roman"/>
              </a:rPr>
              <a:t>get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"Good</a:t>
            </a:r>
            <a:r>
              <a:rPr dirty="0" sz="1200" spc="-10" b="1">
                <a:latin typeface="Times New Roman"/>
                <a:cs typeface="Times New Roman"/>
              </a:rPr>
              <a:t> morning"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greeting.</a:t>
            </a:r>
            <a:endParaRPr sz="1200">
              <a:latin typeface="Times New Roman"/>
              <a:cs typeface="Times New Roman"/>
            </a:endParaRPr>
          </a:p>
          <a:p>
            <a:pPr marL="30480" marR="3422015">
              <a:lnSpc>
                <a:spcPts val="1370"/>
              </a:lnSpc>
              <a:spcBef>
                <a:spcPts val="80"/>
              </a:spcBef>
            </a:pPr>
            <a:r>
              <a:rPr dirty="0" sz="1200" spc="-5" b="1">
                <a:latin typeface="Times New Roman"/>
                <a:cs typeface="Times New Roman"/>
              </a:rPr>
              <a:t>//Otherwise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you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will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get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"Good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day"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greeting.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var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=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new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Date();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1792" y="8205216"/>
            <a:ext cx="6517005" cy="929640"/>
          </a:xfrm>
          <a:custGeom>
            <a:avLst/>
            <a:gdLst/>
            <a:ahLst/>
            <a:cxnLst/>
            <a:rect l="l" t="t" r="r" b="b"/>
            <a:pathLst>
              <a:path w="6517005" h="929640">
                <a:moveTo>
                  <a:pt x="6516624" y="24396"/>
                </a:moveTo>
                <a:lnTo>
                  <a:pt x="6513576" y="24396"/>
                </a:lnTo>
                <a:lnTo>
                  <a:pt x="6513576" y="926592"/>
                </a:lnTo>
                <a:lnTo>
                  <a:pt x="12192" y="926592"/>
                </a:lnTo>
                <a:lnTo>
                  <a:pt x="12192" y="24396"/>
                </a:lnTo>
                <a:lnTo>
                  <a:pt x="0" y="24396"/>
                </a:lnTo>
                <a:lnTo>
                  <a:pt x="0" y="926592"/>
                </a:lnTo>
                <a:lnTo>
                  <a:pt x="0" y="929640"/>
                </a:lnTo>
                <a:lnTo>
                  <a:pt x="6513576" y="929640"/>
                </a:lnTo>
                <a:lnTo>
                  <a:pt x="6516624" y="929640"/>
                </a:lnTo>
                <a:lnTo>
                  <a:pt x="6516624" y="926604"/>
                </a:lnTo>
                <a:lnTo>
                  <a:pt x="6516624" y="24396"/>
                </a:lnTo>
                <a:close/>
              </a:path>
              <a:path w="6517005" h="929640">
                <a:moveTo>
                  <a:pt x="6516624" y="0"/>
                </a:moveTo>
                <a:lnTo>
                  <a:pt x="6513576" y="0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0" y="24384"/>
                </a:lnTo>
                <a:lnTo>
                  <a:pt x="12192" y="24384"/>
                </a:lnTo>
                <a:lnTo>
                  <a:pt x="12192" y="12192"/>
                </a:lnTo>
                <a:lnTo>
                  <a:pt x="6513576" y="12192"/>
                </a:lnTo>
                <a:lnTo>
                  <a:pt x="6513576" y="24384"/>
                </a:lnTo>
                <a:lnTo>
                  <a:pt x="6516624" y="24384"/>
                </a:lnTo>
                <a:lnTo>
                  <a:pt x="6516624" y="12192"/>
                </a:lnTo>
                <a:lnTo>
                  <a:pt x="65166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1792" y="9177528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45720"/>
                </a:moveTo>
                <a:lnTo>
                  <a:pt x="0" y="45720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45720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36576"/>
                </a:lnTo>
                <a:lnTo>
                  <a:pt x="6528816" y="36576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1792" y="941831"/>
            <a:ext cx="6517005" cy="1981200"/>
          </a:xfrm>
          <a:custGeom>
            <a:avLst/>
            <a:gdLst/>
            <a:ahLst/>
            <a:cxnLst/>
            <a:rect l="l" t="t" r="r" b="b"/>
            <a:pathLst>
              <a:path w="6517005" h="1981200">
                <a:moveTo>
                  <a:pt x="6516624" y="0"/>
                </a:moveTo>
                <a:lnTo>
                  <a:pt x="6513576" y="0"/>
                </a:lnTo>
                <a:lnTo>
                  <a:pt x="6513576" y="12192"/>
                </a:lnTo>
                <a:lnTo>
                  <a:pt x="6513576" y="24384"/>
                </a:lnTo>
                <a:lnTo>
                  <a:pt x="6513576" y="1978152"/>
                </a:lnTo>
                <a:lnTo>
                  <a:pt x="12192" y="1978152"/>
                </a:lnTo>
                <a:lnTo>
                  <a:pt x="12192" y="24384"/>
                </a:lnTo>
                <a:lnTo>
                  <a:pt x="12192" y="12192"/>
                </a:lnTo>
                <a:lnTo>
                  <a:pt x="6513576" y="12192"/>
                </a:lnTo>
                <a:lnTo>
                  <a:pt x="6513576" y="0"/>
                </a:lnTo>
                <a:lnTo>
                  <a:pt x="12192" y="0"/>
                </a:lnTo>
                <a:lnTo>
                  <a:pt x="0" y="0"/>
                </a:lnTo>
                <a:lnTo>
                  <a:pt x="0" y="1981200"/>
                </a:lnTo>
                <a:lnTo>
                  <a:pt x="6513576" y="1981200"/>
                </a:lnTo>
                <a:lnTo>
                  <a:pt x="6516624" y="1981200"/>
                </a:lnTo>
                <a:lnTo>
                  <a:pt x="6516624" y="1978152"/>
                </a:lnTo>
                <a:lnTo>
                  <a:pt x="6516624" y="24384"/>
                </a:lnTo>
                <a:lnTo>
                  <a:pt x="6516624" y="12192"/>
                </a:lnTo>
                <a:lnTo>
                  <a:pt x="65166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1792" y="4169663"/>
            <a:ext cx="6517005" cy="2334895"/>
          </a:xfrm>
          <a:custGeom>
            <a:avLst/>
            <a:gdLst/>
            <a:ahLst/>
            <a:cxnLst/>
            <a:rect l="l" t="t" r="r" b="b"/>
            <a:pathLst>
              <a:path w="6517005" h="2334895">
                <a:moveTo>
                  <a:pt x="6516624" y="0"/>
                </a:moveTo>
                <a:lnTo>
                  <a:pt x="6513576" y="0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0" y="24384"/>
                </a:lnTo>
                <a:lnTo>
                  <a:pt x="0" y="2331720"/>
                </a:lnTo>
                <a:lnTo>
                  <a:pt x="0" y="2334768"/>
                </a:lnTo>
                <a:lnTo>
                  <a:pt x="6513576" y="2334768"/>
                </a:lnTo>
                <a:lnTo>
                  <a:pt x="6516624" y="2334768"/>
                </a:lnTo>
                <a:lnTo>
                  <a:pt x="6516624" y="2331720"/>
                </a:lnTo>
                <a:lnTo>
                  <a:pt x="6516624" y="24384"/>
                </a:lnTo>
                <a:lnTo>
                  <a:pt x="6516624" y="12204"/>
                </a:lnTo>
                <a:lnTo>
                  <a:pt x="6513576" y="12204"/>
                </a:lnTo>
                <a:lnTo>
                  <a:pt x="6513576" y="24384"/>
                </a:lnTo>
                <a:lnTo>
                  <a:pt x="6513576" y="2331720"/>
                </a:lnTo>
                <a:lnTo>
                  <a:pt x="12192" y="2331720"/>
                </a:lnTo>
                <a:lnTo>
                  <a:pt x="12192" y="24384"/>
                </a:lnTo>
                <a:lnTo>
                  <a:pt x="12192" y="12192"/>
                </a:lnTo>
                <a:lnTo>
                  <a:pt x="6513576" y="12192"/>
                </a:lnTo>
                <a:lnTo>
                  <a:pt x="6516624" y="12192"/>
                </a:lnTo>
                <a:lnTo>
                  <a:pt x="65166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09091" y="435357"/>
            <a:ext cx="6590665" cy="85725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63165" algn="l"/>
                <a:tab pos="6541134" algn="l"/>
              </a:tabLst>
            </a:pP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	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JAVASCRIPT</a:t>
            </a:r>
            <a:r>
              <a:rPr dirty="0" u="sng" sz="1600" spc="-4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 spc="-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Notes	</a:t>
            </a:r>
            <a:endParaRPr sz="1600">
              <a:latin typeface="Cambria"/>
              <a:cs typeface="Cambria"/>
            </a:endParaRPr>
          </a:p>
          <a:p>
            <a:pPr marL="30480" marR="4968875">
              <a:lnSpc>
                <a:spcPct val="191700"/>
              </a:lnSpc>
              <a:spcBef>
                <a:spcPts val="735"/>
              </a:spcBef>
            </a:pPr>
            <a:r>
              <a:rPr dirty="0" sz="1200" spc="-5" b="1">
                <a:latin typeface="Times New Roman"/>
                <a:cs typeface="Times New Roman"/>
              </a:rPr>
              <a:t>var time = d.getHours();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if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(time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&lt;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10)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45"/>
              </a:lnSpc>
            </a:pPr>
            <a:r>
              <a:rPr dirty="0" sz="1200" spc="-5" b="1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document.write("Good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morning!");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else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document.write("Good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day!");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415"/>
              </a:lnSpc>
            </a:pPr>
            <a:r>
              <a:rPr dirty="0" sz="1200" spc="-5" b="1">
                <a:latin typeface="Times New Roman"/>
                <a:cs typeface="Times New Roman"/>
              </a:rPr>
              <a:t>&lt;/script&gt;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If...else</a:t>
            </a:r>
            <a:r>
              <a:rPr dirty="0" u="heavy" sz="12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if...else Statement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5">
                <a:latin typeface="Times New Roman"/>
                <a:cs typeface="Times New Roman"/>
              </a:rPr>
              <a:t>You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should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if....else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if...else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statement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you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want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select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many </a:t>
            </a:r>
            <a:r>
              <a:rPr dirty="0" sz="1200">
                <a:latin typeface="Times New Roman"/>
                <a:cs typeface="Times New Roman"/>
              </a:rPr>
              <a:t>sets</a:t>
            </a:r>
            <a:r>
              <a:rPr dirty="0" sz="1200" spc="5">
                <a:latin typeface="Times New Roman"/>
                <a:cs typeface="Times New Roman"/>
              </a:rPr>
              <a:t> 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execute.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Syntax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405"/>
              </a:lnSpc>
              <a:spcBef>
                <a:spcPts val="480"/>
              </a:spcBef>
            </a:pPr>
            <a:r>
              <a:rPr dirty="0" sz="1200" spc="-5" b="1">
                <a:latin typeface="Times New Roman"/>
                <a:cs typeface="Times New Roman"/>
              </a:rPr>
              <a:t>if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(</a:t>
            </a:r>
            <a:r>
              <a:rPr dirty="0" sz="1200" b="1" i="1">
                <a:latin typeface="Times New Roman"/>
                <a:cs typeface="Times New Roman"/>
              </a:rPr>
              <a:t>condition1</a:t>
            </a:r>
            <a:r>
              <a:rPr dirty="0" sz="1200" b="1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 i="1">
                <a:latin typeface="Times New Roman"/>
                <a:cs typeface="Times New Roman"/>
              </a:rPr>
              <a:t>code</a:t>
            </a:r>
            <a:r>
              <a:rPr dirty="0" sz="120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to</a:t>
            </a:r>
            <a:r>
              <a:rPr dirty="0" sz="1200" spc="1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be</a:t>
            </a:r>
            <a:r>
              <a:rPr dirty="0" sz="120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executed</a:t>
            </a:r>
            <a:r>
              <a:rPr dirty="0" sz="1200" spc="10" b="1" i="1">
                <a:latin typeface="Times New Roman"/>
                <a:cs typeface="Times New Roman"/>
              </a:rPr>
              <a:t> </a:t>
            </a:r>
            <a:r>
              <a:rPr dirty="0" sz="1200" spc="-15" b="1" i="1">
                <a:latin typeface="Times New Roman"/>
                <a:cs typeface="Times New Roman"/>
              </a:rPr>
              <a:t>if</a:t>
            </a:r>
            <a:r>
              <a:rPr dirty="0" sz="1200" spc="15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condition1</a:t>
            </a:r>
            <a:r>
              <a:rPr dirty="0" sz="1200" spc="5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is</a:t>
            </a:r>
            <a:r>
              <a:rPr dirty="0" sz="120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true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else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if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(</a:t>
            </a:r>
            <a:r>
              <a:rPr dirty="0" sz="1200" b="1" i="1">
                <a:latin typeface="Times New Roman"/>
                <a:cs typeface="Times New Roman"/>
              </a:rPr>
              <a:t>condition2</a:t>
            </a:r>
            <a:r>
              <a:rPr dirty="0" sz="1200" b="1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 i="1">
                <a:latin typeface="Times New Roman"/>
                <a:cs typeface="Times New Roman"/>
              </a:rPr>
              <a:t>code</a:t>
            </a:r>
            <a:r>
              <a:rPr dirty="0" sz="120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to</a:t>
            </a:r>
            <a:r>
              <a:rPr dirty="0" sz="1200" spc="1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be</a:t>
            </a:r>
            <a:r>
              <a:rPr dirty="0" sz="120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executed</a:t>
            </a:r>
            <a:r>
              <a:rPr dirty="0" sz="1200" spc="10" b="1" i="1">
                <a:latin typeface="Times New Roman"/>
                <a:cs typeface="Times New Roman"/>
              </a:rPr>
              <a:t> </a:t>
            </a:r>
            <a:r>
              <a:rPr dirty="0" sz="1200" spc="-15" b="1" i="1">
                <a:latin typeface="Times New Roman"/>
                <a:cs typeface="Times New Roman"/>
              </a:rPr>
              <a:t>if</a:t>
            </a:r>
            <a:r>
              <a:rPr dirty="0" sz="1200" spc="15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condition2</a:t>
            </a:r>
            <a:r>
              <a:rPr dirty="0" sz="1200" spc="5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is</a:t>
            </a:r>
            <a:r>
              <a:rPr dirty="0" sz="120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true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else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0480" marR="4222115">
              <a:lnSpc>
                <a:spcPts val="1370"/>
              </a:lnSpc>
              <a:spcBef>
                <a:spcPts val="80"/>
              </a:spcBef>
            </a:pPr>
            <a:r>
              <a:rPr dirty="0" sz="1200" spc="-5" b="1" i="1">
                <a:latin typeface="Times New Roman"/>
                <a:cs typeface="Times New Roman"/>
              </a:rPr>
              <a:t>code to</a:t>
            </a:r>
            <a:r>
              <a:rPr dirty="0" sz="1200" spc="5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be</a:t>
            </a:r>
            <a:r>
              <a:rPr dirty="0" sz="120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executed</a:t>
            </a:r>
            <a:r>
              <a:rPr dirty="0" sz="1200" spc="5" b="1" i="1">
                <a:latin typeface="Times New Roman"/>
                <a:cs typeface="Times New Roman"/>
              </a:rPr>
              <a:t> </a:t>
            </a:r>
            <a:r>
              <a:rPr dirty="0" sz="1200" spc="-15" b="1" i="1">
                <a:latin typeface="Times New Roman"/>
                <a:cs typeface="Times New Roman"/>
              </a:rPr>
              <a:t>if</a:t>
            </a:r>
            <a:r>
              <a:rPr dirty="0" sz="1200" spc="1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condition1</a:t>
            </a:r>
            <a:r>
              <a:rPr dirty="0" sz="1200" spc="5" b="1" i="1">
                <a:latin typeface="Times New Roman"/>
                <a:cs typeface="Times New Roman"/>
              </a:rPr>
              <a:t> </a:t>
            </a:r>
            <a:r>
              <a:rPr dirty="0" sz="1200" b="1" i="1">
                <a:latin typeface="Times New Roman"/>
                <a:cs typeface="Times New Roman"/>
              </a:rPr>
              <a:t>and </a:t>
            </a:r>
            <a:r>
              <a:rPr dirty="0" sz="1200" spc="-285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condition2</a:t>
            </a:r>
            <a:r>
              <a:rPr dirty="0" sz="1200" spc="5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are</a:t>
            </a:r>
            <a:r>
              <a:rPr dirty="0" sz="1200" spc="5" b="1" i="1">
                <a:latin typeface="Times New Roman"/>
                <a:cs typeface="Times New Roman"/>
              </a:rPr>
              <a:t> </a:t>
            </a:r>
            <a:r>
              <a:rPr dirty="0" sz="1200" b="1" i="1">
                <a:latin typeface="Times New Roman"/>
                <a:cs typeface="Times New Roman"/>
              </a:rPr>
              <a:t>not</a:t>
            </a:r>
            <a:r>
              <a:rPr dirty="0" sz="1200" spc="-1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true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55"/>
              </a:lnSpc>
            </a:pPr>
            <a:r>
              <a:rPr dirty="0" sz="1200" spc="-5" b="1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Example</a:t>
            </a:r>
            <a:endParaRPr sz="1200">
              <a:latin typeface="Times New Roman"/>
              <a:cs typeface="Times New Roman"/>
            </a:endParaRPr>
          </a:p>
          <a:p>
            <a:pPr marL="30480" marR="4493895">
              <a:lnSpc>
                <a:spcPts val="1390"/>
              </a:lnSpc>
              <a:spcBef>
                <a:spcPts val="545"/>
              </a:spcBef>
            </a:pPr>
            <a:r>
              <a:rPr dirty="0" sz="1200" spc="-10" b="1">
                <a:latin typeface="Times New Roman"/>
                <a:cs typeface="Times New Roman"/>
              </a:rPr>
              <a:t>&lt;script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type="text/javascript"&gt;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var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=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new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Date()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10"/>
              </a:lnSpc>
            </a:pPr>
            <a:r>
              <a:rPr dirty="0" sz="1200" spc="-5" b="1">
                <a:latin typeface="Times New Roman"/>
                <a:cs typeface="Times New Roman"/>
              </a:rPr>
              <a:t>var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time =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d.getHours()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if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(time&lt;10)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document.write("&lt;b&gt;Good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morning&lt;/b&gt;");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else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if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(time&gt;10</a:t>
            </a:r>
            <a:r>
              <a:rPr dirty="0" sz="1200" b="1">
                <a:latin typeface="Times New Roman"/>
                <a:cs typeface="Times New Roman"/>
              </a:rPr>
              <a:t> &amp;&amp;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time&lt;16)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document.write("&lt;b&gt;Good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day&lt;/b&gt;");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415"/>
              </a:lnSpc>
            </a:pPr>
            <a:r>
              <a:rPr dirty="0" sz="1200" spc="-5" b="1">
                <a:latin typeface="Times New Roman"/>
                <a:cs typeface="Times New Roman"/>
              </a:rPr>
              <a:t>else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1792" y="6870191"/>
            <a:ext cx="6581140" cy="2158365"/>
          </a:xfrm>
          <a:custGeom>
            <a:avLst/>
            <a:gdLst/>
            <a:ahLst/>
            <a:cxnLst/>
            <a:rect l="l" t="t" r="r" b="b"/>
            <a:pathLst>
              <a:path w="6581140" h="2158365">
                <a:moveTo>
                  <a:pt x="6580632" y="0"/>
                </a:moveTo>
                <a:lnTo>
                  <a:pt x="6577584" y="0"/>
                </a:lnTo>
                <a:lnTo>
                  <a:pt x="6577584" y="12192"/>
                </a:lnTo>
                <a:lnTo>
                  <a:pt x="6577584" y="24384"/>
                </a:lnTo>
                <a:lnTo>
                  <a:pt x="6577584" y="2154936"/>
                </a:lnTo>
                <a:lnTo>
                  <a:pt x="12192" y="2154936"/>
                </a:lnTo>
                <a:lnTo>
                  <a:pt x="12192" y="24384"/>
                </a:lnTo>
                <a:lnTo>
                  <a:pt x="12192" y="12192"/>
                </a:lnTo>
                <a:lnTo>
                  <a:pt x="6577584" y="12192"/>
                </a:lnTo>
                <a:lnTo>
                  <a:pt x="6577584" y="0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0" y="24384"/>
                </a:lnTo>
                <a:lnTo>
                  <a:pt x="0" y="2154936"/>
                </a:lnTo>
                <a:lnTo>
                  <a:pt x="0" y="2157984"/>
                </a:lnTo>
                <a:lnTo>
                  <a:pt x="6577584" y="2157984"/>
                </a:lnTo>
                <a:lnTo>
                  <a:pt x="6580632" y="2157984"/>
                </a:lnTo>
                <a:lnTo>
                  <a:pt x="6580632" y="2154936"/>
                </a:lnTo>
                <a:lnTo>
                  <a:pt x="6580632" y="24384"/>
                </a:lnTo>
                <a:lnTo>
                  <a:pt x="6580632" y="12192"/>
                </a:lnTo>
                <a:lnTo>
                  <a:pt x="658063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1792" y="9177528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45720"/>
                </a:moveTo>
                <a:lnTo>
                  <a:pt x="0" y="45720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45720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36576"/>
                </a:lnTo>
                <a:lnTo>
                  <a:pt x="6528816" y="36576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1792" y="941831"/>
            <a:ext cx="6581140" cy="756285"/>
          </a:xfrm>
          <a:custGeom>
            <a:avLst/>
            <a:gdLst/>
            <a:ahLst/>
            <a:cxnLst/>
            <a:rect l="l" t="t" r="r" b="b"/>
            <a:pathLst>
              <a:path w="6581140" h="756285">
                <a:moveTo>
                  <a:pt x="6580632" y="0"/>
                </a:moveTo>
                <a:lnTo>
                  <a:pt x="6577584" y="0"/>
                </a:lnTo>
                <a:lnTo>
                  <a:pt x="6577584" y="12192"/>
                </a:lnTo>
                <a:lnTo>
                  <a:pt x="6577584" y="24384"/>
                </a:lnTo>
                <a:lnTo>
                  <a:pt x="6577584" y="752856"/>
                </a:lnTo>
                <a:lnTo>
                  <a:pt x="12192" y="752856"/>
                </a:lnTo>
                <a:lnTo>
                  <a:pt x="12192" y="24384"/>
                </a:lnTo>
                <a:lnTo>
                  <a:pt x="12192" y="12192"/>
                </a:lnTo>
                <a:lnTo>
                  <a:pt x="6577584" y="12192"/>
                </a:lnTo>
                <a:lnTo>
                  <a:pt x="6577584" y="0"/>
                </a:lnTo>
                <a:lnTo>
                  <a:pt x="12192" y="0"/>
                </a:lnTo>
                <a:lnTo>
                  <a:pt x="0" y="0"/>
                </a:lnTo>
                <a:lnTo>
                  <a:pt x="0" y="755904"/>
                </a:lnTo>
                <a:lnTo>
                  <a:pt x="6577584" y="755904"/>
                </a:lnTo>
                <a:lnTo>
                  <a:pt x="6580632" y="755904"/>
                </a:lnTo>
                <a:lnTo>
                  <a:pt x="6580632" y="752856"/>
                </a:lnTo>
                <a:lnTo>
                  <a:pt x="6580632" y="24384"/>
                </a:lnTo>
                <a:lnTo>
                  <a:pt x="6580632" y="12192"/>
                </a:lnTo>
                <a:lnTo>
                  <a:pt x="658063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1792" y="2767583"/>
            <a:ext cx="6517005" cy="2158365"/>
          </a:xfrm>
          <a:custGeom>
            <a:avLst/>
            <a:gdLst/>
            <a:ahLst/>
            <a:cxnLst/>
            <a:rect l="l" t="t" r="r" b="b"/>
            <a:pathLst>
              <a:path w="6517005" h="2158365">
                <a:moveTo>
                  <a:pt x="6516624" y="0"/>
                </a:moveTo>
                <a:lnTo>
                  <a:pt x="6513576" y="0"/>
                </a:lnTo>
                <a:lnTo>
                  <a:pt x="6513576" y="12192"/>
                </a:lnTo>
                <a:lnTo>
                  <a:pt x="6513576" y="24384"/>
                </a:lnTo>
                <a:lnTo>
                  <a:pt x="6513576" y="2154936"/>
                </a:lnTo>
                <a:lnTo>
                  <a:pt x="12192" y="2154936"/>
                </a:lnTo>
                <a:lnTo>
                  <a:pt x="12192" y="24384"/>
                </a:lnTo>
                <a:lnTo>
                  <a:pt x="12192" y="12192"/>
                </a:lnTo>
                <a:lnTo>
                  <a:pt x="6513576" y="12192"/>
                </a:lnTo>
                <a:lnTo>
                  <a:pt x="6513576" y="0"/>
                </a:lnTo>
                <a:lnTo>
                  <a:pt x="12192" y="0"/>
                </a:lnTo>
                <a:lnTo>
                  <a:pt x="0" y="0"/>
                </a:lnTo>
                <a:lnTo>
                  <a:pt x="0" y="2157984"/>
                </a:lnTo>
                <a:lnTo>
                  <a:pt x="6513576" y="2157984"/>
                </a:lnTo>
                <a:lnTo>
                  <a:pt x="6516624" y="2157984"/>
                </a:lnTo>
                <a:lnTo>
                  <a:pt x="6516624" y="2154936"/>
                </a:lnTo>
                <a:lnTo>
                  <a:pt x="6516624" y="24384"/>
                </a:lnTo>
                <a:lnTo>
                  <a:pt x="6516624" y="12192"/>
                </a:lnTo>
                <a:lnTo>
                  <a:pt x="65166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09091" y="435357"/>
            <a:ext cx="6590665" cy="84226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63165" algn="l"/>
                <a:tab pos="6541134" algn="l"/>
              </a:tabLst>
            </a:pP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	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JAVASCRIPT</a:t>
            </a:r>
            <a:r>
              <a:rPr dirty="0" u="sng" sz="1600" spc="-4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 spc="-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Notes	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Cambria"/>
              <a:cs typeface="Cambria"/>
            </a:endParaRPr>
          </a:p>
          <a:p>
            <a:pPr marL="30480">
              <a:lnSpc>
                <a:spcPts val="1405"/>
              </a:lnSpc>
            </a:pPr>
            <a:r>
              <a:rPr dirty="0" sz="1200" spc="-5" b="1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document.write("&lt;b&gt;Hello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World!&lt;/b&gt;");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405"/>
              </a:lnSpc>
            </a:pPr>
            <a:r>
              <a:rPr dirty="0" sz="1200" spc="-5" b="1">
                <a:latin typeface="Times New Roman"/>
                <a:cs typeface="Times New Roman"/>
              </a:rPr>
              <a:t>&lt;/script&gt;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u="heavy" sz="12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dirty="0" u="heavy" sz="12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JavaScript</a:t>
            </a:r>
            <a:r>
              <a:rPr dirty="0" u="heavy" sz="1200" spc="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Switch</a:t>
            </a:r>
            <a:r>
              <a:rPr dirty="0" u="heavy" sz="1200" spc="-1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Statement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5"/>
              </a:spcBef>
            </a:pPr>
            <a:r>
              <a:rPr dirty="0" sz="1200" spc="5">
                <a:latin typeface="Times New Roman"/>
                <a:cs typeface="Times New Roman"/>
              </a:rPr>
              <a:t>You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should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switch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statement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you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want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select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blocks</a:t>
            </a:r>
            <a:r>
              <a:rPr dirty="0" sz="1200" spc="5">
                <a:latin typeface="Times New Roman"/>
                <a:cs typeface="Times New Roman"/>
              </a:rPr>
              <a:t> 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executed.</a:t>
            </a:r>
            <a:endParaRPr sz="1200">
              <a:latin typeface="Times New Roman"/>
              <a:cs typeface="Times New Roman"/>
            </a:endParaRPr>
          </a:p>
          <a:p>
            <a:pPr marL="30480" marR="5949315">
              <a:lnSpc>
                <a:spcPct val="133300"/>
              </a:lnSpc>
              <a:spcBef>
                <a:spcPts val="840"/>
              </a:spcBef>
            </a:pPr>
            <a:r>
              <a:rPr dirty="0" sz="1200" b="1">
                <a:latin typeface="Times New Roman"/>
                <a:cs typeface="Times New Roman"/>
              </a:rPr>
              <a:t>Syntax 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15" b="1">
                <a:latin typeface="Times New Roman"/>
                <a:cs typeface="Times New Roman"/>
              </a:rPr>
              <a:t>s</a:t>
            </a:r>
            <a:r>
              <a:rPr dirty="0" sz="1200" spc="-5" b="1">
                <a:latin typeface="Times New Roman"/>
                <a:cs typeface="Times New Roman"/>
              </a:rPr>
              <a:t>wi</a:t>
            </a:r>
            <a:r>
              <a:rPr dirty="0" sz="1200" b="1">
                <a:latin typeface="Times New Roman"/>
                <a:cs typeface="Times New Roman"/>
              </a:rPr>
              <a:t>t</a:t>
            </a:r>
            <a:r>
              <a:rPr dirty="0" sz="1200" spc="-10" b="1">
                <a:latin typeface="Times New Roman"/>
                <a:cs typeface="Times New Roman"/>
              </a:rPr>
              <a:t>c</a:t>
            </a:r>
            <a:r>
              <a:rPr dirty="0" sz="1200" b="1">
                <a:latin typeface="Times New Roman"/>
                <a:cs typeface="Times New Roman"/>
              </a:rPr>
              <a:t>h</a:t>
            </a:r>
            <a:r>
              <a:rPr dirty="0" sz="1200" b="1">
                <a:latin typeface="Times New Roman"/>
                <a:cs typeface="Times New Roman"/>
              </a:rPr>
              <a:t>(</a:t>
            </a:r>
            <a:r>
              <a:rPr dirty="0" sz="1200" b="1">
                <a:latin typeface="Times New Roman"/>
                <a:cs typeface="Times New Roman"/>
              </a:rPr>
              <a:t>n</a:t>
            </a:r>
            <a:r>
              <a:rPr dirty="0" sz="1200" spc="-5" b="1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45"/>
              </a:lnSpc>
            </a:pPr>
            <a:r>
              <a:rPr dirty="0" sz="1200" spc="-5" b="1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case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1:</a:t>
            </a:r>
            <a:endParaRPr sz="1200">
              <a:latin typeface="Times New Roman"/>
              <a:cs typeface="Times New Roman"/>
            </a:endParaRPr>
          </a:p>
          <a:p>
            <a:pPr marL="109855">
              <a:lnSpc>
                <a:spcPts val="1380"/>
              </a:lnSpc>
            </a:pPr>
            <a:r>
              <a:rPr dirty="0" sz="1200" spc="-5" b="1" i="1">
                <a:latin typeface="Times New Roman"/>
                <a:cs typeface="Times New Roman"/>
              </a:rPr>
              <a:t>execute</a:t>
            </a:r>
            <a:r>
              <a:rPr dirty="0" sz="1200" spc="-1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code block</a:t>
            </a:r>
            <a:r>
              <a:rPr dirty="0" sz="1200" spc="-3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30480" marR="6046470" indent="78740">
              <a:lnSpc>
                <a:spcPts val="1370"/>
              </a:lnSpc>
              <a:spcBef>
                <a:spcPts val="80"/>
              </a:spcBef>
            </a:pPr>
            <a:r>
              <a:rPr dirty="0" sz="1200" b="1">
                <a:latin typeface="Times New Roman"/>
                <a:cs typeface="Times New Roman"/>
              </a:rPr>
              <a:t>b</a:t>
            </a:r>
            <a:r>
              <a:rPr dirty="0" sz="1200" spc="-35" b="1">
                <a:latin typeface="Times New Roman"/>
                <a:cs typeface="Times New Roman"/>
              </a:rPr>
              <a:t>r</a:t>
            </a:r>
            <a:r>
              <a:rPr dirty="0" sz="1200" spc="-10" b="1">
                <a:latin typeface="Times New Roman"/>
                <a:cs typeface="Times New Roman"/>
              </a:rPr>
              <a:t>e</a:t>
            </a:r>
            <a:r>
              <a:rPr dirty="0" sz="1200" spc="-5" b="1">
                <a:latin typeface="Times New Roman"/>
                <a:cs typeface="Times New Roman"/>
              </a:rPr>
              <a:t>a</a:t>
            </a:r>
            <a:r>
              <a:rPr dirty="0" sz="1200" spc="-25" b="1">
                <a:latin typeface="Times New Roman"/>
                <a:cs typeface="Times New Roman"/>
              </a:rPr>
              <a:t>k</a:t>
            </a:r>
            <a:r>
              <a:rPr dirty="0" sz="1200" spc="-5" b="1">
                <a:latin typeface="Times New Roman"/>
                <a:cs typeface="Times New Roman"/>
              </a:rPr>
              <a:t>;  </a:t>
            </a:r>
            <a:r>
              <a:rPr dirty="0" sz="1200" spc="-5" b="1">
                <a:latin typeface="Times New Roman"/>
                <a:cs typeface="Times New Roman"/>
              </a:rPr>
              <a:t>case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2:</a:t>
            </a:r>
            <a:endParaRPr sz="1200">
              <a:latin typeface="Times New Roman"/>
              <a:cs typeface="Times New Roman"/>
            </a:endParaRPr>
          </a:p>
          <a:p>
            <a:pPr marL="109855">
              <a:lnSpc>
                <a:spcPts val="1320"/>
              </a:lnSpc>
            </a:pPr>
            <a:r>
              <a:rPr dirty="0" sz="1200" spc="-5" b="1" i="1">
                <a:latin typeface="Times New Roman"/>
                <a:cs typeface="Times New Roman"/>
              </a:rPr>
              <a:t>execute</a:t>
            </a:r>
            <a:r>
              <a:rPr dirty="0" sz="1200" spc="-1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code block</a:t>
            </a:r>
            <a:r>
              <a:rPr dirty="0" sz="1200" spc="-3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marL="30480" marR="6046470" indent="78740">
              <a:lnSpc>
                <a:spcPts val="1390"/>
              </a:lnSpc>
              <a:spcBef>
                <a:spcPts val="50"/>
              </a:spcBef>
            </a:pPr>
            <a:r>
              <a:rPr dirty="0" sz="1200" b="1">
                <a:latin typeface="Times New Roman"/>
                <a:cs typeface="Times New Roman"/>
              </a:rPr>
              <a:t>b</a:t>
            </a:r>
            <a:r>
              <a:rPr dirty="0" sz="1200" spc="-35" b="1">
                <a:latin typeface="Times New Roman"/>
                <a:cs typeface="Times New Roman"/>
              </a:rPr>
              <a:t>r</a:t>
            </a:r>
            <a:r>
              <a:rPr dirty="0" sz="1200" spc="-10" b="1">
                <a:latin typeface="Times New Roman"/>
                <a:cs typeface="Times New Roman"/>
              </a:rPr>
              <a:t>e</a:t>
            </a:r>
            <a:r>
              <a:rPr dirty="0" sz="1200" spc="-5" b="1">
                <a:latin typeface="Times New Roman"/>
                <a:cs typeface="Times New Roman"/>
              </a:rPr>
              <a:t>a</a:t>
            </a:r>
            <a:r>
              <a:rPr dirty="0" sz="1200" spc="-25" b="1">
                <a:latin typeface="Times New Roman"/>
                <a:cs typeface="Times New Roman"/>
              </a:rPr>
              <a:t>k</a:t>
            </a:r>
            <a:r>
              <a:rPr dirty="0" sz="1200" spc="-5" b="1">
                <a:latin typeface="Times New Roman"/>
                <a:cs typeface="Times New Roman"/>
              </a:rPr>
              <a:t>;  </a:t>
            </a:r>
            <a:r>
              <a:rPr dirty="0" sz="1200" b="1">
                <a:latin typeface="Times New Roman"/>
                <a:cs typeface="Times New Roman"/>
              </a:rPr>
              <a:t>d</a:t>
            </a:r>
            <a:r>
              <a:rPr dirty="0" sz="1200" spc="-10" b="1">
                <a:latin typeface="Times New Roman"/>
                <a:cs typeface="Times New Roman"/>
              </a:rPr>
              <a:t>e</a:t>
            </a:r>
            <a:r>
              <a:rPr dirty="0" sz="1200" spc="-20" b="1">
                <a:latin typeface="Times New Roman"/>
                <a:cs typeface="Times New Roman"/>
              </a:rPr>
              <a:t>f</a:t>
            </a:r>
            <a:r>
              <a:rPr dirty="0" sz="1200" spc="-5" b="1">
                <a:latin typeface="Times New Roman"/>
                <a:cs typeface="Times New Roman"/>
              </a:rPr>
              <a:t>a</a:t>
            </a:r>
            <a:r>
              <a:rPr dirty="0" sz="1200" b="1">
                <a:latin typeface="Times New Roman"/>
                <a:cs typeface="Times New Roman"/>
              </a:rPr>
              <a:t>u</a:t>
            </a:r>
            <a:r>
              <a:rPr dirty="0" sz="1200" spc="-30" b="1">
                <a:latin typeface="Times New Roman"/>
                <a:cs typeface="Times New Roman"/>
              </a:rPr>
              <a:t>l</a:t>
            </a:r>
            <a:r>
              <a:rPr dirty="0" sz="1200" b="1">
                <a:latin typeface="Times New Roman"/>
                <a:cs typeface="Times New Roman"/>
              </a:rPr>
              <a:t>t</a:t>
            </a:r>
            <a:r>
              <a:rPr dirty="0" sz="1200" spc="-5" b="1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09855">
              <a:lnSpc>
                <a:spcPts val="1310"/>
              </a:lnSpc>
            </a:pPr>
            <a:r>
              <a:rPr dirty="0" sz="1200" spc="-5" b="1" i="1">
                <a:latin typeface="Times New Roman"/>
                <a:cs typeface="Times New Roman"/>
              </a:rPr>
              <a:t>code to</a:t>
            </a:r>
            <a:r>
              <a:rPr dirty="0" sz="1200" spc="-2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be</a:t>
            </a:r>
            <a:r>
              <a:rPr dirty="0" sz="120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executed</a:t>
            </a:r>
            <a:r>
              <a:rPr dirty="0" sz="1200" spc="5" b="1" i="1">
                <a:latin typeface="Times New Roman"/>
                <a:cs typeface="Times New Roman"/>
              </a:rPr>
              <a:t> </a:t>
            </a:r>
            <a:r>
              <a:rPr dirty="0" sz="1200" spc="-15" b="1" i="1">
                <a:latin typeface="Times New Roman"/>
                <a:cs typeface="Times New Roman"/>
              </a:rPr>
              <a:t>if</a:t>
            </a:r>
            <a:r>
              <a:rPr dirty="0" sz="1200" spc="1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n</a:t>
            </a:r>
            <a:r>
              <a:rPr dirty="0" sz="1200" spc="-15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is</a:t>
            </a:r>
            <a:endParaRPr sz="1200">
              <a:latin typeface="Times New Roman"/>
              <a:cs typeface="Times New Roman"/>
            </a:endParaRPr>
          </a:p>
          <a:p>
            <a:pPr marL="109855">
              <a:lnSpc>
                <a:spcPts val="1380"/>
              </a:lnSpc>
            </a:pPr>
            <a:r>
              <a:rPr dirty="0" sz="1200" spc="-5" b="1" i="1">
                <a:latin typeface="Times New Roman"/>
                <a:cs typeface="Times New Roman"/>
              </a:rPr>
              <a:t>different </a:t>
            </a:r>
            <a:r>
              <a:rPr dirty="0" sz="1200" spc="-10" b="1" i="1">
                <a:latin typeface="Times New Roman"/>
                <a:cs typeface="Times New Roman"/>
              </a:rPr>
              <a:t>from</a:t>
            </a:r>
            <a:r>
              <a:rPr dirty="0" sz="1200" spc="25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case 1</a:t>
            </a:r>
            <a:r>
              <a:rPr dirty="0" sz="1200" b="1" i="1">
                <a:latin typeface="Times New Roman"/>
                <a:cs typeface="Times New Roman"/>
              </a:rPr>
              <a:t> </a:t>
            </a:r>
            <a:r>
              <a:rPr dirty="0" sz="1200" spc="-10" b="1" i="1">
                <a:latin typeface="Times New Roman"/>
                <a:cs typeface="Times New Roman"/>
              </a:rPr>
              <a:t>and</a:t>
            </a:r>
            <a:r>
              <a:rPr dirty="0" sz="120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405"/>
              </a:lnSpc>
            </a:pPr>
            <a:r>
              <a:rPr dirty="0" sz="1200" spc="-5" b="1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30480" marR="241935">
              <a:lnSpc>
                <a:spcPct val="96100"/>
              </a:lnSpc>
            </a:pP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how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works: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First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single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expression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n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(most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often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variable),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evaluated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once.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expression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compared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case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structure.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there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match,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block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associated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executed.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break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prevent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running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next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automatically.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Example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415"/>
              </a:lnSpc>
              <a:spcBef>
                <a:spcPts val="459"/>
              </a:spcBef>
            </a:pPr>
            <a:r>
              <a:rPr dirty="0" sz="1200" spc="-10" b="1">
                <a:latin typeface="Times New Roman"/>
                <a:cs typeface="Times New Roman"/>
              </a:rPr>
              <a:t>&lt;script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type="text/javascript"&gt;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//You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will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receive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different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greeting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based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//on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what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day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it is.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Note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that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Sunday=0,</a:t>
            </a:r>
            <a:endParaRPr sz="1200">
              <a:latin typeface="Times New Roman"/>
              <a:cs typeface="Times New Roman"/>
            </a:endParaRPr>
          </a:p>
          <a:p>
            <a:pPr marL="30480" marR="4670425">
              <a:lnSpc>
                <a:spcPct val="95800"/>
              </a:lnSpc>
              <a:spcBef>
                <a:spcPts val="35"/>
              </a:spcBef>
            </a:pPr>
            <a:r>
              <a:rPr dirty="0" sz="1200" b="1">
                <a:latin typeface="Times New Roman"/>
                <a:cs typeface="Times New Roman"/>
              </a:rPr>
              <a:t>//Monday=1,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Tuesday=2,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etc.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var d=new </a:t>
            </a:r>
            <a:r>
              <a:rPr dirty="0" sz="1200" b="1">
                <a:latin typeface="Times New Roman"/>
                <a:cs typeface="Times New Roman"/>
              </a:rPr>
              <a:t>Date(); 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theDay=d.getDay();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45"/>
              </a:lnSpc>
            </a:pPr>
            <a:r>
              <a:rPr dirty="0" sz="1200" spc="-5" b="1">
                <a:latin typeface="Times New Roman"/>
                <a:cs typeface="Times New Roman"/>
              </a:rPr>
              <a:t>switch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(theDay)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case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5:</a:t>
            </a:r>
            <a:endParaRPr sz="1200">
              <a:latin typeface="Times New Roman"/>
              <a:cs typeface="Times New Roman"/>
            </a:endParaRPr>
          </a:p>
          <a:p>
            <a:pPr marL="109855" marR="4200525">
              <a:lnSpc>
                <a:spcPts val="1370"/>
              </a:lnSpc>
              <a:spcBef>
                <a:spcPts val="80"/>
              </a:spcBef>
            </a:pPr>
            <a:r>
              <a:rPr dirty="0" sz="1200" spc="-5" b="1">
                <a:latin typeface="Times New Roman"/>
                <a:cs typeface="Times New Roman"/>
              </a:rPr>
              <a:t>document.write("Finally Friday");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break;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20"/>
              </a:lnSpc>
            </a:pPr>
            <a:r>
              <a:rPr dirty="0" sz="1200" spc="-5" b="1">
                <a:latin typeface="Times New Roman"/>
                <a:cs typeface="Times New Roman"/>
              </a:rPr>
              <a:t>case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6:</a:t>
            </a:r>
            <a:endParaRPr sz="1200">
              <a:latin typeface="Times New Roman"/>
              <a:cs typeface="Times New Roman"/>
            </a:endParaRPr>
          </a:p>
          <a:p>
            <a:pPr marL="109855" marR="4105910">
              <a:lnSpc>
                <a:spcPts val="1390"/>
              </a:lnSpc>
              <a:spcBef>
                <a:spcPts val="50"/>
              </a:spcBef>
            </a:pPr>
            <a:r>
              <a:rPr dirty="0" sz="1200" spc="-5" b="1">
                <a:latin typeface="Times New Roman"/>
                <a:cs typeface="Times New Roman"/>
              </a:rPr>
              <a:t>document.write("Super Saturday");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break;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30"/>
              </a:lnSpc>
            </a:pPr>
            <a:r>
              <a:rPr dirty="0" sz="1200" spc="-5" b="1">
                <a:latin typeface="Times New Roman"/>
                <a:cs typeface="Times New Roman"/>
              </a:rPr>
              <a:t>case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0: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1792" y="6196583"/>
            <a:ext cx="6517005" cy="2859405"/>
          </a:xfrm>
          <a:custGeom>
            <a:avLst/>
            <a:gdLst/>
            <a:ahLst/>
            <a:cxnLst/>
            <a:rect l="l" t="t" r="r" b="b"/>
            <a:pathLst>
              <a:path w="6517005" h="2859404">
                <a:moveTo>
                  <a:pt x="6516624" y="2855988"/>
                </a:moveTo>
                <a:lnTo>
                  <a:pt x="6513576" y="2855988"/>
                </a:lnTo>
                <a:lnTo>
                  <a:pt x="0" y="2855988"/>
                </a:lnTo>
                <a:lnTo>
                  <a:pt x="0" y="2859036"/>
                </a:lnTo>
                <a:lnTo>
                  <a:pt x="6513576" y="2859036"/>
                </a:lnTo>
                <a:lnTo>
                  <a:pt x="6516624" y="2859036"/>
                </a:lnTo>
                <a:lnTo>
                  <a:pt x="6516624" y="2855988"/>
                </a:lnTo>
                <a:close/>
              </a:path>
              <a:path w="6517005" h="2859404">
                <a:moveTo>
                  <a:pt x="6516624" y="0"/>
                </a:moveTo>
                <a:lnTo>
                  <a:pt x="6513576" y="0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0" y="24384"/>
                </a:lnTo>
                <a:lnTo>
                  <a:pt x="0" y="2855976"/>
                </a:lnTo>
                <a:lnTo>
                  <a:pt x="12192" y="2855976"/>
                </a:lnTo>
                <a:lnTo>
                  <a:pt x="12192" y="24384"/>
                </a:lnTo>
                <a:lnTo>
                  <a:pt x="12192" y="12192"/>
                </a:lnTo>
                <a:lnTo>
                  <a:pt x="6513576" y="12192"/>
                </a:lnTo>
                <a:lnTo>
                  <a:pt x="6513576" y="24384"/>
                </a:lnTo>
                <a:lnTo>
                  <a:pt x="6513576" y="2855976"/>
                </a:lnTo>
                <a:lnTo>
                  <a:pt x="6516624" y="2855976"/>
                </a:lnTo>
                <a:lnTo>
                  <a:pt x="6516624" y="24384"/>
                </a:lnTo>
                <a:lnTo>
                  <a:pt x="6516624" y="12192"/>
                </a:lnTo>
                <a:lnTo>
                  <a:pt x="65166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06627" y="8843094"/>
            <a:ext cx="231902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 spc="-5" b="1">
                <a:latin typeface="Times New Roman"/>
                <a:cs typeface="Times New Roman"/>
              </a:rPr>
              <a:t>document.write("Sleepy Sunday");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12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1792" y="9177528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45720"/>
                </a:moveTo>
                <a:lnTo>
                  <a:pt x="0" y="45720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45720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36576"/>
                </a:lnTo>
                <a:lnTo>
                  <a:pt x="6528816" y="36576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1792" y="941831"/>
            <a:ext cx="6517005" cy="929640"/>
          </a:xfrm>
          <a:custGeom>
            <a:avLst/>
            <a:gdLst/>
            <a:ahLst/>
            <a:cxnLst/>
            <a:rect l="l" t="t" r="r" b="b"/>
            <a:pathLst>
              <a:path w="6517005" h="929639">
                <a:moveTo>
                  <a:pt x="6516624" y="0"/>
                </a:moveTo>
                <a:lnTo>
                  <a:pt x="6513576" y="0"/>
                </a:lnTo>
                <a:lnTo>
                  <a:pt x="6513576" y="12192"/>
                </a:lnTo>
                <a:lnTo>
                  <a:pt x="6513576" y="24384"/>
                </a:lnTo>
                <a:lnTo>
                  <a:pt x="6513576" y="926592"/>
                </a:lnTo>
                <a:lnTo>
                  <a:pt x="12192" y="926592"/>
                </a:lnTo>
                <a:lnTo>
                  <a:pt x="12192" y="24384"/>
                </a:lnTo>
                <a:lnTo>
                  <a:pt x="12192" y="12192"/>
                </a:lnTo>
                <a:lnTo>
                  <a:pt x="6513576" y="12192"/>
                </a:lnTo>
                <a:lnTo>
                  <a:pt x="6513576" y="0"/>
                </a:lnTo>
                <a:lnTo>
                  <a:pt x="12192" y="0"/>
                </a:lnTo>
                <a:lnTo>
                  <a:pt x="0" y="0"/>
                </a:lnTo>
                <a:lnTo>
                  <a:pt x="0" y="929640"/>
                </a:lnTo>
                <a:lnTo>
                  <a:pt x="6513576" y="929640"/>
                </a:lnTo>
                <a:lnTo>
                  <a:pt x="6516624" y="929640"/>
                </a:lnTo>
                <a:lnTo>
                  <a:pt x="6516624" y="926592"/>
                </a:lnTo>
                <a:lnTo>
                  <a:pt x="6516624" y="24384"/>
                </a:lnTo>
                <a:lnTo>
                  <a:pt x="6516624" y="12192"/>
                </a:lnTo>
                <a:lnTo>
                  <a:pt x="65166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1792" y="5782055"/>
            <a:ext cx="6517005" cy="756285"/>
          </a:xfrm>
          <a:custGeom>
            <a:avLst/>
            <a:gdLst/>
            <a:ahLst/>
            <a:cxnLst/>
            <a:rect l="l" t="t" r="r" b="b"/>
            <a:pathLst>
              <a:path w="6517005" h="756284">
                <a:moveTo>
                  <a:pt x="6516624" y="12"/>
                </a:moveTo>
                <a:lnTo>
                  <a:pt x="6513576" y="12"/>
                </a:lnTo>
                <a:lnTo>
                  <a:pt x="6513576" y="12192"/>
                </a:lnTo>
                <a:lnTo>
                  <a:pt x="6513576" y="24384"/>
                </a:lnTo>
                <a:lnTo>
                  <a:pt x="6513576" y="752856"/>
                </a:lnTo>
                <a:lnTo>
                  <a:pt x="12192" y="752856"/>
                </a:lnTo>
                <a:lnTo>
                  <a:pt x="12192" y="24384"/>
                </a:lnTo>
                <a:lnTo>
                  <a:pt x="12192" y="12192"/>
                </a:lnTo>
                <a:lnTo>
                  <a:pt x="6513576" y="12192"/>
                </a:lnTo>
                <a:lnTo>
                  <a:pt x="6513576" y="12"/>
                </a:lnTo>
                <a:lnTo>
                  <a:pt x="12192" y="12"/>
                </a:lnTo>
                <a:lnTo>
                  <a:pt x="0" y="0"/>
                </a:lnTo>
                <a:lnTo>
                  <a:pt x="0" y="12192"/>
                </a:lnTo>
                <a:lnTo>
                  <a:pt x="0" y="24384"/>
                </a:lnTo>
                <a:lnTo>
                  <a:pt x="0" y="752856"/>
                </a:lnTo>
                <a:lnTo>
                  <a:pt x="0" y="755904"/>
                </a:lnTo>
                <a:lnTo>
                  <a:pt x="6513576" y="755904"/>
                </a:lnTo>
                <a:lnTo>
                  <a:pt x="6516624" y="755904"/>
                </a:lnTo>
                <a:lnTo>
                  <a:pt x="6516624" y="752856"/>
                </a:lnTo>
                <a:lnTo>
                  <a:pt x="6516624" y="24384"/>
                </a:lnTo>
                <a:lnTo>
                  <a:pt x="6516624" y="12192"/>
                </a:lnTo>
                <a:lnTo>
                  <a:pt x="6516624" y="1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09091" y="435357"/>
            <a:ext cx="6554470" cy="84258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63165" algn="l"/>
                <a:tab pos="6541134" algn="l"/>
              </a:tabLst>
            </a:pP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	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JAVASCRIPT</a:t>
            </a:r>
            <a:r>
              <a:rPr dirty="0" u="sng" sz="1600" spc="-4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 spc="-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Notes	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mbria"/>
              <a:cs typeface="Cambria"/>
            </a:endParaRPr>
          </a:p>
          <a:p>
            <a:pPr marL="30480" marR="6010275" indent="78740">
              <a:lnSpc>
                <a:spcPts val="1370"/>
              </a:lnSpc>
            </a:pPr>
            <a:r>
              <a:rPr dirty="0" sz="1200" b="1">
                <a:latin typeface="Times New Roman"/>
                <a:cs typeface="Times New Roman"/>
              </a:rPr>
              <a:t>b</a:t>
            </a:r>
            <a:r>
              <a:rPr dirty="0" sz="1200" spc="-35" b="1">
                <a:latin typeface="Times New Roman"/>
                <a:cs typeface="Times New Roman"/>
              </a:rPr>
              <a:t>r</a:t>
            </a:r>
            <a:r>
              <a:rPr dirty="0" sz="1200" spc="-10" b="1">
                <a:latin typeface="Times New Roman"/>
                <a:cs typeface="Times New Roman"/>
              </a:rPr>
              <a:t>e</a:t>
            </a:r>
            <a:r>
              <a:rPr dirty="0" sz="1200" spc="-5" b="1">
                <a:latin typeface="Times New Roman"/>
                <a:cs typeface="Times New Roman"/>
              </a:rPr>
              <a:t>a</a:t>
            </a:r>
            <a:r>
              <a:rPr dirty="0" sz="1200" spc="-25" b="1">
                <a:latin typeface="Times New Roman"/>
                <a:cs typeface="Times New Roman"/>
              </a:rPr>
              <a:t>k</a:t>
            </a:r>
            <a:r>
              <a:rPr dirty="0" sz="1200" spc="-5" b="1">
                <a:latin typeface="Times New Roman"/>
                <a:cs typeface="Times New Roman"/>
              </a:rPr>
              <a:t>;  </a:t>
            </a:r>
            <a:r>
              <a:rPr dirty="0" sz="1200" b="1">
                <a:latin typeface="Times New Roman"/>
                <a:cs typeface="Times New Roman"/>
              </a:rPr>
              <a:t>d</a:t>
            </a:r>
            <a:r>
              <a:rPr dirty="0" sz="1200" spc="-10" b="1">
                <a:latin typeface="Times New Roman"/>
                <a:cs typeface="Times New Roman"/>
              </a:rPr>
              <a:t>e</a:t>
            </a:r>
            <a:r>
              <a:rPr dirty="0" sz="1200" spc="-20" b="1">
                <a:latin typeface="Times New Roman"/>
                <a:cs typeface="Times New Roman"/>
              </a:rPr>
              <a:t>f</a:t>
            </a:r>
            <a:r>
              <a:rPr dirty="0" sz="1200" spc="-5" b="1">
                <a:latin typeface="Times New Roman"/>
                <a:cs typeface="Times New Roman"/>
              </a:rPr>
              <a:t>a</a:t>
            </a:r>
            <a:r>
              <a:rPr dirty="0" sz="1200" b="1">
                <a:latin typeface="Times New Roman"/>
                <a:cs typeface="Times New Roman"/>
              </a:rPr>
              <a:t>u</a:t>
            </a:r>
            <a:r>
              <a:rPr dirty="0" sz="1200" spc="-30" b="1">
                <a:latin typeface="Times New Roman"/>
                <a:cs typeface="Times New Roman"/>
              </a:rPr>
              <a:t>l</a:t>
            </a:r>
            <a:r>
              <a:rPr dirty="0" sz="1200" b="1">
                <a:latin typeface="Times New Roman"/>
                <a:cs typeface="Times New Roman"/>
              </a:rPr>
              <a:t>t</a:t>
            </a:r>
            <a:r>
              <a:rPr dirty="0" sz="1200" spc="-5" b="1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09855">
              <a:lnSpc>
                <a:spcPts val="1320"/>
              </a:lnSpc>
            </a:pPr>
            <a:r>
              <a:rPr dirty="0" sz="1200" spc="-5" b="1">
                <a:latin typeface="Times New Roman"/>
                <a:cs typeface="Times New Roman"/>
              </a:rPr>
              <a:t>document.write("I'm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looking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forward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to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this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weekend!");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415"/>
              </a:lnSpc>
            </a:pPr>
            <a:r>
              <a:rPr dirty="0" sz="1200" spc="-5" b="1">
                <a:latin typeface="Times New Roman"/>
                <a:cs typeface="Times New Roman"/>
              </a:rPr>
              <a:t>&lt;/script&gt;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400" spc="-5" b="1">
                <a:latin typeface="Times New Roman"/>
                <a:cs typeface="Times New Roman"/>
              </a:rPr>
              <a:t>JavaScript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Controlling(Looping)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Statements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30480" marR="53975">
              <a:lnSpc>
                <a:spcPts val="1370"/>
              </a:lnSpc>
            </a:pPr>
            <a:r>
              <a:rPr dirty="0" sz="1200" spc="-5" b="1">
                <a:latin typeface="Times New Roman"/>
                <a:cs typeface="Times New Roman"/>
              </a:rPr>
              <a:t>Loops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JavaScript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spc="-15" b="1">
                <a:latin typeface="Times New Roman"/>
                <a:cs typeface="Times New Roman"/>
              </a:rPr>
              <a:t>are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used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to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execute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same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block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5" b="1">
                <a:latin typeface="Times New Roman"/>
                <a:cs typeface="Times New Roman"/>
              </a:rPr>
              <a:t>of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code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specified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number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of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times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or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while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specified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condition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is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true.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5" b="1" i="1">
                <a:latin typeface="Times New Roman"/>
                <a:cs typeface="Times New Roman"/>
              </a:rPr>
              <a:t>JavaScript</a:t>
            </a:r>
            <a:r>
              <a:rPr dirty="0" sz="1200" spc="-25" b="1" i="1">
                <a:latin typeface="Times New Roman"/>
                <a:cs typeface="Times New Roman"/>
              </a:rPr>
              <a:t> </a:t>
            </a:r>
            <a:r>
              <a:rPr dirty="0" sz="1200" b="1" i="1">
                <a:latin typeface="Times New Roman"/>
                <a:cs typeface="Times New Roman"/>
              </a:rPr>
              <a:t>Loops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30480" marR="247015">
              <a:lnSpc>
                <a:spcPts val="1390"/>
              </a:lnSpc>
            </a:pPr>
            <a:r>
              <a:rPr dirty="0" sz="1200" spc="5">
                <a:latin typeface="Times New Roman"/>
                <a:cs typeface="Times New Roman"/>
              </a:rPr>
              <a:t>Very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often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you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code,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you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want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same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block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run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over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over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again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row.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Instead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adding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several almost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equal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lines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script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loops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task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like</a:t>
            </a:r>
            <a:r>
              <a:rPr dirty="0" sz="1200" spc="5">
                <a:latin typeface="Times New Roman"/>
                <a:cs typeface="Times New Roman"/>
              </a:rPr>
              <a:t> this.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two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different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kind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loops: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487680" indent="-229235">
              <a:lnSpc>
                <a:spcPts val="1415"/>
              </a:lnSpc>
              <a:buSzPct val="83333"/>
              <a:buFont typeface="Symbol"/>
              <a:buChar char=""/>
              <a:tabLst>
                <a:tab pos="487680" algn="l"/>
                <a:tab pos="488315" algn="l"/>
              </a:tabLst>
            </a:pPr>
            <a:r>
              <a:rPr dirty="0" sz="1200" b="1">
                <a:latin typeface="Times New Roman"/>
                <a:cs typeface="Times New Roman"/>
              </a:rPr>
              <a:t>for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-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loops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block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specified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number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times</a:t>
            </a:r>
            <a:endParaRPr sz="1200">
              <a:latin typeface="Times New Roman"/>
              <a:cs typeface="Times New Roman"/>
            </a:endParaRPr>
          </a:p>
          <a:p>
            <a:pPr marL="487680" indent="-229235">
              <a:lnSpc>
                <a:spcPts val="1415"/>
              </a:lnSpc>
              <a:buSzPct val="83333"/>
              <a:buFont typeface="Symbol"/>
              <a:buChar char=""/>
              <a:tabLst>
                <a:tab pos="487680" algn="l"/>
                <a:tab pos="488315" algn="l"/>
              </a:tabLst>
            </a:pPr>
            <a:r>
              <a:rPr dirty="0" sz="1200" spc="-10" b="1">
                <a:latin typeface="Times New Roman"/>
                <a:cs typeface="Times New Roman"/>
              </a:rPr>
              <a:t>while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-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loops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block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while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specified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condition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true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5"/>
              </a:spcBef>
            </a:pP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heavy" sz="1200" spc="-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dirty="0" u="heavy" sz="1200" spc="-4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Loop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loop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you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know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advance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how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times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script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should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run.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Syntax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30480">
              <a:lnSpc>
                <a:spcPts val="1415"/>
              </a:lnSpc>
            </a:pPr>
            <a:r>
              <a:rPr dirty="0" sz="1200" b="1">
                <a:latin typeface="Times New Roman"/>
                <a:cs typeface="Times New Roman"/>
              </a:rPr>
              <a:t>for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(var=startvalue;var&lt;=endvalue;var=var+increment)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86055">
              <a:lnSpc>
                <a:spcPts val="1380"/>
              </a:lnSpc>
            </a:pPr>
            <a:r>
              <a:rPr dirty="0" sz="1200" spc="-5" b="1" i="1">
                <a:latin typeface="Times New Roman"/>
                <a:cs typeface="Times New Roman"/>
              </a:rPr>
              <a:t>code</a:t>
            </a:r>
            <a:r>
              <a:rPr dirty="0" sz="1200" spc="-1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to</a:t>
            </a:r>
            <a:r>
              <a:rPr dirty="0" sz="1200" spc="-3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be executed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415"/>
              </a:lnSpc>
            </a:pPr>
            <a:r>
              <a:rPr dirty="0" sz="1200" spc="-5" b="1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Example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30480" marR="102235">
              <a:lnSpc>
                <a:spcPts val="139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Explanation: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example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below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defines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loop</a:t>
            </a:r>
            <a:r>
              <a:rPr dirty="0" sz="1200" spc="-10">
                <a:latin typeface="Times New Roman"/>
                <a:cs typeface="Times New Roman"/>
              </a:rPr>
              <a:t> that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starts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with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i=0.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loop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will</a:t>
            </a:r>
            <a:r>
              <a:rPr dirty="0" sz="1200" spc="-5">
                <a:latin typeface="Times New Roman"/>
                <a:cs typeface="Times New Roman"/>
              </a:rPr>
              <a:t> continue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run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long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less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than,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equal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10.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will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increase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1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time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loop</a:t>
            </a:r>
            <a:r>
              <a:rPr dirty="0" sz="1200" spc="-10">
                <a:latin typeface="Times New Roman"/>
                <a:cs typeface="Times New Roman"/>
              </a:rPr>
              <a:t> runs.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Note: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increment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parameter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could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also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negative,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&lt;=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could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comparing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statement.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30480">
              <a:lnSpc>
                <a:spcPts val="1405"/>
              </a:lnSpc>
            </a:pPr>
            <a:r>
              <a:rPr dirty="0" sz="1200" spc="-5" b="1">
                <a:latin typeface="Times New Roman"/>
                <a:cs typeface="Times New Roman"/>
              </a:rPr>
              <a:t>&lt;html&gt;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&lt;body&gt;</a:t>
            </a:r>
            <a:endParaRPr sz="1200">
              <a:latin typeface="Times New Roman"/>
              <a:cs typeface="Times New Roman"/>
            </a:endParaRPr>
          </a:p>
          <a:p>
            <a:pPr marL="30480" marR="4457700">
              <a:lnSpc>
                <a:spcPts val="1370"/>
              </a:lnSpc>
              <a:spcBef>
                <a:spcPts val="80"/>
              </a:spcBef>
            </a:pPr>
            <a:r>
              <a:rPr dirty="0" sz="1200" spc="-10" b="1">
                <a:latin typeface="Times New Roman"/>
                <a:cs typeface="Times New Roman"/>
              </a:rPr>
              <a:t>&lt;script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type="text/javascript"&gt;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var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i=0;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55"/>
              </a:lnSpc>
            </a:pPr>
            <a:r>
              <a:rPr dirty="0" sz="1200" b="1">
                <a:latin typeface="Times New Roman"/>
                <a:cs typeface="Times New Roman"/>
              </a:rPr>
              <a:t>for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(i=0;i&lt;=10;i++)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1792" y="7949183"/>
            <a:ext cx="6517005" cy="1109980"/>
          </a:xfrm>
          <a:custGeom>
            <a:avLst/>
            <a:gdLst/>
            <a:ahLst/>
            <a:cxnLst/>
            <a:rect l="l" t="t" r="r" b="b"/>
            <a:pathLst>
              <a:path w="6517005" h="1109979">
                <a:moveTo>
                  <a:pt x="6516624" y="24396"/>
                </a:moveTo>
                <a:lnTo>
                  <a:pt x="6513576" y="24396"/>
                </a:lnTo>
                <a:lnTo>
                  <a:pt x="6513576" y="1106424"/>
                </a:lnTo>
                <a:lnTo>
                  <a:pt x="12192" y="1106424"/>
                </a:lnTo>
                <a:lnTo>
                  <a:pt x="12192" y="24396"/>
                </a:lnTo>
                <a:lnTo>
                  <a:pt x="0" y="24396"/>
                </a:lnTo>
                <a:lnTo>
                  <a:pt x="0" y="1106424"/>
                </a:lnTo>
                <a:lnTo>
                  <a:pt x="0" y="1109472"/>
                </a:lnTo>
                <a:lnTo>
                  <a:pt x="6513576" y="1109472"/>
                </a:lnTo>
                <a:lnTo>
                  <a:pt x="6516624" y="1109472"/>
                </a:lnTo>
                <a:lnTo>
                  <a:pt x="6516624" y="1106436"/>
                </a:lnTo>
                <a:lnTo>
                  <a:pt x="6516624" y="24396"/>
                </a:lnTo>
                <a:close/>
              </a:path>
              <a:path w="6517005" h="1109979">
                <a:moveTo>
                  <a:pt x="6516624" y="0"/>
                </a:moveTo>
                <a:lnTo>
                  <a:pt x="6513576" y="0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0" y="24384"/>
                </a:lnTo>
                <a:lnTo>
                  <a:pt x="12192" y="24384"/>
                </a:lnTo>
                <a:lnTo>
                  <a:pt x="12192" y="12192"/>
                </a:lnTo>
                <a:lnTo>
                  <a:pt x="6513576" y="12192"/>
                </a:lnTo>
                <a:lnTo>
                  <a:pt x="6513576" y="24384"/>
                </a:lnTo>
                <a:lnTo>
                  <a:pt x="6516624" y="24384"/>
                </a:lnTo>
                <a:lnTo>
                  <a:pt x="6516624" y="12192"/>
                </a:lnTo>
                <a:lnTo>
                  <a:pt x="65166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7380" y="8843094"/>
            <a:ext cx="857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 spc="-5" b="1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13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1792" y="9177528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45720"/>
                </a:moveTo>
                <a:lnTo>
                  <a:pt x="0" y="45720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45720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36576"/>
                </a:lnTo>
                <a:lnTo>
                  <a:pt x="6528816" y="36576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1792" y="941831"/>
            <a:ext cx="6517005" cy="1106805"/>
          </a:xfrm>
          <a:custGeom>
            <a:avLst/>
            <a:gdLst/>
            <a:ahLst/>
            <a:cxnLst/>
            <a:rect l="l" t="t" r="r" b="b"/>
            <a:pathLst>
              <a:path w="6517005" h="1106805">
                <a:moveTo>
                  <a:pt x="6516624" y="24396"/>
                </a:moveTo>
                <a:lnTo>
                  <a:pt x="6513576" y="24396"/>
                </a:lnTo>
                <a:lnTo>
                  <a:pt x="6513576" y="1103376"/>
                </a:lnTo>
                <a:lnTo>
                  <a:pt x="12192" y="1103376"/>
                </a:lnTo>
                <a:lnTo>
                  <a:pt x="12192" y="24396"/>
                </a:lnTo>
                <a:lnTo>
                  <a:pt x="0" y="24396"/>
                </a:lnTo>
                <a:lnTo>
                  <a:pt x="0" y="1103376"/>
                </a:lnTo>
                <a:lnTo>
                  <a:pt x="0" y="1106424"/>
                </a:lnTo>
                <a:lnTo>
                  <a:pt x="6513576" y="1106424"/>
                </a:lnTo>
                <a:lnTo>
                  <a:pt x="6516624" y="1106424"/>
                </a:lnTo>
                <a:lnTo>
                  <a:pt x="6516624" y="1103376"/>
                </a:lnTo>
                <a:lnTo>
                  <a:pt x="6516624" y="24396"/>
                </a:lnTo>
                <a:close/>
              </a:path>
              <a:path w="6517005" h="1106805">
                <a:moveTo>
                  <a:pt x="6516624" y="0"/>
                </a:moveTo>
                <a:lnTo>
                  <a:pt x="6513576" y="0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0" y="24384"/>
                </a:lnTo>
                <a:lnTo>
                  <a:pt x="12192" y="24384"/>
                </a:lnTo>
                <a:lnTo>
                  <a:pt x="12192" y="12192"/>
                </a:lnTo>
                <a:lnTo>
                  <a:pt x="6513576" y="12192"/>
                </a:lnTo>
                <a:lnTo>
                  <a:pt x="6513576" y="24384"/>
                </a:lnTo>
                <a:lnTo>
                  <a:pt x="6516624" y="24384"/>
                </a:lnTo>
                <a:lnTo>
                  <a:pt x="6516624" y="12192"/>
                </a:lnTo>
                <a:lnTo>
                  <a:pt x="65166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1792" y="2578607"/>
            <a:ext cx="6517005" cy="1981200"/>
          </a:xfrm>
          <a:custGeom>
            <a:avLst/>
            <a:gdLst/>
            <a:ahLst/>
            <a:cxnLst/>
            <a:rect l="l" t="t" r="r" b="b"/>
            <a:pathLst>
              <a:path w="6517005" h="1981200">
                <a:moveTo>
                  <a:pt x="6516624" y="0"/>
                </a:moveTo>
                <a:lnTo>
                  <a:pt x="6513576" y="0"/>
                </a:lnTo>
                <a:lnTo>
                  <a:pt x="6513576" y="12192"/>
                </a:lnTo>
                <a:lnTo>
                  <a:pt x="6513576" y="24384"/>
                </a:lnTo>
                <a:lnTo>
                  <a:pt x="6513576" y="1978152"/>
                </a:lnTo>
                <a:lnTo>
                  <a:pt x="12192" y="1978152"/>
                </a:lnTo>
                <a:lnTo>
                  <a:pt x="12192" y="24384"/>
                </a:lnTo>
                <a:lnTo>
                  <a:pt x="12192" y="12192"/>
                </a:lnTo>
                <a:lnTo>
                  <a:pt x="6513576" y="12192"/>
                </a:lnTo>
                <a:lnTo>
                  <a:pt x="6513576" y="0"/>
                </a:lnTo>
                <a:lnTo>
                  <a:pt x="12192" y="0"/>
                </a:lnTo>
                <a:lnTo>
                  <a:pt x="0" y="0"/>
                </a:lnTo>
                <a:lnTo>
                  <a:pt x="0" y="1981200"/>
                </a:lnTo>
                <a:lnTo>
                  <a:pt x="6513576" y="1981200"/>
                </a:lnTo>
                <a:lnTo>
                  <a:pt x="6516624" y="1981200"/>
                </a:lnTo>
                <a:lnTo>
                  <a:pt x="6516624" y="1978152"/>
                </a:lnTo>
                <a:lnTo>
                  <a:pt x="6516624" y="24384"/>
                </a:lnTo>
                <a:lnTo>
                  <a:pt x="6516624" y="12192"/>
                </a:lnTo>
                <a:lnTo>
                  <a:pt x="65166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1792" y="6678167"/>
            <a:ext cx="6517005" cy="756285"/>
          </a:xfrm>
          <a:custGeom>
            <a:avLst/>
            <a:gdLst/>
            <a:ahLst/>
            <a:cxnLst/>
            <a:rect l="l" t="t" r="r" b="b"/>
            <a:pathLst>
              <a:path w="6517005" h="756284">
                <a:moveTo>
                  <a:pt x="6516624" y="12"/>
                </a:moveTo>
                <a:lnTo>
                  <a:pt x="6513576" y="12"/>
                </a:lnTo>
                <a:lnTo>
                  <a:pt x="6513576" y="12192"/>
                </a:lnTo>
                <a:lnTo>
                  <a:pt x="6513576" y="24384"/>
                </a:lnTo>
                <a:lnTo>
                  <a:pt x="6513576" y="752856"/>
                </a:lnTo>
                <a:lnTo>
                  <a:pt x="12192" y="752856"/>
                </a:lnTo>
                <a:lnTo>
                  <a:pt x="12192" y="24384"/>
                </a:lnTo>
                <a:lnTo>
                  <a:pt x="12192" y="12192"/>
                </a:lnTo>
                <a:lnTo>
                  <a:pt x="6513576" y="12192"/>
                </a:lnTo>
                <a:lnTo>
                  <a:pt x="6513576" y="12"/>
                </a:lnTo>
                <a:lnTo>
                  <a:pt x="12192" y="12"/>
                </a:lnTo>
                <a:lnTo>
                  <a:pt x="0" y="0"/>
                </a:lnTo>
                <a:lnTo>
                  <a:pt x="0" y="12192"/>
                </a:lnTo>
                <a:lnTo>
                  <a:pt x="0" y="24384"/>
                </a:lnTo>
                <a:lnTo>
                  <a:pt x="0" y="752856"/>
                </a:lnTo>
                <a:lnTo>
                  <a:pt x="0" y="755904"/>
                </a:lnTo>
                <a:lnTo>
                  <a:pt x="6513576" y="755904"/>
                </a:lnTo>
                <a:lnTo>
                  <a:pt x="6516624" y="755904"/>
                </a:lnTo>
                <a:lnTo>
                  <a:pt x="6516624" y="752856"/>
                </a:lnTo>
                <a:lnTo>
                  <a:pt x="6516624" y="24384"/>
                </a:lnTo>
                <a:lnTo>
                  <a:pt x="6516624" y="12192"/>
                </a:lnTo>
                <a:lnTo>
                  <a:pt x="6516624" y="1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09091" y="435357"/>
            <a:ext cx="6554470" cy="86182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63165" algn="l"/>
                <a:tab pos="6541134" algn="l"/>
              </a:tabLst>
            </a:pP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	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JAVASCRIPT</a:t>
            </a:r>
            <a:r>
              <a:rPr dirty="0" u="sng" sz="1600" spc="-4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 spc="-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Notes	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mbria"/>
              <a:cs typeface="Cambria"/>
            </a:endParaRPr>
          </a:p>
          <a:p>
            <a:pPr marL="30480" marR="3981450">
              <a:lnSpc>
                <a:spcPts val="1370"/>
              </a:lnSpc>
            </a:pPr>
            <a:r>
              <a:rPr dirty="0" sz="1200" spc="-5" b="1">
                <a:latin typeface="Times New Roman"/>
                <a:cs typeface="Times New Roman"/>
              </a:rPr>
              <a:t>document.write("The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number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is "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+ </a:t>
            </a:r>
            <a:r>
              <a:rPr dirty="0" sz="1200" b="1">
                <a:latin typeface="Times New Roman"/>
                <a:cs typeface="Times New Roman"/>
              </a:rPr>
              <a:t>i);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document.write("&lt;br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/&gt;");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20"/>
              </a:lnSpc>
            </a:pPr>
            <a:r>
              <a:rPr dirty="0" sz="1200" spc="-5" b="1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&lt;/script&gt;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&lt;/body&gt;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405"/>
              </a:lnSpc>
            </a:pPr>
            <a:r>
              <a:rPr dirty="0" sz="1200" spc="-5" b="1">
                <a:latin typeface="Times New Roman"/>
                <a:cs typeface="Times New Roman"/>
              </a:rPr>
              <a:t>&lt;/html&gt;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Result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30480" marR="5379085">
              <a:lnSpc>
                <a:spcPct val="95800"/>
              </a:lnSpc>
            </a:pPr>
            <a:r>
              <a:rPr dirty="0" sz="1200" spc="-5" b="1">
                <a:latin typeface="Times New Roman"/>
                <a:cs typeface="Times New Roman"/>
              </a:rPr>
              <a:t>The number is 0 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 number is 1 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 number is 2 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 number is 3 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 number is 4 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 number is 5 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 number is 6 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 number is 7 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 number is 8 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 number is 9 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number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is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5"/>
              </a:spcBef>
            </a:pP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JavaScript </a:t>
            </a:r>
            <a:r>
              <a:rPr dirty="0" u="heavy" sz="12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While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Loop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30480" marR="53975">
              <a:lnSpc>
                <a:spcPts val="1390"/>
              </a:lnSpc>
            </a:pPr>
            <a:r>
              <a:rPr dirty="0" sz="1200" spc="-5" b="1">
                <a:latin typeface="Times New Roman"/>
                <a:cs typeface="Times New Roman"/>
              </a:rPr>
              <a:t>Loops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JavaScript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spc="-15" b="1">
                <a:latin typeface="Times New Roman"/>
                <a:cs typeface="Times New Roman"/>
              </a:rPr>
              <a:t>are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used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to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execute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same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block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5" b="1">
                <a:latin typeface="Times New Roman"/>
                <a:cs typeface="Times New Roman"/>
              </a:rPr>
              <a:t>of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code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specified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number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of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times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or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while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specified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condition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is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true.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b="1" i="1">
                <a:latin typeface="Times New Roman"/>
                <a:cs typeface="Times New Roman"/>
              </a:rPr>
              <a:t>The</a:t>
            </a:r>
            <a:r>
              <a:rPr dirty="0" sz="1200" spc="-15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while</a:t>
            </a:r>
            <a:r>
              <a:rPr dirty="0" sz="1200" spc="-15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loop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30480" marR="340995">
              <a:lnSpc>
                <a:spcPts val="139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while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loop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you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want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loop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execute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continue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executing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while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specified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condition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true.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30480">
              <a:lnSpc>
                <a:spcPts val="1405"/>
              </a:lnSpc>
            </a:pPr>
            <a:r>
              <a:rPr dirty="0" sz="1200" spc="-10" b="1">
                <a:latin typeface="Times New Roman"/>
                <a:cs typeface="Times New Roman"/>
              </a:rPr>
              <a:t>while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(var&lt;=endvalue)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86055">
              <a:lnSpc>
                <a:spcPts val="1380"/>
              </a:lnSpc>
            </a:pPr>
            <a:r>
              <a:rPr dirty="0" sz="1200" spc="-5" b="1" i="1">
                <a:latin typeface="Times New Roman"/>
                <a:cs typeface="Times New Roman"/>
              </a:rPr>
              <a:t>code</a:t>
            </a:r>
            <a:r>
              <a:rPr dirty="0" sz="1200" spc="-1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to</a:t>
            </a:r>
            <a:r>
              <a:rPr dirty="0" sz="1200" spc="-3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be executed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405"/>
              </a:lnSpc>
            </a:pPr>
            <a:r>
              <a:rPr dirty="0" sz="1200" spc="-5" b="1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Note: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&lt;=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could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comparing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statement.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5"/>
              </a:spcBef>
            </a:pPr>
            <a:r>
              <a:rPr dirty="0" sz="1200" spc="-10" b="1">
                <a:latin typeface="Times New Roman"/>
                <a:cs typeface="Times New Roman"/>
              </a:rPr>
              <a:t>Example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30480" marR="99695">
              <a:lnSpc>
                <a:spcPts val="137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Explanation: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example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below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defines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loop</a:t>
            </a:r>
            <a:r>
              <a:rPr dirty="0" sz="1200" spc="-10">
                <a:latin typeface="Times New Roman"/>
                <a:cs typeface="Times New Roman"/>
              </a:rPr>
              <a:t> that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starts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with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i=0.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loop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will</a:t>
            </a:r>
            <a:r>
              <a:rPr dirty="0" sz="1200" spc="-5">
                <a:latin typeface="Times New Roman"/>
                <a:cs typeface="Times New Roman"/>
              </a:rPr>
              <a:t> continue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run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long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less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than,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equal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10.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will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increase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1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time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loop</a:t>
            </a:r>
            <a:r>
              <a:rPr dirty="0" sz="1200" spc="-10">
                <a:latin typeface="Times New Roman"/>
                <a:cs typeface="Times New Roman"/>
              </a:rPr>
              <a:t> runs.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&lt;html&gt;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1792" y="8845295"/>
            <a:ext cx="6517005" cy="231775"/>
          </a:xfrm>
          <a:custGeom>
            <a:avLst/>
            <a:gdLst/>
            <a:ahLst/>
            <a:cxnLst/>
            <a:rect l="l" t="t" r="r" b="b"/>
            <a:pathLst>
              <a:path w="6517005" h="231775">
                <a:moveTo>
                  <a:pt x="6516624" y="24396"/>
                </a:moveTo>
                <a:lnTo>
                  <a:pt x="6513576" y="24396"/>
                </a:lnTo>
                <a:lnTo>
                  <a:pt x="6513576" y="228600"/>
                </a:lnTo>
                <a:lnTo>
                  <a:pt x="12192" y="228600"/>
                </a:lnTo>
                <a:lnTo>
                  <a:pt x="12192" y="24396"/>
                </a:lnTo>
                <a:lnTo>
                  <a:pt x="0" y="24396"/>
                </a:lnTo>
                <a:lnTo>
                  <a:pt x="0" y="228600"/>
                </a:lnTo>
                <a:lnTo>
                  <a:pt x="0" y="231648"/>
                </a:lnTo>
                <a:lnTo>
                  <a:pt x="6513576" y="231648"/>
                </a:lnTo>
                <a:lnTo>
                  <a:pt x="6516624" y="231648"/>
                </a:lnTo>
                <a:lnTo>
                  <a:pt x="6516624" y="228600"/>
                </a:lnTo>
                <a:lnTo>
                  <a:pt x="6516624" y="24396"/>
                </a:lnTo>
                <a:close/>
              </a:path>
              <a:path w="6517005" h="231775">
                <a:moveTo>
                  <a:pt x="6516624" y="12204"/>
                </a:moveTo>
                <a:lnTo>
                  <a:pt x="6513576" y="12204"/>
                </a:lnTo>
                <a:lnTo>
                  <a:pt x="6513576" y="24384"/>
                </a:lnTo>
                <a:lnTo>
                  <a:pt x="6516624" y="24384"/>
                </a:lnTo>
                <a:lnTo>
                  <a:pt x="6516624" y="12204"/>
                </a:lnTo>
                <a:close/>
              </a:path>
              <a:path w="6517005" h="231775">
                <a:moveTo>
                  <a:pt x="6516624" y="0"/>
                </a:moveTo>
                <a:lnTo>
                  <a:pt x="6513576" y="0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0" y="24384"/>
                </a:lnTo>
                <a:lnTo>
                  <a:pt x="12192" y="24384"/>
                </a:lnTo>
                <a:lnTo>
                  <a:pt x="12192" y="12192"/>
                </a:lnTo>
                <a:lnTo>
                  <a:pt x="6513576" y="12192"/>
                </a:lnTo>
                <a:lnTo>
                  <a:pt x="6516624" y="12192"/>
                </a:lnTo>
                <a:lnTo>
                  <a:pt x="65166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607556" y="9233378"/>
            <a:ext cx="536575" cy="20447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 spc="-15">
                <a:latin typeface="Cambria"/>
                <a:cs typeface="Cambria"/>
              </a:rPr>
              <a:t>P</a:t>
            </a:r>
            <a:r>
              <a:rPr dirty="0" sz="1200" spc="-15">
                <a:latin typeface="Cambria"/>
                <a:cs typeface="Cambria"/>
              </a:rPr>
              <a:t>a</a:t>
            </a:r>
            <a:r>
              <a:rPr dirty="0" sz="1200">
                <a:latin typeface="Cambria"/>
                <a:cs typeface="Cambria"/>
              </a:rPr>
              <a:t>g</a:t>
            </a:r>
            <a:r>
              <a:rPr dirty="0" sz="1200" spc="-5">
                <a:latin typeface="Cambria"/>
                <a:cs typeface="Cambria"/>
              </a:rPr>
              <a:t>e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1</a:t>
            </a:r>
            <a:r>
              <a:rPr dirty="0" sz="1200" spc="-5">
                <a:latin typeface="Cambria"/>
                <a:cs typeface="Cambria"/>
              </a:rPr>
              <a:t>4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1792" y="9177528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45720"/>
                </a:moveTo>
                <a:lnTo>
                  <a:pt x="0" y="45720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45720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36576"/>
                </a:lnTo>
                <a:lnTo>
                  <a:pt x="6528816" y="36576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1792" y="941831"/>
            <a:ext cx="6517005" cy="2158365"/>
          </a:xfrm>
          <a:custGeom>
            <a:avLst/>
            <a:gdLst/>
            <a:ahLst/>
            <a:cxnLst/>
            <a:rect l="l" t="t" r="r" b="b"/>
            <a:pathLst>
              <a:path w="6517005" h="2158365">
                <a:moveTo>
                  <a:pt x="6516624" y="0"/>
                </a:moveTo>
                <a:lnTo>
                  <a:pt x="6513576" y="0"/>
                </a:lnTo>
                <a:lnTo>
                  <a:pt x="6513576" y="12192"/>
                </a:lnTo>
                <a:lnTo>
                  <a:pt x="6513576" y="24384"/>
                </a:lnTo>
                <a:lnTo>
                  <a:pt x="6513576" y="2154936"/>
                </a:lnTo>
                <a:lnTo>
                  <a:pt x="12192" y="2154936"/>
                </a:lnTo>
                <a:lnTo>
                  <a:pt x="12192" y="24384"/>
                </a:lnTo>
                <a:lnTo>
                  <a:pt x="12192" y="12192"/>
                </a:lnTo>
                <a:lnTo>
                  <a:pt x="6513576" y="12192"/>
                </a:lnTo>
                <a:lnTo>
                  <a:pt x="6513576" y="0"/>
                </a:lnTo>
                <a:lnTo>
                  <a:pt x="12192" y="0"/>
                </a:lnTo>
                <a:lnTo>
                  <a:pt x="0" y="0"/>
                </a:lnTo>
                <a:lnTo>
                  <a:pt x="0" y="2157984"/>
                </a:lnTo>
                <a:lnTo>
                  <a:pt x="6513576" y="2157984"/>
                </a:lnTo>
                <a:lnTo>
                  <a:pt x="6516624" y="2157984"/>
                </a:lnTo>
                <a:lnTo>
                  <a:pt x="6516624" y="2154936"/>
                </a:lnTo>
                <a:lnTo>
                  <a:pt x="6516624" y="24384"/>
                </a:lnTo>
                <a:lnTo>
                  <a:pt x="6516624" y="12192"/>
                </a:lnTo>
                <a:lnTo>
                  <a:pt x="65166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1792" y="3630167"/>
            <a:ext cx="6517005" cy="1981200"/>
          </a:xfrm>
          <a:custGeom>
            <a:avLst/>
            <a:gdLst/>
            <a:ahLst/>
            <a:cxnLst/>
            <a:rect l="l" t="t" r="r" b="b"/>
            <a:pathLst>
              <a:path w="6517005" h="1981200">
                <a:moveTo>
                  <a:pt x="6516624" y="12"/>
                </a:moveTo>
                <a:lnTo>
                  <a:pt x="6513576" y="12"/>
                </a:lnTo>
                <a:lnTo>
                  <a:pt x="6513576" y="12192"/>
                </a:lnTo>
                <a:lnTo>
                  <a:pt x="6513576" y="24384"/>
                </a:lnTo>
                <a:lnTo>
                  <a:pt x="6513576" y="1978152"/>
                </a:lnTo>
                <a:lnTo>
                  <a:pt x="12192" y="1978152"/>
                </a:lnTo>
                <a:lnTo>
                  <a:pt x="12192" y="24384"/>
                </a:lnTo>
                <a:lnTo>
                  <a:pt x="12192" y="12192"/>
                </a:lnTo>
                <a:lnTo>
                  <a:pt x="6513576" y="12192"/>
                </a:lnTo>
                <a:lnTo>
                  <a:pt x="6513576" y="12"/>
                </a:lnTo>
                <a:lnTo>
                  <a:pt x="12192" y="12"/>
                </a:lnTo>
                <a:lnTo>
                  <a:pt x="0" y="0"/>
                </a:lnTo>
                <a:lnTo>
                  <a:pt x="0" y="12192"/>
                </a:lnTo>
                <a:lnTo>
                  <a:pt x="0" y="24384"/>
                </a:lnTo>
                <a:lnTo>
                  <a:pt x="0" y="1978152"/>
                </a:lnTo>
                <a:lnTo>
                  <a:pt x="0" y="1981200"/>
                </a:lnTo>
                <a:lnTo>
                  <a:pt x="6513576" y="1981200"/>
                </a:lnTo>
                <a:lnTo>
                  <a:pt x="6516624" y="1981200"/>
                </a:lnTo>
                <a:lnTo>
                  <a:pt x="6516624" y="1978152"/>
                </a:lnTo>
                <a:lnTo>
                  <a:pt x="6516624" y="24384"/>
                </a:lnTo>
                <a:lnTo>
                  <a:pt x="6516624" y="12192"/>
                </a:lnTo>
                <a:lnTo>
                  <a:pt x="6516624" y="1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1792" y="6998207"/>
            <a:ext cx="6517005" cy="929640"/>
          </a:xfrm>
          <a:custGeom>
            <a:avLst/>
            <a:gdLst/>
            <a:ahLst/>
            <a:cxnLst/>
            <a:rect l="l" t="t" r="r" b="b"/>
            <a:pathLst>
              <a:path w="6517005" h="929640">
                <a:moveTo>
                  <a:pt x="6516624" y="0"/>
                </a:moveTo>
                <a:lnTo>
                  <a:pt x="6513576" y="0"/>
                </a:lnTo>
                <a:lnTo>
                  <a:pt x="6513576" y="12192"/>
                </a:lnTo>
                <a:lnTo>
                  <a:pt x="6513576" y="24384"/>
                </a:lnTo>
                <a:lnTo>
                  <a:pt x="6513576" y="926592"/>
                </a:lnTo>
                <a:lnTo>
                  <a:pt x="12192" y="926592"/>
                </a:lnTo>
                <a:lnTo>
                  <a:pt x="12192" y="24384"/>
                </a:lnTo>
                <a:lnTo>
                  <a:pt x="12192" y="12192"/>
                </a:lnTo>
                <a:lnTo>
                  <a:pt x="6513576" y="12192"/>
                </a:lnTo>
                <a:lnTo>
                  <a:pt x="6513576" y="0"/>
                </a:lnTo>
                <a:lnTo>
                  <a:pt x="12192" y="0"/>
                </a:lnTo>
                <a:lnTo>
                  <a:pt x="0" y="0"/>
                </a:lnTo>
                <a:lnTo>
                  <a:pt x="0" y="929640"/>
                </a:lnTo>
                <a:lnTo>
                  <a:pt x="6513576" y="929640"/>
                </a:lnTo>
                <a:lnTo>
                  <a:pt x="6516624" y="929640"/>
                </a:lnTo>
                <a:lnTo>
                  <a:pt x="6516624" y="926592"/>
                </a:lnTo>
                <a:lnTo>
                  <a:pt x="6516624" y="24384"/>
                </a:lnTo>
                <a:lnTo>
                  <a:pt x="6516624" y="12192"/>
                </a:lnTo>
                <a:lnTo>
                  <a:pt x="65166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09091" y="435357"/>
            <a:ext cx="6554470" cy="85845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63165" algn="l"/>
                <a:tab pos="6541134" algn="l"/>
              </a:tabLst>
            </a:pP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	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JAVASCRIPT</a:t>
            </a:r>
            <a:r>
              <a:rPr dirty="0" u="sng" sz="1600" spc="-4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 spc="-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Notes	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Cambria"/>
              <a:cs typeface="Cambria"/>
            </a:endParaRPr>
          </a:p>
          <a:p>
            <a:pPr marL="30480">
              <a:lnSpc>
                <a:spcPts val="1405"/>
              </a:lnSpc>
            </a:pPr>
            <a:r>
              <a:rPr dirty="0" sz="1200" spc="-5" b="1">
                <a:latin typeface="Times New Roman"/>
                <a:cs typeface="Times New Roman"/>
              </a:rPr>
              <a:t>&lt;body&gt;</a:t>
            </a:r>
            <a:endParaRPr sz="1200">
              <a:latin typeface="Times New Roman"/>
              <a:cs typeface="Times New Roman"/>
            </a:endParaRPr>
          </a:p>
          <a:p>
            <a:pPr marL="30480" marR="4457700">
              <a:lnSpc>
                <a:spcPts val="1390"/>
              </a:lnSpc>
              <a:spcBef>
                <a:spcPts val="55"/>
              </a:spcBef>
            </a:pPr>
            <a:r>
              <a:rPr dirty="0" sz="1200" spc="-10" b="1">
                <a:latin typeface="Times New Roman"/>
                <a:cs typeface="Times New Roman"/>
              </a:rPr>
              <a:t>&lt;script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type="text/javascript"&gt;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var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i=0;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10"/>
              </a:lnSpc>
            </a:pPr>
            <a:r>
              <a:rPr dirty="0" sz="1200" spc="-10" b="1">
                <a:latin typeface="Times New Roman"/>
                <a:cs typeface="Times New Roman"/>
              </a:rPr>
              <a:t>while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(i&lt;=10)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0480" marR="3981450">
              <a:lnSpc>
                <a:spcPts val="1390"/>
              </a:lnSpc>
              <a:spcBef>
                <a:spcPts val="50"/>
              </a:spcBef>
            </a:pPr>
            <a:r>
              <a:rPr dirty="0" sz="1200" spc="-5" b="1">
                <a:latin typeface="Times New Roman"/>
                <a:cs typeface="Times New Roman"/>
              </a:rPr>
              <a:t>document.write("The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number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is "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+ </a:t>
            </a:r>
            <a:r>
              <a:rPr dirty="0" sz="1200" b="1">
                <a:latin typeface="Times New Roman"/>
                <a:cs typeface="Times New Roman"/>
              </a:rPr>
              <a:t>i);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document.write("&lt;br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/&gt;");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10"/>
              </a:lnSpc>
            </a:pPr>
            <a:r>
              <a:rPr dirty="0" sz="1200" spc="-5" b="1">
                <a:latin typeface="Times New Roman"/>
                <a:cs typeface="Times New Roman"/>
              </a:rPr>
              <a:t>i=i+1;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&lt;/script&gt;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&lt;/body&gt;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405"/>
              </a:lnSpc>
            </a:pPr>
            <a:r>
              <a:rPr dirty="0" sz="1200" spc="-5" b="1">
                <a:latin typeface="Times New Roman"/>
                <a:cs typeface="Times New Roman"/>
              </a:rPr>
              <a:t>&lt;/html&gt;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Result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30480" marR="5379085">
              <a:lnSpc>
                <a:spcPct val="95800"/>
              </a:lnSpc>
            </a:pPr>
            <a:r>
              <a:rPr dirty="0" sz="1200" spc="-5" b="1">
                <a:latin typeface="Times New Roman"/>
                <a:cs typeface="Times New Roman"/>
              </a:rPr>
              <a:t>The number is 0 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 number is 1 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 number is 2 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 number is 3 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 number is 4 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 number is 5 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 number is 6 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 number is 7 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 number is 8 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 number is 9 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number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is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heavy" sz="120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do...while</a:t>
            </a:r>
            <a:r>
              <a:rPr dirty="0" u="heavy" sz="120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Loop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30480" marR="153035">
              <a:lnSpc>
                <a:spcPct val="9610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do...while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loop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variant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while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loop.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loop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always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execute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block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ONCE,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will</a:t>
            </a:r>
            <a:r>
              <a:rPr dirty="0" sz="1200" spc="-5">
                <a:latin typeface="Times New Roman"/>
                <a:cs typeface="Times New Roman"/>
              </a:rPr>
              <a:t> repeat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loop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long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as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specified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condition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true.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This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loop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always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be 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executed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at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least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once,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condition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false,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because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executed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before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condition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tested.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30480">
              <a:lnSpc>
                <a:spcPts val="1405"/>
              </a:lnSpc>
            </a:pPr>
            <a:r>
              <a:rPr dirty="0" sz="1200" b="1">
                <a:latin typeface="Times New Roman"/>
                <a:cs typeface="Times New Roman"/>
              </a:rPr>
              <a:t>do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86055">
              <a:lnSpc>
                <a:spcPts val="1380"/>
              </a:lnSpc>
            </a:pPr>
            <a:r>
              <a:rPr dirty="0" sz="1200" spc="-5" b="1" i="1">
                <a:latin typeface="Times New Roman"/>
                <a:cs typeface="Times New Roman"/>
              </a:rPr>
              <a:t>code</a:t>
            </a:r>
            <a:r>
              <a:rPr dirty="0" sz="1200" spc="-1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to</a:t>
            </a:r>
            <a:r>
              <a:rPr dirty="0" sz="1200" spc="-3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be executed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415"/>
              </a:lnSpc>
            </a:pPr>
            <a:r>
              <a:rPr dirty="0" sz="1200" spc="-10" b="1">
                <a:latin typeface="Times New Roman"/>
                <a:cs typeface="Times New Roman"/>
              </a:rPr>
              <a:t>while </a:t>
            </a:r>
            <a:r>
              <a:rPr dirty="0" sz="1200" spc="-5" b="1">
                <a:latin typeface="Times New Roman"/>
                <a:cs typeface="Times New Roman"/>
              </a:rPr>
              <a:t>(var&lt;=endvalue);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Example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30480">
              <a:lnSpc>
                <a:spcPts val="1405"/>
              </a:lnSpc>
              <a:spcBef>
                <a:spcPts val="5"/>
              </a:spcBef>
            </a:pPr>
            <a:r>
              <a:rPr dirty="0" sz="1200" spc="-5" b="1">
                <a:latin typeface="Times New Roman"/>
                <a:cs typeface="Times New Roman"/>
              </a:rPr>
              <a:t>&lt;html&gt;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&lt;body&gt;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415"/>
              </a:lnSpc>
            </a:pPr>
            <a:r>
              <a:rPr dirty="0" sz="1200" spc="-10" b="1">
                <a:latin typeface="Times New Roman"/>
                <a:cs typeface="Times New Roman"/>
              </a:rPr>
              <a:t>&lt;script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type="text/javascript"&gt;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1792" y="8458200"/>
            <a:ext cx="6517005" cy="582295"/>
          </a:xfrm>
          <a:custGeom>
            <a:avLst/>
            <a:gdLst/>
            <a:ahLst/>
            <a:cxnLst/>
            <a:rect l="l" t="t" r="r" b="b"/>
            <a:pathLst>
              <a:path w="6517005" h="582295">
                <a:moveTo>
                  <a:pt x="6516624" y="579132"/>
                </a:moveTo>
                <a:lnTo>
                  <a:pt x="6513576" y="579132"/>
                </a:lnTo>
                <a:lnTo>
                  <a:pt x="0" y="579132"/>
                </a:lnTo>
                <a:lnTo>
                  <a:pt x="0" y="582168"/>
                </a:lnTo>
                <a:lnTo>
                  <a:pt x="6513576" y="582168"/>
                </a:lnTo>
                <a:lnTo>
                  <a:pt x="6516624" y="582168"/>
                </a:lnTo>
                <a:lnTo>
                  <a:pt x="6516624" y="579132"/>
                </a:lnTo>
                <a:close/>
              </a:path>
              <a:path w="6517005" h="582295">
                <a:moveTo>
                  <a:pt x="6516624" y="12204"/>
                </a:moveTo>
                <a:lnTo>
                  <a:pt x="6513576" y="12204"/>
                </a:lnTo>
                <a:lnTo>
                  <a:pt x="6513576" y="24384"/>
                </a:lnTo>
                <a:lnTo>
                  <a:pt x="6513576" y="579120"/>
                </a:lnTo>
                <a:lnTo>
                  <a:pt x="6516624" y="579120"/>
                </a:lnTo>
                <a:lnTo>
                  <a:pt x="6516624" y="24384"/>
                </a:lnTo>
                <a:lnTo>
                  <a:pt x="6516624" y="12204"/>
                </a:lnTo>
                <a:close/>
              </a:path>
              <a:path w="6517005" h="582295">
                <a:moveTo>
                  <a:pt x="6516624" y="0"/>
                </a:moveTo>
                <a:lnTo>
                  <a:pt x="6513576" y="0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0" y="24384"/>
                </a:lnTo>
                <a:lnTo>
                  <a:pt x="0" y="579120"/>
                </a:lnTo>
                <a:lnTo>
                  <a:pt x="12192" y="579120"/>
                </a:lnTo>
                <a:lnTo>
                  <a:pt x="12192" y="24384"/>
                </a:lnTo>
                <a:lnTo>
                  <a:pt x="12192" y="12192"/>
                </a:lnTo>
                <a:lnTo>
                  <a:pt x="6513576" y="12192"/>
                </a:lnTo>
                <a:lnTo>
                  <a:pt x="6516624" y="12192"/>
                </a:lnTo>
                <a:lnTo>
                  <a:pt x="65166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1792" y="9177528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45720"/>
                </a:moveTo>
                <a:lnTo>
                  <a:pt x="0" y="45720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45720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36576"/>
                </a:lnTo>
                <a:lnTo>
                  <a:pt x="6528816" y="36576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1792" y="941831"/>
            <a:ext cx="6517005" cy="1981200"/>
          </a:xfrm>
          <a:custGeom>
            <a:avLst/>
            <a:gdLst/>
            <a:ahLst/>
            <a:cxnLst/>
            <a:rect l="l" t="t" r="r" b="b"/>
            <a:pathLst>
              <a:path w="6517005" h="1981200">
                <a:moveTo>
                  <a:pt x="6516624" y="0"/>
                </a:moveTo>
                <a:lnTo>
                  <a:pt x="6513576" y="0"/>
                </a:lnTo>
                <a:lnTo>
                  <a:pt x="6513576" y="12192"/>
                </a:lnTo>
                <a:lnTo>
                  <a:pt x="6513576" y="24384"/>
                </a:lnTo>
                <a:lnTo>
                  <a:pt x="6513576" y="1978152"/>
                </a:lnTo>
                <a:lnTo>
                  <a:pt x="12192" y="1978152"/>
                </a:lnTo>
                <a:lnTo>
                  <a:pt x="12192" y="24384"/>
                </a:lnTo>
                <a:lnTo>
                  <a:pt x="12192" y="12192"/>
                </a:lnTo>
                <a:lnTo>
                  <a:pt x="6513576" y="12192"/>
                </a:lnTo>
                <a:lnTo>
                  <a:pt x="6513576" y="0"/>
                </a:lnTo>
                <a:lnTo>
                  <a:pt x="12192" y="0"/>
                </a:lnTo>
                <a:lnTo>
                  <a:pt x="0" y="0"/>
                </a:lnTo>
                <a:lnTo>
                  <a:pt x="0" y="1981200"/>
                </a:lnTo>
                <a:lnTo>
                  <a:pt x="6513576" y="1981200"/>
                </a:lnTo>
                <a:lnTo>
                  <a:pt x="6516624" y="1981200"/>
                </a:lnTo>
                <a:lnTo>
                  <a:pt x="6516624" y="1978152"/>
                </a:lnTo>
                <a:lnTo>
                  <a:pt x="6516624" y="24384"/>
                </a:lnTo>
                <a:lnTo>
                  <a:pt x="6516624" y="12192"/>
                </a:lnTo>
                <a:lnTo>
                  <a:pt x="65166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1792" y="3453383"/>
            <a:ext cx="6517005" cy="231775"/>
          </a:xfrm>
          <a:custGeom>
            <a:avLst/>
            <a:gdLst/>
            <a:ahLst/>
            <a:cxnLst/>
            <a:rect l="l" t="t" r="r" b="b"/>
            <a:pathLst>
              <a:path w="6517005" h="231775">
                <a:moveTo>
                  <a:pt x="6516624" y="0"/>
                </a:moveTo>
                <a:lnTo>
                  <a:pt x="6513576" y="0"/>
                </a:lnTo>
                <a:lnTo>
                  <a:pt x="6513576" y="12192"/>
                </a:lnTo>
                <a:lnTo>
                  <a:pt x="6513576" y="24396"/>
                </a:lnTo>
                <a:lnTo>
                  <a:pt x="6513576" y="228600"/>
                </a:lnTo>
                <a:lnTo>
                  <a:pt x="12192" y="228600"/>
                </a:lnTo>
                <a:lnTo>
                  <a:pt x="12192" y="24396"/>
                </a:lnTo>
                <a:lnTo>
                  <a:pt x="12192" y="12192"/>
                </a:lnTo>
                <a:lnTo>
                  <a:pt x="6513576" y="12192"/>
                </a:lnTo>
                <a:lnTo>
                  <a:pt x="6513576" y="0"/>
                </a:lnTo>
                <a:lnTo>
                  <a:pt x="12192" y="0"/>
                </a:lnTo>
                <a:lnTo>
                  <a:pt x="0" y="0"/>
                </a:lnTo>
                <a:lnTo>
                  <a:pt x="0" y="231648"/>
                </a:lnTo>
                <a:lnTo>
                  <a:pt x="6513576" y="231648"/>
                </a:lnTo>
                <a:lnTo>
                  <a:pt x="6516624" y="231648"/>
                </a:lnTo>
                <a:lnTo>
                  <a:pt x="6516624" y="228600"/>
                </a:lnTo>
                <a:lnTo>
                  <a:pt x="6516624" y="24396"/>
                </a:lnTo>
                <a:lnTo>
                  <a:pt x="6516624" y="12192"/>
                </a:lnTo>
                <a:lnTo>
                  <a:pt x="65166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09091" y="435357"/>
            <a:ext cx="6554470" cy="8703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63165" algn="l"/>
                <a:tab pos="6541134" algn="l"/>
              </a:tabLst>
            </a:pP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	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JAVASCRIPT</a:t>
            </a:r>
            <a:r>
              <a:rPr dirty="0" u="sng" sz="1600" spc="-4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 spc="-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Notes	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mbria"/>
              <a:cs typeface="Cambria"/>
            </a:endParaRPr>
          </a:p>
          <a:p>
            <a:pPr marL="30480" marR="6004560">
              <a:lnSpc>
                <a:spcPts val="1370"/>
              </a:lnSpc>
            </a:pPr>
            <a:r>
              <a:rPr dirty="0" sz="1200" spc="-5" b="1">
                <a:latin typeface="Times New Roman"/>
                <a:cs typeface="Times New Roman"/>
              </a:rPr>
              <a:t>var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</a:t>
            </a:r>
            <a:r>
              <a:rPr dirty="0" sz="1200" spc="-15" b="1">
                <a:latin typeface="Times New Roman"/>
                <a:cs typeface="Times New Roman"/>
              </a:rPr>
              <a:t>=</a:t>
            </a:r>
            <a:r>
              <a:rPr dirty="0" sz="1200" spc="-5" b="1">
                <a:latin typeface="Times New Roman"/>
                <a:cs typeface="Times New Roman"/>
              </a:rPr>
              <a:t>0;  </a:t>
            </a:r>
            <a:r>
              <a:rPr dirty="0" sz="1200" b="1">
                <a:latin typeface="Times New Roman"/>
                <a:cs typeface="Times New Roman"/>
              </a:rPr>
              <a:t>do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20"/>
              </a:lnSpc>
            </a:pPr>
            <a:r>
              <a:rPr dirty="0" sz="1200" spc="-5" b="1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0480" marR="3980815">
              <a:lnSpc>
                <a:spcPts val="1390"/>
              </a:lnSpc>
              <a:spcBef>
                <a:spcPts val="55"/>
              </a:spcBef>
            </a:pPr>
            <a:r>
              <a:rPr dirty="0" sz="1200" spc="-5" b="1">
                <a:latin typeface="Times New Roman"/>
                <a:cs typeface="Times New Roman"/>
              </a:rPr>
              <a:t>document.write("The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number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is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"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+</a:t>
            </a:r>
            <a:r>
              <a:rPr dirty="0" sz="1200" b="1">
                <a:latin typeface="Times New Roman"/>
                <a:cs typeface="Times New Roman"/>
              </a:rPr>
              <a:t> i);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document.write("&lt;br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/&gt;");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10"/>
              </a:lnSpc>
            </a:pPr>
            <a:r>
              <a:rPr dirty="0" sz="1200" spc="-5" b="1">
                <a:latin typeface="Times New Roman"/>
                <a:cs typeface="Times New Roman"/>
              </a:rPr>
              <a:t>i=i+1;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10" b="1">
                <a:latin typeface="Times New Roman"/>
                <a:cs typeface="Times New Roman"/>
              </a:rPr>
              <a:t>while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(i&lt;0);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&lt;/script&gt;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&lt;/body&gt;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415"/>
              </a:lnSpc>
            </a:pPr>
            <a:r>
              <a:rPr dirty="0" sz="1200" spc="-5" b="1">
                <a:latin typeface="Times New Roman"/>
                <a:cs typeface="Times New Roman"/>
              </a:rPr>
              <a:t>&lt;/html&gt;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Result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The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number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is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400" spc="-5" b="1">
                <a:latin typeface="Times New Roman"/>
                <a:cs typeface="Times New Roman"/>
              </a:rPr>
              <a:t>JavaScript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Break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and</a:t>
            </a:r>
            <a:r>
              <a:rPr dirty="0" sz="1400" spc="-5" b="1">
                <a:latin typeface="Times New Roman"/>
                <a:cs typeface="Times New Roman"/>
              </a:rPr>
              <a:t> Continue</a:t>
            </a:r>
            <a:endParaRPr sz="14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869"/>
              </a:spcBef>
            </a:pPr>
            <a:r>
              <a:rPr dirty="0" sz="1200" spc="-10" b="1">
                <a:latin typeface="Times New Roman"/>
                <a:cs typeface="Times New Roman"/>
              </a:rPr>
              <a:t>There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are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two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special statements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that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can </a:t>
            </a:r>
            <a:r>
              <a:rPr dirty="0" sz="1200" b="1">
                <a:latin typeface="Times New Roman"/>
                <a:cs typeface="Times New Roman"/>
              </a:rPr>
              <a:t>be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used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inside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loops: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break </a:t>
            </a:r>
            <a:r>
              <a:rPr dirty="0" sz="1200" b="1">
                <a:latin typeface="Times New Roman"/>
                <a:cs typeface="Times New Roman"/>
              </a:rPr>
              <a:t>and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continue.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5" b="1" i="1">
                <a:latin typeface="Times New Roman"/>
                <a:cs typeface="Times New Roman"/>
              </a:rPr>
              <a:t>JavaScript</a:t>
            </a:r>
            <a:r>
              <a:rPr dirty="0" sz="120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break</a:t>
            </a:r>
            <a:r>
              <a:rPr dirty="0" sz="1200" spc="5" b="1" i="1">
                <a:latin typeface="Times New Roman"/>
                <a:cs typeface="Times New Roman"/>
              </a:rPr>
              <a:t> </a:t>
            </a:r>
            <a:r>
              <a:rPr dirty="0" sz="1200" b="1" i="1">
                <a:latin typeface="Times New Roman"/>
                <a:cs typeface="Times New Roman"/>
              </a:rPr>
              <a:t>and</a:t>
            </a:r>
            <a:r>
              <a:rPr dirty="0" sz="1200" spc="15" b="1" i="1">
                <a:latin typeface="Times New Roman"/>
                <a:cs typeface="Times New Roman"/>
              </a:rPr>
              <a:t> </a:t>
            </a:r>
            <a:r>
              <a:rPr dirty="0" sz="1200" b="1" i="1">
                <a:latin typeface="Times New Roman"/>
                <a:cs typeface="Times New Roman"/>
              </a:rPr>
              <a:t>continue</a:t>
            </a:r>
            <a:r>
              <a:rPr dirty="0" sz="1200" spc="-25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Statements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There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two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special</a:t>
            </a:r>
            <a:r>
              <a:rPr dirty="0" sz="1200" spc="-5">
                <a:latin typeface="Times New Roman"/>
                <a:cs typeface="Times New Roman"/>
              </a:rPr>
              <a:t> statements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inside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loops: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break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continue.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Break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30480" marR="280035">
              <a:lnSpc>
                <a:spcPts val="1370"/>
              </a:lnSpc>
              <a:spcBef>
                <a:spcPts val="5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break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break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loop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continue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executing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-5">
                <a:latin typeface="Times New Roman"/>
                <a:cs typeface="Times New Roman"/>
              </a:rPr>
              <a:t> that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after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loop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(if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any).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Example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30480">
              <a:lnSpc>
                <a:spcPts val="1415"/>
              </a:lnSpc>
              <a:spcBef>
                <a:spcPts val="5"/>
              </a:spcBef>
            </a:pPr>
            <a:r>
              <a:rPr dirty="0" sz="1200" spc="-5" b="1">
                <a:latin typeface="Times New Roman"/>
                <a:cs typeface="Times New Roman"/>
              </a:rPr>
              <a:t>&lt;html&gt;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&lt;body&gt;</a:t>
            </a:r>
            <a:endParaRPr sz="1200">
              <a:latin typeface="Times New Roman"/>
              <a:cs typeface="Times New Roman"/>
            </a:endParaRPr>
          </a:p>
          <a:p>
            <a:pPr marL="30480" marR="4457700">
              <a:lnSpc>
                <a:spcPts val="1390"/>
              </a:lnSpc>
              <a:spcBef>
                <a:spcPts val="50"/>
              </a:spcBef>
            </a:pPr>
            <a:r>
              <a:rPr dirty="0" sz="1200" spc="-10" b="1">
                <a:latin typeface="Times New Roman"/>
                <a:cs typeface="Times New Roman"/>
              </a:rPr>
              <a:t>&lt;script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type="text/javascript"&gt;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var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i=0;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10"/>
              </a:lnSpc>
            </a:pPr>
            <a:r>
              <a:rPr dirty="0" sz="1200" b="1">
                <a:latin typeface="Times New Roman"/>
                <a:cs typeface="Times New Roman"/>
              </a:rPr>
              <a:t>for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(i=0;i&lt;=10;i++)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if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(i==3)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10" b="1">
                <a:latin typeface="Times New Roman"/>
                <a:cs typeface="Times New Roman"/>
              </a:rPr>
              <a:t>break;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30480" marR="3981450">
              <a:lnSpc>
                <a:spcPts val="1390"/>
              </a:lnSpc>
              <a:spcBef>
                <a:spcPts val="50"/>
              </a:spcBef>
            </a:pPr>
            <a:r>
              <a:rPr dirty="0" sz="1200" spc="-5" b="1">
                <a:latin typeface="Times New Roman"/>
                <a:cs typeface="Times New Roman"/>
              </a:rPr>
              <a:t>document.write("The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number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is "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+ </a:t>
            </a:r>
            <a:r>
              <a:rPr dirty="0" sz="1200" b="1">
                <a:latin typeface="Times New Roman"/>
                <a:cs typeface="Times New Roman"/>
              </a:rPr>
              <a:t>i);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document.write("&lt;br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/&gt;");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10"/>
              </a:lnSpc>
            </a:pPr>
            <a:r>
              <a:rPr dirty="0" sz="1200" spc="-5" b="1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&lt;/script&gt;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405"/>
              </a:lnSpc>
            </a:pPr>
            <a:r>
              <a:rPr dirty="0" sz="1200" spc="-5" b="1">
                <a:latin typeface="Times New Roman"/>
                <a:cs typeface="Times New Roman"/>
              </a:rPr>
              <a:t>&lt;/body&gt;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1792" y="6477000"/>
            <a:ext cx="6517005" cy="2682240"/>
          </a:xfrm>
          <a:custGeom>
            <a:avLst/>
            <a:gdLst/>
            <a:ahLst/>
            <a:cxnLst/>
            <a:rect l="l" t="t" r="r" b="b"/>
            <a:pathLst>
              <a:path w="6517005" h="2682240">
                <a:moveTo>
                  <a:pt x="6516624" y="2679204"/>
                </a:moveTo>
                <a:lnTo>
                  <a:pt x="6513576" y="2679204"/>
                </a:lnTo>
                <a:lnTo>
                  <a:pt x="0" y="2679204"/>
                </a:lnTo>
                <a:lnTo>
                  <a:pt x="0" y="2682240"/>
                </a:lnTo>
                <a:lnTo>
                  <a:pt x="6513576" y="2682240"/>
                </a:lnTo>
                <a:lnTo>
                  <a:pt x="6516624" y="2682240"/>
                </a:lnTo>
                <a:lnTo>
                  <a:pt x="6516624" y="2679204"/>
                </a:lnTo>
                <a:close/>
              </a:path>
              <a:path w="6517005" h="2682240">
                <a:moveTo>
                  <a:pt x="6516624" y="12204"/>
                </a:moveTo>
                <a:lnTo>
                  <a:pt x="6513576" y="12204"/>
                </a:lnTo>
                <a:lnTo>
                  <a:pt x="6513576" y="24384"/>
                </a:lnTo>
                <a:lnTo>
                  <a:pt x="6513576" y="2679192"/>
                </a:lnTo>
                <a:lnTo>
                  <a:pt x="6516624" y="2679192"/>
                </a:lnTo>
                <a:lnTo>
                  <a:pt x="6516624" y="24384"/>
                </a:lnTo>
                <a:lnTo>
                  <a:pt x="6516624" y="12204"/>
                </a:lnTo>
                <a:close/>
              </a:path>
              <a:path w="6517005" h="2682240">
                <a:moveTo>
                  <a:pt x="6516624" y="0"/>
                </a:moveTo>
                <a:lnTo>
                  <a:pt x="6513576" y="0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0" y="24384"/>
                </a:lnTo>
                <a:lnTo>
                  <a:pt x="0" y="2679192"/>
                </a:lnTo>
                <a:lnTo>
                  <a:pt x="12192" y="2679192"/>
                </a:lnTo>
                <a:lnTo>
                  <a:pt x="12192" y="24384"/>
                </a:lnTo>
                <a:lnTo>
                  <a:pt x="12192" y="12192"/>
                </a:lnTo>
                <a:lnTo>
                  <a:pt x="6513576" y="12192"/>
                </a:lnTo>
                <a:lnTo>
                  <a:pt x="6516624" y="12192"/>
                </a:lnTo>
                <a:lnTo>
                  <a:pt x="65166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1792" y="9177528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45720"/>
                </a:moveTo>
                <a:lnTo>
                  <a:pt x="0" y="45720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45720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36576"/>
                </a:lnTo>
                <a:lnTo>
                  <a:pt x="6528816" y="36576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1792" y="941831"/>
            <a:ext cx="6517005" cy="228600"/>
          </a:xfrm>
          <a:custGeom>
            <a:avLst/>
            <a:gdLst/>
            <a:ahLst/>
            <a:cxnLst/>
            <a:rect l="l" t="t" r="r" b="b"/>
            <a:pathLst>
              <a:path w="6517005" h="228600">
                <a:moveTo>
                  <a:pt x="6516624" y="0"/>
                </a:moveTo>
                <a:lnTo>
                  <a:pt x="6513576" y="0"/>
                </a:lnTo>
                <a:lnTo>
                  <a:pt x="6513576" y="12192"/>
                </a:lnTo>
                <a:lnTo>
                  <a:pt x="6513576" y="24384"/>
                </a:lnTo>
                <a:lnTo>
                  <a:pt x="6513576" y="225552"/>
                </a:lnTo>
                <a:lnTo>
                  <a:pt x="12192" y="225552"/>
                </a:lnTo>
                <a:lnTo>
                  <a:pt x="12192" y="24384"/>
                </a:lnTo>
                <a:lnTo>
                  <a:pt x="12192" y="12192"/>
                </a:lnTo>
                <a:lnTo>
                  <a:pt x="6513576" y="12192"/>
                </a:lnTo>
                <a:lnTo>
                  <a:pt x="6513576" y="0"/>
                </a:lnTo>
                <a:lnTo>
                  <a:pt x="12192" y="0"/>
                </a:lnTo>
                <a:lnTo>
                  <a:pt x="0" y="0"/>
                </a:lnTo>
                <a:lnTo>
                  <a:pt x="0" y="228600"/>
                </a:lnTo>
                <a:lnTo>
                  <a:pt x="6513576" y="228600"/>
                </a:lnTo>
                <a:lnTo>
                  <a:pt x="6516624" y="228600"/>
                </a:lnTo>
                <a:lnTo>
                  <a:pt x="6516624" y="225552"/>
                </a:lnTo>
                <a:lnTo>
                  <a:pt x="6516624" y="24384"/>
                </a:lnTo>
                <a:lnTo>
                  <a:pt x="6516624" y="12192"/>
                </a:lnTo>
                <a:lnTo>
                  <a:pt x="65166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1792" y="1700783"/>
            <a:ext cx="6517005" cy="582295"/>
          </a:xfrm>
          <a:custGeom>
            <a:avLst/>
            <a:gdLst/>
            <a:ahLst/>
            <a:cxnLst/>
            <a:rect l="l" t="t" r="r" b="b"/>
            <a:pathLst>
              <a:path w="6517005" h="582294">
                <a:moveTo>
                  <a:pt x="6516624" y="0"/>
                </a:moveTo>
                <a:lnTo>
                  <a:pt x="6513576" y="0"/>
                </a:lnTo>
                <a:lnTo>
                  <a:pt x="6513576" y="12192"/>
                </a:lnTo>
                <a:lnTo>
                  <a:pt x="6513576" y="24384"/>
                </a:lnTo>
                <a:lnTo>
                  <a:pt x="6513576" y="579120"/>
                </a:lnTo>
                <a:lnTo>
                  <a:pt x="12192" y="579120"/>
                </a:lnTo>
                <a:lnTo>
                  <a:pt x="12192" y="24384"/>
                </a:lnTo>
                <a:lnTo>
                  <a:pt x="12192" y="12192"/>
                </a:lnTo>
                <a:lnTo>
                  <a:pt x="6513576" y="12192"/>
                </a:lnTo>
                <a:lnTo>
                  <a:pt x="6513576" y="0"/>
                </a:lnTo>
                <a:lnTo>
                  <a:pt x="12192" y="0"/>
                </a:lnTo>
                <a:lnTo>
                  <a:pt x="0" y="0"/>
                </a:lnTo>
                <a:lnTo>
                  <a:pt x="0" y="582168"/>
                </a:lnTo>
                <a:lnTo>
                  <a:pt x="6513576" y="582168"/>
                </a:lnTo>
                <a:lnTo>
                  <a:pt x="6516624" y="582168"/>
                </a:lnTo>
                <a:lnTo>
                  <a:pt x="6516624" y="579120"/>
                </a:lnTo>
                <a:lnTo>
                  <a:pt x="6516624" y="24384"/>
                </a:lnTo>
                <a:lnTo>
                  <a:pt x="6516624" y="12192"/>
                </a:lnTo>
                <a:lnTo>
                  <a:pt x="65166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1792" y="3493007"/>
            <a:ext cx="6517005" cy="2859405"/>
          </a:xfrm>
          <a:custGeom>
            <a:avLst/>
            <a:gdLst/>
            <a:ahLst/>
            <a:cxnLst/>
            <a:rect l="l" t="t" r="r" b="b"/>
            <a:pathLst>
              <a:path w="6517005" h="2859404">
                <a:moveTo>
                  <a:pt x="6516624" y="0"/>
                </a:moveTo>
                <a:lnTo>
                  <a:pt x="6513576" y="0"/>
                </a:lnTo>
                <a:lnTo>
                  <a:pt x="6513576" y="12192"/>
                </a:lnTo>
                <a:lnTo>
                  <a:pt x="6513576" y="24396"/>
                </a:lnTo>
                <a:lnTo>
                  <a:pt x="6513576" y="2855976"/>
                </a:lnTo>
                <a:lnTo>
                  <a:pt x="12192" y="2855976"/>
                </a:lnTo>
                <a:lnTo>
                  <a:pt x="12192" y="24396"/>
                </a:lnTo>
                <a:lnTo>
                  <a:pt x="12192" y="12192"/>
                </a:lnTo>
                <a:lnTo>
                  <a:pt x="6513576" y="12192"/>
                </a:lnTo>
                <a:lnTo>
                  <a:pt x="6513576" y="0"/>
                </a:lnTo>
                <a:lnTo>
                  <a:pt x="12192" y="0"/>
                </a:lnTo>
                <a:lnTo>
                  <a:pt x="0" y="0"/>
                </a:lnTo>
                <a:lnTo>
                  <a:pt x="0" y="2859024"/>
                </a:lnTo>
                <a:lnTo>
                  <a:pt x="6513576" y="2859024"/>
                </a:lnTo>
                <a:lnTo>
                  <a:pt x="6516624" y="2859024"/>
                </a:lnTo>
                <a:lnTo>
                  <a:pt x="6516624" y="2855976"/>
                </a:lnTo>
                <a:lnTo>
                  <a:pt x="6516624" y="24396"/>
                </a:lnTo>
                <a:lnTo>
                  <a:pt x="6516624" y="12192"/>
                </a:lnTo>
                <a:lnTo>
                  <a:pt x="65166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09091" y="435357"/>
            <a:ext cx="6554470" cy="82340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63165" algn="l"/>
                <a:tab pos="6541134" algn="l"/>
              </a:tabLst>
            </a:pP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	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JAVASCRIPT</a:t>
            </a:r>
            <a:r>
              <a:rPr dirty="0" u="sng" sz="1600" spc="-4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 spc="-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Notes	</a:t>
            </a:r>
            <a:endParaRPr sz="1600">
              <a:latin typeface="Cambria"/>
              <a:cs typeface="Cambria"/>
            </a:endParaRPr>
          </a:p>
          <a:p>
            <a:pPr marL="30480" marR="5995670">
              <a:lnSpc>
                <a:spcPct val="210000"/>
              </a:lnSpc>
              <a:spcBef>
                <a:spcPts val="475"/>
              </a:spcBef>
            </a:pPr>
            <a:r>
              <a:rPr dirty="0" sz="1200" spc="-15" b="1">
                <a:latin typeface="Times New Roman"/>
                <a:cs typeface="Times New Roman"/>
              </a:rPr>
              <a:t>&lt;</a:t>
            </a:r>
            <a:r>
              <a:rPr dirty="0" sz="1200" spc="-5" b="1">
                <a:latin typeface="Times New Roman"/>
                <a:cs typeface="Times New Roman"/>
              </a:rPr>
              <a:t>/</a:t>
            </a:r>
            <a:r>
              <a:rPr dirty="0" sz="1200" b="1">
                <a:latin typeface="Times New Roman"/>
                <a:cs typeface="Times New Roman"/>
              </a:rPr>
              <a:t>h</a:t>
            </a:r>
            <a:r>
              <a:rPr dirty="0" sz="1200" b="1">
                <a:latin typeface="Times New Roman"/>
                <a:cs typeface="Times New Roman"/>
              </a:rPr>
              <a:t>t</a:t>
            </a:r>
            <a:r>
              <a:rPr dirty="0" sz="1200" spc="-20" b="1">
                <a:latin typeface="Times New Roman"/>
                <a:cs typeface="Times New Roman"/>
              </a:rPr>
              <a:t>m</a:t>
            </a:r>
            <a:r>
              <a:rPr dirty="0" sz="1200" spc="-5" b="1">
                <a:latin typeface="Times New Roman"/>
                <a:cs typeface="Times New Roman"/>
              </a:rPr>
              <a:t>l&gt;  </a:t>
            </a:r>
            <a:r>
              <a:rPr dirty="0" sz="1200" spc="-10" b="1">
                <a:latin typeface="Times New Roman"/>
                <a:cs typeface="Times New Roman"/>
              </a:rPr>
              <a:t>Result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30480" marR="5454650">
              <a:lnSpc>
                <a:spcPct val="95800"/>
              </a:lnSpc>
              <a:spcBef>
                <a:spcPts val="5"/>
              </a:spcBef>
            </a:pPr>
            <a:r>
              <a:rPr dirty="0" sz="1200" spc="-5" b="1">
                <a:latin typeface="Times New Roman"/>
                <a:cs typeface="Times New Roman"/>
              </a:rPr>
              <a:t>The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number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is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0 </a:t>
            </a:r>
            <a:r>
              <a:rPr dirty="0" sz="1200" spc="-29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number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is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1 </a:t>
            </a:r>
            <a:r>
              <a:rPr dirty="0" sz="1200" spc="-29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number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is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u="heavy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Continue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continue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break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current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loop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continue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with</a:t>
            </a:r>
            <a:r>
              <a:rPr dirty="0" sz="1200" spc="-5">
                <a:latin typeface="Times New Roman"/>
                <a:cs typeface="Times New Roman"/>
              </a:rPr>
              <a:t> 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next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Example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30480">
              <a:lnSpc>
                <a:spcPts val="1405"/>
              </a:lnSpc>
              <a:spcBef>
                <a:spcPts val="5"/>
              </a:spcBef>
            </a:pPr>
            <a:r>
              <a:rPr dirty="0" sz="1200" spc="-5" b="1">
                <a:latin typeface="Times New Roman"/>
                <a:cs typeface="Times New Roman"/>
              </a:rPr>
              <a:t>&lt;html&gt;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&lt;body&gt;</a:t>
            </a:r>
            <a:endParaRPr sz="1200">
              <a:latin typeface="Times New Roman"/>
              <a:cs typeface="Times New Roman"/>
            </a:endParaRPr>
          </a:p>
          <a:p>
            <a:pPr marL="30480" marR="4457700">
              <a:lnSpc>
                <a:spcPts val="1370"/>
              </a:lnSpc>
              <a:spcBef>
                <a:spcPts val="80"/>
              </a:spcBef>
            </a:pPr>
            <a:r>
              <a:rPr dirty="0" sz="1200" spc="-10" b="1">
                <a:latin typeface="Times New Roman"/>
                <a:cs typeface="Times New Roman"/>
              </a:rPr>
              <a:t>&lt;script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type="text/javascript"&gt;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var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i=0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20"/>
              </a:lnSpc>
            </a:pPr>
            <a:r>
              <a:rPr dirty="0" sz="1200" b="1">
                <a:latin typeface="Times New Roman"/>
                <a:cs typeface="Times New Roman"/>
              </a:rPr>
              <a:t>for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(i=0;i&lt;=10;i++)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if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(i==3)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b="1">
                <a:latin typeface="Times New Roman"/>
                <a:cs typeface="Times New Roman"/>
              </a:rPr>
              <a:t>continue;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30480" marR="3981450">
              <a:lnSpc>
                <a:spcPts val="1370"/>
              </a:lnSpc>
              <a:spcBef>
                <a:spcPts val="80"/>
              </a:spcBef>
            </a:pPr>
            <a:r>
              <a:rPr dirty="0" sz="1200" spc="-5" b="1">
                <a:latin typeface="Times New Roman"/>
                <a:cs typeface="Times New Roman"/>
              </a:rPr>
              <a:t>document.write("The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number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is "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+ </a:t>
            </a:r>
            <a:r>
              <a:rPr dirty="0" sz="1200" b="1">
                <a:latin typeface="Times New Roman"/>
                <a:cs typeface="Times New Roman"/>
              </a:rPr>
              <a:t>i);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document.write("&lt;br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/&gt;");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20"/>
              </a:lnSpc>
            </a:pPr>
            <a:r>
              <a:rPr dirty="0" sz="1200" spc="-5" b="1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&lt;/script&gt;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&lt;/body&gt;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405"/>
              </a:lnSpc>
            </a:pPr>
            <a:r>
              <a:rPr dirty="0" sz="1200" spc="-5" b="1">
                <a:latin typeface="Times New Roman"/>
                <a:cs typeface="Times New Roman"/>
              </a:rPr>
              <a:t>&lt;/html&gt;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Result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30480" marR="5379085">
              <a:lnSpc>
                <a:spcPct val="95700"/>
              </a:lnSpc>
            </a:pPr>
            <a:r>
              <a:rPr dirty="0" sz="1200" spc="-5" b="1">
                <a:latin typeface="Times New Roman"/>
                <a:cs typeface="Times New Roman"/>
              </a:rPr>
              <a:t>The number is 0 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 number is 1 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 number is 2 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 number is 4 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 number is 5 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 number is 6 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 number is 7 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 number is 8 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 number is 9 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number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is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1792" y="6885431"/>
            <a:ext cx="6517005" cy="1807845"/>
          </a:xfrm>
          <a:custGeom>
            <a:avLst/>
            <a:gdLst/>
            <a:ahLst/>
            <a:cxnLst/>
            <a:rect l="l" t="t" r="r" b="b"/>
            <a:pathLst>
              <a:path w="6517005" h="1807845">
                <a:moveTo>
                  <a:pt x="6516624" y="1804428"/>
                </a:moveTo>
                <a:lnTo>
                  <a:pt x="6513576" y="1804428"/>
                </a:lnTo>
                <a:lnTo>
                  <a:pt x="0" y="1804428"/>
                </a:lnTo>
                <a:lnTo>
                  <a:pt x="0" y="1807464"/>
                </a:lnTo>
                <a:lnTo>
                  <a:pt x="6513576" y="1807464"/>
                </a:lnTo>
                <a:lnTo>
                  <a:pt x="6516624" y="1807464"/>
                </a:lnTo>
                <a:lnTo>
                  <a:pt x="6516624" y="1804428"/>
                </a:lnTo>
                <a:close/>
              </a:path>
              <a:path w="6517005" h="1807845">
                <a:moveTo>
                  <a:pt x="6516624" y="0"/>
                </a:moveTo>
                <a:lnTo>
                  <a:pt x="6513576" y="0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0" y="24384"/>
                </a:lnTo>
                <a:lnTo>
                  <a:pt x="0" y="1804416"/>
                </a:lnTo>
                <a:lnTo>
                  <a:pt x="12192" y="1804416"/>
                </a:lnTo>
                <a:lnTo>
                  <a:pt x="12192" y="24384"/>
                </a:lnTo>
                <a:lnTo>
                  <a:pt x="12192" y="12192"/>
                </a:lnTo>
                <a:lnTo>
                  <a:pt x="6513576" y="12192"/>
                </a:lnTo>
                <a:lnTo>
                  <a:pt x="6513576" y="24384"/>
                </a:lnTo>
                <a:lnTo>
                  <a:pt x="6513576" y="1804416"/>
                </a:lnTo>
                <a:lnTo>
                  <a:pt x="6516624" y="1804416"/>
                </a:lnTo>
                <a:lnTo>
                  <a:pt x="6516624" y="24384"/>
                </a:lnTo>
                <a:lnTo>
                  <a:pt x="6516624" y="12192"/>
                </a:lnTo>
                <a:lnTo>
                  <a:pt x="65166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091" y="435357"/>
            <a:ext cx="655447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63165" algn="l"/>
                <a:tab pos="6541134" algn="l"/>
              </a:tabLst>
            </a:pP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	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JAVASCRIPT</a:t>
            </a:r>
            <a:r>
              <a:rPr dirty="0" u="sng" sz="1600" spc="-4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 spc="-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Notes	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1791" y="728472"/>
            <a:ext cx="6529070" cy="36830"/>
          </a:xfrm>
          <a:custGeom>
            <a:avLst/>
            <a:gdLst/>
            <a:ahLst/>
            <a:cxnLst/>
            <a:rect l="l" t="t" r="r" b="b"/>
            <a:pathLst>
              <a:path w="6529070" h="36829">
                <a:moveTo>
                  <a:pt x="6528816" y="0"/>
                </a:moveTo>
                <a:lnTo>
                  <a:pt x="0" y="0"/>
                </a:lnTo>
                <a:lnTo>
                  <a:pt x="0" y="36575"/>
                </a:lnTo>
                <a:lnTo>
                  <a:pt x="6528816" y="36575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1792" y="9177528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45720"/>
                </a:moveTo>
                <a:lnTo>
                  <a:pt x="0" y="45720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45720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36576"/>
                </a:lnTo>
                <a:lnTo>
                  <a:pt x="6528816" y="36576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1792" y="5117591"/>
            <a:ext cx="6517005" cy="2859405"/>
          </a:xfrm>
          <a:custGeom>
            <a:avLst/>
            <a:gdLst/>
            <a:ahLst/>
            <a:cxnLst/>
            <a:rect l="l" t="t" r="r" b="b"/>
            <a:pathLst>
              <a:path w="6517005" h="2859404">
                <a:moveTo>
                  <a:pt x="6516624" y="12"/>
                </a:moveTo>
                <a:lnTo>
                  <a:pt x="6513576" y="12"/>
                </a:lnTo>
                <a:lnTo>
                  <a:pt x="6513576" y="12192"/>
                </a:lnTo>
                <a:lnTo>
                  <a:pt x="6513576" y="24384"/>
                </a:lnTo>
                <a:lnTo>
                  <a:pt x="6513576" y="2855976"/>
                </a:lnTo>
                <a:lnTo>
                  <a:pt x="12192" y="2855976"/>
                </a:lnTo>
                <a:lnTo>
                  <a:pt x="12192" y="24384"/>
                </a:lnTo>
                <a:lnTo>
                  <a:pt x="12192" y="12192"/>
                </a:lnTo>
                <a:lnTo>
                  <a:pt x="6513576" y="12192"/>
                </a:lnTo>
                <a:lnTo>
                  <a:pt x="6513576" y="12"/>
                </a:lnTo>
                <a:lnTo>
                  <a:pt x="12192" y="12"/>
                </a:lnTo>
                <a:lnTo>
                  <a:pt x="0" y="0"/>
                </a:lnTo>
                <a:lnTo>
                  <a:pt x="0" y="12192"/>
                </a:lnTo>
                <a:lnTo>
                  <a:pt x="0" y="24384"/>
                </a:lnTo>
                <a:lnTo>
                  <a:pt x="0" y="2855976"/>
                </a:lnTo>
                <a:lnTo>
                  <a:pt x="0" y="2859024"/>
                </a:lnTo>
                <a:lnTo>
                  <a:pt x="6513576" y="2859024"/>
                </a:lnTo>
                <a:lnTo>
                  <a:pt x="6516624" y="2859024"/>
                </a:lnTo>
                <a:lnTo>
                  <a:pt x="6516624" y="2855976"/>
                </a:lnTo>
                <a:lnTo>
                  <a:pt x="6516624" y="24384"/>
                </a:lnTo>
                <a:lnTo>
                  <a:pt x="6516624" y="12192"/>
                </a:lnTo>
                <a:lnTo>
                  <a:pt x="6516624" y="1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7380" y="1678939"/>
            <a:ext cx="6508115" cy="717930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imes New Roman"/>
                <a:cs typeface="Times New Roman"/>
              </a:rPr>
              <a:t>JavaScript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Functions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33985">
              <a:lnSpc>
                <a:spcPct val="95600"/>
              </a:lnSpc>
            </a:pP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(also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known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method</a:t>
            </a:r>
            <a:r>
              <a:rPr dirty="0" sz="1200" spc="-5">
                <a:latin typeface="Times New Roman"/>
                <a:cs typeface="Times New Roman"/>
              </a:rPr>
              <a:t>)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self-contained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piece</a:t>
            </a:r>
            <a:r>
              <a:rPr dirty="0" sz="1200" spc="5">
                <a:latin typeface="Times New Roman"/>
                <a:cs typeface="Times New Roman"/>
              </a:rPr>
              <a:t> 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performs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particular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"function".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You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 spc="-10">
                <a:latin typeface="Times New Roman"/>
                <a:cs typeface="Times New Roman"/>
              </a:rPr>
              <a:t>recognise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by</a:t>
            </a:r>
            <a:r>
              <a:rPr dirty="0" sz="1200" spc="-10">
                <a:latin typeface="Times New Roman"/>
                <a:cs typeface="Times New Roman"/>
              </a:rPr>
              <a:t> its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format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-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it's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piece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descriptive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text,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open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close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brackets.A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reusable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code-block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will</a:t>
            </a:r>
            <a:r>
              <a:rPr dirty="0" sz="1200" spc="-5">
                <a:latin typeface="Times New Roman"/>
                <a:cs typeface="Times New Roman"/>
              </a:rPr>
              <a:t> 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executed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event,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when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called.</a:t>
            </a:r>
            <a:endParaRPr sz="1200">
              <a:latin typeface="Times New Roman"/>
              <a:cs typeface="Times New Roman"/>
            </a:endParaRPr>
          </a:p>
          <a:p>
            <a:pPr marL="12700" marR="69850">
              <a:lnSpc>
                <a:spcPct val="191700"/>
              </a:lnSpc>
              <a:spcBef>
                <a:spcPts val="50"/>
              </a:spcBef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keep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browser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executing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script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page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loads,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you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put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script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contains</a:t>
            </a:r>
            <a:r>
              <a:rPr dirty="0" sz="1200">
                <a:latin typeface="Times New Roman"/>
                <a:cs typeface="Times New Roman"/>
              </a:rPr>
              <a:t> code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will </a:t>
            </a:r>
            <a:r>
              <a:rPr dirty="0" sz="1200" spc="-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executed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function.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425450">
              <a:lnSpc>
                <a:spcPts val="1370"/>
              </a:lnSpc>
            </a:pPr>
            <a:r>
              <a:rPr dirty="0" sz="1200" spc="5">
                <a:latin typeface="Times New Roman"/>
                <a:cs typeface="Times New Roman"/>
              </a:rPr>
              <a:t>You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may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call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anywhere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within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page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(or </a:t>
            </a:r>
            <a:r>
              <a:rPr dirty="0" sz="1200" spc="-5">
                <a:latin typeface="Times New Roman"/>
                <a:cs typeface="Times New Roman"/>
              </a:rPr>
              <a:t>even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pages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embedded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external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.js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file).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21615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Functions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defined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&lt;head&gt;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&lt;body&gt;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document.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However,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assure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read/loaded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browser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before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called,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could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put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the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30"/>
              </a:lnSpc>
            </a:pPr>
            <a:r>
              <a:rPr dirty="0" sz="1200" spc="-5">
                <a:latin typeface="Times New Roman"/>
                <a:cs typeface="Times New Roman"/>
              </a:rPr>
              <a:t>&lt;head&gt;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" b="1">
                <a:latin typeface="Times New Roman"/>
                <a:cs typeface="Times New Roman"/>
              </a:rPr>
              <a:t>Example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  <a:spcBef>
                <a:spcPts val="455"/>
              </a:spcBef>
            </a:pPr>
            <a:r>
              <a:rPr dirty="0" sz="1200" spc="-5" b="1">
                <a:latin typeface="Times New Roman"/>
                <a:cs typeface="Times New Roman"/>
              </a:rPr>
              <a:t>&lt;html&gt;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&lt;head&gt;</a:t>
            </a:r>
            <a:endParaRPr sz="1200">
              <a:latin typeface="Times New Roman"/>
              <a:cs typeface="Times New Roman"/>
            </a:endParaRPr>
          </a:p>
          <a:p>
            <a:pPr marL="12700" marR="4429760">
              <a:lnSpc>
                <a:spcPts val="1390"/>
              </a:lnSpc>
              <a:spcBef>
                <a:spcPts val="50"/>
              </a:spcBef>
            </a:pPr>
            <a:r>
              <a:rPr dirty="0" sz="1200" spc="-10" b="1">
                <a:latin typeface="Times New Roman"/>
                <a:cs typeface="Times New Roman"/>
              </a:rPr>
              <a:t>&lt;script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type="text/javascript"&gt;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function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displaymessage()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0"/>
              </a:lnSpc>
            </a:pPr>
            <a:r>
              <a:rPr dirty="0" sz="1200" spc="-5" b="1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dirty="0" sz="1200" spc="-10" b="1">
                <a:latin typeface="Times New Roman"/>
                <a:cs typeface="Times New Roman"/>
              </a:rPr>
              <a:t>alert("Hello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World!");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&lt;/script&gt;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&lt;/head&gt;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&lt;body&gt;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dirty="0" sz="1200" spc="-10" b="1">
                <a:latin typeface="Times New Roman"/>
                <a:cs typeface="Times New Roman"/>
              </a:rPr>
              <a:t>&lt;form&gt;</a:t>
            </a:r>
            <a:endParaRPr sz="1200">
              <a:latin typeface="Times New Roman"/>
              <a:cs typeface="Times New Roman"/>
            </a:endParaRPr>
          </a:p>
          <a:p>
            <a:pPr marL="12700" marR="3778885">
              <a:lnSpc>
                <a:spcPts val="1370"/>
              </a:lnSpc>
              <a:spcBef>
                <a:spcPts val="80"/>
              </a:spcBef>
            </a:pPr>
            <a:r>
              <a:rPr dirty="0" sz="1200" spc="-5" b="1">
                <a:latin typeface="Times New Roman"/>
                <a:cs typeface="Times New Roman"/>
              </a:rPr>
              <a:t>&lt;input type="button" value="Click me!"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onclick="displaymessage()"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&gt;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</a:pPr>
            <a:r>
              <a:rPr dirty="0" sz="1200" spc="-5" b="1">
                <a:latin typeface="Times New Roman"/>
                <a:cs typeface="Times New Roman"/>
              </a:rPr>
              <a:t>&lt;/form&gt;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&lt;/body&gt;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</a:pPr>
            <a:r>
              <a:rPr dirty="0" sz="1200" spc="-5" b="1">
                <a:latin typeface="Times New Roman"/>
                <a:cs typeface="Times New Roman"/>
              </a:rPr>
              <a:t>&lt;/html&gt;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116839">
              <a:lnSpc>
                <a:spcPct val="96100"/>
              </a:lnSpc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line: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alert("Hello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world!!")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example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above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had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put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within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would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have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executed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soon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loaded.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Now,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script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executed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before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hits</a:t>
            </a:r>
            <a:r>
              <a:rPr dirty="0" sz="1200" spc="5">
                <a:latin typeface="Times New Roman"/>
                <a:cs typeface="Times New Roman"/>
              </a:rPr>
              <a:t> the 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button.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We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added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onClick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button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execute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displaymessage()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button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clicked.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1792" y="9177528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45720"/>
                </a:moveTo>
                <a:lnTo>
                  <a:pt x="0" y="45720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45720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36576"/>
                </a:lnTo>
                <a:lnTo>
                  <a:pt x="6528816" y="36576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1792" y="1999487"/>
            <a:ext cx="6517005" cy="756285"/>
          </a:xfrm>
          <a:custGeom>
            <a:avLst/>
            <a:gdLst/>
            <a:ahLst/>
            <a:cxnLst/>
            <a:rect l="l" t="t" r="r" b="b"/>
            <a:pathLst>
              <a:path w="6517005" h="756285">
                <a:moveTo>
                  <a:pt x="6516624" y="0"/>
                </a:moveTo>
                <a:lnTo>
                  <a:pt x="6513576" y="0"/>
                </a:lnTo>
                <a:lnTo>
                  <a:pt x="6513576" y="12192"/>
                </a:lnTo>
                <a:lnTo>
                  <a:pt x="6513576" y="24384"/>
                </a:lnTo>
                <a:lnTo>
                  <a:pt x="6513576" y="752856"/>
                </a:lnTo>
                <a:lnTo>
                  <a:pt x="12192" y="752856"/>
                </a:lnTo>
                <a:lnTo>
                  <a:pt x="12192" y="24384"/>
                </a:lnTo>
                <a:lnTo>
                  <a:pt x="12192" y="12192"/>
                </a:lnTo>
                <a:lnTo>
                  <a:pt x="6513576" y="12192"/>
                </a:lnTo>
                <a:lnTo>
                  <a:pt x="6513576" y="0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0" y="24384"/>
                </a:lnTo>
                <a:lnTo>
                  <a:pt x="0" y="752856"/>
                </a:lnTo>
                <a:lnTo>
                  <a:pt x="0" y="755904"/>
                </a:lnTo>
                <a:lnTo>
                  <a:pt x="6513576" y="755904"/>
                </a:lnTo>
                <a:lnTo>
                  <a:pt x="6516624" y="755904"/>
                </a:lnTo>
                <a:lnTo>
                  <a:pt x="6516624" y="752856"/>
                </a:lnTo>
                <a:lnTo>
                  <a:pt x="6516624" y="24384"/>
                </a:lnTo>
                <a:lnTo>
                  <a:pt x="6516624" y="12192"/>
                </a:lnTo>
                <a:lnTo>
                  <a:pt x="65166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1792" y="3816095"/>
            <a:ext cx="6517005" cy="756285"/>
          </a:xfrm>
          <a:custGeom>
            <a:avLst/>
            <a:gdLst/>
            <a:ahLst/>
            <a:cxnLst/>
            <a:rect l="l" t="t" r="r" b="b"/>
            <a:pathLst>
              <a:path w="6517005" h="756285">
                <a:moveTo>
                  <a:pt x="6516624" y="0"/>
                </a:moveTo>
                <a:lnTo>
                  <a:pt x="6513576" y="0"/>
                </a:lnTo>
                <a:lnTo>
                  <a:pt x="6513576" y="12192"/>
                </a:lnTo>
                <a:lnTo>
                  <a:pt x="6513576" y="24384"/>
                </a:lnTo>
                <a:lnTo>
                  <a:pt x="6513576" y="752856"/>
                </a:lnTo>
                <a:lnTo>
                  <a:pt x="12192" y="752856"/>
                </a:lnTo>
                <a:lnTo>
                  <a:pt x="12192" y="24384"/>
                </a:lnTo>
                <a:lnTo>
                  <a:pt x="12192" y="12192"/>
                </a:lnTo>
                <a:lnTo>
                  <a:pt x="6513576" y="12192"/>
                </a:lnTo>
                <a:lnTo>
                  <a:pt x="6513576" y="0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0" y="24384"/>
                </a:lnTo>
                <a:lnTo>
                  <a:pt x="0" y="752856"/>
                </a:lnTo>
                <a:lnTo>
                  <a:pt x="0" y="755904"/>
                </a:lnTo>
                <a:lnTo>
                  <a:pt x="6513576" y="755904"/>
                </a:lnTo>
                <a:lnTo>
                  <a:pt x="6516624" y="755904"/>
                </a:lnTo>
                <a:lnTo>
                  <a:pt x="6516624" y="752856"/>
                </a:lnTo>
                <a:lnTo>
                  <a:pt x="6516624" y="24384"/>
                </a:lnTo>
                <a:lnTo>
                  <a:pt x="6516624" y="12192"/>
                </a:lnTo>
                <a:lnTo>
                  <a:pt x="65166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1792" y="7217664"/>
            <a:ext cx="6517005" cy="932815"/>
          </a:xfrm>
          <a:custGeom>
            <a:avLst/>
            <a:gdLst/>
            <a:ahLst/>
            <a:cxnLst/>
            <a:rect l="l" t="t" r="r" b="b"/>
            <a:pathLst>
              <a:path w="6517005" h="932815">
                <a:moveTo>
                  <a:pt x="6516624" y="0"/>
                </a:moveTo>
                <a:lnTo>
                  <a:pt x="6513576" y="0"/>
                </a:lnTo>
                <a:lnTo>
                  <a:pt x="6513576" y="12192"/>
                </a:lnTo>
                <a:lnTo>
                  <a:pt x="6513576" y="24384"/>
                </a:lnTo>
                <a:lnTo>
                  <a:pt x="6513576" y="929640"/>
                </a:lnTo>
                <a:lnTo>
                  <a:pt x="12192" y="929640"/>
                </a:lnTo>
                <a:lnTo>
                  <a:pt x="12192" y="24384"/>
                </a:lnTo>
                <a:lnTo>
                  <a:pt x="12192" y="12192"/>
                </a:lnTo>
                <a:lnTo>
                  <a:pt x="6513576" y="12192"/>
                </a:lnTo>
                <a:lnTo>
                  <a:pt x="6513576" y="0"/>
                </a:lnTo>
                <a:lnTo>
                  <a:pt x="12192" y="0"/>
                </a:lnTo>
                <a:lnTo>
                  <a:pt x="0" y="0"/>
                </a:lnTo>
                <a:lnTo>
                  <a:pt x="0" y="932688"/>
                </a:lnTo>
                <a:lnTo>
                  <a:pt x="6513576" y="932688"/>
                </a:lnTo>
                <a:lnTo>
                  <a:pt x="6516624" y="932688"/>
                </a:lnTo>
                <a:lnTo>
                  <a:pt x="6516624" y="929640"/>
                </a:lnTo>
                <a:lnTo>
                  <a:pt x="6516624" y="24384"/>
                </a:lnTo>
                <a:lnTo>
                  <a:pt x="6516624" y="12192"/>
                </a:lnTo>
                <a:lnTo>
                  <a:pt x="65166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09091" y="435357"/>
            <a:ext cx="6554470" cy="84531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63165" algn="l"/>
                <a:tab pos="6541134" algn="l"/>
              </a:tabLst>
            </a:pP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	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JAVASCRIPT</a:t>
            </a:r>
            <a:r>
              <a:rPr dirty="0" u="sng" sz="1600" spc="-4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 spc="-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Notes	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mbria"/>
              <a:cs typeface="Cambria"/>
            </a:endParaRPr>
          </a:p>
          <a:p>
            <a:pPr marL="30480">
              <a:lnSpc>
                <a:spcPct val="100000"/>
              </a:lnSpc>
            </a:pPr>
            <a:r>
              <a:rPr dirty="0" sz="1200" spc="5">
                <a:latin typeface="Times New Roman"/>
                <a:cs typeface="Times New Roman"/>
              </a:rPr>
              <a:t>You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will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learn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about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JavaScript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events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JS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chapter.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5" b="1" i="1">
                <a:latin typeface="Times New Roman"/>
                <a:cs typeface="Times New Roman"/>
              </a:rPr>
              <a:t>How</a:t>
            </a:r>
            <a:r>
              <a:rPr dirty="0" sz="120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to</a:t>
            </a:r>
            <a:r>
              <a:rPr dirty="0" sz="1200" spc="5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Define</a:t>
            </a:r>
            <a:r>
              <a:rPr dirty="0" sz="1200" spc="-25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a</a:t>
            </a:r>
            <a:r>
              <a:rPr dirty="0" sz="1200" spc="5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Function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syntax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creating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30480">
              <a:lnSpc>
                <a:spcPts val="1415"/>
              </a:lnSpc>
            </a:pPr>
            <a:r>
              <a:rPr dirty="0" sz="1200" spc="-5" b="1">
                <a:latin typeface="Times New Roman"/>
                <a:cs typeface="Times New Roman"/>
              </a:rPr>
              <a:t>function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functionname</a:t>
            </a:r>
            <a:r>
              <a:rPr dirty="0" sz="1200" spc="-5" b="1">
                <a:latin typeface="Times New Roman"/>
                <a:cs typeface="Times New Roman"/>
              </a:rPr>
              <a:t>(</a:t>
            </a:r>
            <a:r>
              <a:rPr dirty="0" sz="1200" spc="-5" b="1" i="1">
                <a:latin typeface="Times New Roman"/>
                <a:cs typeface="Times New Roman"/>
              </a:rPr>
              <a:t>var1,var2,...,varX</a:t>
            </a:r>
            <a:r>
              <a:rPr dirty="0" sz="1200" spc="-5" b="1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b="1" i="1">
                <a:latin typeface="Times New Roman"/>
                <a:cs typeface="Times New Roman"/>
              </a:rPr>
              <a:t>some</a:t>
            </a:r>
            <a:r>
              <a:rPr dirty="0" sz="1200" spc="-3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415"/>
              </a:lnSpc>
            </a:pPr>
            <a:r>
              <a:rPr dirty="0" sz="1200" spc="-5" b="1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30480" marR="46355">
              <a:lnSpc>
                <a:spcPts val="1390"/>
              </a:lnSpc>
              <a:spcBef>
                <a:spcPts val="5"/>
              </a:spcBef>
            </a:pPr>
            <a:r>
              <a:rPr dirty="0" sz="1200" spc="-10">
                <a:latin typeface="Times New Roman"/>
                <a:cs typeface="Times New Roman"/>
              </a:rPr>
              <a:t>var1,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var2,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etc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variables</a:t>
            </a:r>
            <a:r>
              <a:rPr dirty="0" sz="1200" spc="5">
                <a:latin typeface="Times New Roman"/>
                <a:cs typeface="Times New Roman"/>
              </a:rPr>
              <a:t> or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passed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into 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function.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{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}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defines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start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end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function.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Note: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with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no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parameters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must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include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parentheses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()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after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30480">
              <a:lnSpc>
                <a:spcPts val="1405"/>
              </a:lnSpc>
            </a:pPr>
            <a:r>
              <a:rPr dirty="0" sz="1200" spc="-5" b="1">
                <a:latin typeface="Times New Roman"/>
                <a:cs typeface="Times New Roman"/>
              </a:rPr>
              <a:t>function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functionname</a:t>
            </a:r>
            <a:r>
              <a:rPr dirty="0" sz="1200" spc="-5" b="1">
                <a:latin typeface="Times New Roman"/>
                <a:cs typeface="Times New Roman"/>
              </a:rPr>
              <a:t>()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b="1" i="1">
                <a:latin typeface="Times New Roman"/>
                <a:cs typeface="Times New Roman"/>
              </a:rPr>
              <a:t>some</a:t>
            </a:r>
            <a:r>
              <a:rPr dirty="0" sz="1200" spc="-3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405"/>
              </a:lnSpc>
            </a:pPr>
            <a:r>
              <a:rPr dirty="0" sz="1200" spc="-5" b="1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30480" marR="118110">
              <a:lnSpc>
                <a:spcPct val="95800"/>
              </a:lnSpc>
            </a:pPr>
            <a:r>
              <a:rPr dirty="0" sz="1200" spc="-5" b="1">
                <a:latin typeface="Times New Roman"/>
                <a:cs typeface="Times New Roman"/>
              </a:rPr>
              <a:t>Note: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Do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not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forget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about</a:t>
            </a:r>
            <a:r>
              <a:rPr dirty="0" sz="1200" spc="-5">
                <a:latin typeface="Times New Roman"/>
                <a:cs typeface="Times New Roman"/>
              </a:rPr>
              <a:t> 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importance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capitals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JavaScript!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word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must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written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lowercase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letters,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otherwise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error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occurs! </a:t>
            </a:r>
            <a:r>
              <a:rPr dirty="0" sz="1200" spc="-10">
                <a:latin typeface="Times New Roman"/>
                <a:cs typeface="Times New Roman"/>
              </a:rPr>
              <a:t>Also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you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must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with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exact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same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capitals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name.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b="1" i="1">
                <a:latin typeface="Times New Roman"/>
                <a:cs typeface="Times New Roman"/>
              </a:rPr>
              <a:t>The</a:t>
            </a:r>
            <a:r>
              <a:rPr dirty="0" sz="1200" spc="-1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return Statement</a:t>
            </a:r>
            <a:endParaRPr sz="1200">
              <a:latin typeface="Times New Roman"/>
              <a:cs typeface="Times New Roman"/>
            </a:endParaRPr>
          </a:p>
          <a:p>
            <a:pPr marL="30480" marR="1482725">
              <a:lnSpc>
                <a:spcPct val="19330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return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statement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specify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returned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function.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functions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going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return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must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return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statement.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Example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below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should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return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product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two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numbers</a:t>
            </a:r>
            <a:r>
              <a:rPr dirty="0" sz="1200">
                <a:latin typeface="Times New Roman"/>
                <a:cs typeface="Times New Roman"/>
              </a:rPr>
              <a:t> (a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b):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30480">
              <a:lnSpc>
                <a:spcPts val="1415"/>
              </a:lnSpc>
              <a:spcBef>
                <a:spcPts val="5"/>
              </a:spcBef>
            </a:pPr>
            <a:r>
              <a:rPr dirty="0" sz="1200" spc="-5" b="1">
                <a:latin typeface="Times New Roman"/>
                <a:cs typeface="Times New Roman"/>
              </a:rPr>
              <a:t>function prod(a,b)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0480" marR="5931535">
              <a:lnSpc>
                <a:spcPts val="1390"/>
              </a:lnSpc>
              <a:spcBef>
                <a:spcPts val="50"/>
              </a:spcBef>
            </a:pPr>
            <a:r>
              <a:rPr dirty="0" sz="1200" spc="-10" b="1">
                <a:latin typeface="Times New Roman"/>
                <a:cs typeface="Times New Roman"/>
              </a:rPr>
              <a:t>x=a*b; 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return</a:t>
            </a:r>
            <a:r>
              <a:rPr dirty="0" sz="1200" spc="-60" b="1">
                <a:latin typeface="Times New Roman"/>
                <a:cs typeface="Times New Roman"/>
              </a:rPr>
              <a:t> </a:t>
            </a:r>
            <a:r>
              <a:rPr dirty="0" sz="1200" spc="-15" b="1">
                <a:latin typeface="Times New Roman"/>
                <a:cs typeface="Times New Roman"/>
              </a:rPr>
              <a:t>x;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30"/>
              </a:lnSpc>
            </a:pPr>
            <a:r>
              <a:rPr dirty="0" sz="1200" spc="-5" b="1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When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you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call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above,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you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must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pass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along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two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parameters: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5"/>
              </a:spcBef>
            </a:pPr>
            <a:r>
              <a:rPr dirty="0" sz="1200" spc="-5" b="1">
                <a:latin typeface="Times New Roman"/>
                <a:cs typeface="Times New Roman"/>
              </a:rPr>
              <a:t>product=prod(2,3);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1792" y="8680704"/>
            <a:ext cx="6517005" cy="228600"/>
          </a:xfrm>
          <a:custGeom>
            <a:avLst/>
            <a:gdLst/>
            <a:ahLst/>
            <a:cxnLst/>
            <a:rect l="l" t="t" r="r" b="b"/>
            <a:pathLst>
              <a:path w="6517005" h="228600">
                <a:moveTo>
                  <a:pt x="6516624" y="12"/>
                </a:moveTo>
                <a:lnTo>
                  <a:pt x="6513576" y="12"/>
                </a:lnTo>
                <a:lnTo>
                  <a:pt x="6513576" y="12192"/>
                </a:lnTo>
                <a:lnTo>
                  <a:pt x="6513576" y="24384"/>
                </a:lnTo>
                <a:lnTo>
                  <a:pt x="6513576" y="225552"/>
                </a:lnTo>
                <a:lnTo>
                  <a:pt x="12192" y="225552"/>
                </a:lnTo>
                <a:lnTo>
                  <a:pt x="12192" y="24384"/>
                </a:lnTo>
                <a:lnTo>
                  <a:pt x="12192" y="12192"/>
                </a:lnTo>
                <a:lnTo>
                  <a:pt x="6513576" y="12192"/>
                </a:lnTo>
                <a:lnTo>
                  <a:pt x="6513576" y="12"/>
                </a:lnTo>
                <a:lnTo>
                  <a:pt x="12192" y="12"/>
                </a:lnTo>
                <a:lnTo>
                  <a:pt x="0" y="0"/>
                </a:lnTo>
                <a:lnTo>
                  <a:pt x="0" y="12192"/>
                </a:lnTo>
                <a:lnTo>
                  <a:pt x="0" y="24384"/>
                </a:lnTo>
                <a:lnTo>
                  <a:pt x="0" y="225552"/>
                </a:lnTo>
                <a:lnTo>
                  <a:pt x="0" y="228600"/>
                </a:lnTo>
                <a:lnTo>
                  <a:pt x="6513576" y="228600"/>
                </a:lnTo>
                <a:lnTo>
                  <a:pt x="6516624" y="228600"/>
                </a:lnTo>
                <a:lnTo>
                  <a:pt x="6516624" y="225552"/>
                </a:lnTo>
                <a:lnTo>
                  <a:pt x="6516624" y="24384"/>
                </a:lnTo>
                <a:lnTo>
                  <a:pt x="6516624" y="12192"/>
                </a:lnTo>
                <a:lnTo>
                  <a:pt x="6516624" y="1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1792" y="710183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18288"/>
                </a:moveTo>
                <a:lnTo>
                  <a:pt x="0" y="18288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18288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9144"/>
                </a:lnTo>
                <a:lnTo>
                  <a:pt x="6528816" y="9144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1792" y="9177528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45720"/>
                </a:moveTo>
                <a:lnTo>
                  <a:pt x="0" y="45720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45720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36576"/>
                </a:lnTo>
                <a:lnTo>
                  <a:pt x="6528816" y="36576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7380" y="435357"/>
            <a:ext cx="6373495" cy="87458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4605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Cambria"/>
                <a:cs typeface="Cambria"/>
              </a:rPr>
              <a:t>JAVASCRIPT</a:t>
            </a:r>
            <a:r>
              <a:rPr dirty="0" sz="1600" spc="-45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Notes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Cambria"/>
              <a:cs typeface="Cambria"/>
            </a:endParaRPr>
          </a:p>
          <a:p>
            <a:pPr marL="469900" marR="382905" indent="-228600">
              <a:lnSpc>
                <a:spcPts val="1370"/>
              </a:lnSpc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JavaScript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can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be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used </a:t>
            </a:r>
            <a:r>
              <a:rPr dirty="0" sz="1200" b="1">
                <a:latin typeface="Times New Roman"/>
                <a:cs typeface="Times New Roman"/>
              </a:rPr>
              <a:t>to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create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cookies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-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15">
                <a:latin typeface="Times New Roman"/>
                <a:cs typeface="Times New Roman"/>
              </a:rPr>
              <a:t> 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store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retrieve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visitor's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" b="1">
                <a:latin typeface="Times New Roman"/>
                <a:cs typeface="Times New Roman"/>
              </a:rPr>
              <a:t>JavaScript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Variables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200" spc="-5">
                <a:latin typeface="Times New Roman"/>
                <a:cs typeface="Times New Roman"/>
              </a:rPr>
              <a:t>Variables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"containers"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storing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variables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hold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 spc="-5">
                <a:latin typeface="Times New Roman"/>
                <a:cs typeface="Times New Roman"/>
              </a:rPr>
              <a:t> expressions.</a:t>
            </a:r>
            <a:endParaRPr sz="1200">
              <a:latin typeface="Times New Roman"/>
              <a:cs typeface="Times New Roman"/>
            </a:endParaRPr>
          </a:p>
          <a:p>
            <a:pPr marL="12700" marR="1278890">
              <a:lnSpc>
                <a:spcPct val="1917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variable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short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name,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like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x,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descriptive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like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carname.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Rules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variable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469900" indent="-228600">
              <a:lnSpc>
                <a:spcPts val="1415"/>
              </a:lnSpc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Variable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names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sensitive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(y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two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different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variables)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15"/>
              </a:lnSpc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Variable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names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must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begin </a:t>
            </a:r>
            <a:r>
              <a:rPr dirty="0" sz="1200" spc="5">
                <a:latin typeface="Times New Roman"/>
                <a:cs typeface="Times New Roman"/>
              </a:rPr>
              <a:t>with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letter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underscore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character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Note: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Because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case-sensitive,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variable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names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case-sensitive.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 i="1">
                <a:latin typeface="Times New Roman"/>
                <a:cs typeface="Times New Roman"/>
              </a:rPr>
              <a:t>Example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variable's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change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during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execution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script.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You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refer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variable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display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change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 spc="-5" b="1">
                <a:latin typeface="Times New Roman"/>
                <a:cs typeface="Times New Roman"/>
              </a:rPr>
              <a:t>&lt;html&gt;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&lt;body&gt;</a:t>
            </a:r>
            <a:endParaRPr sz="1200">
              <a:latin typeface="Times New Roman"/>
              <a:cs typeface="Times New Roman"/>
            </a:endParaRPr>
          </a:p>
          <a:p>
            <a:pPr marL="12700" marR="4295140">
              <a:lnSpc>
                <a:spcPct val="95800"/>
              </a:lnSpc>
              <a:spcBef>
                <a:spcPts val="35"/>
              </a:spcBef>
            </a:pPr>
            <a:r>
              <a:rPr dirty="0" sz="1200" spc="-10" b="1">
                <a:latin typeface="Times New Roman"/>
                <a:cs typeface="Times New Roman"/>
              </a:rPr>
              <a:t>&lt;script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type="text/javascript"&gt;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var firstname; 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firstname="Welcome"; 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document.write(firstname); 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document.write("&lt;br /&gt;"); 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firstname="XYZ"; 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document.write(firstname);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dirty="0" sz="1200" spc="-5" b="1">
                <a:latin typeface="Times New Roman"/>
                <a:cs typeface="Times New Roman"/>
              </a:rPr>
              <a:t>&lt;/script&gt;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 spc="-5" b="1">
                <a:latin typeface="Times New Roman"/>
                <a:cs typeface="Times New Roman"/>
              </a:rPr>
              <a:t>&lt;p&gt;The script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above declares a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variable,</a:t>
            </a:r>
            <a:endParaRPr sz="1200">
              <a:latin typeface="Times New Roman"/>
              <a:cs typeface="Times New Roman"/>
            </a:endParaRPr>
          </a:p>
          <a:p>
            <a:pPr marL="12700" marR="2677795">
              <a:lnSpc>
                <a:spcPts val="1390"/>
              </a:lnSpc>
              <a:spcBef>
                <a:spcPts val="50"/>
              </a:spcBef>
            </a:pPr>
            <a:r>
              <a:rPr dirty="0" sz="1200" spc="-5" b="1">
                <a:latin typeface="Times New Roman"/>
                <a:cs typeface="Times New Roman"/>
              </a:rPr>
              <a:t>assigns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value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to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it,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displays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value,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change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value,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and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displays</a:t>
            </a:r>
            <a:r>
              <a:rPr dirty="0" sz="1200" b="1">
                <a:latin typeface="Times New Roman"/>
                <a:cs typeface="Times New Roman"/>
              </a:rPr>
              <a:t> the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value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again.&lt;/p&gt;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 spc="-5" b="1">
                <a:latin typeface="Times New Roman"/>
                <a:cs typeface="Times New Roman"/>
              </a:rPr>
              <a:t>&lt;/body&gt;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 spc="-5" b="1">
                <a:latin typeface="Times New Roman"/>
                <a:cs typeface="Times New Roman"/>
              </a:rPr>
              <a:t>&lt;/html&gt;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 b="1">
                <a:latin typeface="Times New Roman"/>
                <a:cs typeface="Times New Roman"/>
              </a:rPr>
              <a:t>Output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769610">
              <a:lnSpc>
                <a:spcPts val="1370"/>
              </a:lnSpc>
              <a:spcBef>
                <a:spcPts val="65"/>
              </a:spcBef>
            </a:pPr>
            <a:r>
              <a:rPr dirty="0" sz="1200" spc="-35">
                <a:latin typeface="Times New Roman"/>
                <a:cs typeface="Times New Roman"/>
              </a:rPr>
              <a:t>W</a:t>
            </a:r>
            <a:r>
              <a:rPr dirty="0" sz="1200" spc="10">
                <a:latin typeface="Times New Roman"/>
                <a:cs typeface="Times New Roman"/>
              </a:rPr>
              <a:t>e</a:t>
            </a:r>
            <a:r>
              <a:rPr dirty="0" sz="1200" spc="-30">
                <a:latin typeface="Times New Roman"/>
                <a:cs typeface="Times New Roman"/>
              </a:rPr>
              <a:t>l</a:t>
            </a:r>
            <a:r>
              <a:rPr dirty="0" sz="1200" spc="-10">
                <a:latin typeface="Times New Roman"/>
                <a:cs typeface="Times New Roman"/>
              </a:rPr>
              <a:t>c</a:t>
            </a:r>
            <a:r>
              <a:rPr dirty="0" sz="1200" spc="40">
                <a:latin typeface="Times New Roman"/>
                <a:cs typeface="Times New Roman"/>
              </a:rPr>
              <a:t>o</a:t>
            </a:r>
            <a:r>
              <a:rPr dirty="0" sz="1200" spc="-25">
                <a:latin typeface="Times New Roman"/>
                <a:cs typeface="Times New Roman"/>
              </a:rPr>
              <a:t>m</a:t>
            </a:r>
            <a:r>
              <a:rPr dirty="0" sz="1200" spc="-5">
                <a:latin typeface="Times New Roman"/>
                <a:cs typeface="Times New Roman"/>
              </a:rPr>
              <a:t>e  </a:t>
            </a:r>
            <a:r>
              <a:rPr dirty="0" sz="1200" spc="-5">
                <a:latin typeface="Times New Roman"/>
                <a:cs typeface="Times New Roman"/>
              </a:rPr>
              <a:t>XYZ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39090">
              <a:lnSpc>
                <a:spcPts val="1390"/>
              </a:lnSpc>
              <a:spcBef>
                <a:spcPts val="5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script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above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declares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variable,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assigns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displays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change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displays</a:t>
            </a:r>
            <a:r>
              <a:rPr dirty="0" sz="1200" spc="-5">
                <a:latin typeface="Times New Roman"/>
                <a:cs typeface="Times New Roman"/>
              </a:rPr>
              <a:t> 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again.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1792" y="710183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18288"/>
                </a:moveTo>
                <a:lnTo>
                  <a:pt x="0" y="18288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18288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9144"/>
                </a:lnTo>
                <a:lnTo>
                  <a:pt x="6528816" y="9144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7380" y="435357"/>
            <a:ext cx="6471920" cy="86391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47625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Cambria"/>
                <a:cs typeface="Cambria"/>
              </a:rPr>
              <a:t>JAVASCRIPT</a:t>
            </a:r>
            <a:r>
              <a:rPr dirty="0" sz="1600" spc="-45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Notes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returned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prod()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function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6,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stored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variable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called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product.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 i="1">
                <a:latin typeface="Times New Roman"/>
                <a:cs typeface="Times New Roman"/>
              </a:rPr>
              <a:t>The</a:t>
            </a:r>
            <a:r>
              <a:rPr dirty="0" sz="1200" spc="-5" b="1" i="1">
                <a:latin typeface="Times New Roman"/>
                <a:cs typeface="Times New Roman"/>
              </a:rPr>
              <a:t> Lifetime</a:t>
            </a:r>
            <a:r>
              <a:rPr dirty="0" sz="1200" b="1" i="1">
                <a:latin typeface="Times New Roman"/>
                <a:cs typeface="Times New Roman"/>
              </a:rPr>
              <a:t> </a:t>
            </a:r>
            <a:r>
              <a:rPr dirty="0" sz="1200" spc="-15" b="1" i="1">
                <a:latin typeface="Times New Roman"/>
                <a:cs typeface="Times New Roman"/>
              </a:rPr>
              <a:t>of</a:t>
            </a:r>
            <a:r>
              <a:rPr dirty="0" sz="1200" spc="1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JavaScript</a:t>
            </a:r>
            <a:r>
              <a:rPr dirty="0" sz="120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Variables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0325">
              <a:lnSpc>
                <a:spcPct val="96100"/>
              </a:lnSpc>
            </a:pPr>
            <a:r>
              <a:rPr dirty="0" sz="1200" spc="-10">
                <a:latin typeface="Times New Roman"/>
                <a:cs typeface="Times New Roman"/>
              </a:rPr>
              <a:t>When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you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declare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variable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within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function,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variable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accessed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within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function.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When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you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exit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function,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variable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destroyed.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These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variables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called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local </a:t>
            </a:r>
            <a:r>
              <a:rPr dirty="0" sz="1200" spc="-10">
                <a:latin typeface="Times New Roman"/>
                <a:cs typeface="Times New Roman"/>
              </a:rPr>
              <a:t>variables.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You</a:t>
            </a:r>
            <a:r>
              <a:rPr dirty="0" sz="1200" spc="-5">
                <a:latin typeface="Times New Roman"/>
                <a:cs typeface="Times New Roman"/>
              </a:rPr>
              <a:t> can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have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local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variables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same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name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functions,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because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recognized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the 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declared.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158115">
              <a:lnSpc>
                <a:spcPts val="1370"/>
              </a:lnSpc>
            </a:pPr>
            <a:r>
              <a:rPr dirty="0" sz="1200">
                <a:latin typeface="Times New Roman"/>
                <a:cs typeface="Times New Roman"/>
              </a:rPr>
              <a:t>If </a:t>
            </a:r>
            <a:r>
              <a:rPr dirty="0" sz="1200" spc="-15">
                <a:latin typeface="Times New Roman"/>
                <a:cs typeface="Times New Roman"/>
              </a:rPr>
              <a:t>you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declare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variable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outside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function,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 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functions</a:t>
            </a:r>
            <a:r>
              <a:rPr dirty="0" sz="1200" spc="5">
                <a:latin typeface="Times New Roman"/>
                <a:cs typeface="Times New Roman"/>
              </a:rPr>
              <a:t> on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page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access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lifetime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variables</a:t>
            </a:r>
            <a:r>
              <a:rPr dirty="0" sz="1200">
                <a:latin typeface="Times New Roman"/>
                <a:cs typeface="Times New Roman"/>
              </a:rPr>
              <a:t> starts </a:t>
            </a:r>
            <a:r>
              <a:rPr dirty="0" sz="1200" spc="-10">
                <a:latin typeface="Times New Roman"/>
                <a:cs typeface="Times New Roman"/>
              </a:rPr>
              <a:t>when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declared,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ends</a:t>
            </a:r>
            <a:r>
              <a:rPr dirty="0" sz="1200">
                <a:latin typeface="Times New Roman"/>
                <a:cs typeface="Times New Roman"/>
              </a:rPr>
              <a:t> when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page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closed.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Times New Roman"/>
                <a:cs typeface="Times New Roman"/>
              </a:rPr>
              <a:t>What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is</a:t>
            </a:r>
            <a:r>
              <a:rPr dirty="0" sz="1400" spc="5" b="1">
                <a:latin typeface="Times New Roman"/>
                <a:cs typeface="Times New Roman"/>
              </a:rPr>
              <a:t> an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Event?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dirty="0" sz="1200" spc="-5" b="1">
                <a:latin typeface="Times New Roman"/>
                <a:cs typeface="Times New Roman"/>
              </a:rPr>
              <a:t>Event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Handlers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790575">
              <a:lnSpc>
                <a:spcPts val="1390"/>
              </a:lnSpc>
              <a:spcBef>
                <a:spcPts val="5"/>
              </a:spcBef>
            </a:pPr>
            <a:r>
              <a:rPr dirty="0" sz="1200" spc="-5" b="1">
                <a:solidFill>
                  <a:srgbClr val="0000FF"/>
                </a:solidFill>
                <a:latin typeface="Times New Roman"/>
                <a:cs typeface="Times New Roman"/>
              </a:rPr>
              <a:t>Event</a:t>
            </a:r>
            <a:r>
              <a:rPr dirty="0" sz="1200" spc="2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0000FF"/>
                </a:solidFill>
                <a:latin typeface="Times New Roman"/>
                <a:cs typeface="Times New Roman"/>
              </a:rPr>
              <a:t>Handlers</a:t>
            </a:r>
            <a:r>
              <a:rPr dirty="0" sz="1200" spc="1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methods,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i.e.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functions</a:t>
            </a:r>
            <a:r>
              <a:rPr dirty="0" sz="1200" spc="5">
                <a:latin typeface="Times New Roman"/>
                <a:cs typeface="Times New Roman"/>
              </a:rPr>
              <a:t> 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objects,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allow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programmers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control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what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happens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when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events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occur.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19050">
              <a:lnSpc>
                <a:spcPct val="96100"/>
              </a:lnSpc>
            </a:pPr>
            <a:r>
              <a:rPr dirty="0" sz="1200" spc="-5">
                <a:latin typeface="Times New Roman"/>
                <a:cs typeface="Times New Roman"/>
              </a:rPr>
              <a:t>Directly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indirectly,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 spc="-5" b="1">
                <a:solidFill>
                  <a:srgbClr val="0000FF"/>
                </a:solidFill>
                <a:latin typeface="Times New Roman"/>
                <a:cs typeface="Times New Roman"/>
              </a:rPr>
              <a:t>Event</a:t>
            </a:r>
            <a:r>
              <a:rPr dirty="0" sz="1200" spc="5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always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result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something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does.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example,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we've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already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seen</a:t>
            </a:r>
            <a:r>
              <a:rPr dirty="0" sz="1200" spc="-10">
                <a:latin typeface="Times New Roman"/>
                <a:cs typeface="Times New Roman"/>
              </a:rPr>
              <a:t> Event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Handlers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like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7F7F"/>
                </a:solidFill>
                <a:latin typeface="Times New Roman"/>
                <a:cs typeface="Times New Roman"/>
              </a:rPr>
              <a:t>onClick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007F7F"/>
                </a:solidFill>
                <a:latin typeface="Times New Roman"/>
                <a:cs typeface="Times New Roman"/>
              </a:rPr>
              <a:t>onMouseOver</a:t>
            </a:r>
            <a:r>
              <a:rPr dirty="0" sz="1200" spc="-10" b="1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respond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mouse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actions.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Another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type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 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Event,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 spc="-10">
                <a:latin typeface="Times New Roman"/>
                <a:cs typeface="Times New Roman"/>
              </a:rPr>
              <a:t>internal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change-of-state 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page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</a:t>
            </a:r>
            <a:r>
              <a:rPr dirty="0" sz="1200" spc="-5" b="1">
                <a:latin typeface="Times New Roman"/>
                <a:cs typeface="Times New Roman"/>
              </a:rPr>
              <a:t>completion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loading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leaving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page).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7F7F"/>
                </a:solidFill>
                <a:latin typeface="Times New Roman"/>
                <a:cs typeface="Times New Roman"/>
              </a:rPr>
              <a:t>onLoad </a:t>
            </a:r>
            <a:r>
              <a:rPr dirty="0" sz="1200" spc="5" b="1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Event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15">
                <a:latin typeface="Times New Roman"/>
                <a:cs typeface="Times New Roman"/>
              </a:rPr>
              <a:t> 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considered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indirect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result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1750">
              <a:lnSpc>
                <a:spcPct val="95800"/>
              </a:lnSpc>
            </a:pPr>
            <a:r>
              <a:rPr dirty="0" sz="1200" spc="-5">
                <a:latin typeface="Times New Roman"/>
                <a:cs typeface="Times New Roman"/>
              </a:rPr>
              <a:t>Although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often </a:t>
            </a:r>
            <a:r>
              <a:rPr dirty="0" sz="1200" spc="-10">
                <a:latin typeface="Times New Roman"/>
                <a:cs typeface="Times New Roman"/>
              </a:rPr>
              <a:t>refer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Events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Handlers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interchangeably,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it's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important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keep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mind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distinction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between </a:t>
            </a:r>
            <a:r>
              <a:rPr dirty="0" sz="1200" spc="-10">
                <a:latin typeface="Times New Roman"/>
                <a:cs typeface="Times New Roman"/>
              </a:rPr>
              <a:t>them.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 spc="-5" b="1">
                <a:solidFill>
                  <a:srgbClr val="0000FF"/>
                </a:solidFill>
                <a:latin typeface="Times New Roman"/>
                <a:cs typeface="Times New Roman"/>
              </a:rPr>
              <a:t>Event</a:t>
            </a:r>
            <a:r>
              <a:rPr dirty="0" sz="1200" spc="5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merely</a:t>
            </a:r>
            <a:r>
              <a:rPr dirty="0" sz="1200" spc="-5">
                <a:latin typeface="Times New Roman"/>
                <a:cs typeface="Times New Roman"/>
              </a:rPr>
              <a:t> something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happens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-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something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initiated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0000FF"/>
                </a:solidFill>
                <a:latin typeface="Times New Roman"/>
                <a:cs typeface="Times New Roman"/>
              </a:rPr>
              <a:t>Event</a:t>
            </a:r>
            <a:r>
              <a:rPr dirty="0" sz="1200" spc="1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0000FF"/>
                </a:solidFill>
                <a:latin typeface="Times New Roman"/>
                <a:cs typeface="Times New Roman"/>
              </a:rPr>
              <a:t>Handler</a:t>
            </a:r>
            <a:r>
              <a:rPr dirty="0" sz="1200" spc="-1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</a:t>
            </a:r>
            <a:r>
              <a:rPr dirty="0" sz="1200" spc="-5" b="1">
                <a:solidFill>
                  <a:srgbClr val="007F7F"/>
                </a:solidFill>
                <a:latin typeface="Times New Roman"/>
                <a:cs typeface="Times New Roman"/>
              </a:rPr>
              <a:t>onClick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007F7F"/>
                </a:solidFill>
                <a:latin typeface="Times New Roman"/>
                <a:cs typeface="Times New Roman"/>
              </a:rPr>
              <a:t>onMouseOver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etc...).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9580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elements</a:t>
            </a:r>
            <a:r>
              <a:rPr dirty="0" sz="1200" spc="5">
                <a:latin typeface="Times New Roman"/>
                <a:cs typeface="Times New Roman"/>
              </a:rPr>
              <a:t> 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page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 trigger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known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</a:t>
            </a:r>
            <a:r>
              <a:rPr dirty="0" sz="1200">
                <a:solidFill>
                  <a:srgbClr val="0000FF"/>
                </a:solidFill>
                <a:latin typeface="Times New Roman"/>
                <a:cs typeface="Times New Roman"/>
              </a:rPr>
              <a:t>targets</a:t>
            </a:r>
            <a:r>
              <a:rPr dirty="0" sz="1200">
                <a:latin typeface="Times New Roman"/>
                <a:cs typeface="Times New Roman"/>
              </a:rPr>
              <a:t>"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</a:t>
            </a:r>
            <a:r>
              <a:rPr dirty="0" sz="1200" spc="-10">
                <a:solidFill>
                  <a:srgbClr val="0000FF"/>
                </a:solidFill>
                <a:latin typeface="Times New Roman"/>
                <a:cs typeface="Times New Roman"/>
              </a:rPr>
              <a:t>target</a:t>
            </a:r>
            <a:r>
              <a:rPr dirty="0" sz="1200" spc="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elements</a:t>
            </a:r>
            <a:r>
              <a:rPr dirty="0" sz="1200" spc="-5">
                <a:latin typeface="Times New Roman"/>
                <a:cs typeface="Times New Roman"/>
              </a:rPr>
              <a:t>,"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easily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understand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how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button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triggers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Click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event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target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element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event.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Typically, </a:t>
            </a:r>
            <a:r>
              <a:rPr dirty="0" sz="1200" spc="-5">
                <a:latin typeface="Times New Roman"/>
                <a:cs typeface="Times New Roman"/>
              </a:rPr>
              <a:t> events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defined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Event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Handlers,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which</a:t>
            </a:r>
            <a:r>
              <a:rPr dirty="0" sz="1200" spc="-5">
                <a:latin typeface="Times New Roman"/>
                <a:cs typeface="Times New Roman"/>
              </a:rPr>
              <a:t> are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bits</a:t>
            </a:r>
            <a:r>
              <a:rPr dirty="0" sz="1200" spc="5">
                <a:latin typeface="Times New Roman"/>
                <a:cs typeface="Times New Roman"/>
              </a:rPr>
              <a:t> 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script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tell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browser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what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particular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event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occurs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particular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target.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These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Event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Handlers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commonly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written</a:t>
            </a:r>
            <a:r>
              <a:rPr dirty="0" sz="1200" spc="-5">
                <a:latin typeface="Times New Roman"/>
                <a:cs typeface="Times New Roman"/>
              </a:rPr>
              <a:t> as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attributes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target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element's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HTML</a:t>
            </a:r>
            <a:r>
              <a:rPr dirty="0" sz="1200">
                <a:latin typeface="Times New Roman"/>
                <a:cs typeface="Times New Roman"/>
              </a:rPr>
              <a:t> tag.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Event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Handler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Click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event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at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form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field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button</a:t>
            </a:r>
            <a:r>
              <a:rPr dirty="0" sz="1200" spc="-10">
                <a:latin typeface="Times New Roman"/>
                <a:cs typeface="Times New Roman"/>
              </a:rPr>
              <a:t> element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quite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simple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understand: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469900">
              <a:lnSpc>
                <a:spcPts val="1415"/>
              </a:lnSpc>
            </a:pPr>
            <a:r>
              <a:rPr dirty="0" sz="1200" spc="-5">
                <a:latin typeface="Times New Roman"/>
                <a:cs typeface="Times New Roman"/>
              </a:rPr>
              <a:t>&lt;</a:t>
            </a:r>
            <a:r>
              <a:rPr dirty="0" sz="1200" spc="-5">
                <a:solidFill>
                  <a:srgbClr val="7F007F"/>
                </a:solidFill>
                <a:latin typeface="Times New Roman"/>
                <a:cs typeface="Times New Roman"/>
              </a:rPr>
              <a:t>INPUT 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TYPE="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button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r>
              <a:rPr dirty="0" sz="12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NAME="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click1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r>
              <a:rPr dirty="0" sz="12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VALUE="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Click</a:t>
            </a:r>
            <a:r>
              <a:rPr dirty="0" sz="1200" spc="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0000FF"/>
                </a:solidFill>
                <a:latin typeface="Times New Roman"/>
                <a:cs typeface="Times New Roman"/>
              </a:rPr>
              <a:t>me</a:t>
            </a:r>
            <a:r>
              <a:rPr dirty="0" sz="1200" spc="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000FF"/>
                </a:solidFill>
                <a:latin typeface="Times New Roman"/>
                <a:cs typeface="Times New Roman"/>
              </a:rPr>
              <a:t>for</a:t>
            </a:r>
            <a:r>
              <a:rPr dirty="0" sz="1200" spc="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000FF"/>
                </a:solidFill>
                <a:latin typeface="Times New Roman"/>
                <a:cs typeface="Times New Roman"/>
              </a:rPr>
              <a:t>fun!</a:t>
            </a:r>
            <a:r>
              <a:rPr dirty="0" sz="1200" spc="-10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endParaRPr sz="1200">
              <a:latin typeface="Times New Roman"/>
              <a:cs typeface="Times New Roman"/>
            </a:endParaRPr>
          </a:p>
          <a:p>
            <a:pPr marL="548640">
              <a:lnSpc>
                <a:spcPts val="1415"/>
              </a:lnSpc>
            </a:pPr>
            <a:r>
              <a:rPr dirty="0" sz="1200" spc="-5" b="1">
                <a:solidFill>
                  <a:srgbClr val="007F7F"/>
                </a:solidFill>
                <a:latin typeface="Times New Roman"/>
                <a:cs typeface="Times New Roman"/>
              </a:rPr>
              <a:t>onClick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="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event_handler_code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latin typeface="Times New Roman"/>
                <a:cs typeface="Times New Roman"/>
              </a:rPr>
              <a:t>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6675">
              <a:lnSpc>
                <a:spcPct val="95800"/>
              </a:lnSpc>
            </a:pP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event_handler_code </a:t>
            </a:r>
            <a:r>
              <a:rPr dirty="0" sz="1200" spc="-5">
                <a:latin typeface="Times New Roman"/>
                <a:cs typeface="Times New Roman"/>
              </a:rPr>
              <a:t>portion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this </a:t>
            </a:r>
            <a:r>
              <a:rPr dirty="0" sz="1200" spc="-10">
                <a:latin typeface="Times New Roman"/>
                <a:cs typeface="Times New Roman"/>
              </a:rPr>
              <a:t>example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any </a:t>
            </a:r>
            <a:r>
              <a:rPr dirty="0" sz="1200" spc="-10">
                <a:latin typeface="Times New Roman"/>
                <a:cs typeface="Times New Roman"/>
              </a:rPr>
              <a:t>valid </a:t>
            </a:r>
            <a:r>
              <a:rPr dirty="0" sz="1200" spc="-5">
                <a:latin typeface="Times New Roman"/>
                <a:cs typeface="Times New Roman"/>
              </a:rPr>
              <a:t>JavaScript </a:t>
            </a:r>
            <a:r>
              <a:rPr dirty="0" sz="1200" spc="-15">
                <a:latin typeface="Times New Roman"/>
                <a:cs typeface="Times New Roman"/>
              </a:rPr>
              <a:t>and </a:t>
            </a:r>
            <a:r>
              <a:rPr dirty="0" sz="1200" spc="-25">
                <a:latin typeface="Times New Roman"/>
                <a:cs typeface="Times New Roman"/>
              </a:rPr>
              <a:t>it </a:t>
            </a:r>
            <a:r>
              <a:rPr dirty="0" sz="1200" spc="-10">
                <a:latin typeface="Times New Roman"/>
                <a:cs typeface="Times New Roman"/>
              </a:rPr>
              <a:t>will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executed when the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specified </a:t>
            </a:r>
            <a:r>
              <a:rPr dirty="0" sz="1200" spc="-5">
                <a:latin typeface="Times New Roman"/>
                <a:cs typeface="Times New Roman"/>
              </a:rPr>
              <a:t>event </a:t>
            </a:r>
            <a:r>
              <a:rPr dirty="0" sz="1200" spc="-25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triggered at </a:t>
            </a:r>
            <a:r>
              <a:rPr dirty="0" sz="1200" spc="-10">
                <a:latin typeface="Times New Roman"/>
                <a:cs typeface="Times New Roman"/>
              </a:rPr>
              <a:t>this </a:t>
            </a:r>
            <a:r>
              <a:rPr dirty="0" sz="1200">
                <a:latin typeface="Times New Roman"/>
                <a:cs typeface="Times New Roman"/>
              </a:rPr>
              <a:t>target </a:t>
            </a:r>
            <a:r>
              <a:rPr dirty="0" sz="1200" spc="-10">
                <a:latin typeface="Times New Roman"/>
                <a:cs typeface="Times New Roman"/>
              </a:rPr>
              <a:t>element. </a:t>
            </a:r>
            <a:r>
              <a:rPr dirty="0" sz="1200" spc="-5">
                <a:latin typeface="Times New Roman"/>
                <a:cs typeface="Times New Roman"/>
              </a:rPr>
              <a:t>This particular </a:t>
            </a:r>
            <a:r>
              <a:rPr dirty="0" sz="1200" spc="-10">
                <a:latin typeface="Times New Roman"/>
                <a:cs typeface="Times New Roman"/>
              </a:rPr>
              <a:t>topic </a:t>
            </a:r>
            <a:r>
              <a:rPr dirty="0" sz="1200">
                <a:latin typeface="Times New Roman"/>
                <a:cs typeface="Times New Roman"/>
              </a:rPr>
              <a:t>will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continued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u="sng" sz="1200" spc="-5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Incorporating </a:t>
            </a:r>
            <a:r>
              <a:rPr dirty="0" sz="1200">
                <a:solidFill>
                  <a:srgbClr val="8F0A08"/>
                </a:solidFill>
                <a:latin typeface="Times New Roman"/>
                <a:cs typeface="Times New Roman"/>
              </a:rPr>
              <a:t> </a:t>
            </a:r>
            <a:r>
              <a:rPr dirty="0" u="sng" sz="1200" spc="-5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JavaScripts</a:t>
            </a:r>
            <a:r>
              <a:rPr dirty="0" u="sng" sz="1200" spc="20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 spc="-10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into</a:t>
            </a:r>
            <a:r>
              <a:rPr dirty="0" u="sng" sz="1200" spc="10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 spc="-10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your</a:t>
            </a:r>
            <a:r>
              <a:rPr dirty="0" u="sng" sz="1200" spc="15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 spc="-5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HTML</a:t>
            </a:r>
            <a:r>
              <a:rPr dirty="0" u="sng" sz="1200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 spc="-5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pages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There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"three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different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ways"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Event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Handlers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trigger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Events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Functions.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Method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1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(Link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Events):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1792" y="9177528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45720"/>
                </a:moveTo>
                <a:lnTo>
                  <a:pt x="0" y="45720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45720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36576"/>
                </a:lnTo>
                <a:lnTo>
                  <a:pt x="6528816" y="36576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1792" y="710183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18288"/>
                </a:moveTo>
                <a:lnTo>
                  <a:pt x="0" y="18288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18288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9144"/>
                </a:lnTo>
                <a:lnTo>
                  <a:pt x="6528816" y="9144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7380" y="435357"/>
            <a:ext cx="6507480" cy="85998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Cambria"/>
                <a:cs typeface="Cambria"/>
              </a:rPr>
              <a:t>JAVASCRIPT</a:t>
            </a:r>
            <a:r>
              <a:rPr dirty="0" sz="1600" spc="-45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Notes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mbria"/>
              <a:cs typeface="Cambria"/>
            </a:endParaRPr>
          </a:p>
          <a:p>
            <a:pPr algn="r" marR="1793239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Places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Handler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attribute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within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&lt;</a:t>
            </a:r>
            <a:r>
              <a:rPr dirty="0" sz="1200">
                <a:solidFill>
                  <a:srgbClr val="7F007F"/>
                </a:solidFill>
                <a:latin typeface="Times New Roman"/>
                <a:cs typeface="Times New Roman"/>
              </a:rPr>
              <a:t>A</a:t>
            </a:r>
            <a:r>
              <a:rPr dirty="0" sz="1200" spc="-1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HREF=</a:t>
            </a:r>
            <a:r>
              <a:rPr dirty="0" sz="12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&gt;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tag,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like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algn="r" marR="1795145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&lt;</a:t>
            </a:r>
            <a:r>
              <a:rPr dirty="0" sz="1200" spc="-5">
                <a:solidFill>
                  <a:srgbClr val="7F007F"/>
                </a:solidFill>
                <a:latin typeface="Times New Roman"/>
                <a:cs typeface="Times New Roman"/>
              </a:rPr>
              <a:t>A</a:t>
            </a:r>
            <a:r>
              <a:rPr dirty="0" sz="1200" spc="-1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HREF="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foo.html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r>
              <a:rPr dirty="0" sz="1200" spc="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007F7F"/>
                </a:solidFill>
                <a:latin typeface="Times New Roman"/>
                <a:cs typeface="Times New Roman"/>
              </a:rPr>
              <a:t>onMouseOver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="</a:t>
            </a:r>
            <a:r>
              <a:rPr dirty="0" sz="1200" spc="-5" b="1">
                <a:solidFill>
                  <a:srgbClr val="0000FF"/>
                </a:solidFill>
                <a:latin typeface="Times New Roman"/>
                <a:cs typeface="Times New Roman"/>
              </a:rPr>
              <a:t>doSomething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()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latin typeface="Times New Roman"/>
                <a:cs typeface="Times New Roman"/>
              </a:rPr>
              <a:t>&gt;</a:t>
            </a:r>
            <a:r>
              <a:rPr dirty="0" sz="1200" spc="6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...</a:t>
            </a:r>
            <a:r>
              <a:rPr dirty="0" sz="1200" spc="6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&lt;/</a:t>
            </a:r>
            <a:r>
              <a:rPr dirty="0" sz="1200" spc="-10">
                <a:solidFill>
                  <a:srgbClr val="7F007F"/>
                </a:solidFill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35890">
              <a:lnSpc>
                <a:spcPts val="1390"/>
              </a:lnSpc>
            </a:pPr>
            <a:r>
              <a:rPr dirty="0" sz="1200" spc="5">
                <a:latin typeface="Times New Roman"/>
                <a:cs typeface="Times New Roman"/>
              </a:rPr>
              <a:t>You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Event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Handler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located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within </a:t>
            </a:r>
            <a:r>
              <a:rPr dirty="0" sz="1200" spc="5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&lt;</a:t>
            </a:r>
            <a:r>
              <a:rPr dirty="0" sz="1200" spc="10">
                <a:solidFill>
                  <a:srgbClr val="7F007F"/>
                </a:solidFill>
                <a:latin typeface="Times New Roman"/>
                <a:cs typeface="Times New Roman"/>
              </a:rPr>
              <a:t>A</a:t>
            </a:r>
            <a:r>
              <a:rPr dirty="0" sz="1200" spc="-15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HREF=</a:t>
            </a:r>
            <a:r>
              <a:rPr dirty="0" sz="1200" spc="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&gt;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tag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make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either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image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text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link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respond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mouseover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Event.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Just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enclose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image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text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string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between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&lt;</a:t>
            </a:r>
            <a:r>
              <a:rPr dirty="0" sz="1200" spc="5">
                <a:solidFill>
                  <a:srgbClr val="7F007F"/>
                </a:solidFill>
                <a:latin typeface="Times New Roman"/>
                <a:cs typeface="Times New Roman"/>
              </a:rPr>
              <a:t>A</a:t>
            </a:r>
            <a:r>
              <a:rPr dirty="0" sz="1200" spc="-1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FF0000"/>
                </a:solidFill>
                <a:latin typeface="Times New Roman"/>
                <a:cs typeface="Times New Roman"/>
              </a:rPr>
              <a:t>HREF=</a:t>
            </a:r>
            <a:r>
              <a:rPr dirty="0" sz="1200" spc="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&gt;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30"/>
              </a:lnSpc>
            </a:pPr>
            <a:r>
              <a:rPr dirty="0" sz="1200" spc="-10">
                <a:latin typeface="Times New Roman"/>
                <a:cs typeface="Times New Roman"/>
              </a:rPr>
              <a:t>&lt;/</a:t>
            </a:r>
            <a:r>
              <a:rPr dirty="0" sz="1200" spc="-10">
                <a:solidFill>
                  <a:srgbClr val="7F007F"/>
                </a:solidFill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&gt;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tags.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00660">
              <a:lnSpc>
                <a:spcPct val="95800"/>
              </a:lnSpc>
            </a:pPr>
            <a:r>
              <a:rPr dirty="0" sz="1200" spc="-5">
                <a:latin typeface="Times New Roman"/>
                <a:cs typeface="Times New Roman"/>
              </a:rPr>
              <a:t>Whenever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clicks</a:t>
            </a:r>
            <a:r>
              <a:rPr dirty="0" sz="1200" spc="5">
                <a:latin typeface="Times New Roman"/>
                <a:cs typeface="Times New Roman"/>
              </a:rPr>
              <a:t> 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link,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moves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her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cursor </a:t>
            </a:r>
            <a:r>
              <a:rPr dirty="0" sz="1200" spc="-5">
                <a:latin typeface="Times New Roman"/>
                <a:cs typeface="Times New Roman"/>
              </a:rPr>
              <a:t>over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one,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JavaScript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Link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Event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One 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Link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called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007F7F"/>
                </a:solidFill>
                <a:latin typeface="Times New Roman"/>
                <a:cs typeface="Times New Roman"/>
              </a:rPr>
              <a:t>onClick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whenever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someone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clicks</a:t>
            </a:r>
            <a:r>
              <a:rPr dirty="0" sz="1200" spc="5">
                <a:latin typeface="Times New Roman"/>
                <a:cs typeface="Times New Roman"/>
              </a:rPr>
              <a:t> 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link.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Another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link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called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007F7F"/>
                </a:solidFill>
                <a:latin typeface="Times New Roman"/>
                <a:cs typeface="Times New Roman"/>
              </a:rPr>
              <a:t>onMouseOver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sent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someone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moves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cursor</a:t>
            </a:r>
            <a:r>
              <a:rPr dirty="0" sz="1200" spc="-5">
                <a:latin typeface="Times New Roman"/>
                <a:cs typeface="Times New Roman"/>
              </a:rPr>
              <a:t> over 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link.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321310">
              <a:lnSpc>
                <a:spcPts val="1370"/>
              </a:lnSpc>
            </a:pPr>
            <a:r>
              <a:rPr dirty="0" sz="1200" spc="5">
                <a:latin typeface="Times New Roman"/>
                <a:cs typeface="Times New Roman"/>
              </a:rPr>
              <a:t>You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affect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what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page.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Here's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example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u="sng" sz="1200" spc="-5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how</a:t>
            </a:r>
            <a:r>
              <a:rPr dirty="0" u="sng" sz="1200" spc="15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 spc="-5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to</a:t>
            </a:r>
            <a:r>
              <a:rPr dirty="0" u="sng" sz="1200" spc="15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 spc="-5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use</a:t>
            </a:r>
            <a:r>
              <a:rPr dirty="0" u="sng" sz="1200" spc="10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 spc="-15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link </a:t>
            </a:r>
            <a:r>
              <a:rPr dirty="0" sz="1200" spc="-285">
                <a:solidFill>
                  <a:srgbClr val="8F0A08"/>
                </a:solidFill>
                <a:latin typeface="Times New Roman"/>
                <a:cs typeface="Times New Roman"/>
              </a:rPr>
              <a:t> </a:t>
            </a:r>
            <a:r>
              <a:rPr dirty="0" u="sng" sz="1200" spc="-5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events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out,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View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Source,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we'll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over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>
              <a:lnSpc>
                <a:spcPts val="1415"/>
              </a:lnSpc>
            </a:pPr>
            <a:r>
              <a:rPr dirty="0" sz="1200" spc="-5">
                <a:latin typeface="Times New Roman"/>
                <a:cs typeface="Times New Roman"/>
              </a:rPr>
              <a:t>&lt;</a:t>
            </a:r>
            <a:r>
              <a:rPr dirty="0" sz="1200" spc="-5">
                <a:solidFill>
                  <a:srgbClr val="7F007F"/>
                </a:solidFill>
                <a:latin typeface="Times New Roman"/>
                <a:cs typeface="Times New Roman"/>
              </a:rPr>
              <a:t>A</a:t>
            </a:r>
            <a:r>
              <a:rPr dirty="0" sz="1200" spc="-25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HREF="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javascript:</a:t>
            </a:r>
            <a:r>
              <a:rPr dirty="0" sz="1200" spc="-5" b="1">
                <a:solidFill>
                  <a:srgbClr val="0000FF"/>
                </a:solidFill>
                <a:latin typeface="Times New Roman"/>
                <a:cs typeface="Times New Roman"/>
              </a:rPr>
              <a:t>void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('')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endParaRPr sz="1200">
              <a:latin typeface="Times New Roman"/>
              <a:cs typeface="Times New Roman"/>
            </a:endParaRPr>
          </a:p>
          <a:p>
            <a:pPr marL="548640">
              <a:lnSpc>
                <a:spcPts val="1380"/>
              </a:lnSpc>
            </a:pPr>
            <a:r>
              <a:rPr dirty="0" sz="1200" spc="-5" b="1">
                <a:solidFill>
                  <a:srgbClr val="007F7F"/>
                </a:solidFill>
                <a:latin typeface="Times New Roman"/>
                <a:cs typeface="Times New Roman"/>
              </a:rPr>
              <a:t>onClick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="</a:t>
            </a:r>
            <a:r>
              <a:rPr dirty="0" sz="1200" spc="-5" b="1">
                <a:solidFill>
                  <a:srgbClr val="0000FF"/>
                </a:solidFill>
                <a:latin typeface="Times New Roman"/>
                <a:cs typeface="Times New Roman"/>
              </a:rPr>
              <a:t>open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('index.htm',</a:t>
            </a:r>
            <a:r>
              <a:rPr dirty="0" sz="1200" spc="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000FF"/>
                </a:solidFill>
                <a:latin typeface="Times New Roman"/>
                <a:cs typeface="Times New Roman"/>
              </a:rPr>
              <a:t>'links',</a:t>
            </a:r>
            <a:r>
              <a:rPr dirty="0" sz="1200" spc="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'height=200,width=200');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latin typeface="Times New Roman"/>
                <a:cs typeface="Times New Roman"/>
              </a:rPr>
              <a:t>&gt;How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Link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Events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405"/>
              </a:lnSpc>
            </a:pPr>
            <a:r>
              <a:rPr dirty="0" sz="1200" spc="-10">
                <a:latin typeface="Times New Roman"/>
                <a:cs typeface="Times New Roman"/>
              </a:rPr>
              <a:t>&lt;/</a:t>
            </a:r>
            <a:r>
              <a:rPr dirty="0" sz="1200" spc="-10">
                <a:solidFill>
                  <a:srgbClr val="7F007F"/>
                </a:solidFill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7945">
              <a:lnSpc>
                <a:spcPct val="9560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first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interesting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thing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no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&lt;</a:t>
            </a:r>
            <a:r>
              <a:rPr dirty="0" sz="1200" spc="-5">
                <a:solidFill>
                  <a:srgbClr val="7F007F"/>
                </a:solidFill>
                <a:latin typeface="Times New Roman"/>
                <a:cs typeface="Times New Roman"/>
              </a:rPr>
              <a:t>SCRIPT</a:t>
            </a:r>
            <a:r>
              <a:rPr dirty="0" sz="1200" spc="-5">
                <a:latin typeface="Times New Roman"/>
                <a:cs typeface="Times New Roman"/>
              </a:rPr>
              <a:t>&gt;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tags.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That's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because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anything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appears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quotes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7F7F"/>
                </a:solidFill>
                <a:latin typeface="Times New Roman"/>
                <a:cs typeface="Times New Roman"/>
              </a:rPr>
              <a:t>onClick</a:t>
            </a:r>
            <a:r>
              <a:rPr dirty="0" sz="1200" spc="5" b="1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007F7F"/>
                </a:solidFill>
                <a:latin typeface="Times New Roman"/>
                <a:cs typeface="Times New Roman"/>
              </a:rPr>
              <a:t>onMouseOver</a:t>
            </a:r>
            <a:r>
              <a:rPr dirty="0" sz="1200" spc="15" b="1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automatically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interpreted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fact,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because </a:t>
            </a:r>
            <a:r>
              <a:rPr dirty="0" sz="1200" spc="-5">
                <a:latin typeface="Times New Roman"/>
                <a:cs typeface="Times New Roman"/>
              </a:rPr>
              <a:t> semicolons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mark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end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statements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allowing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you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write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entire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line,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you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fit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entire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program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between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quotes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007F7F"/>
                </a:solidFill>
                <a:latin typeface="Times New Roman"/>
                <a:cs typeface="Times New Roman"/>
              </a:rPr>
              <a:t>onClick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It'd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ugly,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but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you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could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Here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three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lines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interest: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927100" indent="-228600">
              <a:lnSpc>
                <a:spcPts val="1415"/>
              </a:lnSpc>
              <a:buAutoNum type="arabicPeriod"/>
              <a:tabLst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&lt;</a:t>
            </a:r>
            <a:r>
              <a:rPr dirty="0" sz="1200" spc="-5">
                <a:solidFill>
                  <a:srgbClr val="7F007F"/>
                </a:solidFill>
                <a:latin typeface="Times New Roman"/>
                <a:cs typeface="Times New Roman"/>
              </a:rPr>
              <a:t>A 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HREF="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#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r>
              <a:rPr dirty="0" sz="1200" spc="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007F7F"/>
                </a:solidFill>
                <a:latin typeface="Times New Roman"/>
                <a:cs typeface="Times New Roman"/>
              </a:rPr>
              <a:t>onClick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="</a:t>
            </a:r>
            <a:r>
              <a:rPr dirty="0" sz="1200" spc="-5" b="1">
                <a:solidFill>
                  <a:srgbClr val="0000FF"/>
                </a:solidFill>
                <a:latin typeface="Times New Roman"/>
                <a:cs typeface="Times New Roman"/>
              </a:rPr>
              <a:t>alert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('Ooo,</a:t>
            </a:r>
            <a:r>
              <a:rPr dirty="0" sz="1200" spc="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0000FF"/>
                </a:solidFill>
                <a:latin typeface="Times New Roman"/>
                <a:cs typeface="Times New Roman"/>
              </a:rPr>
              <a:t>do</a:t>
            </a:r>
            <a:r>
              <a:rPr dirty="0" sz="1200" spc="5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0000FF"/>
                </a:solidFill>
                <a:latin typeface="Times New Roman"/>
                <a:cs typeface="Times New Roman"/>
              </a:rPr>
              <a:t>it</a:t>
            </a:r>
            <a:r>
              <a:rPr dirty="0" sz="1200" spc="5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000FF"/>
                </a:solidFill>
                <a:latin typeface="Times New Roman"/>
                <a:cs typeface="Times New Roman"/>
              </a:rPr>
              <a:t>again!');</a:t>
            </a:r>
            <a:r>
              <a:rPr dirty="0" sz="1200" spc="-10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r>
              <a:rPr dirty="0" sz="1200" spc="-10">
                <a:latin typeface="Times New Roman"/>
                <a:cs typeface="Times New Roman"/>
              </a:rPr>
              <a:t>&gt;</a:t>
            </a:r>
            <a:r>
              <a:rPr dirty="0" u="sng" sz="1200" spc="-10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Click</a:t>
            </a:r>
            <a:r>
              <a:rPr dirty="0" u="sng" sz="1200" spc="25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 spc="5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on</a:t>
            </a:r>
            <a:r>
              <a:rPr dirty="0" u="sng" sz="1200" spc="25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 spc="-10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me!</a:t>
            </a:r>
            <a:r>
              <a:rPr dirty="0" sz="1200" spc="-10">
                <a:latin typeface="Times New Roman"/>
                <a:cs typeface="Times New Roman"/>
              </a:rPr>
              <a:t>&lt;/</a:t>
            </a:r>
            <a:r>
              <a:rPr dirty="0" sz="1200" spc="-10">
                <a:solidFill>
                  <a:srgbClr val="7F007F"/>
                </a:solidFill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&gt;</a:t>
            </a:r>
            <a:endParaRPr sz="1200">
              <a:latin typeface="Times New Roman"/>
              <a:cs typeface="Times New Roman"/>
            </a:endParaRPr>
          </a:p>
          <a:p>
            <a:pPr marL="927100" marR="1292225" indent="-228600">
              <a:lnSpc>
                <a:spcPts val="1370"/>
              </a:lnSpc>
              <a:spcBef>
                <a:spcPts val="80"/>
              </a:spcBef>
              <a:buAutoNum type="arabicPeriod"/>
              <a:tabLst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&lt;</a:t>
            </a:r>
            <a:r>
              <a:rPr dirty="0" sz="1200" spc="-5">
                <a:solidFill>
                  <a:srgbClr val="7F007F"/>
                </a:solidFill>
                <a:latin typeface="Times New Roman"/>
                <a:cs typeface="Times New Roman"/>
              </a:rPr>
              <a:t>A 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HREF="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javascript:</a:t>
            </a:r>
            <a:r>
              <a:rPr dirty="0" sz="1200" spc="-5" b="1">
                <a:solidFill>
                  <a:srgbClr val="0000FF"/>
                </a:solidFill>
                <a:latin typeface="Times New Roman"/>
                <a:cs typeface="Times New Roman"/>
              </a:rPr>
              <a:t>void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('')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r>
              <a:rPr dirty="0" sz="1200" spc="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007F7F"/>
                </a:solidFill>
                <a:latin typeface="Times New Roman"/>
                <a:cs typeface="Times New Roman"/>
              </a:rPr>
              <a:t>onClick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="</a:t>
            </a:r>
            <a:r>
              <a:rPr dirty="0" sz="1200" spc="-5" b="1">
                <a:solidFill>
                  <a:srgbClr val="0000FF"/>
                </a:solidFill>
                <a:latin typeface="Times New Roman"/>
                <a:cs typeface="Times New Roman"/>
              </a:rPr>
              <a:t>alert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('Ooo,</a:t>
            </a:r>
            <a:r>
              <a:rPr dirty="0" sz="1200" spc="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0000FF"/>
                </a:solidFill>
                <a:latin typeface="Times New Roman"/>
                <a:cs typeface="Times New Roman"/>
              </a:rPr>
              <a:t>do</a:t>
            </a:r>
            <a:r>
              <a:rPr dirty="0" sz="1200" spc="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0000FF"/>
                </a:solidFill>
                <a:latin typeface="Times New Roman"/>
                <a:cs typeface="Times New Roman"/>
              </a:rPr>
              <a:t>it</a:t>
            </a:r>
            <a:r>
              <a:rPr dirty="0" sz="1200" spc="4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again!');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latin typeface="Times New Roman"/>
                <a:cs typeface="Times New Roman"/>
              </a:rPr>
              <a:t>&gt; </a:t>
            </a:r>
            <a:r>
              <a:rPr dirty="0" sz="1200" spc="-285">
                <a:solidFill>
                  <a:srgbClr val="8F0A08"/>
                </a:solidFill>
                <a:latin typeface="Times New Roman"/>
                <a:cs typeface="Times New Roman"/>
              </a:rPr>
              <a:t> </a:t>
            </a:r>
            <a:r>
              <a:rPr dirty="0" u="sng" sz="1200" spc="-10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Click</a:t>
            </a:r>
            <a:r>
              <a:rPr dirty="0" u="sng" sz="1200" spc="5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 on</a:t>
            </a:r>
            <a:r>
              <a:rPr dirty="0" u="sng" sz="1200" spc="10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 spc="-15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me!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320"/>
              </a:lnSpc>
            </a:pPr>
            <a:r>
              <a:rPr dirty="0" sz="1200" spc="-10">
                <a:latin typeface="Times New Roman"/>
                <a:cs typeface="Times New Roman"/>
              </a:rPr>
              <a:t>&lt;/</a:t>
            </a:r>
            <a:r>
              <a:rPr dirty="0" sz="1200" spc="-10">
                <a:solidFill>
                  <a:srgbClr val="7F007F"/>
                </a:solidFill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&gt;</a:t>
            </a:r>
            <a:endParaRPr sz="1200">
              <a:latin typeface="Times New Roman"/>
              <a:cs typeface="Times New Roman"/>
            </a:endParaRPr>
          </a:p>
          <a:p>
            <a:pPr marL="927100" indent="-228600">
              <a:lnSpc>
                <a:spcPts val="1405"/>
              </a:lnSpc>
              <a:buAutoNum type="arabicPeriod" startAt="3"/>
              <a:tabLst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&lt;</a:t>
            </a:r>
            <a:r>
              <a:rPr dirty="0" sz="1200" spc="-5">
                <a:solidFill>
                  <a:srgbClr val="7F007F"/>
                </a:solidFill>
                <a:latin typeface="Times New Roman"/>
                <a:cs typeface="Times New Roman"/>
              </a:rPr>
              <a:t>A</a:t>
            </a:r>
            <a:r>
              <a:rPr dirty="0" sz="1200" spc="-1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HREF="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javascript:</a:t>
            </a:r>
            <a:r>
              <a:rPr dirty="0" sz="1200" spc="-5" b="1">
                <a:solidFill>
                  <a:srgbClr val="0000FF"/>
                </a:solidFill>
                <a:latin typeface="Times New Roman"/>
                <a:cs typeface="Times New Roman"/>
              </a:rPr>
              <a:t>alert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('Ooo,</a:t>
            </a:r>
            <a:r>
              <a:rPr dirty="0" sz="1200" spc="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0000FF"/>
                </a:solidFill>
                <a:latin typeface="Times New Roman"/>
                <a:cs typeface="Times New Roman"/>
              </a:rPr>
              <a:t>do</a:t>
            </a:r>
            <a:r>
              <a:rPr dirty="0" sz="1200" spc="5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0000FF"/>
                </a:solidFill>
                <a:latin typeface="Times New Roman"/>
                <a:cs typeface="Times New Roman"/>
              </a:rPr>
              <a:t>it</a:t>
            </a:r>
            <a:r>
              <a:rPr dirty="0" sz="1200" spc="4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000FF"/>
                </a:solidFill>
                <a:latin typeface="Times New Roman"/>
                <a:cs typeface="Times New Roman"/>
              </a:rPr>
              <a:t>again!')</a:t>
            </a:r>
            <a:r>
              <a:rPr dirty="0" sz="1200" spc="-10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r>
              <a:rPr dirty="0" sz="1200" spc="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&gt;</a:t>
            </a:r>
            <a:r>
              <a:rPr dirty="0" u="sng" sz="1200" spc="-10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Click</a:t>
            </a:r>
            <a:r>
              <a:rPr dirty="0" u="sng" sz="1200" spc="20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 spc="5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on</a:t>
            </a:r>
            <a:r>
              <a:rPr dirty="0" u="sng" sz="1200" spc="20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 spc="-10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me!</a:t>
            </a:r>
            <a:r>
              <a:rPr dirty="0" sz="1200" spc="-10">
                <a:latin typeface="Times New Roman"/>
                <a:cs typeface="Times New Roman"/>
              </a:rPr>
              <a:t>&lt;/</a:t>
            </a:r>
            <a:r>
              <a:rPr dirty="0" sz="1200" spc="-10">
                <a:solidFill>
                  <a:srgbClr val="7F007F"/>
                </a:solidFill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282575">
              <a:lnSpc>
                <a:spcPct val="95800"/>
              </a:lnSpc>
            </a:pP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first example </a:t>
            </a:r>
            <a:r>
              <a:rPr dirty="0" sz="1200" spc="-5">
                <a:latin typeface="Times New Roman"/>
                <a:cs typeface="Times New Roman"/>
              </a:rPr>
              <a:t>we have a normal </a:t>
            </a:r>
            <a:r>
              <a:rPr dirty="0" sz="1200" spc="5">
                <a:latin typeface="Times New Roman"/>
                <a:cs typeface="Times New Roman"/>
              </a:rPr>
              <a:t>&lt;</a:t>
            </a:r>
            <a:r>
              <a:rPr dirty="0" sz="1200" spc="5">
                <a:solidFill>
                  <a:srgbClr val="7F007F"/>
                </a:solidFill>
                <a:latin typeface="Times New Roman"/>
                <a:cs typeface="Times New Roman"/>
              </a:rPr>
              <a:t>A&gt; </a:t>
            </a:r>
            <a:r>
              <a:rPr dirty="0" sz="1200">
                <a:latin typeface="Times New Roman"/>
                <a:cs typeface="Times New Roman"/>
              </a:rPr>
              <a:t>tag, </a:t>
            </a:r>
            <a:r>
              <a:rPr dirty="0" sz="1200" spc="-10">
                <a:latin typeface="Times New Roman"/>
                <a:cs typeface="Times New Roman"/>
              </a:rPr>
              <a:t>but </a:t>
            </a:r>
            <a:r>
              <a:rPr dirty="0" sz="1200" spc="-25">
                <a:latin typeface="Times New Roman"/>
                <a:cs typeface="Times New Roman"/>
              </a:rPr>
              <a:t>it </a:t>
            </a:r>
            <a:r>
              <a:rPr dirty="0" sz="1200" spc="-15">
                <a:latin typeface="Times New Roman"/>
                <a:cs typeface="Times New Roman"/>
              </a:rPr>
              <a:t>has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 spc="-15">
                <a:latin typeface="Times New Roman"/>
                <a:cs typeface="Times New Roman"/>
              </a:rPr>
              <a:t>magic </a:t>
            </a:r>
            <a:r>
              <a:rPr dirty="0" sz="1200" spc="-5" b="1">
                <a:solidFill>
                  <a:srgbClr val="007F7F"/>
                </a:solidFill>
                <a:latin typeface="Times New Roman"/>
                <a:cs typeface="Times New Roman"/>
              </a:rPr>
              <a:t>onClick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="" </a:t>
            </a:r>
            <a:r>
              <a:rPr dirty="0" sz="1200" spc="-5">
                <a:latin typeface="Times New Roman"/>
                <a:cs typeface="Times New Roman"/>
              </a:rPr>
              <a:t>element, which </a:t>
            </a:r>
            <a:r>
              <a:rPr dirty="0" sz="1200" spc="-10">
                <a:latin typeface="Times New Roman"/>
                <a:cs typeface="Times New Roman"/>
              </a:rPr>
              <a:t>says, </a:t>
            </a:r>
            <a:r>
              <a:rPr dirty="0" sz="1200" spc="-5">
                <a:latin typeface="Times New Roman"/>
                <a:cs typeface="Times New Roman"/>
              </a:rPr>
              <a:t> "When someone clicks </a:t>
            </a:r>
            <a:r>
              <a:rPr dirty="0" sz="1200" spc="5">
                <a:latin typeface="Times New Roman"/>
                <a:cs typeface="Times New Roman"/>
              </a:rPr>
              <a:t>on </a:t>
            </a:r>
            <a:r>
              <a:rPr dirty="0" sz="1200" spc="-10">
                <a:latin typeface="Times New Roman"/>
                <a:cs typeface="Times New Roman"/>
              </a:rPr>
              <a:t>this link, </a:t>
            </a:r>
            <a:r>
              <a:rPr dirty="0" sz="1200">
                <a:latin typeface="Times New Roman"/>
                <a:cs typeface="Times New Roman"/>
              </a:rPr>
              <a:t>run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little </a:t>
            </a:r>
            <a:r>
              <a:rPr dirty="0" sz="1200" spc="-5">
                <a:latin typeface="Times New Roman"/>
                <a:cs typeface="Times New Roman"/>
              </a:rPr>
              <a:t>bit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JavaScript between </a:t>
            </a:r>
            <a:r>
              <a:rPr dirty="0" sz="1200" spc="-1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quotes." </a:t>
            </a:r>
            <a:r>
              <a:rPr dirty="0" sz="1200" spc="-10">
                <a:latin typeface="Times New Roman"/>
                <a:cs typeface="Times New Roman"/>
              </a:rPr>
              <a:t>Notice, </a:t>
            </a:r>
            <a:r>
              <a:rPr dirty="0" sz="1200" spc="-5">
                <a:latin typeface="Times New Roman"/>
                <a:cs typeface="Times New Roman"/>
              </a:rPr>
              <a:t>there's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terminating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semicolon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end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alert.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Question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required?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Let's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go over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 </a:t>
            </a:r>
            <a:r>
              <a:rPr dirty="0" sz="1200" spc="-15">
                <a:latin typeface="Times New Roman"/>
                <a:cs typeface="Times New Roman"/>
              </a:rPr>
              <a:t>line: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469900" marR="236854" indent="-228600">
              <a:lnSpc>
                <a:spcPts val="1370"/>
              </a:lnSpc>
              <a:buClr>
                <a:srgbClr val="000000"/>
              </a:buClr>
              <a:buAutoNum type="arabicPeriod"/>
              <a:tabLst>
                <a:tab pos="469900" algn="l"/>
              </a:tabLst>
            </a:pP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HREF="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#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r>
              <a:rPr dirty="0" sz="12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tells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browser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look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anchor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#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but</a:t>
            </a:r>
            <a:r>
              <a:rPr dirty="0" sz="1200" spc="-5">
                <a:latin typeface="Times New Roman"/>
                <a:cs typeface="Times New Roman"/>
              </a:rPr>
              <a:t> there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no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anchor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#</a:t>
            </a:r>
            <a:r>
              <a:rPr dirty="0" sz="1200" spc="-5">
                <a:latin typeface="Times New Roman"/>
                <a:cs typeface="Times New Roman"/>
              </a:rPr>
              <a:t>",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browser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reloads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page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top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page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since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couldn't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find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anchor.</a:t>
            </a:r>
            <a:endParaRPr sz="1200">
              <a:latin typeface="Times New Roman"/>
              <a:cs typeface="Times New Roman"/>
            </a:endParaRPr>
          </a:p>
          <a:p>
            <a:pPr marL="469900" marR="139065" indent="-228600">
              <a:lnSpc>
                <a:spcPts val="1370"/>
              </a:lnSpc>
              <a:spcBef>
                <a:spcPts val="20"/>
              </a:spcBef>
              <a:buClr>
                <a:srgbClr val="000000"/>
              </a:buClr>
              <a:buAutoNum type="arabicPeriod"/>
              <a:tabLst>
                <a:tab pos="469900" algn="l"/>
              </a:tabLst>
            </a:pPr>
            <a:r>
              <a:rPr dirty="0" sz="1200" spc="-5">
                <a:solidFill>
                  <a:srgbClr val="7F007F"/>
                </a:solidFill>
                <a:latin typeface="Times New Roman"/>
                <a:cs typeface="Times New Roman"/>
              </a:rPr>
              <a:t>&lt;A</a:t>
            </a:r>
            <a:r>
              <a:rPr dirty="0" sz="1200" spc="-1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HREF="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javascript:</a:t>
            </a:r>
            <a:r>
              <a:rPr dirty="0" sz="1200" spc="-5" b="1">
                <a:solidFill>
                  <a:srgbClr val="0000FF"/>
                </a:solidFill>
                <a:latin typeface="Times New Roman"/>
                <a:cs typeface="Times New Roman"/>
              </a:rPr>
              <a:t>void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('')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r>
              <a:rPr dirty="0" sz="12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tells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browser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not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go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anywhere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-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"deadens"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link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you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click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HREF="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javascript:</a:t>
            </a:r>
            <a:r>
              <a:rPr dirty="0" sz="1200" spc="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call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link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(hyperlink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20"/>
              </a:lnSpc>
            </a:pPr>
            <a:r>
              <a:rPr dirty="0" sz="1200" spc="-10">
                <a:latin typeface="Times New Roman"/>
                <a:cs typeface="Times New Roman"/>
              </a:rPr>
              <a:t>HREFed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image)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clicked.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ct val="95800"/>
              </a:lnSpc>
              <a:spcBef>
                <a:spcPts val="25"/>
              </a:spcBef>
              <a:buClr>
                <a:srgbClr val="000000"/>
              </a:buClr>
              <a:buAutoNum type="arabicPeriod" startAt="3"/>
              <a:tabLst>
                <a:tab pos="469900" algn="l"/>
              </a:tabLst>
            </a:pP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HREF="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javascript:</a:t>
            </a:r>
            <a:r>
              <a:rPr dirty="0" sz="1200" spc="-5" b="1">
                <a:solidFill>
                  <a:srgbClr val="0000FF"/>
                </a:solidFill>
                <a:latin typeface="Times New Roman"/>
                <a:cs typeface="Times New Roman"/>
              </a:rPr>
              <a:t>alert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('Ooo,</a:t>
            </a:r>
            <a:r>
              <a:rPr dirty="0" sz="120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0000FF"/>
                </a:solidFill>
                <a:latin typeface="Times New Roman"/>
                <a:cs typeface="Times New Roman"/>
              </a:rPr>
              <a:t>do</a:t>
            </a:r>
            <a:r>
              <a:rPr dirty="0" sz="1200" spc="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0000FF"/>
                </a:solidFill>
                <a:latin typeface="Times New Roman"/>
                <a:cs typeface="Times New Roman"/>
              </a:rPr>
              <a:t>it</a:t>
            </a:r>
            <a:r>
              <a:rPr dirty="0" sz="1200" spc="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000FF"/>
                </a:solidFill>
                <a:latin typeface="Times New Roman"/>
                <a:cs typeface="Times New Roman"/>
              </a:rPr>
              <a:t>again!')</a:t>
            </a:r>
            <a:r>
              <a:rPr dirty="0" sz="1200" spc="-10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r>
              <a:rPr dirty="0" sz="12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kill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two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birds</a:t>
            </a:r>
            <a:r>
              <a:rPr dirty="0" sz="1200" spc="5">
                <a:latin typeface="Times New Roman"/>
                <a:cs typeface="Times New Roman"/>
              </a:rPr>
              <a:t> with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stone.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default 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behavior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hyperlink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click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it.</a:t>
            </a:r>
            <a:r>
              <a:rPr dirty="0" sz="1200" spc="5">
                <a:latin typeface="Times New Roman"/>
                <a:cs typeface="Times New Roman"/>
              </a:rPr>
              <a:t> By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clicking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link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window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Method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0000FF"/>
                </a:solidFill>
                <a:latin typeface="Times New Roman"/>
                <a:cs typeface="Times New Roman"/>
              </a:rPr>
              <a:t>alert</a:t>
            </a:r>
            <a:r>
              <a:rPr dirty="0" sz="1200" spc="-5">
                <a:latin typeface="Times New Roman"/>
                <a:cs typeface="Times New Roman"/>
              </a:rPr>
              <a:t>()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also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same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time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"deaden"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link.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1792" y="9177528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45720"/>
                </a:moveTo>
                <a:lnTo>
                  <a:pt x="0" y="45720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45720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36576"/>
                </a:lnTo>
                <a:lnTo>
                  <a:pt x="6528816" y="36576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9683" y="435357"/>
            <a:ext cx="165544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Cambria"/>
                <a:cs typeface="Cambria"/>
              </a:rPr>
              <a:t>JAVASCRIPT</a:t>
            </a:r>
            <a:r>
              <a:rPr dirty="0" sz="1600" spc="-7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Notes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1792" y="710183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18288"/>
                </a:moveTo>
                <a:lnTo>
                  <a:pt x="0" y="18288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18288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9144"/>
                </a:lnTo>
                <a:lnTo>
                  <a:pt x="6528816" y="9144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1792" y="9177528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45720"/>
                </a:moveTo>
                <a:lnTo>
                  <a:pt x="0" y="45720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45720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36576"/>
                </a:lnTo>
                <a:lnTo>
                  <a:pt x="6528816" y="36576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7380" y="913892"/>
            <a:ext cx="6501765" cy="8130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next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marR="181356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&lt;</a:t>
            </a:r>
            <a:r>
              <a:rPr dirty="0" sz="1200" spc="-5">
                <a:solidFill>
                  <a:srgbClr val="7F007F"/>
                </a:solidFill>
                <a:latin typeface="Times New Roman"/>
                <a:cs typeface="Times New Roman"/>
              </a:rPr>
              <a:t>A</a:t>
            </a:r>
            <a:r>
              <a:rPr dirty="0" sz="1200" spc="1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HREF="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javascript:</a:t>
            </a:r>
            <a:r>
              <a:rPr dirty="0" sz="1200" spc="-5" b="1">
                <a:solidFill>
                  <a:srgbClr val="0000FF"/>
                </a:solidFill>
                <a:latin typeface="Times New Roman"/>
                <a:cs typeface="Times New Roman"/>
              </a:rPr>
              <a:t>void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('')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r>
              <a:rPr dirty="0" sz="1200" spc="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007F7F"/>
                </a:solidFill>
                <a:latin typeface="Times New Roman"/>
                <a:cs typeface="Times New Roman"/>
              </a:rPr>
              <a:t>onMouseOver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="</a:t>
            </a:r>
            <a:r>
              <a:rPr dirty="0" sz="1200" spc="-5" b="1">
                <a:solidFill>
                  <a:srgbClr val="0000FF"/>
                </a:solidFill>
                <a:latin typeface="Times New Roman"/>
                <a:cs typeface="Times New Roman"/>
              </a:rPr>
              <a:t>alert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('Hee</a:t>
            </a:r>
            <a:r>
              <a:rPr dirty="0" sz="1200" spc="6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000FF"/>
                </a:solidFill>
                <a:latin typeface="Times New Roman"/>
                <a:cs typeface="Times New Roman"/>
              </a:rPr>
              <a:t>hee!');</a:t>
            </a:r>
            <a:r>
              <a:rPr dirty="0" sz="1200" spc="-10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r>
              <a:rPr dirty="0" sz="1200" spc="-10">
                <a:latin typeface="Times New Roman"/>
                <a:cs typeface="Times New Roman"/>
              </a:rPr>
              <a:t>&gt;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u="sng" sz="1200" spc="-5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Mouse</a:t>
            </a:r>
            <a:r>
              <a:rPr dirty="0" u="sng" sz="1200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 spc="-5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over</a:t>
            </a:r>
            <a:r>
              <a:rPr dirty="0" u="sng" sz="1200" spc="15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 spc="-15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me!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30"/>
              </a:lnSpc>
            </a:pPr>
            <a:r>
              <a:rPr dirty="0" sz="1200" spc="-10">
                <a:latin typeface="Times New Roman"/>
                <a:cs typeface="Times New Roman"/>
              </a:rPr>
              <a:t>&lt;/</a:t>
            </a:r>
            <a:r>
              <a:rPr dirty="0" sz="1200" spc="-10">
                <a:solidFill>
                  <a:srgbClr val="7F007F"/>
                </a:solidFill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&gt;</a:t>
            </a:r>
            <a:endParaRPr sz="1200">
              <a:latin typeface="Times New Roman"/>
              <a:cs typeface="Times New Roman"/>
            </a:endParaRPr>
          </a:p>
          <a:p>
            <a:pPr marL="12700" marR="1535430">
              <a:lnSpc>
                <a:spcPts val="2810"/>
              </a:lnSpc>
              <a:spcBef>
                <a:spcPts val="300"/>
              </a:spcBef>
            </a:pP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just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like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first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but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 b="1">
                <a:solidFill>
                  <a:srgbClr val="007F7F"/>
                </a:solidFill>
                <a:latin typeface="Times New Roman"/>
                <a:cs typeface="Times New Roman"/>
              </a:rPr>
              <a:t>onMouseOver</a:t>
            </a:r>
            <a:r>
              <a:rPr dirty="0" sz="1200" spc="10" b="1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instead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007F7F"/>
                </a:solidFill>
                <a:latin typeface="Times New Roman"/>
                <a:cs typeface="Times New Roman"/>
              </a:rPr>
              <a:t>onClick</a:t>
            </a:r>
            <a:r>
              <a:rPr dirty="0" sz="1200" spc="-5">
                <a:latin typeface="Times New Roman"/>
                <a:cs typeface="Times New Roman"/>
              </a:rPr>
              <a:t>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Method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2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(Actions </a:t>
            </a:r>
            <a:r>
              <a:rPr dirty="0" sz="1200" spc="-5" b="1">
                <a:latin typeface="Times New Roman"/>
                <a:cs typeface="Times New Roman"/>
              </a:rPr>
              <a:t>within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7F007F"/>
                </a:solidFill>
                <a:latin typeface="Times New Roman"/>
                <a:cs typeface="Times New Roman"/>
              </a:rPr>
              <a:t>FORM</a:t>
            </a:r>
            <a:r>
              <a:rPr dirty="0" sz="1200" spc="-5" b="1">
                <a:latin typeface="Times New Roman"/>
                <a:cs typeface="Times New Roman"/>
              </a:rPr>
              <a:t>s):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994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second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technique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we've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seen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triggering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response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mouse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action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place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 spc="-5" b="1">
                <a:solidFill>
                  <a:srgbClr val="007F7F"/>
                </a:solidFill>
                <a:latin typeface="Times New Roman"/>
                <a:cs typeface="Times New Roman"/>
              </a:rPr>
              <a:t>onClick </a:t>
            </a:r>
            <a:r>
              <a:rPr dirty="0" sz="1200" spc="-10">
                <a:latin typeface="Times New Roman"/>
                <a:cs typeface="Times New Roman"/>
              </a:rPr>
              <a:t>Event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Handler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inside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button</a:t>
            </a:r>
            <a:r>
              <a:rPr dirty="0" sz="1200" spc="-10">
                <a:latin typeface="Times New Roman"/>
                <a:cs typeface="Times New Roman"/>
              </a:rPr>
              <a:t> type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element,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like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469900">
              <a:lnSpc>
                <a:spcPts val="1415"/>
              </a:lnSpc>
            </a:pPr>
            <a:r>
              <a:rPr dirty="0" sz="1200" spc="-10">
                <a:latin typeface="Times New Roman"/>
                <a:cs typeface="Times New Roman"/>
              </a:rPr>
              <a:t>&lt;</a:t>
            </a:r>
            <a:r>
              <a:rPr dirty="0" sz="1200" spc="-10">
                <a:solidFill>
                  <a:srgbClr val="7F007F"/>
                </a:solidFill>
                <a:latin typeface="Times New Roman"/>
                <a:cs typeface="Times New Roman"/>
              </a:rPr>
              <a:t>FORM</a:t>
            </a:r>
            <a:r>
              <a:rPr dirty="0" sz="1200" spc="-10">
                <a:latin typeface="Times New Roman"/>
                <a:cs typeface="Times New Roman"/>
              </a:rPr>
              <a:t>&gt;</a:t>
            </a:r>
            <a:endParaRPr sz="1200">
              <a:latin typeface="Times New Roman"/>
              <a:cs typeface="Times New Roman"/>
            </a:endParaRPr>
          </a:p>
          <a:p>
            <a:pPr marL="70104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&lt;</a:t>
            </a:r>
            <a:r>
              <a:rPr dirty="0" sz="1200" spc="-5">
                <a:solidFill>
                  <a:srgbClr val="7F007F"/>
                </a:solidFill>
                <a:latin typeface="Times New Roman"/>
                <a:cs typeface="Times New Roman"/>
              </a:rPr>
              <a:t>INPUT 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TYPE="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button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r>
              <a:rPr dirty="0" sz="12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007F7F"/>
                </a:solidFill>
                <a:latin typeface="Times New Roman"/>
                <a:cs typeface="Times New Roman"/>
              </a:rPr>
              <a:t>onClick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="</a:t>
            </a:r>
            <a:r>
              <a:rPr dirty="0" sz="1200" spc="-5" b="1">
                <a:solidFill>
                  <a:srgbClr val="0000FF"/>
                </a:solidFill>
                <a:latin typeface="Times New Roman"/>
                <a:cs typeface="Times New Roman"/>
              </a:rPr>
              <a:t>doSomething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()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latin typeface="Times New Roman"/>
                <a:cs typeface="Times New Roman"/>
              </a:rPr>
              <a:t>&gt;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405"/>
              </a:lnSpc>
            </a:pPr>
            <a:r>
              <a:rPr dirty="0" sz="1200" spc="-5">
                <a:latin typeface="Times New Roman"/>
                <a:cs typeface="Times New Roman"/>
              </a:rPr>
              <a:t>&lt;/</a:t>
            </a:r>
            <a:r>
              <a:rPr dirty="0" sz="1200" spc="-5">
                <a:solidFill>
                  <a:srgbClr val="7F007F"/>
                </a:solidFill>
                <a:latin typeface="Times New Roman"/>
                <a:cs typeface="Times New Roman"/>
              </a:rPr>
              <a:t>FORM</a:t>
            </a:r>
            <a:r>
              <a:rPr dirty="0" sz="1200" spc="-5">
                <a:latin typeface="Times New Roman"/>
                <a:cs typeface="Times New Roman"/>
              </a:rPr>
              <a:t>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5405">
              <a:lnSpc>
                <a:spcPct val="96100"/>
              </a:lnSpc>
            </a:pPr>
            <a:r>
              <a:rPr dirty="0" sz="1200" spc="-10">
                <a:latin typeface="Times New Roman"/>
                <a:cs typeface="Times New Roman"/>
              </a:rPr>
              <a:t>While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statement,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methods,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 appear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inside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quotation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marks</a:t>
            </a:r>
            <a:r>
              <a:rPr dirty="0" sz="1200" spc="5">
                <a:latin typeface="Times New Roman"/>
                <a:cs typeface="Times New Roman"/>
              </a:rPr>
              <a:t> 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Event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Handler,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typically,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script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makes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up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Event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Handler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actually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defined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header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document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 single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command.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Essentially,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though,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anything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appears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inside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command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block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(inside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curly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braces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{})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appear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between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quotation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marks.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9055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instance,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text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field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want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0000FF"/>
                </a:solidFill>
                <a:latin typeface="Times New Roman"/>
                <a:cs typeface="Times New Roman"/>
              </a:rPr>
              <a:t>checkField</a:t>
            </a:r>
            <a:r>
              <a:rPr dirty="0" sz="1200" spc="-5">
                <a:latin typeface="Times New Roman"/>
                <a:cs typeface="Times New Roman"/>
              </a:rPr>
              <a:t>()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whenever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</a:t>
            </a:r>
            <a:r>
              <a:rPr dirty="0" sz="1200" spc="5">
                <a:latin typeface="Times New Roman"/>
                <a:cs typeface="Times New Roman"/>
              </a:rPr>
              <a:t> 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text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field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changes,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you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define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your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text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field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&lt;</a:t>
            </a:r>
            <a:r>
              <a:rPr dirty="0" sz="1200" spc="-5">
                <a:solidFill>
                  <a:srgbClr val="7F007F"/>
                </a:solidFill>
                <a:latin typeface="Times New Roman"/>
                <a:cs typeface="Times New Roman"/>
              </a:rPr>
              <a:t>INPUT</a:t>
            </a:r>
            <a:r>
              <a:rPr dirty="0" sz="1200" spc="5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TYPE="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text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r>
              <a:rPr dirty="0" sz="1200" spc="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007F7F"/>
                </a:solidFill>
                <a:latin typeface="Times New Roman"/>
                <a:cs typeface="Times New Roman"/>
              </a:rPr>
              <a:t>onChange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="</a:t>
            </a:r>
            <a:r>
              <a:rPr dirty="0" sz="1200" spc="-5" b="1">
                <a:solidFill>
                  <a:srgbClr val="0000FF"/>
                </a:solidFill>
                <a:latin typeface="Times New Roman"/>
                <a:cs typeface="Times New Roman"/>
              </a:rPr>
              <a:t>checkField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(this)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latin typeface="Times New Roman"/>
                <a:cs typeface="Times New Roman"/>
              </a:rPr>
              <a:t>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Nonetheless,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entire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could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appear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quotation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marks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rather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call: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469900">
              <a:lnSpc>
                <a:spcPts val="1415"/>
              </a:lnSpc>
            </a:pPr>
            <a:r>
              <a:rPr dirty="0" sz="1200" spc="-5">
                <a:latin typeface="Times New Roman"/>
                <a:cs typeface="Times New Roman"/>
              </a:rPr>
              <a:t>&lt;</a:t>
            </a:r>
            <a:r>
              <a:rPr dirty="0" sz="1200" spc="-5">
                <a:solidFill>
                  <a:srgbClr val="7F007F"/>
                </a:solidFill>
                <a:latin typeface="Times New Roman"/>
                <a:cs typeface="Times New Roman"/>
              </a:rPr>
              <a:t>INPUT</a:t>
            </a:r>
            <a:r>
              <a:rPr dirty="0" sz="120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TYPE="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text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r>
              <a:rPr dirty="0" sz="12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007F7F"/>
                </a:solidFill>
                <a:latin typeface="Times New Roman"/>
                <a:cs typeface="Times New Roman"/>
              </a:rPr>
              <a:t>onChange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="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if</a:t>
            </a:r>
            <a:r>
              <a:rPr dirty="0" sz="1200" spc="-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(this.value</a:t>
            </a:r>
            <a:r>
              <a:rPr dirty="0" sz="1200" spc="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&lt;=</a:t>
            </a:r>
            <a:r>
              <a:rPr dirty="0" sz="1200" spc="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5)</a:t>
            </a:r>
            <a:r>
              <a:rPr dirty="0" sz="1200" spc="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661670">
              <a:lnSpc>
                <a:spcPts val="1380"/>
              </a:lnSpc>
            </a:pPr>
            <a:r>
              <a:rPr dirty="0" sz="1200" spc="-10" b="1">
                <a:solidFill>
                  <a:srgbClr val="0000FF"/>
                </a:solidFill>
                <a:latin typeface="Times New Roman"/>
                <a:cs typeface="Times New Roman"/>
              </a:rPr>
              <a:t>alert</a:t>
            </a:r>
            <a:r>
              <a:rPr dirty="0" sz="1200" spc="-10">
                <a:solidFill>
                  <a:srgbClr val="0000FF"/>
                </a:solidFill>
                <a:latin typeface="Times New Roman"/>
                <a:cs typeface="Times New Roman"/>
              </a:rPr>
              <a:t>("Please</a:t>
            </a:r>
            <a:r>
              <a:rPr dirty="0" sz="1200" spc="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FF"/>
                </a:solidFill>
                <a:latin typeface="Times New Roman"/>
                <a:cs typeface="Times New Roman"/>
              </a:rPr>
              <a:t>enter</a:t>
            </a:r>
            <a:r>
              <a:rPr dirty="0" sz="1200" spc="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dirty="0" sz="1200" spc="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0000FF"/>
                </a:solidFill>
                <a:latin typeface="Times New Roman"/>
                <a:cs typeface="Times New Roman"/>
              </a:rPr>
              <a:t>number</a:t>
            </a:r>
            <a:r>
              <a:rPr dirty="0" sz="1200" spc="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FF"/>
                </a:solidFill>
                <a:latin typeface="Times New Roman"/>
                <a:cs typeface="Times New Roman"/>
              </a:rPr>
              <a:t>greater</a:t>
            </a:r>
            <a:r>
              <a:rPr dirty="0" sz="1200" spc="-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than</a:t>
            </a:r>
            <a:r>
              <a:rPr dirty="0" sz="12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FF"/>
                </a:solidFill>
                <a:latin typeface="Times New Roman"/>
                <a:cs typeface="Times New Roman"/>
              </a:rPr>
              <a:t>5");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405"/>
              </a:lnSpc>
            </a:pP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latin typeface="Times New Roman"/>
                <a:cs typeface="Times New Roman"/>
              </a:rPr>
              <a:t>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separate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multiple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commands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Event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Handler,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semicolons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469900">
              <a:lnSpc>
                <a:spcPts val="1405"/>
              </a:lnSpc>
            </a:pPr>
            <a:r>
              <a:rPr dirty="0" sz="1200" spc="-5">
                <a:latin typeface="Times New Roman"/>
                <a:cs typeface="Times New Roman"/>
              </a:rPr>
              <a:t>&lt;</a:t>
            </a:r>
            <a:r>
              <a:rPr dirty="0" sz="1200" spc="-5">
                <a:solidFill>
                  <a:srgbClr val="7F007F"/>
                </a:solidFill>
                <a:latin typeface="Times New Roman"/>
                <a:cs typeface="Times New Roman"/>
              </a:rPr>
              <a:t>INPUT</a:t>
            </a:r>
            <a:r>
              <a:rPr dirty="0" sz="120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TYPE="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text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r>
              <a:rPr dirty="0" sz="1200" spc="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007F7F"/>
                </a:solidFill>
                <a:latin typeface="Times New Roman"/>
                <a:cs typeface="Times New Roman"/>
              </a:rPr>
              <a:t>onChange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="</a:t>
            </a:r>
            <a:r>
              <a:rPr dirty="0" sz="1200" spc="-5" b="1">
                <a:solidFill>
                  <a:srgbClr val="0000FF"/>
                </a:solidFill>
                <a:latin typeface="Times New Roman"/>
                <a:cs typeface="Times New Roman"/>
              </a:rPr>
              <a:t>alert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(‘Thanks</a:t>
            </a:r>
            <a:r>
              <a:rPr dirty="0" sz="1200" spc="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000FF"/>
                </a:solidFill>
                <a:latin typeface="Times New Roman"/>
                <a:cs typeface="Times New Roman"/>
              </a:rPr>
              <a:t>for</a:t>
            </a:r>
            <a:r>
              <a:rPr dirty="0" sz="120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dirty="0" sz="1200" spc="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entry.’);</a:t>
            </a:r>
            <a:endParaRPr sz="1200">
              <a:latin typeface="Times New Roman"/>
              <a:cs typeface="Times New Roman"/>
            </a:endParaRPr>
          </a:p>
          <a:p>
            <a:pPr marL="548640">
              <a:lnSpc>
                <a:spcPts val="1405"/>
              </a:lnSpc>
            </a:pPr>
            <a:r>
              <a:rPr dirty="0" sz="1200" spc="-10" b="1">
                <a:solidFill>
                  <a:srgbClr val="0000FF"/>
                </a:solidFill>
                <a:latin typeface="Times New Roman"/>
                <a:cs typeface="Times New Roman"/>
              </a:rPr>
              <a:t>confirm</a:t>
            </a:r>
            <a:r>
              <a:rPr dirty="0" sz="1200" spc="-10">
                <a:solidFill>
                  <a:srgbClr val="0000FF"/>
                </a:solidFill>
                <a:latin typeface="Times New Roman"/>
                <a:cs typeface="Times New Roman"/>
              </a:rPr>
              <a:t>(‘Do</a:t>
            </a:r>
            <a:r>
              <a:rPr dirty="0" sz="1200" spc="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0000FF"/>
                </a:solidFill>
                <a:latin typeface="Times New Roman"/>
                <a:cs typeface="Times New Roman"/>
              </a:rPr>
              <a:t>you</a:t>
            </a:r>
            <a:r>
              <a:rPr dirty="0" sz="1200" spc="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000FF"/>
                </a:solidFill>
                <a:latin typeface="Times New Roman"/>
                <a:cs typeface="Times New Roman"/>
              </a:rPr>
              <a:t>want</a:t>
            </a:r>
            <a:r>
              <a:rPr dirty="0" sz="1200" spc="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r>
              <a:rPr dirty="0" sz="1200" spc="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000FF"/>
                </a:solidFill>
                <a:latin typeface="Times New Roman"/>
                <a:cs typeface="Times New Roman"/>
              </a:rPr>
              <a:t>continue?’);</a:t>
            </a:r>
            <a:r>
              <a:rPr dirty="0" sz="1200" spc="-10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r>
              <a:rPr dirty="0" sz="1200" spc="-10">
                <a:latin typeface="Times New Roman"/>
                <a:cs typeface="Times New Roman"/>
              </a:rPr>
              <a:t>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9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advantage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using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functions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Event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Handlers,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however,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you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 use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same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Event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Handler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multiple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items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document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functions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make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code </a:t>
            </a:r>
            <a:r>
              <a:rPr dirty="0" sz="1200" spc="-10">
                <a:latin typeface="Times New Roman"/>
                <a:cs typeface="Times New Roman"/>
              </a:rPr>
              <a:t>easier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understand.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Method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3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(BODY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007F7F"/>
                </a:solidFill>
                <a:latin typeface="Times New Roman"/>
                <a:cs typeface="Times New Roman"/>
              </a:rPr>
              <a:t>onLoad </a:t>
            </a:r>
            <a:r>
              <a:rPr dirty="0" sz="1200" spc="-5" b="1">
                <a:latin typeface="Times New Roman"/>
                <a:cs typeface="Times New Roman"/>
              </a:rPr>
              <a:t>&amp;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007F7F"/>
                </a:solidFill>
                <a:latin typeface="Times New Roman"/>
                <a:cs typeface="Times New Roman"/>
              </a:rPr>
              <a:t>onUnLoad</a:t>
            </a:r>
            <a:r>
              <a:rPr dirty="0" sz="1200" spc="-5" b="1">
                <a:latin typeface="Times New Roman"/>
                <a:cs typeface="Times New Roman"/>
              </a:rPr>
              <a:t>):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2705">
              <a:lnSpc>
                <a:spcPct val="9580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third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technique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Event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Handler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ensure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all</a:t>
            </a:r>
            <a:r>
              <a:rPr dirty="0" sz="1200" spc="-5">
                <a:latin typeface="Times New Roman"/>
                <a:cs typeface="Times New Roman"/>
              </a:rPr>
              <a:t> required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objects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defined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involve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007F7F"/>
                </a:solidFill>
                <a:latin typeface="Times New Roman"/>
                <a:cs typeface="Times New Roman"/>
              </a:rPr>
              <a:t>onLoad</a:t>
            </a:r>
            <a:r>
              <a:rPr dirty="0" sz="1200" spc="25" b="1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007F7F"/>
                </a:solidFill>
                <a:latin typeface="Times New Roman"/>
                <a:cs typeface="Times New Roman"/>
              </a:rPr>
              <a:t>onUnLoad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These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Handlers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defined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5">
                <a:latin typeface="Times New Roman"/>
                <a:cs typeface="Times New Roman"/>
              </a:rPr>
              <a:t> 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&lt;</a:t>
            </a:r>
            <a:r>
              <a:rPr dirty="0" sz="1200" spc="-5">
                <a:solidFill>
                  <a:srgbClr val="7F007F"/>
                </a:solidFill>
                <a:latin typeface="Times New Roman"/>
                <a:cs typeface="Times New Roman"/>
              </a:rPr>
              <a:t>BODY</a:t>
            </a:r>
            <a:r>
              <a:rPr dirty="0" sz="1200" spc="-5">
                <a:latin typeface="Times New Roman"/>
                <a:cs typeface="Times New Roman"/>
              </a:rPr>
              <a:t>&gt;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&lt;</a:t>
            </a:r>
            <a:r>
              <a:rPr dirty="0" sz="1200" spc="-5">
                <a:solidFill>
                  <a:srgbClr val="7F007F"/>
                </a:solidFill>
                <a:latin typeface="Times New Roman"/>
                <a:cs typeface="Times New Roman"/>
              </a:rPr>
              <a:t>FRAMESET</a:t>
            </a:r>
            <a:r>
              <a:rPr dirty="0" sz="1200" spc="-5">
                <a:latin typeface="Times New Roman"/>
                <a:cs typeface="Times New Roman"/>
              </a:rPr>
              <a:t>&gt;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tag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an 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HTML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file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invoked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when 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document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frameset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fully</a:t>
            </a:r>
            <a:r>
              <a:rPr dirty="0" sz="1200" spc="-10">
                <a:latin typeface="Times New Roman"/>
                <a:cs typeface="Times New Roman"/>
              </a:rPr>
              <a:t> loaded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unloaded.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If </a:t>
            </a:r>
            <a:r>
              <a:rPr dirty="0" sz="1200" spc="-15">
                <a:latin typeface="Times New Roman"/>
                <a:cs typeface="Times New Roman"/>
              </a:rPr>
              <a:t>you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flag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1792" y="710183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18288"/>
                </a:moveTo>
                <a:lnTo>
                  <a:pt x="0" y="18288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18288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9144"/>
                </a:lnTo>
                <a:lnTo>
                  <a:pt x="6528816" y="9144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7380" y="435357"/>
            <a:ext cx="6491605" cy="8428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2794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Cambria"/>
                <a:cs typeface="Cambria"/>
              </a:rPr>
              <a:t>JAVASCRIPT</a:t>
            </a:r>
            <a:r>
              <a:rPr dirty="0" sz="1600" spc="-45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Notes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Cambria"/>
              <a:cs typeface="Cambria"/>
            </a:endParaRPr>
          </a:p>
          <a:p>
            <a:pPr marL="12700" marR="187325">
              <a:lnSpc>
                <a:spcPts val="1370"/>
              </a:lnSpc>
            </a:pPr>
            <a:r>
              <a:rPr dirty="0" sz="1200" spc="-10">
                <a:latin typeface="Times New Roman"/>
                <a:cs typeface="Times New Roman"/>
              </a:rPr>
              <a:t>within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007F7F"/>
                </a:solidFill>
                <a:latin typeface="Times New Roman"/>
                <a:cs typeface="Times New Roman"/>
              </a:rPr>
              <a:t>onLoad</a:t>
            </a:r>
            <a:r>
              <a:rPr dirty="0" sz="1200" spc="30" b="1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Event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Handler,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other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Event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Handlers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flags</a:t>
            </a:r>
            <a:r>
              <a:rPr dirty="0" sz="1200" spc="10">
                <a:latin typeface="Times New Roman"/>
                <a:cs typeface="Times New Roman"/>
              </a:rPr>
              <a:t> 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can</a:t>
            </a:r>
            <a:r>
              <a:rPr dirty="0" sz="1200" spc="-5">
                <a:latin typeface="Times New Roman"/>
                <a:cs typeface="Times New Roman"/>
              </a:rPr>
              <a:t> safely run,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knowledge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document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fully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loaded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objects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defined.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example: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&lt;</a:t>
            </a:r>
            <a:r>
              <a:rPr dirty="0" sz="1200" spc="-5">
                <a:solidFill>
                  <a:srgbClr val="7F007F"/>
                </a:solidFill>
                <a:latin typeface="Times New Roman"/>
                <a:cs typeface="Times New Roman"/>
              </a:rPr>
              <a:t>SCRIPT</a:t>
            </a:r>
            <a:r>
              <a:rPr dirty="0" sz="1200" spc="-5">
                <a:latin typeface="Times New Roman"/>
                <a:cs typeface="Times New Roman"/>
              </a:rPr>
              <a:t>&gt;</a:t>
            </a:r>
            <a:endParaRPr sz="1200">
              <a:latin typeface="Times New Roman"/>
              <a:cs typeface="Times New Roman"/>
            </a:endParaRPr>
          </a:p>
          <a:p>
            <a:pPr marL="469900" marR="4873625">
              <a:lnSpc>
                <a:spcPct val="193300"/>
              </a:lnSpc>
            </a:pPr>
            <a:r>
              <a:rPr dirty="0" sz="1200" spc="-15">
                <a:latin typeface="Times New Roman"/>
                <a:cs typeface="Times New Roman"/>
              </a:rPr>
              <a:t>var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loaded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= </a:t>
            </a:r>
            <a:r>
              <a:rPr dirty="0" sz="1200" spc="-5" b="1">
                <a:latin typeface="Times New Roman"/>
                <a:cs typeface="Times New Roman"/>
              </a:rPr>
              <a:t>false</a:t>
            </a:r>
            <a:r>
              <a:rPr dirty="0" sz="1200" spc="-5">
                <a:latin typeface="Times New Roman"/>
                <a:cs typeface="Times New Roman"/>
              </a:rPr>
              <a:t>;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FF"/>
                </a:solidFill>
                <a:latin typeface="Times New Roman"/>
                <a:cs typeface="Times New Roman"/>
              </a:rPr>
              <a:t>doit</a:t>
            </a:r>
            <a:r>
              <a:rPr dirty="0" sz="1200">
                <a:latin typeface="Times New Roman"/>
                <a:cs typeface="Times New Roman"/>
              </a:rPr>
              <a:t>()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661670">
              <a:lnSpc>
                <a:spcPts val="1345"/>
              </a:lnSpc>
            </a:pPr>
            <a:r>
              <a:rPr dirty="0" sz="1200" spc="-5" b="1">
                <a:solidFill>
                  <a:srgbClr val="0000FF"/>
                </a:solidFill>
                <a:latin typeface="Times New Roman"/>
                <a:cs typeface="Times New Roman"/>
              </a:rPr>
              <a:t>//</a:t>
            </a:r>
            <a:r>
              <a:rPr dirty="0" sz="1200" spc="1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0000FF"/>
                </a:solidFill>
                <a:latin typeface="Times New Roman"/>
                <a:cs typeface="Times New Roman"/>
              </a:rPr>
              <a:t>alert</a:t>
            </a:r>
            <a:r>
              <a:rPr dirty="0" sz="1200" spc="-10">
                <a:latin typeface="Times New Roman"/>
                <a:cs typeface="Times New Roman"/>
              </a:rPr>
              <a:t>("Everything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\"loaded\"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loaded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=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+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loaded);</a:t>
            </a:r>
            <a:endParaRPr sz="1200">
              <a:latin typeface="Times New Roman"/>
              <a:cs typeface="Times New Roman"/>
            </a:endParaRPr>
          </a:p>
          <a:p>
            <a:pPr marL="661670">
              <a:lnSpc>
                <a:spcPts val="1380"/>
              </a:lnSpc>
            </a:pPr>
            <a:r>
              <a:rPr dirty="0" sz="1200" spc="-5" b="1">
                <a:solidFill>
                  <a:srgbClr val="0000FF"/>
                </a:solidFill>
                <a:latin typeface="Times New Roman"/>
                <a:cs typeface="Times New Roman"/>
              </a:rPr>
              <a:t>alert</a:t>
            </a:r>
            <a:r>
              <a:rPr dirty="0" sz="1200" spc="-5">
                <a:latin typeface="Times New Roman"/>
                <a:cs typeface="Times New Roman"/>
              </a:rPr>
              <a:t>('Everything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"loaded"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loaded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=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+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loaded);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405"/>
              </a:lnSpc>
            </a:pPr>
            <a:r>
              <a:rPr dirty="0" sz="1200" spc="-5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&lt;/</a:t>
            </a:r>
            <a:r>
              <a:rPr dirty="0" sz="1200" spc="-5">
                <a:solidFill>
                  <a:srgbClr val="7F007F"/>
                </a:solidFill>
                <a:latin typeface="Times New Roman"/>
                <a:cs typeface="Times New Roman"/>
              </a:rPr>
              <a:t>SCRIPT</a:t>
            </a:r>
            <a:r>
              <a:rPr dirty="0" sz="1200" spc="-5">
                <a:latin typeface="Times New Roman"/>
                <a:cs typeface="Times New Roman"/>
              </a:rPr>
              <a:t>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469900">
              <a:lnSpc>
                <a:spcPts val="1415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&lt;</a:t>
            </a:r>
            <a:r>
              <a:rPr dirty="0" sz="1200" spc="-5">
                <a:solidFill>
                  <a:srgbClr val="7F007F"/>
                </a:solidFill>
                <a:latin typeface="Times New Roman"/>
                <a:cs typeface="Times New Roman"/>
              </a:rPr>
              <a:t>BODY </a:t>
            </a:r>
            <a:r>
              <a:rPr dirty="0" sz="1200" spc="-5" b="1">
                <a:solidFill>
                  <a:srgbClr val="007F7F"/>
                </a:solidFill>
                <a:latin typeface="Times New Roman"/>
                <a:cs typeface="Times New Roman"/>
              </a:rPr>
              <a:t>onLoad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="</a:t>
            </a:r>
            <a:r>
              <a:rPr dirty="0" sz="1200" spc="-5" b="1">
                <a:solidFill>
                  <a:srgbClr val="0000FF"/>
                </a:solidFill>
                <a:latin typeface="Times New Roman"/>
                <a:cs typeface="Times New Roman"/>
              </a:rPr>
              <a:t>loaded</a:t>
            </a:r>
            <a:r>
              <a:rPr dirty="0" sz="1200" spc="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dirty="0" sz="12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0000FF"/>
                </a:solidFill>
                <a:latin typeface="Times New Roman"/>
                <a:cs typeface="Times New Roman"/>
              </a:rPr>
              <a:t>true</a:t>
            </a:r>
            <a:r>
              <a:rPr dirty="0" sz="1200" spc="-10">
                <a:solidFill>
                  <a:srgbClr val="0000FF"/>
                </a:solidFill>
                <a:latin typeface="Times New Roman"/>
                <a:cs typeface="Times New Roman"/>
              </a:rPr>
              <a:t>;</a:t>
            </a:r>
            <a:r>
              <a:rPr dirty="0" sz="1200" spc="-10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r>
              <a:rPr dirty="0" sz="1200" spc="-10">
                <a:latin typeface="Times New Roman"/>
                <a:cs typeface="Times New Roman"/>
              </a:rPr>
              <a:t>&gt;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80"/>
              </a:lnSpc>
            </a:pPr>
            <a:r>
              <a:rPr dirty="0" sz="1200" b="1">
                <a:latin typeface="Times New Roman"/>
                <a:cs typeface="Times New Roman"/>
              </a:rPr>
              <a:t>--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OR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405"/>
              </a:lnSpc>
            </a:pPr>
            <a:r>
              <a:rPr dirty="0" sz="1200" spc="-5">
                <a:latin typeface="Times New Roman"/>
                <a:cs typeface="Times New Roman"/>
              </a:rPr>
              <a:t>&lt;</a:t>
            </a:r>
            <a:r>
              <a:rPr dirty="0" sz="1200" spc="-5">
                <a:solidFill>
                  <a:srgbClr val="7F007F"/>
                </a:solidFill>
                <a:latin typeface="Times New Roman"/>
                <a:cs typeface="Times New Roman"/>
              </a:rPr>
              <a:t>BODY</a:t>
            </a:r>
            <a:r>
              <a:rPr dirty="0" sz="120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007F7F"/>
                </a:solidFill>
                <a:latin typeface="Times New Roman"/>
                <a:cs typeface="Times New Roman"/>
              </a:rPr>
              <a:t>onLoad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="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window.</a:t>
            </a:r>
            <a:r>
              <a:rPr dirty="0" sz="1200" spc="-5" b="1">
                <a:solidFill>
                  <a:srgbClr val="0000FF"/>
                </a:solidFill>
                <a:latin typeface="Times New Roman"/>
                <a:cs typeface="Times New Roman"/>
              </a:rPr>
              <a:t>loaded</a:t>
            </a:r>
            <a:r>
              <a:rPr dirty="0" sz="1200" spc="1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dirty="0" sz="1200" spc="-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true;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latin typeface="Times New Roman"/>
                <a:cs typeface="Times New Roman"/>
              </a:rPr>
              <a:t>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469900">
              <a:lnSpc>
                <a:spcPts val="1405"/>
              </a:lnSpc>
            </a:pPr>
            <a:r>
              <a:rPr dirty="0" sz="1200" spc="-10">
                <a:latin typeface="Times New Roman"/>
                <a:cs typeface="Times New Roman"/>
              </a:rPr>
              <a:t>&lt;</a:t>
            </a:r>
            <a:r>
              <a:rPr dirty="0" sz="1200" spc="-10">
                <a:solidFill>
                  <a:srgbClr val="7F007F"/>
                </a:solidFill>
                <a:latin typeface="Times New Roman"/>
                <a:cs typeface="Times New Roman"/>
              </a:rPr>
              <a:t>FORM</a:t>
            </a:r>
            <a:r>
              <a:rPr dirty="0" sz="1200" spc="-10">
                <a:latin typeface="Times New Roman"/>
                <a:cs typeface="Times New Roman"/>
              </a:rPr>
              <a:t>&gt;</a:t>
            </a:r>
            <a:endParaRPr sz="1200">
              <a:latin typeface="Times New Roman"/>
              <a:cs typeface="Times New Roman"/>
            </a:endParaRPr>
          </a:p>
          <a:p>
            <a:pPr marL="66167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&lt;</a:t>
            </a:r>
            <a:r>
              <a:rPr dirty="0" sz="1200" spc="-5">
                <a:solidFill>
                  <a:srgbClr val="7F007F"/>
                </a:solidFill>
                <a:latin typeface="Times New Roman"/>
                <a:cs typeface="Times New Roman"/>
              </a:rPr>
              <a:t>INPUT</a:t>
            </a:r>
            <a:r>
              <a:rPr dirty="0" sz="1200" spc="-15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TYPE="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button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" VALUE="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Press </a:t>
            </a:r>
            <a:r>
              <a:rPr dirty="0" sz="1200">
                <a:solidFill>
                  <a:srgbClr val="0000FF"/>
                </a:solidFill>
                <a:latin typeface="Times New Roman"/>
                <a:cs typeface="Times New Roman"/>
              </a:rPr>
              <a:t>Me</a:t>
            </a:r>
            <a:r>
              <a:rPr dirty="0" sz="1200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endParaRPr sz="1200">
              <a:latin typeface="Times New Roman"/>
              <a:cs typeface="Times New Roman"/>
            </a:endParaRPr>
          </a:p>
          <a:p>
            <a:pPr marL="737870">
              <a:lnSpc>
                <a:spcPts val="1390"/>
              </a:lnSpc>
            </a:pPr>
            <a:r>
              <a:rPr dirty="0" sz="1200" spc="-5" b="1">
                <a:solidFill>
                  <a:srgbClr val="007F7F"/>
                </a:solidFill>
                <a:latin typeface="Times New Roman"/>
                <a:cs typeface="Times New Roman"/>
              </a:rPr>
              <a:t>onClick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="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if</a:t>
            </a:r>
            <a:r>
              <a:rPr dirty="0" sz="12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(loaded</a:t>
            </a:r>
            <a:r>
              <a:rPr dirty="0" sz="120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==</a:t>
            </a:r>
            <a:r>
              <a:rPr dirty="0" sz="1200" spc="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0000FF"/>
                </a:solidFill>
                <a:latin typeface="Times New Roman"/>
                <a:cs typeface="Times New Roman"/>
              </a:rPr>
              <a:t>true</a:t>
            </a:r>
            <a:r>
              <a:rPr dirty="0" sz="1200" spc="-1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dirty="0" sz="1200" spc="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0000FF"/>
                </a:solidFill>
                <a:latin typeface="Times New Roman"/>
                <a:cs typeface="Times New Roman"/>
              </a:rPr>
              <a:t>doit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();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latin typeface="Times New Roman"/>
                <a:cs typeface="Times New Roman"/>
              </a:rPr>
              <a:t>&gt;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70"/>
              </a:lnSpc>
            </a:pPr>
            <a:r>
              <a:rPr dirty="0" sz="1200" b="1">
                <a:latin typeface="Times New Roman"/>
                <a:cs typeface="Times New Roman"/>
              </a:rPr>
              <a:t>--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OR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661670">
              <a:lnSpc>
                <a:spcPts val="1370"/>
              </a:lnSpc>
            </a:pPr>
            <a:r>
              <a:rPr dirty="0" sz="1200" spc="-5">
                <a:latin typeface="Times New Roman"/>
                <a:cs typeface="Times New Roman"/>
              </a:rPr>
              <a:t>&lt;</a:t>
            </a:r>
            <a:r>
              <a:rPr dirty="0" sz="1200" spc="-5">
                <a:solidFill>
                  <a:srgbClr val="7F007F"/>
                </a:solidFill>
                <a:latin typeface="Times New Roman"/>
                <a:cs typeface="Times New Roman"/>
              </a:rPr>
              <a:t>INPUT</a:t>
            </a:r>
            <a:r>
              <a:rPr dirty="0" sz="1200" spc="-15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TYPE="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button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" VALUE="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Press </a:t>
            </a:r>
            <a:r>
              <a:rPr dirty="0" sz="1200">
                <a:solidFill>
                  <a:srgbClr val="0000FF"/>
                </a:solidFill>
                <a:latin typeface="Times New Roman"/>
                <a:cs typeface="Times New Roman"/>
              </a:rPr>
              <a:t>Me</a:t>
            </a:r>
            <a:r>
              <a:rPr dirty="0" sz="1200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endParaRPr sz="1200">
              <a:latin typeface="Times New Roman"/>
              <a:cs typeface="Times New Roman"/>
            </a:endParaRPr>
          </a:p>
          <a:p>
            <a:pPr marL="737870">
              <a:lnSpc>
                <a:spcPts val="1390"/>
              </a:lnSpc>
            </a:pPr>
            <a:r>
              <a:rPr dirty="0" sz="1200" spc="-5" b="1">
                <a:solidFill>
                  <a:srgbClr val="007F7F"/>
                </a:solidFill>
                <a:latin typeface="Times New Roman"/>
                <a:cs typeface="Times New Roman"/>
              </a:rPr>
              <a:t>onClick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="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if (window.loaded</a:t>
            </a:r>
            <a:r>
              <a:rPr dirty="0" sz="1200" spc="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==</a:t>
            </a:r>
            <a:r>
              <a:rPr dirty="0" sz="1200" spc="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0000FF"/>
                </a:solidFill>
                <a:latin typeface="Times New Roman"/>
                <a:cs typeface="Times New Roman"/>
              </a:rPr>
              <a:t>true</a:t>
            </a:r>
            <a:r>
              <a:rPr dirty="0" sz="1200" spc="-1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dirty="0" sz="1200" spc="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0000FF"/>
                </a:solidFill>
                <a:latin typeface="Times New Roman"/>
                <a:cs typeface="Times New Roman"/>
              </a:rPr>
              <a:t>doit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();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latin typeface="Times New Roman"/>
                <a:cs typeface="Times New Roman"/>
              </a:rPr>
              <a:t>&gt;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80"/>
              </a:lnSpc>
            </a:pPr>
            <a:r>
              <a:rPr dirty="0" sz="1200" b="1">
                <a:latin typeface="Times New Roman"/>
                <a:cs typeface="Times New Roman"/>
              </a:rPr>
              <a:t>--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OR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661670">
              <a:lnSpc>
                <a:spcPts val="1370"/>
              </a:lnSpc>
            </a:pPr>
            <a:r>
              <a:rPr dirty="0" sz="1200" spc="-5">
                <a:latin typeface="Times New Roman"/>
                <a:cs typeface="Times New Roman"/>
              </a:rPr>
              <a:t>&lt;</a:t>
            </a:r>
            <a:r>
              <a:rPr dirty="0" sz="1200" spc="-5">
                <a:solidFill>
                  <a:srgbClr val="7F007F"/>
                </a:solidFill>
                <a:latin typeface="Times New Roman"/>
                <a:cs typeface="Times New Roman"/>
              </a:rPr>
              <a:t>INPUT</a:t>
            </a:r>
            <a:r>
              <a:rPr dirty="0" sz="1200" spc="-15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TYPE="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button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" VALUE="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Press </a:t>
            </a:r>
            <a:r>
              <a:rPr dirty="0" sz="1200">
                <a:solidFill>
                  <a:srgbClr val="0000FF"/>
                </a:solidFill>
                <a:latin typeface="Times New Roman"/>
                <a:cs typeface="Times New Roman"/>
              </a:rPr>
              <a:t>Me</a:t>
            </a:r>
            <a:r>
              <a:rPr dirty="0" sz="1200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endParaRPr sz="1200">
              <a:latin typeface="Times New Roman"/>
              <a:cs typeface="Times New Roman"/>
            </a:endParaRPr>
          </a:p>
          <a:p>
            <a:pPr marL="737870">
              <a:lnSpc>
                <a:spcPts val="1380"/>
              </a:lnSpc>
            </a:pPr>
            <a:r>
              <a:rPr dirty="0" sz="1200" spc="-5" b="1">
                <a:solidFill>
                  <a:srgbClr val="007F7F"/>
                </a:solidFill>
                <a:latin typeface="Times New Roman"/>
                <a:cs typeface="Times New Roman"/>
              </a:rPr>
              <a:t>onClick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="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if</a:t>
            </a:r>
            <a:r>
              <a:rPr dirty="0" sz="1200" spc="-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(loaded)</a:t>
            </a:r>
            <a:r>
              <a:rPr dirty="0" sz="12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0000FF"/>
                </a:solidFill>
                <a:latin typeface="Times New Roman"/>
                <a:cs typeface="Times New Roman"/>
              </a:rPr>
              <a:t>doit</a:t>
            </a: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();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latin typeface="Times New Roman"/>
                <a:cs typeface="Times New Roman"/>
              </a:rPr>
              <a:t>&gt;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415"/>
              </a:lnSpc>
            </a:pPr>
            <a:r>
              <a:rPr dirty="0" sz="1200" spc="-5">
                <a:latin typeface="Times New Roman"/>
                <a:cs typeface="Times New Roman"/>
              </a:rPr>
              <a:t>&lt;/</a:t>
            </a:r>
            <a:r>
              <a:rPr dirty="0" sz="1200" spc="-5">
                <a:solidFill>
                  <a:srgbClr val="7F007F"/>
                </a:solidFill>
                <a:latin typeface="Times New Roman"/>
                <a:cs typeface="Times New Roman"/>
              </a:rPr>
              <a:t>FORM</a:t>
            </a:r>
            <a:r>
              <a:rPr dirty="0" sz="1200" spc="-5">
                <a:latin typeface="Times New Roman"/>
                <a:cs typeface="Times New Roman"/>
              </a:rPr>
              <a:t>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&lt;/</a:t>
            </a:r>
            <a:r>
              <a:rPr dirty="0" sz="1200" spc="-5">
                <a:solidFill>
                  <a:srgbClr val="7F007F"/>
                </a:solidFill>
                <a:latin typeface="Times New Roman"/>
                <a:cs typeface="Times New Roman"/>
              </a:rPr>
              <a:t>BODY</a:t>
            </a:r>
            <a:r>
              <a:rPr dirty="0" sz="1200" spc="-5">
                <a:latin typeface="Times New Roman"/>
                <a:cs typeface="Times New Roman"/>
              </a:rPr>
              <a:t>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9580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007F7F"/>
                </a:solidFill>
                <a:latin typeface="Times New Roman"/>
                <a:cs typeface="Times New Roman"/>
              </a:rPr>
              <a:t>onLoad</a:t>
            </a:r>
            <a:r>
              <a:rPr dirty="0" sz="1200" spc="30" b="1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Event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Handler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executed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document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frameset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fully </a:t>
            </a:r>
            <a:r>
              <a:rPr dirty="0" sz="1200" spc="-10">
                <a:latin typeface="Times New Roman"/>
                <a:cs typeface="Times New Roman"/>
              </a:rPr>
              <a:t>loaded,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means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 images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</a:t>
            </a:r>
            <a:r>
              <a:rPr dirty="0" sz="1200" spc="-5">
                <a:latin typeface="Times New Roman"/>
                <a:cs typeface="Times New Roman"/>
              </a:rPr>
              <a:t> downloaded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displayed,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 </a:t>
            </a:r>
            <a:r>
              <a:rPr dirty="0" sz="1200" spc="-5">
                <a:latin typeface="Times New Roman"/>
                <a:cs typeface="Times New Roman"/>
              </a:rPr>
              <a:t>subframes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have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loaded,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Applets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Plugins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(Navigator)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have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started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running,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007F7F"/>
                </a:solidFill>
                <a:latin typeface="Times New Roman"/>
                <a:cs typeface="Times New Roman"/>
              </a:rPr>
              <a:t>onUnLoad</a:t>
            </a:r>
            <a:r>
              <a:rPr dirty="0" sz="1200" spc="30" b="1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Event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Handler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executed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just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before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page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unloaded,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occurs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browser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about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move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new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page.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aware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you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multiple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frames,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no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guarantee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order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007F7F"/>
                </a:solidFill>
                <a:latin typeface="Times New Roman"/>
                <a:cs typeface="Times New Roman"/>
              </a:rPr>
              <a:t>onLoad</a:t>
            </a:r>
            <a:r>
              <a:rPr dirty="0" sz="1200" spc="30" b="1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Event </a:t>
            </a:r>
            <a:r>
              <a:rPr dirty="0" sz="1200" spc="-10">
                <a:latin typeface="Times New Roman"/>
                <a:cs typeface="Times New Roman"/>
              </a:rPr>
              <a:t> Handler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invoked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various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frames,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except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that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Event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Handlers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parent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frame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invoked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after 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Event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Handlers</a:t>
            </a:r>
            <a:r>
              <a:rPr dirty="0" sz="1200" spc="5">
                <a:latin typeface="Times New Roman"/>
                <a:cs typeface="Times New Roman"/>
              </a:rPr>
              <a:t> 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children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frames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--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discussed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detail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7F7F7F"/>
                </a:solidFill>
                <a:latin typeface="Times New Roman"/>
                <a:cs typeface="Times New Roman"/>
              </a:rPr>
              <a:t>Week</a:t>
            </a:r>
            <a:r>
              <a:rPr dirty="0" sz="1200" spc="-10" b="1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Setting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bgColor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Property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83540">
              <a:lnSpc>
                <a:spcPts val="139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u="sng" sz="1200" spc="-10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first</a:t>
            </a:r>
            <a:r>
              <a:rPr dirty="0" u="sng" sz="1200" spc="45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 spc="-10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example</a:t>
            </a:r>
            <a:r>
              <a:rPr dirty="0" sz="1200" spc="15">
                <a:solidFill>
                  <a:srgbClr val="8F0A08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allows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change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color </a:t>
            </a:r>
            <a:r>
              <a:rPr dirty="0" sz="1200" spc="-5">
                <a:latin typeface="Times New Roman"/>
                <a:cs typeface="Times New Roman"/>
              </a:rPr>
              <a:t>by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clicking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buttons,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while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u="sng" sz="1200" spc="-10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second</a:t>
            </a:r>
            <a:r>
              <a:rPr dirty="0" u="sng" sz="1200" spc="20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 spc="-5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example </a:t>
            </a:r>
            <a:r>
              <a:rPr dirty="0" sz="1200" spc="-285">
                <a:solidFill>
                  <a:srgbClr val="8F0A08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allows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change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colors </a:t>
            </a:r>
            <a:r>
              <a:rPr dirty="0" sz="1200" spc="-5">
                <a:latin typeface="Times New Roman"/>
                <a:cs typeface="Times New Roman"/>
              </a:rPr>
              <a:t>by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drop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down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boxes.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algn="ctr" marL="20955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Event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Handlers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1792" y="9177528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45720"/>
                </a:moveTo>
                <a:lnTo>
                  <a:pt x="0" y="45720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45720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36576"/>
                </a:lnTo>
                <a:lnTo>
                  <a:pt x="6528816" y="36576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091" y="435357"/>
            <a:ext cx="655447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63165" algn="l"/>
                <a:tab pos="6541134" algn="l"/>
              </a:tabLst>
            </a:pP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	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JAVASCRIPT</a:t>
            </a:r>
            <a:r>
              <a:rPr dirty="0" u="sng" sz="1600" spc="-4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 spc="-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Notes	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1791" y="728472"/>
            <a:ext cx="6529070" cy="36830"/>
          </a:xfrm>
          <a:custGeom>
            <a:avLst/>
            <a:gdLst/>
            <a:ahLst/>
            <a:cxnLst/>
            <a:rect l="l" t="t" r="r" b="b"/>
            <a:pathLst>
              <a:path w="6529070" h="36829">
                <a:moveTo>
                  <a:pt x="6528816" y="0"/>
                </a:moveTo>
                <a:lnTo>
                  <a:pt x="0" y="0"/>
                </a:lnTo>
                <a:lnTo>
                  <a:pt x="0" y="36575"/>
                </a:lnTo>
                <a:lnTo>
                  <a:pt x="6528816" y="36575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1792" y="9177528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45720"/>
                </a:moveTo>
                <a:lnTo>
                  <a:pt x="0" y="45720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45720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36576"/>
                </a:lnTo>
                <a:lnTo>
                  <a:pt x="6528816" y="36576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74548" y="950975"/>
          <a:ext cx="6628130" cy="4361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7450"/>
                <a:gridCol w="5427345"/>
              </a:tblGrid>
              <a:tr h="297179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2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EVENT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99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  <a:solidFill>
                      <a:srgbClr val="F9F9C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2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99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  <a:solidFill>
                      <a:srgbClr val="F9F9C7"/>
                    </a:solidFill>
                  </a:tcPr>
                </a:tc>
              </a:tr>
              <a:tr h="298703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200" spc="-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onAbort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26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cancels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loading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image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719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200" spc="-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onBlur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716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98425">
                        <a:lnSpc>
                          <a:spcPts val="1390"/>
                        </a:lnSpc>
                        <a:spcBef>
                          <a:spcPts val="44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input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focus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removed</a:t>
                      </a:r>
                      <a:r>
                        <a:rPr dirty="0" sz="12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form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element</a:t>
                      </a:r>
                      <a:r>
                        <a:rPr dirty="0" sz="12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(when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clicks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outside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field)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focus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removed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window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98703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200" spc="-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onClick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1435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 user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clicks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link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or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form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element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4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98703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200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onChange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1435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of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form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field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changed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user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26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98703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200" spc="-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onError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26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error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happens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during</a:t>
                      </a:r>
                      <a:r>
                        <a:rPr dirty="0" sz="12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loading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document</a:t>
                      </a:r>
                      <a:r>
                        <a:rPr dirty="0" sz="12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image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72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98704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200" spc="-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onFocus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4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input</a:t>
                      </a:r>
                      <a:r>
                        <a:rPr dirty="0" sz="12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focus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given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form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element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window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72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98703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200" spc="-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onLoad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4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once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loaded,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while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loading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719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98703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200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onMouseOut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26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moves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pointer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off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link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clickable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area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image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map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719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98703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200" spc="-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onMouseOver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4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moves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pointer over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hypertext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link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719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98703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200" spc="-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onReset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26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clears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a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form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Reset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button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72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98703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200" spc="-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onSelect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26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selects a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form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element’s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field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719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98703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200" spc="-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onSubmit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4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form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submitted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(ie,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when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users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clicks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on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submit</a:t>
                      </a:r>
                      <a:r>
                        <a:rPr dirty="0" sz="1200" spc="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button)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72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200" spc="-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onUnload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26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leaves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 page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72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15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27380" y="5470652"/>
            <a:ext cx="6031230" cy="74168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5"/>
              </a:spcBef>
            </a:pPr>
            <a:r>
              <a:rPr dirty="0" sz="1200" spc="-5" b="1">
                <a:latin typeface="Times New Roman"/>
                <a:cs typeface="Times New Roman"/>
              </a:rPr>
              <a:t>Note: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Input</a:t>
            </a:r>
            <a:r>
              <a:rPr dirty="0" sz="1200" spc="-3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focus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refers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clicking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field.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by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clicking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text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field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tabbing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between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text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fields.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2075814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Which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Event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Handlers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Can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5" b="1">
                <a:latin typeface="Times New Roman"/>
                <a:cs typeface="Times New Roman"/>
              </a:rPr>
              <a:t>Be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Used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57172" y="6388608"/>
          <a:ext cx="4262755" cy="2694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6085"/>
                <a:gridCol w="2552700"/>
              </a:tblGrid>
              <a:tr h="29260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200" spc="-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OBJECT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99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  <a:solidFill>
                      <a:srgbClr val="F9F9C7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2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EVENT</a:t>
                      </a:r>
                      <a:r>
                        <a:rPr dirty="0" sz="12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HANDLERS</a:t>
                      </a:r>
                      <a:r>
                        <a:rPr dirty="0" sz="1200" spc="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AVAILABLE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165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  <a:solidFill>
                      <a:srgbClr val="F9F9C7"/>
                    </a:solidFill>
                  </a:tcPr>
                </a:tc>
              </a:tr>
              <a:tr h="30632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Button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element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200" spc="-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onClick,</a:t>
                      </a:r>
                      <a:r>
                        <a:rPr dirty="0" sz="1200" spc="-1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onMouseOver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9870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Checkbox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72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200" spc="-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onClick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26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98703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Clickable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ImageMap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area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719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200" spc="-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onClick,</a:t>
                      </a:r>
                      <a:r>
                        <a:rPr dirty="0" sz="1200" spc="-10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onMouseOver, </a:t>
                      </a:r>
                      <a:r>
                        <a:rPr dirty="0" sz="1200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onMouseOut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26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9870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Document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719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200" spc="-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onLoad,</a:t>
                      </a:r>
                      <a:r>
                        <a:rPr dirty="0" sz="1200" spc="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onUnload,</a:t>
                      </a:r>
                      <a:r>
                        <a:rPr dirty="0" sz="1200" spc="-1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onError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4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9870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Form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72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200" spc="-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onSubmit,</a:t>
                      </a:r>
                      <a:r>
                        <a:rPr dirty="0" sz="1200" spc="-20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onReset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4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9565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Framesets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72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200" spc="-10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onBlur,</a:t>
                      </a:r>
                      <a:r>
                        <a:rPr dirty="0" sz="1200" spc="-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 onFocus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26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98703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Hypertext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link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4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200" spc="-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onClick,</a:t>
                      </a:r>
                      <a:r>
                        <a:rPr dirty="0" sz="1200" spc="-10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onMouseOver, </a:t>
                      </a:r>
                      <a:r>
                        <a:rPr dirty="0" sz="1200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onMouseOut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1435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Image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26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200" spc="-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onLoad,</a:t>
                      </a:r>
                      <a:r>
                        <a:rPr dirty="0" sz="1200" spc="1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onError,</a:t>
                      </a:r>
                      <a:r>
                        <a:rPr dirty="0" sz="1200" spc="1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onAbort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1435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9683" y="435357"/>
            <a:ext cx="165544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Cambria"/>
                <a:cs typeface="Cambria"/>
              </a:rPr>
              <a:t>JAVASCRIPT</a:t>
            </a:r>
            <a:r>
              <a:rPr dirty="0" sz="1600" spc="-7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Notes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1792" y="710183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18288"/>
                </a:moveTo>
                <a:lnTo>
                  <a:pt x="0" y="18288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18288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9144"/>
                </a:lnTo>
                <a:lnTo>
                  <a:pt x="6528816" y="9144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1792" y="9177528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45720"/>
                </a:moveTo>
                <a:lnTo>
                  <a:pt x="0" y="45720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45720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36576"/>
                </a:lnTo>
                <a:lnTo>
                  <a:pt x="6528816" y="36576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57172" y="947927"/>
          <a:ext cx="4262755" cy="2097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6085"/>
                <a:gridCol w="2552700"/>
              </a:tblGrid>
              <a:tr h="29717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Radio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button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815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200" spc="-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onClick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99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98703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Reset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button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72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200" spc="-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onClick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26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95656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Selection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list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72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200" spc="-10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onBlur,</a:t>
                      </a:r>
                      <a:r>
                        <a:rPr dirty="0" sz="1200" spc="1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onChange,</a:t>
                      </a:r>
                      <a:r>
                        <a:rPr dirty="0" sz="1200" spc="20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onFocus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4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98703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Submit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button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26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200" spc="-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onClick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1435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98703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TextArea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element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26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200" spc="-10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onBlur,</a:t>
                      </a:r>
                      <a:r>
                        <a:rPr dirty="0" sz="1200" spc="1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onChange,</a:t>
                      </a:r>
                      <a:r>
                        <a:rPr dirty="0" sz="1200" spc="1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onFocus,</a:t>
                      </a:r>
                      <a:r>
                        <a:rPr dirty="0" sz="1200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onSelect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1435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98703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Text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element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72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200" spc="-10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onBlur,</a:t>
                      </a:r>
                      <a:r>
                        <a:rPr dirty="0" sz="1200" spc="1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onChange,</a:t>
                      </a:r>
                      <a:r>
                        <a:rPr dirty="0" sz="1200" spc="1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onFocus,</a:t>
                      </a:r>
                      <a:r>
                        <a:rPr dirty="0" sz="1200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onSelect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4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30022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Window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719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200" spc="-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onLoad,</a:t>
                      </a:r>
                      <a:r>
                        <a:rPr dirty="0" sz="1200" spc="10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onUnload, </a:t>
                      </a:r>
                      <a:r>
                        <a:rPr dirty="0" sz="1200" spc="-10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onBlur,</a:t>
                      </a:r>
                      <a:r>
                        <a:rPr dirty="0" sz="1200" spc="1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007F7F"/>
                          </a:solidFill>
                          <a:latin typeface="Times New Roman"/>
                          <a:cs typeface="Times New Roman"/>
                        </a:rPr>
                        <a:t>onFocus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26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27380" y="3178556"/>
            <a:ext cx="6122035" cy="58597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imes New Roman"/>
                <a:cs typeface="Times New Roman"/>
              </a:rPr>
              <a:t>JavaScript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Arrays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128270" marR="46990">
              <a:lnSpc>
                <a:spcPct val="96100"/>
              </a:lnSpc>
            </a:pP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array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database-like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structure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within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script. </a:t>
            </a:r>
            <a:r>
              <a:rPr dirty="0" sz="1200" spc="-10">
                <a:latin typeface="Times New Roman"/>
                <a:cs typeface="Times New Roman"/>
              </a:rPr>
              <a:t>Grouping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points </a:t>
            </a:r>
            <a:r>
              <a:rPr dirty="0" sz="1200" spc="-5">
                <a:latin typeface="Times New Roman"/>
                <a:cs typeface="Times New Roman"/>
              </a:rPr>
              <a:t> (</a:t>
            </a:r>
            <a:r>
              <a:rPr dirty="0" sz="1200" spc="-5" i="1">
                <a:latin typeface="Times New Roman"/>
                <a:cs typeface="Times New Roman"/>
              </a:rPr>
              <a:t>array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elements</a:t>
            </a:r>
            <a:r>
              <a:rPr dirty="0" sz="1200" spc="-5">
                <a:latin typeface="Times New Roman"/>
                <a:cs typeface="Times New Roman"/>
              </a:rPr>
              <a:t>)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together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makes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easier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access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script.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methods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accessing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actual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(which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beyond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scope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series)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but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here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we're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talking </a:t>
            </a:r>
            <a:r>
              <a:rPr dirty="0" sz="1200" spc="-5">
                <a:latin typeface="Times New Roman"/>
                <a:cs typeface="Times New Roman"/>
              </a:rPr>
              <a:t> about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small </a:t>
            </a:r>
            <a:r>
              <a:rPr dirty="0" sz="1200" spc="-5">
                <a:latin typeface="Times New Roman"/>
                <a:cs typeface="Times New Roman"/>
              </a:rPr>
              <a:t>amounts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3865245" marR="5080">
              <a:lnSpc>
                <a:spcPct val="95800"/>
              </a:lnSpc>
            </a:pP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array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viewed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like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column </a:t>
            </a:r>
            <a:r>
              <a:rPr dirty="0" sz="1200" spc="2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data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 spreadsheet.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name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array </a:t>
            </a:r>
            <a:r>
              <a:rPr dirty="0" sz="1200" spc="-5">
                <a:latin typeface="Times New Roman"/>
                <a:cs typeface="Times New Roman"/>
              </a:rPr>
              <a:t>would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the same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name</a:t>
            </a:r>
            <a:r>
              <a:rPr dirty="0" sz="1200" spc="5">
                <a:latin typeface="Times New Roman"/>
                <a:cs typeface="Times New Roman"/>
              </a:rPr>
              <a:t> 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column.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piece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</a:t>
            </a:r>
            <a:r>
              <a:rPr dirty="0" sz="1200" spc="-5" i="1">
                <a:latin typeface="Times New Roman"/>
                <a:cs typeface="Times New Roman"/>
              </a:rPr>
              <a:t>element</a:t>
            </a:r>
            <a:r>
              <a:rPr dirty="0" sz="1200" spc="-5">
                <a:latin typeface="Times New Roman"/>
                <a:cs typeface="Times New Roman"/>
              </a:rPr>
              <a:t>)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array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-5">
                <a:latin typeface="Times New Roman"/>
                <a:cs typeface="Times New Roman"/>
              </a:rPr>
              <a:t> referred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number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</a:t>
            </a:r>
            <a:r>
              <a:rPr dirty="0" sz="1200" i="1">
                <a:latin typeface="Times New Roman"/>
                <a:cs typeface="Times New Roman"/>
              </a:rPr>
              <a:t>index</a:t>
            </a:r>
            <a:r>
              <a:rPr dirty="0" sz="1200">
                <a:latin typeface="Times New Roman"/>
                <a:cs typeface="Times New Roman"/>
              </a:rPr>
              <a:t>),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just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like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row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number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column.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3865245" marR="25400">
              <a:lnSpc>
                <a:spcPct val="96100"/>
              </a:lnSpc>
            </a:pP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array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5">
                <a:latin typeface="Times New Roman"/>
                <a:cs typeface="Times New Roman"/>
              </a:rPr>
              <a:t>an </a:t>
            </a:r>
            <a:r>
              <a:rPr dirty="0" sz="1200" spc="-5" i="1">
                <a:latin typeface="Times New Roman"/>
                <a:cs typeface="Times New Roman"/>
              </a:rPr>
              <a:t>object</a:t>
            </a:r>
            <a:r>
              <a:rPr dirty="0" sz="1200" spc="-5">
                <a:latin typeface="Times New Roman"/>
                <a:cs typeface="Times New Roman"/>
              </a:rPr>
              <a:t>. </a:t>
            </a:r>
            <a:r>
              <a:rPr dirty="0" sz="1200" spc="-10">
                <a:latin typeface="Times New Roman"/>
                <a:cs typeface="Times New Roman"/>
              </a:rPr>
              <a:t>Earlier, </a:t>
            </a:r>
            <a:r>
              <a:rPr dirty="0" sz="1200" spc="-5">
                <a:latin typeface="Times New Roman"/>
                <a:cs typeface="Times New Roman"/>
              </a:rPr>
              <a:t>I </a:t>
            </a:r>
            <a:r>
              <a:rPr dirty="0" sz="1200" spc="-20">
                <a:latin typeface="Times New Roman"/>
                <a:cs typeface="Times New Roman"/>
              </a:rPr>
              <a:t>said 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u="sng" sz="1200" spc="-5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an </a:t>
            </a:r>
            <a:r>
              <a:rPr dirty="0" u="sng" sz="1200" spc="-10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object</a:t>
            </a:r>
            <a:r>
              <a:rPr dirty="0" sz="1200" spc="-10">
                <a:solidFill>
                  <a:srgbClr val="8F0A08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a thing, a collection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properties (</a:t>
            </a:r>
            <a:r>
              <a:rPr dirty="0" sz="1200" spc="-5" i="1">
                <a:latin typeface="Times New Roman"/>
                <a:cs typeface="Times New Roman"/>
              </a:rPr>
              <a:t>array elements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10">
                <a:latin typeface="Times New Roman"/>
                <a:cs typeface="Times New Roman"/>
              </a:rPr>
              <a:t>this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case)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grouped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together.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402590" marR="196850" indent="3462020">
              <a:lnSpc>
                <a:spcPct val="95600"/>
              </a:lnSpc>
              <a:spcBef>
                <a:spcPts val="5"/>
              </a:spcBef>
            </a:pPr>
            <a:r>
              <a:rPr dirty="0" sz="1200" spc="5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 spc="-10">
                <a:latin typeface="Times New Roman"/>
                <a:cs typeface="Times New Roman"/>
              </a:rPr>
              <a:t>name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array </a:t>
            </a:r>
            <a:r>
              <a:rPr dirty="0" sz="1200" spc="-5">
                <a:latin typeface="Times New Roman"/>
                <a:cs typeface="Times New Roman"/>
              </a:rPr>
              <a:t>using the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same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format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variable,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object. </a:t>
            </a:r>
            <a:r>
              <a:rPr dirty="0" sz="1200" spc="-5">
                <a:latin typeface="Times New Roman"/>
                <a:cs typeface="Times New Roman"/>
              </a:rPr>
              <a:t>Remember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our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basic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rules: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first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character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cannot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number,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you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cannot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u="sng" sz="1200" spc="-10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reserved</a:t>
            </a:r>
            <a:r>
              <a:rPr dirty="0" u="sng" sz="1200" spc="15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word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you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cannot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spaces.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Also,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remember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name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array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capitalized,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e.g.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rray.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402590" marR="78740">
              <a:lnSpc>
                <a:spcPct val="95800"/>
              </a:lnSpc>
              <a:spcBef>
                <a:spcPts val="5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interpreter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numbers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access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collection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(i.e.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data)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array.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index </a:t>
            </a:r>
            <a:r>
              <a:rPr dirty="0" sz="1200" spc="-10">
                <a:latin typeface="Times New Roman"/>
                <a:cs typeface="Times New Roman"/>
              </a:rPr>
              <a:t>number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(as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number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array's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index)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refers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specific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piece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array,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similar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number.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It's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important 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remember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index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numbering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starts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"0."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you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8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first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element </a:t>
            </a:r>
            <a:r>
              <a:rPr dirty="0" sz="1200" spc="-5">
                <a:latin typeface="Times New Roman"/>
                <a:cs typeface="Times New Roman"/>
              </a:rPr>
              <a:t> will</a:t>
            </a:r>
            <a:r>
              <a:rPr dirty="0" sz="1200" spc="-15">
                <a:latin typeface="Times New Roman"/>
                <a:cs typeface="Times New Roman"/>
              </a:rPr>
              <a:t> be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numbered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"0"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last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will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"7."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402590" marR="197485">
              <a:lnSpc>
                <a:spcPts val="137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Elements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type: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character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string,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integer,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Boolean,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even </a:t>
            </a:r>
            <a:r>
              <a:rPr dirty="0" sz="1200" spc="-5">
                <a:latin typeface="Times New Roman"/>
                <a:cs typeface="Times New Roman"/>
              </a:rPr>
              <a:t>another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array.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 array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types</a:t>
            </a:r>
            <a:r>
              <a:rPr dirty="0" sz="1200" spc="5">
                <a:latin typeface="Times New Roman"/>
                <a:cs typeface="Times New Roman"/>
              </a:rPr>
              <a:t> 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within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same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array.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450" y="4666514"/>
            <a:ext cx="3201500" cy="211528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1792" y="710183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18288"/>
                </a:moveTo>
                <a:lnTo>
                  <a:pt x="0" y="18288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18288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9144"/>
                </a:lnTo>
                <a:lnTo>
                  <a:pt x="6528816" y="9144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7524" y="435357"/>
            <a:ext cx="5712460" cy="56127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2667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Cambria"/>
                <a:cs typeface="Cambria"/>
              </a:rPr>
              <a:t>JAVASCRIPT</a:t>
            </a:r>
            <a:r>
              <a:rPr dirty="0" sz="1600" spc="-45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Notes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Cambria"/>
              <a:cs typeface="Cambria"/>
            </a:endParaRPr>
          </a:p>
          <a:p>
            <a:pPr marL="12700" marR="5080">
              <a:lnSpc>
                <a:spcPct val="95600"/>
              </a:lnSpc>
            </a:pPr>
            <a:r>
              <a:rPr dirty="0" sz="1200">
                <a:latin typeface="Times New Roman"/>
                <a:cs typeface="Times New Roman"/>
              </a:rPr>
              <a:t>array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accessed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by placing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index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number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brackets,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i.e.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myCar[4].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would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mean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looking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located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array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myCar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 spc="5">
                <a:latin typeface="Times New Roman"/>
                <a:cs typeface="Times New Roman"/>
              </a:rPr>
              <a:t> 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index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"4."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Since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numbering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index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starts </a:t>
            </a:r>
            <a:r>
              <a:rPr dirty="0" sz="1200" spc="-20">
                <a:latin typeface="Times New Roman"/>
                <a:cs typeface="Times New Roman"/>
              </a:rPr>
              <a:t>at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"0,"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would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actually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fifth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index.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instance,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array,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1507490">
              <a:lnSpc>
                <a:spcPts val="1370"/>
              </a:lnSpc>
            </a:pPr>
            <a:r>
              <a:rPr dirty="0" sz="1200" spc="-15">
                <a:latin typeface="Times New Roman"/>
                <a:cs typeface="Times New Roman"/>
              </a:rPr>
              <a:t>var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myCar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=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new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Array("Chev","Ford","Buick","Lincoln","Truck");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alert(myCar[4])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190500">
              <a:lnSpc>
                <a:spcPct val="95800"/>
              </a:lnSpc>
            </a:pP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point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index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"4"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would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Truck.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example,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indexes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numbered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follows: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0=Chev,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1=Ford,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2=Buick,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3=Lincoln,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4=Truck.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When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creating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loops,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it's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much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easier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refer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number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actual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itself.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The</a:t>
            </a:r>
            <a:r>
              <a:rPr dirty="0" sz="1200" spc="-10" b="1">
                <a:latin typeface="Times New Roman"/>
                <a:cs typeface="Times New Roman"/>
              </a:rPr>
              <a:t> Size</a:t>
            </a:r>
            <a:r>
              <a:rPr dirty="0" sz="1200" spc="-5" b="1">
                <a:latin typeface="Times New Roman"/>
                <a:cs typeface="Times New Roman"/>
              </a:rPr>
              <a:t> of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Array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algn="just" marL="12700" marR="119380">
              <a:lnSpc>
                <a:spcPct val="95800"/>
              </a:lnSpc>
            </a:pPr>
            <a:r>
              <a:rPr dirty="0" sz="1200" spc="-10">
                <a:latin typeface="Times New Roman"/>
                <a:cs typeface="Times New Roman"/>
              </a:rPr>
              <a:t>The size </a:t>
            </a:r>
            <a:r>
              <a:rPr dirty="0" sz="1200" spc="5">
                <a:latin typeface="Times New Roman"/>
                <a:cs typeface="Times New Roman"/>
              </a:rPr>
              <a:t>of an </a:t>
            </a:r>
            <a:r>
              <a:rPr dirty="0" sz="1200">
                <a:latin typeface="Times New Roman"/>
                <a:cs typeface="Times New Roman"/>
              </a:rPr>
              <a:t>array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determined by either the actual </a:t>
            </a:r>
            <a:r>
              <a:rPr dirty="0" sz="1200" spc="-10">
                <a:latin typeface="Times New Roman"/>
                <a:cs typeface="Times New Roman"/>
              </a:rPr>
              <a:t>number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elements </a:t>
            </a:r>
            <a:r>
              <a:rPr dirty="0" sz="1200" spc="-25">
                <a:latin typeface="Times New Roman"/>
                <a:cs typeface="Times New Roman"/>
              </a:rPr>
              <a:t>it </a:t>
            </a:r>
            <a:r>
              <a:rPr dirty="0" sz="1200" spc="-10">
                <a:latin typeface="Times New Roman"/>
                <a:cs typeface="Times New Roman"/>
              </a:rPr>
              <a:t>contains </a:t>
            </a:r>
            <a:r>
              <a:rPr dirty="0" sz="1200" spc="5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actually specifying a given </a:t>
            </a:r>
            <a:r>
              <a:rPr dirty="0" sz="1200" spc="-10">
                <a:latin typeface="Times New Roman"/>
                <a:cs typeface="Times New Roman"/>
              </a:rPr>
              <a:t>size. </a:t>
            </a:r>
            <a:r>
              <a:rPr dirty="0" sz="1200" spc="5">
                <a:latin typeface="Times New Roman"/>
                <a:cs typeface="Times New Roman"/>
              </a:rPr>
              <a:t>You </a:t>
            </a:r>
            <a:r>
              <a:rPr dirty="0" sz="1200" spc="-15">
                <a:latin typeface="Times New Roman"/>
                <a:cs typeface="Times New Roman"/>
              </a:rPr>
              <a:t>don't </a:t>
            </a:r>
            <a:r>
              <a:rPr dirty="0" sz="1200" spc="-10">
                <a:latin typeface="Times New Roman"/>
                <a:cs typeface="Times New Roman"/>
              </a:rPr>
              <a:t>need </a:t>
            </a:r>
            <a:r>
              <a:rPr dirty="0" sz="1200" spc="-5">
                <a:latin typeface="Times New Roman"/>
                <a:cs typeface="Times New Roman"/>
              </a:rPr>
              <a:t>to specify the </a:t>
            </a:r>
            <a:r>
              <a:rPr dirty="0" sz="1200" spc="-10">
                <a:latin typeface="Times New Roman"/>
                <a:cs typeface="Times New Roman"/>
              </a:rPr>
              <a:t>size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array. </a:t>
            </a:r>
            <a:r>
              <a:rPr dirty="0" sz="1200" spc="-5">
                <a:latin typeface="Times New Roman"/>
                <a:cs typeface="Times New Roman"/>
              </a:rPr>
              <a:t>Sometimes,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though,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you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may </a:t>
            </a:r>
            <a:r>
              <a:rPr dirty="0" sz="1200" spc="-5">
                <a:latin typeface="Times New Roman"/>
                <a:cs typeface="Times New Roman"/>
              </a:rPr>
              <a:t>want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pre-set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size,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e.g.: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5">
                <a:latin typeface="Times New Roman"/>
                <a:cs typeface="Times New Roman"/>
              </a:rPr>
              <a:t>var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myCar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=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new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Array(20);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12395">
              <a:lnSpc>
                <a:spcPts val="1390"/>
              </a:lnSpc>
            </a:pPr>
            <a:r>
              <a:rPr dirty="0" sz="1200" spc="-10">
                <a:latin typeface="Times New Roman"/>
                <a:cs typeface="Times New Roman"/>
              </a:rPr>
              <a:t>That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would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pre-size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array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20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elements.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You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might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pre-size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array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order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set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aside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space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memory.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Multidimensional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Arrays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78105">
              <a:lnSpc>
                <a:spcPct val="95600"/>
              </a:lnSpc>
            </a:pP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type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array</a:t>
            </a:r>
            <a:r>
              <a:rPr dirty="0" sz="1200" spc="-15">
                <a:latin typeface="Times New Roman"/>
                <a:cs typeface="Times New Roman"/>
              </a:rPr>
              <a:t> 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similar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u="sng" sz="1200" spc="-10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parallel </a:t>
            </a:r>
            <a:r>
              <a:rPr dirty="0" u="sng" sz="1200" spc="-5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arrays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multidimensional</a:t>
            </a:r>
            <a:r>
              <a:rPr dirty="0" sz="1200" spc="-10">
                <a:latin typeface="Times New Roman"/>
                <a:cs typeface="Times New Roman"/>
              </a:rPr>
              <a:t> array,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instead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creating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two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arrays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tandem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as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parallel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array,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array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several levels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"dimensions."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Remember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u="sng" sz="1200" spc="-5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our</a:t>
            </a:r>
            <a:r>
              <a:rPr dirty="0" u="sng" sz="1200" spc="20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 spc="-15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example</a:t>
            </a:r>
            <a:r>
              <a:rPr dirty="0" sz="1200" spc="20">
                <a:solidFill>
                  <a:srgbClr val="8F0A08"/>
                </a:solidFill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spreadsheet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with </a:t>
            </a:r>
            <a:r>
              <a:rPr dirty="0" sz="1200" spc="5">
                <a:latin typeface="Times New Roman"/>
                <a:cs typeface="Times New Roman"/>
              </a:rPr>
              <a:t>rows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columns?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10">
                <a:latin typeface="Times New Roman"/>
                <a:cs typeface="Times New Roman"/>
              </a:rPr>
              <a:t>time,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however,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couple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columns.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1792" y="9177528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45720"/>
                </a:moveTo>
                <a:lnTo>
                  <a:pt x="0" y="45720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45720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36576"/>
                </a:lnTo>
                <a:lnTo>
                  <a:pt x="6528816" y="36576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2663" y="6220967"/>
            <a:ext cx="4764024" cy="206654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17524" y="8259571"/>
            <a:ext cx="5628640" cy="915669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5"/>
              </a:spcBef>
            </a:pPr>
            <a:r>
              <a:rPr dirty="0" sz="1200" spc="-5">
                <a:latin typeface="Times New Roman"/>
                <a:cs typeface="Times New Roman"/>
              </a:rPr>
              <a:t>Multidimensional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arrays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5">
                <a:latin typeface="Times New Roman"/>
                <a:cs typeface="Times New Roman"/>
              </a:rPr>
              <a:t> 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ways.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Let's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look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at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these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method.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First,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main</a:t>
            </a:r>
            <a:r>
              <a:rPr dirty="0" sz="1200" spc="-10">
                <a:latin typeface="Times New Roman"/>
                <a:cs typeface="Times New Roman"/>
              </a:rPr>
              <a:t> array,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similar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what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did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with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previous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arrays.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30"/>
              </a:lnSpc>
            </a:pPr>
            <a:r>
              <a:rPr dirty="0" sz="1200" spc="-15">
                <a:latin typeface="Times New Roman"/>
                <a:cs typeface="Times New Roman"/>
              </a:rPr>
              <a:t>var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emailList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=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new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Array();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Next,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arrays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elements</a:t>
            </a:r>
            <a:r>
              <a:rPr dirty="0" sz="1200" spc="5">
                <a:latin typeface="Times New Roman"/>
                <a:cs typeface="Times New Roman"/>
              </a:rPr>
              <a:t> 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main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array: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1792" y="710183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18288"/>
                </a:moveTo>
                <a:lnTo>
                  <a:pt x="0" y="18288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18288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9144"/>
                </a:lnTo>
                <a:lnTo>
                  <a:pt x="6528816" y="9144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7524" y="435357"/>
            <a:ext cx="5738495" cy="26193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Cambria"/>
                <a:cs typeface="Cambria"/>
              </a:rPr>
              <a:t>JAVASCRIPT</a:t>
            </a:r>
            <a:r>
              <a:rPr dirty="0" sz="1600" spc="-45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Notes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Cambria"/>
              <a:cs typeface="Cambria"/>
            </a:endParaRPr>
          </a:p>
          <a:p>
            <a:pPr marL="12700" marR="264795">
              <a:lnSpc>
                <a:spcPct val="95600"/>
              </a:lnSpc>
            </a:pPr>
            <a:r>
              <a:rPr dirty="0" sz="1200" spc="-5">
                <a:latin typeface="Times New Roman"/>
                <a:cs typeface="Times New Roman"/>
              </a:rPr>
              <a:t>emailList[0]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=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new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Array("President",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"Paul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Smith",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</a:t>
            </a:r>
            <a:r>
              <a:rPr dirty="0" sz="1200" spc="-5">
                <a:latin typeface="Times New Roman"/>
                <a:cs typeface="Times New Roman"/>
                <a:hlinkClick r:id="rId2"/>
              </a:rPr>
              <a:t>psmith@domain.com</a:t>
            </a:r>
            <a:r>
              <a:rPr dirty="0" sz="1200" spc="-5">
                <a:latin typeface="Times New Roman"/>
                <a:cs typeface="Times New Roman"/>
              </a:rPr>
              <a:t>");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emailList[1]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=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new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Array("Vice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President",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"Laura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Stevens",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</a:t>
            </a:r>
            <a:r>
              <a:rPr dirty="0" sz="1200" spc="-5">
                <a:latin typeface="Times New Roman"/>
                <a:cs typeface="Times New Roman"/>
                <a:hlinkClick r:id="rId3"/>
              </a:rPr>
              <a:t>lstevens@domain.com</a:t>
            </a:r>
            <a:r>
              <a:rPr dirty="0" sz="1200" spc="-5">
                <a:latin typeface="Times New Roman"/>
                <a:cs typeface="Times New Roman"/>
              </a:rPr>
              <a:t>");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emailList[2]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=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new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Array("General Manager",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"Mary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Larsen",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</a:t>
            </a:r>
            <a:r>
              <a:rPr dirty="0" sz="1200" spc="-5">
                <a:latin typeface="Times New Roman"/>
                <a:cs typeface="Times New Roman"/>
                <a:hlinkClick r:id="rId4"/>
              </a:rPr>
              <a:t>mlarsen@domain.com</a:t>
            </a:r>
            <a:r>
              <a:rPr dirty="0" sz="1200" spc="-5">
                <a:latin typeface="Times New Roman"/>
                <a:cs typeface="Times New Roman"/>
              </a:rPr>
              <a:t>");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emailList[3]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=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new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Array("Sales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Manager",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"Bob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Lark",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</a:t>
            </a:r>
            <a:r>
              <a:rPr dirty="0" sz="1200" spc="-5">
                <a:latin typeface="Times New Roman"/>
                <a:cs typeface="Times New Roman"/>
                <a:hlinkClick r:id="rId5"/>
              </a:rPr>
              <a:t>blark@domain.com</a:t>
            </a:r>
            <a:r>
              <a:rPr dirty="0" sz="1200" spc="-5">
                <a:latin typeface="Times New Roman"/>
                <a:cs typeface="Times New Roman"/>
              </a:rPr>
              <a:t>");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6830">
              <a:lnSpc>
                <a:spcPct val="95800"/>
              </a:lnSpc>
            </a:pP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script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"sub </a:t>
            </a:r>
            <a:r>
              <a:rPr dirty="0" sz="1200" spc="-5">
                <a:latin typeface="Times New Roman"/>
                <a:cs typeface="Times New Roman"/>
              </a:rPr>
              <a:t>arrays"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arrays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from</a:t>
            </a:r>
            <a:r>
              <a:rPr dirty="0" sz="1200" spc="-5">
                <a:latin typeface="Times New Roman"/>
                <a:cs typeface="Times New Roman"/>
              </a:rPr>
              <a:t> another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level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"dimension."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name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main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array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gave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index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number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(e.g.,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emailList[0]).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created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new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instance</a:t>
            </a:r>
            <a:r>
              <a:rPr dirty="0" sz="1200" spc="5">
                <a:latin typeface="Times New Roman"/>
                <a:cs typeface="Times New Roman"/>
              </a:rPr>
              <a:t> 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array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gave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three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958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order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access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single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need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double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reference.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example,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get 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e-mail</a:t>
            </a:r>
            <a:r>
              <a:rPr dirty="0" sz="1200" spc="-5">
                <a:latin typeface="Times New Roman"/>
                <a:cs typeface="Times New Roman"/>
              </a:rPr>
              <a:t> address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President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our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example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above,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access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third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element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"[2]"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second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element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"[1]"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array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named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emailList.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1792" y="9177528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45720"/>
                </a:moveTo>
                <a:lnTo>
                  <a:pt x="0" y="45720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45720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36576"/>
                </a:lnTo>
                <a:lnTo>
                  <a:pt x="6528816" y="36576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02663" y="3227832"/>
            <a:ext cx="4764024" cy="13715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17524" y="4751323"/>
            <a:ext cx="5188585" cy="3250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15">
                <a:latin typeface="Times New Roman"/>
                <a:cs typeface="Times New Roman"/>
              </a:rPr>
              <a:t>would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>
                <a:latin typeface="Times New Roman"/>
                <a:cs typeface="Times New Roman"/>
              </a:rPr>
              <a:t> written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like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084830">
              <a:lnSpc>
                <a:spcPts val="1370"/>
              </a:lnSpc>
              <a:spcBef>
                <a:spcPts val="5"/>
              </a:spcBef>
            </a:pPr>
            <a:r>
              <a:rPr dirty="0" sz="1200" spc="-15">
                <a:latin typeface="Times New Roman"/>
                <a:cs typeface="Times New Roman"/>
              </a:rPr>
              <a:t>var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vpEmail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=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emailList[1][2]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alert("The address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"+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vpEmail)</a:t>
            </a:r>
            <a:endParaRPr sz="1200">
              <a:latin typeface="Times New Roman"/>
              <a:cs typeface="Times New Roman"/>
            </a:endParaRPr>
          </a:p>
          <a:p>
            <a:pPr marL="899160" marR="181610" indent="-228600">
              <a:lnSpc>
                <a:spcPts val="1390"/>
              </a:lnSpc>
              <a:spcBef>
                <a:spcPts val="219"/>
              </a:spcBef>
              <a:buAutoNum type="arabicPeriod"/>
              <a:tabLst>
                <a:tab pos="899794" algn="l"/>
              </a:tabLst>
            </a:pPr>
            <a:r>
              <a:rPr dirty="0" sz="1200" spc="-20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declared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variable,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emailList,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initialized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new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instance</a:t>
            </a:r>
            <a:r>
              <a:rPr dirty="0" sz="1200" spc="5">
                <a:latin typeface="Times New Roman"/>
                <a:cs typeface="Times New Roman"/>
              </a:rPr>
              <a:t> 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array.</a:t>
            </a:r>
            <a:endParaRPr sz="1200">
              <a:latin typeface="Times New Roman"/>
              <a:cs typeface="Times New Roman"/>
            </a:endParaRPr>
          </a:p>
          <a:p>
            <a:pPr marL="899160" indent="-229235">
              <a:lnSpc>
                <a:spcPts val="1310"/>
              </a:lnSpc>
              <a:buAutoNum type="arabicPeriod"/>
              <a:tabLst>
                <a:tab pos="899794" algn="l"/>
              </a:tabLst>
            </a:pPr>
            <a:r>
              <a:rPr dirty="0" sz="1200" spc="-5">
                <a:latin typeface="Times New Roman"/>
                <a:cs typeface="Times New Roman"/>
              </a:rPr>
              <a:t>Next,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array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within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original</a:t>
            </a:r>
            <a:endParaRPr sz="1200">
              <a:latin typeface="Times New Roman"/>
              <a:cs typeface="Times New Roman"/>
            </a:endParaRPr>
          </a:p>
          <a:p>
            <a:pPr marL="899160">
              <a:lnSpc>
                <a:spcPts val="1380"/>
              </a:lnSpc>
            </a:pPr>
            <a:r>
              <a:rPr dirty="0" sz="1200" spc="-10">
                <a:latin typeface="Times New Roman"/>
                <a:cs typeface="Times New Roman"/>
              </a:rPr>
              <a:t>array.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new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arrays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contained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three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elements.</a:t>
            </a:r>
            <a:endParaRPr sz="1200">
              <a:latin typeface="Times New Roman"/>
              <a:cs typeface="Times New Roman"/>
            </a:endParaRPr>
          </a:p>
          <a:p>
            <a:pPr marL="899160" marR="5080" indent="-228600">
              <a:lnSpc>
                <a:spcPct val="95800"/>
              </a:lnSpc>
              <a:spcBef>
                <a:spcPts val="20"/>
              </a:spcBef>
              <a:buAutoNum type="arabicPeriod" startAt="3"/>
              <a:tabLst>
                <a:tab pos="899794" algn="l"/>
              </a:tabLst>
            </a:pPr>
            <a:r>
              <a:rPr dirty="0" sz="1200" spc="-5">
                <a:latin typeface="Times New Roman"/>
                <a:cs typeface="Times New Roman"/>
              </a:rPr>
              <a:t>Then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declared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variable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named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vpEmail and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initialized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</a:t>
            </a:r>
            <a:r>
              <a:rPr dirty="0" sz="1200" spc="5">
                <a:latin typeface="Times New Roman"/>
                <a:cs typeface="Times New Roman"/>
              </a:rPr>
              <a:t> 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third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(lstevens@domain.com)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second 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element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"[1]"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array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named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emailList.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1415415">
              <a:lnSpc>
                <a:spcPct val="191700"/>
              </a:lnSpc>
              <a:spcBef>
                <a:spcPts val="5"/>
              </a:spcBef>
            </a:pPr>
            <a:r>
              <a:rPr dirty="0" sz="1200" spc="5">
                <a:latin typeface="Times New Roman"/>
                <a:cs typeface="Times New Roman"/>
              </a:rPr>
              <a:t>You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could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also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retrieve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something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like: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var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title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=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emailList[1][0]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dirty="0" sz="1200" spc="-15">
                <a:latin typeface="Times New Roman"/>
                <a:cs typeface="Times New Roman"/>
              </a:rPr>
              <a:t>var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email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=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emailList[1][2]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 spc="-5">
                <a:latin typeface="Times New Roman"/>
                <a:cs typeface="Times New Roman"/>
              </a:rPr>
              <a:t>alert("The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e-mail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address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-5">
                <a:latin typeface="Times New Roman"/>
                <a:cs typeface="Times New Roman"/>
              </a:rPr>
              <a:t> 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+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title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+"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+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email)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9683" y="435357"/>
            <a:ext cx="165544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Cambria"/>
                <a:cs typeface="Cambria"/>
              </a:rPr>
              <a:t>JAVASCRIPT</a:t>
            </a:r>
            <a:r>
              <a:rPr dirty="0" sz="1600" spc="-7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Notes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1792" y="710183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18288"/>
                </a:moveTo>
                <a:lnTo>
                  <a:pt x="0" y="18288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18288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9144"/>
                </a:lnTo>
                <a:lnTo>
                  <a:pt x="6528816" y="9144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1792" y="9177528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45720"/>
                </a:moveTo>
                <a:lnTo>
                  <a:pt x="0" y="45720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45720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36576"/>
                </a:lnTo>
                <a:lnTo>
                  <a:pt x="6528816" y="36576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17524" y="880364"/>
            <a:ext cx="5360035" cy="537464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200" spc="-10" b="1">
                <a:latin typeface="Times New Roman"/>
                <a:cs typeface="Times New Roman"/>
              </a:rPr>
              <a:t>Array</a:t>
            </a:r>
            <a:r>
              <a:rPr dirty="0" sz="1200" spc="-5" b="1">
                <a:latin typeface="Times New Roman"/>
                <a:cs typeface="Times New Roman"/>
              </a:rPr>
              <a:t> Properties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200" spc="-5" b="1" i="1">
                <a:latin typeface="Times New Roman"/>
                <a:cs typeface="Times New Roman"/>
              </a:rPr>
              <a:t>length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>
              <a:lnSpc>
                <a:spcPct val="9580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length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property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returns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number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5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array.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format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 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arrayName.length.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length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property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particularly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useful </a:t>
            </a:r>
            <a:r>
              <a:rPr dirty="0" sz="1200">
                <a:latin typeface="Times New Roman"/>
                <a:cs typeface="Times New Roman"/>
              </a:rPr>
              <a:t>when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loop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cycle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array.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example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would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array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cycle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banners: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91440" marR="3465195" indent="-79375">
              <a:lnSpc>
                <a:spcPct val="96100"/>
              </a:lnSpc>
            </a:pPr>
            <a:r>
              <a:rPr dirty="0" sz="1200" spc="-15">
                <a:latin typeface="Times New Roman"/>
                <a:cs typeface="Times New Roman"/>
              </a:rPr>
              <a:t>var </a:t>
            </a:r>
            <a:r>
              <a:rPr dirty="0" sz="1200" spc="-5">
                <a:latin typeface="Times New Roman"/>
                <a:cs typeface="Times New Roman"/>
              </a:rPr>
              <a:t>bannerImg = </a:t>
            </a:r>
            <a:r>
              <a:rPr dirty="0" sz="1200" spc="-15">
                <a:latin typeface="Times New Roman"/>
                <a:cs typeface="Times New Roman"/>
              </a:rPr>
              <a:t>new </a:t>
            </a:r>
            <a:r>
              <a:rPr dirty="0" sz="1200" spc="-5">
                <a:latin typeface="Times New Roman"/>
                <a:cs typeface="Times New Roman"/>
              </a:rPr>
              <a:t>Array();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bannerImg[0]="image-1.gif";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bannerImg[1]="image-2.gif";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bannerImg[2]="image-3.gif";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 spc="-15">
                <a:latin typeface="Times New Roman"/>
                <a:cs typeface="Times New Roman"/>
              </a:rPr>
              <a:t>var</a:t>
            </a:r>
            <a:r>
              <a:rPr dirty="0" sz="1200" spc="-5">
                <a:latin typeface="Times New Roman"/>
                <a:cs typeface="Times New Roman"/>
              </a:rPr>
              <a:t> newBanner =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 spc="-15">
                <a:latin typeface="Times New Roman"/>
                <a:cs typeface="Times New Roman"/>
              </a:rPr>
              <a:t>var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totalBan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=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bannerImg.length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91440" marR="4014470" indent="-79375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 spc="-10">
                <a:latin typeface="Times New Roman"/>
                <a:cs typeface="Times New Roman"/>
              </a:rPr>
              <a:t>cycleBan() </a:t>
            </a:r>
            <a:r>
              <a:rPr dirty="0" sz="1200" spc="-5">
                <a:latin typeface="Times New Roman"/>
                <a:cs typeface="Times New Roman"/>
              </a:rPr>
              <a:t>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newBanner++</a:t>
            </a:r>
            <a:endParaRPr sz="1200">
              <a:latin typeface="Times New Roman"/>
              <a:cs typeface="Times New Roman"/>
            </a:endParaRPr>
          </a:p>
          <a:p>
            <a:pPr marL="91440">
              <a:lnSpc>
                <a:spcPts val="1310"/>
              </a:lnSpc>
            </a:pPr>
            <a:r>
              <a:rPr dirty="0" sz="1200" spc="-15">
                <a:latin typeface="Times New Roman"/>
                <a:cs typeface="Times New Roman"/>
              </a:rPr>
              <a:t>if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(newBanner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==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totalBan)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ts val="1380"/>
              </a:lnSpc>
            </a:pPr>
            <a:r>
              <a:rPr dirty="0" sz="1200" spc="-10">
                <a:latin typeface="Times New Roman"/>
                <a:cs typeface="Times New Roman"/>
              </a:rPr>
              <a:t>newBanner </a:t>
            </a:r>
            <a:r>
              <a:rPr dirty="0" sz="1200" spc="-5">
                <a:latin typeface="Times New Roman"/>
                <a:cs typeface="Times New Roman"/>
              </a:rPr>
              <a:t>=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9144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91440" marR="2455545">
              <a:lnSpc>
                <a:spcPts val="1370"/>
              </a:lnSpc>
              <a:spcBef>
                <a:spcPts val="80"/>
              </a:spcBef>
            </a:pPr>
            <a:r>
              <a:rPr dirty="0" sz="1200" spc="-5">
                <a:latin typeface="Times New Roman"/>
                <a:cs typeface="Times New Roman"/>
              </a:rPr>
              <a:t>document.banner.src=bannerImg[newBanner]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setTimeout("cycleBan()",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3*1000)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</a:pPr>
            <a:r>
              <a:rPr dirty="0" sz="1200" spc="-5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 spc="-5">
                <a:latin typeface="Times New Roman"/>
                <a:cs typeface="Times New Roman"/>
              </a:rPr>
              <a:t>window.onload=cycleBan;</a:t>
            </a:r>
            <a:endParaRPr sz="1200">
              <a:latin typeface="Times New Roman"/>
              <a:cs typeface="Times New Roman"/>
            </a:endParaRPr>
          </a:p>
          <a:p>
            <a:pPr marL="12700" marR="767715">
              <a:lnSpc>
                <a:spcPct val="191700"/>
              </a:lnSpc>
              <a:spcBef>
                <a:spcPts val="45"/>
              </a:spcBef>
            </a:pP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portion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placed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body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where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banner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displayed: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&amp;lt;img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src="image-1.gif"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name="banner"&gt;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Let's</a:t>
            </a:r>
            <a:r>
              <a:rPr dirty="0" sz="1200">
                <a:latin typeface="Times New Roman"/>
                <a:cs typeface="Times New Roman"/>
              </a:rPr>
              <a:t> take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look</a:t>
            </a:r>
            <a:r>
              <a:rPr dirty="0" sz="1200" spc="-15">
                <a:latin typeface="Times New Roman"/>
                <a:cs typeface="Times New Roman"/>
              </a:rPr>
              <a:t> 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what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happened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here: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9683" y="435357"/>
            <a:ext cx="165544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Cambria"/>
                <a:cs typeface="Cambria"/>
              </a:rPr>
              <a:t>JAVASCRIPT</a:t>
            </a:r>
            <a:r>
              <a:rPr dirty="0" sz="1600" spc="-7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Notes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1792" y="710183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18288"/>
                </a:moveTo>
                <a:lnTo>
                  <a:pt x="0" y="18288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18288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9144"/>
                </a:lnTo>
                <a:lnTo>
                  <a:pt x="6528816" y="9144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1792" y="9177528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45720"/>
                </a:moveTo>
                <a:lnTo>
                  <a:pt x="0" y="45720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45720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36576"/>
                </a:lnTo>
                <a:lnTo>
                  <a:pt x="6528816" y="36576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41908" y="1422907"/>
            <a:ext cx="5904230" cy="459168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241300" marR="208915" indent="-228600">
              <a:lnSpc>
                <a:spcPts val="1390"/>
              </a:lnSpc>
              <a:spcBef>
                <a:spcPts val="185"/>
              </a:spcBef>
              <a:buAutoNum type="arabicPeriod"/>
              <a:tabLst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first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 </a:t>
            </a:r>
            <a:r>
              <a:rPr dirty="0" sz="1200" spc="-15">
                <a:latin typeface="Times New Roman"/>
                <a:cs typeface="Times New Roman"/>
              </a:rPr>
              <a:t>new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instance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array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bannerImg,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gave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three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elements.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(Remember,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only</a:t>
            </a:r>
            <a:r>
              <a:rPr dirty="0" sz="1200" spc="-10">
                <a:latin typeface="Times New Roman"/>
                <a:cs typeface="Times New Roman"/>
              </a:rPr>
              <a:t> making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copy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Array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here.)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0"/>
              </a:lnSpc>
              <a:buAutoNum type="arabicPeriod"/>
              <a:tabLst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Next,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two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variables: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newBanner,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has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beginning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zero;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marL="241300" marR="5715">
              <a:lnSpc>
                <a:spcPts val="1370"/>
              </a:lnSpc>
              <a:spcBef>
                <a:spcPts val="80"/>
              </a:spcBef>
            </a:pPr>
            <a:r>
              <a:rPr dirty="0" sz="1200" spc="-10">
                <a:latin typeface="Times New Roman"/>
                <a:cs typeface="Times New Roman"/>
              </a:rPr>
              <a:t>totalBan,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 returns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length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array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total </a:t>
            </a:r>
            <a:r>
              <a:rPr dirty="0" sz="1200" spc="-10">
                <a:latin typeface="Times New Roman"/>
                <a:cs typeface="Times New Roman"/>
              </a:rPr>
              <a:t>number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contained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5">
                <a:latin typeface="Times New Roman"/>
                <a:cs typeface="Times New Roman"/>
              </a:rPr>
              <a:t> 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array).</a:t>
            </a:r>
            <a:endParaRPr sz="1200">
              <a:latin typeface="Times New Roman"/>
              <a:cs typeface="Times New Roman"/>
            </a:endParaRPr>
          </a:p>
          <a:p>
            <a:pPr marL="241300" marR="152400" indent="-228600">
              <a:lnSpc>
                <a:spcPts val="1370"/>
              </a:lnSpc>
              <a:spcBef>
                <a:spcPts val="20"/>
              </a:spcBef>
              <a:buAutoNum type="arabicPeriod" startAt="3"/>
              <a:tabLst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Then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named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cycleBan.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 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loop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cycle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images.</a:t>
            </a:r>
            <a:endParaRPr sz="1200">
              <a:latin typeface="Times New Roman"/>
              <a:cs typeface="Times New Roman"/>
            </a:endParaRPr>
          </a:p>
          <a:p>
            <a:pPr lvl="1" marL="697865" marR="494665" indent="-228600">
              <a:lnSpc>
                <a:spcPts val="1370"/>
              </a:lnSpc>
              <a:spcBef>
                <a:spcPts val="20"/>
              </a:spcBef>
              <a:buAutoNum type="alphaLcPeriod"/>
              <a:tabLst>
                <a:tab pos="698500" algn="l"/>
              </a:tabLst>
            </a:pPr>
            <a:r>
              <a:rPr dirty="0" sz="1200" spc="-20">
                <a:latin typeface="Times New Roman"/>
                <a:cs typeface="Times New Roman"/>
              </a:rPr>
              <a:t>We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newBanner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variable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increased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-10">
                <a:latin typeface="Times New Roman"/>
                <a:cs typeface="Times New Roman"/>
              </a:rPr>
              <a:t> time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-10">
                <a:latin typeface="Times New Roman"/>
                <a:cs typeface="Times New Roman"/>
              </a:rPr>
              <a:t> cycles.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</a:t>
            </a:r>
            <a:r>
              <a:rPr dirty="0" sz="1200" spc="-10" i="1">
                <a:latin typeface="Times New Roman"/>
                <a:cs typeface="Times New Roman"/>
              </a:rPr>
              <a:t>Review:</a:t>
            </a:r>
            <a:r>
              <a:rPr dirty="0" sz="1200" spc="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By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placing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the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increment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operator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["</a:t>
            </a:r>
            <a:r>
              <a:rPr dirty="0" sz="1200" spc="3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++ </a:t>
            </a:r>
            <a:r>
              <a:rPr dirty="0" sz="1200" spc="-5" i="1">
                <a:latin typeface="Times New Roman"/>
                <a:cs typeface="Times New Roman"/>
              </a:rPr>
              <a:t>"]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after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the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variable</a:t>
            </a:r>
            <a:r>
              <a:rPr dirty="0" sz="1200" spc="-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[the</a:t>
            </a:r>
            <a:endParaRPr sz="1200">
              <a:latin typeface="Times New Roman"/>
              <a:cs typeface="Times New Roman"/>
            </a:endParaRPr>
          </a:p>
          <a:p>
            <a:pPr marL="697865" marR="121920">
              <a:lnSpc>
                <a:spcPts val="1370"/>
              </a:lnSpc>
              <a:spcBef>
                <a:spcPts val="20"/>
              </a:spcBef>
            </a:pPr>
            <a:r>
              <a:rPr dirty="0" sz="1200" spc="-5" i="1">
                <a:latin typeface="Times New Roman"/>
                <a:cs typeface="Times New Roman"/>
              </a:rPr>
              <a:t>"operand"],</a:t>
            </a:r>
            <a:r>
              <a:rPr dirty="0" sz="1200" spc="2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the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variable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is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incremented</a:t>
            </a:r>
            <a:r>
              <a:rPr dirty="0" sz="1200" spc="2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only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after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it</a:t>
            </a:r>
            <a:r>
              <a:rPr dirty="0" sz="1200" spc="2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returns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its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current</a:t>
            </a:r>
            <a:r>
              <a:rPr dirty="0" sz="1200" spc="2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value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to</a:t>
            </a:r>
            <a:r>
              <a:rPr dirty="0" sz="1200" spc="2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the </a:t>
            </a:r>
            <a:r>
              <a:rPr dirty="0" sz="1200" spc="-28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script.</a:t>
            </a:r>
            <a:r>
              <a:rPr dirty="0" sz="1200" spc="20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For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example,</a:t>
            </a:r>
            <a:r>
              <a:rPr dirty="0" sz="1200" spc="2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its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beginning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value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is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"0",</a:t>
            </a:r>
            <a:r>
              <a:rPr dirty="0" sz="1200" spc="20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so </a:t>
            </a:r>
            <a:r>
              <a:rPr dirty="0" sz="1200" spc="-15" i="1">
                <a:latin typeface="Times New Roman"/>
                <a:cs typeface="Times New Roman"/>
              </a:rPr>
              <a:t>in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the</a:t>
            </a:r>
            <a:r>
              <a:rPr dirty="0" sz="1200" spc="-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first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cycle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it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15" i="1">
                <a:latin typeface="Times New Roman"/>
                <a:cs typeface="Times New Roman"/>
              </a:rPr>
              <a:t>will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return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  <a:p>
            <a:pPr marL="697865">
              <a:lnSpc>
                <a:spcPts val="1320"/>
              </a:lnSpc>
            </a:pPr>
            <a:r>
              <a:rPr dirty="0" sz="1200" spc="-5" i="1">
                <a:latin typeface="Times New Roman"/>
                <a:cs typeface="Times New Roman"/>
              </a:rPr>
              <a:t>value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of</a:t>
            </a:r>
            <a:r>
              <a:rPr dirty="0" sz="1200" spc="2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"0"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to</a:t>
            </a:r>
            <a:r>
              <a:rPr dirty="0" sz="1200" spc="-1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the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script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and</a:t>
            </a:r>
            <a:r>
              <a:rPr dirty="0" sz="1200" spc="-1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then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its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value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15" i="1">
                <a:latin typeface="Times New Roman"/>
                <a:cs typeface="Times New Roman"/>
              </a:rPr>
              <a:t>will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be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increased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by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5" i="1">
                <a:latin typeface="Times New Roman"/>
                <a:cs typeface="Times New Roman"/>
              </a:rPr>
              <a:t>"1".</a:t>
            </a:r>
            <a:r>
              <a:rPr dirty="0" sz="1200" spc="5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lvl="1" marL="697865" marR="20955" indent="-228600">
              <a:lnSpc>
                <a:spcPct val="95800"/>
              </a:lnSpc>
              <a:spcBef>
                <a:spcPts val="25"/>
              </a:spcBef>
              <a:buAutoNum type="alphaLcPeriod" startAt="2"/>
              <a:tabLst>
                <a:tab pos="698500" algn="l"/>
              </a:tabLst>
            </a:pPr>
            <a:r>
              <a:rPr dirty="0" sz="1200" spc="-10">
                <a:latin typeface="Times New Roman"/>
                <a:cs typeface="Times New Roman"/>
              </a:rPr>
              <a:t>When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newBanner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variable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equal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variable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totalBan </a:t>
            </a:r>
            <a:r>
              <a:rPr dirty="0" sz="1200">
                <a:latin typeface="Times New Roman"/>
                <a:cs typeface="Times New Roman"/>
              </a:rPr>
              <a:t>(which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length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array),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then reset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"0".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allows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images</a:t>
            </a:r>
            <a:r>
              <a:rPr dirty="0" sz="1200" spc="10">
                <a:latin typeface="Times New Roman"/>
                <a:cs typeface="Times New Roman"/>
              </a:rPr>
              <a:t> to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start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cycle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again,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beginning.</a:t>
            </a:r>
            <a:endParaRPr sz="1200">
              <a:latin typeface="Times New Roman"/>
              <a:cs typeface="Times New Roman"/>
            </a:endParaRPr>
          </a:p>
          <a:p>
            <a:pPr lvl="1" marL="697865" marR="5080" indent="-228600">
              <a:lnSpc>
                <a:spcPct val="95700"/>
              </a:lnSpc>
              <a:spcBef>
                <a:spcPts val="15"/>
              </a:spcBef>
              <a:buAutoNum type="alphaLcPeriod" startAt="2"/>
              <a:tabLst>
                <a:tab pos="698500" algn="l"/>
              </a:tabLst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next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statement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Document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Object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Method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(DOM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-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we'll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taking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look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soon)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display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images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Web </a:t>
            </a:r>
            <a:r>
              <a:rPr dirty="0" sz="1200">
                <a:latin typeface="Times New Roman"/>
                <a:cs typeface="Times New Roman"/>
              </a:rPr>
              <a:t>page.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Remember,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35">
                <a:solidFill>
                  <a:srgbClr val="8F0A08"/>
                </a:solidFill>
                <a:latin typeface="Times New Roman"/>
                <a:cs typeface="Times New Roman"/>
              </a:rPr>
              <a:t> </a:t>
            </a:r>
            <a:r>
              <a:rPr dirty="0" u="sng" sz="1200" spc="-5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use</a:t>
            </a:r>
            <a:r>
              <a:rPr dirty="0" u="sng" sz="1200" spc="-10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 spc="-5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sng" sz="1200" spc="5">
                <a:solidFill>
                  <a:srgbClr val="8F0A08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 spc="-5" i="1">
                <a:solidFill>
                  <a:srgbClr val="0000FF"/>
                </a:solidFill>
                <a:uFill>
                  <a:solidFill>
                    <a:srgbClr val="8F0A08"/>
                  </a:solidFill>
                </a:uFill>
                <a:latin typeface="Times New Roman"/>
                <a:cs typeface="Times New Roman"/>
              </a:rPr>
              <a:t>dot </a:t>
            </a:r>
            <a:r>
              <a:rPr dirty="0" sz="1200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u="sng" sz="1200" spc="-5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operator</a:t>
            </a:r>
            <a:r>
              <a:rPr dirty="0" u="sng" sz="1200" spc="15" i="1">
                <a:solidFill>
                  <a:srgbClr val="8F0A08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 spc="-5">
                <a:solidFill>
                  <a:srgbClr val="8F0A08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to</a:t>
            </a:r>
            <a:r>
              <a:rPr dirty="0" u="sng" sz="1200" spc="40">
                <a:solidFill>
                  <a:srgbClr val="8F0A08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 spc="-10">
                <a:solidFill>
                  <a:srgbClr val="8F0A08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access</a:t>
            </a:r>
            <a:r>
              <a:rPr dirty="0" u="sng" sz="1200" spc="10">
                <a:solidFill>
                  <a:srgbClr val="8F0A08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 spc="-5">
                <a:solidFill>
                  <a:srgbClr val="8F0A08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sng" sz="1200" spc="10">
                <a:solidFill>
                  <a:srgbClr val="8F0A08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 spc="-5">
                <a:solidFill>
                  <a:srgbClr val="8F0A08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properties</a:t>
            </a:r>
            <a:r>
              <a:rPr dirty="0" u="sng" sz="1200" spc="10">
                <a:solidFill>
                  <a:srgbClr val="8F0A08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 spc="20">
                <a:solidFill>
                  <a:srgbClr val="8F0A08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of</a:t>
            </a:r>
            <a:r>
              <a:rPr dirty="0" u="sng" sz="1200" spc="-25">
                <a:solidFill>
                  <a:srgbClr val="8F0A08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 spc="-5">
                <a:solidFill>
                  <a:srgbClr val="8F0A08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an</a:t>
            </a:r>
            <a:r>
              <a:rPr dirty="0" u="sng" sz="1200" spc="-10">
                <a:solidFill>
                  <a:srgbClr val="8F0A08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>
                <a:solidFill>
                  <a:srgbClr val="8F0A08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object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We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also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statement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backwards,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i.e.,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"take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element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array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bannerImg,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that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specified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by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current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</a:t>
            </a:r>
            <a:r>
              <a:rPr dirty="0" sz="1200" spc="5">
                <a:latin typeface="Times New Roman"/>
                <a:cs typeface="Times New Roman"/>
              </a:rPr>
              <a:t> 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variable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newBanner,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place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5">
                <a:latin typeface="Times New Roman"/>
                <a:cs typeface="Times New Roman"/>
              </a:rPr>
              <a:t>the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src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attribute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located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element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 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name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attribute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banner,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located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5">
                <a:latin typeface="Times New Roman"/>
                <a:cs typeface="Times New Roman"/>
              </a:rPr>
              <a:t> 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document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object."</a:t>
            </a:r>
            <a:endParaRPr sz="1200">
              <a:latin typeface="Times New Roman"/>
              <a:cs typeface="Times New Roman"/>
            </a:endParaRPr>
          </a:p>
          <a:p>
            <a:pPr lvl="1" marL="697865" marR="323850" indent="-228600">
              <a:lnSpc>
                <a:spcPct val="95800"/>
              </a:lnSpc>
              <a:spcBef>
                <a:spcPts val="10"/>
              </a:spcBef>
              <a:buAutoNum type="alphaLcPeriod" startAt="2"/>
              <a:tabLst>
                <a:tab pos="698500" algn="l"/>
              </a:tabLst>
            </a:pPr>
            <a:r>
              <a:rPr dirty="0" sz="1200" spc="-20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setTimeout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function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tell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script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long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display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each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image.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always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measured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milliseconds</a:t>
            </a:r>
            <a:r>
              <a:rPr dirty="0" sz="1200">
                <a:latin typeface="Times New Roman"/>
                <a:cs typeface="Times New Roman"/>
              </a:rPr>
              <a:t> so,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case,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cycleBan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called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every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3,000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milliseconds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(i.e.,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every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3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seconds).</a:t>
            </a:r>
            <a:endParaRPr sz="1200">
              <a:latin typeface="Times New Roman"/>
              <a:cs typeface="Times New Roman"/>
            </a:endParaRPr>
          </a:p>
          <a:p>
            <a:pPr marL="241300" marR="130810" indent="-228600">
              <a:lnSpc>
                <a:spcPts val="1390"/>
              </a:lnSpc>
              <a:spcBef>
                <a:spcPts val="20"/>
              </a:spcBef>
              <a:buAutoNum type="arabicPeriod" startAt="3"/>
              <a:tabLst>
                <a:tab pos="241300" algn="l"/>
              </a:tabLst>
            </a:pPr>
            <a:r>
              <a:rPr dirty="0" sz="1200" spc="-10">
                <a:latin typeface="Times New Roman"/>
                <a:cs typeface="Times New Roman"/>
              </a:rPr>
              <a:t>Finally,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window.onload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statement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execute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cycleBan as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soon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document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loaded.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15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1017524" y="6845300"/>
            <a:ext cx="5447030" cy="164401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5"/>
              </a:spcBef>
            </a:pPr>
            <a:r>
              <a:rPr dirty="0" sz="1200" spc="-5">
                <a:latin typeface="Times New Roman"/>
                <a:cs typeface="Times New Roman"/>
              </a:rPr>
              <a:t>There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total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properties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Array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object.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addition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length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property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listed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above,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others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899160" indent="-229235">
              <a:lnSpc>
                <a:spcPts val="1415"/>
              </a:lnSpc>
              <a:buFont typeface="Times New Roman"/>
              <a:buAutoNum type="arabicPeriod"/>
              <a:tabLst>
                <a:tab pos="899794" algn="l"/>
              </a:tabLst>
            </a:pPr>
            <a:r>
              <a:rPr dirty="0" sz="1200" spc="-5" i="1">
                <a:latin typeface="Times New Roman"/>
                <a:cs typeface="Times New Roman"/>
              </a:rPr>
              <a:t>constructor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Specifies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object's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prototype.</a:t>
            </a:r>
            <a:endParaRPr sz="1200">
              <a:latin typeface="Times New Roman"/>
              <a:cs typeface="Times New Roman"/>
            </a:endParaRPr>
          </a:p>
          <a:p>
            <a:pPr marL="899160" marR="184150" indent="-228600">
              <a:lnSpc>
                <a:spcPts val="1370"/>
              </a:lnSpc>
              <a:spcBef>
                <a:spcPts val="80"/>
              </a:spcBef>
              <a:buFont typeface="Times New Roman"/>
              <a:buAutoNum type="arabicPeriod"/>
              <a:tabLst>
                <a:tab pos="899794" algn="l"/>
              </a:tabLst>
            </a:pPr>
            <a:r>
              <a:rPr dirty="0" sz="1200" spc="-5" i="1">
                <a:latin typeface="Times New Roman"/>
                <a:cs typeface="Times New Roman"/>
              </a:rPr>
              <a:t>index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JavaScript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arrays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regular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expression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match.</a:t>
            </a:r>
            <a:endParaRPr sz="1200">
              <a:latin typeface="Times New Roman"/>
              <a:cs typeface="Times New Roman"/>
            </a:endParaRPr>
          </a:p>
          <a:p>
            <a:pPr marL="899160" marR="199390" indent="-228600">
              <a:lnSpc>
                <a:spcPts val="1370"/>
              </a:lnSpc>
              <a:spcBef>
                <a:spcPts val="20"/>
              </a:spcBef>
              <a:buFont typeface="Times New Roman"/>
              <a:buAutoNum type="arabicPeriod"/>
              <a:tabLst>
                <a:tab pos="899794" algn="l"/>
              </a:tabLst>
            </a:pPr>
            <a:r>
              <a:rPr dirty="0" sz="1200" spc="-5" i="1">
                <a:latin typeface="Times New Roman"/>
                <a:cs typeface="Times New Roman"/>
              </a:rPr>
              <a:t>input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Only</a:t>
            </a:r>
            <a:r>
              <a:rPr dirty="0" sz="1200" spc="-5">
                <a:latin typeface="Times New Roman"/>
                <a:cs typeface="Times New Roman"/>
              </a:rPr>
              <a:t> applies</a:t>
            </a:r>
            <a:r>
              <a:rPr dirty="0" sz="1200" spc="10">
                <a:latin typeface="Times New Roman"/>
                <a:cs typeface="Times New Roman"/>
              </a:rPr>
              <a:t> 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JavaScript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arrays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regular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expression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match.</a:t>
            </a:r>
            <a:endParaRPr sz="1200">
              <a:latin typeface="Times New Roman"/>
              <a:cs typeface="Times New Roman"/>
            </a:endParaRPr>
          </a:p>
          <a:p>
            <a:pPr marL="899160" indent="-229235">
              <a:lnSpc>
                <a:spcPts val="1355"/>
              </a:lnSpc>
              <a:buFont typeface="Times New Roman"/>
              <a:buAutoNum type="arabicPeriod"/>
              <a:tabLst>
                <a:tab pos="899794" algn="l"/>
              </a:tabLst>
            </a:pPr>
            <a:r>
              <a:rPr dirty="0" sz="1200" spc="-5" i="1">
                <a:latin typeface="Times New Roman"/>
                <a:cs typeface="Times New Roman"/>
              </a:rPr>
              <a:t>prototype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properties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methods.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1792" y="9177528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45720"/>
                </a:moveTo>
                <a:lnTo>
                  <a:pt x="0" y="45720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45720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36576"/>
                </a:lnTo>
                <a:lnTo>
                  <a:pt x="6528816" y="36576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1792" y="1999487"/>
            <a:ext cx="6517005" cy="405765"/>
          </a:xfrm>
          <a:custGeom>
            <a:avLst/>
            <a:gdLst/>
            <a:ahLst/>
            <a:cxnLst/>
            <a:rect l="l" t="t" r="r" b="b"/>
            <a:pathLst>
              <a:path w="6517005" h="405764">
                <a:moveTo>
                  <a:pt x="6516624" y="0"/>
                </a:moveTo>
                <a:lnTo>
                  <a:pt x="6513576" y="0"/>
                </a:lnTo>
                <a:lnTo>
                  <a:pt x="6513576" y="12192"/>
                </a:lnTo>
                <a:lnTo>
                  <a:pt x="6513576" y="24384"/>
                </a:lnTo>
                <a:lnTo>
                  <a:pt x="6513576" y="402336"/>
                </a:lnTo>
                <a:lnTo>
                  <a:pt x="12192" y="402336"/>
                </a:lnTo>
                <a:lnTo>
                  <a:pt x="12192" y="24384"/>
                </a:lnTo>
                <a:lnTo>
                  <a:pt x="12192" y="12192"/>
                </a:lnTo>
                <a:lnTo>
                  <a:pt x="6513576" y="12192"/>
                </a:lnTo>
                <a:lnTo>
                  <a:pt x="6513576" y="0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0" y="24384"/>
                </a:lnTo>
                <a:lnTo>
                  <a:pt x="0" y="402336"/>
                </a:lnTo>
                <a:lnTo>
                  <a:pt x="0" y="405384"/>
                </a:lnTo>
                <a:lnTo>
                  <a:pt x="6513576" y="405384"/>
                </a:lnTo>
                <a:lnTo>
                  <a:pt x="6516624" y="405384"/>
                </a:lnTo>
                <a:lnTo>
                  <a:pt x="6516624" y="402336"/>
                </a:lnTo>
                <a:lnTo>
                  <a:pt x="6516624" y="24384"/>
                </a:lnTo>
                <a:lnTo>
                  <a:pt x="6516624" y="12192"/>
                </a:lnTo>
                <a:lnTo>
                  <a:pt x="65166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1792" y="3288791"/>
            <a:ext cx="6517005" cy="405765"/>
          </a:xfrm>
          <a:custGeom>
            <a:avLst/>
            <a:gdLst/>
            <a:ahLst/>
            <a:cxnLst/>
            <a:rect l="l" t="t" r="r" b="b"/>
            <a:pathLst>
              <a:path w="6517005" h="405764">
                <a:moveTo>
                  <a:pt x="6516624" y="0"/>
                </a:moveTo>
                <a:lnTo>
                  <a:pt x="6513576" y="0"/>
                </a:lnTo>
                <a:lnTo>
                  <a:pt x="6513576" y="12192"/>
                </a:lnTo>
                <a:lnTo>
                  <a:pt x="6513576" y="24384"/>
                </a:lnTo>
                <a:lnTo>
                  <a:pt x="6513576" y="402336"/>
                </a:lnTo>
                <a:lnTo>
                  <a:pt x="12192" y="402336"/>
                </a:lnTo>
                <a:lnTo>
                  <a:pt x="12192" y="24384"/>
                </a:lnTo>
                <a:lnTo>
                  <a:pt x="12192" y="12192"/>
                </a:lnTo>
                <a:lnTo>
                  <a:pt x="6513576" y="12192"/>
                </a:lnTo>
                <a:lnTo>
                  <a:pt x="6513576" y="0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0" y="24384"/>
                </a:lnTo>
                <a:lnTo>
                  <a:pt x="0" y="402336"/>
                </a:lnTo>
                <a:lnTo>
                  <a:pt x="0" y="405384"/>
                </a:lnTo>
                <a:lnTo>
                  <a:pt x="6513576" y="405384"/>
                </a:lnTo>
                <a:lnTo>
                  <a:pt x="6516624" y="405384"/>
                </a:lnTo>
                <a:lnTo>
                  <a:pt x="6516624" y="402336"/>
                </a:lnTo>
                <a:lnTo>
                  <a:pt x="6516624" y="24384"/>
                </a:lnTo>
                <a:lnTo>
                  <a:pt x="6516624" y="12192"/>
                </a:lnTo>
                <a:lnTo>
                  <a:pt x="65166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1792" y="5989319"/>
            <a:ext cx="6517005" cy="405765"/>
          </a:xfrm>
          <a:custGeom>
            <a:avLst/>
            <a:gdLst/>
            <a:ahLst/>
            <a:cxnLst/>
            <a:rect l="l" t="t" r="r" b="b"/>
            <a:pathLst>
              <a:path w="6517005" h="405764">
                <a:moveTo>
                  <a:pt x="6516624" y="0"/>
                </a:moveTo>
                <a:lnTo>
                  <a:pt x="6513576" y="0"/>
                </a:lnTo>
                <a:lnTo>
                  <a:pt x="6513576" y="12192"/>
                </a:lnTo>
                <a:lnTo>
                  <a:pt x="6513576" y="24384"/>
                </a:lnTo>
                <a:lnTo>
                  <a:pt x="6513576" y="402336"/>
                </a:lnTo>
                <a:lnTo>
                  <a:pt x="12192" y="402336"/>
                </a:lnTo>
                <a:lnTo>
                  <a:pt x="12192" y="24384"/>
                </a:lnTo>
                <a:lnTo>
                  <a:pt x="12192" y="12192"/>
                </a:lnTo>
                <a:lnTo>
                  <a:pt x="6513576" y="12192"/>
                </a:lnTo>
                <a:lnTo>
                  <a:pt x="6513576" y="0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0" y="24384"/>
                </a:lnTo>
                <a:lnTo>
                  <a:pt x="0" y="402336"/>
                </a:lnTo>
                <a:lnTo>
                  <a:pt x="0" y="405384"/>
                </a:lnTo>
                <a:lnTo>
                  <a:pt x="6513576" y="405384"/>
                </a:lnTo>
                <a:lnTo>
                  <a:pt x="6516624" y="405384"/>
                </a:lnTo>
                <a:lnTo>
                  <a:pt x="6516624" y="402336"/>
                </a:lnTo>
                <a:lnTo>
                  <a:pt x="6516624" y="24384"/>
                </a:lnTo>
                <a:lnTo>
                  <a:pt x="6516624" y="12192"/>
                </a:lnTo>
                <a:lnTo>
                  <a:pt x="65166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1792" y="6925055"/>
            <a:ext cx="6517005" cy="405765"/>
          </a:xfrm>
          <a:custGeom>
            <a:avLst/>
            <a:gdLst/>
            <a:ahLst/>
            <a:cxnLst/>
            <a:rect l="l" t="t" r="r" b="b"/>
            <a:pathLst>
              <a:path w="6517005" h="405765">
                <a:moveTo>
                  <a:pt x="6516624" y="24396"/>
                </a:moveTo>
                <a:lnTo>
                  <a:pt x="6513576" y="24396"/>
                </a:lnTo>
                <a:lnTo>
                  <a:pt x="6513576" y="402336"/>
                </a:lnTo>
                <a:lnTo>
                  <a:pt x="12192" y="402336"/>
                </a:lnTo>
                <a:lnTo>
                  <a:pt x="12192" y="24396"/>
                </a:lnTo>
                <a:lnTo>
                  <a:pt x="0" y="24396"/>
                </a:lnTo>
                <a:lnTo>
                  <a:pt x="0" y="402336"/>
                </a:lnTo>
                <a:lnTo>
                  <a:pt x="0" y="405384"/>
                </a:lnTo>
                <a:lnTo>
                  <a:pt x="6513576" y="405384"/>
                </a:lnTo>
                <a:lnTo>
                  <a:pt x="6516624" y="405384"/>
                </a:lnTo>
                <a:lnTo>
                  <a:pt x="6516624" y="402336"/>
                </a:lnTo>
                <a:lnTo>
                  <a:pt x="6516624" y="24396"/>
                </a:lnTo>
                <a:close/>
              </a:path>
              <a:path w="6517005" h="405765">
                <a:moveTo>
                  <a:pt x="6516624" y="0"/>
                </a:moveTo>
                <a:lnTo>
                  <a:pt x="6513576" y="0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0" y="24384"/>
                </a:lnTo>
                <a:lnTo>
                  <a:pt x="12192" y="24384"/>
                </a:lnTo>
                <a:lnTo>
                  <a:pt x="12192" y="12192"/>
                </a:lnTo>
                <a:lnTo>
                  <a:pt x="6513576" y="12192"/>
                </a:lnTo>
                <a:lnTo>
                  <a:pt x="6513576" y="24384"/>
                </a:lnTo>
                <a:lnTo>
                  <a:pt x="6516624" y="24384"/>
                </a:lnTo>
                <a:lnTo>
                  <a:pt x="6516624" y="12192"/>
                </a:lnTo>
                <a:lnTo>
                  <a:pt x="65166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09091" y="435357"/>
            <a:ext cx="6554470" cy="83134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63165" algn="l"/>
                <a:tab pos="6541134" algn="l"/>
              </a:tabLst>
            </a:pP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	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JAVASCRIPT</a:t>
            </a:r>
            <a:r>
              <a:rPr dirty="0" u="sng" sz="1600" spc="-4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 spc="-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Notes	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mbria"/>
              <a:cs typeface="Cambria"/>
            </a:endParaRPr>
          </a:p>
          <a:p>
            <a:pPr marL="30480">
              <a:lnSpc>
                <a:spcPct val="100000"/>
              </a:lnSpc>
            </a:pPr>
            <a:r>
              <a:rPr dirty="0" sz="1200" spc="-5" b="1" i="1">
                <a:latin typeface="Times New Roman"/>
                <a:cs typeface="Times New Roman"/>
              </a:rPr>
              <a:t>Declaring</a:t>
            </a:r>
            <a:r>
              <a:rPr dirty="0" sz="1200" spc="5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(Creating)</a:t>
            </a:r>
            <a:r>
              <a:rPr dirty="0" sz="1200" spc="1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JavaScript</a:t>
            </a:r>
            <a:r>
              <a:rPr dirty="0" sz="1200" spc="5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Variables</a:t>
            </a:r>
            <a:endParaRPr sz="1200">
              <a:latin typeface="Times New Roman"/>
              <a:cs typeface="Times New Roman"/>
            </a:endParaRPr>
          </a:p>
          <a:p>
            <a:pPr marL="30480" marR="1554480">
              <a:lnSpc>
                <a:spcPct val="191700"/>
              </a:lnSpc>
              <a:spcBef>
                <a:spcPts val="25"/>
              </a:spcBef>
            </a:pPr>
            <a:r>
              <a:rPr dirty="0" sz="1200" spc="-10">
                <a:latin typeface="Times New Roman"/>
                <a:cs typeface="Times New Roman"/>
              </a:rPr>
              <a:t>Creating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variables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5">
                <a:latin typeface="Times New Roman"/>
                <a:cs typeface="Times New Roman"/>
              </a:rPr>
              <a:t> JavaScript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most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often referred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"declaring"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variables.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You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declare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variables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var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statement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30480">
              <a:lnSpc>
                <a:spcPts val="1415"/>
              </a:lnSpc>
            </a:pPr>
            <a:r>
              <a:rPr dirty="0" sz="1200" spc="-5" b="1">
                <a:latin typeface="Times New Roman"/>
                <a:cs typeface="Times New Roman"/>
              </a:rPr>
              <a:t>var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5" b="1">
                <a:latin typeface="Times New Roman"/>
                <a:cs typeface="Times New Roman"/>
              </a:rPr>
              <a:t>x;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415"/>
              </a:lnSpc>
            </a:pPr>
            <a:r>
              <a:rPr dirty="0" sz="1200" spc="-5" b="1">
                <a:latin typeface="Times New Roman"/>
                <a:cs typeface="Times New Roman"/>
              </a:rPr>
              <a:t>var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carname;</a:t>
            </a:r>
            <a:endParaRPr sz="1200">
              <a:latin typeface="Times New Roman"/>
              <a:cs typeface="Times New Roman"/>
            </a:endParaRPr>
          </a:p>
          <a:p>
            <a:pPr marL="30480" marR="1317625">
              <a:lnSpc>
                <a:spcPct val="191700"/>
              </a:lnSpc>
              <a:spcBef>
                <a:spcPts val="240"/>
              </a:spcBef>
            </a:pPr>
            <a:r>
              <a:rPr dirty="0" sz="1200" spc="-5">
                <a:latin typeface="Times New Roman"/>
                <a:cs typeface="Times New Roman"/>
              </a:rPr>
              <a:t>After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declaration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shown above,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variables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empty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(they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have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no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yet).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However,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you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also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assign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variables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you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declare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them: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30480">
              <a:lnSpc>
                <a:spcPts val="1415"/>
              </a:lnSpc>
              <a:spcBef>
                <a:spcPts val="5"/>
              </a:spcBef>
            </a:pPr>
            <a:r>
              <a:rPr dirty="0" sz="1200" spc="-5" b="1">
                <a:latin typeface="Times New Roman"/>
                <a:cs typeface="Times New Roman"/>
              </a:rPr>
              <a:t>var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x=5;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415"/>
              </a:lnSpc>
            </a:pPr>
            <a:r>
              <a:rPr dirty="0" sz="1200" spc="-5" b="1">
                <a:latin typeface="Times New Roman"/>
                <a:cs typeface="Times New Roman"/>
              </a:rPr>
              <a:t>var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carname="Scorpio";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30480" marR="18796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After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execution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statements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above,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variable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x </a:t>
            </a:r>
            <a:r>
              <a:rPr dirty="0" sz="1200">
                <a:latin typeface="Times New Roman"/>
                <a:cs typeface="Times New Roman"/>
              </a:rPr>
              <a:t>will </a:t>
            </a:r>
            <a:r>
              <a:rPr dirty="0" sz="1200" spc="-10">
                <a:latin typeface="Times New Roman"/>
                <a:cs typeface="Times New Roman"/>
              </a:rPr>
              <a:t>hold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5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carname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hold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Scorpio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Note: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When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you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assign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text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value</a:t>
            </a:r>
            <a:r>
              <a:rPr dirty="0" sz="1200" spc="10">
                <a:latin typeface="Times New Roman"/>
                <a:cs typeface="Times New Roman"/>
              </a:rPr>
              <a:t> 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variable,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quotes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around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5" b="1" i="1">
                <a:latin typeface="Times New Roman"/>
                <a:cs typeface="Times New Roman"/>
              </a:rPr>
              <a:t>Assigning</a:t>
            </a:r>
            <a:r>
              <a:rPr dirty="0" sz="1200" spc="1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Values</a:t>
            </a:r>
            <a:r>
              <a:rPr dirty="0" sz="120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to</a:t>
            </a:r>
            <a:r>
              <a:rPr dirty="0" sz="1200" spc="15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Undeclared</a:t>
            </a:r>
            <a:r>
              <a:rPr dirty="0" sz="1200" spc="1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JavaScript</a:t>
            </a:r>
            <a:r>
              <a:rPr dirty="0" sz="1200" spc="15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Variables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30480" marR="456565">
              <a:lnSpc>
                <a:spcPts val="1370"/>
              </a:lnSpc>
            </a:pPr>
            <a:r>
              <a:rPr dirty="0" sz="1200">
                <a:latin typeface="Times New Roman"/>
                <a:cs typeface="Times New Roman"/>
              </a:rPr>
              <a:t>If </a:t>
            </a:r>
            <a:r>
              <a:rPr dirty="0" sz="1200" spc="-15">
                <a:latin typeface="Times New Roman"/>
                <a:cs typeface="Times New Roman"/>
              </a:rPr>
              <a:t>you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assign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values</a:t>
            </a:r>
            <a:r>
              <a:rPr dirty="0" sz="1200" spc="10">
                <a:latin typeface="Times New Roman"/>
                <a:cs typeface="Times New Roman"/>
              </a:rPr>
              <a:t> 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variables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have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yet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been declared,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variables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automatically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declared.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These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statements: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30480">
              <a:lnSpc>
                <a:spcPts val="1415"/>
              </a:lnSpc>
              <a:spcBef>
                <a:spcPts val="5"/>
              </a:spcBef>
            </a:pPr>
            <a:r>
              <a:rPr dirty="0" sz="1200" spc="-10" b="1">
                <a:latin typeface="Times New Roman"/>
                <a:cs typeface="Times New Roman"/>
              </a:rPr>
              <a:t>x=5;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415"/>
              </a:lnSpc>
            </a:pPr>
            <a:r>
              <a:rPr dirty="0" sz="1200" spc="-5" b="1">
                <a:latin typeface="Times New Roman"/>
                <a:cs typeface="Times New Roman"/>
              </a:rPr>
              <a:t>carname="Scorpio";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have </a:t>
            </a:r>
            <a:r>
              <a:rPr dirty="0" sz="1200" spc="-5">
                <a:latin typeface="Times New Roman"/>
                <a:cs typeface="Times New Roman"/>
              </a:rPr>
              <a:t>the same effect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30480">
              <a:lnSpc>
                <a:spcPts val="1415"/>
              </a:lnSpc>
            </a:pPr>
            <a:r>
              <a:rPr dirty="0" sz="1200" spc="-5" b="1">
                <a:latin typeface="Times New Roman"/>
                <a:cs typeface="Times New Roman"/>
              </a:rPr>
              <a:t>var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x=5;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415"/>
              </a:lnSpc>
            </a:pPr>
            <a:r>
              <a:rPr dirty="0" sz="1200" spc="-5" b="1">
                <a:latin typeface="Times New Roman"/>
                <a:cs typeface="Times New Roman"/>
              </a:rPr>
              <a:t>var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carname="Scorpio";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5" b="1" i="1">
                <a:latin typeface="Times New Roman"/>
                <a:cs typeface="Times New Roman"/>
              </a:rPr>
              <a:t>Redeclaring</a:t>
            </a:r>
            <a:r>
              <a:rPr dirty="0" sz="120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JavaScript</a:t>
            </a:r>
            <a:r>
              <a:rPr dirty="0" sz="120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Variables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you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redeclare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variable,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will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lose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original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30480" marR="5971540">
              <a:lnSpc>
                <a:spcPts val="1370"/>
              </a:lnSpc>
            </a:pPr>
            <a:r>
              <a:rPr dirty="0" sz="1200" spc="-5" b="1">
                <a:latin typeface="Times New Roman"/>
                <a:cs typeface="Times New Roman"/>
              </a:rPr>
              <a:t>var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30" b="1">
                <a:latin typeface="Times New Roman"/>
                <a:cs typeface="Times New Roman"/>
              </a:rPr>
              <a:t>x</a:t>
            </a:r>
            <a:r>
              <a:rPr dirty="0" sz="1200" spc="-15" b="1">
                <a:latin typeface="Times New Roman"/>
                <a:cs typeface="Times New Roman"/>
              </a:rPr>
              <a:t>=</a:t>
            </a:r>
            <a:r>
              <a:rPr dirty="0" sz="1200" spc="-5" b="1">
                <a:latin typeface="Times New Roman"/>
                <a:cs typeface="Times New Roman"/>
              </a:rPr>
              <a:t>5;  </a:t>
            </a:r>
            <a:r>
              <a:rPr dirty="0" sz="1200" spc="-5" b="1">
                <a:latin typeface="Times New Roman"/>
                <a:cs typeface="Times New Roman"/>
              </a:rPr>
              <a:t>var</a:t>
            </a:r>
            <a:r>
              <a:rPr dirty="0" sz="1200" spc="-15" b="1">
                <a:latin typeface="Times New Roman"/>
                <a:cs typeface="Times New Roman"/>
              </a:rPr>
              <a:t> x;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1792" y="8363711"/>
            <a:ext cx="6517005" cy="405765"/>
          </a:xfrm>
          <a:custGeom>
            <a:avLst/>
            <a:gdLst/>
            <a:ahLst/>
            <a:cxnLst/>
            <a:rect l="l" t="t" r="r" b="b"/>
            <a:pathLst>
              <a:path w="6517005" h="405765">
                <a:moveTo>
                  <a:pt x="6516624" y="402348"/>
                </a:moveTo>
                <a:lnTo>
                  <a:pt x="6513576" y="402348"/>
                </a:lnTo>
                <a:lnTo>
                  <a:pt x="0" y="402348"/>
                </a:lnTo>
                <a:lnTo>
                  <a:pt x="0" y="405384"/>
                </a:lnTo>
                <a:lnTo>
                  <a:pt x="6513576" y="405384"/>
                </a:lnTo>
                <a:lnTo>
                  <a:pt x="6516624" y="405384"/>
                </a:lnTo>
                <a:lnTo>
                  <a:pt x="6516624" y="402348"/>
                </a:lnTo>
                <a:close/>
              </a:path>
              <a:path w="6517005" h="405765">
                <a:moveTo>
                  <a:pt x="6516624" y="0"/>
                </a:moveTo>
                <a:lnTo>
                  <a:pt x="6513576" y="0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0" y="24384"/>
                </a:lnTo>
                <a:lnTo>
                  <a:pt x="0" y="402336"/>
                </a:lnTo>
                <a:lnTo>
                  <a:pt x="12192" y="402336"/>
                </a:lnTo>
                <a:lnTo>
                  <a:pt x="12192" y="24384"/>
                </a:lnTo>
                <a:lnTo>
                  <a:pt x="12192" y="12192"/>
                </a:lnTo>
                <a:lnTo>
                  <a:pt x="6513576" y="12192"/>
                </a:lnTo>
                <a:lnTo>
                  <a:pt x="6513576" y="24384"/>
                </a:lnTo>
                <a:lnTo>
                  <a:pt x="6513576" y="402336"/>
                </a:lnTo>
                <a:lnTo>
                  <a:pt x="6516624" y="402336"/>
                </a:lnTo>
                <a:lnTo>
                  <a:pt x="6516624" y="24384"/>
                </a:lnTo>
                <a:lnTo>
                  <a:pt x="6516624" y="12192"/>
                </a:lnTo>
                <a:lnTo>
                  <a:pt x="65166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091" y="435357"/>
            <a:ext cx="6554470" cy="8610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63165" algn="l"/>
                <a:tab pos="6541134" algn="l"/>
              </a:tabLst>
            </a:pP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	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JAVASCRIPT</a:t>
            </a:r>
            <a:r>
              <a:rPr dirty="0" u="sng" sz="1600" spc="-4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 spc="-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Notes	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Cambria"/>
              <a:cs typeface="Cambria"/>
            </a:endParaRPr>
          </a:p>
          <a:p>
            <a:pPr marL="421005" marR="737235">
              <a:lnSpc>
                <a:spcPts val="139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other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properties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listed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here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either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advanced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seldom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now,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we'll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stick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basics.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1792" y="9177528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45720"/>
                </a:moveTo>
                <a:lnTo>
                  <a:pt x="0" y="45720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45720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36576"/>
                </a:lnTo>
                <a:lnTo>
                  <a:pt x="6528816" y="36576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7380" y="1825243"/>
            <a:ext cx="18846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Javascript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Object </a:t>
            </a:r>
            <a:r>
              <a:rPr dirty="0" sz="1200" spc="-10" b="1">
                <a:latin typeface="Times New Roman"/>
                <a:cs typeface="Times New Roman"/>
              </a:rPr>
              <a:t>Hierarchy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15</a:t>
            </a:fld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1352" y="2237232"/>
          <a:ext cx="5954395" cy="6806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630"/>
                <a:gridCol w="1019809"/>
                <a:gridCol w="928369"/>
                <a:gridCol w="3270885"/>
              </a:tblGrid>
              <a:tr h="249936">
                <a:tc gridSpan="4"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Hierarchy</a:t>
                      </a:r>
                      <a:r>
                        <a:rPr dirty="0" sz="12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Objects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8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9371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Object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5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53975">
                      <a:solidFill>
                        <a:srgbClr val="FFE38D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Properties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5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53975">
                      <a:solidFill>
                        <a:srgbClr val="FFE38D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Methods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5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53975">
                      <a:solidFill>
                        <a:srgbClr val="FFE38D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Event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Handlers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5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53975">
                      <a:solidFill>
                        <a:srgbClr val="FFE38D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691640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Window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 marR="156210">
                        <a:lnSpc>
                          <a:spcPct val="96100"/>
                        </a:lnSpc>
                        <a:spcBef>
                          <a:spcPts val="39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us 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frames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opener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parent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5880">
                        <a:lnSpc>
                          <a:spcPts val="134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scroll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5880" marR="464820">
                        <a:lnSpc>
                          <a:spcPct val="956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self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status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top 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w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953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 marR="381635">
                        <a:lnSpc>
                          <a:spcPct val="95800"/>
                        </a:lnSpc>
                        <a:spcBef>
                          <a:spcPts val="39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alert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blur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close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 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focus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open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prompt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7785" marR="52069">
                        <a:lnSpc>
                          <a:spcPts val="1370"/>
                        </a:lnSpc>
                        <a:spcBef>
                          <a:spcPts val="55"/>
                        </a:spcBef>
                      </a:pPr>
                      <a:r>
                        <a:rPr dirty="0" sz="1200" spc="1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ut 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setTimeout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165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 marR="2609215">
                        <a:lnSpc>
                          <a:spcPct val="96100"/>
                        </a:lnSpc>
                        <a:spcBef>
                          <a:spcPts val="39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onLoad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Un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 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onBlur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onFocus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953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History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 marR="473709">
                        <a:lnSpc>
                          <a:spcPct val="95800"/>
                        </a:lnSpc>
                        <a:spcBef>
                          <a:spcPts val="39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length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 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go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165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back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none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167384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Navigator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 marR="52705">
                        <a:lnSpc>
                          <a:spcPct val="96000"/>
                        </a:lnSpc>
                        <a:spcBef>
                          <a:spcPts val="39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pp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e 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appName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appVersion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mimeTypes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plugins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userAgent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953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javaEnabled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none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738628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document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 marR="304165">
                        <a:lnSpc>
                          <a:spcPct val="95600"/>
                        </a:lnSpc>
                        <a:spcBef>
                          <a:spcPts val="400"/>
                        </a:spcBef>
                      </a:pPr>
                      <a:r>
                        <a:rPr dirty="0" sz="1200" spc="1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li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nk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200" spc="4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 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anchors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applets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area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bgColor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cookie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fgColor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forms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images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5880" marR="181610">
                        <a:lnSpc>
                          <a:spcPct val="95800"/>
                        </a:lnSpc>
                        <a:spcBef>
                          <a:spcPts val="1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 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linkColor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links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location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referrer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5880">
                        <a:lnSpc>
                          <a:spcPts val="137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title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 marR="429895">
                        <a:lnSpc>
                          <a:spcPct val="95800"/>
                        </a:lnSpc>
                        <a:spcBef>
                          <a:spcPts val="39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clear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close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open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write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165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 marR="314325">
                        <a:lnSpc>
                          <a:spcPts val="1370"/>
                        </a:lnSpc>
                        <a:spcBef>
                          <a:spcPts val="44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none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(the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onLoad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onUnload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event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handlers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belong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Window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object.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8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091" y="435357"/>
            <a:ext cx="655447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63165" algn="l"/>
                <a:tab pos="6541134" algn="l"/>
              </a:tabLst>
            </a:pP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	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JAVASCRIPT</a:t>
            </a:r>
            <a:r>
              <a:rPr dirty="0" u="sng" sz="1600" spc="-4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 spc="-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Notes	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1791" y="728472"/>
            <a:ext cx="6529070" cy="36830"/>
          </a:xfrm>
          <a:custGeom>
            <a:avLst/>
            <a:gdLst/>
            <a:ahLst/>
            <a:cxnLst/>
            <a:rect l="l" t="t" r="r" b="b"/>
            <a:pathLst>
              <a:path w="6529070" h="36829">
                <a:moveTo>
                  <a:pt x="6528816" y="0"/>
                </a:moveTo>
                <a:lnTo>
                  <a:pt x="0" y="0"/>
                </a:lnTo>
                <a:lnTo>
                  <a:pt x="0" y="36575"/>
                </a:lnTo>
                <a:lnTo>
                  <a:pt x="6528816" y="36575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1792" y="9177528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45720"/>
                </a:moveTo>
                <a:lnTo>
                  <a:pt x="0" y="45720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45720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36576"/>
                </a:lnTo>
                <a:lnTo>
                  <a:pt x="6528816" y="36576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9160" y="950975"/>
          <a:ext cx="5979160" cy="819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4695"/>
                <a:gridCol w="201295"/>
                <a:gridCol w="818515"/>
                <a:gridCol w="514984"/>
                <a:gridCol w="412750"/>
                <a:gridCol w="2052319"/>
                <a:gridCol w="1229360"/>
              </a:tblGrid>
              <a:tr h="2849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vlinkColor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9163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image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5880" marR="397510">
                        <a:lnSpc>
                          <a:spcPct val="96000"/>
                        </a:lnSpc>
                        <a:spcBef>
                          <a:spcPts val="37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border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e 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height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hspace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lowsrc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5880">
                        <a:lnSpc>
                          <a:spcPts val="134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src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5880" marR="543560">
                        <a:lnSpc>
                          <a:spcPts val="1370"/>
                        </a:lnSpc>
                        <a:spcBef>
                          <a:spcPts val="8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ac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e 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width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99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none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none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411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form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5880" marR="273050">
                        <a:lnSpc>
                          <a:spcPct val="95800"/>
                        </a:lnSpc>
                        <a:spcBef>
                          <a:spcPts val="37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action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elements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encoding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 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method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name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target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99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7785" marR="454659">
                        <a:lnSpc>
                          <a:spcPts val="1390"/>
                        </a:lnSpc>
                        <a:spcBef>
                          <a:spcPts val="40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ubm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reset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5880" marR="2630805">
                        <a:lnSpc>
                          <a:spcPts val="1390"/>
                        </a:lnSpc>
                        <a:spcBef>
                          <a:spcPts val="400"/>
                        </a:spcBef>
                      </a:pPr>
                      <a:r>
                        <a:rPr dirty="0" sz="12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ubm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onReset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85191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text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53975">
                      <a:solidFill>
                        <a:srgbClr val="FFE38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5880" marR="172085">
                        <a:lnSpc>
                          <a:spcPts val="1390"/>
                        </a:lnSpc>
                        <a:spcBef>
                          <a:spcPts val="40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ue 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5880">
                        <a:lnSpc>
                          <a:spcPts val="131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58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value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53975">
                      <a:solidFill>
                        <a:srgbClr val="FFE38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7785" marR="518159">
                        <a:lnSpc>
                          <a:spcPct val="95800"/>
                        </a:lnSpc>
                        <a:spcBef>
                          <a:spcPts val="37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focus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blur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ec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99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53975">
                      <a:solidFill>
                        <a:srgbClr val="FFE38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5880" marR="2626995">
                        <a:lnSpc>
                          <a:spcPct val="96100"/>
                        </a:lnSpc>
                        <a:spcBef>
                          <a:spcPts val="36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onBlur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ge 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onFocus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onSelect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355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53975">
                      <a:solidFill>
                        <a:srgbClr val="FFE38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1272">
                <a:tc gridSpan="7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Built-in</a:t>
                      </a:r>
                      <a:r>
                        <a:rPr dirty="0" sz="12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Objects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8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59891">
                <a:tc grid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Array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9055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53975">
                      <a:solidFill>
                        <a:srgbClr val="FFE38D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length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9055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53975">
                      <a:solidFill>
                        <a:srgbClr val="FFE38D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7785" marR="1964055">
                        <a:lnSpc>
                          <a:spcPct val="95800"/>
                        </a:lnSpc>
                        <a:spcBef>
                          <a:spcPts val="52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join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e 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sort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xx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6675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53975">
                      <a:solidFill>
                        <a:srgbClr val="FFE38D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none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9055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53975">
                      <a:solidFill>
                        <a:srgbClr val="FFE38D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3089148">
                <a:tc grid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Date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none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7785" marR="1706880">
                        <a:lnSpc>
                          <a:spcPct val="95800"/>
                        </a:lnSpc>
                        <a:spcBef>
                          <a:spcPts val="37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getDate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getDay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getHours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 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getMonth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ds 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getTime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7785" marR="1236980">
                        <a:lnSpc>
                          <a:spcPts val="1370"/>
                        </a:lnSpc>
                        <a:spcBef>
                          <a:spcPts val="5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spc="4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ff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getYear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7785" marR="1818005">
                        <a:lnSpc>
                          <a:spcPts val="1370"/>
                        </a:lnSpc>
                        <a:spcBef>
                          <a:spcPts val="2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parse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oto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7785" marR="1856105">
                        <a:lnSpc>
                          <a:spcPts val="1370"/>
                        </a:lnSpc>
                        <a:spcBef>
                          <a:spcPts val="2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setDate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7785" marR="1731645">
                        <a:lnSpc>
                          <a:spcPts val="1370"/>
                        </a:lnSpc>
                        <a:spcBef>
                          <a:spcPts val="2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 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setMonth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7785" marR="1722120">
                        <a:lnSpc>
                          <a:spcPts val="1370"/>
                        </a:lnSpc>
                        <a:spcBef>
                          <a:spcPts val="2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ec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ds 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setTime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99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none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091" y="435357"/>
            <a:ext cx="655447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63165" algn="l"/>
                <a:tab pos="6541134" algn="l"/>
              </a:tabLst>
            </a:pP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	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JAVASCRIPT</a:t>
            </a:r>
            <a:r>
              <a:rPr dirty="0" u="sng" sz="1600" spc="-4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 spc="-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Notes	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1791" y="728472"/>
            <a:ext cx="6529070" cy="36830"/>
          </a:xfrm>
          <a:custGeom>
            <a:avLst/>
            <a:gdLst/>
            <a:ahLst/>
            <a:cxnLst/>
            <a:rect l="l" t="t" r="r" b="b"/>
            <a:pathLst>
              <a:path w="6529070" h="36829">
                <a:moveTo>
                  <a:pt x="6528816" y="0"/>
                </a:moveTo>
                <a:lnTo>
                  <a:pt x="0" y="0"/>
                </a:lnTo>
                <a:lnTo>
                  <a:pt x="0" y="36575"/>
                </a:lnTo>
                <a:lnTo>
                  <a:pt x="6528816" y="36575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1792" y="9177528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45720"/>
                </a:moveTo>
                <a:lnTo>
                  <a:pt x="0" y="45720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45720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36576"/>
                </a:lnTo>
                <a:lnTo>
                  <a:pt x="6528816" y="36576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1352" y="950975"/>
          <a:ext cx="5954395" cy="4439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290"/>
                <a:gridCol w="1333499"/>
                <a:gridCol w="2465705"/>
                <a:gridCol w="1217295"/>
              </a:tblGrid>
              <a:tr h="8092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 marR="1498600">
                        <a:lnSpc>
                          <a:spcPct val="96100"/>
                        </a:lnSpc>
                        <a:spcBef>
                          <a:spcPts val="33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setYear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toGMTString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g 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UTC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3621023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String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 marR="687705">
                        <a:lnSpc>
                          <a:spcPts val="1370"/>
                        </a:lnSpc>
                        <a:spcBef>
                          <a:spcPts val="44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length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oto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8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 marR="1986914">
                        <a:lnSpc>
                          <a:spcPct val="95700"/>
                        </a:lnSpc>
                        <a:spcBef>
                          <a:spcPts val="39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 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big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blink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bold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fixed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7785" marR="1682114">
                        <a:lnSpc>
                          <a:spcPct val="95700"/>
                        </a:lnSpc>
                        <a:spcBef>
                          <a:spcPts val="1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fontColor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fontSize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indexOf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italics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 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link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7785" marR="1845945">
                        <a:lnSpc>
                          <a:spcPct val="95700"/>
                        </a:lnSpc>
                        <a:spcBef>
                          <a:spcPts val="1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small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split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strike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sub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ub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g 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sup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7785" marR="1588770">
                        <a:lnSpc>
                          <a:spcPts val="1370"/>
                        </a:lnSpc>
                        <a:spcBef>
                          <a:spcPts val="5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e 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toUpperCase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165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Window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24840" y="7022591"/>
            <a:ext cx="6513830" cy="201295"/>
          </a:xfrm>
          <a:custGeom>
            <a:avLst/>
            <a:gdLst/>
            <a:ahLst/>
            <a:cxnLst/>
            <a:rect l="l" t="t" r="r" b="b"/>
            <a:pathLst>
              <a:path w="6513830" h="201295">
                <a:moveTo>
                  <a:pt x="6513576" y="0"/>
                </a:moveTo>
                <a:lnTo>
                  <a:pt x="6510528" y="0"/>
                </a:lnTo>
                <a:lnTo>
                  <a:pt x="6510528" y="9144"/>
                </a:lnTo>
                <a:lnTo>
                  <a:pt x="6510528" y="18288"/>
                </a:lnTo>
                <a:lnTo>
                  <a:pt x="6510528" y="198120"/>
                </a:lnTo>
                <a:lnTo>
                  <a:pt x="9144" y="198120"/>
                </a:lnTo>
                <a:lnTo>
                  <a:pt x="9144" y="18288"/>
                </a:lnTo>
                <a:lnTo>
                  <a:pt x="9144" y="9144"/>
                </a:lnTo>
                <a:lnTo>
                  <a:pt x="6510528" y="9144"/>
                </a:lnTo>
                <a:lnTo>
                  <a:pt x="651052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18288"/>
                </a:lnTo>
                <a:lnTo>
                  <a:pt x="0" y="198120"/>
                </a:lnTo>
                <a:lnTo>
                  <a:pt x="0" y="201168"/>
                </a:lnTo>
                <a:lnTo>
                  <a:pt x="6510528" y="201168"/>
                </a:lnTo>
                <a:lnTo>
                  <a:pt x="6513576" y="201168"/>
                </a:lnTo>
                <a:lnTo>
                  <a:pt x="6513576" y="198120"/>
                </a:lnTo>
                <a:lnTo>
                  <a:pt x="6513576" y="18288"/>
                </a:lnTo>
                <a:lnTo>
                  <a:pt x="6513576" y="9144"/>
                </a:lnTo>
                <a:lnTo>
                  <a:pt x="651357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7380" y="5555995"/>
            <a:ext cx="6508115" cy="34518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imes New Roman"/>
                <a:cs typeface="Times New Roman"/>
              </a:rPr>
              <a:t>JavaScript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Array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Object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The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Array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object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is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used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to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store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multiple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values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single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variable.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 b="1" i="1">
                <a:latin typeface="Times New Roman"/>
                <a:cs typeface="Times New Roman"/>
              </a:rPr>
              <a:t>Create </a:t>
            </a:r>
            <a:r>
              <a:rPr dirty="0" sz="1200" spc="-5" b="1" i="1">
                <a:latin typeface="Times New Roman"/>
                <a:cs typeface="Times New Roman"/>
              </a:rPr>
              <a:t>an </a:t>
            </a:r>
            <a:r>
              <a:rPr dirty="0" sz="1200" spc="-10" b="1" i="1">
                <a:latin typeface="Times New Roman"/>
                <a:cs typeface="Times New Roman"/>
              </a:rPr>
              <a:t>Array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Array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called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myCars: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5">
                <a:latin typeface="Times New Roman"/>
                <a:cs typeface="Times New Roman"/>
              </a:rPr>
              <a:t>var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myCars=new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Array();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269875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There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two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ways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array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(you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many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you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define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variables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you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1: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4903470">
              <a:lnSpc>
                <a:spcPct val="95600"/>
              </a:lnSpc>
            </a:pPr>
            <a:r>
              <a:rPr dirty="0" sz="1200" spc="-15">
                <a:latin typeface="Times New Roman"/>
                <a:cs typeface="Times New Roman"/>
              </a:rPr>
              <a:t>var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myCars=new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Array();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myCars[0]="Saab";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myCars[1]="Volvo";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myCars[2]="BMW";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4840" y="8281416"/>
            <a:ext cx="6513830" cy="728980"/>
          </a:xfrm>
          <a:custGeom>
            <a:avLst/>
            <a:gdLst/>
            <a:ahLst/>
            <a:cxnLst/>
            <a:rect l="l" t="t" r="r" b="b"/>
            <a:pathLst>
              <a:path w="6513830" h="728979">
                <a:moveTo>
                  <a:pt x="6513576" y="0"/>
                </a:moveTo>
                <a:lnTo>
                  <a:pt x="6510528" y="0"/>
                </a:lnTo>
                <a:lnTo>
                  <a:pt x="6510528" y="9144"/>
                </a:lnTo>
                <a:lnTo>
                  <a:pt x="6510528" y="18288"/>
                </a:lnTo>
                <a:lnTo>
                  <a:pt x="6510528" y="725424"/>
                </a:lnTo>
                <a:lnTo>
                  <a:pt x="9144" y="725424"/>
                </a:lnTo>
                <a:lnTo>
                  <a:pt x="9144" y="18288"/>
                </a:lnTo>
                <a:lnTo>
                  <a:pt x="9144" y="9144"/>
                </a:lnTo>
                <a:lnTo>
                  <a:pt x="6510528" y="9144"/>
                </a:lnTo>
                <a:lnTo>
                  <a:pt x="651052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18288"/>
                </a:lnTo>
                <a:lnTo>
                  <a:pt x="0" y="725424"/>
                </a:lnTo>
                <a:lnTo>
                  <a:pt x="0" y="728472"/>
                </a:lnTo>
                <a:lnTo>
                  <a:pt x="6510528" y="728472"/>
                </a:lnTo>
                <a:lnTo>
                  <a:pt x="6513576" y="728472"/>
                </a:lnTo>
                <a:lnTo>
                  <a:pt x="6513576" y="725424"/>
                </a:lnTo>
                <a:lnTo>
                  <a:pt x="6513576" y="18288"/>
                </a:lnTo>
                <a:lnTo>
                  <a:pt x="6513576" y="9144"/>
                </a:lnTo>
                <a:lnTo>
                  <a:pt x="651357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1792" y="9177528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45720"/>
                </a:moveTo>
                <a:lnTo>
                  <a:pt x="0" y="45720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45720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36576"/>
                </a:lnTo>
                <a:lnTo>
                  <a:pt x="6528816" y="36576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4840" y="1292351"/>
            <a:ext cx="6513830" cy="728980"/>
          </a:xfrm>
          <a:custGeom>
            <a:avLst/>
            <a:gdLst/>
            <a:ahLst/>
            <a:cxnLst/>
            <a:rect l="l" t="t" r="r" b="b"/>
            <a:pathLst>
              <a:path w="6513830" h="728980">
                <a:moveTo>
                  <a:pt x="6513576" y="0"/>
                </a:moveTo>
                <a:lnTo>
                  <a:pt x="6510528" y="0"/>
                </a:lnTo>
                <a:lnTo>
                  <a:pt x="6510528" y="9144"/>
                </a:lnTo>
                <a:lnTo>
                  <a:pt x="6510528" y="18288"/>
                </a:lnTo>
                <a:lnTo>
                  <a:pt x="6510528" y="725424"/>
                </a:lnTo>
                <a:lnTo>
                  <a:pt x="9144" y="725424"/>
                </a:lnTo>
                <a:lnTo>
                  <a:pt x="9144" y="18288"/>
                </a:lnTo>
                <a:lnTo>
                  <a:pt x="9144" y="9144"/>
                </a:lnTo>
                <a:lnTo>
                  <a:pt x="6510528" y="9144"/>
                </a:lnTo>
                <a:lnTo>
                  <a:pt x="651052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18288"/>
                </a:lnTo>
                <a:lnTo>
                  <a:pt x="0" y="725424"/>
                </a:lnTo>
                <a:lnTo>
                  <a:pt x="0" y="728472"/>
                </a:lnTo>
                <a:lnTo>
                  <a:pt x="6510528" y="728472"/>
                </a:lnTo>
                <a:lnTo>
                  <a:pt x="6513576" y="728472"/>
                </a:lnTo>
                <a:lnTo>
                  <a:pt x="6513576" y="725424"/>
                </a:lnTo>
                <a:lnTo>
                  <a:pt x="6513576" y="18288"/>
                </a:lnTo>
                <a:lnTo>
                  <a:pt x="6513576" y="9144"/>
                </a:lnTo>
                <a:lnTo>
                  <a:pt x="651357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4840" y="2551175"/>
            <a:ext cx="6513830" cy="201295"/>
          </a:xfrm>
          <a:custGeom>
            <a:avLst/>
            <a:gdLst/>
            <a:ahLst/>
            <a:cxnLst/>
            <a:rect l="l" t="t" r="r" b="b"/>
            <a:pathLst>
              <a:path w="6513830" h="201294">
                <a:moveTo>
                  <a:pt x="6513576" y="0"/>
                </a:moveTo>
                <a:lnTo>
                  <a:pt x="6510528" y="0"/>
                </a:lnTo>
                <a:lnTo>
                  <a:pt x="6510528" y="9144"/>
                </a:lnTo>
                <a:lnTo>
                  <a:pt x="6510528" y="18288"/>
                </a:lnTo>
                <a:lnTo>
                  <a:pt x="6510528" y="198120"/>
                </a:lnTo>
                <a:lnTo>
                  <a:pt x="9144" y="198120"/>
                </a:lnTo>
                <a:lnTo>
                  <a:pt x="9144" y="18288"/>
                </a:lnTo>
                <a:lnTo>
                  <a:pt x="9144" y="9144"/>
                </a:lnTo>
                <a:lnTo>
                  <a:pt x="6510528" y="9144"/>
                </a:lnTo>
                <a:lnTo>
                  <a:pt x="651052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18288"/>
                </a:lnTo>
                <a:lnTo>
                  <a:pt x="0" y="198120"/>
                </a:lnTo>
                <a:lnTo>
                  <a:pt x="0" y="201168"/>
                </a:lnTo>
                <a:lnTo>
                  <a:pt x="6510528" y="201168"/>
                </a:lnTo>
                <a:lnTo>
                  <a:pt x="6513576" y="201168"/>
                </a:lnTo>
                <a:lnTo>
                  <a:pt x="6513576" y="198120"/>
                </a:lnTo>
                <a:lnTo>
                  <a:pt x="6513576" y="18288"/>
                </a:lnTo>
                <a:lnTo>
                  <a:pt x="6513576" y="9144"/>
                </a:lnTo>
                <a:lnTo>
                  <a:pt x="651357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4840" y="4690871"/>
            <a:ext cx="6513830" cy="201295"/>
          </a:xfrm>
          <a:custGeom>
            <a:avLst/>
            <a:gdLst/>
            <a:ahLst/>
            <a:cxnLst/>
            <a:rect l="l" t="t" r="r" b="b"/>
            <a:pathLst>
              <a:path w="6513830" h="201295">
                <a:moveTo>
                  <a:pt x="6513576" y="0"/>
                </a:moveTo>
                <a:lnTo>
                  <a:pt x="6510528" y="0"/>
                </a:lnTo>
                <a:lnTo>
                  <a:pt x="6510528" y="9144"/>
                </a:lnTo>
                <a:lnTo>
                  <a:pt x="6510528" y="18288"/>
                </a:lnTo>
                <a:lnTo>
                  <a:pt x="6510528" y="198120"/>
                </a:lnTo>
                <a:lnTo>
                  <a:pt x="9144" y="198120"/>
                </a:lnTo>
                <a:lnTo>
                  <a:pt x="9144" y="18288"/>
                </a:lnTo>
                <a:lnTo>
                  <a:pt x="9144" y="9144"/>
                </a:lnTo>
                <a:lnTo>
                  <a:pt x="6510528" y="9144"/>
                </a:lnTo>
                <a:lnTo>
                  <a:pt x="651052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18288"/>
                </a:lnTo>
                <a:lnTo>
                  <a:pt x="0" y="198120"/>
                </a:lnTo>
                <a:lnTo>
                  <a:pt x="0" y="201168"/>
                </a:lnTo>
                <a:lnTo>
                  <a:pt x="6510528" y="201168"/>
                </a:lnTo>
                <a:lnTo>
                  <a:pt x="6513576" y="201168"/>
                </a:lnTo>
                <a:lnTo>
                  <a:pt x="6513576" y="198120"/>
                </a:lnTo>
                <a:lnTo>
                  <a:pt x="6513576" y="18288"/>
                </a:lnTo>
                <a:lnTo>
                  <a:pt x="6513576" y="9144"/>
                </a:lnTo>
                <a:lnTo>
                  <a:pt x="651357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09091" y="435357"/>
            <a:ext cx="6554470" cy="51892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63165" algn="l"/>
                <a:tab pos="6541134" algn="l"/>
              </a:tabLst>
            </a:pP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	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JAVASCRIPT</a:t>
            </a:r>
            <a:r>
              <a:rPr dirty="0" u="sng" sz="1600" spc="-4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 spc="-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Notes	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mbria"/>
              <a:cs typeface="Cambria"/>
            </a:endParaRPr>
          </a:p>
          <a:p>
            <a:pPr marL="30480">
              <a:lnSpc>
                <a:spcPct val="100000"/>
              </a:lnSpc>
            </a:pPr>
            <a:r>
              <a:rPr dirty="0" sz="1200" spc="5">
                <a:latin typeface="Times New Roman"/>
                <a:cs typeface="Times New Roman"/>
              </a:rPr>
              <a:t>You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could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also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pass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integer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argument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control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array's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size: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30480" marR="4855210">
              <a:lnSpc>
                <a:spcPct val="95600"/>
              </a:lnSpc>
            </a:pPr>
            <a:r>
              <a:rPr dirty="0" sz="1200" spc="-15">
                <a:latin typeface="Times New Roman"/>
                <a:cs typeface="Times New Roman"/>
              </a:rPr>
              <a:t>var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myCars=new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Array(3);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myCars[0]="Saab";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myCars[1]="Volvo";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myCars[2]="BMW";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2: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15">
                <a:latin typeface="Times New Roman"/>
                <a:cs typeface="Times New Roman"/>
              </a:rPr>
              <a:t>var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myCars=new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Array("Saab","Volvo","BMW");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marL="30480" marR="504825">
              <a:lnSpc>
                <a:spcPts val="1390"/>
              </a:lnSpc>
            </a:pPr>
            <a:r>
              <a:rPr dirty="0" sz="1200" spc="-5" b="1">
                <a:latin typeface="Times New Roman"/>
                <a:cs typeface="Times New Roman"/>
              </a:rPr>
              <a:t>Note: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If </a:t>
            </a:r>
            <a:r>
              <a:rPr dirty="0" sz="1200" spc="-15">
                <a:latin typeface="Times New Roman"/>
                <a:cs typeface="Times New Roman"/>
              </a:rPr>
              <a:t>you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specify numbers</a:t>
            </a:r>
            <a:r>
              <a:rPr dirty="0" sz="1200" spc="5">
                <a:latin typeface="Times New Roman"/>
                <a:cs typeface="Times New Roman"/>
              </a:rPr>
              <a:t> 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true/false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inside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array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variables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numeric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 spc="-5">
                <a:latin typeface="Times New Roman"/>
                <a:cs typeface="Times New Roman"/>
              </a:rPr>
              <a:t> Boolean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instead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5" b="1" i="1">
                <a:latin typeface="Times New Roman"/>
                <a:cs typeface="Times New Roman"/>
              </a:rPr>
              <a:t>Access</a:t>
            </a:r>
            <a:r>
              <a:rPr dirty="0" sz="1200" spc="-25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an </a:t>
            </a:r>
            <a:r>
              <a:rPr dirty="0" sz="1200" spc="-10" b="1" i="1">
                <a:latin typeface="Times New Roman"/>
                <a:cs typeface="Times New Roman"/>
              </a:rPr>
              <a:t>Array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30480" marR="474345">
              <a:lnSpc>
                <a:spcPts val="1390"/>
              </a:lnSpc>
            </a:pPr>
            <a:r>
              <a:rPr dirty="0" sz="1200" spc="5">
                <a:latin typeface="Times New Roman"/>
                <a:cs typeface="Times New Roman"/>
              </a:rPr>
              <a:t>You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refer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particular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array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referring</a:t>
            </a:r>
            <a:r>
              <a:rPr dirty="0" sz="1200" spc="10">
                <a:latin typeface="Times New Roman"/>
                <a:cs typeface="Times New Roman"/>
              </a:rPr>
              <a:t> 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name</a:t>
            </a:r>
            <a:r>
              <a:rPr dirty="0" sz="1200" spc="5">
                <a:latin typeface="Times New Roman"/>
                <a:cs typeface="Times New Roman"/>
              </a:rPr>
              <a:t> 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array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index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number.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index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number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starts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at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0.</a:t>
            </a:r>
            <a:endParaRPr sz="1200">
              <a:latin typeface="Times New Roman"/>
              <a:cs typeface="Times New Roman"/>
            </a:endParaRPr>
          </a:p>
          <a:p>
            <a:pPr marL="30480" marR="4766945">
              <a:lnSpc>
                <a:spcPts val="2930"/>
              </a:lnSpc>
              <a:spcBef>
                <a:spcPts val="165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line: 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document.write(myCars[0]);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1045"/>
              </a:spcBef>
            </a:pP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result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Saab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4840" y="5422391"/>
            <a:ext cx="6513830" cy="201295"/>
          </a:xfrm>
          <a:custGeom>
            <a:avLst/>
            <a:gdLst/>
            <a:ahLst/>
            <a:cxnLst/>
            <a:rect l="l" t="t" r="r" b="b"/>
            <a:pathLst>
              <a:path w="6513830" h="201295">
                <a:moveTo>
                  <a:pt x="6513576" y="0"/>
                </a:moveTo>
                <a:lnTo>
                  <a:pt x="6510528" y="0"/>
                </a:lnTo>
                <a:lnTo>
                  <a:pt x="6510528" y="9144"/>
                </a:lnTo>
                <a:lnTo>
                  <a:pt x="6510528" y="18288"/>
                </a:lnTo>
                <a:lnTo>
                  <a:pt x="6510528" y="198120"/>
                </a:lnTo>
                <a:lnTo>
                  <a:pt x="9144" y="198120"/>
                </a:lnTo>
                <a:lnTo>
                  <a:pt x="9144" y="18288"/>
                </a:lnTo>
                <a:lnTo>
                  <a:pt x="9144" y="9144"/>
                </a:lnTo>
                <a:lnTo>
                  <a:pt x="6510528" y="9144"/>
                </a:lnTo>
                <a:lnTo>
                  <a:pt x="651052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18288"/>
                </a:lnTo>
                <a:lnTo>
                  <a:pt x="0" y="198120"/>
                </a:lnTo>
                <a:lnTo>
                  <a:pt x="0" y="201168"/>
                </a:lnTo>
                <a:lnTo>
                  <a:pt x="6510528" y="201168"/>
                </a:lnTo>
                <a:lnTo>
                  <a:pt x="6513576" y="201168"/>
                </a:lnTo>
                <a:lnTo>
                  <a:pt x="6513576" y="198120"/>
                </a:lnTo>
                <a:lnTo>
                  <a:pt x="6513576" y="18288"/>
                </a:lnTo>
                <a:lnTo>
                  <a:pt x="6513576" y="9144"/>
                </a:lnTo>
                <a:lnTo>
                  <a:pt x="651357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0080" y="5934455"/>
            <a:ext cx="6492240" cy="9525"/>
          </a:xfrm>
          <a:custGeom>
            <a:avLst/>
            <a:gdLst/>
            <a:ahLst/>
            <a:cxnLst/>
            <a:rect l="l" t="t" r="r" b="b"/>
            <a:pathLst>
              <a:path w="6492240" h="9525">
                <a:moveTo>
                  <a:pt x="6492240" y="0"/>
                </a:moveTo>
                <a:lnTo>
                  <a:pt x="0" y="0"/>
                </a:lnTo>
                <a:lnTo>
                  <a:pt x="0" y="9144"/>
                </a:lnTo>
                <a:lnTo>
                  <a:pt x="6492240" y="9144"/>
                </a:lnTo>
                <a:lnTo>
                  <a:pt x="6492240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24840" y="6833616"/>
            <a:ext cx="6513830" cy="201295"/>
          </a:xfrm>
          <a:custGeom>
            <a:avLst/>
            <a:gdLst/>
            <a:ahLst/>
            <a:cxnLst/>
            <a:rect l="l" t="t" r="r" b="b"/>
            <a:pathLst>
              <a:path w="6513830" h="201295">
                <a:moveTo>
                  <a:pt x="6513576" y="0"/>
                </a:moveTo>
                <a:lnTo>
                  <a:pt x="6510528" y="0"/>
                </a:lnTo>
                <a:lnTo>
                  <a:pt x="6510528" y="9144"/>
                </a:lnTo>
                <a:lnTo>
                  <a:pt x="6510528" y="18288"/>
                </a:lnTo>
                <a:lnTo>
                  <a:pt x="6510528" y="198120"/>
                </a:lnTo>
                <a:lnTo>
                  <a:pt x="9144" y="198120"/>
                </a:lnTo>
                <a:lnTo>
                  <a:pt x="9144" y="18288"/>
                </a:lnTo>
                <a:lnTo>
                  <a:pt x="9144" y="9144"/>
                </a:lnTo>
                <a:lnTo>
                  <a:pt x="6510528" y="9144"/>
                </a:lnTo>
                <a:lnTo>
                  <a:pt x="651052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18288"/>
                </a:lnTo>
                <a:lnTo>
                  <a:pt x="0" y="198120"/>
                </a:lnTo>
                <a:lnTo>
                  <a:pt x="0" y="201168"/>
                </a:lnTo>
                <a:lnTo>
                  <a:pt x="6510528" y="201168"/>
                </a:lnTo>
                <a:lnTo>
                  <a:pt x="6513576" y="201168"/>
                </a:lnTo>
                <a:lnTo>
                  <a:pt x="6513576" y="198120"/>
                </a:lnTo>
                <a:lnTo>
                  <a:pt x="6513576" y="18288"/>
                </a:lnTo>
                <a:lnTo>
                  <a:pt x="6513576" y="9144"/>
                </a:lnTo>
                <a:lnTo>
                  <a:pt x="651357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24840" y="7565135"/>
            <a:ext cx="6513830" cy="201295"/>
          </a:xfrm>
          <a:custGeom>
            <a:avLst/>
            <a:gdLst/>
            <a:ahLst/>
            <a:cxnLst/>
            <a:rect l="l" t="t" r="r" b="b"/>
            <a:pathLst>
              <a:path w="6513830" h="201295">
                <a:moveTo>
                  <a:pt x="6513576" y="0"/>
                </a:moveTo>
                <a:lnTo>
                  <a:pt x="6510528" y="0"/>
                </a:lnTo>
                <a:lnTo>
                  <a:pt x="6510528" y="9144"/>
                </a:lnTo>
                <a:lnTo>
                  <a:pt x="6510528" y="18288"/>
                </a:lnTo>
                <a:lnTo>
                  <a:pt x="6510528" y="198120"/>
                </a:lnTo>
                <a:lnTo>
                  <a:pt x="9144" y="198120"/>
                </a:lnTo>
                <a:lnTo>
                  <a:pt x="9144" y="18288"/>
                </a:lnTo>
                <a:lnTo>
                  <a:pt x="9144" y="9144"/>
                </a:lnTo>
                <a:lnTo>
                  <a:pt x="6510528" y="9144"/>
                </a:lnTo>
                <a:lnTo>
                  <a:pt x="651052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18288"/>
                </a:lnTo>
                <a:lnTo>
                  <a:pt x="0" y="198120"/>
                </a:lnTo>
                <a:lnTo>
                  <a:pt x="0" y="201168"/>
                </a:lnTo>
                <a:lnTo>
                  <a:pt x="6510528" y="201168"/>
                </a:lnTo>
                <a:lnTo>
                  <a:pt x="6513576" y="201168"/>
                </a:lnTo>
                <a:lnTo>
                  <a:pt x="6513576" y="198120"/>
                </a:lnTo>
                <a:lnTo>
                  <a:pt x="6513576" y="18288"/>
                </a:lnTo>
                <a:lnTo>
                  <a:pt x="6513576" y="9144"/>
                </a:lnTo>
                <a:lnTo>
                  <a:pt x="651357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24840" y="8296655"/>
            <a:ext cx="6513830" cy="201295"/>
          </a:xfrm>
          <a:custGeom>
            <a:avLst/>
            <a:gdLst/>
            <a:ahLst/>
            <a:cxnLst/>
            <a:rect l="l" t="t" r="r" b="b"/>
            <a:pathLst>
              <a:path w="6513830" h="201295">
                <a:moveTo>
                  <a:pt x="6513576" y="198132"/>
                </a:moveTo>
                <a:lnTo>
                  <a:pt x="6510528" y="198132"/>
                </a:lnTo>
                <a:lnTo>
                  <a:pt x="0" y="198132"/>
                </a:lnTo>
                <a:lnTo>
                  <a:pt x="0" y="201168"/>
                </a:lnTo>
                <a:lnTo>
                  <a:pt x="6510528" y="201168"/>
                </a:lnTo>
                <a:lnTo>
                  <a:pt x="6513576" y="201168"/>
                </a:lnTo>
                <a:lnTo>
                  <a:pt x="6513576" y="198132"/>
                </a:lnTo>
                <a:close/>
              </a:path>
              <a:path w="6513830" h="201295">
                <a:moveTo>
                  <a:pt x="6513576" y="0"/>
                </a:moveTo>
                <a:lnTo>
                  <a:pt x="651052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18288"/>
                </a:lnTo>
                <a:lnTo>
                  <a:pt x="0" y="198120"/>
                </a:lnTo>
                <a:lnTo>
                  <a:pt x="9144" y="198120"/>
                </a:lnTo>
                <a:lnTo>
                  <a:pt x="9144" y="18288"/>
                </a:lnTo>
                <a:lnTo>
                  <a:pt x="9144" y="9144"/>
                </a:lnTo>
                <a:lnTo>
                  <a:pt x="6510528" y="9144"/>
                </a:lnTo>
                <a:lnTo>
                  <a:pt x="6510528" y="18288"/>
                </a:lnTo>
                <a:lnTo>
                  <a:pt x="6510528" y="198120"/>
                </a:lnTo>
                <a:lnTo>
                  <a:pt x="6513576" y="198120"/>
                </a:lnTo>
                <a:lnTo>
                  <a:pt x="6513576" y="18288"/>
                </a:lnTo>
                <a:lnTo>
                  <a:pt x="6513576" y="9144"/>
                </a:lnTo>
                <a:lnTo>
                  <a:pt x="651357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27380" y="6098540"/>
            <a:ext cx="6508115" cy="2788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latin typeface="Times New Roman"/>
                <a:cs typeface="Times New Roman"/>
              </a:rPr>
              <a:t>Modify Values in</a:t>
            </a:r>
            <a:r>
              <a:rPr dirty="0" sz="1200" spc="5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an</a:t>
            </a:r>
            <a:r>
              <a:rPr dirty="0" sz="1200" spc="-15" b="1" i="1">
                <a:latin typeface="Times New Roman"/>
                <a:cs typeface="Times New Roman"/>
              </a:rPr>
              <a:t> </a:t>
            </a:r>
            <a:r>
              <a:rPr dirty="0" sz="1200" spc="-10" b="1" i="1">
                <a:latin typeface="Times New Roman"/>
                <a:cs typeface="Times New Roman"/>
              </a:rPr>
              <a:t>Array</a:t>
            </a:r>
            <a:endParaRPr sz="1200">
              <a:latin typeface="Times New Roman"/>
              <a:cs typeface="Times New Roman"/>
            </a:endParaRPr>
          </a:p>
          <a:p>
            <a:pPr marL="12700" marR="179070">
              <a:lnSpc>
                <a:spcPts val="2930"/>
              </a:lnSpc>
              <a:spcBef>
                <a:spcPts val="200"/>
              </a:spcBef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modify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existing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array,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just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new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array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with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specified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index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number: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myCars[0]="Opel";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dirty="0" sz="1200">
                <a:latin typeface="Times New Roman"/>
                <a:cs typeface="Times New Roman"/>
              </a:rPr>
              <a:t>Now,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 </a:t>
            </a:r>
            <a:r>
              <a:rPr dirty="0" sz="1200" spc="-15">
                <a:latin typeface="Times New Roman"/>
                <a:cs typeface="Times New Roman"/>
              </a:rPr>
              <a:t>line: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document.write(myCars[0]);</a:t>
            </a:r>
            <a:endParaRPr sz="1200">
              <a:latin typeface="Times New Roman"/>
              <a:cs typeface="Times New Roman"/>
            </a:endParaRPr>
          </a:p>
          <a:p>
            <a:pPr marL="12700" marR="4392295">
              <a:lnSpc>
                <a:spcPts val="2900"/>
              </a:lnSpc>
              <a:spcBef>
                <a:spcPts val="295"/>
              </a:spcBef>
            </a:pP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result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output: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Opel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1400" spc="-5" b="1">
                <a:latin typeface="Times New Roman"/>
                <a:cs typeface="Times New Roman"/>
              </a:rPr>
              <a:t>JavaScript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Date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Object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1792" y="9177528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45720"/>
                </a:moveTo>
                <a:lnTo>
                  <a:pt x="0" y="45720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45720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36576"/>
                </a:lnTo>
                <a:lnTo>
                  <a:pt x="6528816" y="36576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4840" y="1999487"/>
            <a:ext cx="6513830" cy="201295"/>
          </a:xfrm>
          <a:custGeom>
            <a:avLst/>
            <a:gdLst/>
            <a:ahLst/>
            <a:cxnLst/>
            <a:rect l="l" t="t" r="r" b="b"/>
            <a:pathLst>
              <a:path w="6513830" h="201294">
                <a:moveTo>
                  <a:pt x="6513576" y="0"/>
                </a:moveTo>
                <a:lnTo>
                  <a:pt x="6510528" y="0"/>
                </a:lnTo>
                <a:lnTo>
                  <a:pt x="6510528" y="9144"/>
                </a:lnTo>
                <a:lnTo>
                  <a:pt x="6510528" y="18288"/>
                </a:lnTo>
                <a:lnTo>
                  <a:pt x="6510528" y="198120"/>
                </a:lnTo>
                <a:lnTo>
                  <a:pt x="9144" y="198120"/>
                </a:lnTo>
                <a:lnTo>
                  <a:pt x="9144" y="18288"/>
                </a:lnTo>
                <a:lnTo>
                  <a:pt x="9144" y="9144"/>
                </a:lnTo>
                <a:lnTo>
                  <a:pt x="6510528" y="9144"/>
                </a:lnTo>
                <a:lnTo>
                  <a:pt x="651052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18288"/>
                </a:lnTo>
                <a:lnTo>
                  <a:pt x="0" y="198120"/>
                </a:lnTo>
                <a:lnTo>
                  <a:pt x="0" y="201168"/>
                </a:lnTo>
                <a:lnTo>
                  <a:pt x="6510528" y="201168"/>
                </a:lnTo>
                <a:lnTo>
                  <a:pt x="6513576" y="201168"/>
                </a:lnTo>
                <a:lnTo>
                  <a:pt x="6513576" y="198120"/>
                </a:lnTo>
                <a:lnTo>
                  <a:pt x="6513576" y="18288"/>
                </a:lnTo>
                <a:lnTo>
                  <a:pt x="6513576" y="9144"/>
                </a:lnTo>
                <a:lnTo>
                  <a:pt x="651357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4840" y="3791711"/>
            <a:ext cx="6513830" cy="375285"/>
          </a:xfrm>
          <a:custGeom>
            <a:avLst/>
            <a:gdLst/>
            <a:ahLst/>
            <a:cxnLst/>
            <a:rect l="l" t="t" r="r" b="b"/>
            <a:pathLst>
              <a:path w="6513830" h="375285">
                <a:moveTo>
                  <a:pt x="6513576" y="0"/>
                </a:moveTo>
                <a:lnTo>
                  <a:pt x="6510528" y="0"/>
                </a:lnTo>
                <a:lnTo>
                  <a:pt x="6510528" y="9144"/>
                </a:lnTo>
                <a:lnTo>
                  <a:pt x="6510528" y="18288"/>
                </a:lnTo>
                <a:lnTo>
                  <a:pt x="6510528" y="371856"/>
                </a:lnTo>
                <a:lnTo>
                  <a:pt x="9144" y="371856"/>
                </a:lnTo>
                <a:lnTo>
                  <a:pt x="9144" y="18288"/>
                </a:lnTo>
                <a:lnTo>
                  <a:pt x="9144" y="9144"/>
                </a:lnTo>
                <a:lnTo>
                  <a:pt x="6510528" y="9144"/>
                </a:lnTo>
                <a:lnTo>
                  <a:pt x="651052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18288"/>
                </a:lnTo>
                <a:lnTo>
                  <a:pt x="0" y="371856"/>
                </a:lnTo>
                <a:lnTo>
                  <a:pt x="0" y="374904"/>
                </a:lnTo>
                <a:lnTo>
                  <a:pt x="6510528" y="374904"/>
                </a:lnTo>
                <a:lnTo>
                  <a:pt x="6513576" y="374904"/>
                </a:lnTo>
                <a:lnTo>
                  <a:pt x="6513576" y="371856"/>
                </a:lnTo>
                <a:lnTo>
                  <a:pt x="6513576" y="18288"/>
                </a:lnTo>
                <a:lnTo>
                  <a:pt x="6513576" y="9144"/>
                </a:lnTo>
                <a:lnTo>
                  <a:pt x="651357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4840" y="4696967"/>
            <a:ext cx="6513830" cy="375285"/>
          </a:xfrm>
          <a:custGeom>
            <a:avLst/>
            <a:gdLst/>
            <a:ahLst/>
            <a:cxnLst/>
            <a:rect l="l" t="t" r="r" b="b"/>
            <a:pathLst>
              <a:path w="6513830" h="375285">
                <a:moveTo>
                  <a:pt x="6513576" y="18300"/>
                </a:moveTo>
                <a:lnTo>
                  <a:pt x="6510528" y="18300"/>
                </a:lnTo>
                <a:lnTo>
                  <a:pt x="6510528" y="371856"/>
                </a:lnTo>
                <a:lnTo>
                  <a:pt x="9144" y="371856"/>
                </a:lnTo>
                <a:lnTo>
                  <a:pt x="9144" y="18300"/>
                </a:lnTo>
                <a:lnTo>
                  <a:pt x="0" y="18300"/>
                </a:lnTo>
                <a:lnTo>
                  <a:pt x="0" y="371856"/>
                </a:lnTo>
                <a:lnTo>
                  <a:pt x="0" y="374904"/>
                </a:lnTo>
                <a:lnTo>
                  <a:pt x="6510528" y="374904"/>
                </a:lnTo>
                <a:lnTo>
                  <a:pt x="6513576" y="374904"/>
                </a:lnTo>
                <a:lnTo>
                  <a:pt x="6513576" y="371856"/>
                </a:lnTo>
                <a:lnTo>
                  <a:pt x="6513576" y="18300"/>
                </a:lnTo>
                <a:close/>
              </a:path>
              <a:path w="6513830" h="375285">
                <a:moveTo>
                  <a:pt x="6513576" y="0"/>
                </a:moveTo>
                <a:lnTo>
                  <a:pt x="651052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18288"/>
                </a:lnTo>
                <a:lnTo>
                  <a:pt x="9144" y="18288"/>
                </a:lnTo>
                <a:lnTo>
                  <a:pt x="9144" y="9144"/>
                </a:lnTo>
                <a:lnTo>
                  <a:pt x="6510528" y="9144"/>
                </a:lnTo>
                <a:lnTo>
                  <a:pt x="6510528" y="18288"/>
                </a:lnTo>
                <a:lnTo>
                  <a:pt x="6513576" y="18288"/>
                </a:lnTo>
                <a:lnTo>
                  <a:pt x="6513576" y="9144"/>
                </a:lnTo>
                <a:lnTo>
                  <a:pt x="651357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4840" y="6836664"/>
            <a:ext cx="6513830" cy="1953895"/>
          </a:xfrm>
          <a:custGeom>
            <a:avLst/>
            <a:gdLst/>
            <a:ahLst/>
            <a:cxnLst/>
            <a:rect l="l" t="t" r="r" b="b"/>
            <a:pathLst>
              <a:path w="6513830" h="1953895">
                <a:moveTo>
                  <a:pt x="6513576" y="0"/>
                </a:moveTo>
                <a:lnTo>
                  <a:pt x="6510528" y="0"/>
                </a:lnTo>
                <a:lnTo>
                  <a:pt x="6510528" y="9144"/>
                </a:lnTo>
                <a:lnTo>
                  <a:pt x="6510528" y="18288"/>
                </a:lnTo>
                <a:lnTo>
                  <a:pt x="6510528" y="1950720"/>
                </a:lnTo>
                <a:lnTo>
                  <a:pt x="9144" y="1950720"/>
                </a:lnTo>
                <a:lnTo>
                  <a:pt x="9144" y="18288"/>
                </a:lnTo>
                <a:lnTo>
                  <a:pt x="9144" y="9144"/>
                </a:lnTo>
                <a:lnTo>
                  <a:pt x="6510528" y="9144"/>
                </a:lnTo>
                <a:lnTo>
                  <a:pt x="651052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18288"/>
                </a:lnTo>
                <a:lnTo>
                  <a:pt x="0" y="1950720"/>
                </a:lnTo>
                <a:lnTo>
                  <a:pt x="0" y="1953768"/>
                </a:lnTo>
                <a:lnTo>
                  <a:pt x="6510528" y="1953768"/>
                </a:lnTo>
                <a:lnTo>
                  <a:pt x="6513576" y="1953768"/>
                </a:lnTo>
                <a:lnTo>
                  <a:pt x="6513576" y="1950720"/>
                </a:lnTo>
                <a:lnTo>
                  <a:pt x="6513576" y="18288"/>
                </a:lnTo>
                <a:lnTo>
                  <a:pt x="6513576" y="9144"/>
                </a:lnTo>
                <a:lnTo>
                  <a:pt x="651357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09091" y="435357"/>
            <a:ext cx="6554470" cy="87445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63165" algn="l"/>
                <a:tab pos="6541134" algn="l"/>
              </a:tabLst>
            </a:pP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	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JAVASCRIPT</a:t>
            </a:r>
            <a:r>
              <a:rPr dirty="0" u="sng" sz="1600" spc="-4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 spc="-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Notes	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mbria"/>
              <a:cs typeface="Cambria"/>
            </a:endParaRPr>
          </a:p>
          <a:p>
            <a:pPr marL="30480">
              <a:lnSpc>
                <a:spcPct val="100000"/>
              </a:lnSpc>
            </a:pPr>
            <a:r>
              <a:rPr dirty="0" sz="1200" spc="-10" b="1" i="1">
                <a:latin typeface="Times New Roman"/>
                <a:cs typeface="Times New Roman"/>
              </a:rPr>
              <a:t>Create</a:t>
            </a:r>
            <a:r>
              <a:rPr dirty="0" sz="1200" spc="-5" b="1" i="1">
                <a:latin typeface="Times New Roman"/>
                <a:cs typeface="Times New Roman"/>
              </a:rPr>
              <a:t> a</a:t>
            </a:r>
            <a:r>
              <a:rPr dirty="0" sz="120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Date Object</a:t>
            </a:r>
            <a:endParaRPr sz="1200">
              <a:latin typeface="Times New Roman"/>
              <a:cs typeface="Times New Roman"/>
            </a:endParaRPr>
          </a:p>
          <a:p>
            <a:pPr marL="30480" marR="3112770">
              <a:lnSpc>
                <a:spcPct val="191700"/>
              </a:lnSpc>
              <a:spcBef>
                <a:spcPts val="25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object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work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dates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times.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called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myDate: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15">
                <a:latin typeface="Times New Roman"/>
                <a:cs typeface="Times New Roman"/>
              </a:rPr>
              <a:t>var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myDate=new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Date()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Note: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Date</a:t>
            </a:r>
            <a:r>
              <a:rPr dirty="0" sz="1200" spc="-10">
                <a:latin typeface="Times New Roman"/>
                <a:cs typeface="Times New Roman"/>
              </a:rPr>
              <a:t> object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automatically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hold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current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time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initial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value!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5" b="1" i="1">
                <a:latin typeface="Times New Roman"/>
                <a:cs typeface="Times New Roman"/>
              </a:rPr>
              <a:t>Set</a:t>
            </a:r>
            <a:r>
              <a:rPr dirty="0" sz="1200" spc="-25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Dates</a:t>
            </a:r>
            <a:endParaRPr sz="1200">
              <a:latin typeface="Times New Roman"/>
              <a:cs typeface="Times New Roman"/>
            </a:endParaRPr>
          </a:p>
          <a:p>
            <a:pPr marL="30480" marR="1292860">
              <a:lnSpc>
                <a:spcPct val="193300"/>
              </a:lnSpc>
            </a:pPr>
            <a:r>
              <a:rPr dirty="0" sz="1200" spc="-20">
                <a:latin typeface="Times New Roman"/>
                <a:cs typeface="Times New Roman"/>
              </a:rPr>
              <a:t>We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easily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manipulate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methods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available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Date</a:t>
            </a:r>
            <a:r>
              <a:rPr dirty="0" sz="1200" spc="-5">
                <a:latin typeface="Times New Roman"/>
                <a:cs typeface="Times New Roman"/>
              </a:rPr>
              <a:t> object.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example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below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Date</a:t>
            </a:r>
            <a:r>
              <a:rPr dirty="0" sz="1200" spc="-10">
                <a:latin typeface="Times New Roman"/>
                <a:cs typeface="Times New Roman"/>
              </a:rPr>
              <a:t> object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specific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(14th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January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2010):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30480" marR="4530090">
              <a:lnSpc>
                <a:spcPts val="1370"/>
              </a:lnSpc>
            </a:pPr>
            <a:r>
              <a:rPr dirty="0" sz="1200" spc="-15">
                <a:latin typeface="Times New Roman"/>
                <a:cs typeface="Times New Roman"/>
              </a:rPr>
              <a:t>var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myDate=new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Date();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myDate.setFullYear(2010,0,14);</a:t>
            </a:r>
            <a:endParaRPr sz="1200">
              <a:latin typeface="Times New Roman"/>
              <a:cs typeface="Times New Roman"/>
            </a:endParaRPr>
          </a:p>
          <a:p>
            <a:pPr marL="30480" marR="1708785">
              <a:lnSpc>
                <a:spcPts val="2900"/>
              </a:lnSpc>
              <a:spcBef>
                <a:spcPts val="260"/>
              </a:spcBef>
            </a:pP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example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Date</a:t>
            </a:r>
            <a:r>
              <a:rPr dirty="0" sz="1200" spc="-10">
                <a:latin typeface="Times New Roman"/>
                <a:cs typeface="Times New Roman"/>
              </a:rPr>
              <a:t> object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5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days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future: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var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myDate=new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Date();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055"/>
              </a:lnSpc>
            </a:pPr>
            <a:r>
              <a:rPr dirty="0" sz="1200" spc="-5">
                <a:latin typeface="Times New Roman"/>
                <a:cs typeface="Times New Roman"/>
              </a:rPr>
              <a:t>myDate.setDate(myDate.getDate()+5);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30480" marR="119380">
              <a:lnSpc>
                <a:spcPts val="1390"/>
              </a:lnSpc>
              <a:spcBef>
                <a:spcPts val="5"/>
              </a:spcBef>
            </a:pPr>
            <a:r>
              <a:rPr dirty="0" sz="1200" spc="-5" b="1">
                <a:latin typeface="Times New Roman"/>
                <a:cs typeface="Times New Roman"/>
              </a:rPr>
              <a:t>Note: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adding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five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days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shifts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month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year,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changes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handled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automatically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object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itself!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5" b="1" i="1">
                <a:latin typeface="Times New Roman"/>
                <a:cs typeface="Times New Roman"/>
              </a:rPr>
              <a:t>Compare</a:t>
            </a:r>
            <a:r>
              <a:rPr dirty="0" sz="1200" spc="-1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Two Dates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Date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object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also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compare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two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dates.</a:t>
            </a:r>
            <a:endParaRPr sz="1200">
              <a:latin typeface="Times New Roman"/>
              <a:cs typeface="Times New Roman"/>
            </a:endParaRPr>
          </a:p>
          <a:p>
            <a:pPr marL="30480" marR="1984375">
              <a:lnSpc>
                <a:spcPts val="2930"/>
              </a:lnSpc>
              <a:spcBef>
                <a:spcPts val="200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example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compares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today's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14th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January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2010: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var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myDate=new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Date();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994"/>
              </a:lnSpc>
            </a:pPr>
            <a:r>
              <a:rPr dirty="0" sz="1200" spc="-5">
                <a:latin typeface="Times New Roman"/>
                <a:cs typeface="Times New Roman"/>
              </a:rPr>
              <a:t>myDate.setFullYear(2010,0,14);</a:t>
            </a:r>
            <a:endParaRPr sz="1200">
              <a:latin typeface="Times New Roman"/>
              <a:cs typeface="Times New Roman"/>
            </a:endParaRPr>
          </a:p>
          <a:p>
            <a:pPr marL="30480" marR="5056505">
              <a:lnSpc>
                <a:spcPts val="1370"/>
              </a:lnSpc>
              <a:spcBef>
                <a:spcPts val="80"/>
              </a:spcBef>
            </a:pPr>
            <a:r>
              <a:rPr dirty="0" sz="1200" spc="-15">
                <a:latin typeface="Times New Roman"/>
                <a:cs typeface="Times New Roman"/>
              </a:rPr>
              <a:t>var</a:t>
            </a:r>
            <a:r>
              <a:rPr dirty="0" sz="1200">
                <a:latin typeface="Times New Roman"/>
                <a:cs typeface="Times New Roman"/>
              </a:rPr>
              <a:t> today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=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new</a:t>
            </a:r>
            <a:r>
              <a:rPr dirty="0" sz="1200">
                <a:latin typeface="Times New Roman"/>
                <a:cs typeface="Times New Roman"/>
              </a:rPr>
              <a:t> Date();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if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(myDate&gt;today)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20"/>
              </a:lnSpc>
            </a:pPr>
            <a:r>
              <a:rPr dirty="0" sz="1200" spc="-5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alert("Today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before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14th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January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2010");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10">
                <a:latin typeface="Times New Roman"/>
                <a:cs typeface="Times New Roman"/>
              </a:rPr>
              <a:t>else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alert("Today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after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14th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January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2010");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415"/>
              </a:lnSpc>
            </a:pPr>
            <a:r>
              <a:rPr dirty="0" sz="1200" spc="-5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400" spc="-5" b="1">
                <a:latin typeface="Times New Roman"/>
                <a:cs typeface="Times New Roman"/>
              </a:rPr>
              <a:t>JavaScript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5" b="1">
                <a:latin typeface="Times New Roman"/>
                <a:cs typeface="Times New Roman"/>
              </a:rPr>
              <a:t>Math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Object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1792" y="9177528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45720"/>
                </a:moveTo>
                <a:lnTo>
                  <a:pt x="0" y="45720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45720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36576"/>
                </a:lnTo>
                <a:lnTo>
                  <a:pt x="6528816" y="36576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4840" y="2353055"/>
            <a:ext cx="6513830" cy="375285"/>
          </a:xfrm>
          <a:custGeom>
            <a:avLst/>
            <a:gdLst/>
            <a:ahLst/>
            <a:cxnLst/>
            <a:rect l="l" t="t" r="r" b="b"/>
            <a:pathLst>
              <a:path w="6513830" h="375285">
                <a:moveTo>
                  <a:pt x="6513576" y="0"/>
                </a:moveTo>
                <a:lnTo>
                  <a:pt x="6510528" y="0"/>
                </a:lnTo>
                <a:lnTo>
                  <a:pt x="6510528" y="9144"/>
                </a:lnTo>
                <a:lnTo>
                  <a:pt x="6510528" y="18288"/>
                </a:lnTo>
                <a:lnTo>
                  <a:pt x="6510528" y="371856"/>
                </a:lnTo>
                <a:lnTo>
                  <a:pt x="9144" y="371856"/>
                </a:lnTo>
                <a:lnTo>
                  <a:pt x="9144" y="18288"/>
                </a:lnTo>
                <a:lnTo>
                  <a:pt x="9144" y="9144"/>
                </a:lnTo>
                <a:lnTo>
                  <a:pt x="6510528" y="9144"/>
                </a:lnTo>
                <a:lnTo>
                  <a:pt x="651052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18288"/>
                </a:lnTo>
                <a:lnTo>
                  <a:pt x="0" y="371856"/>
                </a:lnTo>
                <a:lnTo>
                  <a:pt x="0" y="374904"/>
                </a:lnTo>
                <a:lnTo>
                  <a:pt x="6510528" y="374904"/>
                </a:lnTo>
                <a:lnTo>
                  <a:pt x="6513576" y="374904"/>
                </a:lnTo>
                <a:lnTo>
                  <a:pt x="6513576" y="371856"/>
                </a:lnTo>
                <a:lnTo>
                  <a:pt x="6513576" y="18288"/>
                </a:lnTo>
                <a:lnTo>
                  <a:pt x="6513576" y="9144"/>
                </a:lnTo>
                <a:lnTo>
                  <a:pt x="651357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4840" y="4843271"/>
            <a:ext cx="6513830" cy="1430020"/>
          </a:xfrm>
          <a:custGeom>
            <a:avLst/>
            <a:gdLst/>
            <a:ahLst/>
            <a:cxnLst/>
            <a:rect l="l" t="t" r="r" b="b"/>
            <a:pathLst>
              <a:path w="6513830" h="1430020">
                <a:moveTo>
                  <a:pt x="6513576" y="0"/>
                </a:moveTo>
                <a:lnTo>
                  <a:pt x="6510528" y="0"/>
                </a:lnTo>
                <a:lnTo>
                  <a:pt x="6510528" y="9144"/>
                </a:lnTo>
                <a:lnTo>
                  <a:pt x="6510528" y="18288"/>
                </a:lnTo>
                <a:lnTo>
                  <a:pt x="6510528" y="1426464"/>
                </a:lnTo>
                <a:lnTo>
                  <a:pt x="9144" y="1426464"/>
                </a:lnTo>
                <a:lnTo>
                  <a:pt x="9144" y="18288"/>
                </a:lnTo>
                <a:lnTo>
                  <a:pt x="9144" y="9144"/>
                </a:lnTo>
                <a:lnTo>
                  <a:pt x="6510528" y="9144"/>
                </a:lnTo>
                <a:lnTo>
                  <a:pt x="651052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18288"/>
                </a:lnTo>
                <a:lnTo>
                  <a:pt x="0" y="1426464"/>
                </a:lnTo>
                <a:lnTo>
                  <a:pt x="0" y="1429512"/>
                </a:lnTo>
                <a:lnTo>
                  <a:pt x="6510528" y="1429512"/>
                </a:lnTo>
                <a:lnTo>
                  <a:pt x="6513576" y="1429512"/>
                </a:lnTo>
                <a:lnTo>
                  <a:pt x="6513576" y="1426464"/>
                </a:lnTo>
                <a:lnTo>
                  <a:pt x="6513576" y="18288"/>
                </a:lnTo>
                <a:lnTo>
                  <a:pt x="6513576" y="9144"/>
                </a:lnTo>
                <a:lnTo>
                  <a:pt x="651357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4840" y="8010143"/>
            <a:ext cx="6513830" cy="198120"/>
          </a:xfrm>
          <a:custGeom>
            <a:avLst/>
            <a:gdLst/>
            <a:ahLst/>
            <a:cxnLst/>
            <a:rect l="l" t="t" r="r" b="b"/>
            <a:pathLst>
              <a:path w="6513830" h="198120">
                <a:moveTo>
                  <a:pt x="6513576" y="18300"/>
                </a:moveTo>
                <a:lnTo>
                  <a:pt x="6510528" y="18300"/>
                </a:lnTo>
                <a:lnTo>
                  <a:pt x="6510528" y="195072"/>
                </a:lnTo>
                <a:lnTo>
                  <a:pt x="9144" y="195072"/>
                </a:lnTo>
                <a:lnTo>
                  <a:pt x="9144" y="18300"/>
                </a:lnTo>
                <a:lnTo>
                  <a:pt x="0" y="18300"/>
                </a:lnTo>
                <a:lnTo>
                  <a:pt x="0" y="195072"/>
                </a:lnTo>
                <a:lnTo>
                  <a:pt x="0" y="198120"/>
                </a:lnTo>
                <a:lnTo>
                  <a:pt x="6510528" y="198120"/>
                </a:lnTo>
                <a:lnTo>
                  <a:pt x="6513576" y="198120"/>
                </a:lnTo>
                <a:lnTo>
                  <a:pt x="6513576" y="195072"/>
                </a:lnTo>
                <a:lnTo>
                  <a:pt x="6513576" y="18300"/>
                </a:lnTo>
                <a:close/>
              </a:path>
              <a:path w="6513830" h="198120">
                <a:moveTo>
                  <a:pt x="6513576" y="0"/>
                </a:moveTo>
                <a:lnTo>
                  <a:pt x="651052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18288"/>
                </a:lnTo>
                <a:lnTo>
                  <a:pt x="9144" y="18288"/>
                </a:lnTo>
                <a:lnTo>
                  <a:pt x="9144" y="9144"/>
                </a:lnTo>
                <a:lnTo>
                  <a:pt x="6510528" y="9144"/>
                </a:lnTo>
                <a:lnTo>
                  <a:pt x="6510528" y="18288"/>
                </a:lnTo>
                <a:lnTo>
                  <a:pt x="6513576" y="18288"/>
                </a:lnTo>
                <a:lnTo>
                  <a:pt x="6513576" y="9144"/>
                </a:lnTo>
                <a:lnTo>
                  <a:pt x="651357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09091" y="435357"/>
            <a:ext cx="6554470" cy="8505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63165" algn="l"/>
                <a:tab pos="6541134" algn="l"/>
              </a:tabLst>
            </a:pP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	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JAVASCRIPT</a:t>
            </a:r>
            <a:r>
              <a:rPr dirty="0" u="sng" sz="1600" spc="-4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 spc="-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Notes	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mbria"/>
              <a:cs typeface="Cambria"/>
            </a:endParaRPr>
          </a:p>
          <a:p>
            <a:pPr marL="30480">
              <a:lnSpc>
                <a:spcPct val="100000"/>
              </a:lnSpc>
            </a:pPr>
            <a:r>
              <a:rPr dirty="0" sz="1200" spc="-5" b="1" i="1">
                <a:latin typeface="Times New Roman"/>
                <a:cs typeface="Times New Roman"/>
              </a:rPr>
              <a:t>Math</a:t>
            </a:r>
            <a:r>
              <a:rPr dirty="0" sz="1200" spc="-25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Object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allows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you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 mathematical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tasks.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includes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several</a:t>
            </a:r>
            <a:r>
              <a:rPr dirty="0" sz="1200" spc="-5">
                <a:latin typeface="Times New Roman"/>
                <a:cs typeface="Times New Roman"/>
              </a:rPr>
              <a:t> mathematical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constants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methods.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Syntax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for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using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properties/methods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of Math: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30480">
              <a:lnSpc>
                <a:spcPts val="1415"/>
              </a:lnSpc>
            </a:pPr>
            <a:r>
              <a:rPr dirty="0" sz="1200" spc="-15">
                <a:latin typeface="Times New Roman"/>
                <a:cs typeface="Times New Roman"/>
              </a:rPr>
              <a:t>var</a:t>
            </a:r>
            <a:r>
              <a:rPr dirty="0" sz="1200" spc="-5">
                <a:latin typeface="Times New Roman"/>
                <a:cs typeface="Times New Roman"/>
              </a:rPr>
              <a:t> pi_value=Math.PI;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415"/>
              </a:lnSpc>
            </a:pPr>
            <a:r>
              <a:rPr dirty="0" sz="1200" spc="-15">
                <a:latin typeface="Times New Roman"/>
                <a:cs typeface="Times New Roman"/>
              </a:rPr>
              <a:t>var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sqrt_value=Math.sqrt(16);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30480" marR="247015">
              <a:lnSpc>
                <a:spcPts val="1390"/>
              </a:lnSpc>
            </a:pPr>
            <a:r>
              <a:rPr dirty="0" sz="1200" spc="-5" b="1">
                <a:latin typeface="Times New Roman"/>
                <a:cs typeface="Times New Roman"/>
              </a:rPr>
              <a:t>Note: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constructor.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properties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methods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called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an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object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without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creating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5"/>
              </a:spcBef>
            </a:pPr>
            <a:r>
              <a:rPr dirty="0" sz="1200" spc="-5" b="1" i="1">
                <a:latin typeface="Times New Roman"/>
                <a:cs typeface="Times New Roman"/>
              </a:rPr>
              <a:t>Mathematical</a:t>
            </a:r>
            <a:r>
              <a:rPr dirty="0" sz="1200" spc="-1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Constants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30480" marR="34290">
              <a:lnSpc>
                <a:spcPct val="95800"/>
              </a:lnSpc>
            </a:pPr>
            <a:r>
              <a:rPr dirty="0" sz="1200" spc="-5">
                <a:latin typeface="Times New Roman"/>
                <a:cs typeface="Times New Roman"/>
              </a:rPr>
              <a:t>JavaScript provides </a:t>
            </a:r>
            <a:r>
              <a:rPr dirty="0" sz="1200" spc="-10">
                <a:latin typeface="Times New Roman"/>
                <a:cs typeface="Times New Roman"/>
              </a:rPr>
              <a:t>eight </a:t>
            </a:r>
            <a:r>
              <a:rPr dirty="0" sz="1200" spc="-5">
                <a:latin typeface="Times New Roman"/>
                <a:cs typeface="Times New Roman"/>
              </a:rPr>
              <a:t>mathematical constants </a:t>
            </a:r>
            <a:r>
              <a:rPr dirty="0" sz="1200" spc="-1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can be accessed </a:t>
            </a:r>
            <a:r>
              <a:rPr dirty="0" sz="1200">
                <a:latin typeface="Times New Roman"/>
                <a:cs typeface="Times New Roman"/>
              </a:rPr>
              <a:t>from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Math </a:t>
            </a:r>
            <a:r>
              <a:rPr dirty="0" sz="1200" spc="-5">
                <a:latin typeface="Times New Roman"/>
                <a:cs typeface="Times New Roman"/>
              </a:rPr>
              <a:t>object. </a:t>
            </a:r>
            <a:r>
              <a:rPr dirty="0" sz="1200" spc="-10">
                <a:latin typeface="Times New Roman"/>
                <a:cs typeface="Times New Roman"/>
              </a:rPr>
              <a:t>These </a:t>
            </a:r>
            <a:r>
              <a:rPr dirty="0" sz="1200" spc="10">
                <a:latin typeface="Times New Roman"/>
                <a:cs typeface="Times New Roman"/>
              </a:rPr>
              <a:t>are: </a:t>
            </a:r>
            <a:r>
              <a:rPr dirty="0" sz="1200">
                <a:latin typeface="Times New Roman"/>
                <a:cs typeface="Times New Roman"/>
              </a:rPr>
              <a:t>E,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PI, </a:t>
            </a:r>
            <a:r>
              <a:rPr dirty="0" sz="1200" spc="-5">
                <a:latin typeface="Times New Roman"/>
                <a:cs typeface="Times New Roman"/>
              </a:rPr>
              <a:t>square root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2, square root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1/2, </a:t>
            </a:r>
            <a:r>
              <a:rPr dirty="0" sz="1200" spc="-10">
                <a:latin typeface="Times New Roman"/>
                <a:cs typeface="Times New Roman"/>
              </a:rPr>
              <a:t>natural log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2, natural </a:t>
            </a:r>
            <a:r>
              <a:rPr dirty="0" sz="1200" spc="-10">
                <a:latin typeface="Times New Roman"/>
                <a:cs typeface="Times New Roman"/>
              </a:rPr>
              <a:t>log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10, base-2 </a:t>
            </a:r>
            <a:r>
              <a:rPr dirty="0" sz="1200" spc="-10">
                <a:latin typeface="Times New Roman"/>
                <a:cs typeface="Times New Roman"/>
              </a:rPr>
              <a:t>log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E, </a:t>
            </a:r>
            <a:r>
              <a:rPr dirty="0" sz="1200" spc="-15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base-10 </a:t>
            </a:r>
            <a:r>
              <a:rPr dirty="0" sz="1200" spc="-10">
                <a:latin typeface="Times New Roman"/>
                <a:cs typeface="Times New Roman"/>
              </a:rPr>
              <a:t>log 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5">
                <a:latin typeface="Times New Roman"/>
                <a:cs typeface="Times New Roman"/>
              </a:rPr>
              <a:t>You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may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reference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constants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-10">
                <a:latin typeface="Times New Roman"/>
                <a:cs typeface="Times New Roman"/>
              </a:rPr>
              <a:t> your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like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30480" marR="5537200">
              <a:lnSpc>
                <a:spcPct val="95700"/>
              </a:lnSpc>
            </a:pPr>
            <a:r>
              <a:rPr dirty="0" sz="1200" spc="-5">
                <a:latin typeface="Times New Roman"/>
                <a:cs typeface="Times New Roman"/>
              </a:rPr>
              <a:t>Math.E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Math.PI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Math.SQRT2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</a:t>
            </a:r>
            <a:r>
              <a:rPr dirty="0" sz="1200" spc="-10">
                <a:latin typeface="Times New Roman"/>
                <a:cs typeface="Times New Roman"/>
              </a:rPr>
              <a:t>a</a:t>
            </a:r>
            <a:r>
              <a:rPr dirty="0" sz="1200" spc="20">
                <a:latin typeface="Times New Roman"/>
                <a:cs typeface="Times New Roman"/>
              </a:rPr>
              <a:t>t</a:t>
            </a:r>
            <a:r>
              <a:rPr dirty="0" sz="1200" spc="-30">
                <a:latin typeface="Times New Roman"/>
                <a:cs typeface="Times New Roman"/>
              </a:rPr>
              <a:t>h</a:t>
            </a:r>
            <a:r>
              <a:rPr dirty="0" sz="1200" spc="5">
                <a:latin typeface="Times New Roman"/>
                <a:cs typeface="Times New Roman"/>
              </a:rPr>
              <a:t>.</a:t>
            </a:r>
            <a:r>
              <a:rPr dirty="0" sz="1200">
                <a:latin typeface="Times New Roman"/>
                <a:cs typeface="Times New Roman"/>
              </a:rPr>
              <a:t>S</a:t>
            </a:r>
            <a:r>
              <a:rPr dirty="0" sz="1200" spc="-5">
                <a:latin typeface="Times New Roman"/>
                <a:cs typeface="Times New Roman"/>
              </a:rPr>
              <a:t>Q</a:t>
            </a:r>
            <a:r>
              <a:rPr dirty="0" sz="1200" spc="-15">
                <a:latin typeface="Times New Roman"/>
                <a:cs typeface="Times New Roman"/>
              </a:rPr>
              <a:t>R</a:t>
            </a:r>
            <a:r>
              <a:rPr dirty="0" sz="1200" spc="5">
                <a:latin typeface="Times New Roman"/>
                <a:cs typeface="Times New Roman"/>
              </a:rPr>
              <a:t>T</a:t>
            </a:r>
            <a:r>
              <a:rPr dirty="0" sz="1200" spc="-5">
                <a:latin typeface="Times New Roman"/>
                <a:cs typeface="Times New Roman"/>
              </a:rPr>
              <a:t>1_2  </a:t>
            </a:r>
            <a:r>
              <a:rPr dirty="0" sz="1200" spc="-5">
                <a:latin typeface="Times New Roman"/>
                <a:cs typeface="Times New Roman"/>
              </a:rPr>
              <a:t>Math.LN2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Math.LN10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Math.LOG2E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Math.LOG10E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1070"/>
              </a:spcBef>
            </a:pPr>
            <a:r>
              <a:rPr dirty="0" sz="1200" spc="-5" b="1" i="1">
                <a:latin typeface="Times New Roman"/>
                <a:cs typeface="Times New Roman"/>
              </a:rPr>
              <a:t>Mathematical Methods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30480" marR="88900">
              <a:lnSpc>
                <a:spcPts val="137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addition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mathematical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constants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accessed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Math</a:t>
            </a:r>
            <a:r>
              <a:rPr dirty="0" sz="1200" spc="-5">
                <a:latin typeface="Times New Roman"/>
                <a:cs typeface="Times New Roman"/>
              </a:rPr>
              <a:t> object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also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several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methods </a:t>
            </a:r>
            <a:r>
              <a:rPr dirty="0" sz="1200" spc="-10">
                <a:latin typeface="Times New Roman"/>
                <a:cs typeface="Times New Roman"/>
              </a:rPr>
              <a:t>available.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30480" marR="414655">
              <a:lnSpc>
                <a:spcPts val="139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example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round()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method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Math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object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round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number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nearest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integer: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document.write(Math.round(4.7));</a:t>
            </a:r>
            <a:endParaRPr sz="1200">
              <a:latin typeface="Times New Roman"/>
              <a:cs typeface="Times New Roman"/>
            </a:endParaRPr>
          </a:p>
          <a:p>
            <a:pPr marL="30480" marR="3418204">
              <a:lnSpc>
                <a:spcPts val="2930"/>
              </a:lnSpc>
              <a:spcBef>
                <a:spcPts val="45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above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result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output: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4840" y="8741676"/>
            <a:ext cx="6513830" cy="198120"/>
          </a:xfrm>
          <a:custGeom>
            <a:avLst/>
            <a:gdLst/>
            <a:ahLst/>
            <a:cxnLst/>
            <a:rect l="l" t="t" r="r" b="b"/>
            <a:pathLst>
              <a:path w="6513830" h="198120">
                <a:moveTo>
                  <a:pt x="6513576" y="18288"/>
                </a:moveTo>
                <a:lnTo>
                  <a:pt x="6510528" y="18288"/>
                </a:lnTo>
                <a:lnTo>
                  <a:pt x="6510528" y="195059"/>
                </a:lnTo>
                <a:lnTo>
                  <a:pt x="9144" y="195059"/>
                </a:lnTo>
                <a:lnTo>
                  <a:pt x="9144" y="18288"/>
                </a:lnTo>
                <a:lnTo>
                  <a:pt x="0" y="18288"/>
                </a:lnTo>
                <a:lnTo>
                  <a:pt x="0" y="195059"/>
                </a:lnTo>
                <a:lnTo>
                  <a:pt x="0" y="198107"/>
                </a:lnTo>
                <a:lnTo>
                  <a:pt x="6510528" y="198107"/>
                </a:lnTo>
                <a:lnTo>
                  <a:pt x="6513576" y="198107"/>
                </a:lnTo>
                <a:lnTo>
                  <a:pt x="6513576" y="195072"/>
                </a:lnTo>
                <a:lnTo>
                  <a:pt x="6513576" y="18288"/>
                </a:lnTo>
                <a:close/>
              </a:path>
              <a:path w="6513830" h="198120">
                <a:moveTo>
                  <a:pt x="6513576" y="0"/>
                </a:moveTo>
                <a:lnTo>
                  <a:pt x="6510528" y="0"/>
                </a:lnTo>
                <a:lnTo>
                  <a:pt x="9144" y="0"/>
                </a:lnTo>
                <a:lnTo>
                  <a:pt x="0" y="0"/>
                </a:lnTo>
                <a:lnTo>
                  <a:pt x="0" y="9131"/>
                </a:lnTo>
                <a:lnTo>
                  <a:pt x="0" y="18275"/>
                </a:lnTo>
                <a:lnTo>
                  <a:pt x="9144" y="18275"/>
                </a:lnTo>
                <a:lnTo>
                  <a:pt x="9144" y="9131"/>
                </a:lnTo>
                <a:lnTo>
                  <a:pt x="6510528" y="9131"/>
                </a:lnTo>
                <a:lnTo>
                  <a:pt x="6510528" y="18275"/>
                </a:lnTo>
                <a:lnTo>
                  <a:pt x="6513576" y="18275"/>
                </a:lnTo>
                <a:lnTo>
                  <a:pt x="6513576" y="9131"/>
                </a:lnTo>
                <a:lnTo>
                  <a:pt x="651357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1792" y="9177528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45720"/>
                </a:moveTo>
                <a:lnTo>
                  <a:pt x="0" y="45720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45720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36576"/>
                </a:lnTo>
                <a:lnTo>
                  <a:pt x="6528816" y="36576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4840" y="1469135"/>
            <a:ext cx="6513830" cy="201295"/>
          </a:xfrm>
          <a:custGeom>
            <a:avLst/>
            <a:gdLst/>
            <a:ahLst/>
            <a:cxnLst/>
            <a:rect l="l" t="t" r="r" b="b"/>
            <a:pathLst>
              <a:path w="6513830" h="201294">
                <a:moveTo>
                  <a:pt x="6513576" y="0"/>
                </a:moveTo>
                <a:lnTo>
                  <a:pt x="6510528" y="0"/>
                </a:lnTo>
                <a:lnTo>
                  <a:pt x="6510528" y="9144"/>
                </a:lnTo>
                <a:lnTo>
                  <a:pt x="6510528" y="18288"/>
                </a:lnTo>
                <a:lnTo>
                  <a:pt x="6510528" y="198120"/>
                </a:lnTo>
                <a:lnTo>
                  <a:pt x="9144" y="198120"/>
                </a:lnTo>
                <a:lnTo>
                  <a:pt x="9144" y="18288"/>
                </a:lnTo>
                <a:lnTo>
                  <a:pt x="9144" y="9144"/>
                </a:lnTo>
                <a:lnTo>
                  <a:pt x="6510528" y="9144"/>
                </a:lnTo>
                <a:lnTo>
                  <a:pt x="651052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18288"/>
                </a:lnTo>
                <a:lnTo>
                  <a:pt x="0" y="198120"/>
                </a:lnTo>
                <a:lnTo>
                  <a:pt x="0" y="201168"/>
                </a:lnTo>
                <a:lnTo>
                  <a:pt x="6510528" y="201168"/>
                </a:lnTo>
                <a:lnTo>
                  <a:pt x="6513576" y="201168"/>
                </a:lnTo>
                <a:lnTo>
                  <a:pt x="6513576" y="198120"/>
                </a:lnTo>
                <a:lnTo>
                  <a:pt x="6513576" y="18288"/>
                </a:lnTo>
                <a:lnTo>
                  <a:pt x="6513576" y="9144"/>
                </a:lnTo>
                <a:lnTo>
                  <a:pt x="651357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4840" y="2200655"/>
            <a:ext cx="6513830" cy="201295"/>
          </a:xfrm>
          <a:custGeom>
            <a:avLst/>
            <a:gdLst/>
            <a:ahLst/>
            <a:cxnLst/>
            <a:rect l="l" t="t" r="r" b="b"/>
            <a:pathLst>
              <a:path w="6513830" h="201294">
                <a:moveTo>
                  <a:pt x="6513576" y="0"/>
                </a:moveTo>
                <a:lnTo>
                  <a:pt x="6510528" y="0"/>
                </a:lnTo>
                <a:lnTo>
                  <a:pt x="6510528" y="9144"/>
                </a:lnTo>
                <a:lnTo>
                  <a:pt x="6510528" y="18288"/>
                </a:lnTo>
                <a:lnTo>
                  <a:pt x="6510528" y="198120"/>
                </a:lnTo>
                <a:lnTo>
                  <a:pt x="9144" y="198120"/>
                </a:lnTo>
                <a:lnTo>
                  <a:pt x="9144" y="18288"/>
                </a:lnTo>
                <a:lnTo>
                  <a:pt x="9144" y="9144"/>
                </a:lnTo>
                <a:lnTo>
                  <a:pt x="6510528" y="9144"/>
                </a:lnTo>
                <a:lnTo>
                  <a:pt x="651052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18288"/>
                </a:lnTo>
                <a:lnTo>
                  <a:pt x="0" y="198120"/>
                </a:lnTo>
                <a:lnTo>
                  <a:pt x="0" y="201168"/>
                </a:lnTo>
                <a:lnTo>
                  <a:pt x="6510528" y="201168"/>
                </a:lnTo>
                <a:lnTo>
                  <a:pt x="6513576" y="201168"/>
                </a:lnTo>
                <a:lnTo>
                  <a:pt x="6513576" y="198120"/>
                </a:lnTo>
                <a:lnTo>
                  <a:pt x="6513576" y="18288"/>
                </a:lnTo>
                <a:lnTo>
                  <a:pt x="6513576" y="9144"/>
                </a:lnTo>
                <a:lnTo>
                  <a:pt x="651357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4840" y="3105911"/>
            <a:ext cx="6513830" cy="201295"/>
          </a:xfrm>
          <a:custGeom>
            <a:avLst/>
            <a:gdLst/>
            <a:ahLst/>
            <a:cxnLst/>
            <a:rect l="l" t="t" r="r" b="b"/>
            <a:pathLst>
              <a:path w="6513830" h="201295">
                <a:moveTo>
                  <a:pt x="6513576" y="0"/>
                </a:moveTo>
                <a:lnTo>
                  <a:pt x="6510528" y="0"/>
                </a:lnTo>
                <a:lnTo>
                  <a:pt x="6510528" y="9144"/>
                </a:lnTo>
                <a:lnTo>
                  <a:pt x="6510528" y="18288"/>
                </a:lnTo>
                <a:lnTo>
                  <a:pt x="6510528" y="198120"/>
                </a:lnTo>
                <a:lnTo>
                  <a:pt x="9144" y="198120"/>
                </a:lnTo>
                <a:lnTo>
                  <a:pt x="9144" y="18288"/>
                </a:lnTo>
                <a:lnTo>
                  <a:pt x="9144" y="9144"/>
                </a:lnTo>
                <a:lnTo>
                  <a:pt x="6510528" y="9144"/>
                </a:lnTo>
                <a:lnTo>
                  <a:pt x="651052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18288"/>
                </a:lnTo>
                <a:lnTo>
                  <a:pt x="0" y="198120"/>
                </a:lnTo>
                <a:lnTo>
                  <a:pt x="0" y="201168"/>
                </a:lnTo>
                <a:lnTo>
                  <a:pt x="6510528" y="201168"/>
                </a:lnTo>
                <a:lnTo>
                  <a:pt x="6513576" y="201168"/>
                </a:lnTo>
                <a:lnTo>
                  <a:pt x="6513576" y="198120"/>
                </a:lnTo>
                <a:lnTo>
                  <a:pt x="6513576" y="18288"/>
                </a:lnTo>
                <a:lnTo>
                  <a:pt x="6513576" y="9144"/>
                </a:lnTo>
                <a:lnTo>
                  <a:pt x="651357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4840" y="3837431"/>
            <a:ext cx="6513830" cy="201295"/>
          </a:xfrm>
          <a:custGeom>
            <a:avLst/>
            <a:gdLst/>
            <a:ahLst/>
            <a:cxnLst/>
            <a:rect l="l" t="t" r="r" b="b"/>
            <a:pathLst>
              <a:path w="6513830" h="201295">
                <a:moveTo>
                  <a:pt x="6513576" y="0"/>
                </a:moveTo>
                <a:lnTo>
                  <a:pt x="6510528" y="0"/>
                </a:lnTo>
                <a:lnTo>
                  <a:pt x="6510528" y="9144"/>
                </a:lnTo>
                <a:lnTo>
                  <a:pt x="6510528" y="18288"/>
                </a:lnTo>
                <a:lnTo>
                  <a:pt x="6510528" y="198120"/>
                </a:lnTo>
                <a:lnTo>
                  <a:pt x="9144" y="198120"/>
                </a:lnTo>
                <a:lnTo>
                  <a:pt x="9144" y="18288"/>
                </a:lnTo>
                <a:lnTo>
                  <a:pt x="9144" y="9144"/>
                </a:lnTo>
                <a:lnTo>
                  <a:pt x="6510528" y="9144"/>
                </a:lnTo>
                <a:lnTo>
                  <a:pt x="651052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18288"/>
                </a:lnTo>
                <a:lnTo>
                  <a:pt x="0" y="198120"/>
                </a:lnTo>
                <a:lnTo>
                  <a:pt x="0" y="201168"/>
                </a:lnTo>
                <a:lnTo>
                  <a:pt x="6510528" y="201168"/>
                </a:lnTo>
                <a:lnTo>
                  <a:pt x="6513576" y="201168"/>
                </a:lnTo>
                <a:lnTo>
                  <a:pt x="6513576" y="198120"/>
                </a:lnTo>
                <a:lnTo>
                  <a:pt x="6513576" y="18288"/>
                </a:lnTo>
                <a:lnTo>
                  <a:pt x="6513576" y="9144"/>
                </a:lnTo>
                <a:lnTo>
                  <a:pt x="651357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24840" y="6010655"/>
            <a:ext cx="6513830" cy="378460"/>
          </a:xfrm>
          <a:custGeom>
            <a:avLst/>
            <a:gdLst/>
            <a:ahLst/>
            <a:cxnLst/>
            <a:rect l="l" t="t" r="r" b="b"/>
            <a:pathLst>
              <a:path w="6513830" h="378460">
                <a:moveTo>
                  <a:pt x="6513576" y="0"/>
                </a:moveTo>
                <a:lnTo>
                  <a:pt x="6510528" y="0"/>
                </a:lnTo>
                <a:lnTo>
                  <a:pt x="6510528" y="9144"/>
                </a:lnTo>
                <a:lnTo>
                  <a:pt x="6510528" y="18288"/>
                </a:lnTo>
                <a:lnTo>
                  <a:pt x="6510528" y="374904"/>
                </a:lnTo>
                <a:lnTo>
                  <a:pt x="9144" y="374904"/>
                </a:lnTo>
                <a:lnTo>
                  <a:pt x="9144" y="18288"/>
                </a:lnTo>
                <a:lnTo>
                  <a:pt x="9144" y="9144"/>
                </a:lnTo>
                <a:lnTo>
                  <a:pt x="6510528" y="9144"/>
                </a:lnTo>
                <a:lnTo>
                  <a:pt x="6510528" y="0"/>
                </a:lnTo>
                <a:lnTo>
                  <a:pt x="9144" y="0"/>
                </a:lnTo>
                <a:lnTo>
                  <a:pt x="0" y="0"/>
                </a:lnTo>
                <a:lnTo>
                  <a:pt x="0" y="377952"/>
                </a:lnTo>
                <a:lnTo>
                  <a:pt x="6510528" y="377952"/>
                </a:lnTo>
                <a:lnTo>
                  <a:pt x="6513576" y="377952"/>
                </a:lnTo>
                <a:lnTo>
                  <a:pt x="6513576" y="374904"/>
                </a:lnTo>
                <a:lnTo>
                  <a:pt x="6513576" y="18288"/>
                </a:lnTo>
                <a:lnTo>
                  <a:pt x="6513576" y="9144"/>
                </a:lnTo>
                <a:lnTo>
                  <a:pt x="651357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4840" y="6918959"/>
            <a:ext cx="6513830" cy="201295"/>
          </a:xfrm>
          <a:custGeom>
            <a:avLst/>
            <a:gdLst/>
            <a:ahLst/>
            <a:cxnLst/>
            <a:rect l="l" t="t" r="r" b="b"/>
            <a:pathLst>
              <a:path w="6513830" h="201295">
                <a:moveTo>
                  <a:pt x="6513576" y="0"/>
                </a:moveTo>
                <a:lnTo>
                  <a:pt x="6510528" y="0"/>
                </a:lnTo>
                <a:lnTo>
                  <a:pt x="6510528" y="9144"/>
                </a:lnTo>
                <a:lnTo>
                  <a:pt x="6510528" y="18288"/>
                </a:lnTo>
                <a:lnTo>
                  <a:pt x="6510528" y="198120"/>
                </a:lnTo>
                <a:lnTo>
                  <a:pt x="9144" y="198120"/>
                </a:lnTo>
                <a:lnTo>
                  <a:pt x="9144" y="18288"/>
                </a:lnTo>
                <a:lnTo>
                  <a:pt x="9144" y="9144"/>
                </a:lnTo>
                <a:lnTo>
                  <a:pt x="6510528" y="9144"/>
                </a:lnTo>
                <a:lnTo>
                  <a:pt x="651052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18288"/>
                </a:lnTo>
                <a:lnTo>
                  <a:pt x="0" y="198120"/>
                </a:lnTo>
                <a:lnTo>
                  <a:pt x="0" y="201168"/>
                </a:lnTo>
                <a:lnTo>
                  <a:pt x="6510528" y="201168"/>
                </a:lnTo>
                <a:lnTo>
                  <a:pt x="6513576" y="201168"/>
                </a:lnTo>
                <a:lnTo>
                  <a:pt x="6513576" y="198120"/>
                </a:lnTo>
                <a:lnTo>
                  <a:pt x="6513576" y="18288"/>
                </a:lnTo>
                <a:lnTo>
                  <a:pt x="6513576" y="9144"/>
                </a:lnTo>
                <a:lnTo>
                  <a:pt x="651357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24840" y="7824216"/>
            <a:ext cx="6513830" cy="378460"/>
          </a:xfrm>
          <a:custGeom>
            <a:avLst/>
            <a:gdLst/>
            <a:ahLst/>
            <a:cxnLst/>
            <a:rect l="l" t="t" r="r" b="b"/>
            <a:pathLst>
              <a:path w="6513830" h="378459">
                <a:moveTo>
                  <a:pt x="6513576" y="0"/>
                </a:moveTo>
                <a:lnTo>
                  <a:pt x="6510528" y="0"/>
                </a:lnTo>
                <a:lnTo>
                  <a:pt x="6510528" y="9144"/>
                </a:lnTo>
                <a:lnTo>
                  <a:pt x="6510528" y="18288"/>
                </a:lnTo>
                <a:lnTo>
                  <a:pt x="6510528" y="374904"/>
                </a:lnTo>
                <a:lnTo>
                  <a:pt x="9144" y="374904"/>
                </a:lnTo>
                <a:lnTo>
                  <a:pt x="9144" y="18288"/>
                </a:lnTo>
                <a:lnTo>
                  <a:pt x="9144" y="9144"/>
                </a:lnTo>
                <a:lnTo>
                  <a:pt x="6510528" y="9144"/>
                </a:lnTo>
                <a:lnTo>
                  <a:pt x="651052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18288"/>
                </a:lnTo>
                <a:lnTo>
                  <a:pt x="0" y="374904"/>
                </a:lnTo>
                <a:lnTo>
                  <a:pt x="0" y="377952"/>
                </a:lnTo>
                <a:lnTo>
                  <a:pt x="6510528" y="377952"/>
                </a:lnTo>
                <a:lnTo>
                  <a:pt x="6513576" y="377952"/>
                </a:lnTo>
                <a:lnTo>
                  <a:pt x="6513576" y="374904"/>
                </a:lnTo>
                <a:lnTo>
                  <a:pt x="6513576" y="18288"/>
                </a:lnTo>
                <a:lnTo>
                  <a:pt x="6513576" y="9144"/>
                </a:lnTo>
                <a:lnTo>
                  <a:pt x="651357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09091" y="435357"/>
            <a:ext cx="6554470" cy="84963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63165" algn="l"/>
                <a:tab pos="6541134" algn="l"/>
              </a:tabLst>
            </a:pP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	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JAVASCRIPT</a:t>
            </a:r>
            <a:r>
              <a:rPr dirty="0" u="sng" sz="1600" spc="-4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 spc="-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Notes	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Cambria"/>
              <a:cs typeface="Cambria"/>
            </a:endParaRPr>
          </a:p>
          <a:p>
            <a:pPr marL="30480" marR="97155">
              <a:lnSpc>
                <a:spcPts val="139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example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random()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method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Math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object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return 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random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number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between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0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1: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document.write(Math.random());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above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result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0.4218824567728053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marL="30480" marR="385445">
              <a:lnSpc>
                <a:spcPts val="139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example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floor()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random()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methods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return 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random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number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between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0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10:</a:t>
            </a:r>
            <a:endParaRPr sz="1200">
              <a:latin typeface="Times New Roman"/>
              <a:cs typeface="Times New Roman"/>
            </a:endParaRPr>
          </a:p>
          <a:p>
            <a:pPr marL="30480" marR="3442335">
              <a:lnSpc>
                <a:spcPct val="196700"/>
              </a:lnSpc>
              <a:spcBef>
                <a:spcPts val="60"/>
              </a:spcBef>
            </a:pPr>
            <a:r>
              <a:rPr dirty="0" sz="1200" spc="-5">
                <a:latin typeface="Times New Roman"/>
                <a:cs typeface="Times New Roman"/>
              </a:rPr>
              <a:t>document.write(Math.floor(Math.random()*11));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above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result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400" spc="-5" b="1">
                <a:latin typeface="Times New Roman"/>
                <a:cs typeface="Times New Roman"/>
              </a:rPr>
              <a:t>JavaScript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String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Object</a:t>
            </a:r>
            <a:endParaRPr sz="14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1325"/>
              </a:spcBef>
            </a:pPr>
            <a:r>
              <a:rPr dirty="0" sz="1200" spc="-5" b="1" i="1">
                <a:latin typeface="Times New Roman"/>
                <a:cs typeface="Times New Roman"/>
              </a:rPr>
              <a:t>String</a:t>
            </a:r>
            <a:r>
              <a:rPr dirty="0" sz="1200" spc="-2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object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manipulate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stored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piece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text.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Examples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of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use:</a:t>
            </a:r>
            <a:endParaRPr sz="1200">
              <a:latin typeface="Times New Roman"/>
              <a:cs typeface="Times New Roman"/>
            </a:endParaRPr>
          </a:p>
          <a:p>
            <a:pPr marL="30480" marR="609600">
              <a:lnSpc>
                <a:spcPts val="2930"/>
              </a:lnSpc>
              <a:spcBef>
                <a:spcPts val="150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example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length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property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find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length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string: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var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txt="Hello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world!";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045"/>
              </a:lnSpc>
            </a:pPr>
            <a:r>
              <a:rPr dirty="0" sz="1200" spc="-5">
                <a:latin typeface="Times New Roman"/>
                <a:cs typeface="Times New Roman"/>
              </a:rPr>
              <a:t>document.write(txt.length);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above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result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12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30480" marR="633730">
              <a:lnSpc>
                <a:spcPts val="137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example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toUpperCase()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method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convert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string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uppercase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letters: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30480" marR="4322445">
              <a:lnSpc>
                <a:spcPts val="1390"/>
              </a:lnSpc>
            </a:pPr>
            <a:r>
              <a:rPr dirty="0" sz="1200" spc="-15">
                <a:latin typeface="Times New Roman"/>
                <a:cs typeface="Times New Roman"/>
              </a:rPr>
              <a:t>var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txt="Hello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world!";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document.write(txt.toUpperCase());</a:t>
            </a:r>
            <a:endParaRPr sz="1200">
              <a:latin typeface="Times New Roman"/>
              <a:cs typeface="Times New Roman"/>
            </a:endParaRPr>
          </a:p>
          <a:p>
            <a:pPr marL="30480" marR="3418204">
              <a:lnSpc>
                <a:spcPts val="2900"/>
              </a:lnSpc>
              <a:spcBef>
                <a:spcPts val="60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above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result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output: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HELLO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WORLD!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4840" y="8732519"/>
            <a:ext cx="6513830" cy="201295"/>
          </a:xfrm>
          <a:custGeom>
            <a:avLst/>
            <a:gdLst/>
            <a:ahLst/>
            <a:cxnLst/>
            <a:rect l="l" t="t" r="r" b="b"/>
            <a:pathLst>
              <a:path w="6513830" h="201295">
                <a:moveTo>
                  <a:pt x="6513576" y="0"/>
                </a:moveTo>
                <a:lnTo>
                  <a:pt x="651052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18288"/>
                </a:lnTo>
                <a:lnTo>
                  <a:pt x="0" y="198120"/>
                </a:lnTo>
                <a:lnTo>
                  <a:pt x="0" y="201168"/>
                </a:lnTo>
                <a:lnTo>
                  <a:pt x="6510528" y="201168"/>
                </a:lnTo>
                <a:lnTo>
                  <a:pt x="6513576" y="201168"/>
                </a:lnTo>
                <a:lnTo>
                  <a:pt x="6513576" y="198120"/>
                </a:lnTo>
                <a:lnTo>
                  <a:pt x="6513576" y="18288"/>
                </a:lnTo>
                <a:lnTo>
                  <a:pt x="6513576" y="9156"/>
                </a:lnTo>
                <a:lnTo>
                  <a:pt x="6510528" y="9156"/>
                </a:lnTo>
                <a:lnTo>
                  <a:pt x="6510528" y="18288"/>
                </a:lnTo>
                <a:lnTo>
                  <a:pt x="6510528" y="198120"/>
                </a:lnTo>
                <a:lnTo>
                  <a:pt x="9144" y="198120"/>
                </a:lnTo>
                <a:lnTo>
                  <a:pt x="9144" y="18288"/>
                </a:lnTo>
                <a:lnTo>
                  <a:pt x="9144" y="9144"/>
                </a:lnTo>
                <a:lnTo>
                  <a:pt x="6510528" y="9144"/>
                </a:lnTo>
                <a:lnTo>
                  <a:pt x="6513576" y="9144"/>
                </a:lnTo>
                <a:lnTo>
                  <a:pt x="651357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091" y="435357"/>
            <a:ext cx="6554470" cy="24790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63165" algn="l"/>
                <a:tab pos="6541134" algn="l"/>
              </a:tabLst>
            </a:pP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	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JAVASCRIPT</a:t>
            </a:r>
            <a:r>
              <a:rPr dirty="0" u="sng" sz="1600" spc="-4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 spc="-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Notes	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Cambria"/>
              <a:cs typeface="Cambria"/>
            </a:endParaRPr>
          </a:p>
          <a:p>
            <a:pPr marL="30480">
              <a:lnSpc>
                <a:spcPct val="100000"/>
              </a:lnSpc>
            </a:pPr>
            <a:r>
              <a:rPr dirty="0" sz="1400" spc="-10" b="1" i="1">
                <a:latin typeface="Times New Roman"/>
                <a:cs typeface="Times New Roman"/>
              </a:rPr>
              <a:t>Window</a:t>
            </a:r>
            <a:r>
              <a:rPr dirty="0" sz="1400" spc="-20" b="1" i="1">
                <a:latin typeface="Times New Roman"/>
                <a:cs typeface="Times New Roman"/>
              </a:rPr>
              <a:t> </a:t>
            </a:r>
            <a:r>
              <a:rPr dirty="0" sz="1400" spc="-5" b="1" i="1">
                <a:latin typeface="Times New Roman"/>
                <a:cs typeface="Times New Roman"/>
              </a:rPr>
              <a:t>Object</a:t>
            </a:r>
            <a:endParaRPr sz="1400">
              <a:latin typeface="Times New Roman"/>
              <a:cs typeface="Times New Roman"/>
            </a:endParaRPr>
          </a:p>
          <a:p>
            <a:pPr marL="30480" marR="2267585">
              <a:lnSpc>
                <a:spcPts val="2780"/>
              </a:lnSpc>
              <a:spcBef>
                <a:spcPts val="305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Window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object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top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level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hierarchy.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Window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object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represents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browser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window.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1030"/>
              </a:spcBef>
            </a:pP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Window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automatically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with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every</a:t>
            </a:r>
            <a:r>
              <a:rPr dirty="0" sz="1200" spc="-10">
                <a:latin typeface="Times New Roman"/>
                <a:cs typeface="Times New Roman"/>
              </a:rPr>
              <a:t> instance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&lt;body&gt;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&lt;frameset&gt;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IE: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Internet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Explorer,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F: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Firefox,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O: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Opera.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Window </a:t>
            </a:r>
            <a:r>
              <a:rPr dirty="0" sz="1200" spc="-10" b="1">
                <a:latin typeface="Times New Roman"/>
                <a:cs typeface="Times New Roman"/>
              </a:rPr>
              <a:t>Object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Collections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1792" y="9177528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45720"/>
                </a:moveTo>
                <a:lnTo>
                  <a:pt x="0" y="45720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45720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36576"/>
                </a:lnTo>
                <a:lnTo>
                  <a:pt x="6528816" y="36576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4840" y="2947416"/>
          <a:ext cx="6520180" cy="399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7635"/>
                <a:gridCol w="4206240"/>
                <a:gridCol w="341629"/>
                <a:gridCol w="279400"/>
                <a:gridCol w="276225"/>
              </a:tblGrid>
              <a:tr h="195072">
                <a:tc>
                  <a:txBody>
                    <a:bodyPr/>
                    <a:lstStyle/>
                    <a:p>
                      <a:pPr marL="7620">
                        <a:lnSpc>
                          <a:spcPts val="143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Collection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8890">
                        <a:lnSpc>
                          <a:spcPts val="1435"/>
                        </a:lnSpc>
                        <a:tabLst>
                          <a:tab pos="4205605" algn="l"/>
                          <a:tab pos="4556125" algn="l"/>
                        </a:tabLst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Description	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IE	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435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frames[]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named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frames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window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9F9F9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6217920" y="2965704"/>
            <a:ext cx="368935" cy="177165"/>
            <a:chOff x="6217920" y="2965704"/>
            <a:chExt cx="368935" cy="177165"/>
          </a:xfrm>
        </p:grpSpPr>
        <p:sp>
          <p:nvSpPr>
            <p:cNvPr id="6" name="object 6"/>
            <p:cNvSpPr/>
            <p:nvPr/>
          </p:nvSpPr>
          <p:spPr>
            <a:xfrm>
              <a:off x="6217920" y="2965704"/>
              <a:ext cx="9525" cy="177165"/>
            </a:xfrm>
            <a:custGeom>
              <a:avLst/>
              <a:gdLst/>
              <a:ahLst/>
              <a:cxnLst/>
              <a:rect l="l" t="t" r="r" b="b"/>
              <a:pathLst>
                <a:path w="9525" h="177164">
                  <a:moveTo>
                    <a:pt x="9144" y="0"/>
                  </a:moveTo>
                  <a:lnTo>
                    <a:pt x="0" y="0"/>
                  </a:lnTo>
                  <a:lnTo>
                    <a:pt x="0" y="176783"/>
                  </a:lnTo>
                  <a:lnTo>
                    <a:pt x="9144" y="176783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227064" y="2965704"/>
              <a:ext cx="9525" cy="177165"/>
            </a:xfrm>
            <a:custGeom>
              <a:avLst/>
              <a:gdLst/>
              <a:ahLst/>
              <a:cxnLst/>
              <a:rect l="l" t="t" r="r" b="b"/>
              <a:pathLst>
                <a:path w="9525" h="177164">
                  <a:moveTo>
                    <a:pt x="9144" y="0"/>
                  </a:moveTo>
                  <a:lnTo>
                    <a:pt x="0" y="0"/>
                  </a:lnTo>
                  <a:lnTo>
                    <a:pt x="0" y="176783"/>
                  </a:lnTo>
                  <a:lnTo>
                    <a:pt x="9144" y="176783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568440" y="2965704"/>
              <a:ext cx="9525" cy="177165"/>
            </a:xfrm>
            <a:custGeom>
              <a:avLst/>
              <a:gdLst/>
              <a:ahLst/>
              <a:cxnLst/>
              <a:rect l="l" t="t" r="r" b="b"/>
              <a:pathLst>
                <a:path w="9525" h="177164">
                  <a:moveTo>
                    <a:pt x="9144" y="0"/>
                  </a:moveTo>
                  <a:lnTo>
                    <a:pt x="0" y="0"/>
                  </a:lnTo>
                  <a:lnTo>
                    <a:pt x="0" y="176783"/>
                  </a:lnTo>
                  <a:lnTo>
                    <a:pt x="9144" y="176783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577584" y="2965704"/>
              <a:ext cx="9525" cy="177165"/>
            </a:xfrm>
            <a:custGeom>
              <a:avLst/>
              <a:gdLst/>
              <a:ahLst/>
              <a:cxnLst/>
              <a:rect l="l" t="t" r="r" b="b"/>
              <a:pathLst>
                <a:path w="9525" h="177164">
                  <a:moveTo>
                    <a:pt x="9144" y="0"/>
                  </a:moveTo>
                  <a:lnTo>
                    <a:pt x="0" y="0"/>
                  </a:lnTo>
                  <a:lnTo>
                    <a:pt x="0" y="176783"/>
                  </a:lnTo>
                  <a:lnTo>
                    <a:pt x="9144" y="176783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6217920" y="3160776"/>
            <a:ext cx="368935" cy="186055"/>
            <a:chOff x="6217920" y="3160776"/>
            <a:chExt cx="368935" cy="186055"/>
          </a:xfrm>
        </p:grpSpPr>
        <p:sp>
          <p:nvSpPr>
            <p:cNvPr id="11" name="object 11"/>
            <p:cNvSpPr/>
            <p:nvPr/>
          </p:nvSpPr>
          <p:spPr>
            <a:xfrm>
              <a:off x="6217920" y="3160775"/>
              <a:ext cx="360045" cy="186055"/>
            </a:xfrm>
            <a:custGeom>
              <a:avLst/>
              <a:gdLst/>
              <a:ahLst/>
              <a:cxnLst/>
              <a:rect l="l" t="t" r="r" b="b"/>
              <a:pathLst>
                <a:path w="360045" h="186054">
                  <a:moveTo>
                    <a:pt x="9144" y="0"/>
                  </a:moveTo>
                  <a:lnTo>
                    <a:pt x="0" y="0"/>
                  </a:lnTo>
                  <a:lnTo>
                    <a:pt x="0" y="176784"/>
                  </a:lnTo>
                  <a:lnTo>
                    <a:pt x="9144" y="176784"/>
                  </a:lnTo>
                  <a:lnTo>
                    <a:pt x="9144" y="0"/>
                  </a:lnTo>
                  <a:close/>
                </a:path>
                <a:path w="360045" h="186054">
                  <a:moveTo>
                    <a:pt x="359664" y="176784"/>
                  </a:moveTo>
                  <a:lnTo>
                    <a:pt x="350520" y="176784"/>
                  </a:lnTo>
                  <a:lnTo>
                    <a:pt x="18288" y="176784"/>
                  </a:lnTo>
                  <a:lnTo>
                    <a:pt x="18288" y="185928"/>
                  </a:lnTo>
                  <a:lnTo>
                    <a:pt x="350520" y="185928"/>
                  </a:lnTo>
                  <a:lnTo>
                    <a:pt x="359664" y="185928"/>
                  </a:lnTo>
                  <a:lnTo>
                    <a:pt x="359664" y="176784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227064" y="3160776"/>
              <a:ext cx="9525" cy="177165"/>
            </a:xfrm>
            <a:custGeom>
              <a:avLst/>
              <a:gdLst/>
              <a:ahLst/>
              <a:cxnLst/>
              <a:rect l="l" t="t" r="r" b="b"/>
              <a:pathLst>
                <a:path w="9525" h="177164">
                  <a:moveTo>
                    <a:pt x="9144" y="0"/>
                  </a:moveTo>
                  <a:lnTo>
                    <a:pt x="0" y="0"/>
                  </a:lnTo>
                  <a:lnTo>
                    <a:pt x="0" y="176783"/>
                  </a:lnTo>
                  <a:lnTo>
                    <a:pt x="9144" y="176783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568440" y="3160776"/>
              <a:ext cx="9525" cy="177165"/>
            </a:xfrm>
            <a:custGeom>
              <a:avLst/>
              <a:gdLst/>
              <a:ahLst/>
              <a:cxnLst/>
              <a:rect l="l" t="t" r="r" b="b"/>
              <a:pathLst>
                <a:path w="9525" h="177164">
                  <a:moveTo>
                    <a:pt x="9144" y="0"/>
                  </a:moveTo>
                  <a:lnTo>
                    <a:pt x="0" y="0"/>
                  </a:lnTo>
                  <a:lnTo>
                    <a:pt x="0" y="176783"/>
                  </a:lnTo>
                  <a:lnTo>
                    <a:pt x="9144" y="176783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230112" y="3340608"/>
              <a:ext cx="347980" cy="3175"/>
            </a:xfrm>
            <a:custGeom>
              <a:avLst/>
              <a:gdLst/>
              <a:ahLst/>
              <a:cxnLst/>
              <a:rect l="l" t="t" r="r" b="b"/>
              <a:pathLst>
                <a:path w="347979" h="3175">
                  <a:moveTo>
                    <a:pt x="347471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47471" y="3048"/>
                  </a:lnTo>
                  <a:lnTo>
                    <a:pt x="347471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577584" y="3160776"/>
              <a:ext cx="9525" cy="177165"/>
            </a:xfrm>
            <a:custGeom>
              <a:avLst/>
              <a:gdLst/>
              <a:ahLst/>
              <a:cxnLst/>
              <a:rect l="l" t="t" r="r" b="b"/>
              <a:pathLst>
                <a:path w="9525" h="177164">
                  <a:moveTo>
                    <a:pt x="9144" y="0"/>
                  </a:moveTo>
                  <a:lnTo>
                    <a:pt x="0" y="0"/>
                  </a:lnTo>
                  <a:lnTo>
                    <a:pt x="0" y="176783"/>
                  </a:lnTo>
                  <a:lnTo>
                    <a:pt x="9144" y="176783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27380" y="3468115"/>
            <a:ext cx="17665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Window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Object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Properties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15</a:t>
            </a:fld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24840" y="3709415"/>
          <a:ext cx="6520180" cy="4965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7635"/>
                <a:gridCol w="4197350"/>
                <a:gridCol w="350520"/>
                <a:gridCol w="278764"/>
                <a:gridCol w="275589"/>
              </a:tblGrid>
              <a:tr h="195072">
                <a:tc>
                  <a:txBody>
                    <a:bodyPr/>
                    <a:lstStyle/>
                    <a:p>
                      <a:pPr marL="7620">
                        <a:lnSpc>
                          <a:spcPts val="141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Property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IE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415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2024"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10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closed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whether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window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has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been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closed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2">
                <a:tc>
                  <a:txBody>
                    <a:bodyPr/>
                    <a:lstStyle/>
                    <a:p>
                      <a:pPr marL="7620">
                        <a:lnSpc>
                          <a:spcPts val="1415"/>
                        </a:lnSpc>
                      </a:pPr>
                      <a:r>
                        <a:rPr dirty="0" sz="1200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defaultStatus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default</a:t>
                      </a:r>
                      <a:r>
                        <a:rPr dirty="0" sz="12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text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statusbar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window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2"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10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document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See</a:t>
                      </a:r>
                      <a:r>
                        <a:rPr dirty="0" sz="1200" spc="-10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 Document</a:t>
                      </a:r>
                      <a:r>
                        <a:rPr dirty="0" sz="1200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object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2"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history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See</a:t>
                      </a:r>
                      <a:r>
                        <a:rPr dirty="0" sz="1200" spc="-1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History</a:t>
                      </a:r>
                      <a:r>
                        <a:rPr dirty="0" sz="1200" spc="-60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object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2024"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length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frames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window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1">
                <a:tc>
                  <a:txBody>
                    <a:bodyPr/>
                    <a:lstStyle/>
                    <a:p>
                      <a:pPr marL="7620">
                        <a:lnSpc>
                          <a:spcPts val="1415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location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See</a:t>
                      </a:r>
                      <a:r>
                        <a:rPr dirty="0" sz="1200" spc="-20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Location</a:t>
                      </a:r>
                      <a:r>
                        <a:rPr dirty="0" sz="1200" spc="-40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object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2"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10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name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of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window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1"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opener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window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created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window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2024"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outerHeight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outer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height</a:t>
                      </a:r>
                      <a:r>
                        <a:rPr dirty="0" sz="12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window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2">
                <a:tc>
                  <a:txBody>
                    <a:bodyPr/>
                    <a:lstStyle/>
                    <a:p>
                      <a:pPr marL="7620">
                        <a:lnSpc>
                          <a:spcPts val="1415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outerWidth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outer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width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window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368808"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pageXOffset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marR="174625">
                        <a:lnSpc>
                          <a:spcPts val="1390"/>
                        </a:lnSpc>
                        <a:spcBef>
                          <a:spcPts val="25"/>
                        </a:spcBef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position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current</a:t>
                      </a:r>
                      <a:r>
                        <a:rPr dirty="0" sz="12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relation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upper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left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corner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window's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display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area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371856">
                <a:tc>
                  <a:txBody>
                    <a:bodyPr/>
                    <a:lstStyle/>
                    <a:p>
                      <a:pPr marL="7620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pageYOffset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marR="174625">
                        <a:lnSpc>
                          <a:spcPts val="1370"/>
                        </a:lnSpc>
                        <a:spcBef>
                          <a:spcPts val="80"/>
                        </a:spcBef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position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current</a:t>
                      </a:r>
                      <a:r>
                        <a:rPr dirty="0" sz="12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relation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upper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left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corner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window's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display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area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2024"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parent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parent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window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371855">
                <a:tc>
                  <a:txBody>
                    <a:bodyPr/>
                    <a:lstStyle/>
                    <a:p>
                      <a:pPr marL="7620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personalbar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marR="196215">
                        <a:lnSpc>
                          <a:spcPts val="1370"/>
                        </a:lnSpc>
                        <a:spcBef>
                          <a:spcPts val="80"/>
                        </a:spcBef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whether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browser's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personal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bar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(or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directories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bar)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should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visible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2024"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scrollbars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whether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not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scrollbars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should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dirty="0" sz="12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visible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2">
                <a:tc>
                  <a:txBody>
                    <a:bodyPr/>
                    <a:lstStyle/>
                    <a:p>
                      <a:pPr marL="7620">
                        <a:lnSpc>
                          <a:spcPts val="1415"/>
                        </a:lnSpc>
                      </a:pPr>
                      <a:r>
                        <a:rPr dirty="0" sz="1200" spc="-10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self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Returns a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current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window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1"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status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text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statusbar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window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2"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statusbar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whether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browser's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statusbar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should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visible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542544"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toolbar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marR="64769">
                        <a:lnSpc>
                          <a:spcPct val="95800"/>
                        </a:lnSpc>
                        <a:spcBef>
                          <a:spcPts val="10"/>
                        </a:spcBef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whether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browser's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tool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bar</a:t>
                      </a:r>
                      <a:r>
                        <a:rPr dirty="0" sz="120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visible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(can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only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set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before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window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opened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you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must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have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UniversalBrowserWrite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privilege)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top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Returns the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topmost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ancestor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window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091" y="435357"/>
            <a:ext cx="6554470" cy="687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63165" algn="l"/>
                <a:tab pos="6541134" algn="l"/>
              </a:tabLst>
            </a:pP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	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JAVASCRIPT</a:t>
            </a:r>
            <a:r>
              <a:rPr dirty="0" u="sng" sz="1600" spc="-4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 spc="-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Notes	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mbria"/>
              <a:cs typeface="Cambria"/>
            </a:endParaRPr>
          </a:p>
          <a:p>
            <a:pPr marL="3048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Window</a:t>
            </a:r>
            <a:r>
              <a:rPr dirty="0" sz="1200" spc="-10" b="1">
                <a:latin typeface="Times New Roman"/>
                <a:cs typeface="Times New Roman"/>
              </a:rPr>
              <a:t> Object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Methods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1792" y="9177528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45720"/>
                </a:moveTo>
                <a:lnTo>
                  <a:pt x="0" y="45720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45720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36576"/>
                </a:lnTo>
                <a:lnTo>
                  <a:pt x="6528816" y="36576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4840" y="1155191"/>
          <a:ext cx="6520180" cy="4069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090"/>
                <a:gridCol w="805179"/>
                <a:gridCol w="4197350"/>
                <a:gridCol w="350520"/>
                <a:gridCol w="278764"/>
                <a:gridCol w="275589"/>
              </a:tblGrid>
              <a:tr h="192024">
                <a:tc gridSpan="2">
                  <a:txBody>
                    <a:bodyPr/>
                    <a:lstStyle/>
                    <a:p>
                      <a:pPr marL="7620">
                        <a:lnSpc>
                          <a:spcPts val="141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Method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IE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41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2">
                <a:tc gridSpan="2">
                  <a:txBody>
                    <a:bodyPr/>
                    <a:lstStyle/>
                    <a:p>
                      <a:pPr marL="7620">
                        <a:lnSpc>
                          <a:spcPts val="1415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alert()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Displays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alert</a:t>
                      </a:r>
                      <a:r>
                        <a:rPr dirty="0" sz="12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box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message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OK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button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2">
                <a:tc gridSpan="2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blur()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Removes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focus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current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window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2">
                <a:tc gridSpan="2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clearInterval()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Cancels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timeout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set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setInterval()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2024">
                <a:tc gridSpan="2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clearTimeout()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Cancels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timeout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set</a:t>
                      </a:r>
                      <a:r>
                        <a:rPr dirty="0" sz="12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setTimeout()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2">
                <a:tc gridSpan="2">
                  <a:txBody>
                    <a:bodyPr/>
                    <a:lstStyle/>
                    <a:p>
                      <a:pPr marL="7620">
                        <a:lnSpc>
                          <a:spcPts val="1415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close()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Closes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 current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window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64591">
                <a:tc gridSpan="2">
                  <a:txBody>
                    <a:bodyPr/>
                    <a:lstStyle/>
                    <a:p>
                      <a:pPr marL="7620">
                        <a:lnSpc>
                          <a:spcPts val="1195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confirm()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8890" marR="366395">
                        <a:lnSpc>
                          <a:spcPts val="1390"/>
                        </a:lnSpc>
                        <a:spcBef>
                          <a:spcPts val="2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Displays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dialog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box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message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OK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Cancel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button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042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8F0A08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9F9F9F"/>
                      </a:solidFill>
                      <a:prstDash val="solid"/>
                    </a:lnR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2">
                <a:tc gridSpan="2">
                  <a:txBody>
                    <a:bodyPr/>
                    <a:lstStyle/>
                    <a:p>
                      <a:pPr marL="7620">
                        <a:lnSpc>
                          <a:spcPts val="1415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createPopup()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Creates a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pop-up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window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2">
                <a:tc gridSpan="2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10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focus()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focus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to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current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window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2">
                <a:tc gridSpan="2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10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moveBy()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Moves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window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relative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its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current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position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2024">
                <a:tc gridSpan="2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moveTo()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Moves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window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specified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position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1">
                <a:tc gridSpan="2">
                  <a:txBody>
                    <a:bodyPr/>
                    <a:lstStyle/>
                    <a:p>
                      <a:pPr marL="7620">
                        <a:lnSpc>
                          <a:spcPts val="1415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open()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Opens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browser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window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2">
                <a:tc gridSpan="2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print()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Prints the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contents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current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window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1">
                <a:tc gridSpan="2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prompt()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Displays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dialog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box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prompts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input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2024">
                <a:tc gridSpan="2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resizeBy()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Resizes a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window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specified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pixels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2">
                <a:tc gridSpan="2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resizeTo()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Resizes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window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specified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width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height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2">
                <a:tc gridSpan="2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10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scrollBy()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Scrolls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content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specified</a:t>
                      </a:r>
                      <a:r>
                        <a:rPr dirty="0" sz="12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pixels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2">
                <a:tc gridSpan="2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scrollTo()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Scrolls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content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specified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coordinates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2024">
                <a:tc gridSpan="2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setInterval()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Evaluates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expression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specified</a:t>
                      </a:r>
                      <a:r>
                        <a:rPr dirty="0" sz="12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intervals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setTimeout()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Evaluates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expression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after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specified</a:t>
                      </a:r>
                      <a:r>
                        <a:rPr dirty="0" sz="12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milliseconds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27380" y="5522467"/>
            <a:ext cx="6340475" cy="19977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 i="1">
                <a:latin typeface="Times New Roman"/>
                <a:cs typeface="Times New Roman"/>
              </a:rPr>
              <a:t>Document</a:t>
            </a:r>
            <a:r>
              <a:rPr dirty="0" sz="1400" spc="-30" b="1" i="1">
                <a:latin typeface="Times New Roman"/>
                <a:cs typeface="Times New Roman"/>
              </a:rPr>
              <a:t> </a:t>
            </a:r>
            <a:r>
              <a:rPr dirty="0" sz="1400" spc="-5" b="1" i="1">
                <a:latin typeface="Times New Roman"/>
                <a:cs typeface="Times New Roman"/>
              </a:rPr>
              <a:t>Object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70"/>
              </a:lnSpc>
              <a:spcBef>
                <a:spcPts val="5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Document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object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represents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entire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HTML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document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access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page.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54965">
              <a:lnSpc>
                <a:spcPts val="139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Document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object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Window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object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accessed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window.document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property.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IE: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Internet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Explorer,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F: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Firefox,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O:</a:t>
            </a:r>
            <a:r>
              <a:rPr dirty="0" sz="1200" spc="30" b="1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Opera,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W3C:</a:t>
            </a:r>
            <a:r>
              <a:rPr dirty="0" sz="1200" spc="30" b="1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World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Wide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Web </a:t>
            </a:r>
            <a:r>
              <a:rPr dirty="0" sz="1200" spc="-5">
                <a:latin typeface="Times New Roman"/>
                <a:cs typeface="Times New Roman"/>
              </a:rPr>
              <a:t>Consortium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(Internet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Standard).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Document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Object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Collections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24840" y="7552943"/>
          <a:ext cx="652018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820"/>
                <a:gridCol w="76200"/>
                <a:gridCol w="42545"/>
                <a:gridCol w="1365249"/>
                <a:gridCol w="3251835"/>
                <a:gridCol w="325754"/>
                <a:gridCol w="258445"/>
                <a:gridCol w="261620"/>
                <a:gridCol w="450850"/>
              </a:tblGrid>
              <a:tr h="195072">
                <a:tc gridSpan="4">
                  <a:txBody>
                    <a:bodyPr/>
                    <a:lstStyle/>
                    <a:p>
                      <a:pPr marL="7620">
                        <a:lnSpc>
                          <a:spcPts val="143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Collection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3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35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IE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35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35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3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W3C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64591">
                <a:tc gridSpan="4">
                  <a:txBody>
                    <a:bodyPr/>
                    <a:lstStyle/>
                    <a:p>
                      <a:pPr marL="7620">
                        <a:lnSpc>
                          <a:spcPts val="1195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anchors[]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8890" marR="362585">
                        <a:lnSpc>
                          <a:spcPts val="1390"/>
                        </a:lnSpc>
                        <a:spcBef>
                          <a:spcPts val="4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Returns a reference to all Anchor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objects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document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0726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8F0A08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9F9F9F"/>
                      </a:solidFill>
                      <a:prstDash val="solid"/>
                    </a:lnR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64592">
                <a:tc gridSpan="4">
                  <a:txBody>
                    <a:bodyPr/>
                    <a:lstStyle/>
                    <a:p>
                      <a:pPr marL="7620">
                        <a:lnSpc>
                          <a:spcPts val="1195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forms[]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8890" marR="487045">
                        <a:lnSpc>
                          <a:spcPts val="1370"/>
                        </a:lnSpc>
                        <a:spcBef>
                          <a:spcPts val="5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Returns a reference to all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Form objects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document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04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8F0A08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9F9F9F"/>
                      </a:solidFill>
                      <a:prstDash val="solid"/>
                    </a:lnR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985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64591">
                <a:tc gridSpan="4">
                  <a:txBody>
                    <a:bodyPr/>
                    <a:lstStyle/>
                    <a:p>
                      <a:pPr marL="7620">
                        <a:lnSpc>
                          <a:spcPts val="1195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images[]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8890" marR="438784">
                        <a:lnSpc>
                          <a:spcPts val="1370"/>
                        </a:lnSpc>
                        <a:spcBef>
                          <a:spcPts val="5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Returns a reference to all Image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objects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document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0421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8F0A08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9F9F9F"/>
                      </a:solidFill>
                      <a:prstDash val="solid"/>
                    </a:lnR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985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0500">
                <a:tc gridSpan="4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10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links[]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Returns a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Area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Link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objects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  <a:tabLst>
                          <a:tab pos="267970" algn="l"/>
                        </a:tabLst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	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EFEFEF"/>
                      </a:solidFill>
                      <a:prstDash val="solid"/>
                    </a:lnT>
                    <a:lnB w="317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6160008" y="8866631"/>
            <a:ext cx="521334" cy="195580"/>
            <a:chOff x="6160008" y="8866631"/>
            <a:chExt cx="521334" cy="19558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60008" y="8866631"/>
              <a:ext cx="259080" cy="1950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19088" y="8866631"/>
              <a:ext cx="262128" cy="19507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091" y="435357"/>
            <a:ext cx="655447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63165" algn="l"/>
                <a:tab pos="6541134" algn="l"/>
              </a:tabLst>
            </a:pP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	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JAVASCRIPT</a:t>
            </a:r>
            <a:r>
              <a:rPr dirty="0" u="sng" sz="1600" spc="-4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 spc="-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Notes	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1791" y="728472"/>
            <a:ext cx="6529070" cy="36830"/>
          </a:xfrm>
          <a:custGeom>
            <a:avLst/>
            <a:gdLst/>
            <a:ahLst/>
            <a:cxnLst/>
            <a:rect l="l" t="t" r="r" b="b"/>
            <a:pathLst>
              <a:path w="6529070" h="36829">
                <a:moveTo>
                  <a:pt x="6528816" y="0"/>
                </a:moveTo>
                <a:lnTo>
                  <a:pt x="0" y="0"/>
                </a:lnTo>
                <a:lnTo>
                  <a:pt x="0" y="36575"/>
                </a:lnTo>
                <a:lnTo>
                  <a:pt x="6528816" y="36575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1792" y="9177528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45720"/>
                </a:moveTo>
                <a:lnTo>
                  <a:pt x="0" y="45720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45720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36576"/>
                </a:lnTo>
                <a:lnTo>
                  <a:pt x="6528816" y="36576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24840" y="941832"/>
          <a:ext cx="6520180" cy="201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9450"/>
                <a:gridCol w="3252470"/>
                <a:gridCol w="321945"/>
                <a:gridCol w="530860"/>
                <a:gridCol w="447039"/>
              </a:tblGrid>
              <a:tr h="1874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7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document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31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6160008" y="950975"/>
            <a:ext cx="521334" cy="192405"/>
            <a:chOff x="6160008" y="950975"/>
            <a:chExt cx="521334" cy="19240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60008" y="950975"/>
              <a:ext cx="259080" cy="1920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19088" y="950975"/>
              <a:ext cx="262128" cy="19202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27380" y="1264411"/>
            <a:ext cx="18853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Document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Object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Properties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24840" y="1505711"/>
          <a:ext cx="6520180" cy="2091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750"/>
                <a:gridCol w="51434"/>
                <a:gridCol w="319405"/>
                <a:gridCol w="1163955"/>
                <a:gridCol w="3251834"/>
                <a:gridCol w="325754"/>
                <a:gridCol w="258445"/>
                <a:gridCol w="261620"/>
                <a:gridCol w="450850"/>
              </a:tblGrid>
              <a:tr h="195072">
                <a:tc gridSpan="4">
                  <a:txBody>
                    <a:bodyPr/>
                    <a:lstStyle/>
                    <a:p>
                      <a:pPr marL="7620">
                        <a:lnSpc>
                          <a:spcPts val="143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Property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3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35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IE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35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35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3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W3C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2">
                <a:tc gridSpan="4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body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Gives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direct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access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&lt;body&gt;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element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64592">
                <a:tc gridSpan="4">
                  <a:txBody>
                    <a:bodyPr/>
                    <a:lstStyle/>
                    <a:p>
                      <a:pPr marL="7620">
                        <a:lnSpc>
                          <a:spcPts val="1195"/>
                        </a:lnSpc>
                      </a:pPr>
                      <a:r>
                        <a:rPr dirty="0" sz="1200" spc="-10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cookie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8890" marR="465455">
                        <a:lnSpc>
                          <a:spcPts val="1390"/>
                        </a:lnSpc>
                        <a:spcBef>
                          <a:spcPts val="25"/>
                        </a:spcBef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cookies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associated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current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document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04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8F0A08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9F9F9F"/>
                      </a:solidFill>
                      <a:prstDash val="solid"/>
                    </a:lnR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2">
                <a:tc gridSpan="4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10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domain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Returns 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domain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name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current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document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64592">
                <a:tc gridSpan="4">
                  <a:txBody>
                    <a:bodyPr/>
                    <a:lstStyle/>
                    <a:p>
                      <a:pPr marL="7620">
                        <a:lnSpc>
                          <a:spcPts val="1195"/>
                        </a:lnSpc>
                      </a:pPr>
                      <a:r>
                        <a:rPr dirty="0" sz="1200" spc="-10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lastModified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8890" marR="414655">
                        <a:lnSpc>
                          <a:spcPts val="1390"/>
                        </a:lnSpc>
                        <a:spcBef>
                          <a:spcPts val="2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date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and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document</a:t>
                      </a:r>
                      <a:r>
                        <a:rPr dirty="0" sz="12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was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last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modified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04216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8F0A08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9F9F9F"/>
                      </a:solidFill>
                      <a:prstDash val="solid"/>
                    </a:lnR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64591">
                <a:tc gridSpan="4">
                  <a:txBody>
                    <a:bodyPr/>
                    <a:lstStyle/>
                    <a:p>
                      <a:pPr marL="7620">
                        <a:lnSpc>
                          <a:spcPts val="1195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referrer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8890" marR="231140">
                        <a:lnSpc>
                          <a:spcPts val="1390"/>
                        </a:lnSpc>
                        <a:spcBef>
                          <a:spcPts val="2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URL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document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dirty="0" sz="12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loaded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current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document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0421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8F0A08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9F9F9F"/>
                      </a:solidFill>
                      <a:prstDash val="solid"/>
                    </a:lnR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1">
                <a:tc gridSpan="4">
                  <a:txBody>
                    <a:bodyPr/>
                    <a:lstStyle/>
                    <a:p>
                      <a:pPr marL="7620">
                        <a:lnSpc>
                          <a:spcPts val="1415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Returns the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title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of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current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document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0500">
                <a:tc gridSpan="4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URL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URL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current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document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  <a:tabLst>
                          <a:tab pos="267970" algn="l"/>
                        </a:tabLst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	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EFEFEF"/>
                      </a:solidFill>
                      <a:prstDash val="solid"/>
                    </a:lnT>
                    <a:lnB w="317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6160008" y="3401567"/>
            <a:ext cx="521334" cy="195580"/>
            <a:chOff x="6160008" y="3401567"/>
            <a:chExt cx="521334" cy="19558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60008" y="3401567"/>
              <a:ext cx="259080" cy="19507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19088" y="3401567"/>
              <a:ext cx="262128" cy="19507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27380" y="3718052"/>
            <a:ext cx="17792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Document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Object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Methods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15</a:t>
            </a:fld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24840" y="3959352"/>
          <a:ext cx="6520180" cy="3139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275"/>
                <a:gridCol w="118745"/>
                <a:gridCol w="567055"/>
                <a:gridCol w="295909"/>
                <a:gridCol w="238125"/>
                <a:gridCol w="439419"/>
                <a:gridCol w="3121660"/>
                <a:gridCol w="326389"/>
                <a:gridCol w="259079"/>
                <a:gridCol w="262254"/>
                <a:gridCol w="451485"/>
              </a:tblGrid>
              <a:tr h="195071">
                <a:tc gridSpan="6">
                  <a:txBody>
                    <a:bodyPr/>
                    <a:lstStyle/>
                    <a:p>
                      <a:pPr marL="7620">
                        <a:lnSpc>
                          <a:spcPts val="1415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Method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IE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W3C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64592">
                <a:tc gridSpan="6">
                  <a:txBody>
                    <a:bodyPr/>
                    <a:lstStyle/>
                    <a:p>
                      <a:pPr marL="7620">
                        <a:lnSpc>
                          <a:spcPts val="1195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close()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8890" marR="518159">
                        <a:lnSpc>
                          <a:spcPct val="95800"/>
                        </a:lnSpc>
                        <a:spcBef>
                          <a:spcPts val="1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Closes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output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stream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opened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document.open()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method,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displays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collected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data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8F0A08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9F9F9F"/>
                      </a:solidFill>
                      <a:prstDash val="solid"/>
                    </a:lnR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64592">
                <a:tc gridSpan="6">
                  <a:txBody>
                    <a:bodyPr/>
                    <a:lstStyle/>
                    <a:p>
                      <a:pPr marL="7620">
                        <a:lnSpc>
                          <a:spcPts val="1195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getElementById()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8890" marR="313055">
                        <a:lnSpc>
                          <a:spcPts val="1370"/>
                        </a:lnSpc>
                        <a:spcBef>
                          <a:spcPts val="5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Returns 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first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object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specified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0421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8F0A08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9F9F9F"/>
                      </a:solidFill>
                      <a:prstDash val="solid"/>
                    </a:lnR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985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64592">
                <a:tc gridSpan="6">
                  <a:txBody>
                    <a:bodyPr/>
                    <a:lstStyle/>
                    <a:p>
                      <a:pPr marL="7620">
                        <a:lnSpc>
                          <a:spcPts val="1195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getElementsByName()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8890" marR="133350">
                        <a:lnSpc>
                          <a:spcPts val="1370"/>
                        </a:lnSpc>
                        <a:spcBef>
                          <a:spcPts val="5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Returns a collection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objects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with the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specified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0421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8F0A08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9F9F9F"/>
                      </a:solidFill>
                      <a:prstDash val="solid"/>
                    </a:lnR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985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64591">
                <a:tc gridSpan="6">
                  <a:txBody>
                    <a:bodyPr/>
                    <a:lstStyle/>
                    <a:p>
                      <a:pPr marL="7620">
                        <a:lnSpc>
                          <a:spcPts val="1195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getElementsByTagName()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8890" marR="133985">
                        <a:lnSpc>
                          <a:spcPts val="1390"/>
                        </a:lnSpc>
                        <a:spcBef>
                          <a:spcPts val="2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Returns a collection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objects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with the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specified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tagname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0421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8F0A08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9F9F9F"/>
                      </a:solidFill>
                      <a:prstDash val="solid"/>
                    </a:lnR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54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64592">
                <a:tc gridSpan="6">
                  <a:txBody>
                    <a:bodyPr/>
                    <a:lstStyle/>
                    <a:p>
                      <a:pPr marL="7620">
                        <a:lnSpc>
                          <a:spcPts val="1195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open()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8890" marR="123825">
                        <a:lnSpc>
                          <a:spcPts val="1390"/>
                        </a:lnSpc>
                        <a:spcBef>
                          <a:spcPts val="2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Opens 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stream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collect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output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any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document.write()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document.writeln()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methods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04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8F0A08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9F9F9F"/>
                      </a:solidFill>
                      <a:prstDash val="solid"/>
                    </a:lnR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67639">
                <a:tc gridSpan="6">
                  <a:txBody>
                    <a:bodyPr/>
                    <a:lstStyle/>
                    <a:p>
                      <a:pPr marL="7620">
                        <a:lnSpc>
                          <a:spcPts val="1220"/>
                        </a:lnSpc>
                      </a:pPr>
                      <a:r>
                        <a:rPr dirty="0" sz="1200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write()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8890" marR="50165">
                        <a:lnSpc>
                          <a:spcPts val="1370"/>
                        </a:lnSpc>
                        <a:spcBef>
                          <a:spcPts val="8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Writes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HTML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expressions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or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JavaScript</a:t>
                      </a:r>
                      <a:r>
                        <a:rPr dirty="0" sz="12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document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042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8F0A08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9F9F9F"/>
                      </a:solidFill>
                      <a:prstDash val="solid"/>
                    </a:lnR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016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64591">
                <a:tc gridSpan="6">
                  <a:txBody>
                    <a:bodyPr/>
                    <a:lstStyle/>
                    <a:p>
                      <a:pPr marL="7620">
                        <a:lnSpc>
                          <a:spcPts val="1195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writeln()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8890" marR="134620">
                        <a:lnSpc>
                          <a:spcPct val="958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Identical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write()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method,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addition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writing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line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character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after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each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expression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</a:tr>
              <a:tr h="3733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8F0A08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9F9F9F"/>
                      </a:solidFill>
                      <a:prstDash val="solid"/>
                    </a:lnR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627380" y="7220204"/>
            <a:ext cx="6343015" cy="18268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 i="1">
                <a:latin typeface="Times New Roman"/>
                <a:cs typeface="Times New Roman"/>
              </a:rPr>
              <a:t>History</a:t>
            </a:r>
            <a:r>
              <a:rPr dirty="0" sz="1400" spc="-25" b="1" i="1">
                <a:latin typeface="Times New Roman"/>
                <a:cs typeface="Times New Roman"/>
              </a:rPr>
              <a:t> </a:t>
            </a:r>
            <a:r>
              <a:rPr dirty="0" sz="1400" spc="-5" b="1" i="1">
                <a:latin typeface="Times New Roman"/>
                <a:cs typeface="Times New Roman"/>
              </a:rPr>
              <a:t>Object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History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actually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object,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HTML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DOM</a:t>
            </a:r>
            <a:r>
              <a:rPr dirty="0" sz="1200">
                <a:latin typeface="Times New Roman"/>
                <a:cs typeface="Times New Roman"/>
              </a:rPr>
              <a:t> object.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>
              <a:lnSpc>
                <a:spcPts val="137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History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automatically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runtime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engine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consists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array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URLs.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URLs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URLs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has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visited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within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browser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window.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History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Window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object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accessed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-5">
                <a:latin typeface="Times New Roman"/>
                <a:cs typeface="Times New Roman"/>
              </a:rPr>
              <a:t> 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window.history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property.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IE: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Internet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Explorer,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F: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Firefox,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O: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Opera.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1792" y="710183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18288"/>
                </a:moveTo>
                <a:lnTo>
                  <a:pt x="0" y="18288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18288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9144"/>
                </a:lnTo>
                <a:lnTo>
                  <a:pt x="6528816" y="9144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7380" y="435357"/>
            <a:ext cx="6418580" cy="8610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00965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Cambria"/>
                <a:cs typeface="Cambria"/>
              </a:rPr>
              <a:t>JAVASCRIPT</a:t>
            </a:r>
            <a:r>
              <a:rPr dirty="0" sz="1600" spc="-45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Notes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Cambria"/>
              <a:cs typeface="Cambria"/>
            </a:endParaRPr>
          </a:p>
          <a:p>
            <a:pPr marL="12700" marR="508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After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execution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statements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above,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variable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x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-5">
                <a:latin typeface="Times New Roman"/>
                <a:cs typeface="Times New Roman"/>
              </a:rPr>
              <a:t> still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5.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x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reset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cleared)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you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redeclare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1792" y="9177528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45720"/>
                </a:moveTo>
                <a:lnTo>
                  <a:pt x="0" y="45720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45720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36576"/>
                </a:lnTo>
                <a:lnTo>
                  <a:pt x="6528816" y="36576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091" y="435357"/>
            <a:ext cx="6554470" cy="687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63165" algn="l"/>
                <a:tab pos="6541134" algn="l"/>
              </a:tabLst>
            </a:pP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	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JAVASCRIPT</a:t>
            </a:r>
            <a:r>
              <a:rPr dirty="0" u="sng" sz="1600" spc="-4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 spc="-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Notes	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mbria"/>
              <a:cs typeface="Cambria"/>
            </a:endParaRPr>
          </a:p>
          <a:p>
            <a:pPr marL="30480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History</a:t>
            </a:r>
            <a:r>
              <a:rPr dirty="0" sz="1200" spc="-5" b="1">
                <a:latin typeface="Times New Roman"/>
                <a:cs typeface="Times New Roman"/>
              </a:rPr>
              <a:t> Object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Properties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1792" y="9177528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45720"/>
                </a:moveTo>
                <a:lnTo>
                  <a:pt x="0" y="45720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45720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36576"/>
                </a:lnTo>
                <a:lnTo>
                  <a:pt x="6528816" y="36576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4840" y="1155191"/>
          <a:ext cx="6524625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4330"/>
                <a:gridCol w="4032250"/>
                <a:gridCol w="320039"/>
                <a:gridCol w="266700"/>
                <a:gridCol w="260349"/>
              </a:tblGrid>
              <a:tr h="192024">
                <a:tc>
                  <a:txBody>
                    <a:bodyPr/>
                    <a:lstStyle/>
                    <a:p>
                      <a:pPr marL="7620">
                        <a:lnSpc>
                          <a:spcPts val="141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Property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IE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141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7620">
                        <a:lnSpc>
                          <a:spcPts val="1400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length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elements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history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list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3335">
                        <a:lnSpc>
                          <a:spcPts val="1400"/>
                        </a:lnSpc>
                        <a:tabLst>
                          <a:tab pos="275590" algn="l"/>
                        </a:tabLst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	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FEFEF"/>
                      </a:solidFill>
                      <a:prstDash val="solid"/>
                    </a:lnL>
                    <a:lnR w="317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EFEFEF"/>
                      </a:solidFill>
                      <a:prstDash val="solid"/>
                    </a:lnT>
                    <a:lnB w="317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6614159" y="1356360"/>
            <a:ext cx="521334" cy="195580"/>
            <a:chOff x="6614159" y="1356360"/>
            <a:chExt cx="521334" cy="1955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14159" y="1356360"/>
              <a:ext cx="262128" cy="1950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76287" y="1356360"/>
              <a:ext cx="259079" cy="19507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27380" y="1672843"/>
            <a:ext cx="16014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History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Object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Methods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24840" y="1914144"/>
          <a:ext cx="6520180" cy="786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4330"/>
                <a:gridCol w="4032250"/>
                <a:gridCol w="324485"/>
                <a:gridCol w="262254"/>
                <a:gridCol w="255904"/>
              </a:tblGrid>
              <a:tr h="195071">
                <a:tc>
                  <a:txBody>
                    <a:bodyPr/>
                    <a:lstStyle/>
                    <a:p>
                      <a:pPr marL="7620">
                        <a:lnSpc>
                          <a:spcPts val="1415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Method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1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15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IE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2"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10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back()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Loads 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previous URL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history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list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2024"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forward()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Loads the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next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URL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history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list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7620">
                        <a:lnSpc>
                          <a:spcPts val="1400"/>
                        </a:lnSpc>
                      </a:pPr>
                      <a:r>
                        <a:rPr dirty="0" sz="1200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go()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Loads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specific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history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list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890">
                        <a:lnSpc>
                          <a:spcPts val="1400"/>
                        </a:lnSpc>
                        <a:tabLst>
                          <a:tab pos="271145" algn="l"/>
                        </a:tabLst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	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FEFEF"/>
                      </a:solidFill>
                      <a:prstDash val="solid"/>
                    </a:lnL>
                    <a:lnR w="317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EFEFEF"/>
                      </a:solidFill>
                      <a:prstDash val="solid"/>
                    </a:lnT>
                    <a:lnB w="317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6614159" y="2505455"/>
            <a:ext cx="521334" cy="195580"/>
            <a:chOff x="6614159" y="2505455"/>
            <a:chExt cx="521334" cy="19558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14159" y="2505455"/>
              <a:ext cx="262128" cy="19507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76287" y="2505455"/>
              <a:ext cx="259079" cy="19507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27380" y="2998723"/>
            <a:ext cx="6258560" cy="165036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 i="1">
                <a:latin typeface="Times New Roman"/>
                <a:cs typeface="Times New Roman"/>
              </a:rPr>
              <a:t>Form</a:t>
            </a:r>
            <a:r>
              <a:rPr dirty="0" sz="1400" spc="-10" b="1" i="1">
                <a:latin typeface="Times New Roman"/>
                <a:cs typeface="Times New Roman"/>
              </a:rPr>
              <a:t> </a:t>
            </a:r>
            <a:r>
              <a:rPr dirty="0" sz="1400" spc="-5" b="1" i="1">
                <a:latin typeface="Times New Roman"/>
                <a:cs typeface="Times New Roman"/>
              </a:rPr>
              <a:t>Object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Form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object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represents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HTML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instance</a:t>
            </a:r>
            <a:r>
              <a:rPr dirty="0" sz="1200" spc="5">
                <a:latin typeface="Times New Roman"/>
                <a:cs typeface="Times New Roman"/>
              </a:rPr>
              <a:t> 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&lt;form&gt;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tag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HTML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document,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created.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IE: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Internet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Explorer,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F: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Firefox,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O:</a:t>
            </a:r>
            <a:r>
              <a:rPr dirty="0" sz="1200" spc="30" b="1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Opera,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W3C:</a:t>
            </a:r>
            <a:r>
              <a:rPr dirty="0" sz="1200" spc="30" b="1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World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Wide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Web</a:t>
            </a:r>
            <a:r>
              <a:rPr dirty="0" sz="1200" spc="-5">
                <a:latin typeface="Times New Roman"/>
                <a:cs typeface="Times New Roman"/>
              </a:rPr>
              <a:t> Consortium (Internet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Standard).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" b="1">
                <a:latin typeface="Times New Roman"/>
                <a:cs typeface="Times New Roman"/>
              </a:rPr>
              <a:t>Form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Object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Collections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24840" y="4681728"/>
          <a:ext cx="6520180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845"/>
                <a:gridCol w="3910329"/>
                <a:gridCol w="321310"/>
                <a:gridCol w="254000"/>
                <a:gridCol w="257175"/>
                <a:gridCol w="458470"/>
              </a:tblGrid>
              <a:tr h="192024">
                <a:tc>
                  <a:txBody>
                    <a:bodyPr/>
                    <a:lstStyle/>
                    <a:p>
                      <a:pPr marL="7620">
                        <a:lnSpc>
                          <a:spcPts val="141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Collection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890">
                        <a:lnSpc>
                          <a:spcPts val="1410"/>
                        </a:lnSpc>
                        <a:tabLst>
                          <a:tab pos="3910329" algn="l"/>
                        </a:tabLst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Description	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IE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141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141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W3C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FEFEF"/>
                      </a:solidFill>
                      <a:prstDash val="solid"/>
                    </a:lnL>
                    <a:lnT w="9525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0499">
                <a:tc>
                  <a:txBody>
                    <a:bodyPr/>
                    <a:lstStyle/>
                    <a:p>
                      <a:pPr marL="7620">
                        <a:lnSpc>
                          <a:spcPts val="1400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elements[]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Returns an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array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containing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each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element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form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9F9F9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14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EFEFE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EFEFE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9F9F9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5824728" y="4700015"/>
            <a:ext cx="1313815" cy="182880"/>
            <a:chOff x="5824728" y="4700015"/>
            <a:chExt cx="1313815" cy="182880"/>
          </a:xfrm>
        </p:grpSpPr>
        <p:sp>
          <p:nvSpPr>
            <p:cNvPr id="16" name="object 16"/>
            <p:cNvSpPr/>
            <p:nvPr/>
          </p:nvSpPr>
          <p:spPr>
            <a:xfrm>
              <a:off x="5824728" y="4700015"/>
              <a:ext cx="9525" cy="173990"/>
            </a:xfrm>
            <a:custGeom>
              <a:avLst/>
              <a:gdLst/>
              <a:ahLst/>
              <a:cxnLst/>
              <a:rect l="l" t="t" r="r" b="b"/>
              <a:pathLst>
                <a:path w="9525" h="173989">
                  <a:moveTo>
                    <a:pt x="9144" y="0"/>
                  </a:moveTo>
                  <a:lnTo>
                    <a:pt x="0" y="0"/>
                  </a:lnTo>
                  <a:lnTo>
                    <a:pt x="0" y="173736"/>
                  </a:lnTo>
                  <a:lnTo>
                    <a:pt x="9144" y="173736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833872" y="4700015"/>
              <a:ext cx="9525" cy="173990"/>
            </a:xfrm>
            <a:custGeom>
              <a:avLst/>
              <a:gdLst/>
              <a:ahLst/>
              <a:cxnLst/>
              <a:rect l="l" t="t" r="r" b="b"/>
              <a:pathLst>
                <a:path w="9525" h="173989">
                  <a:moveTo>
                    <a:pt x="9144" y="0"/>
                  </a:moveTo>
                  <a:lnTo>
                    <a:pt x="0" y="0"/>
                  </a:lnTo>
                  <a:lnTo>
                    <a:pt x="0" y="173736"/>
                  </a:lnTo>
                  <a:lnTo>
                    <a:pt x="9144" y="173736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150864" y="4700015"/>
              <a:ext cx="9525" cy="173990"/>
            </a:xfrm>
            <a:custGeom>
              <a:avLst/>
              <a:gdLst/>
              <a:ahLst/>
              <a:cxnLst/>
              <a:rect l="l" t="t" r="r" b="b"/>
              <a:pathLst>
                <a:path w="9525" h="173989">
                  <a:moveTo>
                    <a:pt x="9144" y="0"/>
                  </a:moveTo>
                  <a:lnTo>
                    <a:pt x="0" y="0"/>
                  </a:lnTo>
                  <a:lnTo>
                    <a:pt x="0" y="173736"/>
                  </a:lnTo>
                  <a:lnTo>
                    <a:pt x="9144" y="173736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681216" y="4700015"/>
              <a:ext cx="9525" cy="173990"/>
            </a:xfrm>
            <a:custGeom>
              <a:avLst/>
              <a:gdLst/>
              <a:ahLst/>
              <a:cxnLst/>
              <a:rect l="l" t="t" r="r" b="b"/>
              <a:pathLst>
                <a:path w="9525" h="173989">
                  <a:moveTo>
                    <a:pt x="9144" y="0"/>
                  </a:moveTo>
                  <a:lnTo>
                    <a:pt x="0" y="0"/>
                  </a:lnTo>
                  <a:lnTo>
                    <a:pt x="0" y="173736"/>
                  </a:lnTo>
                  <a:lnTo>
                    <a:pt x="9144" y="173736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126224" y="4700015"/>
              <a:ext cx="9525" cy="173990"/>
            </a:xfrm>
            <a:custGeom>
              <a:avLst/>
              <a:gdLst/>
              <a:ahLst/>
              <a:cxnLst/>
              <a:rect l="l" t="t" r="r" b="b"/>
              <a:pathLst>
                <a:path w="9525" h="173989">
                  <a:moveTo>
                    <a:pt x="9144" y="0"/>
                  </a:moveTo>
                  <a:lnTo>
                    <a:pt x="0" y="0"/>
                  </a:lnTo>
                  <a:lnTo>
                    <a:pt x="0" y="173736"/>
                  </a:lnTo>
                  <a:lnTo>
                    <a:pt x="9144" y="173736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135368" y="4700015"/>
              <a:ext cx="3175" cy="182880"/>
            </a:xfrm>
            <a:custGeom>
              <a:avLst/>
              <a:gdLst/>
              <a:ahLst/>
              <a:cxnLst/>
              <a:rect l="l" t="t" r="r" b="b"/>
              <a:pathLst>
                <a:path w="3175" h="182879">
                  <a:moveTo>
                    <a:pt x="3048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3048" y="182879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5824728" y="4882896"/>
            <a:ext cx="1313815" cy="195580"/>
            <a:chOff x="5824728" y="4882896"/>
            <a:chExt cx="1313815" cy="195580"/>
          </a:xfrm>
        </p:grpSpPr>
        <p:sp>
          <p:nvSpPr>
            <p:cNvPr id="23" name="object 23"/>
            <p:cNvSpPr/>
            <p:nvPr/>
          </p:nvSpPr>
          <p:spPr>
            <a:xfrm>
              <a:off x="5824728" y="4892039"/>
              <a:ext cx="335280" cy="186055"/>
            </a:xfrm>
            <a:custGeom>
              <a:avLst/>
              <a:gdLst/>
              <a:ahLst/>
              <a:cxnLst/>
              <a:rect l="l" t="t" r="r" b="b"/>
              <a:pathLst>
                <a:path w="335279" h="186054">
                  <a:moveTo>
                    <a:pt x="9144" y="0"/>
                  </a:moveTo>
                  <a:lnTo>
                    <a:pt x="0" y="0"/>
                  </a:lnTo>
                  <a:lnTo>
                    <a:pt x="0" y="176784"/>
                  </a:lnTo>
                  <a:lnTo>
                    <a:pt x="9144" y="176784"/>
                  </a:lnTo>
                  <a:lnTo>
                    <a:pt x="9144" y="0"/>
                  </a:lnTo>
                  <a:close/>
                </a:path>
                <a:path w="335279" h="186054">
                  <a:moveTo>
                    <a:pt x="326123" y="176784"/>
                  </a:moveTo>
                  <a:lnTo>
                    <a:pt x="18288" y="176784"/>
                  </a:lnTo>
                  <a:lnTo>
                    <a:pt x="18288" y="185928"/>
                  </a:lnTo>
                  <a:lnTo>
                    <a:pt x="326123" y="185928"/>
                  </a:lnTo>
                  <a:lnTo>
                    <a:pt x="326123" y="176784"/>
                  </a:lnTo>
                  <a:close/>
                </a:path>
                <a:path w="335279" h="186054">
                  <a:moveTo>
                    <a:pt x="335280" y="176784"/>
                  </a:moveTo>
                  <a:lnTo>
                    <a:pt x="326136" y="176784"/>
                  </a:lnTo>
                  <a:lnTo>
                    <a:pt x="326136" y="185928"/>
                  </a:lnTo>
                  <a:lnTo>
                    <a:pt x="335280" y="185928"/>
                  </a:lnTo>
                  <a:lnTo>
                    <a:pt x="335280" y="176784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833872" y="4892040"/>
              <a:ext cx="9525" cy="177165"/>
            </a:xfrm>
            <a:custGeom>
              <a:avLst/>
              <a:gdLst/>
              <a:ahLst/>
              <a:cxnLst/>
              <a:rect l="l" t="t" r="r" b="b"/>
              <a:pathLst>
                <a:path w="9525" h="177164">
                  <a:moveTo>
                    <a:pt x="9144" y="0"/>
                  </a:moveTo>
                  <a:lnTo>
                    <a:pt x="0" y="0"/>
                  </a:lnTo>
                  <a:lnTo>
                    <a:pt x="0" y="176784"/>
                  </a:lnTo>
                  <a:lnTo>
                    <a:pt x="9144" y="176784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150864" y="4892040"/>
              <a:ext cx="9525" cy="177165"/>
            </a:xfrm>
            <a:custGeom>
              <a:avLst/>
              <a:gdLst/>
              <a:ahLst/>
              <a:cxnLst/>
              <a:rect l="l" t="t" r="r" b="b"/>
              <a:pathLst>
                <a:path w="9525" h="177164">
                  <a:moveTo>
                    <a:pt x="9144" y="0"/>
                  </a:moveTo>
                  <a:lnTo>
                    <a:pt x="0" y="0"/>
                  </a:lnTo>
                  <a:lnTo>
                    <a:pt x="0" y="176784"/>
                  </a:lnTo>
                  <a:lnTo>
                    <a:pt x="9144" y="176784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836920" y="5071872"/>
              <a:ext cx="323215" cy="3175"/>
            </a:xfrm>
            <a:custGeom>
              <a:avLst/>
              <a:gdLst/>
              <a:ahLst/>
              <a:cxnLst/>
              <a:rect l="l" t="t" r="r" b="b"/>
              <a:pathLst>
                <a:path w="323214" h="3175">
                  <a:moveTo>
                    <a:pt x="323088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23088" y="3048"/>
                  </a:lnTo>
                  <a:lnTo>
                    <a:pt x="32308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60008" y="4882896"/>
              <a:ext cx="259080" cy="19507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163056" y="5071872"/>
              <a:ext cx="256540" cy="3175"/>
            </a:xfrm>
            <a:custGeom>
              <a:avLst/>
              <a:gdLst/>
              <a:ahLst/>
              <a:cxnLst/>
              <a:rect l="l" t="t" r="r" b="b"/>
              <a:pathLst>
                <a:path w="256539" h="3175">
                  <a:moveTo>
                    <a:pt x="256032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256032" y="3048"/>
                  </a:lnTo>
                  <a:lnTo>
                    <a:pt x="25603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19088" y="4882896"/>
              <a:ext cx="262128" cy="19507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422136" y="5071872"/>
              <a:ext cx="259079" cy="3175"/>
            </a:xfrm>
            <a:custGeom>
              <a:avLst/>
              <a:gdLst/>
              <a:ahLst/>
              <a:cxnLst/>
              <a:rect l="l" t="t" r="r" b="b"/>
              <a:pathLst>
                <a:path w="259079" h="3175">
                  <a:moveTo>
                    <a:pt x="259080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259080" y="3048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681216" y="5068824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14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681216" y="5068823"/>
              <a:ext cx="454659" cy="9525"/>
            </a:xfrm>
            <a:custGeom>
              <a:avLst/>
              <a:gdLst/>
              <a:ahLst/>
              <a:cxnLst/>
              <a:rect l="l" t="t" r="r" b="b"/>
              <a:pathLst>
                <a:path w="454659" h="9525">
                  <a:moveTo>
                    <a:pt x="454152" y="0"/>
                  </a:moveTo>
                  <a:lnTo>
                    <a:pt x="445008" y="0"/>
                  </a:ln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445008" y="9144"/>
                  </a:lnTo>
                  <a:lnTo>
                    <a:pt x="454152" y="9144"/>
                  </a:lnTo>
                  <a:lnTo>
                    <a:pt x="454152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681216" y="4892040"/>
              <a:ext cx="9525" cy="177165"/>
            </a:xfrm>
            <a:custGeom>
              <a:avLst/>
              <a:gdLst/>
              <a:ahLst/>
              <a:cxnLst/>
              <a:rect l="l" t="t" r="r" b="b"/>
              <a:pathLst>
                <a:path w="9525" h="177164">
                  <a:moveTo>
                    <a:pt x="9144" y="0"/>
                  </a:moveTo>
                  <a:lnTo>
                    <a:pt x="0" y="0"/>
                  </a:lnTo>
                  <a:lnTo>
                    <a:pt x="0" y="176784"/>
                  </a:lnTo>
                  <a:lnTo>
                    <a:pt x="9144" y="176784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126224" y="4892040"/>
              <a:ext cx="9525" cy="177165"/>
            </a:xfrm>
            <a:custGeom>
              <a:avLst/>
              <a:gdLst/>
              <a:ahLst/>
              <a:cxnLst/>
              <a:rect l="l" t="t" r="r" b="b"/>
              <a:pathLst>
                <a:path w="9525" h="177164">
                  <a:moveTo>
                    <a:pt x="9144" y="0"/>
                  </a:moveTo>
                  <a:lnTo>
                    <a:pt x="0" y="0"/>
                  </a:lnTo>
                  <a:lnTo>
                    <a:pt x="0" y="176784"/>
                  </a:lnTo>
                  <a:lnTo>
                    <a:pt x="9144" y="176784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681216" y="4892039"/>
              <a:ext cx="457200" cy="182880"/>
            </a:xfrm>
            <a:custGeom>
              <a:avLst/>
              <a:gdLst/>
              <a:ahLst/>
              <a:cxnLst/>
              <a:rect l="l" t="t" r="r" b="b"/>
              <a:pathLst>
                <a:path w="457200" h="182879">
                  <a:moveTo>
                    <a:pt x="457200" y="0"/>
                  </a:moveTo>
                  <a:lnTo>
                    <a:pt x="454152" y="0"/>
                  </a:lnTo>
                  <a:lnTo>
                    <a:pt x="454152" y="179832"/>
                  </a:lnTo>
                  <a:lnTo>
                    <a:pt x="3048" y="179832"/>
                  </a:lnTo>
                  <a:lnTo>
                    <a:pt x="0" y="179832"/>
                  </a:lnTo>
                  <a:lnTo>
                    <a:pt x="0" y="182880"/>
                  </a:lnTo>
                  <a:lnTo>
                    <a:pt x="3048" y="182880"/>
                  </a:lnTo>
                  <a:lnTo>
                    <a:pt x="454152" y="182880"/>
                  </a:lnTo>
                  <a:lnTo>
                    <a:pt x="457200" y="182880"/>
                  </a:lnTo>
                  <a:lnTo>
                    <a:pt x="457200" y="179832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627380" y="5199379"/>
            <a:ext cx="15805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Form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Object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Properties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624840" y="5440679"/>
          <a:ext cx="6520180" cy="19329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59"/>
                <a:gridCol w="819785"/>
                <a:gridCol w="3901439"/>
                <a:gridCol w="326389"/>
                <a:gridCol w="259079"/>
                <a:gridCol w="262254"/>
                <a:gridCol w="451485"/>
              </a:tblGrid>
              <a:tr h="195072">
                <a:tc gridSpan="2">
                  <a:txBody>
                    <a:bodyPr/>
                    <a:lstStyle/>
                    <a:p>
                      <a:pPr marL="7620">
                        <a:lnSpc>
                          <a:spcPts val="141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Property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IE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W3C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1">
                <a:tc gridSpan="2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acceptCharset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dirty="0" sz="12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possible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character-sets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form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data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2">
                <a:tc gridSpan="2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action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action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attribute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form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64591">
                <a:tc gridSpan="2">
                  <a:txBody>
                    <a:bodyPr/>
                    <a:lstStyle/>
                    <a:p>
                      <a:pPr marL="7620">
                        <a:lnSpc>
                          <a:spcPts val="1195"/>
                        </a:lnSpc>
                      </a:pPr>
                      <a:r>
                        <a:rPr dirty="0" sz="1200" spc="-10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enctype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8890" marR="103505">
                        <a:lnSpc>
                          <a:spcPts val="1370"/>
                        </a:lnSpc>
                        <a:spcBef>
                          <a:spcPts val="55"/>
                        </a:spcBef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MIME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type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encode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content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form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042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8F0A08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9F9F9F"/>
                      </a:solidFill>
                      <a:prstDash val="solid"/>
                    </a:lnR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985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2024">
                <a:tc gridSpan="2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1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the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id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form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2">
                <a:tc gridSpan="2">
                  <a:txBody>
                    <a:bodyPr/>
                    <a:lstStyle/>
                    <a:p>
                      <a:pPr marL="7620">
                        <a:lnSpc>
                          <a:spcPts val="1415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length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Returns 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elements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form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1">
                <a:tc gridSpan="2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method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HTTP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method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sending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server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1">
                <a:tc gridSpan="2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10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the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name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form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87451">
                <a:tc gridSpan="2">
                  <a:txBody>
                    <a:bodyPr/>
                    <a:lstStyle/>
                    <a:p>
                      <a:pPr marL="7620">
                        <a:lnSpc>
                          <a:spcPts val="1375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target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75"/>
                        </a:lnSpc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where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open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action-URL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form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7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890">
                        <a:lnSpc>
                          <a:spcPts val="1375"/>
                        </a:lnSpc>
                        <a:tabLst>
                          <a:tab pos="267970" algn="l"/>
                        </a:tabLst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	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EFEFEF"/>
                      </a:solidFill>
                      <a:prstDash val="solid"/>
                    </a:lnT>
                    <a:lnB w="317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7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38" name="object 38"/>
          <p:cNvGrpSpPr/>
          <p:nvPr/>
        </p:nvGrpSpPr>
        <p:grpSpPr>
          <a:xfrm>
            <a:off x="6160008" y="7181088"/>
            <a:ext cx="521334" cy="192405"/>
            <a:chOff x="6160008" y="7181088"/>
            <a:chExt cx="521334" cy="192405"/>
          </a:xfrm>
        </p:grpSpPr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60008" y="7181088"/>
              <a:ext cx="259080" cy="19202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19088" y="7181088"/>
              <a:ext cx="262128" cy="192024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627380" y="7494523"/>
            <a:ext cx="13487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Standard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Properties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624840" y="7735823"/>
          <a:ext cx="6520180" cy="981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845"/>
                <a:gridCol w="3901439"/>
                <a:gridCol w="260350"/>
                <a:gridCol w="260350"/>
                <a:gridCol w="325754"/>
                <a:gridCol w="450850"/>
              </a:tblGrid>
              <a:tr h="195071">
                <a:tc>
                  <a:txBody>
                    <a:bodyPr/>
                    <a:lstStyle/>
                    <a:p>
                      <a:pPr marL="7620">
                        <a:lnSpc>
                          <a:spcPts val="143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Property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3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35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IE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35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35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3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W3C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2"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10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className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attribute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of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element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1"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10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dir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direction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text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2"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10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lang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language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code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element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7620">
                        <a:lnSpc>
                          <a:spcPts val="1375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75"/>
                        </a:lnSpc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an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element's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advisory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title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7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37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EFEFEF"/>
                      </a:solidFill>
                      <a:prstDash val="solid"/>
                    </a:lnT>
                    <a:lnB w="31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7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7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3" name="object 4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96000" y="8525256"/>
            <a:ext cx="259080" cy="192024"/>
          </a:xfrm>
          <a:prstGeom prst="rect">
            <a:avLst/>
          </a:prstGeom>
        </p:spPr>
      </p:pic>
      <p:sp>
        <p:nvSpPr>
          <p:cNvPr id="44" name="object 4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091" y="435357"/>
            <a:ext cx="6554470" cy="687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63165" algn="l"/>
                <a:tab pos="6541134" algn="l"/>
              </a:tabLst>
            </a:pP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	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JAVASCRIPT</a:t>
            </a:r>
            <a:r>
              <a:rPr dirty="0" u="sng" sz="1600" spc="-4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 spc="-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Notes	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mbria"/>
              <a:cs typeface="Cambria"/>
            </a:endParaRPr>
          </a:p>
          <a:p>
            <a:pPr marL="30480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Form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Object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Methods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1792" y="9177528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45720"/>
                </a:moveTo>
                <a:lnTo>
                  <a:pt x="0" y="45720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45720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36576"/>
                </a:lnTo>
                <a:lnTo>
                  <a:pt x="6528816" y="36576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4840" y="1155191"/>
          <a:ext cx="6520180" cy="591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845"/>
                <a:gridCol w="3901439"/>
                <a:gridCol w="326389"/>
                <a:gridCol w="259079"/>
                <a:gridCol w="262254"/>
                <a:gridCol w="451485"/>
              </a:tblGrid>
              <a:tr h="192024">
                <a:tc>
                  <a:txBody>
                    <a:bodyPr/>
                    <a:lstStyle/>
                    <a:p>
                      <a:pPr marL="7620">
                        <a:lnSpc>
                          <a:spcPts val="141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Method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IE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W3C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2">
                <a:tc>
                  <a:txBody>
                    <a:bodyPr/>
                    <a:lstStyle/>
                    <a:p>
                      <a:pPr marL="7620">
                        <a:lnSpc>
                          <a:spcPts val="1415"/>
                        </a:lnSpc>
                      </a:pPr>
                      <a:r>
                        <a:rPr dirty="0" sz="1200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reset()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Resets 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values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elements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form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submit()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Submits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form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  <a:tabLst>
                          <a:tab pos="267970" algn="l"/>
                        </a:tabLst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	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EFEFEF"/>
                      </a:solidFill>
                      <a:prstDash val="solid"/>
                    </a:lnT>
                    <a:lnB w="317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6160008" y="1551432"/>
            <a:ext cx="521334" cy="195580"/>
            <a:chOff x="6160008" y="1551432"/>
            <a:chExt cx="521334" cy="1955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60008" y="1551432"/>
              <a:ext cx="259080" cy="1950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19088" y="1551432"/>
              <a:ext cx="262128" cy="19507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27380" y="1867916"/>
            <a:ext cx="6258560" cy="165036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b="1" i="1">
                <a:latin typeface="Times New Roman"/>
                <a:cs typeface="Times New Roman"/>
              </a:rPr>
              <a:t>Image</a:t>
            </a:r>
            <a:r>
              <a:rPr dirty="0" sz="1400" spc="-30" b="1" i="1">
                <a:latin typeface="Times New Roman"/>
                <a:cs typeface="Times New Roman"/>
              </a:rPr>
              <a:t> </a:t>
            </a:r>
            <a:r>
              <a:rPr dirty="0" sz="1400" spc="-5" b="1" i="1">
                <a:latin typeface="Times New Roman"/>
                <a:cs typeface="Times New Roman"/>
              </a:rPr>
              <a:t>Object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Image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represents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embedded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image.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instance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&lt;img&gt;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tag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HTML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document,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Image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IE: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Internet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Explorer,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F: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Firefox,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O:</a:t>
            </a:r>
            <a:r>
              <a:rPr dirty="0" sz="1200" spc="30" b="1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Opera,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W3C:</a:t>
            </a:r>
            <a:r>
              <a:rPr dirty="0" sz="1200" spc="30" b="1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World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Wide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Web</a:t>
            </a:r>
            <a:r>
              <a:rPr dirty="0" sz="1200" spc="-5">
                <a:latin typeface="Times New Roman"/>
                <a:cs typeface="Times New Roman"/>
              </a:rPr>
              <a:t> Consortium (Internet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Standard).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" b="1">
                <a:latin typeface="Times New Roman"/>
                <a:cs typeface="Times New Roman"/>
              </a:rPr>
              <a:t>Image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Object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Properties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24840" y="3550920"/>
          <a:ext cx="6520180" cy="434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"/>
                <a:gridCol w="152400"/>
                <a:gridCol w="109854"/>
                <a:gridCol w="67309"/>
                <a:gridCol w="76200"/>
                <a:gridCol w="716279"/>
                <a:gridCol w="3901440"/>
                <a:gridCol w="326389"/>
                <a:gridCol w="259079"/>
                <a:gridCol w="262254"/>
                <a:gridCol w="451485"/>
              </a:tblGrid>
              <a:tr h="195071">
                <a:tc gridSpan="6">
                  <a:txBody>
                    <a:bodyPr/>
                    <a:lstStyle/>
                    <a:p>
                      <a:pPr marL="7620">
                        <a:lnSpc>
                          <a:spcPts val="141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Property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IE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W3C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64592">
                <a:tc gridSpan="6">
                  <a:txBody>
                    <a:bodyPr/>
                    <a:lstStyle/>
                    <a:p>
                      <a:pPr marL="7620">
                        <a:lnSpc>
                          <a:spcPts val="1195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align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8890" marR="593725">
                        <a:lnSpc>
                          <a:spcPts val="1370"/>
                        </a:lnSpc>
                        <a:spcBef>
                          <a:spcPts val="55"/>
                        </a:spcBef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how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align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image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according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surrounding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text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0421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8F0A08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9F9F9F"/>
                      </a:solidFill>
                      <a:prstDash val="solid"/>
                    </a:lnR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985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64591">
                <a:tc gridSpan="6">
                  <a:txBody>
                    <a:bodyPr/>
                    <a:lstStyle/>
                    <a:p>
                      <a:pPr marL="7620">
                        <a:lnSpc>
                          <a:spcPts val="1195"/>
                        </a:lnSpc>
                      </a:pPr>
                      <a:r>
                        <a:rPr dirty="0" sz="1200" spc="-1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alt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8890" marR="229870">
                        <a:lnSpc>
                          <a:spcPts val="1390"/>
                        </a:lnSpc>
                        <a:spcBef>
                          <a:spcPts val="20"/>
                        </a:spcBef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alternate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text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displayed,</a:t>
                      </a:r>
                      <a:r>
                        <a:rPr dirty="0" sz="120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browser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cannot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show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image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04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8F0A08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9F9F9F"/>
                      </a:solidFill>
                      <a:prstDash val="solid"/>
                    </a:lnR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54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2">
                <a:tc gridSpan="6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border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border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around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image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64591">
                <a:tc gridSpan="6">
                  <a:txBody>
                    <a:bodyPr/>
                    <a:lstStyle/>
                    <a:p>
                      <a:pPr marL="7620">
                        <a:lnSpc>
                          <a:spcPts val="1195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complete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8890" marR="243204">
                        <a:lnSpc>
                          <a:spcPts val="1370"/>
                        </a:lnSpc>
                        <a:spcBef>
                          <a:spcPts val="5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whether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the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browser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has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finished</a:t>
                      </a:r>
                      <a:r>
                        <a:rPr dirty="0" sz="12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loading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image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0421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8F0A08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9F9F9F"/>
                      </a:solidFill>
                      <a:prstDash val="solid"/>
                    </a:lnR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985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2">
                <a:tc gridSpan="6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10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height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height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image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64592">
                <a:tc gridSpan="6">
                  <a:txBody>
                    <a:bodyPr/>
                    <a:lstStyle/>
                    <a:p>
                      <a:pPr marL="7620">
                        <a:lnSpc>
                          <a:spcPts val="1195"/>
                        </a:lnSpc>
                      </a:pPr>
                      <a:r>
                        <a:rPr dirty="0" sz="1200" spc="-10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hspace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8890" marR="117475">
                        <a:lnSpc>
                          <a:spcPts val="1370"/>
                        </a:lnSpc>
                        <a:spcBef>
                          <a:spcPts val="55"/>
                        </a:spcBef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white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left</a:t>
                      </a:r>
                      <a:r>
                        <a:rPr dirty="0" sz="1200" spc="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right</a:t>
                      </a:r>
                      <a:r>
                        <a:rPr dirty="0" sz="12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side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image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0421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8F0A08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9F9F9F"/>
                      </a:solidFill>
                      <a:prstDash val="solid"/>
                    </a:lnR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985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2">
                <a:tc gridSpan="6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1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the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id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of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image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2">
                <a:tc gridSpan="6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10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isMap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Returns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whether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image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server-side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image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map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64592">
                <a:tc gridSpan="6">
                  <a:txBody>
                    <a:bodyPr/>
                    <a:lstStyle/>
                    <a:p>
                      <a:pPr marL="7620">
                        <a:lnSpc>
                          <a:spcPts val="1195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longDesc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8890" marR="156210">
                        <a:lnSpc>
                          <a:spcPts val="1370"/>
                        </a:lnSpc>
                        <a:spcBef>
                          <a:spcPts val="55"/>
                        </a:spcBef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URL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document</a:t>
                      </a:r>
                      <a:r>
                        <a:rPr dirty="0" sz="12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containing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description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image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0421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8F0A08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9F9F9F"/>
                      </a:solidFill>
                      <a:prstDash val="solid"/>
                    </a:lnR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985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1">
                <a:tc gridSpan="6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10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lowsrc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URL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low-resolution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version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image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2024">
                <a:tc gridSpan="6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10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name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an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image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2">
                <a:tc gridSpan="6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src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URL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image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64592">
                <a:tc gridSpan="6">
                  <a:txBody>
                    <a:bodyPr/>
                    <a:lstStyle/>
                    <a:p>
                      <a:pPr marL="7620">
                        <a:lnSpc>
                          <a:spcPts val="1195"/>
                        </a:lnSpc>
                      </a:pPr>
                      <a:r>
                        <a:rPr dirty="0" sz="1200" spc="-10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useMap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8890" marR="197485">
                        <a:lnSpc>
                          <a:spcPts val="1390"/>
                        </a:lnSpc>
                        <a:spcBef>
                          <a:spcPts val="20"/>
                        </a:spcBef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usemap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attribute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client-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side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image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map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0421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8F0A08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9F9F9F"/>
                      </a:solidFill>
                      <a:prstDash val="solid"/>
                    </a:lnR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54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64592">
                <a:tc gridSpan="6">
                  <a:txBody>
                    <a:bodyPr/>
                    <a:lstStyle/>
                    <a:p>
                      <a:pPr marL="7620">
                        <a:lnSpc>
                          <a:spcPts val="1195"/>
                        </a:lnSpc>
                      </a:pPr>
                      <a:r>
                        <a:rPr dirty="0" sz="1200" spc="-10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vspace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8890" marR="265430">
                        <a:lnSpc>
                          <a:spcPts val="1390"/>
                        </a:lnSpc>
                        <a:spcBef>
                          <a:spcPts val="40"/>
                        </a:spcBef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white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top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bottom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image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07263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8F0A08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9F9F9F"/>
                      </a:solidFill>
                      <a:prstDash val="solid"/>
                    </a:lnR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87452">
                <a:tc gridSpan="6">
                  <a:txBody>
                    <a:bodyPr/>
                    <a:lstStyle/>
                    <a:p>
                      <a:pPr marL="7620">
                        <a:lnSpc>
                          <a:spcPts val="1375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width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75"/>
                        </a:lnSpc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width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image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7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890">
                        <a:lnSpc>
                          <a:spcPts val="1375"/>
                        </a:lnSpc>
                        <a:tabLst>
                          <a:tab pos="267970" algn="l"/>
                        </a:tabLst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	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EFEFEF"/>
                      </a:solidFill>
                      <a:prstDash val="solid"/>
                    </a:lnT>
                    <a:lnB w="317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7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6160008" y="7702295"/>
            <a:ext cx="521334" cy="192405"/>
            <a:chOff x="6160008" y="7702295"/>
            <a:chExt cx="521334" cy="19240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60008" y="7702295"/>
              <a:ext cx="259080" cy="1920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19088" y="7702295"/>
              <a:ext cx="262128" cy="19202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27380" y="8015732"/>
            <a:ext cx="13487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Standard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Properties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24840" y="8257031"/>
          <a:ext cx="6520180" cy="594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845"/>
                <a:gridCol w="3901439"/>
                <a:gridCol w="260350"/>
                <a:gridCol w="260350"/>
                <a:gridCol w="325754"/>
                <a:gridCol w="450850"/>
              </a:tblGrid>
              <a:tr h="195072">
                <a:tc>
                  <a:txBody>
                    <a:bodyPr/>
                    <a:lstStyle/>
                    <a:p>
                      <a:pPr marL="7620">
                        <a:lnSpc>
                          <a:spcPts val="141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Property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IE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15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W3C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2"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10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className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attribute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of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element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an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element's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advisory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title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EFEFEF"/>
                      </a:solidFill>
                      <a:prstDash val="solid"/>
                    </a:lnT>
                    <a:lnB w="31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96000" y="8656319"/>
            <a:ext cx="259080" cy="195072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091" y="435357"/>
            <a:ext cx="6554470" cy="21259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63165" algn="l"/>
                <a:tab pos="6541134" algn="l"/>
              </a:tabLst>
            </a:pP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	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JAVASCRIPT</a:t>
            </a:r>
            <a:r>
              <a:rPr dirty="0" u="sng" sz="1600" spc="-4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 spc="-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Notes	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Cambria"/>
              <a:cs typeface="Cambria"/>
            </a:endParaRPr>
          </a:p>
          <a:p>
            <a:pPr marL="30480">
              <a:lnSpc>
                <a:spcPct val="100000"/>
              </a:lnSpc>
            </a:pPr>
            <a:r>
              <a:rPr dirty="0" sz="1400" spc="-5" b="1" i="1">
                <a:latin typeface="Times New Roman"/>
                <a:cs typeface="Times New Roman"/>
              </a:rPr>
              <a:t>Area</a:t>
            </a:r>
            <a:r>
              <a:rPr dirty="0" sz="1400" spc="-30" b="1" i="1">
                <a:latin typeface="Times New Roman"/>
                <a:cs typeface="Times New Roman"/>
              </a:rPr>
              <a:t> </a:t>
            </a:r>
            <a:r>
              <a:rPr dirty="0" sz="1400" spc="-5" b="1" i="1">
                <a:latin typeface="Times New Roman"/>
                <a:cs typeface="Times New Roman"/>
              </a:rPr>
              <a:t>Object</a:t>
            </a:r>
            <a:endParaRPr sz="1400">
              <a:latin typeface="Times New Roman"/>
              <a:cs typeface="Times New Roman"/>
            </a:endParaRPr>
          </a:p>
          <a:p>
            <a:pPr marL="30480" marR="135890">
              <a:lnSpc>
                <a:spcPts val="2780"/>
              </a:lnSpc>
              <a:spcBef>
                <a:spcPts val="305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Area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represents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image-map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(An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image-map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image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clickable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regions).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instance</a:t>
            </a:r>
            <a:r>
              <a:rPr dirty="0" sz="1200" spc="5">
                <a:latin typeface="Times New Roman"/>
                <a:cs typeface="Times New Roman"/>
              </a:rPr>
              <a:t> 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&lt;area&gt;</a:t>
            </a:r>
            <a:r>
              <a:rPr dirty="0" sz="1200" spc="5">
                <a:latin typeface="Times New Roman"/>
                <a:cs typeface="Times New Roman"/>
              </a:rPr>
              <a:t> tag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HTML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document,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Area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created.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1030"/>
              </a:spcBef>
            </a:pPr>
            <a:r>
              <a:rPr dirty="0" sz="1200" spc="-10" b="1">
                <a:latin typeface="Times New Roman"/>
                <a:cs typeface="Times New Roman"/>
              </a:rPr>
              <a:t>IE: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Internet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Explorer,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F: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Firefox,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O:</a:t>
            </a:r>
            <a:r>
              <a:rPr dirty="0" sz="1200" spc="30" b="1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Opera,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W3C:</a:t>
            </a:r>
            <a:r>
              <a:rPr dirty="0" sz="1200" spc="30" b="1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World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Wide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Web </a:t>
            </a:r>
            <a:r>
              <a:rPr dirty="0" sz="1200" spc="-5">
                <a:latin typeface="Times New Roman"/>
                <a:cs typeface="Times New Roman"/>
              </a:rPr>
              <a:t>Consortium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(Internet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Standard).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Area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Object Properties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1792" y="9177528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45720"/>
                </a:moveTo>
                <a:lnTo>
                  <a:pt x="0" y="45720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45720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36576"/>
                </a:lnTo>
                <a:lnTo>
                  <a:pt x="6528816" y="36576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4840" y="2593848"/>
          <a:ext cx="6520180" cy="327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"/>
                <a:gridCol w="252729"/>
                <a:gridCol w="886460"/>
                <a:gridCol w="3900804"/>
                <a:gridCol w="325754"/>
                <a:gridCol w="258445"/>
                <a:gridCol w="261620"/>
                <a:gridCol w="450850"/>
              </a:tblGrid>
              <a:tr h="195071">
                <a:tc gridSpan="3">
                  <a:txBody>
                    <a:bodyPr/>
                    <a:lstStyle/>
                    <a:p>
                      <a:pPr marL="7620">
                        <a:lnSpc>
                          <a:spcPts val="143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Property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3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35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IE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35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35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3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W3C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2">
                <a:tc gridSpan="3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accessKey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keyboard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key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access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an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area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64592">
                <a:tc gridSpan="3">
                  <a:txBody>
                    <a:bodyPr/>
                    <a:lstStyle/>
                    <a:p>
                      <a:pPr marL="7620">
                        <a:lnSpc>
                          <a:spcPts val="1195"/>
                        </a:lnSpc>
                      </a:pPr>
                      <a:r>
                        <a:rPr dirty="0" sz="1200" spc="-1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alt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8890" marR="229870">
                        <a:lnSpc>
                          <a:spcPts val="1390"/>
                        </a:lnSpc>
                        <a:spcBef>
                          <a:spcPts val="25"/>
                        </a:spcBef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alternate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text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displayed,</a:t>
                      </a:r>
                      <a:r>
                        <a:rPr dirty="0" sz="120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browser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cannot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show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area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042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8F0A08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9F9F9F"/>
                      </a:solidFill>
                      <a:prstDash val="solid"/>
                    </a:lnR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64591">
                <a:tc gridSpan="3">
                  <a:txBody>
                    <a:bodyPr/>
                    <a:lstStyle/>
                    <a:p>
                      <a:pPr marL="7620">
                        <a:lnSpc>
                          <a:spcPts val="1195"/>
                        </a:lnSpc>
                      </a:pPr>
                      <a:r>
                        <a:rPr dirty="0" sz="1200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coords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8890" marR="93980">
                        <a:lnSpc>
                          <a:spcPts val="1390"/>
                        </a:lnSpc>
                        <a:spcBef>
                          <a:spcPts val="40"/>
                        </a:spcBef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coordinates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clickable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area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image-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map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0726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8F0A08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9F9F9F"/>
                      </a:solidFill>
                      <a:prstDash val="solid"/>
                    </a:lnR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2024">
                <a:tc gridSpan="3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hash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anchor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part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URL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area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2">
                <a:tc gridSpan="3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host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hostname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port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URL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area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1">
                <a:tc gridSpan="3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href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URL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link</a:t>
                      </a:r>
                      <a:r>
                        <a:rPr dirty="0" sz="12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image-map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2">
                <a:tc gridSpan="3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1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the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id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of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area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2024">
                <a:tc gridSpan="3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noHref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whether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area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should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active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inactive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1">
                <a:tc gridSpan="3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10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pathname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pathname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URL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area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2">
                <a:tc gridSpan="3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protocol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protocol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URL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area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2">
                <a:tc gridSpan="3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search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query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part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URL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area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2024">
                <a:tc gridSpan="3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shape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shape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area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image-map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2">
                <a:tc gridSpan="3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tabIndex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tab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order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area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target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where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open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link-URL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area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  <a:tabLst>
                          <a:tab pos="267970" algn="l"/>
                        </a:tabLst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	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EFEFEF"/>
                      </a:solidFill>
                      <a:prstDash val="solid"/>
                    </a:lnT>
                    <a:lnB w="317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6160008" y="5675376"/>
            <a:ext cx="521334" cy="195580"/>
            <a:chOff x="6160008" y="5675376"/>
            <a:chExt cx="521334" cy="1955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60008" y="5675376"/>
              <a:ext cx="259080" cy="1950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19088" y="5675376"/>
              <a:ext cx="262128" cy="19507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27380" y="5991859"/>
            <a:ext cx="13487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Standard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Properties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24840" y="6233159"/>
          <a:ext cx="6520180" cy="981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845"/>
                <a:gridCol w="3901439"/>
                <a:gridCol w="260350"/>
                <a:gridCol w="260350"/>
                <a:gridCol w="325754"/>
                <a:gridCol w="450850"/>
              </a:tblGrid>
              <a:tr h="195072">
                <a:tc>
                  <a:txBody>
                    <a:bodyPr/>
                    <a:lstStyle/>
                    <a:p>
                      <a:pPr marL="7620">
                        <a:lnSpc>
                          <a:spcPts val="141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Property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IE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15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W3C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2024"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10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className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attribute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element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2"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10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dir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direction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text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1"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10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lang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language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element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an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element's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advisory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title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EFEFEF"/>
                      </a:solidFill>
                      <a:prstDash val="solid"/>
                    </a:lnT>
                    <a:lnB w="31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6000" y="7019543"/>
            <a:ext cx="259080" cy="19507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27380" y="7509764"/>
            <a:ext cx="6410960" cy="1473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 i="1">
                <a:latin typeface="Times New Roman"/>
                <a:cs typeface="Times New Roman"/>
              </a:rPr>
              <a:t>Navigator</a:t>
            </a:r>
            <a:r>
              <a:rPr dirty="0" sz="1400" spc="-5" b="1" i="1">
                <a:latin typeface="Times New Roman"/>
                <a:cs typeface="Times New Roman"/>
              </a:rPr>
              <a:t> Object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Navigator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object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actually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not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HTML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object.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90"/>
              </a:lnSpc>
              <a:spcBef>
                <a:spcPts val="5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Navigator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object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automatically </a:t>
            </a:r>
            <a:r>
              <a:rPr dirty="0" sz="1200">
                <a:latin typeface="Times New Roman"/>
                <a:cs typeface="Times New Roman"/>
              </a:rPr>
              <a:t>created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runtime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engine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contains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information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about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client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browser.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IE: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Internet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Explorer,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F: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Firefox,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O: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Opera.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091" y="435357"/>
            <a:ext cx="6554470" cy="687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63165" algn="l"/>
                <a:tab pos="6541134" algn="l"/>
              </a:tabLst>
            </a:pP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	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JAVASCRIPT</a:t>
            </a:r>
            <a:r>
              <a:rPr dirty="0" u="sng" sz="1600" spc="-4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 spc="-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Notes	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mbria"/>
              <a:cs typeface="Cambria"/>
            </a:endParaRPr>
          </a:p>
          <a:p>
            <a:pPr marL="3048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Navigator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Object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Collections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1792" y="9177528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45720"/>
                </a:moveTo>
                <a:lnTo>
                  <a:pt x="0" y="45720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45720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36576"/>
                </a:lnTo>
                <a:lnTo>
                  <a:pt x="6528816" y="36576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4840" y="1155191"/>
          <a:ext cx="6524625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4330"/>
                <a:gridCol w="4032250"/>
                <a:gridCol w="320039"/>
                <a:gridCol w="266700"/>
                <a:gridCol w="260349"/>
              </a:tblGrid>
              <a:tr h="192024">
                <a:tc>
                  <a:txBody>
                    <a:bodyPr/>
                    <a:lstStyle/>
                    <a:p>
                      <a:pPr marL="7620">
                        <a:lnSpc>
                          <a:spcPts val="141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Collection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IE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141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7620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plugins[]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embedded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objects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document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3335">
                        <a:lnSpc>
                          <a:spcPts val="1400"/>
                        </a:lnSpc>
                        <a:tabLst>
                          <a:tab pos="275590" algn="l"/>
                        </a:tabLst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	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FEFEF"/>
                      </a:solidFill>
                      <a:prstDash val="solid"/>
                    </a:lnL>
                    <a:lnR w="317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EFEFEF"/>
                      </a:solidFill>
                      <a:prstDash val="solid"/>
                    </a:lnT>
                    <a:lnB w="317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6614159" y="1356360"/>
            <a:ext cx="521334" cy="195580"/>
            <a:chOff x="6614159" y="1356360"/>
            <a:chExt cx="521334" cy="1955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14159" y="1356360"/>
              <a:ext cx="262128" cy="1950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76287" y="1356360"/>
              <a:ext cx="259079" cy="19507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27380" y="1672843"/>
            <a:ext cx="186626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Navigator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Object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Properties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24840" y="1914144"/>
          <a:ext cx="6520180" cy="3060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690"/>
                <a:gridCol w="192404"/>
                <a:gridCol w="280670"/>
                <a:gridCol w="711835"/>
                <a:gridCol w="4032885"/>
                <a:gridCol w="325120"/>
                <a:gridCol w="262889"/>
                <a:gridCol w="256540"/>
              </a:tblGrid>
              <a:tr h="195071">
                <a:tc gridSpan="4">
                  <a:txBody>
                    <a:bodyPr/>
                    <a:lstStyle/>
                    <a:p>
                      <a:pPr marL="7620">
                        <a:lnSpc>
                          <a:spcPts val="141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Property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1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15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IE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2">
                <a:tc gridSpan="4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appCodeName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Returns the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code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name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browser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2024">
                <a:tc gridSpan="4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appMinorVersion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Returns 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minor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version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browser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2">
                <a:tc gridSpan="4">
                  <a:txBody>
                    <a:bodyPr/>
                    <a:lstStyle/>
                    <a:p>
                      <a:pPr marL="7620">
                        <a:lnSpc>
                          <a:spcPts val="1415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appName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name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browser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2">
                <a:tc gridSpan="4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appVersion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platform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version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browser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2">
                <a:tc gridSpan="4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browserLanguage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Returns 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current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browser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language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64591">
                <a:tc gridSpan="4">
                  <a:txBody>
                    <a:bodyPr/>
                    <a:lstStyle/>
                    <a:p>
                      <a:pPr marL="7620">
                        <a:lnSpc>
                          <a:spcPts val="1195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cookieEnabled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0160" marR="427990">
                        <a:lnSpc>
                          <a:spcPts val="1370"/>
                        </a:lnSpc>
                        <a:spcBef>
                          <a:spcPts val="5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Boolean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specifies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whether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cookies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enabled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browser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16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04216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8F0A08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9F9F9F"/>
                      </a:solidFill>
                      <a:prstDash val="solid"/>
                    </a:lnR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985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2">
                <a:tc gridSpan="4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cpuClass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Returns 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CPU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browser's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system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64591">
                <a:tc gridSpan="4">
                  <a:txBody>
                    <a:bodyPr/>
                    <a:lstStyle/>
                    <a:p>
                      <a:pPr marL="7620">
                        <a:lnSpc>
                          <a:spcPts val="1195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onLine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0160" marR="175895">
                        <a:lnSpc>
                          <a:spcPts val="1370"/>
                        </a:lnSpc>
                        <a:spcBef>
                          <a:spcPts val="5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Boolean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dirty="0" sz="12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specifies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whether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offline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mode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16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04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8F0A08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9F9F9F"/>
                      </a:solidFill>
                      <a:prstDash val="solid"/>
                    </a:lnR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985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2">
                <a:tc gridSpan="4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platform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Returns the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operating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platform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2024">
                <a:tc gridSpan="4"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systemLanguage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Returns the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default</a:t>
                      </a:r>
                      <a:r>
                        <a:rPr dirty="0" sz="1200" spc="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language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67640">
                <a:tc gridSpan="4">
                  <a:txBody>
                    <a:bodyPr/>
                    <a:lstStyle/>
                    <a:p>
                      <a:pPr marL="7620">
                        <a:lnSpc>
                          <a:spcPts val="1220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userAgent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0160" marR="211454">
                        <a:lnSpc>
                          <a:spcPts val="1370"/>
                        </a:lnSpc>
                        <a:spcBef>
                          <a:spcPts val="8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user-agent</a:t>
                      </a:r>
                      <a:r>
                        <a:rPr dirty="0" sz="12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header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sent</a:t>
                      </a:r>
                      <a:r>
                        <a:rPr dirty="0" sz="12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client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server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160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</a:tr>
              <a:tr h="20421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8F0A08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9F9F9F"/>
                      </a:solidFill>
                      <a:prstDash val="solid"/>
                    </a:lnR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016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</a:tr>
              <a:tr h="187452">
                <a:tc gridSpan="4">
                  <a:txBody>
                    <a:bodyPr/>
                    <a:lstStyle/>
                    <a:p>
                      <a:pPr marL="7620">
                        <a:lnSpc>
                          <a:spcPts val="1375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userLanguage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37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Returns 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OS'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natural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language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setting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37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890">
                        <a:lnSpc>
                          <a:spcPts val="137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dirty="0" sz="1200" spc="2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FEFEF"/>
                      </a:solidFill>
                      <a:prstDash val="solid"/>
                    </a:lnL>
                    <a:lnR w="317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EFEFEF"/>
                      </a:solidFill>
                      <a:prstDash val="solid"/>
                    </a:lnT>
                    <a:lnB w="317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6614159" y="4782311"/>
            <a:ext cx="521334" cy="192405"/>
            <a:chOff x="6614159" y="4782311"/>
            <a:chExt cx="521334" cy="19240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14159" y="4782311"/>
              <a:ext cx="262128" cy="1920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76287" y="4782311"/>
              <a:ext cx="259079" cy="19202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27380" y="5095747"/>
            <a:ext cx="17627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Navigator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Object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Methods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24840" y="5337047"/>
          <a:ext cx="6520180" cy="594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4330"/>
                <a:gridCol w="4032250"/>
                <a:gridCol w="324485"/>
                <a:gridCol w="262254"/>
                <a:gridCol w="255904"/>
              </a:tblGrid>
              <a:tr h="195072">
                <a:tc>
                  <a:txBody>
                    <a:bodyPr/>
                    <a:lstStyle/>
                    <a:p>
                      <a:pPr marL="7620">
                        <a:lnSpc>
                          <a:spcPts val="1435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Method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3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35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IE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35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435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95071"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javaEnabled()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Specifies whether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not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browser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has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Java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enabled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7620">
                        <a:lnSpc>
                          <a:spcPts val="1390"/>
                        </a:lnSpc>
                      </a:pPr>
                      <a:r>
                        <a:rPr dirty="0" sz="1200" spc="-5">
                          <a:solidFill>
                            <a:srgbClr val="8F0A08"/>
                          </a:solidFill>
                          <a:latin typeface="Times New Roman"/>
                          <a:cs typeface="Times New Roman"/>
                        </a:rPr>
                        <a:t>taintEnabled()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Specifies whether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not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browser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has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data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tainting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enabled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EFEFE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EFEFE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890">
                        <a:lnSpc>
                          <a:spcPts val="1390"/>
                        </a:lnSpc>
                        <a:tabLst>
                          <a:tab pos="271145" algn="l"/>
                        </a:tabLst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	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FEFEF"/>
                      </a:solidFill>
                      <a:prstDash val="solid"/>
                    </a:lnL>
                    <a:lnR w="317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EFEFEF"/>
                      </a:solidFill>
                      <a:prstDash val="solid"/>
                    </a:lnT>
                    <a:lnB w="317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6614159" y="5736335"/>
            <a:ext cx="521334" cy="195580"/>
            <a:chOff x="6614159" y="5736335"/>
            <a:chExt cx="521334" cy="19558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14159" y="5736335"/>
              <a:ext cx="262128" cy="19507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76287" y="5736335"/>
              <a:ext cx="259079" cy="195072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27380" y="6253987"/>
            <a:ext cx="4811395" cy="27076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Times New Roman"/>
                <a:cs typeface="Times New Roman"/>
              </a:rPr>
              <a:t>ZIP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CODE </a:t>
            </a:r>
            <a:r>
              <a:rPr dirty="0" sz="1400" spc="-5" b="1">
                <a:latin typeface="Times New Roman"/>
                <a:cs typeface="Times New Roman"/>
              </a:rPr>
              <a:t>VALIDATION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dirty="0" sz="1200" spc="-10">
                <a:latin typeface="Times New Roman"/>
                <a:cs typeface="Times New Roman"/>
              </a:rPr>
              <a:t>&lt;!--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TWO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STEPS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INSTALL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ZIP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CODE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VALIDATION: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280670" indent="-189865">
              <a:lnSpc>
                <a:spcPct val="100000"/>
              </a:lnSpc>
              <a:buAutoNum type="arabicPeriod"/>
              <a:tabLst>
                <a:tab pos="281305" algn="l"/>
              </a:tabLst>
            </a:pPr>
            <a:r>
              <a:rPr dirty="0" sz="1200">
                <a:latin typeface="Times New Roman"/>
                <a:cs typeface="Times New Roman"/>
              </a:rPr>
              <a:t>Copy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coding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HEAD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HTML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document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rabicPeriod"/>
            </a:pPr>
            <a:endParaRPr sz="1150">
              <a:latin typeface="Times New Roman"/>
              <a:cs typeface="Times New Roman"/>
            </a:endParaRPr>
          </a:p>
          <a:p>
            <a:pPr marL="280670" indent="-189865">
              <a:lnSpc>
                <a:spcPct val="100000"/>
              </a:lnSpc>
              <a:buAutoNum type="arabicPeriod"/>
              <a:tabLst>
                <a:tab pos="281305" algn="l"/>
              </a:tabLst>
            </a:pPr>
            <a:r>
              <a:rPr dirty="0" sz="1200" spc="-10">
                <a:latin typeface="Times New Roman"/>
                <a:cs typeface="Times New Roman"/>
              </a:rPr>
              <a:t>Add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last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BODY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HTML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document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--&gt;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&lt;!--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STEP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ONE: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Paste</a:t>
            </a:r>
            <a:r>
              <a:rPr dirty="0" sz="1200" spc="-10">
                <a:latin typeface="Times New Roman"/>
                <a:cs typeface="Times New Roman"/>
              </a:rPr>
              <a:t> this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HEAD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HTML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document</a:t>
            </a:r>
            <a:r>
              <a:rPr dirty="0" sz="1200" spc="3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--&gt;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&lt;HEAD&gt;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&lt;SCRIPT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LANGUAGE="JavaScript"&gt;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&lt;!--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Original: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Brian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Swalwell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--&gt;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1792" y="710183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18288"/>
                </a:moveTo>
                <a:lnTo>
                  <a:pt x="0" y="18288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18288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9144"/>
                </a:lnTo>
                <a:lnTo>
                  <a:pt x="6528816" y="9144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7380" y="435357"/>
            <a:ext cx="6395085" cy="8627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446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Cambria"/>
                <a:cs typeface="Cambria"/>
              </a:rPr>
              <a:t>JAVASCRIPT</a:t>
            </a:r>
            <a:r>
              <a:rPr dirty="0" sz="1600" spc="-45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Notes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&lt;!--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script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many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available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free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online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--&gt;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&lt;!--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Source!!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2"/>
              </a:rPr>
              <a:t>http://javascript.internet.com </a:t>
            </a:r>
            <a:r>
              <a:rPr dirty="0" sz="1200">
                <a:latin typeface="Times New Roman"/>
                <a:cs typeface="Times New Roman"/>
              </a:rPr>
              <a:t>--&gt;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&lt;!-- Begin</a:t>
            </a:r>
            <a:endParaRPr sz="1200">
              <a:latin typeface="Times New Roman"/>
              <a:cs typeface="Times New Roman"/>
            </a:endParaRPr>
          </a:p>
          <a:p>
            <a:pPr marL="12700" marR="4625340">
              <a:lnSpc>
                <a:spcPct val="193300"/>
              </a:lnSpc>
            </a:pPr>
            <a:r>
              <a:rPr dirty="0" sz="1200" spc="-5">
                <a:latin typeface="Times New Roman"/>
                <a:cs typeface="Times New Roman"/>
              </a:rPr>
              <a:t>function validateZIP(field) 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var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valid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=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"0123456789-";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var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hyphencount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=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0;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if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(field.length!=5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&amp;&amp;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field.length!=10)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3008630">
              <a:lnSpc>
                <a:spcPts val="2780"/>
              </a:lnSpc>
              <a:spcBef>
                <a:spcPts val="295"/>
              </a:spcBef>
            </a:pPr>
            <a:r>
              <a:rPr dirty="0" sz="1200" spc="-5">
                <a:latin typeface="Times New Roman"/>
                <a:cs typeface="Times New Roman"/>
              </a:rPr>
              <a:t>alert("Please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enter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5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digit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 spc="-5">
                <a:latin typeface="Times New Roman"/>
                <a:cs typeface="Times New Roman"/>
              </a:rPr>
              <a:t> 5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digit+4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zip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code.");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return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false;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 sz="1200" spc="-5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4232275">
              <a:lnSpc>
                <a:spcPct val="193300"/>
              </a:lnSpc>
            </a:pP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(var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i=0;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&lt;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field.length;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i++)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temp</a:t>
            </a:r>
            <a:r>
              <a:rPr dirty="0" sz="1200" spc="-5">
                <a:latin typeface="Times New Roman"/>
                <a:cs typeface="Times New Roman"/>
              </a:rPr>
              <a:t> = </a:t>
            </a:r>
            <a:r>
              <a:rPr dirty="0" sz="1200" spc="-10">
                <a:latin typeface="Times New Roman"/>
                <a:cs typeface="Times New Roman"/>
              </a:rPr>
              <a:t>"" </a:t>
            </a:r>
            <a:r>
              <a:rPr dirty="0" sz="1200" spc="-5">
                <a:latin typeface="Times New Roman"/>
                <a:cs typeface="Times New Roman"/>
              </a:rPr>
              <a:t>+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field.substring(i,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i+1);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if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(temp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==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"-")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hyphencount++;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if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(valid.indexOf(temp)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==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"-1")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2607310">
              <a:lnSpc>
                <a:spcPct val="193300"/>
              </a:lnSpc>
            </a:pPr>
            <a:r>
              <a:rPr dirty="0" sz="1200" spc="-10">
                <a:latin typeface="Times New Roman"/>
                <a:cs typeface="Times New Roman"/>
              </a:rPr>
              <a:t>alert("Invalid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characters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zip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Please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try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again.");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return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false;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if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((hyphencount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&gt;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1)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||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((field.length==10)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&amp;&amp; ""+field.charAt(5)!="-"))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alert("The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hyphen character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should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 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properly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formatted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5 </a:t>
            </a:r>
            <a:r>
              <a:rPr dirty="0" sz="1200" spc="-10">
                <a:latin typeface="Times New Roman"/>
                <a:cs typeface="Times New Roman"/>
              </a:rPr>
              <a:t>digit+four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zip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like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'12345-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6789'.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Please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try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again.");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return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false;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return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true;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1792" y="9177528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45720"/>
                </a:moveTo>
                <a:lnTo>
                  <a:pt x="0" y="45720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45720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36576"/>
                </a:lnTo>
                <a:lnTo>
                  <a:pt x="6528816" y="36576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9683" y="435357"/>
            <a:ext cx="165544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Cambria"/>
                <a:cs typeface="Cambria"/>
              </a:rPr>
              <a:t>JAVASCRIPT</a:t>
            </a:r>
            <a:r>
              <a:rPr dirty="0" sz="1600" spc="-7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Notes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1792" y="710183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18288"/>
                </a:moveTo>
                <a:lnTo>
                  <a:pt x="0" y="18288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18288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9144"/>
                </a:lnTo>
                <a:lnTo>
                  <a:pt x="6528816" y="9144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1792" y="9177528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45720"/>
                </a:moveTo>
                <a:lnTo>
                  <a:pt x="0" y="45720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45720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36576"/>
                </a:lnTo>
                <a:lnTo>
                  <a:pt x="6528816" y="36576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7380" y="913892"/>
            <a:ext cx="660400" cy="1266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//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End </a:t>
            </a:r>
            <a:r>
              <a:rPr dirty="0" sz="1200">
                <a:latin typeface="Times New Roman"/>
                <a:cs typeface="Times New Roman"/>
              </a:rPr>
              <a:t>--&gt;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&lt;/script&gt;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&lt;</a:t>
            </a:r>
            <a:r>
              <a:rPr dirty="0" sz="1200" spc="-5">
                <a:latin typeface="Times New Roman"/>
                <a:cs typeface="Times New Roman"/>
              </a:rPr>
              <a:t>/</a:t>
            </a:r>
            <a:r>
              <a:rPr dirty="0" sz="1200" spc="-5">
                <a:latin typeface="Times New Roman"/>
                <a:cs typeface="Times New Roman"/>
              </a:rPr>
              <a:t>H</a:t>
            </a:r>
            <a:r>
              <a:rPr dirty="0" sz="1200" spc="5">
                <a:latin typeface="Times New Roman"/>
                <a:cs typeface="Times New Roman"/>
              </a:rPr>
              <a:t>E</a:t>
            </a:r>
            <a:r>
              <a:rPr dirty="0" sz="1200" spc="-3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D&gt;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15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27380" y="2678683"/>
            <a:ext cx="48634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&lt;!--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STEP </a:t>
            </a:r>
            <a:r>
              <a:rPr dirty="0" sz="1200" spc="-10">
                <a:latin typeface="Times New Roman"/>
                <a:cs typeface="Times New Roman"/>
              </a:rPr>
              <a:t>TWO: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Copy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BODY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HTML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document</a:t>
            </a:r>
            <a:r>
              <a:rPr dirty="0" sz="1200" spc="3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--&gt;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380" y="3382771"/>
            <a:ext cx="4714240" cy="3741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&lt;BODY&gt;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&lt;center&gt;</a:t>
            </a:r>
            <a:endParaRPr sz="1200">
              <a:latin typeface="Times New Roman"/>
              <a:cs typeface="Times New Roman"/>
            </a:endParaRPr>
          </a:p>
          <a:p>
            <a:pPr marL="12700" marR="720725">
              <a:lnSpc>
                <a:spcPct val="193300"/>
              </a:lnSpc>
            </a:pPr>
            <a:r>
              <a:rPr dirty="0" sz="1200" spc="-5">
                <a:latin typeface="Times New Roman"/>
                <a:cs typeface="Times New Roman"/>
              </a:rPr>
              <a:t>&lt;form</a:t>
            </a:r>
            <a:r>
              <a:rPr dirty="0" sz="1200" spc="-10">
                <a:latin typeface="Times New Roman"/>
                <a:cs typeface="Times New Roman"/>
              </a:rPr>
              <a:t> name=zip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onSubmit="return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validateZIP(this.zip.value)"&gt;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Zip: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&lt;input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type=text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size=30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name=zip&gt;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&lt;input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type=submit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value="Submit"&gt;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&lt;/form&gt;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&lt;/center&gt;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&lt;p&gt;&lt;center&gt;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&lt;font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face="arial,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helvetica"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size="-2"&gt;Free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provided&lt;br&gt;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by &lt;a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href="</a:t>
            </a:r>
            <a:r>
              <a:rPr dirty="0" sz="1200" spc="-5">
                <a:latin typeface="Times New Roman"/>
                <a:cs typeface="Times New Roman"/>
                <a:hlinkClick r:id="rId2"/>
              </a:rPr>
              <a:t>http://javascriptsource.com</a:t>
            </a:r>
            <a:r>
              <a:rPr dirty="0" sz="1200" spc="-5">
                <a:latin typeface="Times New Roman"/>
                <a:cs typeface="Times New Roman"/>
              </a:rPr>
              <a:t>"&gt;The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Source&lt;/a&gt;&lt;/font&gt;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&lt;/center&gt;&lt;p&gt;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091" y="435357"/>
            <a:ext cx="655447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63165" algn="l"/>
                <a:tab pos="6541134" algn="l"/>
              </a:tabLst>
            </a:pP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	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JAVASCRIPT</a:t>
            </a:r>
            <a:r>
              <a:rPr dirty="0" u="sng" sz="1600" spc="-4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 spc="-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Notes	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1791" y="728472"/>
            <a:ext cx="6529070" cy="36830"/>
          </a:xfrm>
          <a:custGeom>
            <a:avLst/>
            <a:gdLst/>
            <a:ahLst/>
            <a:cxnLst/>
            <a:rect l="l" t="t" r="r" b="b"/>
            <a:pathLst>
              <a:path w="6529070" h="36829">
                <a:moveTo>
                  <a:pt x="6528816" y="0"/>
                </a:moveTo>
                <a:lnTo>
                  <a:pt x="0" y="0"/>
                </a:lnTo>
                <a:lnTo>
                  <a:pt x="0" y="36575"/>
                </a:lnTo>
                <a:lnTo>
                  <a:pt x="6528816" y="36575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1792" y="9177528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45720"/>
                </a:moveTo>
                <a:lnTo>
                  <a:pt x="0" y="45720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45720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36576"/>
                </a:lnTo>
                <a:lnTo>
                  <a:pt x="6528816" y="36576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7380" y="1267459"/>
            <a:ext cx="6480810" cy="23482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Times New Roman"/>
                <a:cs typeface="Times New Roman"/>
              </a:rPr>
              <a:t>DataTypes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marR="173355" indent="-228600">
              <a:lnSpc>
                <a:spcPts val="1370"/>
              </a:lnSpc>
              <a:spcBef>
                <a:spcPts val="5"/>
              </a:spcBef>
              <a:buClr>
                <a:srgbClr val="000000"/>
              </a:buClr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Numbers</a:t>
            </a:r>
            <a:r>
              <a:rPr dirty="0" sz="120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-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calculated.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You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don't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enclose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them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quotation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marks.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numbers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either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positive</a:t>
            </a:r>
            <a:r>
              <a:rPr dirty="0" sz="1200" spc="5">
                <a:latin typeface="Times New Roman"/>
                <a:cs typeface="Times New Roman"/>
              </a:rPr>
              <a:t> 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negative.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370"/>
              </a:lnSpc>
              <a:spcBef>
                <a:spcPts val="20"/>
              </a:spcBef>
              <a:buClr>
                <a:srgbClr val="000000"/>
              </a:buClr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Strings</a:t>
            </a:r>
            <a:r>
              <a:rPr dirty="0" sz="120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-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series</a:t>
            </a:r>
            <a:r>
              <a:rPr dirty="0" sz="1200" spc="5">
                <a:latin typeface="Times New Roman"/>
                <a:cs typeface="Times New Roman"/>
              </a:rPr>
              <a:t> of</a:t>
            </a:r>
            <a:r>
              <a:rPr dirty="0" sz="1200">
                <a:latin typeface="Times New Roman"/>
                <a:cs typeface="Times New Roman"/>
              </a:rPr>
              <a:t> letters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numbers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enclosed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quotation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marks.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string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literally;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doesn't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You'll</a:t>
            </a:r>
            <a:r>
              <a:rPr dirty="0" sz="1200" spc="-5">
                <a:latin typeface="Times New Roman"/>
                <a:cs typeface="Times New Roman"/>
              </a:rPr>
              <a:t> use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strings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text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you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want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displayed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you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want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20"/>
              </a:lnSpc>
            </a:pPr>
            <a:r>
              <a:rPr dirty="0" sz="1200" spc="-10">
                <a:latin typeface="Times New Roman"/>
                <a:cs typeface="Times New Roman"/>
              </a:rPr>
              <a:t>passed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along.</a:t>
            </a:r>
            <a:endParaRPr sz="1200">
              <a:latin typeface="Times New Roman"/>
              <a:cs typeface="Times New Roman"/>
            </a:endParaRPr>
          </a:p>
          <a:p>
            <a:pPr marL="469900" marR="321310" indent="-228600">
              <a:lnSpc>
                <a:spcPts val="1390"/>
              </a:lnSpc>
              <a:spcBef>
                <a:spcPts val="50"/>
              </a:spcBef>
              <a:buClr>
                <a:srgbClr val="000000"/>
              </a:buClr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Boolean </a:t>
            </a:r>
            <a:r>
              <a:rPr dirty="0" sz="1200" spc="-5">
                <a:latin typeface="Times New Roman"/>
                <a:cs typeface="Times New Roman"/>
              </a:rPr>
              <a:t>(</a:t>
            </a:r>
            <a:r>
              <a:rPr dirty="0" sz="1200" spc="-5" b="1">
                <a:latin typeface="Times New Roman"/>
                <a:cs typeface="Times New Roman"/>
              </a:rPr>
              <a:t>true</a:t>
            </a:r>
            <a:r>
              <a:rPr dirty="0" sz="1200" spc="-5">
                <a:latin typeface="Times New Roman"/>
                <a:cs typeface="Times New Roman"/>
              </a:rPr>
              <a:t>/</a:t>
            </a:r>
            <a:r>
              <a:rPr dirty="0" sz="1200" spc="-5" b="1">
                <a:latin typeface="Times New Roman"/>
                <a:cs typeface="Times New Roman"/>
              </a:rPr>
              <a:t>false</a:t>
            </a:r>
            <a:r>
              <a:rPr dirty="0" sz="1200" spc="-5">
                <a:latin typeface="Times New Roman"/>
                <a:cs typeface="Times New Roman"/>
              </a:rPr>
              <a:t>)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-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lets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you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evaluate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whether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condition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meets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not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meet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specified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criteria.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10"/>
              </a:lnSpc>
              <a:buClr>
                <a:srgbClr val="000000"/>
              </a:buClr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solidFill>
                  <a:srgbClr val="0000FF"/>
                </a:solidFill>
                <a:latin typeface="Times New Roman"/>
                <a:cs typeface="Times New Roman"/>
              </a:rPr>
              <a:t>Null</a:t>
            </a:r>
            <a:r>
              <a:rPr dirty="0" sz="1200" spc="-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-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empty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null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same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0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--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0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real,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calculable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number,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whereas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null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415"/>
              </a:lnSpc>
            </a:pP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absence of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any </a:t>
            </a:r>
            <a:r>
              <a:rPr dirty="0" sz="1200" spc="-5" b="1">
                <a:latin typeface="Times New Roman"/>
                <a:cs typeface="Times New Roman"/>
              </a:rPr>
              <a:t>value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ctr" marL="34290">
              <a:lnSpc>
                <a:spcPct val="100000"/>
              </a:lnSpc>
            </a:pPr>
            <a:r>
              <a:rPr dirty="0" sz="1200" b="1">
                <a:solidFill>
                  <a:srgbClr val="7F003F"/>
                </a:solidFill>
                <a:latin typeface="Times New Roman"/>
                <a:cs typeface="Times New Roman"/>
              </a:rPr>
              <a:t>Data</a:t>
            </a:r>
            <a:r>
              <a:rPr dirty="0" sz="1200" spc="-30" b="1">
                <a:solidFill>
                  <a:srgbClr val="7F003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7F003F"/>
                </a:solidFill>
                <a:latin typeface="Times New Roman"/>
                <a:cs typeface="Times New Roman"/>
              </a:rPr>
              <a:t>Types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91411" y="3791711"/>
          <a:ext cx="4994275" cy="1503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630"/>
                <a:gridCol w="4258310"/>
              </a:tblGrid>
              <a:tr h="30022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2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165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  <a:solidFill>
                      <a:srgbClr val="F9F9C7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2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EXAMPLE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165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  <a:solidFill>
                      <a:srgbClr val="F9F9C7"/>
                    </a:solidFill>
                  </a:tcPr>
                </a:tc>
              </a:tr>
              <a:tr h="29870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Numbers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26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Any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number,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such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as 17,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21, or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54e7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72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9870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Strings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4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"Greetings!"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"Fun"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719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98703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Boolean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4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Either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false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72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29717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Null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26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special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keyword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exactly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dirty="0" sz="120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null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(that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is,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nothing)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72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621792" y="6190487"/>
            <a:ext cx="6517005" cy="408940"/>
          </a:xfrm>
          <a:custGeom>
            <a:avLst/>
            <a:gdLst/>
            <a:ahLst/>
            <a:cxnLst/>
            <a:rect l="l" t="t" r="r" b="b"/>
            <a:pathLst>
              <a:path w="6517005" h="408940">
                <a:moveTo>
                  <a:pt x="6516624" y="0"/>
                </a:moveTo>
                <a:lnTo>
                  <a:pt x="6513576" y="0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0" y="24384"/>
                </a:lnTo>
                <a:lnTo>
                  <a:pt x="0" y="405384"/>
                </a:lnTo>
                <a:lnTo>
                  <a:pt x="0" y="408432"/>
                </a:lnTo>
                <a:lnTo>
                  <a:pt x="6513576" y="408432"/>
                </a:lnTo>
                <a:lnTo>
                  <a:pt x="6516624" y="408432"/>
                </a:lnTo>
                <a:lnTo>
                  <a:pt x="6516624" y="405384"/>
                </a:lnTo>
                <a:lnTo>
                  <a:pt x="6516624" y="24384"/>
                </a:lnTo>
                <a:lnTo>
                  <a:pt x="6516624" y="12204"/>
                </a:lnTo>
                <a:lnTo>
                  <a:pt x="6513576" y="12204"/>
                </a:lnTo>
                <a:lnTo>
                  <a:pt x="6513576" y="24384"/>
                </a:lnTo>
                <a:lnTo>
                  <a:pt x="6513576" y="405384"/>
                </a:lnTo>
                <a:lnTo>
                  <a:pt x="12192" y="405384"/>
                </a:lnTo>
                <a:lnTo>
                  <a:pt x="12192" y="24384"/>
                </a:lnTo>
                <a:lnTo>
                  <a:pt x="12192" y="12192"/>
                </a:lnTo>
                <a:lnTo>
                  <a:pt x="6513576" y="12192"/>
                </a:lnTo>
                <a:lnTo>
                  <a:pt x="6516624" y="12192"/>
                </a:lnTo>
                <a:lnTo>
                  <a:pt x="65166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27380" y="5427979"/>
            <a:ext cx="6508115" cy="364045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 i="1">
                <a:latin typeface="Times New Roman"/>
                <a:cs typeface="Times New Roman"/>
              </a:rPr>
              <a:t>JavaScript</a:t>
            </a:r>
            <a:r>
              <a:rPr dirty="0" sz="1400" spc="-25" b="1" i="1">
                <a:latin typeface="Times New Roman"/>
                <a:cs typeface="Times New Roman"/>
              </a:rPr>
              <a:t> </a:t>
            </a:r>
            <a:r>
              <a:rPr dirty="0" sz="1400" spc="-5" b="1" i="1">
                <a:latin typeface="Times New Roman"/>
                <a:cs typeface="Times New Roman"/>
              </a:rPr>
              <a:t>Arithmetic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algebra,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you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arithmetic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operations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variables: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6046470">
              <a:lnSpc>
                <a:spcPts val="1370"/>
              </a:lnSpc>
            </a:pPr>
            <a:r>
              <a:rPr dirty="0" sz="1200" spc="-10" b="1">
                <a:latin typeface="Times New Roman"/>
                <a:cs typeface="Times New Roman"/>
              </a:rPr>
              <a:t>y=x-5;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z</a:t>
            </a:r>
            <a:r>
              <a:rPr dirty="0" sz="1200" spc="-15" b="1">
                <a:latin typeface="Times New Roman"/>
                <a:cs typeface="Times New Roman"/>
              </a:rPr>
              <a:t>=</a:t>
            </a:r>
            <a:r>
              <a:rPr dirty="0" sz="1200" spc="-5" b="1">
                <a:latin typeface="Times New Roman"/>
                <a:cs typeface="Times New Roman"/>
              </a:rPr>
              <a:t>y</a:t>
            </a:r>
            <a:r>
              <a:rPr dirty="0" sz="1200" spc="-15" b="1">
                <a:latin typeface="Times New Roman"/>
                <a:cs typeface="Times New Roman"/>
              </a:rPr>
              <a:t>+</a:t>
            </a:r>
            <a:r>
              <a:rPr dirty="0" sz="1200" spc="-5" b="1">
                <a:latin typeface="Times New Roman"/>
                <a:cs typeface="Times New Roman"/>
              </a:rPr>
              <a:t>5;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latin typeface="Times New Roman"/>
                <a:cs typeface="Times New Roman"/>
              </a:rPr>
              <a:t>JavaScript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Operators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operator</a:t>
            </a:r>
            <a:r>
              <a:rPr dirty="0" sz="1200" spc="-5">
                <a:latin typeface="Times New Roman"/>
                <a:cs typeface="Times New Roman"/>
              </a:rPr>
              <a:t> =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assign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operator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+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values.</a:t>
            </a:r>
            <a:endParaRPr sz="1200">
              <a:latin typeface="Times New Roman"/>
              <a:cs typeface="Times New Roman"/>
            </a:endParaRPr>
          </a:p>
          <a:p>
            <a:pPr marL="12700" marR="1946275">
              <a:lnSpc>
                <a:spcPct val="19330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assignment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operator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=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assign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JavaScript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variables.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arithmetic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operator</a:t>
            </a:r>
            <a:r>
              <a:rPr dirty="0" sz="1200" spc="-5">
                <a:latin typeface="Times New Roman"/>
                <a:cs typeface="Times New Roman"/>
              </a:rPr>
              <a:t> +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used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together.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6198870">
              <a:lnSpc>
                <a:spcPts val="1370"/>
              </a:lnSpc>
            </a:pPr>
            <a:r>
              <a:rPr dirty="0" sz="1200" spc="-5" b="1">
                <a:latin typeface="Times New Roman"/>
                <a:cs typeface="Times New Roman"/>
              </a:rPr>
              <a:t>y</a:t>
            </a:r>
            <a:r>
              <a:rPr dirty="0" sz="1200" spc="-15" b="1">
                <a:latin typeface="Times New Roman"/>
                <a:cs typeface="Times New Roman"/>
              </a:rPr>
              <a:t>=</a:t>
            </a:r>
            <a:r>
              <a:rPr dirty="0" sz="1200" spc="-5" b="1">
                <a:latin typeface="Times New Roman"/>
                <a:cs typeface="Times New Roman"/>
              </a:rPr>
              <a:t>5;  </a:t>
            </a:r>
            <a:r>
              <a:rPr dirty="0" sz="1200" spc="-10" b="1">
                <a:latin typeface="Times New Roman"/>
                <a:cs typeface="Times New Roman"/>
              </a:rPr>
              <a:t>z</a:t>
            </a:r>
            <a:r>
              <a:rPr dirty="0" sz="1200" spc="-15" b="1">
                <a:latin typeface="Times New Roman"/>
                <a:cs typeface="Times New Roman"/>
              </a:rPr>
              <a:t>=</a:t>
            </a:r>
            <a:r>
              <a:rPr dirty="0" sz="1200" spc="-5" b="1">
                <a:latin typeface="Times New Roman"/>
                <a:cs typeface="Times New Roman"/>
              </a:rPr>
              <a:t>2;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dirty="0" sz="1200" spc="-10" b="1">
                <a:latin typeface="Times New Roman"/>
                <a:cs typeface="Times New Roman"/>
              </a:rPr>
              <a:t>x=y+z;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1792" y="8506967"/>
            <a:ext cx="6517005" cy="582295"/>
          </a:xfrm>
          <a:custGeom>
            <a:avLst/>
            <a:gdLst/>
            <a:ahLst/>
            <a:cxnLst/>
            <a:rect l="l" t="t" r="r" b="b"/>
            <a:pathLst>
              <a:path w="6517005" h="582295">
                <a:moveTo>
                  <a:pt x="6516624" y="579132"/>
                </a:moveTo>
                <a:lnTo>
                  <a:pt x="6513576" y="579132"/>
                </a:lnTo>
                <a:lnTo>
                  <a:pt x="0" y="579132"/>
                </a:lnTo>
                <a:lnTo>
                  <a:pt x="0" y="582180"/>
                </a:lnTo>
                <a:lnTo>
                  <a:pt x="6513576" y="582180"/>
                </a:lnTo>
                <a:lnTo>
                  <a:pt x="6516624" y="582180"/>
                </a:lnTo>
                <a:lnTo>
                  <a:pt x="6516624" y="579132"/>
                </a:lnTo>
                <a:close/>
              </a:path>
              <a:path w="6517005" h="582295">
                <a:moveTo>
                  <a:pt x="6516624" y="12204"/>
                </a:moveTo>
                <a:lnTo>
                  <a:pt x="6513576" y="12204"/>
                </a:lnTo>
                <a:lnTo>
                  <a:pt x="6513576" y="24384"/>
                </a:lnTo>
                <a:lnTo>
                  <a:pt x="6513576" y="579120"/>
                </a:lnTo>
                <a:lnTo>
                  <a:pt x="6516624" y="579120"/>
                </a:lnTo>
                <a:lnTo>
                  <a:pt x="6516624" y="24384"/>
                </a:lnTo>
                <a:lnTo>
                  <a:pt x="6516624" y="12204"/>
                </a:lnTo>
                <a:close/>
              </a:path>
              <a:path w="6517005" h="582295">
                <a:moveTo>
                  <a:pt x="6516624" y="0"/>
                </a:moveTo>
                <a:lnTo>
                  <a:pt x="6513576" y="0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0" y="24384"/>
                </a:lnTo>
                <a:lnTo>
                  <a:pt x="0" y="579120"/>
                </a:lnTo>
                <a:lnTo>
                  <a:pt x="12192" y="579120"/>
                </a:lnTo>
                <a:lnTo>
                  <a:pt x="12192" y="24384"/>
                </a:lnTo>
                <a:lnTo>
                  <a:pt x="12192" y="12192"/>
                </a:lnTo>
                <a:lnTo>
                  <a:pt x="6513576" y="12192"/>
                </a:lnTo>
                <a:lnTo>
                  <a:pt x="6516624" y="12192"/>
                </a:lnTo>
                <a:lnTo>
                  <a:pt x="65166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091" y="435357"/>
            <a:ext cx="6554470" cy="17449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63165" algn="l"/>
                <a:tab pos="6541134" algn="l"/>
              </a:tabLst>
            </a:pP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	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JAVASCRIPT</a:t>
            </a:r>
            <a:r>
              <a:rPr dirty="0" u="sng" sz="1600" spc="-4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 spc="-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Notes	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mbria"/>
              <a:cs typeface="Cambria"/>
            </a:endParaRPr>
          </a:p>
          <a:p>
            <a:pPr marL="3048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x,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after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execution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statements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above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7.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u="heavy" sz="12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JavaScript</a:t>
            </a:r>
            <a:r>
              <a:rPr dirty="0" u="heavy" sz="12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Arithmetic</a:t>
            </a:r>
            <a:r>
              <a:rPr dirty="0" u="heavy" sz="12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Operators</a:t>
            </a:r>
            <a:endParaRPr sz="1200">
              <a:latin typeface="Times New Roman"/>
              <a:cs typeface="Times New Roman"/>
            </a:endParaRPr>
          </a:p>
          <a:p>
            <a:pPr marL="30480" marR="1344930">
              <a:lnSpc>
                <a:spcPct val="193300"/>
              </a:lnSpc>
            </a:pPr>
            <a:r>
              <a:rPr dirty="0" sz="1200" spc="-5">
                <a:latin typeface="Times New Roman"/>
                <a:cs typeface="Times New Roman"/>
              </a:rPr>
              <a:t>Arithmetic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operators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arithmetic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between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variables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and/or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values.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Given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y=5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table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below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explains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arithmetic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operators: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1792" y="9177528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45720"/>
                </a:moveTo>
                <a:lnTo>
                  <a:pt x="0" y="45720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45720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36576"/>
                </a:lnTo>
                <a:lnTo>
                  <a:pt x="6528816" y="36576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1791" y="2353055"/>
          <a:ext cx="6520180" cy="1804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4090"/>
                <a:gridCol w="2603500"/>
                <a:gridCol w="1628139"/>
                <a:gridCol w="1303654"/>
              </a:tblGrid>
              <a:tr h="225551"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Operator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Example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Result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22503">
                <a:tc>
                  <a:txBody>
                    <a:bodyPr/>
                    <a:lstStyle/>
                    <a:p>
                      <a:pPr algn="ctr" marL="7620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+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Addition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x=y+2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x=7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25551">
                <a:tc>
                  <a:txBody>
                    <a:bodyPr/>
                    <a:lstStyle/>
                    <a:p>
                      <a:pPr algn="ctr" marL="8890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Subtraction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x=y-2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x=3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22503">
                <a:tc>
                  <a:txBody>
                    <a:bodyPr/>
                    <a:lstStyle/>
                    <a:p>
                      <a:pPr algn="ctr" marL="10160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*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Multiplication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x=y*2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x=10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25551">
                <a:tc>
                  <a:txBody>
                    <a:bodyPr/>
                    <a:lstStyle/>
                    <a:p>
                      <a:pPr algn="ctr" marL="6985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/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Division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x=y/2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x=2.5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22504">
                <a:tc>
                  <a:txBody>
                    <a:bodyPr/>
                    <a:lstStyle/>
                    <a:p>
                      <a:pPr algn="ctr" marL="5715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%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Modulus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(division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remainder)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x=y%2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x=1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25551">
                <a:tc>
                  <a:txBody>
                    <a:bodyPr/>
                    <a:lstStyle/>
                    <a:p>
                      <a:pPr algn="ctr" marL="7620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++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Increment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x=++y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x=6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16407">
                <a:tc>
                  <a:txBody>
                    <a:bodyPr/>
                    <a:lstStyle/>
                    <a:p>
                      <a:pPr algn="ctr" marL="12065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--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Decrement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x=--y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x=4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27380" y="4452620"/>
            <a:ext cx="4702175" cy="9124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2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JavaScript</a:t>
            </a:r>
            <a:r>
              <a:rPr dirty="0" u="heavy" sz="12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Assignment</a:t>
            </a:r>
            <a:r>
              <a:rPr dirty="0" u="heavy" sz="12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Operators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Assignment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operators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 used to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assign</a:t>
            </a:r>
            <a:r>
              <a:rPr dirty="0" sz="1200" spc="-5">
                <a:latin typeface="Times New Roman"/>
                <a:cs typeface="Times New Roman"/>
              </a:rPr>
              <a:t> values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variables. </a:t>
            </a:r>
            <a:r>
              <a:rPr dirty="0" sz="1200" spc="-5">
                <a:latin typeface="Times New Roman"/>
                <a:cs typeface="Times New Roman"/>
              </a:rPr>
              <a:t> Given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x=10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y=5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table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below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explains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assignment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operators: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21791" y="5538215"/>
          <a:ext cx="6520180" cy="1582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4090"/>
                <a:gridCol w="2603500"/>
                <a:gridCol w="1628139"/>
                <a:gridCol w="1303654"/>
              </a:tblGrid>
              <a:tr h="225551"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Operator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1270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Example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Same</a:t>
                      </a:r>
                      <a:r>
                        <a:rPr dirty="0" sz="12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As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Result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22503">
                <a:tc>
                  <a:txBody>
                    <a:bodyPr/>
                    <a:lstStyle/>
                    <a:p>
                      <a:pPr algn="ctr" marL="7620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x=y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x=5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25552"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+=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x+=y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x=x+y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x=15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25551">
                <a:tc>
                  <a:txBody>
                    <a:bodyPr/>
                    <a:lstStyle/>
                    <a:p>
                      <a:pPr algn="ctr" marL="10795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-=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x-=y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x=x-y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x=5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22503">
                <a:tc>
                  <a:txBody>
                    <a:bodyPr/>
                    <a:lstStyle/>
                    <a:p>
                      <a:pPr algn="ctr" marL="10795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*=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x*=y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x=x*y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x=50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25551">
                <a:tc>
                  <a:txBody>
                    <a:bodyPr/>
                    <a:lstStyle/>
                    <a:p>
                      <a:pPr algn="ctr" marL="7620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/=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x/=y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x=x/y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x=2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16407">
                <a:tc>
                  <a:txBody>
                    <a:bodyPr/>
                    <a:lstStyle/>
                    <a:p>
                      <a:pPr algn="ctr" marL="7620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%=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x%=y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x=x%y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x=0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27380" y="7238492"/>
            <a:ext cx="6508115" cy="16471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2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heavy" sz="12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+ Operator Used</a:t>
            </a:r>
            <a:r>
              <a:rPr dirty="0" u="heavy" sz="1200" spc="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</a:t>
            </a:r>
            <a:r>
              <a:rPr dirty="0" u="heavy" sz="1200" spc="1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Strings</a:t>
            </a:r>
            <a:endParaRPr sz="1200">
              <a:latin typeface="Times New Roman"/>
              <a:cs typeface="Times New Roman"/>
            </a:endParaRPr>
          </a:p>
          <a:p>
            <a:pPr marL="12700" marR="1726564">
              <a:lnSpc>
                <a:spcPct val="19330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+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15">
                <a:latin typeface="Times New Roman"/>
                <a:cs typeface="Times New Roman"/>
              </a:rPr>
              <a:t> also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10">
                <a:latin typeface="Times New Roman"/>
                <a:cs typeface="Times New Roman"/>
              </a:rPr>
              <a:t> 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variables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text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values</a:t>
            </a:r>
            <a:r>
              <a:rPr dirty="0" sz="1200">
                <a:latin typeface="Times New Roman"/>
                <a:cs typeface="Times New Roman"/>
              </a:rPr>
              <a:t> together.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two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variables</a:t>
            </a:r>
            <a:r>
              <a:rPr dirty="0" sz="1200">
                <a:latin typeface="Times New Roman"/>
                <a:cs typeface="Times New Roman"/>
              </a:rPr>
              <a:t> together,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+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operator.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124450">
              <a:lnSpc>
                <a:spcPct val="95800"/>
              </a:lnSpc>
            </a:pPr>
            <a:r>
              <a:rPr dirty="0" sz="1200" spc="-5" b="1">
                <a:latin typeface="Times New Roman"/>
                <a:cs typeface="Times New Roman"/>
              </a:rPr>
              <a:t>txt1="What a </a:t>
            </a:r>
            <a:r>
              <a:rPr dirty="0" sz="1200" spc="-10" b="1">
                <a:latin typeface="Times New Roman"/>
                <a:cs typeface="Times New Roman"/>
              </a:rPr>
              <a:t>very";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txt2="nice </a:t>
            </a:r>
            <a:r>
              <a:rPr dirty="0" sz="1200" b="1">
                <a:latin typeface="Times New Roman"/>
                <a:cs typeface="Times New Roman"/>
              </a:rPr>
              <a:t>day"; 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txt3=txt1+txt2;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1792" y="8327135"/>
            <a:ext cx="6517005" cy="579120"/>
          </a:xfrm>
          <a:custGeom>
            <a:avLst/>
            <a:gdLst/>
            <a:ahLst/>
            <a:cxnLst/>
            <a:rect l="l" t="t" r="r" b="b"/>
            <a:pathLst>
              <a:path w="6517005" h="579120">
                <a:moveTo>
                  <a:pt x="6516624" y="24396"/>
                </a:moveTo>
                <a:lnTo>
                  <a:pt x="6513576" y="24396"/>
                </a:lnTo>
                <a:lnTo>
                  <a:pt x="6513576" y="576072"/>
                </a:lnTo>
                <a:lnTo>
                  <a:pt x="12192" y="576072"/>
                </a:lnTo>
                <a:lnTo>
                  <a:pt x="12192" y="24396"/>
                </a:lnTo>
                <a:lnTo>
                  <a:pt x="0" y="24396"/>
                </a:lnTo>
                <a:lnTo>
                  <a:pt x="0" y="576072"/>
                </a:lnTo>
                <a:lnTo>
                  <a:pt x="0" y="579120"/>
                </a:lnTo>
                <a:lnTo>
                  <a:pt x="6513576" y="579120"/>
                </a:lnTo>
                <a:lnTo>
                  <a:pt x="6516624" y="579120"/>
                </a:lnTo>
                <a:lnTo>
                  <a:pt x="6516624" y="576084"/>
                </a:lnTo>
                <a:lnTo>
                  <a:pt x="6516624" y="24396"/>
                </a:lnTo>
                <a:close/>
              </a:path>
              <a:path w="6517005" h="579120">
                <a:moveTo>
                  <a:pt x="6516624" y="0"/>
                </a:moveTo>
                <a:lnTo>
                  <a:pt x="6513576" y="0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0" y="24384"/>
                </a:lnTo>
                <a:lnTo>
                  <a:pt x="12192" y="24384"/>
                </a:lnTo>
                <a:lnTo>
                  <a:pt x="12192" y="12192"/>
                </a:lnTo>
                <a:lnTo>
                  <a:pt x="6513576" y="12192"/>
                </a:lnTo>
                <a:lnTo>
                  <a:pt x="6513576" y="24384"/>
                </a:lnTo>
                <a:lnTo>
                  <a:pt x="6516624" y="24384"/>
                </a:lnTo>
                <a:lnTo>
                  <a:pt x="6516624" y="12192"/>
                </a:lnTo>
                <a:lnTo>
                  <a:pt x="65166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1792" y="9177528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45720"/>
                </a:moveTo>
                <a:lnTo>
                  <a:pt x="0" y="45720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45720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36576"/>
                </a:lnTo>
                <a:lnTo>
                  <a:pt x="6528816" y="36576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1792" y="1645919"/>
            <a:ext cx="6517005" cy="582295"/>
          </a:xfrm>
          <a:custGeom>
            <a:avLst/>
            <a:gdLst/>
            <a:ahLst/>
            <a:cxnLst/>
            <a:rect l="l" t="t" r="r" b="b"/>
            <a:pathLst>
              <a:path w="6517005" h="582294">
                <a:moveTo>
                  <a:pt x="6516624" y="24396"/>
                </a:moveTo>
                <a:lnTo>
                  <a:pt x="6513576" y="24396"/>
                </a:lnTo>
                <a:lnTo>
                  <a:pt x="6513576" y="579120"/>
                </a:lnTo>
                <a:lnTo>
                  <a:pt x="12192" y="579120"/>
                </a:lnTo>
                <a:lnTo>
                  <a:pt x="12192" y="24396"/>
                </a:lnTo>
                <a:lnTo>
                  <a:pt x="0" y="24396"/>
                </a:lnTo>
                <a:lnTo>
                  <a:pt x="0" y="579120"/>
                </a:lnTo>
                <a:lnTo>
                  <a:pt x="0" y="582168"/>
                </a:lnTo>
                <a:lnTo>
                  <a:pt x="6513576" y="582168"/>
                </a:lnTo>
                <a:lnTo>
                  <a:pt x="6516624" y="582168"/>
                </a:lnTo>
                <a:lnTo>
                  <a:pt x="6516624" y="579120"/>
                </a:lnTo>
                <a:lnTo>
                  <a:pt x="6516624" y="24396"/>
                </a:lnTo>
                <a:close/>
              </a:path>
              <a:path w="6517005" h="582294">
                <a:moveTo>
                  <a:pt x="6516624" y="0"/>
                </a:moveTo>
                <a:lnTo>
                  <a:pt x="6513576" y="0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0" y="24384"/>
                </a:lnTo>
                <a:lnTo>
                  <a:pt x="12192" y="24384"/>
                </a:lnTo>
                <a:lnTo>
                  <a:pt x="12192" y="12192"/>
                </a:lnTo>
                <a:lnTo>
                  <a:pt x="6513576" y="12192"/>
                </a:lnTo>
                <a:lnTo>
                  <a:pt x="6513576" y="24384"/>
                </a:lnTo>
                <a:lnTo>
                  <a:pt x="6516624" y="24384"/>
                </a:lnTo>
                <a:lnTo>
                  <a:pt x="6516624" y="12192"/>
                </a:lnTo>
                <a:lnTo>
                  <a:pt x="65166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1792" y="2758439"/>
            <a:ext cx="6517005" cy="582295"/>
          </a:xfrm>
          <a:custGeom>
            <a:avLst/>
            <a:gdLst/>
            <a:ahLst/>
            <a:cxnLst/>
            <a:rect l="l" t="t" r="r" b="b"/>
            <a:pathLst>
              <a:path w="6517005" h="582295">
                <a:moveTo>
                  <a:pt x="6516624" y="0"/>
                </a:moveTo>
                <a:lnTo>
                  <a:pt x="6513576" y="0"/>
                </a:lnTo>
                <a:lnTo>
                  <a:pt x="6513576" y="12192"/>
                </a:lnTo>
                <a:lnTo>
                  <a:pt x="6513576" y="24384"/>
                </a:lnTo>
                <a:lnTo>
                  <a:pt x="6513576" y="579120"/>
                </a:lnTo>
                <a:lnTo>
                  <a:pt x="12192" y="579120"/>
                </a:lnTo>
                <a:lnTo>
                  <a:pt x="12192" y="24384"/>
                </a:lnTo>
                <a:lnTo>
                  <a:pt x="12192" y="12192"/>
                </a:lnTo>
                <a:lnTo>
                  <a:pt x="6513576" y="12192"/>
                </a:lnTo>
                <a:lnTo>
                  <a:pt x="6513576" y="0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0" y="24384"/>
                </a:lnTo>
                <a:lnTo>
                  <a:pt x="0" y="579120"/>
                </a:lnTo>
                <a:lnTo>
                  <a:pt x="0" y="582168"/>
                </a:lnTo>
                <a:lnTo>
                  <a:pt x="6513576" y="582168"/>
                </a:lnTo>
                <a:lnTo>
                  <a:pt x="6516624" y="582168"/>
                </a:lnTo>
                <a:lnTo>
                  <a:pt x="6516624" y="579120"/>
                </a:lnTo>
                <a:lnTo>
                  <a:pt x="6516624" y="24384"/>
                </a:lnTo>
                <a:lnTo>
                  <a:pt x="6516624" y="12192"/>
                </a:lnTo>
                <a:lnTo>
                  <a:pt x="65166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1792" y="4928615"/>
            <a:ext cx="6517005" cy="1984375"/>
          </a:xfrm>
          <a:custGeom>
            <a:avLst/>
            <a:gdLst/>
            <a:ahLst/>
            <a:cxnLst/>
            <a:rect l="l" t="t" r="r" b="b"/>
            <a:pathLst>
              <a:path w="6517005" h="1984375">
                <a:moveTo>
                  <a:pt x="6516624" y="12"/>
                </a:moveTo>
                <a:lnTo>
                  <a:pt x="6513576" y="12"/>
                </a:lnTo>
                <a:lnTo>
                  <a:pt x="6513576" y="12192"/>
                </a:lnTo>
                <a:lnTo>
                  <a:pt x="6513576" y="24384"/>
                </a:lnTo>
                <a:lnTo>
                  <a:pt x="6513576" y="1981200"/>
                </a:lnTo>
                <a:lnTo>
                  <a:pt x="12192" y="1981200"/>
                </a:lnTo>
                <a:lnTo>
                  <a:pt x="12192" y="24384"/>
                </a:lnTo>
                <a:lnTo>
                  <a:pt x="12192" y="12192"/>
                </a:lnTo>
                <a:lnTo>
                  <a:pt x="6513576" y="12192"/>
                </a:lnTo>
                <a:lnTo>
                  <a:pt x="6513576" y="12"/>
                </a:lnTo>
                <a:lnTo>
                  <a:pt x="12192" y="12"/>
                </a:lnTo>
                <a:lnTo>
                  <a:pt x="0" y="0"/>
                </a:lnTo>
                <a:lnTo>
                  <a:pt x="0" y="12192"/>
                </a:lnTo>
                <a:lnTo>
                  <a:pt x="0" y="24384"/>
                </a:lnTo>
                <a:lnTo>
                  <a:pt x="0" y="1981200"/>
                </a:lnTo>
                <a:lnTo>
                  <a:pt x="0" y="1984248"/>
                </a:lnTo>
                <a:lnTo>
                  <a:pt x="6513576" y="1984248"/>
                </a:lnTo>
                <a:lnTo>
                  <a:pt x="6516624" y="1984248"/>
                </a:lnTo>
                <a:lnTo>
                  <a:pt x="6516624" y="1981200"/>
                </a:lnTo>
                <a:lnTo>
                  <a:pt x="6516624" y="24384"/>
                </a:lnTo>
                <a:lnTo>
                  <a:pt x="6516624" y="12192"/>
                </a:lnTo>
                <a:lnTo>
                  <a:pt x="6516624" y="1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09091" y="435357"/>
            <a:ext cx="6554470" cy="78987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63165" algn="l"/>
                <a:tab pos="6541134" algn="l"/>
              </a:tabLst>
            </a:pP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	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JAVASCRIPT</a:t>
            </a:r>
            <a:r>
              <a:rPr dirty="0" u="sng" sz="1600" spc="-4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 spc="-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Notes	</a:t>
            </a:r>
            <a:endParaRPr sz="1600">
              <a:latin typeface="Cambria"/>
              <a:cs typeface="Cambria"/>
            </a:endParaRPr>
          </a:p>
          <a:p>
            <a:pPr marL="30480" marR="802640">
              <a:lnSpc>
                <a:spcPct val="191700"/>
              </a:lnSpc>
              <a:spcBef>
                <a:spcPts val="520"/>
              </a:spcBef>
            </a:pPr>
            <a:r>
              <a:rPr dirty="0" sz="1200" spc="-5">
                <a:latin typeface="Times New Roman"/>
                <a:cs typeface="Times New Roman"/>
              </a:rPr>
              <a:t>After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execution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statements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above,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variable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txt3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contains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"What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verynice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day".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space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between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two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strings,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insert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space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strings: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30480" marR="5112385">
              <a:lnSpc>
                <a:spcPct val="95800"/>
              </a:lnSpc>
            </a:pPr>
            <a:r>
              <a:rPr dirty="0" sz="1200" spc="-5" b="1">
                <a:latin typeface="Times New Roman"/>
                <a:cs typeface="Times New Roman"/>
              </a:rPr>
              <a:t>txt1="What a </a:t>
            </a:r>
            <a:r>
              <a:rPr dirty="0" sz="1200" spc="-10" b="1">
                <a:latin typeface="Times New Roman"/>
                <a:cs typeface="Times New Roman"/>
              </a:rPr>
              <a:t>very </a:t>
            </a:r>
            <a:r>
              <a:rPr dirty="0" sz="1200" b="1">
                <a:latin typeface="Times New Roman"/>
                <a:cs typeface="Times New Roman"/>
              </a:rPr>
              <a:t>";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txt2="nice </a:t>
            </a:r>
            <a:r>
              <a:rPr dirty="0" sz="1200" b="1">
                <a:latin typeface="Times New Roman"/>
                <a:cs typeface="Times New Roman"/>
              </a:rPr>
              <a:t>day"; 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txt3=txt1+txt2;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5"/>
              </a:spcBef>
            </a:pP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 spc="-10">
                <a:latin typeface="Times New Roman"/>
                <a:cs typeface="Times New Roman"/>
              </a:rPr>
              <a:t> insert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space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expression: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30480" marR="5152390">
              <a:lnSpc>
                <a:spcPct val="95800"/>
              </a:lnSpc>
            </a:pPr>
            <a:r>
              <a:rPr dirty="0" sz="1200" spc="-5" b="1">
                <a:latin typeface="Times New Roman"/>
                <a:cs typeface="Times New Roman"/>
              </a:rPr>
              <a:t>txt1="What a </a:t>
            </a:r>
            <a:r>
              <a:rPr dirty="0" sz="1200" spc="-10" b="1">
                <a:latin typeface="Times New Roman"/>
                <a:cs typeface="Times New Roman"/>
              </a:rPr>
              <a:t>very";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txt2="nice </a:t>
            </a:r>
            <a:r>
              <a:rPr dirty="0" sz="1200" b="1">
                <a:latin typeface="Times New Roman"/>
                <a:cs typeface="Times New Roman"/>
              </a:rPr>
              <a:t>day"; 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txt3=txt1+"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"+txt2;</a:t>
            </a:r>
            <a:endParaRPr sz="1200">
              <a:latin typeface="Times New Roman"/>
              <a:cs typeface="Times New Roman"/>
            </a:endParaRPr>
          </a:p>
          <a:p>
            <a:pPr marL="30480" marR="2216785">
              <a:lnSpc>
                <a:spcPct val="191700"/>
              </a:lnSpc>
              <a:spcBef>
                <a:spcPts val="265"/>
              </a:spcBef>
            </a:pPr>
            <a:r>
              <a:rPr dirty="0" sz="1200" spc="-5">
                <a:latin typeface="Times New Roman"/>
                <a:cs typeface="Times New Roman"/>
              </a:rPr>
              <a:t>After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execution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statements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above,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variable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txt3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contains: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"What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nice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day"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5" b="1" i="1">
                <a:latin typeface="Times New Roman"/>
                <a:cs typeface="Times New Roman"/>
              </a:rPr>
              <a:t>Adding</a:t>
            </a:r>
            <a:r>
              <a:rPr dirty="0" sz="120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Strings </a:t>
            </a:r>
            <a:r>
              <a:rPr dirty="0" sz="1200" b="1" i="1">
                <a:latin typeface="Times New Roman"/>
                <a:cs typeface="Times New Roman"/>
              </a:rPr>
              <a:t>and</a:t>
            </a:r>
            <a:r>
              <a:rPr dirty="0" sz="1200" spc="5" b="1" i="1">
                <a:latin typeface="Times New Roman"/>
                <a:cs typeface="Times New Roman"/>
              </a:rPr>
              <a:t> </a:t>
            </a:r>
            <a:r>
              <a:rPr dirty="0" sz="1200" spc="-10" b="1" i="1">
                <a:latin typeface="Times New Roman"/>
                <a:cs typeface="Times New Roman"/>
              </a:rPr>
              <a:t>Numbers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5">
                <a:latin typeface="Times New Roman"/>
                <a:cs typeface="Times New Roman"/>
              </a:rPr>
              <a:t>Look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at</a:t>
            </a:r>
            <a:r>
              <a:rPr dirty="0" sz="1200" spc="-5">
                <a:latin typeface="Times New Roman"/>
                <a:cs typeface="Times New Roman"/>
              </a:rPr>
              <a:t> these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examples: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30480">
              <a:lnSpc>
                <a:spcPts val="1405"/>
              </a:lnSpc>
            </a:pPr>
            <a:r>
              <a:rPr dirty="0" sz="1200" spc="-10" b="1">
                <a:latin typeface="Times New Roman"/>
                <a:cs typeface="Times New Roman"/>
              </a:rPr>
              <a:t>x=5+5;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405"/>
              </a:lnSpc>
            </a:pPr>
            <a:r>
              <a:rPr dirty="0" sz="1200" spc="-5" b="1">
                <a:latin typeface="Times New Roman"/>
                <a:cs typeface="Times New Roman"/>
              </a:rPr>
              <a:t>document.write(x);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30480">
              <a:lnSpc>
                <a:spcPts val="1415"/>
              </a:lnSpc>
            </a:pPr>
            <a:r>
              <a:rPr dirty="0" sz="1200" spc="-5" b="1">
                <a:latin typeface="Times New Roman"/>
                <a:cs typeface="Times New Roman"/>
              </a:rPr>
              <a:t>x="5"+"5";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415"/>
              </a:lnSpc>
            </a:pPr>
            <a:r>
              <a:rPr dirty="0" sz="1200" spc="-5" b="1">
                <a:latin typeface="Times New Roman"/>
                <a:cs typeface="Times New Roman"/>
              </a:rPr>
              <a:t>document.write(x);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30480">
              <a:lnSpc>
                <a:spcPts val="1405"/>
              </a:lnSpc>
            </a:pPr>
            <a:r>
              <a:rPr dirty="0" sz="1200" spc="-5" b="1">
                <a:latin typeface="Times New Roman"/>
                <a:cs typeface="Times New Roman"/>
              </a:rPr>
              <a:t>x=5+"5";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405"/>
              </a:lnSpc>
            </a:pPr>
            <a:r>
              <a:rPr dirty="0" sz="1200" spc="-5" b="1">
                <a:latin typeface="Times New Roman"/>
                <a:cs typeface="Times New Roman"/>
              </a:rPr>
              <a:t>document.write(x);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30480">
              <a:lnSpc>
                <a:spcPts val="1415"/>
              </a:lnSpc>
            </a:pPr>
            <a:r>
              <a:rPr dirty="0" sz="1200" spc="-10" b="1">
                <a:latin typeface="Times New Roman"/>
                <a:cs typeface="Times New Roman"/>
              </a:rPr>
              <a:t>x="5"+5;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415"/>
              </a:lnSpc>
            </a:pPr>
            <a:r>
              <a:rPr dirty="0" sz="1200" spc="-5" b="1">
                <a:latin typeface="Times New Roman"/>
                <a:cs typeface="Times New Roman"/>
              </a:rPr>
              <a:t>document.write(x);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rule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is:</a:t>
            </a:r>
            <a:endParaRPr sz="1200">
              <a:latin typeface="Times New Roman"/>
              <a:cs typeface="Times New Roman"/>
            </a:endParaRPr>
          </a:p>
          <a:p>
            <a:pPr marL="30480" marR="2635885">
              <a:lnSpc>
                <a:spcPct val="193300"/>
              </a:lnSpc>
              <a:spcBef>
                <a:spcPts val="5"/>
              </a:spcBef>
            </a:pPr>
            <a:r>
              <a:rPr dirty="0" sz="1200" spc="-10" b="1">
                <a:latin typeface="Times New Roman"/>
                <a:cs typeface="Times New Roman"/>
              </a:rPr>
              <a:t>If</a:t>
            </a:r>
            <a:r>
              <a:rPr dirty="0" sz="1200" spc="-5" b="1">
                <a:latin typeface="Times New Roman"/>
                <a:cs typeface="Times New Roman"/>
              </a:rPr>
              <a:t> you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add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number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and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string,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result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will </a:t>
            </a:r>
            <a:r>
              <a:rPr dirty="0" sz="1200" b="1">
                <a:latin typeface="Times New Roman"/>
                <a:cs typeface="Times New Roman"/>
              </a:rPr>
              <a:t>be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string.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JavaScript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Comparison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and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Logical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Operators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Comparison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and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Logical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operators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are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used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to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test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for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true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5" b="1">
                <a:latin typeface="Times New Roman"/>
                <a:cs typeface="Times New Roman"/>
              </a:rPr>
              <a:t>or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false.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9683" y="435357"/>
            <a:ext cx="165544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Cambria"/>
                <a:cs typeface="Cambria"/>
              </a:rPr>
              <a:t>JAVASCRIPT</a:t>
            </a:r>
            <a:r>
              <a:rPr dirty="0" sz="1600" spc="-7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Notes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1792" y="710183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18288"/>
                </a:moveTo>
                <a:lnTo>
                  <a:pt x="0" y="18288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18288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9144"/>
                </a:lnTo>
                <a:lnTo>
                  <a:pt x="6528816" y="9144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1792" y="9177528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45720"/>
                </a:moveTo>
                <a:lnTo>
                  <a:pt x="0" y="45720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45720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36576"/>
                </a:lnTo>
                <a:lnTo>
                  <a:pt x="6528816" y="36576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7380" y="913892"/>
            <a:ext cx="6492875" cy="1089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2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Comparison</a:t>
            </a:r>
            <a:r>
              <a:rPr dirty="0" u="heavy" sz="1200" spc="-1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Operators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>
              <a:lnSpc>
                <a:spcPts val="1370"/>
              </a:lnSpc>
            </a:pPr>
            <a:r>
              <a:rPr dirty="0" sz="1200" spc="-5">
                <a:latin typeface="Times New Roman"/>
                <a:cs typeface="Times New Roman"/>
              </a:rPr>
              <a:t>Comparison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operators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logical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statements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determine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equality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difference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between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variables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 spc="-10">
                <a:latin typeface="Times New Roman"/>
                <a:cs typeface="Times New Roman"/>
              </a:rPr>
              <a:t> values.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Given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x=5</a:t>
            </a:r>
            <a:r>
              <a:rPr dirty="0" sz="1200" spc="-10">
                <a:latin typeface="Times New Roman"/>
                <a:cs typeface="Times New Roman"/>
              </a:rPr>
              <a:t>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table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below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explains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comparison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operators: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21791" y="2176272"/>
          <a:ext cx="6520180" cy="1978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4090"/>
                <a:gridCol w="2929255"/>
                <a:gridCol w="2604770"/>
              </a:tblGrid>
              <a:tr h="222503"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Operator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Example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25551">
                <a:tc>
                  <a:txBody>
                    <a:bodyPr/>
                    <a:lstStyle/>
                    <a:p>
                      <a:pPr algn="ctr" marL="7620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==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1415"/>
                        </a:lnSpc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equal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x==8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false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99288">
                <a:tc>
                  <a:txBody>
                    <a:bodyPr/>
                    <a:lstStyle/>
                    <a:p>
                      <a:pPr algn="ctr" marL="8255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===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1415"/>
                        </a:lnSpc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exactly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equal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(value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type)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marR="1594485">
                        <a:lnSpc>
                          <a:spcPts val="1370"/>
                        </a:lnSpc>
                        <a:spcBef>
                          <a:spcPts val="8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x===5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true 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x==="5"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is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false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22503">
                <a:tc>
                  <a:txBody>
                    <a:bodyPr/>
                    <a:lstStyle/>
                    <a:p>
                      <a:pPr algn="ctr" marL="762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!=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1415"/>
                        </a:lnSpc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equal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x!=8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true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25551"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&gt;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greater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than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x&gt;8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false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22504">
                <a:tc>
                  <a:txBody>
                    <a:bodyPr/>
                    <a:lstStyle/>
                    <a:p>
                      <a:pPr algn="ctr" marL="7620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&lt;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1415"/>
                        </a:lnSpc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less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than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1415"/>
                        </a:lnSpc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x&lt;8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true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25551"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&gt;=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greater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than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equal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x&gt;=8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false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16407">
                <a:tc>
                  <a:txBody>
                    <a:bodyPr/>
                    <a:lstStyle/>
                    <a:p>
                      <a:pPr algn="ctr" marL="7620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&lt;=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1415"/>
                        </a:lnSpc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less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than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equal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to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x&lt;=8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true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621792" y="5184647"/>
            <a:ext cx="6517005" cy="228600"/>
          </a:xfrm>
          <a:custGeom>
            <a:avLst/>
            <a:gdLst/>
            <a:ahLst/>
            <a:cxnLst/>
            <a:rect l="l" t="t" r="r" b="b"/>
            <a:pathLst>
              <a:path w="6517005" h="228600">
                <a:moveTo>
                  <a:pt x="6516624" y="0"/>
                </a:moveTo>
                <a:lnTo>
                  <a:pt x="6513576" y="0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0" y="24384"/>
                </a:lnTo>
                <a:lnTo>
                  <a:pt x="0" y="225552"/>
                </a:lnTo>
                <a:lnTo>
                  <a:pt x="0" y="228600"/>
                </a:lnTo>
                <a:lnTo>
                  <a:pt x="6513576" y="228600"/>
                </a:lnTo>
                <a:lnTo>
                  <a:pt x="6516624" y="228600"/>
                </a:lnTo>
                <a:lnTo>
                  <a:pt x="6516624" y="225552"/>
                </a:lnTo>
                <a:lnTo>
                  <a:pt x="6516624" y="24384"/>
                </a:lnTo>
                <a:lnTo>
                  <a:pt x="6516624" y="12204"/>
                </a:lnTo>
                <a:lnTo>
                  <a:pt x="6513576" y="12204"/>
                </a:lnTo>
                <a:lnTo>
                  <a:pt x="6513576" y="24384"/>
                </a:lnTo>
                <a:lnTo>
                  <a:pt x="6513576" y="225552"/>
                </a:lnTo>
                <a:lnTo>
                  <a:pt x="12192" y="225552"/>
                </a:lnTo>
                <a:lnTo>
                  <a:pt x="12192" y="24384"/>
                </a:lnTo>
                <a:lnTo>
                  <a:pt x="12192" y="12192"/>
                </a:lnTo>
                <a:lnTo>
                  <a:pt x="6513576" y="12192"/>
                </a:lnTo>
                <a:lnTo>
                  <a:pt x="6516624" y="12192"/>
                </a:lnTo>
                <a:lnTo>
                  <a:pt x="65166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27380" y="4272788"/>
            <a:ext cx="6508115" cy="2558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latin typeface="Times New Roman"/>
                <a:cs typeface="Times New Roman"/>
              </a:rPr>
              <a:t>How</a:t>
            </a:r>
            <a:r>
              <a:rPr dirty="0" sz="1200" spc="-1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Can</a:t>
            </a:r>
            <a:r>
              <a:rPr dirty="0" sz="120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it be</a:t>
            </a:r>
            <a:r>
              <a:rPr dirty="0" sz="1200" spc="-3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Used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2705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Comparison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operators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conditional </a:t>
            </a:r>
            <a:r>
              <a:rPr dirty="0" sz="1200">
                <a:latin typeface="Times New Roman"/>
                <a:cs typeface="Times New Roman"/>
              </a:rPr>
              <a:t>statements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compare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take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depending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result: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if (age&lt;18)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document.write("Too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young");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5">
                <a:latin typeface="Times New Roman"/>
                <a:cs typeface="Times New Roman"/>
              </a:rPr>
              <a:t>You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will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learn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about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conditional statements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next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chapter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tutorial.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u="heavy" sz="12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Logical</a:t>
            </a:r>
            <a:r>
              <a:rPr dirty="0" u="heavy" sz="1200" spc="-1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Operators</a:t>
            </a:r>
            <a:endParaRPr sz="1200">
              <a:latin typeface="Times New Roman"/>
              <a:cs typeface="Times New Roman"/>
            </a:endParaRPr>
          </a:p>
          <a:p>
            <a:pPr marL="12700" marR="1744980">
              <a:lnSpc>
                <a:spcPct val="193300"/>
              </a:lnSpc>
            </a:pPr>
            <a:r>
              <a:rPr dirty="0" sz="1200" spc="-5">
                <a:latin typeface="Times New Roman"/>
                <a:cs typeface="Times New Roman"/>
              </a:rPr>
              <a:t>Logical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operators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determine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logic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between</a:t>
            </a:r>
            <a:r>
              <a:rPr dirty="0" sz="1200" spc="-10">
                <a:latin typeface="Times New Roman"/>
                <a:cs typeface="Times New Roman"/>
              </a:rPr>
              <a:t> variables</a:t>
            </a:r>
            <a:r>
              <a:rPr dirty="0" sz="1200" spc="5">
                <a:latin typeface="Times New Roman"/>
                <a:cs typeface="Times New Roman"/>
              </a:rPr>
              <a:t> or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values.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Given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 b="1">
                <a:latin typeface="Times New Roman"/>
                <a:cs typeface="Times New Roman"/>
              </a:rPr>
              <a:t>x=6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and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y=3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table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below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explains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logical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operators: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10</a:t>
            </a:fld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21791" y="7004304"/>
          <a:ext cx="6520180" cy="908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4090"/>
                <a:gridCol w="2929255"/>
                <a:gridCol w="2604770"/>
              </a:tblGrid>
              <a:tr h="225551"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Operator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Example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22504">
                <a:tc>
                  <a:txBody>
                    <a:bodyPr/>
                    <a:lstStyle/>
                    <a:p>
                      <a:pPr algn="ctr" marL="6350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&amp;&amp;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and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(x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&amp;&amp;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1)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true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25552">
                <a:tc>
                  <a:txBody>
                    <a:bodyPr/>
                    <a:lstStyle/>
                    <a:p>
                      <a:pPr algn="ctr" marL="6985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||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(x==5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||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y==5)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false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16407">
                <a:tc>
                  <a:txBody>
                    <a:bodyPr/>
                    <a:lstStyle/>
                    <a:p>
                      <a:pPr algn="ctr" marL="8890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!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!(x==y)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true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27380" y="8030971"/>
            <a:ext cx="6458585" cy="561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2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Conditional Operator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also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contains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conditional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operator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assigns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variable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based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on</a:t>
            </a:r>
            <a:r>
              <a:rPr dirty="0" sz="1200" spc="-5">
                <a:latin typeface="Times New Roman"/>
                <a:cs typeface="Times New Roman"/>
              </a:rPr>
              <a:t> some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condition.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1792" y="9177528"/>
            <a:ext cx="6529070" cy="55244"/>
          </a:xfrm>
          <a:custGeom>
            <a:avLst/>
            <a:gdLst/>
            <a:ahLst/>
            <a:cxnLst/>
            <a:rect l="l" t="t" r="r" b="b"/>
            <a:pathLst>
              <a:path w="6529070" h="55245">
                <a:moveTo>
                  <a:pt x="6528816" y="45720"/>
                </a:moveTo>
                <a:lnTo>
                  <a:pt x="0" y="45720"/>
                </a:lnTo>
                <a:lnTo>
                  <a:pt x="0" y="54864"/>
                </a:lnTo>
                <a:lnTo>
                  <a:pt x="6528816" y="54864"/>
                </a:lnTo>
                <a:lnTo>
                  <a:pt x="6528816" y="45720"/>
                </a:lnTo>
                <a:close/>
              </a:path>
              <a:path w="6529070" h="55245">
                <a:moveTo>
                  <a:pt x="6528816" y="0"/>
                </a:moveTo>
                <a:lnTo>
                  <a:pt x="0" y="0"/>
                </a:lnTo>
                <a:lnTo>
                  <a:pt x="0" y="36576"/>
                </a:lnTo>
                <a:lnTo>
                  <a:pt x="6528816" y="36576"/>
                </a:lnTo>
                <a:lnTo>
                  <a:pt x="652881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1792" y="1155191"/>
            <a:ext cx="6517005" cy="228600"/>
          </a:xfrm>
          <a:custGeom>
            <a:avLst/>
            <a:gdLst/>
            <a:ahLst/>
            <a:cxnLst/>
            <a:rect l="l" t="t" r="r" b="b"/>
            <a:pathLst>
              <a:path w="6517005" h="228600">
                <a:moveTo>
                  <a:pt x="6516624" y="0"/>
                </a:moveTo>
                <a:lnTo>
                  <a:pt x="6513576" y="0"/>
                </a:lnTo>
                <a:lnTo>
                  <a:pt x="6513576" y="12192"/>
                </a:lnTo>
                <a:lnTo>
                  <a:pt x="6513576" y="24384"/>
                </a:lnTo>
                <a:lnTo>
                  <a:pt x="6513576" y="225552"/>
                </a:lnTo>
                <a:lnTo>
                  <a:pt x="12192" y="225552"/>
                </a:lnTo>
                <a:lnTo>
                  <a:pt x="12192" y="24384"/>
                </a:lnTo>
                <a:lnTo>
                  <a:pt x="12192" y="12192"/>
                </a:lnTo>
                <a:lnTo>
                  <a:pt x="6513576" y="12192"/>
                </a:lnTo>
                <a:lnTo>
                  <a:pt x="6513576" y="0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0" y="24384"/>
                </a:lnTo>
                <a:lnTo>
                  <a:pt x="0" y="225552"/>
                </a:lnTo>
                <a:lnTo>
                  <a:pt x="0" y="228600"/>
                </a:lnTo>
                <a:lnTo>
                  <a:pt x="6513576" y="228600"/>
                </a:lnTo>
                <a:lnTo>
                  <a:pt x="6516624" y="228600"/>
                </a:lnTo>
                <a:lnTo>
                  <a:pt x="6516624" y="225552"/>
                </a:lnTo>
                <a:lnTo>
                  <a:pt x="6516624" y="24384"/>
                </a:lnTo>
                <a:lnTo>
                  <a:pt x="6516624" y="12192"/>
                </a:lnTo>
                <a:lnTo>
                  <a:pt x="65166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1792" y="1749551"/>
            <a:ext cx="6517005" cy="231775"/>
          </a:xfrm>
          <a:custGeom>
            <a:avLst/>
            <a:gdLst/>
            <a:ahLst/>
            <a:cxnLst/>
            <a:rect l="l" t="t" r="r" b="b"/>
            <a:pathLst>
              <a:path w="6517005" h="231775">
                <a:moveTo>
                  <a:pt x="6516624" y="24396"/>
                </a:moveTo>
                <a:lnTo>
                  <a:pt x="6513576" y="24396"/>
                </a:lnTo>
                <a:lnTo>
                  <a:pt x="6513576" y="228600"/>
                </a:lnTo>
                <a:lnTo>
                  <a:pt x="12192" y="228600"/>
                </a:lnTo>
                <a:lnTo>
                  <a:pt x="12192" y="24396"/>
                </a:lnTo>
                <a:lnTo>
                  <a:pt x="0" y="24396"/>
                </a:lnTo>
                <a:lnTo>
                  <a:pt x="0" y="228600"/>
                </a:lnTo>
                <a:lnTo>
                  <a:pt x="0" y="231648"/>
                </a:lnTo>
                <a:lnTo>
                  <a:pt x="6513576" y="231648"/>
                </a:lnTo>
                <a:lnTo>
                  <a:pt x="6516624" y="231648"/>
                </a:lnTo>
                <a:lnTo>
                  <a:pt x="6516624" y="228600"/>
                </a:lnTo>
                <a:lnTo>
                  <a:pt x="6516624" y="24396"/>
                </a:lnTo>
                <a:close/>
              </a:path>
              <a:path w="6517005" h="231775">
                <a:moveTo>
                  <a:pt x="6516624" y="0"/>
                </a:moveTo>
                <a:lnTo>
                  <a:pt x="6513576" y="0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0" y="24384"/>
                </a:lnTo>
                <a:lnTo>
                  <a:pt x="12192" y="24384"/>
                </a:lnTo>
                <a:lnTo>
                  <a:pt x="12192" y="12192"/>
                </a:lnTo>
                <a:lnTo>
                  <a:pt x="6513576" y="12192"/>
                </a:lnTo>
                <a:lnTo>
                  <a:pt x="6513576" y="24384"/>
                </a:lnTo>
                <a:lnTo>
                  <a:pt x="6516624" y="24384"/>
                </a:lnTo>
                <a:lnTo>
                  <a:pt x="6516624" y="12192"/>
                </a:lnTo>
                <a:lnTo>
                  <a:pt x="65166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1792" y="6449567"/>
            <a:ext cx="6517005" cy="756285"/>
          </a:xfrm>
          <a:custGeom>
            <a:avLst/>
            <a:gdLst/>
            <a:ahLst/>
            <a:cxnLst/>
            <a:rect l="l" t="t" r="r" b="b"/>
            <a:pathLst>
              <a:path w="6517005" h="756284">
                <a:moveTo>
                  <a:pt x="6516624" y="12"/>
                </a:moveTo>
                <a:lnTo>
                  <a:pt x="6513576" y="12"/>
                </a:lnTo>
                <a:lnTo>
                  <a:pt x="6513576" y="12192"/>
                </a:lnTo>
                <a:lnTo>
                  <a:pt x="6513576" y="24384"/>
                </a:lnTo>
                <a:lnTo>
                  <a:pt x="6513576" y="752856"/>
                </a:lnTo>
                <a:lnTo>
                  <a:pt x="12192" y="752856"/>
                </a:lnTo>
                <a:lnTo>
                  <a:pt x="12192" y="24384"/>
                </a:lnTo>
                <a:lnTo>
                  <a:pt x="12192" y="12192"/>
                </a:lnTo>
                <a:lnTo>
                  <a:pt x="6513576" y="12192"/>
                </a:lnTo>
                <a:lnTo>
                  <a:pt x="6513576" y="12"/>
                </a:lnTo>
                <a:lnTo>
                  <a:pt x="12192" y="12"/>
                </a:lnTo>
                <a:lnTo>
                  <a:pt x="0" y="0"/>
                </a:lnTo>
                <a:lnTo>
                  <a:pt x="0" y="12192"/>
                </a:lnTo>
                <a:lnTo>
                  <a:pt x="0" y="24384"/>
                </a:lnTo>
                <a:lnTo>
                  <a:pt x="0" y="752856"/>
                </a:lnTo>
                <a:lnTo>
                  <a:pt x="0" y="755904"/>
                </a:lnTo>
                <a:lnTo>
                  <a:pt x="6513576" y="755904"/>
                </a:lnTo>
                <a:lnTo>
                  <a:pt x="6516624" y="755904"/>
                </a:lnTo>
                <a:lnTo>
                  <a:pt x="6516624" y="752856"/>
                </a:lnTo>
                <a:lnTo>
                  <a:pt x="6516624" y="24384"/>
                </a:lnTo>
                <a:lnTo>
                  <a:pt x="6516624" y="12192"/>
                </a:lnTo>
                <a:lnTo>
                  <a:pt x="6516624" y="1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09091" y="435357"/>
            <a:ext cx="6554470" cy="84258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63165" algn="l"/>
                <a:tab pos="6541134" algn="l"/>
              </a:tabLst>
            </a:pP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	</a:t>
            </a:r>
            <a:r>
              <a:rPr dirty="0" u="sng" sz="1600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JAVASCRIPT</a:t>
            </a:r>
            <a:r>
              <a:rPr dirty="0" u="sng" sz="1600" spc="-4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 spc="-5">
                <a:uFill>
                  <a:solidFill>
                    <a:srgbClr val="612322"/>
                  </a:solidFill>
                </a:uFill>
                <a:latin typeface="Cambria"/>
                <a:cs typeface="Cambria"/>
              </a:rPr>
              <a:t>Notes	</a:t>
            </a:r>
            <a:endParaRPr sz="1600">
              <a:latin typeface="Cambria"/>
              <a:cs typeface="Cambria"/>
            </a:endParaRPr>
          </a:p>
          <a:p>
            <a:pPr marL="30480" marR="3859529">
              <a:lnSpc>
                <a:spcPct val="131700"/>
              </a:lnSpc>
              <a:spcBef>
                <a:spcPts val="1385"/>
              </a:spcBef>
            </a:pPr>
            <a:r>
              <a:rPr dirty="0" sz="1200" b="1">
                <a:latin typeface="Times New Roman"/>
                <a:cs typeface="Times New Roman"/>
              </a:rPr>
              <a:t>Syntax 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variablename=(condition)?value1:value2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Example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480"/>
              </a:spcBef>
            </a:pPr>
            <a:r>
              <a:rPr dirty="0" sz="1200" spc="-5" b="1">
                <a:latin typeface="Times New Roman"/>
                <a:cs typeface="Times New Roman"/>
              </a:rPr>
              <a:t>greeting=(visitor=="PRES")?"Dear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President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":"Dear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";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30480" marR="414020">
              <a:lnSpc>
                <a:spcPts val="1390"/>
              </a:lnSpc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variable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visitor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"PRES",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variable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greeting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assigned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"Dear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President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else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assigned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"Dear".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400" spc="-5" b="1">
                <a:latin typeface="Times New Roman"/>
                <a:cs typeface="Times New Roman"/>
              </a:rPr>
              <a:t>Conditional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Statements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30480" marR="218440">
              <a:lnSpc>
                <a:spcPts val="1370"/>
              </a:lnSpc>
            </a:pPr>
            <a:r>
              <a:rPr dirty="0" sz="1200" spc="5">
                <a:latin typeface="Times New Roman"/>
                <a:cs typeface="Times New Roman"/>
              </a:rPr>
              <a:t>Very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often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you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code,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you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want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perform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different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actions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different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decisions.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You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conditional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statements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do </a:t>
            </a:r>
            <a:r>
              <a:rPr dirty="0" sz="1200" spc="-5">
                <a:latin typeface="Times New Roman"/>
                <a:cs typeface="Times New Roman"/>
              </a:rPr>
              <a:t>this.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conditional statements: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487680" marR="122555" indent="-228600">
              <a:lnSpc>
                <a:spcPts val="1390"/>
              </a:lnSpc>
              <a:buSzPct val="83333"/>
              <a:buFont typeface="Symbol"/>
              <a:buChar char=""/>
              <a:tabLst>
                <a:tab pos="487680" algn="l"/>
                <a:tab pos="488315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if statement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-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 spc="-10">
                <a:latin typeface="Times New Roman"/>
                <a:cs typeface="Times New Roman"/>
              </a:rPr>
              <a:t> 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statement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you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want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execute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some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only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specified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condition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true</a:t>
            </a:r>
            <a:endParaRPr sz="1200">
              <a:latin typeface="Times New Roman"/>
              <a:cs typeface="Times New Roman"/>
            </a:endParaRPr>
          </a:p>
          <a:p>
            <a:pPr marL="487680" indent="-229235">
              <a:lnSpc>
                <a:spcPts val="1310"/>
              </a:lnSpc>
              <a:buSzPct val="83333"/>
              <a:buFont typeface="Symbol"/>
              <a:buChar char=""/>
              <a:tabLst>
                <a:tab pos="487680" algn="l"/>
                <a:tab pos="488315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if...else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statement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-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 spc="-10">
                <a:latin typeface="Times New Roman"/>
                <a:cs typeface="Times New Roman"/>
              </a:rPr>
              <a:t> 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statement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you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want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execute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some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condition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true</a:t>
            </a:r>
            <a:endParaRPr sz="1200">
              <a:latin typeface="Times New Roman"/>
              <a:cs typeface="Times New Roman"/>
            </a:endParaRPr>
          </a:p>
          <a:p>
            <a:pPr marL="487680">
              <a:lnSpc>
                <a:spcPts val="1380"/>
              </a:lnSpc>
            </a:pP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another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condition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false</a:t>
            </a:r>
            <a:endParaRPr sz="1200">
              <a:latin typeface="Times New Roman"/>
              <a:cs typeface="Times New Roman"/>
            </a:endParaRPr>
          </a:p>
          <a:p>
            <a:pPr marL="487680" marR="56515" indent="-228600">
              <a:lnSpc>
                <a:spcPts val="1370"/>
              </a:lnSpc>
              <a:spcBef>
                <a:spcPts val="70"/>
              </a:spcBef>
              <a:buSzPct val="83333"/>
              <a:buFont typeface="Symbol"/>
              <a:buChar char=""/>
              <a:tabLst>
                <a:tab pos="487680" algn="l"/>
                <a:tab pos="488315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if...else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if....else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statement</a:t>
            </a:r>
            <a:r>
              <a:rPr dirty="0" sz="1200" spc="30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-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 spc="-10">
                <a:latin typeface="Times New Roman"/>
                <a:cs typeface="Times New Roman"/>
              </a:rPr>
              <a:t> 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statement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you</a:t>
            </a:r>
            <a:r>
              <a:rPr dirty="0" sz="1200" spc="-10">
                <a:latin typeface="Times New Roman"/>
                <a:cs typeface="Times New Roman"/>
              </a:rPr>
              <a:t> want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select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one</a:t>
            </a:r>
            <a:r>
              <a:rPr dirty="0" sz="1200" spc="5">
                <a:latin typeface="Times New Roman"/>
                <a:cs typeface="Times New Roman"/>
              </a:rPr>
              <a:t> of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many </a:t>
            </a:r>
            <a:r>
              <a:rPr dirty="0" sz="1200" spc="-5">
                <a:latin typeface="Times New Roman"/>
                <a:cs typeface="Times New Roman"/>
              </a:rPr>
              <a:t>blocks</a:t>
            </a:r>
            <a:r>
              <a:rPr dirty="0" sz="1200" spc="5">
                <a:latin typeface="Times New Roman"/>
                <a:cs typeface="Times New Roman"/>
              </a:rPr>
              <a:t> 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executed</a:t>
            </a:r>
            <a:endParaRPr sz="1200">
              <a:latin typeface="Times New Roman"/>
              <a:cs typeface="Times New Roman"/>
            </a:endParaRPr>
          </a:p>
          <a:p>
            <a:pPr marL="487680" marR="424180" indent="-228600">
              <a:lnSpc>
                <a:spcPts val="1370"/>
              </a:lnSpc>
              <a:spcBef>
                <a:spcPts val="20"/>
              </a:spcBef>
              <a:buSzPct val="83333"/>
              <a:buFont typeface="Symbol"/>
              <a:buChar char=""/>
              <a:tabLst>
                <a:tab pos="487680" algn="l"/>
                <a:tab pos="488315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switch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statement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-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statement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you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want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select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blocks</a:t>
            </a:r>
            <a:r>
              <a:rPr dirty="0" sz="1200" spc="5">
                <a:latin typeface="Times New Roman"/>
                <a:cs typeface="Times New Roman"/>
              </a:rPr>
              <a:t> 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executed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u="heavy" sz="12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If</a:t>
            </a:r>
            <a:r>
              <a:rPr dirty="0" u="heavy" sz="1200" spc="-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Statement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5"/>
              </a:spcBef>
            </a:pPr>
            <a:r>
              <a:rPr dirty="0" sz="1200" spc="5">
                <a:latin typeface="Times New Roman"/>
                <a:cs typeface="Times New Roman"/>
              </a:rPr>
              <a:t>You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should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statement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you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want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execute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some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only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specified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condition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true.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Syntax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415"/>
              </a:lnSpc>
              <a:spcBef>
                <a:spcPts val="455"/>
              </a:spcBef>
            </a:pPr>
            <a:r>
              <a:rPr dirty="0" sz="1200" spc="-5" b="1">
                <a:latin typeface="Times New Roman"/>
                <a:cs typeface="Times New Roman"/>
              </a:rPr>
              <a:t>if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(</a:t>
            </a:r>
            <a:r>
              <a:rPr dirty="0" sz="1200" b="1" i="1">
                <a:latin typeface="Times New Roman"/>
                <a:cs typeface="Times New Roman"/>
              </a:rPr>
              <a:t>condition</a:t>
            </a:r>
            <a:r>
              <a:rPr dirty="0" sz="1200" b="1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 i="1">
                <a:latin typeface="Times New Roman"/>
                <a:cs typeface="Times New Roman"/>
              </a:rPr>
              <a:t>code</a:t>
            </a:r>
            <a:r>
              <a:rPr dirty="0" sz="120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to</a:t>
            </a:r>
            <a:r>
              <a:rPr dirty="0" sz="1200" spc="5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be</a:t>
            </a:r>
            <a:r>
              <a:rPr dirty="0" sz="1200" spc="5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executed</a:t>
            </a:r>
            <a:r>
              <a:rPr dirty="0" sz="1200" spc="5" b="1" i="1">
                <a:latin typeface="Times New Roman"/>
                <a:cs typeface="Times New Roman"/>
              </a:rPr>
              <a:t> </a:t>
            </a:r>
            <a:r>
              <a:rPr dirty="0" sz="1200" spc="-15" b="1" i="1">
                <a:latin typeface="Times New Roman"/>
                <a:cs typeface="Times New Roman"/>
              </a:rPr>
              <a:t>if</a:t>
            </a:r>
            <a:r>
              <a:rPr dirty="0" sz="1200" spc="15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condition</a:t>
            </a:r>
            <a:r>
              <a:rPr dirty="0" sz="1200" spc="1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is</a:t>
            </a:r>
            <a:r>
              <a:rPr dirty="0" sz="120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true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415"/>
              </a:lnSpc>
            </a:pPr>
            <a:r>
              <a:rPr dirty="0" sz="1200" spc="-5" b="1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5">
                <a:latin typeface="Times New Roman"/>
                <a:cs typeface="Times New Roman"/>
              </a:rPr>
              <a:t>Note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written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lowercase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letters.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Using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uppercase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letters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(IF)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will</a:t>
            </a:r>
            <a:r>
              <a:rPr dirty="0" sz="1200">
                <a:latin typeface="Times New Roman"/>
                <a:cs typeface="Times New Roman"/>
              </a:rPr>
              <a:t> generate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JavaScript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error!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Example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405"/>
              </a:lnSpc>
              <a:spcBef>
                <a:spcPts val="480"/>
              </a:spcBef>
            </a:pPr>
            <a:r>
              <a:rPr dirty="0" sz="1200" spc="-10" b="1">
                <a:latin typeface="Times New Roman"/>
                <a:cs typeface="Times New Roman"/>
              </a:rPr>
              <a:t>&lt;script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type="text/javascript"&gt;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//Write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"Good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morning"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greeting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if</a:t>
            </a:r>
            <a:endParaRPr sz="1200">
              <a:latin typeface="Times New Roman"/>
              <a:cs typeface="Times New Roman"/>
            </a:endParaRPr>
          </a:p>
          <a:p>
            <a:pPr marL="30480" marR="4968240">
              <a:lnSpc>
                <a:spcPts val="1370"/>
              </a:lnSpc>
              <a:spcBef>
                <a:spcPts val="80"/>
              </a:spcBef>
            </a:pPr>
            <a:r>
              <a:rPr dirty="0" sz="1200" b="1">
                <a:latin typeface="Times New Roman"/>
                <a:cs typeface="Times New Roman"/>
              </a:rPr>
              <a:t>//the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time</a:t>
            </a:r>
            <a:r>
              <a:rPr dirty="0" sz="1200" spc="-5" b="1">
                <a:latin typeface="Times New Roman"/>
                <a:cs typeface="Times New Roman"/>
              </a:rPr>
              <a:t> is</a:t>
            </a:r>
            <a:r>
              <a:rPr dirty="0" sz="1200" spc="-10" b="1">
                <a:latin typeface="Times New Roman"/>
                <a:cs typeface="Times New Roman"/>
              </a:rPr>
              <a:t> less </a:t>
            </a:r>
            <a:r>
              <a:rPr dirty="0" sz="1200" b="1">
                <a:latin typeface="Times New Roman"/>
                <a:cs typeface="Times New Roman"/>
              </a:rPr>
              <a:t>than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10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var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d=new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Date();</a:t>
            </a:r>
            <a:endParaRPr sz="1200">
              <a:latin typeface="Times New Roman"/>
              <a:cs typeface="Times New Roman"/>
            </a:endParaRPr>
          </a:p>
          <a:p>
            <a:pPr marL="30480">
              <a:lnSpc>
                <a:spcPts val="1355"/>
              </a:lnSpc>
            </a:pPr>
            <a:r>
              <a:rPr dirty="0" sz="1200" spc="-5" b="1">
                <a:latin typeface="Times New Roman"/>
                <a:cs typeface="Times New Roman"/>
              </a:rPr>
              <a:t>var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time=d.getHours();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1792" y="7949183"/>
            <a:ext cx="6517005" cy="1106805"/>
          </a:xfrm>
          <a:custGeom>
            <a:avLst/>
            <a:gdLst/>
            <a:ahLst/>
            <a:cxnLst/>
            <a:rect l="l" t="t" r="r" b="b"/>
            <a:pathLst>
              <a:path w="6517005" h="1106804">
                <a:moveTo>
                  <a:pt x="12192" y="24396"/>
                </a:moveTo>
                <a:lnTo>
                  <a:pt x="0" y="24396"/>
                </a:lnTo>
                <a:lnTo>
                  <a:pt x="0" y="1103376"/>
                </a:lnTo>
                <a:lnTo>
                  <a:pt x="12192" y="1103376"/>
                </a:lnTo>
                <a:lnTo>
                  <a:pt x="12192" y="24396"/>
                </a:lnTo>
                <a:close/>
              </a:path>
              <a:path w="6517005" h="1106804">
                <a:moveTo>
                  <a:pt x="6516624" y="1103388"/>
                </a:moveTo>
                <a:lnTo>
                  <a:pt x="6513576" y="1103388"/>
                </a:lnTo>
                <a:lnTo>
                  <a:pt x="0" y="1103388"/>
                </a:lnTo>
                <a:lnTo>
                  <a:pt x="0" y="1106436"/>
                </a:lnTo>
                <a:lnTo>
                  <a:pt x="6513576" y="1106436"/>
                </a:lnTo>
                <a:lnTo>
                  <a:pt x="6516624" y="1106436"/>
                </a:lnTo>
                <a:lnTo>
                  <a:pt x="6516624" y="1103388"/>
                </a:lnTo>
                <a:close/>
              </a:path>
              <a:path w="6517005" h="1106804">
                <a:moveTo>
                  <a:pt x="6516624" y="24396"/>
                </a:moveTo>
                <a:lnTo>
                  <a:pt x="6513576" y="24396"/>
                </a:lnTo>
                <a:lnTo>
                  <a:pt x="6513576" y="1103376"/>
                </a:lnTo>
                <a:lnTo>
                  <a:pt x="6516624" y="1103376"/>
                </a:lnTo>
                <a:lnTo>
                  <a:pt x="6516624" y="24396"/>
                </a:lnTo>
                <a:close/>
              </a:path>
              <a:path w="6517005" h="1106804">
                <a:moveTo>
                  <a:pt x="6516624" y="0"/>
                </a:moveTo>
                <a:lnTo>
                  <a:pt x="6513576" y="0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0" y="24384"/>
                </a:lnTo>
                <a:lnTo>
                  <a:pt x="12192" y="24384"/>
                </a:lnTo>
                <a:lnTo>
                  <a:pt x="12192" y="12192"/>
                </a:lnTo>
                <a:lnTo>
                  <a:pt x="6513576" y="12192"/>
                </a:lnTo>
                <a:lnTo>
                  <a:pt x="6513576" y="24384"/>
                </a:lnTo>
                <a:lnTo>
                  <a:pt x="6516624" y="24384"/>
                </a:lnTo>
                <a:lnTo>
                  <a:pt x="6516624" y="12192"/>
                </a:lnTo>
                <a:lnTo>
                  <a:pt x="65166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Nagur</a:t>
            </a:r>
            <a:r>
              <a:rPr dirty="0" spc="-80"/>
              <a:t> </a:t>
            </a:r>
            <a:r>
              <a:rPr dirty="0"/>
              <a:t>Ramesh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2022-09-10T15:11:27Z</dcterms:created>
  <dcterms:modified xsi:type="dcterms:W3CDTF">2022-09-10T15:11:27Z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2020-03-28T00:00:00Z</vt:filetime>
  </property>
  <property fmtid="{D5CDD505-2E9C-101B-9397-08002B2CF9AE}" pid="3" name="LastSaved">
    <vt:filetime>2022-09-10T00:00:00Z</vt:filetime>
  </property>
</Properties>
</file>