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#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#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#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#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#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6558" y="179324"/>
            <a:ext cx="3399282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6152" y="2630702"/>
            <a:ext cx="3894454" cy="270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700011" y="9573259"/>
            <a:ext cx="79565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#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w3resource.com/javascript-exercises/javascript-array-exercise-7.php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w3resource.com/javascript-exercises/javascript-conditional-statements-and-loops-exercise-3.php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w3resource.com/javascript-exercises/javascript-date-exercise-8.php" TargetMode="External"/><Relationship Id="rId5" Type="http://schemas.openxmlformats.org/officeDocument/2006/relationships/hyperlink" Target="http://www.w3resource.com/javascript-exercises/javascript-date-exercise-9.php" TargetMode="Externa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w3resource.com/javascript-exercises/javascript-date-exercise-16.php" TargetMode="External"/><Relationship Id="rId5" Type="http://schemas.openxmlformats.org/officeDocument/2006/relationships/hyperlink" Target="http://www.w3resource.com/javascript-exercises/javascript-date-exercise-18.php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w3resource.com/javascript-exercises/javascript-date-exercise-50.php" TargetMode="Externa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w3resource.com/javascript-exercises/javascript-date-exercise-51.php" TargetMode="External"/><Relationship Id="rId5" Type="http://schemas.openxmlformats.org/officeDocument/2006/relationships/hyperlink" Target="http://www.w3resource.com/javascript-exercises/javascript-date-exercise-52.php" TargetMode="Externa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w3resource.com/javascript-exercises/javascript-string-exercise-2.php" TargetMode="External"/><Relationship Id="rId5" Type="http://schemas.openxmlformats.org/officeDocument/2006/relationships/hyperlink" Target="http://www.w3resource.com/javascript-exercises/javascript-string-exercise-4.php" TargetMode="Externa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w3resource.com/javascript-exercises/javascript-string-exercise-9.php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w3resource.com/javascript-exercises/javascript-function-exercise-5.php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w3resource.com/javascript-exercises/javascript-basic-exercise-3.php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w3resource.com/javascript-exercises/javascript-basic-exercise-9.php" TargetMode="External"/><Relationship Id="rId5" Type="http://schemas.openxmlformats.org/officeDocument/2006/relationships/hyperlink" Target="http://www.w3resource.com/javascript/object-property-method/date.php" TargetMode="External"/><Relationship Id="rId6" Type="http://schemas.openxmlformats.org/officeDocument/2006/relationships/hyperlink" Target="http://www.w3resource.com/javascript/object-property-method/date-getFullYear.php" TargetMode="External"/><Relationship Id="rId7" Type="http://schemas.openxmlformats.org/officeDocument/2006/relationships/hyperlink" Target="http://www.w3resource.com/javascript/object-property-method/date-getMonth.php" TargetMode="External"/><Relationship Id="rId8" Type="http://schemas.openxmlformats.org/officeDocument/2006/relationships/hyperlink" Target="http://www.w3resource.com/javascript/object-property-method/date-getDate.php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w3resource.com/javascript/object-property-method/date-getTime.php" TargetMode="External"/><Relationship Id="rId5" Type="http://schemas.openxmlformats.org/officeDocument/2006/relationships/hyperlink" Target="http://www.w3resource.com/javascript/object-property-method/math-ceil.php" TargetMode="External"/><Relationship Id="rId6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w3resource.com/javascript-exercises/javascript-basic-exercise-10.php" TargetMode="External"/><Relationship Id="rId5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w3resource.com/javascript-exercises/javascript-conditional-statements-and-loops-exercise-1.php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w3resource.com/javascript-exercises/javascript-conditional-statements-and-loops-exercise-2.php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saem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w3resource.com/javascript-exercises/javascript-array-exercise-1.php" TargetMode="External"/><Relationship Id="rId5" Type="http://schemas.openxmlformats.org/officeDocument/2006/relationships/hyperlink" Target="http://www.w3resource.com/javascript-exercises/javascript-array-exercise-2.php" TargetMode="External"/><Relationship Id="rId6" Type="http://schemas.openxmlformats.org/officeDocument/2006/relationships/hyperlink" Target="http://www.w3resource.com/javascript-exercises/javascript-array-exercise-5.php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318760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1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8" name="object 8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5665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3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3" y="12954"/>
                  </a:lnTo>
                  <a:lnTo>
                    <a:pt x="12804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895350" y="0"/>
            <a:ext cx="6877050" cy="1333500"/>
            <a:chOff x="895350" y="0"/>
            <a:chExt cx="6877050" cy="13335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273" y="0"/>
              <a:ext cx="1008126" cy="9403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95350" y="914400"/>
              <a:ext cx="5982970" cy="419100"/>
            </a:xfrm>
            <a:custGeom>
              <a:avLst/>
              <a:gdLst/>
              <a:ahLst/>
              <a:cxnLst/>
              <a:rect l="l" t="t" r="r" b="b"/>
              <a:pathLst>
                <a:path w="5982970" h="419100">
                  <a:moveTo>
                    <a:pt x="5982461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5982461" y="419100"/>
                  </a:lnTo>
                  <a:lnTo>
                    <a:pt x="5982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35200" y="164845"/>
            <a:ext cx="417512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</a:t>
            </a:r>
            <a:r>
              <a:rPr dirty="0" spc="-25"/>
              <a:t> </a:t>
            </a:r>
            <a:r>
              <a:rPr dirty="0"/>
              <a:t>Sheet</a:t>
            </a:r>
            <a:r>
              <a:rPr dirty="0" spc="-25"/>
              <a:t> </a:t>
            </a:r>
            <a:r>
              <a:rPr dirty="0"/>
              <a:t>JavaScript</a:t>
            </a:r>
            <a:r>
              <a:rPr dirty="0" spc="-20"/>
              <a:t> </a:t>
            </a:r>
            <a:r>
              <a:rPr dirty="0"/>
              <a:t>solutions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01700" y="914643"/>
            <a:ext cx="5899150" cy="7157084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600" spc="-5" b="1">
                <a:solidFill>
                  <a:srgbClr val="1F487C"/>
                </a:solidFill>
                <a:latin typeface="Arial"/>
                <a:cs typeface="Arial"/>
              </a:rPr>
              <a:t>Exercise-1</a:t>
            </a:r>
            <a:r>
              <a:rPr dirty="0" sz="1600" spc="-15" b="1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F487C"/>
                </a:solidFill>
                <a:latin typeface="Arial"/>
                <a:cs typeface="Arial"/>
              </a:rPr>
              <a:t>with</a:t>
            </a:r>
            <a:r>
              <a:rPr dirty="0" sz="1600" spc="-20" b="1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F487C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 marL="12700" marR="2208530">
              <a:lnSpc>
                <a:spcPts val="1490"/>
              </a:lnSpc>
              <a:spcBef>
                <a:spcPts val="64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 a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reverse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number.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Sample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Data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and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output:</a:t>
            </a:r>
            <a:endParaRPr sz="1300">
              <a:latin typeface="Arial MT"/>
              <a:cs typeface="Arial MT"/>
            </a:endParaRPr>
          </a:p>
          <a:p>
            <a:pPr marL="12700" marR="4051300">
              <a:lnSpc>
                <a:spcPts val="1490"/>
              </a:lnSpc>
              <a:spcBef>
                <a:spcPts val="1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Example x = 32243; 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Expected</a:t>
            </a:r>
            <a:r>
              <a:rPr dirty="0" sz="130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Output</a:t>
            </a:r>
            <a:r>
              <a:rPr dirty="0" sz="130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30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34223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30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-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5">
                <a:latin typeface="Verdana"/>
                <a:cs typeface="Verdana"/>
              </a:rPr>
              <a:t>&lt;body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onload="reverse()"&gt;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-5">
                <a:latin typeface="Verdana"/>
                <a:cs typeface="Verdana"/>
              </a:rPr>
              <a:t>&lt;script&gt;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-5">
                <a:latin typeface="Verdana"/>
                <a:cs typeface="Verdana"/>
              </a:rPr>
              <a:t>function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reverse()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00">
                <a:latin typeface="Verdana"/>
                <a:cs typeface="Verdana"/>
              </a:rPr>
              <a:t>{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000">
                <a:latin typeface="Verdana"/>
                <a:cs typeface="Verdana"/>
              </a:rPr>
              <a:t>var</a:t>
            </a:r>
            <a:r>
              <a:rPr dirty="0" sz="1000" spc="-5">
                <a:latin typeface="Verdana"/>
                <a:cs typeface="Verdana"/>
              </a:rPr>
              <a:t> r=prompt("ente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the number");</a:t>
            </a:r>
            <a:endParaRPr sz="1000">
              <a:latin typeface="Verdana"/>
              <a:cs typeface="Verdana"/>
            </a:endParaRPr>
          </a:p>
          <a:p>
            <a:pPr marL="12700" marR="3763010">
              <a:lnSpc>
                <a:spcPct val="202500"/>
              </a:lnSpc>
            </a:pPr>
            <a:r>
              <a:rPr dirty="0" sz="1000">
                <a:latin typeface="Verdana"/>
                <a:cs typeface="Verdana"/>
              </a:rPr>
              <a:t>var </a:t>
            </a:r>
            <a:r>
              <a:rPr dirty="0" sz="1000" spc="-5">
                <a:latin typeface="Verdana"/>
                <a:cs typeface="Verdana"/>
              </a:rPr>
              <a:t>t=r.split('').reverse().join(''); </a:t>
            </a:r>
            <a:r>
              <a:rPr dirty="0" sz="1000" spc="-3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document.write(t);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00" spc="-5">
                <a:latin typeface="Verdana"/>
                <a:cs typeface="Verdana"/>
              </a:rPr>
              <a:t>}&lt;/script&gt;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000" spc="-5">
                <a:latin typeface="Verdana"/>
                <a:cs typeface="Verdana"/>
              </a:rPr>
              <a:t>&lt;/body&gt;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00" spc="-5">
                <a:latin typeface="Verdana"/>
                <a:cs typeface="Verdana"/>
              </a:rPr>
              <a:t>&lt;/html&gt;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1F487D"/>
                </a:solidFill>
                <a:latin typeface="Arial"/>
                <a:cs typeface="Arial"/>
              </a:rPr>
              <a:t>Exercise-2</a:t>
            </a:r>
            <a:endParaRPr sz="1600">
              <a:latin typeface="Arial"/>
              <a:cs typeface="Arial"/>
            </a:endParaRPr>
          </a:p>
          <a:p>
            <a:pPr marL="12700" marR="858519">
              <a:lnSpc>
                <a:spcPts val="1500"/>
              </a:lnSpc>
              <a:spcBef>
                <a:spcPts val="63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returns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a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passed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string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with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letters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in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alphabetical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order.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20"/>
              </a:lnSpc>
            </a:pP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Example string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 :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'webmaster'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95"/>
              </a:lnSpc>
            </a:pP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Expected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Output</a:t>
            </a:r>
            <a:r>
              <a:rPr dirty="0" sz="1300" spc="-2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300" spc="-2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'abeemrstw'</a:t>
            </a: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ts val="1490"/>
              </a:lnSpc>
              <a:spcBef>
                <a:spcPts val="75"/>
              </a:spcBef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Note:</a:t>
            </a:r>
            <a:r>
              <a:rPr dirty="0" sz="1300" spc="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Assume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punctuation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numbers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symbols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are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not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included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passed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string..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Calibri"/>
                <a:cs typeface="Calibri"/>
              </a:rPr>
              <a:t>&lt;body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onload="alphabet_order()"&gt;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200" spc="-5">
                <a:latin typeface="Calibri"/>
                <a:cs typeface="Calibri"/>
              </a:rPr>
              <a:t>&lt;script&gt;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Calibri"/>
                <a:cs typeface="Calibri"/>
              </a:rPr>
              <a:t>function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alphabet_order(str)</a:t>
            </a:r>
            <a:endParaRPr sz="120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Calibri"/>
                <a:cs typeface="Calibri"/>
              </a:rPr>
              <a:t>&lt;/body&gt;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 spc="-5">
                <a:latin typeface="Calibri"/>
                <a:cs typeface="Calibri"/>
              </a:rPr>
              <a:t>&lt;/html&gt;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248275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10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4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6804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4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4" y="12954"/>
                  </a:lnTo>
                  <a:lnTo>
                    <a:pt x="128041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123950" y="0"/>
            <a:ext cx="6648450" cy="1085850"/>
            <a:chOff x="1123950" y="0"/>
            <a:chExt cx="6648450" cy="10858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273" y="0"/>
              <a:ext cx="1008126" cy="9403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23950" y="914400"/>
              <a:ext cx="5754370" cy="171450"/>
            </a:xfrm>
            <a:custGeom>
              <a:avLst/>
              <a:gdLst/>
              <a:ahLst/>
              <a:cxnLst/>
              <a:rect l="l" t="t" r="r" b="b"/>
              <a:pathLst>
                <a:path w="5754370" h="171450">
                  <a:moveTo>
                    <a:pt x="5753861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5753861" y="171450"/>
                  </a:lnTo>
                  <a:lnTo>
                    <a:pt x="57538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130300" y="906271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95755" y="914400"/>
            <a:ext cx="5782310" cy="342900"/>
            <a:chOff x="1095755" y="914400"/>
            <a:chExt cx="5782310" cy="342900"/>
          </a:xfrm>
        </p:grpSpPr>
        <p:sp>
          <p:nvSpPr>
            <p:cNvPr id="17" name="object 17"/>
            <p:cNvSpPr/>
            <p:nvPr/>
          </p:nvSpPr>
          <p:spPr>
            <a:xfrm>
              <a:off x="1095755" y="914400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02268" y="1085850"/>
              <a:ext cx="1376045" cy="171450"/>
            </a:xfrm>
            <a:custGeom>
              <a:avLst/>
              <a:gdLst/>
              <a:ahLst/>
              <a:cxnLst/>
              <a:rect l="l" t="t" r="r" b="b"/>
              <a:pathLst>
                <a:path w="1376045" h="171450">
                  <a:moveTo>
                    <a:pt x="0" y="171450"/>
                  </a:moveTo>
                  <a:lnTo>
                    <a:pt x="1375543" y="171450"/>
                  </a:lnTo>
                  <a:lnTo>
                    <a:pt x="1375543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23950" y="1085850"/>
            <a:ext cx="1333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95755" y="1085850"/>
            <a:ext cx="5782310" cy="514350"/>
            <a:chOff x="1095755" y="1085850"/>
            <a:chExt cx="5782310" cy="514350"/>
          </a:xfrm>
        </p:grpSpPr>
        <p:sp>
          <p:nvSpPr>
            <p:cNvPr id="21" name="object 21"/>
            <p:cNvSpPr/>
            <p:nvPr/>
          </p:nvSpPr>
          <p:spPr>
            <a:xfrm>
              <a:off x="1095756" y="1085849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23950" y="1428749"/>
              <a:ext cx="5754370" cy="171450"/>
            </a:xfrm>
            <a:custGeom>
              <a:avLst/>
              <a:gdLst/>
              <a:ahLst/>
              <a:cxnLst/>
              <a:rect l="l" t="t" r="r" b="b"/>
              <a:pathLst>
                <a:path w="5754370" h="171450">
                  <a:moveTo>
                    <a:pt x="5753862" y="0"/>
                  </a:moveTo>
                  <a:lnTo>
                    <a:pt x="0" y="0"/>
                  </a:lnTo>
                  <a:lnTo>
                    <a:pt x="0" y="158750"/>
                  </a:lnTo>
                  <a:lnTo>
                    <a:pt x="0" y="171450"/>
                  </a:lnTo>
                  <a:lnTo>
                    <a:pt x="5753862" y="171450"/>
                  </a:lnTo>
                  <a:lnTo>
                    <a:pt x="5753862" y="158750"/>
                  </a:lnTo>
                  <a:lnTo>
                    <a:pt x="5753862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143000" y="1237741"/>
            <a:ext cx="86360" cy="36830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16152" y="953286"/>
            <a:ext cx="3454400" cy="647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0"/>
              </a:lnSpc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7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myColor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[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"Red"</a:t>
            </a:r>
            <a:r>
              <a:rPr dirty="0" sz="1050" spc="-5">
                <a:latin typeface="Consolas"/>
                <a:cs typeface="Consolas"/>
              </a:rPr>
              <a:t>,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"Green"</a:t>
            </a:r>
            <a:r>
              <a:rPr dirty="0" sz="1050" spc="-5">
                <a:latin typeface="Consolas"/>
                <a:cs typeface="Consolas"/>
              </a:rPr>
              <a:t>,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"White"</a:t>
            </a:r>
            <a:r>
              <a:rPr dirty="0" sz="1050" spc="-5">
                <a:latin typeface="Consolas"/>
                <a:cs typeface="Consolas"/>
              </a:rPr>
              <a:t>,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"Black"</a:t>
            </a:r>
            <a:r>
              <a:rPr dirty="0" sz="1050" spc="-5">
                <a:latin typeface="Consolas"/>
                <a:cs typeface="Consolas"/>
              </a:rPr>
              <a:t>];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100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document.write(myColor.toString());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8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document.write(myColor.join());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90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document.write(myColor.join(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'+'</a:t>
            </a:r>
            <a:r>
              <a:rPr dirty="0" sz="1050" spc="-5">
                <a:latin typeface="Consolas"/>
                <a:cs typeface="Consolas"/>
              </a:rPr>
              <a:t>));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95755" y="924737"/>
            <a:ext cx="4406900" cy="675640"/>
            <a:chOff x="1095755" y="924737"/>
            <a:chExt cx="4406900" cy="675640"/>
          </a:xfrm>
        </p:grpSpPr>
        <p:sp>
          <p:nvSpPr>
            <p:cNvPr id="26" name="object 26"/>
            <p:cNvSpPr/>
            <p:nvPr/>
          </p:nvSpPr>
          <p:spPr>
            <a:xfrm>
              <a:off x="1095755" y="1428750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57299" y="924737"/>
              <a:ext cx="4244975" cy="662940"/>
            </a:xfrm>
            <a:custGeom>
              <a:avLst/>
              <a:gdLst/>
              <a:ahLst/>
              <a:cxnLst/>
              <a:rect l="l" t="t" r="r" b="b"/>
              <a:pathLst>
                <a:path w="4244975" h="662940">
                  <a:moveTo>
                    <a:pt x="4244968" y="0"/>
                  </a:moveTo>
                  <a:lnTo>
                    <a:pt x="0" y="0"/>
                  </a:lnTo>
                  <a:lnTo>
                    <a:pt x="0" y="662762"/>
                  </a:lnTo>
                  <a:lnTo>
                    <a:pt x="4244968" y="662762"/>
                  </a:lnTo>
                  <a:lnTo>
                    <a:pt x="424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895350" y="3573271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view</a:t>
            </a:r>
            <a:r>
              <a:rPr dirty="0" u="sng" sz="70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plain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copy</a:t>
            </a:r>
            <a:r>
              <a:rPr dirty="0" u="sng" sz="700" spc="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to</a:t>
            </a:r>
            <a:r>
              <a:rPr dirty="0" u="sng" sz="700" spc="-1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clipboard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print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1700" y="2180132"/>
            <a:ext cx="4126865" cy="140398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300">
                <a:solidFill>
                  <a:srgbClr val="1B93C5"/>
                </a:solidFill>
                <a:latin typeface="Arial MT"/>
                <a:cs typeface="Arial MT"/>
              </a:rPr>
              <a:t>JavaScript</a:t>
            </a:r>
            <a:r>
              <a:rPr dirty="0" sz="1300" spc="-20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B93C5"/>
                </a:solidFill>
                <a:latin typeface="Arial MT"/>
                <a:cs typeface="Arial MT"/>
              </a:rPr>
              <a:t>Array</a:t>
            </a:r>
            <a:r>
              <a:rPr dirty="0" sz="1300" spc="-20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B93C5"/>
                </a:solidFill>
                <a:latin typeface="Arial MT"/>
                <a:cs typeface="Arial MT"/>
              </a:rPr>
              <a:t>:</a:t>
            </a:r>
            <a:r>
              <a:rPr dirty="0" sz="1300" spc="-15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B93C5"/>
                </a:solidFill>
                <a:latin typeface="Arial MT"/>
                <a:cs typeface="Arial MT"/>
              </a:rPr>
              <a:t>Exercise-7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 a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program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sort the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items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of an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array.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25"/>
              </a:lnSpc>
              <a:spcBef>
                <a:spcPts val="620"/>
              </a:spcBef>
            </a:pP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array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var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arr1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= [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3,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8,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7, 6, 5,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-4,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3, 2,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1 ];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95"/>
              </a:lnSpc>
            </a:pP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 Output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-4,-3,1,2,3,5,6,7,8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95"/>
              </a:lnSpc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3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095755" y="3859021"/>
          <a:ext cx="253365" cy="48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20"/>
              </a:tblGrid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3.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4.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5.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6.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7.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8.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703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9.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2212">
                <a:tc>
                  <a:txBody>
                    <a:bodyPr/>
                    <a:lstStyle/>
                    <a:p>
                      <a:pPr algn="ctr" marL="1270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289304" y="3897908"/>
            <a:ext cx="3307715" cy="4763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1915">
              <a:lnSpc>
                <a:spcPts val="99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arr1=[-3,8,7,6,5,-4,3,2,1];</a:t>
            </a:r>
            <a:endParaRPr sz="105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-10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arr2=[];</a:t>
            </a:r>
            <a:endParaRPr sz="1050">
              <a:latin typeface="Consolas"/>
              <a:cs typeface="Consolas"/>
            </a:endParaRPr>
          </a:p>
          <a:p>
            <a:pPr marL="81915" marR="2044700">
              <a:lnSpc>
                <a:spcPct val="10710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-4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min=arr1[0];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 </a:t>
            </a:r>
            <a:r>
              <a:rPr dirty="0" sz="1050">
                <a:latin typeface="Consolas"/>
                <a:cs typeface="Consolas"/>
              </a:rPr>
              <a:t>pos; 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max=arr1[0];</a:t>
            </a:r>
            <a:endParaRPr sz="105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for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(i=0;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i&lt;arr1.length;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i++)</a:t>
            </a:r>
            <a:endParaRPr sz="105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668020"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(max&lt;arr1[i])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max=arr1[i];</a:t>
            </a:r>
            <a:endParaRPr sz="105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15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15" b="1">
                <a:solidFill>
                  <a:srgbClr val="006699"/>
                </a:solidFill>
                <a:latin typeface="Consolas"/>
                <a:cs typeface="Consolas"/>
              </a:rPr>
              <a:t>for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i=0;i&lt;arr1.length;i++)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35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35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for </a:t>
            </a:r>
            <a:r>
              <a:rPr dirty="0" sz="1050" spc="-5">
                <a:latin typeface="Consolas"/>
                <a:cs typeface="Consolas"/>
              </a:rPr>
              <a:t>(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j=0;j&lt;arr1.length;j++)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1254125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4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(arr1[j]!=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"x"</a:t>
            </a:r>
            <a:r>
              <a:rPr dirty="0" sz="1050" spc="-5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1254125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1840864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2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(min&gt;arr1[j])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1840864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2427605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mi</a:t>
            </a:r>
            <a:r>
              <a:rPr dirty="0" sz="1050" spc="-5">
                <a:latin typeface="Consolas"/>
                <a:cs typeface="Consolas"/>
              </a:rPr>
              <a:t>n</a:t>
            </a:r>
            <a:r>
              <a:rPr dirty="0" sz="1050">
                <a:latin typeface="Consolas"/>
                <a:cs typeface="Consolas"/>
              </a:rPr>
              <a:t>=arr1[j</a:t>
            </a:r>
            <a:r>
              <a:rPr dirty="0" sz="1050" spc="-5">
                <a:latin typeface="Consolas"/>
                <a:cs typeface="Consolas"/>
              </a:rPr>
              <a:t>]</a:t>
            </a:r>
            <a:r>
              <a:rPr dirty="0" sz="1050"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2427605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spc="-5">
                <a:latin typeface="Consolas"/>
                <a:cs typeface="Consolas"/>
              </a:rPr>
              <a:t>pos=j;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1840864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1254125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spc="-5">
                <a:latin typeface="Consolas"/>
                <a:cs typeface="Consolas"/>
              </a:rPr>
              <a:t>arr2[i]=min;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spc="-5">
                <a:latin typeface="Consolas"/>
                <a:cs typeface="Consolas"/>
              </a:rPr>
              <a:t>arr1[pos]=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"x"</a:t>
            </a:r>
            <a:r>
              <a:rPr dirty="0" sz="1050" spc="-5"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spc="-5">
                <a:latin typeface="Consolas"/>
                <a:cs typeface="Consolas"/>
              </a:rPr>
              <a:t>min=max;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35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35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>
                <a:latin typeface="Consolas"/>
                <a:cs typeface="Consolas"/>
              </a:rPr>
              <a:t>document.write(arr2);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27268" y="4030471"/>
            <a:ext cx="950594" cy="4630420"/>
          </a:xfrm>
          <a:custGeom>
            <a:avLst/>
            <a:gdLst/>
            <a:ahLst/>
            <a:cxnLst/>
            <a:rect l="l" t="t" r="r" b="b"/>
            <a:pathLst>
              <a:path w="950595" h="4630420">
                <a:moveTo>
                  <a:pt x="950544" y="4457954"/>
                </a:moveTo>
                <a:lnTo>
                  <a:pt x="0" y="4457954"/>
                </a:lnTo>
                <a:lnTo>
                  <a:pt x="0" y="4630166"/>
                </a:lnTo>
                <a:lnTo>
                  <a:pt x="950544" y="4630166"/>
                </a:lnTo>
                <a:lnTo>
                  <a:pt x="950544" y="4457954"/>
                </a:lnTo>
                <a:close/>
              </a:path>
              <a:path w="950595" h="4630420">
                <a:moveTo>
                  <a:pt x="950544" y="4115054"/>
                </a:moveTo>
                <a:lnTo>
                  <a:pt x="0" y="4115054"/>
                </a:lnTo>
                <a:lnTo>
                  <a:pt x="0" y="4286504"/>
                </a:lnTo>
                <a:lnTo>
                  <a:pt x="950544" y="4286504"/>
                </a:lnTo>
                <a:lnTo>
                  <a:pt x="950544" y="4115054"/>
                </a:lnTo>
                <a:close/>
              </a:path>
              <a:path w="950595" h="4630420">
                <a:moveTo>
                  <a:pt x="950544" y="3772154"/>
                </a:moveTo>
                <a:lnTo>
                  <a:pt x="0" y="3772154"/>
                </a:lnTo>
                <a:lnTo>
                  <a:pt x="0" y="3943604"/>
                </a:lnTo>
                <a:lnTo>
                  <a:pt x="950544" y="3943604"/>
                </a:lnTo>
                <a:lnTo>
                  <a:pt x="950544" y="3772154"/>
                </a:lnTo>
                <a:close/>
              </a:path>
              <a:path w="950595" h="4630420">
                <a:moveTo>
                  <a:pt x="950544" y="3429254"/>
                </a:moveTo>
                <a:lnTo>
                  <a:pt x="0" y="3429254"/>
                </a:lnTo>
                <a:lnTo>
                  <a:pt x="0" y="3600704"/>
                </a:lnTo>
                <a:lnTo>
                  <a:pt x="950544" y="3600704"/>
                </a:lnTo>
                <a:lnTo>
                  <a:pt x="950544" y="3429254"/>
                </a:lnTo>
                <a:close/>
              </a:path>
              <a:path w="950595" h="4630420">
                <a:moveTo>
                  <a:pt x="950544" y="3086354"/>
                </a:moveTo>
                <a:lnTo>
                  <a:pt x="0" y="3086354"/>
                </a:lnTo>
                <a:lnTo>
                  <a:pt x="0" y="3257804"/>
                </a:lnTo>
                <a:lnTo>
                  <a:pt x="950544" y="3257804"/>
                </a:lnTo>
                <a:lnTo>
                  <a:pt x="950544" y="3086354"/>
                </a:lnTo>
                <a:close/>
              </a:path>
              <a:path w="950595" h="4630420">
                <a:moveTo>
                  <a:pt x="950544" y="2743454"/>
                </a:moveTo>
                <a:lnTo>
                  <a:pt x="0" y="2743454"/>
                </a:lnTo>
                <a:lnTo>
                  <a:pt x="0" y="2914904"/>
                </a:lnTo>
                <a:lnTo>
                  <a:pt x="950544" y="2914904"/>
                </a:lnTo>
                <a:lnTo>
                  <a:pt x="950544" y="2743454"/>
                </a:lnTo>
                <a:close/>
              </a:path>
              <a:path w="950595" h="4630420">
                <a:moveTo>
                  <a:pt x="950544" y="2400554"/>
                </a:moveTo>
                <a:lnTo>
                  <a:pt x="0" y="2400554"/>
                </a:lnTo>
                <a:lnTo>
                  <a:pt x="0" y="2572004"/>
                </a:lnTo>
                <a:lnTo>
                  <a:pt x="950544" y="2572004"/>
                </a:lnTo>
                <a:lnTo>
                  <a:pt x="950544" y="2400554"/>
                </a:lnTo>
                <a:close/>
              </a:path>
              <a:path w="950595" h="4630420">
                <a:moveTo>
                  <a:pt x="950544" y="2057654"/>
                </a:moveTo>
                <a:lnTo>
                  <a:pt x="0" y="2057654"/>
                </a:lnTo>
                <a:lnTo>
                  <a:pt x="0" y="2229104"/>
                </a:lnTo>
                <a:lnTo>
                  <a:pt x="950544" y="2229104"/>
                </a:lnTo>
                <a:lnTo>
                  <a:pt x="950544" y="2057654"/>
                </a:lnTo>
                <a:close/>
              </a:path>
              <a:path w="950595" h="4630420">
                <a:moveTo>
                  <a:pt x="950544" y="1714754"/>
                </a:moveTo>
                <a:lnTo>
                  <a:pt x="0" y="1714754"/>
                </a:lnTo>
                <a:lnTo>
                  <a:pt x="0" y="1886204"/>
                </a:lnTo>
                <a:lnTo>
                  <a:pt x="950544" y="1886204"/>
                </a:lnTo>
                <a:lnTo>
                  <a:pt x="950544" y="1714754"/>
                </a:lnTo>
                <a:close/>
              </a:path>
              <a:path w="950595" h="4630420">
                <a:moveTo>
                  <a:pt x="950544" y="1371854"/>
                </a:moveTo>
                <a:lnTo>
                  <a:pt x="0" y="1371854"/>
                </a:lnTo>
                <a:lnTo>
                  <a:pt x="0" y="1543304"/>
                </a:lnTo>
                <a:lnTo>
                  <a:pt x="950544" y="1543304"/>
                </a:lnTo>
                <a:lnTo>
                  <a:pt x="950544" y="1371854"/>
                </a:lnTo>
                <a:close/>
              </a:path>
              <a:path w="950595" h="4630420">
                <a:moveTo>
                  <a:pt x="950544" y="1028700"/>
                </a:moveTo>
                <a:lnTo>
                  <a:pt x="0" y="1028700"/>
                </a:lnTo>
                <a:lnTo>
                  <a:pt x="0" y="1200150"/>
                </a:lnTo>
                <a:lnTo>
                  <a:pt x="950544" y="1200150"/>
                </a:lnTo>
                <a:lnTo>
                  <a:pt x="950544" y="1028700"/>
                </a:lnTo>
                <a:close/>
              </a:path>
              <a:path w="950595" h="4630420">
                <a:moveTo>
                  <a:pt x="950544" y="685800"/>
                </a:moveTo>
                <a:lnTo>
                  <a:pt x="0" y="685800"/>
                </a:lnTo>
                <a:lnTo>
                  <a:pt x="0" y="857250"/>
                </a:lnTo>
                <a:lnTo>
                  <a:pt x="950544" y="857250"/>
                </a:lnTo>
                <a:lnTo>
                  <a:pt x="950544" y="685800"/>
                </a:lnTo>
                <a:close/>
              </a:path>
              <a:path w="950595" h="4630420">
                <a:moveTo>
                  <a:pt x="950544" y="342900"/>
                </a:moveTo>
                <a:lnTo>
                  <a:pt x="0" y="342900"/>
                </a:lnTo>
                <a:lnTo>
                  <a:pt x="0" y="514350"/>
                </a:lnTo>
                <a:lnTo>
                  <a:pt x="950544" y="514350"/>
                </a:lnTo>
                <a:lnTo>
                  <a:pt x="950544" y="342900"/>
                </a:lnTo>
                <a:close/>
              </a:path>
              <a:path w="950595" h="4630420">
                <a:moveTo>
                  <a:pt x="950544" y="0"/>
                </a:moveTo>
                <a:lnTo>
                  <a:pt x="0" y="0"/>
                </a:lnTo>
                <a:lnTo>
                  <a:pt x="0" y="171450"/>
                </a:lnTo>
                <a:lnTo>
                  <a:pt x="950544" y="171450"/>
                </a:lnTo>
                <a:lnTo>
                  <a:pt x="95054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320800" y="3874171"/>
            <a:ext cx="4606925" cy="4787265"/>
          </a:xfrm>
          <a:custGeom>
            <a:avLst/>
            <a:gdLst/>
            <a:ahLst/>
            <a:cxnLst/>
            <a:rect l="l" t="t" r="r" b="b"/>
            <a:pathLst>
              <a:path w="4606925" h="4787265">
                <a:moveTo>
                  <a:pt x="4606475" y="0"/>
                </a:moveTo>
                <a:lnTo>
                  <a:pt x="0" y="0"/>
                </a:lnTo>
                <a:lnTo>
                  <a:pt x="0" y="4787228"/>
                </a:lnTo>
                <a:lnTo>
                  <a:pt x="4606475" y="4787228"/>
                </a:lnTo>
                <a:lnTo>
                  <a:pt x="46064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248275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11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4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6804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4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4" y="12954"/>
                  </a:lnTo>
                  <a:lnTo>
                    <a:pt x="128041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4273" y="0"/>
            <a:ext cx="1008126" cy="94030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134279" y="1242483"/>
            <a:ext cx="93599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with</a:t>
            </a:r>
            <a:r>
              <a:rPr dirty="0" sz="1300" spc="-6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Solution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5787" y="3607223"/>
            <a:ext cx="93599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wi</a:t>
            </a:r>
            <a:r>
              <a:rPr dirty="0" sz="1300" spc="-10">
                <a:solidFill>
                  <a:srgbClr val="1C93C5"/>
                </a:solidFill>
                <a:latin typeface="Arial MT"/>
                <a:cs typeface="Arial MT"/>
              </a:rPr>
              <a:t>t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h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Soluti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o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n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5350" y="5454141"/>
            <a:ext cx="5982970" cy="108585"/>
          </a:xfrm>
          <a:custGeom>
            <a:avLst/>
            <a:gdLst/>
            <a:ahLst/>
            <a:cxnLst/>
            <a:rect l="l" t="t" r="r" b="b"/>
            <a:pathLst>
              <a:path w="5982970" h="108585">
                <a:moveTo>
                  <a:pt x="5982461" y="0"/>
                </a:moveTo>
                <a:lnTo>
                  <a:pt x="0" y="0"/>
                </a:lnTo>
                <a:lnTo>
                  <a:pt x="0" y="108203"/>
                </a:lnTo>
                <a:lnTo>
                  <a:pt x="5982461" y="108203"/>
                </a:lnTo>
                <a:lnTo>
                  <a:pt x="5982461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01700" y="1147368"/>
            <a:ext cx="5934710" cy="47701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JavaScript</a:t>
            </a:r>
            <a:r>
              <a:rPr dirty="0" sz="1300" spc="-1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Array: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Exercise-15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program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 display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colors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in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following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way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  <a:spcBef>
                <a:spcPts val="615"/>
              </a:spcBef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Here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array:</a:t>
            </a:r>
            <a:endParaRPr sz="1300">
              <a:latin typeface="Arial"/>
              <a:cs typeface="Arial"/>
            </a:endParaRPr>
          </a:p>
          <a:p>
            <a:pPr marL="12700" marR="774700">
              <a:lnSpc>
                <a:spcPts val="1490"/>
              </a:lnSpc>
              <a:spcBef>
                <a:spcPts val="75"/>
              </a:spcBef>
            </a:pP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color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=</a:t>
            </a:r>
            <a:r>
              <a:rPr dirty="0" sz="1300" spc="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["Blue</a:t>
            </a:r>
            <a:r>
              <a:rPr dirty="0" sz="1300" spc="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",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"Green",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"Red",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"Orange",</a:t>
            </a:r>
            <a:r>
              <a:rPr dirty="0" sz="1300" spc="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"Violet",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"Indigo",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"Yellow</a:t>
            </a:r>
            <a:r>
              <a:rPr dirty="0" sz="1300" spc="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"];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 =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["th","st","nd","rd"]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Output</a:t>
            </a:r>
            <a:endParaRPr sz="1300">
              <a:latin typeface="Arial"/>
              <a:cs typeface="Arial"/>
            </a:endParaRPr>
          </a:p>
          <a:p>
            <a:pPr marL="12700" marR="4282440">
              <a:lnSpc>
                <a:spcPts val="1490"/>
              </a:lnSpc>
              <a:spcBef>
                <a:spcPts val="75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"1st choice is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Blue 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."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"2nd</a:t>
            </a:r>
            <a:r>
              <a:rPr dirty="0" sz="130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choice</a:t>
            </a:r>
            <a:r>
              <a:rPr dirty="0" sz="130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30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Green."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"3rd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choice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Red."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JavaScript</a:t>
            </a:r>
            <a:r>
              <a:rPr dirty="0" sz="1300" spc="1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Conditional</a:t>
            </a:r>
            <a:r>
              <a:rPr dirty="0" sz="1300" spc="2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Statement</a:t>
            </a:r>
            <a:r>
              <a:rPr dirty="0" sz="1300" spc="1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and</a:t>
            </a:r>
            <a:r>
              <a:rPr dirty="0" sz="1300" spc="2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loops:</a:t>
            </a:r>
            <a:r>
              <a:rPr dirty="0" sz="1300" spc="1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Exercise-5</a:t>
            </a: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ts val="1490"/>
              </a:lnSpc>
              <a:spcBef>
                <a:spcPts val="64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 a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for loop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will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iterate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from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0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15.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For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each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iteration,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it will 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check if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the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current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number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odd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or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even,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display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a message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screen.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25"/>
              </a:lnSpc>
              <a:spcBef>
                <a:spcPts val="580"/>
              </a:spcBef>
            </a:pP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2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Output</a:t>
            </a:r>
            <a:r>
              <a:rPr dirty="0" sz="1300" spc="-2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495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"0</a:t>
            </a:r>
            <a:r>
              <a:rPr dirty="0" sz="1300" spc="-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300" spc="-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even"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95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"1</a:t>
            </a:r>
            <a:r>
              <a:rPr dirty="0" sz="1300" spc="-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300" spc="-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odd"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25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"2</a:t>
            </a:r>
            <a:r>
              <a:rPr dirty="0" sz="1300" spc="-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300" spc="-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even"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95755" y="5739891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56558" y="5911341"/>
            <a:ext cx="1321435" cy="171450"/>
          </a:xfrm>
          <a:custGeom>
            <a:avLst/>
            <a:gdLst/>
            <a:ahLst/>
            <a:cxnLst/>
            <a:rect l="l" t="t" r="r" b="b"/>
            <a:pathLst>
              <a:path w="1321434" h="171450">
                <a:moveTo>
                  <a:pt x="0" y="171450"/>
                </a:moveTo>
                <a:lnTo>
                  <a:pt x="1321253" y="171450"/>
                </a:lnTo>
                <a:lnTo>
                  <a:pt x="1321253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23950" y="5911341"/>
            <a:ext cx="2095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95755" y="5911341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30300" y="6074664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95755" y="6082791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56558" y="6254241"/>
            <a:ext cx="1321435" cy="171450"/>
          </a:xfrm>
          <a:custGeom>
            <a:avLst/>
            <a:gdLst/>
            <a:ahLst/>
            <a:cxnLst/>
            <a:rect l="l" t="t" r="r" b="b"/>
            <a:pathLst>
              <a:path w="1321434" h="171450">
                <a:moveTo>
                  <a:pt x="0" y="171450"/>
                </a:moveTo>
                <a:lnTo>
                  <a:pt x="1321253" y="171450"/>
                </a:lnTo>
                <a:lnTo>
                  <a:pt x="1321253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23950" y="6254241"/>
            <a:ext cx="2095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95755" y="6254241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30300" y="6417564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5755" y="6425691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56558" y="6597142"/>
            <a:ext cx="1321435" cy="171450"/>
          </a:xfrm>
          <a:custGeom>
            <a:avLst/>
            <a:gdLst/>
            <a:ahLst/>
            <a:cxnLst/>
            <a:rect l="l" t="t" r="r" b="b"/>
            <a:pathLst>
              <a:path w="1321434" h="171450">
                <a:moveTo>
                  <a:pt x="0" y="171449"/>
                </a:moveTo>
                <a:lnTo>
                  <a:pt x="1321253" y="171449"/>
                </a:lnTo>
                <a:lnTo>
                  <a:pt x="1321253" y="0"/>
                </a:lnTo>
                <a:lnTo>
                  <a:pt x="0" y="0"/>
                </a:lnTo>
                <a:lnTo>
                  <a:pt x="0" y="17144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23950" y="6597142"/>
            <a:ext cx="2095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95755" y="6597142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49"/>
                </a:lnTo>
                <a:lnTo>
                  <a:pt x="28193" y="171449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130300" y="6760464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7.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95755" y="6768592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49"/>
                </a:lnTo>
                <a:lnTo>
                  <a:pt x="28193" y="171449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56558" y="6940042"/>
            <a:ext cx="1321435" cy="171450"/>
          </a:xfrm>
          <a:custGeom>
            <a:avLst/>
            <a:gdLst/>
            <a:ahLst/>
            <a:cxnLst/>
            <a:rect l="l" t="t" r="r" b="b"/>
            <a:pathLst>
              <a:path w="1321434" h="171450">
                <a:moveTo>
                  <a:pt x="0" y="171449"/>
                </a:moveTo>
                <a:lnTo>
                  <a:pt x="1321253" y="171449"/>
                </a:lnTo>
                <a:lnTo>
                  <a:pt x="1321253" y="0"/>
                </a:lnTo>
                <a:lnTo>
                  <a:pt x="0" y="0"/>
                </a:lnTo>
                <a:lnTo>
                  <a:pt x="0" y="17144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123950" y="6940042"/>
            <a:ext cx="2095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8.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95755" y="6940042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49"/>
                </a:lnTo>
                <a:lnTo>
                  <a:pt x="28193" y="171449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130300" y="7103364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9.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95755" y="7111492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49"/>
                </a:lnTo>
                <a:lnTo>
                  <a:pt x="28193" y="171449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56558" y="7282942"/>
            <a:ext cx="1321435" cy="171450"/>
          </a:xfrm>
          <a:custGeom>
            <a:avLst/>
            <a:gdLst/>
            <a:ahLst/>
            <a:cxnLst/>
            <a:rect l="l" t="t" r="r" b="b"/>
            <a:pathLst>
              <a:path w="1321434" h="171450">
                <a:moveTo>
                  <a:pt x="0" y="171449"/>
                </a:moveTo>
                <a:lnTo>
                  <a:pt x="1321253" y="171449"/>
                </a:lnTo>
                <a:lnTo>
                  <a:pt x="1321253" y="0"/>
                </a:lnTo>
                <a:lnTo>
                  <a:pt x="0" y="0"/>
                </a:lnTo>
                <a:lnTo>
                  <a:pt x="0" y="17144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123950" y="7282942"/>
            <a:ext cx="2095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95755" y="7282942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49"/>
                </a:lnTo>
                <a:lnTo>
                  <a:pt x="28193" y="171449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130300" y="7446264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89304" y="5778778"/>
            <a:ext cx="3601720" cy="1847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1915">
              <a:lnSpc>
                <a:spcPts val="99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for</a:t>
            </a:r>
            <a:r>
              <a:rPr dirty="0" sz="1050" spc="-2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x=0;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x&lt;=15;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x++)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668020"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2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(x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===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0)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1254125">
              <a:lnSpc>
                <a:spcPct val="100000"/>
              </a:lnSpc>
              <a:spcBef>
                <a:spcPts val="90"/>
              </a:spcBef>
              <a:tabLst>
                <a:tab pos="2720340" algn="l"/>
              </a:tabLst>
            </a:pPr>
            <a:r>
              <a:rPr dirty="0" sz="1050" spc="-5">
                <a:latin typeface="Consolas"/>
                <a:cs typeface="Consolas"/>
              </a:rPr>
              <a:t>Document.write(x</a:t>
            </a:r>
            <a:r>
              <a:rPr dirty="0" sz="1050" spc="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	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is</a:t>
            </a:r>
            <a:r>
              <a:rPr dirty="0" sz="105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even"</a:t>
            </a:r>
            <a:r>
              <a:rPr dirty="0" sz="1050" spc="-5"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66802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668020">
              <a:lnSpc>
                <a:spcPct val="100000"/>
              </a:lnSpc>
              <a:spcBef>
                <a:spcPts val="90"/>
              </a:spcBef>
            </a:pP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else</a:t>
            </a:r>
            <a:r>
              <a:rPr dirty="0" sz="1050" spc="-2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(x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%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===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0)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1254125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onsolas"/>
                <a:cs typeface="Consolas"/>
              </a:rPr>
              <a:t>Document.write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(x</a:t>
            </a:r>
            <a:r>
              <a:rPr dirty="0" sz="1050">
                <a:latin typeface="Consolas"/>
                <a:cs typeface="Consolas"/>
              </a:rPr>
              <a:t> +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is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even"</a:t>
            </a:r>
            <a:r>
              <a:rPr dirty="0" sz="1050" spc="-5"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66802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668020">
              <a:lnSpc>
                <a:spcPct val="100000"/>
              </a:lnSpc>
              <a:spcBef>
                <a:spcPts val="90"/>
              </a:spcBef>
            </a:pP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else</a:t>
            </a:r>
            <a:r>
              <a:rPr dirty="0" sz="1050" spc="-7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1254125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onsolas"/>
                <a:cs typeface="Consolas"/>
              </a:rPr>
              <a:t>Document.write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(x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is odd"</a:t>
            </a:r>
            <a:r>
              <a:rPr dirty="0" sz="1050" spc="-5"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35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35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95755" y="7454392"/>
            <a:ext cx="28575" cy="172720"/>
          </a:xfrm>
          <a:custGeom>
            <a:avLst/>
            <a:gdLst/>
            <a:ahLst/>
            <a:cxnLst/>
            <a:rect l="l" t="t" r="r" b="b"/>
            <a:pathLst>
              <a:path w="28575" h="172720">
                <a:moveTo>
                  <a:pt x="28193" y="0"/>
                </a:moveTo>
                <a:lnTo>
                  <a:pt x="0" y="0"/>
                </a:lnTo>
                <a:lnTo>
                  <a:pt x="0" y="172211"/>
                </a:lnTo>
                <a:lnTo>
                  <a:pt x="28193" y="172211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035787" y="8132233"/>
            <a:ext cx="93599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wi</a:t>
            </a:r>
            <a:r>
              <a:rPr dirty="0" sz="1300" spc="-10">
                <a:solidFill>
                  <a:srgbClr val="1C93C5"/>
                </a:solidFill>
                <a:latin typeface="Arial MT"/>
                <a:cs typeface="Arial MT"/>
              </a:rPr>
              <a:t>t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h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Soluti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o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n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1700" y="8036356"/>
            <a:ext cx="5505450" cy="102235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JavaScript</a:t>
            </a:r>
            <a:r>
              <a:rPr dirty="0" sz="1300" spc="1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Conditional</a:t>
            </a:r>
            <a:r>
              <a:rPr dirty="0" sz="1300" spc="2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Statement</a:t>
            </a:r>
            <a:r>
              <a:rPr dirty="0" sz="1300" spc="1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and</a:t>
            </a:r>
            <a:r>
              <a:rPr dirty="0" sz="1300" spc="2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loops:</a:t>
            </a:r>
            <a:r>
              <a:rPr dirty="0" sz="1300" spc="1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Exercise-4</a:t>
            </a: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ts val="1490"/>
              </a:lnSpc>
              <a:spcBef>
                <a:spcPts val="645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conditional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statement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find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 largest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five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numbers.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Display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an alert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box to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show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result.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Sample numbers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-5, -2, -6,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0, -1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029200" y="8139491"/>
            <a:ext cx="1035685" cy="191770"/>
          </a:xfrm>
          <a:custGeom>
            <a:avLst/>
            <a:gdLst/>
            <a:ahLst/>
            <a:cxnLst/>
            <a:rect l="l" t="t" r="r" b="b"/>
            <a:pathLst>
              <a:path w="1035685" h="191770">
                <a:moveTo>
                  <a:pt x="1035224" y="0"/>
                </a:moveTo>
                <a:lnTo>
                  <a:pt x="0" y="0"/>
                </a:lnTo>
                <a:lnTo>
                  <a:pt x="0" y="191708"/>
                </a:lnTo>
                <a:lnTo>
                  <a:pt x="1035224" y="191708"/>
                </a:lnTo>
                <a:lnTo>
                  <a:pt x="1035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333500" y="5654399"/>
            <a:ext cx="4223385" cy="2131060"/>
          </a:xfrm>
          <a:custGeom>
            <a:avLst/>
            <a:gdLst/>
            <a:ahLst/>
            <a:cxnLst/>
            <a:rect l="l" t="t" r="r" b="b"/>
            <a:pathLst>
              <a:path w="4223385" h="2131059">
                <a:moveTo>
                  <a:pt x="4223058" y="0"/>
                </a:moveTo>
                <a:lnTo>
                  <a:pt x="0" y="0"/>
                </a:lnTo>
                <a:lnTo>
                  <a:pt x="0" y="2130700"/>
                </a:lnTo>
                <a:lnTo>
                  <a:pt x="4223058" y="2130700"/>
                </a:lnTo>
                <a:lnTo>
                  <a:pt x="4223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029200" y="3583682"/>
            <a:ext cx="981075" cy="213995"/>
          </a:xfrm>
          <a:custGeom>
            <a:avLst/>
            <a:gdLst/>
            <a:ahLst/>
            <a:cxnLst/>
            <a:rect l="l" t="t" r="r" b="b"/>
            <a:pathLst>
              <a:path w="981075" h="213995">
                <a:moveTo>
                  <a:pt x="980450" y="0"/>
                </a:moveTo>
                <a:lnTo>
                  <a:pt x="0" y="0"/>
                </a:lnTo>
                <a:lnTo>
                  <a:pt x="0" y="213617"/>
                </a:lnTo>
                <a:lnTo>
                  <a:pt x="980450" y="213617"/>
                </a:lnTo>
                <a:lnTo>
                  <a:pt x="980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11500" y="1250614"/>
            <a:ext cx="1029969" cy="197485"/>
          </a:xfrm>
          <a:custGeom>
            <a:avLst/>
            <a:gdLst/>
            <a:ahLst/>
            <a:cxnLst/>
            <a:rect l="l" t="t" r="r" b="b"/>
            <a:pathLst>
              <a:path w="1029970" h="197484">
                <a:moveTo>
                  <a:pt x="1029747" y="0"/>
                </a:moveTo>
                <a:lnTo>
                  <a:pt x="0" y="0"/>
                </a:lnTo>
                <a:lnTo>
                  <a:pt x="0" y="197185"/>
                </a:lnTo>
                <a:lnTo>
                  <a:pt x="1029747" y="197185"/>
                </a:lnTo>
                <a:lnTo>
                  <a:pt x="102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248275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12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4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6804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4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4" y="12954"/>
                  </a:lnTo>
                  <a:lnTo>
                    <a:pt x="128041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95350" y="0"/>
            <a:ext cx="6877050" cy="1104265"/>
            <a:chOff x="895350" y="0"/>
            <a:chExt cx="6877050" cy="110426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273" y="0"/>
              <a:ext cx="1008126" cy="9403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95350" y="914400"/>
              <a:ext cx="5982970" cy="189865"/>
            </a:xfrm>
            <a:custGeom>
              <a:avLst/>
              <a:gdLst/>
              <a:ahLst/>
              <a:cxnLst/>
              <a:rect l="l" t="t" r="r" b="b"/>
              <a:pathLst>
                <a:path w="5982970" h="189865">
                  <a:moveTo>
                    <a:pt x="5982461" y="0"/>
                  </a:moveTo>
                  <a:lnTo>
                    <a:pt x="0" y="0"/>
                  </a:lnTo>
                  <a:lnTo>
                    <a:pt x="0" y="189738"/>
                  </a:lnTo>
                  <a:lnTo>
                    <a:pt x="5982461" y="189738"/>
                  </a:lnTo>
                  <a:lnTo>
                    <a:pt x="5982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095755" y="1642110"/>
            <a:ext cx="5782310" cy="4115435"/>
            <a:chOff x="1095755" y="1642110"/>
            <a:chExt cx="5782310" cy="4115435"/>
          </a:xfrm>
        </p:grpSpPr>
        <p:sp>
          <p:nvSpPr>
            <p:cNvPr id="16" name="object 16"/>
            <p:cNvSpPr/>
            <p:nvPr/>
          </p:nvSpPr>
          <p:spPr>
            <a:xfrm>
              <a:off x="1095755" y="1642110"/>
              <a:ext cx="28575" cy="172085"/>
            </a:xfrm>
            <a:custGeom>
              <a:avLst/>
              <a:gdLst/>
              <a:ahLst/>
              <a:cxnLst/>
              <a:rect l="l" t="t" r="r" b="b"/>
              <a:pathLst>
                <a:path w="28575" h="172085">
                  <a:moveTo>
                    <a:pt x="28193" y="0"/>
                  </a:moveTo>
                  <a:lnTo>
                    <a:pt x="0" y="0"/>
                  </a:lnTo>
                  <a:lnTo>
                    <a:pt x="0" y="171703"/>
                  </a:lnTo>
                  <a:lnTo>
                    <a:pt x="28193" y="171703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23949" y="1813814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171450"/>
                  </a:moveTo>
                  <a:lnTo>
                    <a:pt x="171450" y="171450"/>
                  </a:lnTo>
                  <a:lnTo>
                    <a:pt x="1714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95756" y="1813813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23949" y="2156714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171450"/>
                  </a:moveTo>
                  <a:lnTo>
                    <a:pt x="171450" y="171450"/>
                  </a:lnTo>
                  <a:lnTo>
                    <a:pt x="1714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95756" y="2156713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23949" y="2499613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171450"/>
                  </a:moveTo>
                  <a:lnTo>
                    <a:pt x="171450" y="171450"/>
                  </a:lnTo>
                  <a:lnTo>
                    <a:pt x="1714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95756" y="2499613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23949" y="2842513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171450"/>
                  </a:moveTo>
                  <a:lnTo>
                    <a:pt x="171450" y="171450"/>
                  </a:lnTo>
                  <a:lnTo>
                    <a:pt x="1714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95756" y="2842513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123949" y="3185413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171450"/>
                  </a:moveTo>
                  <a:lnTo>
                    <a:pt x="171450" y="171450"/>
                  </a:lnTo>
                  <a:lnTo>
                    <a:pt x="1714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95756" y="3185413"/>
              <a:ext cx="28575" cy="343535"/>
            </a:xfrm>
            <a:custGeom>
              <a:avLst/>
              <a:gdLst/>
              <a:ahLst/>
              <a:cxnLst/>
              <a:rect l="l" t="t" r="r" b="b"/>
              <a:pathLst>
                <a:path w="28575" h="343535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12"/>
                  </a:lnTo>
                  <a:lnTo>
                    <a:pt x="28194" y="342912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23949" y="3528314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171450"/>
                  </a:moveTo>
                  <a:lnTo>
                    <a:pt x="171450" y="171450"/>
                  </a:lnTo>
                  <a:lnTo>
                    <a:pt x="1714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95756" y="3528313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23949" y="3871214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171450"/>
                  </a:moveTo>
                  <a:lnTo>
                    <a:pt x="171450" y="171450"/>
                  </a:lnTo>
                  <a:lnTo>
                    <a:pt x="1714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95756" y="3871213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23949" y="4214114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171450"/>
                  </a:moveTo>
                  <a:lnTo>
                    <a:pt x="171450" y="171450"/>
                  </a:lnTo>
                  <a:lnTo>
                    <a:pt x="1714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95756" y="4214113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123949" y="4557014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171450"/>
                  </a:moveTo>
                  <a:lnTo>
                    <a:pt x="171450" y="171450"/>
                  </a:lnTo>
                  <a:lnTo>
                    <a:pt x="1714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95756" y="4557013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123949" y="4899913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171450"/>
                  </a:moveTo>
                  <a:lnTo>
                    <a:pt x="171450" y="171450"/>
                  </a:lnTo>
                  <a:lnTo>
                    <a:pt x="1714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95756" y="4899913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123949" y="5242813"/>
              <a:ext cx="171450" cy="172085"/>
            </a:xfrm>
            <a:custGeom>
              <a:avLst/>
              <a:gdLst/>
              <a:ahLst/>
              <a:cxnLst/>
              <a:rect l="l" t="t" r="r" b="b"/>
              <a:pathLst>
                <a:path w="171450" h="172085">
                  <a:moveTo>
                    <a:pt x="0" y="171703"/>
                  </a:moveTo>
                  <a:lnTo>
                    <a:pt x="171450" y="171703"/>
                  </a:lnTo>
                  <a:lnTo>
                    <a:pt x="171450" y="0"/>
                  </a:lnTo>
                  <a:lnTo>
                    <a:pt x="0" y="0"/>
                  </a:lnTo>
                  <a:lnTo>
                    <a:pt x="0" y="17170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95756" y="5242813"/>
              <a:ext cx="28575" cy="343535"/>
            </a:xfrm>
            <a:custGeom>
              <a:avLst/>
              <a:gdLst/>
              <a:ahLst/>
              <a:cxnLst/>
              <a:rect l="l" t="t" r="r" b="b"/>
              <a:pathLst>
                <a:path w="28575" h="343535">
                  <a:moveTo>
                    <a:pt x="28194" y="0"/>
                  </a:moveTo>
                  <a:lnTo>
                    <a:pt x="0" y="0"/>
                  </a:lnTo>
                  <a:lnTo>
                    <a:pt x="0" y="171704"/>
                  </a:lnTo>
                  <a:lnTo>
                    <a:pt x="0" y="343154"/>
                  </a:lnTo>
                  <a:lnTo>
                    <a:pt x="28194" y="343154"/>
                  </a:lnTo>
                  <a:lnTo>
                    <a:pt x="28194" y="171704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23949" y="5585968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171450"/>
                  </a:moveTo>
                  <a:lnTo>
                    <a:pt x="171450" y="171450"/>
                  </a:lnTo>
                  <a:lnTo>
                    <a:pt x="1714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95755" y="5585968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724235" y="1813813"/>
              <a:ext cx="2153920" cy="3943985"/>
            </a:xfrm>
            <a:custGeom>
              <a:avLst/>
              <a:gdLst/>
              <a:ahLst/>
              <a:cxnLst/>
              <a:rect l="l" t="t" r="r" b="b"/>
              <a:pathLst>
                <a:path w="2153920" h="3943985">
                  <a:moveTo>
                    <a:pt x="2153577" y="3772154"/>
                  </a:moveTo>
                  <a:lnTo>
                    <a:pt x="0" y="3772154"/>
                  </a:lnTo>
                  <a:lnTo>
                    <a:pt x="0" y="3943604"/>
                  </a:lnTo>
                  <a:lnTo>
                    <a:pt x="2153577" y="3943604"/>
                  </a:lnTo>
                  <a:lnTo>
                    <a:pt x="2153577" y="3772154"/>
                  </a:lnTo>
                  <a:close/>
                </a:path>
                <a:path w="2153920" h="3943985">
                  <a:moveTo>
                    <a:pt x="2153577" y="3429000"/>
                  </a:moveTo>
                  <a:lnTo>
                    <a:pt x="0" y="3429000"/>
                  </a:lnTo>
                  <a:lnTo>
                    <a:pt x="0" y="3600704"/>
                  </a:lnTo>
                  <a:lnTo>
                    <a:pt x="2153577" y="3600704"/>
                  </a:lnTo>
                  <a:lnTo>
                    <a:pt x="2153577" y="3429000"/>
                  </a:lnTo>
                  <a:close/>
                </a:path>
                <a:path w="2153920" h="3943985">
                  <a:moveTo>
                    <a:pt x="2153577" y="3086100"/>
                  </a:moveTo>
                  <a:lnTo>
                    <a:pt x="0" y="3086100"/>
                  </a:lnTo>
                  <a:lnTo>
                    <a:pt x="0" y="3257550"/>
                  </a:lnTo>
                  <a:lnTo>
                    <a:pt x="2153577" y="3257550"/>
                  </a:lnTo>
                  <a:lnTo>
                    <a:pt x="2153577" y="3086100"/>
                  </a:lnTo>
                  <a:close/>
                </a:path>
                <a:path w="2153920" h="3943985">
                  <a:moveTo>
                    <a:pt x="2153577" y="2743200"/>
                  </a:moveTo>
                  <a:lnTo>
                    <a:pt x="0" y="2743200"/>
                  </a:lnTo>
                  <a:lnTo>
                    <a:pt x="0" y="2914650"/>
                  </a:lnTo>
                  <a:lnTo>
                    <a:pt x="2153577" y="2914650"/>
                  </a:lnTo>
                  <a:lnTo>
                    <a:pt x="2153577" y="2743200"/>
                  </a:lnTo>
                  <a:close/>
                </a:path>
                <a:path w="2153920" h="3943985">
                  <a:moveTo>
                    <a:pt x="2153577" y="2400300"/>
                  </a:moveTo>
                  <a:lnTo>
                    <a:pt x="0" y="2400300"/>
                  </a:lnTo>
                  <a:lnTo>
                    <a:pt x="0" y="2571750"/>
                  </a:lnTo>
                  <a:lnTo>
                    <a:pt x="2153577" y="2571750"/>
                  </a:lnTo>
                  <a:lnTo>
                    <a:pt x="2153577" y="2400300"/>
                  </a:lnTo>
                  <a:close/>
                </a:path>
                <a:path w="2153920" h="3943985">
                  <a:moveTo>
                    <a:pt x="2153577" y="2057400"/>
                  </a:moveTo>
                  <a:lnTo>
                    <a:pt x="0" y="2057400"/>
                  </a:lnTo>
                  <a:lnTo>
                    <a:pt x="0" y="2228850"/>
                  </a:lnTo>
                  <a:lnTo>
                    <a:pt x="2153577" y="2228850"/>
                  </a:lnTo>
                  <a:lnTo>
                    <a:pt x="2153577" y="2057400"/>
                  </a:lnTo>
                  <a:close/>
                </a:path>
                <a:path w="2153920" h="3943985">
                  <a:moveTo>
                    <a:pt x="2153577" y="1714500"/>
                  </a:moveTo>
                  <a:lnTo>
                    <a:pt x="0" y="1714500"/>
                  </a:lnTo>
                  <a:lnTo>
                    <a:pt x="0" y="1885950"/>
                  </a:lnTo>
                  <a:lnTo>
                    <a:pt x="2153577" y="1885950"/>
                  </a:lnTo>
                  <a:lnTo>
                    <a:pt x="2153577" y="1714500"/>
                  </a:lnTo>
                  <a:close/>
                </a:path>
                <a:path w="2153920" h="3943985">
                  <a:moveTo>
                    <a:pt x="2153577" y="1371600"/>
                  </a:moveTo>
                  <a:lnTo>
                    <a:pt x="0" y="1371600"/>
                  </a:lnTo>
                  <a:lnTo>
                    <a:pt x="0" y="1543050"/>
                  </a:lnTo>
                  <a:lnTo>
                    <a:pt x="2153577" y="1543050"/>
                  </a:lnTo>
                  <a:lnTo>
                    <a:pt x="2153577" y="1371600"/>
                  </a:lnTo>
                  <a:close/>
                </a:path>
                <a:path w="2153920" h="3943985">
                  <a:moveTo>
                    <a:pt x="2153577" y="1028700"/>
                  </a:moveTo>
                  <a:lnTo>
                    <a:pt x="0" y="1028700"/>
                  </a:lnTo>
                  <a:lnTo>
                    <a:pt x="0" y="1200150"/>
                  </a:lnTo>
                  <a:lnTo>
                    <a:pt x="2153577" y="1200150"/>
                  </a:lnTo>
                  <a:lnTo>
                    <a:pt x="2153577" y="1028700"/>
                  </a:lnTo>
                  <a:close/>
                </a:path>
                <a:path w="2153920" h="3943985">
                  <a:moveTo>
                    <a:pt x="2153577" y="685800"/>
                  </a:moveTo>
                  <a:lnTo>
                    <a:pt x="0" y="685800"/>
                  </a:lnTo>
                  <a:lnTo>
                    <a:pt x="0" y="857250"/>
                  </a:lnTo>
                  <a:lnTo>
                    <a:pt x="2153577" y="857250"/>
                  </a:lnTo>
                  <a:lnTo>
                    <a:pt x="2153577" y="685800"/>
                  </a:lnTo>
                  <a:close/>
                </a:path>
                <a:path w="2153920" h="3943985">
                  <a:moveTo>
                    <a:pt x="2153577" y="342900"/>
                  </a:moveTo>
                  <a:lnTo>
                    <a:pt x="0" y="342900"/>
                  </a:lnTo>
                  <a:lnTo>
                    <a:pt x="0" y="514350"/>
                  </a:lnTo>
                  <a:lnTo>
                    <a:pt x="2153577" y="514350"/>
                  </a:lnTo>
                  <a:lnTo>
                    <a:pt x="2153577" y="342900"/>
                  </a:lnTo>
                  <a:close/>
                </a:path>
                <a:path w="2153920" h="3943985">
                  <a:moveTo>
                    <a:pt x="2153577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153577" y="171450"/>
                  </a:lnTo>
                  <a:lnTo>
                    <a:pt x="2153577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901700" y="890269"/>
            <a:ext cx="1430020" cy="5044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00"/>
              </a:spcBef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Output</a:t>
            </a:r>
            <a:r>
              <a:rPr dirty="0" sz="1300" spc="-3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300" spc="-3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0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4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Solution:-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18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1.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4.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5.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6.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7.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8.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9.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16152" y="1681250"/>
            <a:ext cx="2647950" cy="4248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5575">
              <a:lnSpc>
                <a:spcPts val="990"/>
              </a:lnSpc>
            </a:pPr>
            <a:r>
              <a:rPr dirty="0" sz="1050" spc="-5">
                <a:latin typeface="Consolas"/>
                <a:cs typeface="Consolas"/>
              </a:rPr>
              <a:t>a=-5;</a:t>
            </a:r>
            <a:endParaRPr sz="1050">
              <a:latin typeface="Consolas"/>
              <a:cs typeface="Consolas"/>
            </a:endParaRPr>
          </a:p>
          <a:p>
            <a:pPr marL="155575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onsolas"/>
                <a:cs typeface="Consolas"/>
              </a:rPr>
              <a:t>b=-2;</a:t>
            </a:r>
            <a:endParaRPr sz="1050">
              <a:latin typeface="Consolas"/>
              <a:cs typeface="Consolas"/>
            </a:endParaRPr>
          </a:p>
          <a:p>
            <a:pPr algn="just" marL="155575" marR="2118360">
              <a:lnSpc>
                <a:spcPct val="107100"/>
              </a:lnSpc>
            </a:pPr>
            <a:r>
              <a:rPr dirty="0" sz="1050" spc="-5">
                <a:latin typeface="Consolas"/>
                <a:cs typeface="Consolas"/>
              </a:rPr>
              <a:t>c=-6;  </a:t>
            </a:r>
            <a:r>
              <a:rPr dirty="0" sz="1050" spc="-5">
                <a:latin typeface="Consolas"/>
                <a:cs typeface="Consolas"/>
              </a:rPr>
              <a:t>d=</a:t>
            </a:r>
            <a:r>
              <a:rPr dirty="0" sz="1050" spc="-10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0;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f=-1;</a:t>
            </a:r>
            <a:endParaRPr sz="1050">
              <a:latin typeface="Consolas"/>
              <a:cs typeface="Consolas"/>
            </a:endParaRPr>
          </a:p>
          <a:p>
            <a:pPr marL="155575"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(a&gt;b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&amp;&amp;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a&gt;c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&amp;&amp;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a&gt;d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&amp;&amp;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a&gt;f)</a:t>
            </a:r>
            <a:endParaRPr sz="1050">
              <a:latin typeface="Consolas"/>
              <a:cs typeface="Consolas"/>
            </a:endParaRPr>
          </a:p>
          <a:p>
            <a:pPr marL="155575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447675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onsolas"/>
                <a:cs typeface="Consolas"/>
              </a:rPr>
              <a:t>document.write(a);</a:t>
            </a:r>
            <a:endParaRPr sz="1050">
              <a:latin typeface="Consolas"/>
              <a:cs typeface="Consolas"/>
            </a:endParaRPr>
          </a:p>
          <a:p>
            <a:pPr marL="155575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7100"/>
              </a:lnSpc>
            </a:pPr>
            <a:r>
              <a:rPr dirty="0" sz="1050" spc="5">
                <a:solidFill>
                  <a:srgbClr val="5C5C5C"/>
                </a:solidFill>
                <a:latin typeface="Consolas"/>
                <a:cs typeface="Consolas"/>
              </a:rPr>
              <a:t>0.</a:t>
            </a:r>
            <a:r>
              <a:rPr dirty="0" sz="1050" spc="5" b="1">
                <a:solidFill>
                  <a:srgbClr val="006699"/>
                </a:solidFill>
                <a:latin typeface="Consolas"/>
                <a:cs typeface="Consolas"/>
              </a:rPr>
              <a:t>else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 </a:t>
            </a:r>
            <a:r>
              <a:rPr dirty="0" sz="1050">
                <a:latin typeface="Consolas"/>
                <a:cs typeface="Consolas"/>
              </a:rPr>
              <a:t>(b&gt;a </a:t>
            </a:r>
            <a:r>
              <a:rPr dirty="0" sz="1050" spc="-5">
                <a:latin typeface="Consolas"/>
                <a:cs typeface="Consolas"/>
              </a:rPr>
              <a:t>&amp;&amp; </a:t>
            </a:r>
            <a:r>
              <a:rPr dirty="0" sz="1050">
                <a:latin typeface="Consolas"/>
                <a:cs typeface="Consolas"/>
              </a:rPr>
              <a:t>b&gt;c </a:t>
            </a:r>
            <a:r>
              <a:rPr dirty="0" sz="1050" spc="-5">
                <a:latin typeface="Consolas"/>
                <a:cs typeface="Consolas"/>
              </a:rPr>
              <a:t>&amp;&amp; b&gt;d &amp;&amp; b&gt;f)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20">
                <a:solidFill>
                  <a:srgbClr val="5C5C5C"/>
                </a:solidFill>
                <a:latin typeface="Consolas"/>
                <a:cs typeface="Consolas"/>
              </a:rPr>
              <a:t>1.</a:t>
            </a:r>
            <a:r>
              <a:rPr dirty="0" sz="1050" spc="2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R="871219">
              <a:lnSpc>
                <a:spcPct val="107100"/>
              </a:lnSpc>
              <a:tabLst>
                <a:tab pos="44767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	</a:t>
            </a:r>
            <a:r>
              <a:rPr dirty="0" sz="1050" spc="-5">
                <a:latin typeface="Consolas"/>
                <a:cs typeface="Consolas"/>
              </a:rPr>
              <a:t>document.write(b);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 spc="20">
                <a:solidFill>
                  <a:srgbClr val="5C5C5C"/>
                </a:solidFill>
                <a:latin typeface="Consolas"/>
                <a:cs typeface="Consolas"/>
              </a:rPr>
              <a:t>3.</a:t>
            </a:r>
            <a:r>
              <a:rPr dirty="0" sz="1050" spc="2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7100"/>
              </a:lnSpc>
            </a:pPr>
            <a:r>
              <a:rPr dirty="0" sz="1050" spc="5">
                <a:solidFill>
                  <a:srgbClr val="5C5C5C"/>
                </a:solidFill>
                <a:latin typeface="Consolas"/>
                <a:cs typeface="Consolas"/>
              </a:rPr>
              <a:t>4.</a:t>
            </a:r>
            <a:r>
              <a:rPr dirty="0" sz="1050" spc="5" b="1">
                <a:solidFill>
                  <a:srgbClr val="006699"/>
                </a:solidFill>
                <a:latin typeface="Consolas"/>
                <a:cs typeface="Consolas"/>
              </a:rPr>
              <a:t>else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 </a:t>
            </a:r>
            <a:r>
              <a:rPr dirty="0" sz="1050">
                <a:latin typeface="Consolas"/>
                <a:cs typeface="Consolas"/>
              </a:rPr>
              <a:t>(c&gt;a </a:t>
            </a:r>
            <a:r>
              <a:rPr dirty="0" sz="1050" spc="-5">
                <a:latin typeface="Consolas"/>
                <a:cs typeface="Consolas"/>
              </a:rPr>
              <a:t>&amp;&amp; </a:t>
            </a:r>
            <a:r>
              <a:rPr dirty="0" sz="1050">
                <a:latin typeface="Consolas"/>
                <a:cs typeface="Consolas"/>
              </a:rPr>
              <a:t>c&gt;b </a:t>
            </a:r>
            <a:r>
              <a:rPr dirty="0" sz="1050" spc="-5">
                <a:latin typeface="Consolas"/>
                <a:cs typeface="Consolas"/>
              </a:rPr>
              <a:t>&amp;&amp; c&gt;d &amp;&amp; c&gt;f)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20">
                <a:solidFill>
                  <a:srgbClr val="5C5C5C"/>
                </a:solidFill>
                <a:latin typeface="Consolas"/>
                <a:cs typeface="Consolas"/>
              </a:rPr>
              <a:t>5.</a:t>
            </a:r>
            <a:r>
              <a:rPr dirty="0" sz="1050" spc="2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R="871219">
              <a:lnSpc>
                <a:spcPct val="107100"/>
              </a:lnSpc>
              <a:tabLst>
                <a:tab pos="44767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6.	</a:t>
            </a:r>
            <a:r>
              <a:rPr dirty="0" sz="1050" spc="-5">
                <a:latin typeface="Consolas"/>
                <a:cs typeface="Consolas"/>
              </a:rPr>
              <a:t>document.write(c);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 spc="20">
                <a:solidFill>
                  <a:srgbClr val="5C5C5C"/>
                </a:solidFill>
                <a:latin typeface="Consolas"/>
                <a:cs typeface="Consolas"/>
              </a:rPr>
              <a:t>7.</a:t>
            </a:r>
            <a:r>
              <a:rPr dirty="0" sz="1050" spc="2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7100"/>
              </a:lnSpc>
            </a:pPr>
            <a:r>
              <a:rPr dirty="0" sz="1050" spc="5">
                <a:solidFill>
                  <a:srgbClr val="5C5C5C"/>
                </a:solidFill>
                <a:latin typeface="Consolas"/>
                <a:cs typeface="Consolas"/>
              </a:rPr>
              <a:t>8.</a:t>
            </a:r>
            <a:r>
              <a:rPr dirty="0" sz="1050" spc="5" b="1">
                <a:solidFill>
                  <a:srgbClr val="006699"/>
                </a:solidFill>
                <a:latin typeface="Consolas"/>
                <a:cs typeface="Consolas"/>
              </a:rPr>
              <a:t>else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 </a:t>
            </a:r>
            <a:r>
              <a:rPr dirty="0" sz="1050">
                <a:latin typeface="Consolas"/>
                <a:cs typeface="Consolas"/>
              </a:rPr>
              <a:t>(d&gt;a </a:t>
            </a:r>
            <a:r>
              <a:rPr dirty="0" sz="1050" spc="-5">
                <a:latin typeface="Consolas"/>
                <a:cs typeface="Consolas"/>
              </a:rPr>
              <a:t>&amp;&amp; </a:t>
            </a:r>
            <a:r>
              <a:rPr dirty="0" sz="1050">
                <a:latin typeface="Consolas"/>
                <a:cs typeface="Consolas"/>
              </a:rPr>
              <a:t>d&gt;c </a:t>
            </a:r>
            <a:r>
              <a:rPr dirty="0" sz="1050" spc="-5">
                <a:latin typeface="Consolas"/>
                <a:cs typeface="Consolas"/>
              </a:rPr>
              <a:t>&amp;&amp; d&gt;b &amp;&amp; d&gt;f)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20">
                <a:solidFill>
                  <a:srgbClr val="5C5C5C"/>
                </a:solidFill>
                <a:latin typeface="Consolas"/>
                <a:cs typeface="Consolas"/>
              </a:rPr>
              <a:t>9.</a:t>
            </a:r>
            <a:r>
              <a:rPr dirty="0" sz="1050" spc="2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R="871219">
              <a:lnSpc>
                <a:spcPct val="107100"/>
              </a:lnSpc>
              <a:tabLst>
                <a:tab pos="44767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0.	</a:t>
            </a:r>
            <a:r>
              <a:rPr dirty="0" sz="1050" spc="-5">
                <a:latin typeface="Consolas"/>
                <a:cs typeface="Consolas"/>
              </a:rPr>
              <a:t>document.write(d);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 spc="20">
                <a:solidFill>
                  <a:srgbClr val="5C5C5C"/>
                </a:solidFill>
                <a:latin typeface="Consolas"/>
                <a:cs typeface="Consolas"/>
              </a:rPr>
              <a:t>1.</a:t>
            </a:r>
            <a:r>
              <a:rPr dirty="0" sz="1050" spc="2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50" spc="5">
                <a:solidFill>
                  <a:srgbClr val="5C5C5C"/>
                </a:solidFill>
                <a:latin typeface="Consolas"/>
                <a:cs typeface="Consolas"/>
              </a:rPr>
              <a:t>2.</a:t>
            </a:r>
            <a:r>
              <a:rPr dirty="0" sz="1050" spc="5" b="1">
                <a:solidFill>
                  <a:srgbClr val="006699"/>
                </a:solidFill>
                <a:latin typeface="Consolas"/>
                <a:cs typeface="Consolas"/>
              </a:rPr>
              <a:t>else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20">
                <a:solidFill>
                  <a:srgbClr val="5C5C5C"/>
                </a:solidFill>
                <a:latin typeface="Consolas"/>
                <a:cs typeface="Consolas"/>
              </a:rPr>
              <a:t>3.</a:t>
            </a:r>
            <a:r>
              <a:rPr dirty="0" sz="1050" spc="2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R="871219">
              <a:lnSpc>
                <a:spcPct val="107100"/>
              </a:lnSpc>
              <a:tabLst>
                <a:tab pos="44767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4.	</a:t>
            </a:r>
            <a:r>
              <a:rPr dirty="0" sz="1050" spc="-5">
                <a:latin typeface="Consolas"/>
                <a:cs typeface="Consolas"/>
              </a:rPr>
              <a:t>document.write(f);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 spc="20">
                <a:solidFill>
                  <a:srgbClr val="5C5C5C"/>
                </a:solidFill>
                <a:latin typeface="Consolas"/>
                <a:cs typeface="Consolas"/>
              </a:rPr>
              <a:t>5.</a:t>
            </a:r>
            <a:r>
              <a:rPr dirty="0" sz="1050" spc="2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95755" y="1686710"/>
            <a:ext cx="3629025" cy="4409440"/>
            <a:chOff x="1095755" y="1686710"/>
            <a:chExt cx="3629025" cy="4409440"/>
          </a:xfrm>
        </p:grpSpPr>
        <p:sp>
          <p:nvSpPr>
            <p:cNvPr id="45" name="object 45"/>
            <p:cNvSpPr/>
            <p:nvPr/>
          </p:nvSpPr>
          <p:spPr>
            <a:xfrm>
              <a:off x="1095755" y="5757417"/>
              <a:ext cx="28575" cy="172720"/>
            </a:xfrm>
            <a:custGeom>
              <a:avLst/>
              <a:gdLst/>
              <a:ahLst/>
              <a:cxnLst/>
              <a:rect l="l" t="t" r="r" b="b"/>
              <a:pathLst>
                <a:path w="28575" h="172720">
                  <a:moveTo>
                    <a:pt x="28193" y="0"/>
                  </a:moveTo>
                  <a:lnTo>
                    <a:pt x="0" y="0"/>
                  </a:lnTo>
                  <a:lnTo>
                    <a:pt x="0" y="172212"/>
                  </a:lnTo>
                  <a:lnTo>
                    <a:pt x="28193" y="172212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295399" y="1686710"/>
              <a:ext cx="3429000" cy="4409440"/>
            </a:xfrm>
            <a:custGeom>
              <a:avLst/>
              <a:gdLst/>
              <a:ahLst/>
              <a:cxnLst/>
              <a:rect l="l" t="t" r="r" b="b"/>
              <a:pathLst>
                <a:path w="3429000" h="4409440">
                  <a:moveTo>
                    <a:pt x="3428838" y="0"/>
                  </a:moveTo>
                  <a:lnTo>
                    <a:pt x="0" y="0"/>
                  </a:lnTo>
                  <a:lnTo>
                    <a:pt x="0" y="4409289"/>
                  </a:lnTo>
                  <a:lnTo>
                    <a:pt x="3428838" y="4409289"/>
                  </a:lnTo>
                  <a:lnTo>
                    <a:pt x="34288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5352279" y="6421936"/>
            <a:ext cx="100838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solidFill>
                  <a:srgbClr val="1C93C5"/>
                </a:solidFill>
                <a:latin typeface="Arial MT"/>
                <a:cs typeface="Arial MT"/>
              </a:rPr>
              <a:t>with</a:t>
            </a:r>
            <a:r>
              <a:rPr dirty="0" sz="1400" spc="-4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C93C5"/>
                </a:solidFill>
                <a:latin typeface="Arial MT"/>
                <a:cs typeface="Arial MT"/>
              </a:rPr>
              <a:t>Solution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01700" y="6320090"/>
            <a:ext cx="5816600" cy="178308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400" spc="-5">
                <a:solidFill>
                  <a:srgbClr val="1C93C5"/>
                </a:solidFill>
                <a:latin typeface="Arial MT"/>
                <a:cs typeface="Arial MT"/>
              </a:rPr>
              <a:t>JavaScript</a:t>
            </a:r>
            <a:r>
              <a:rPr dirty="0" sz="1400" spc="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C93C5"/>
                </a:solidFill>
                <a:latin typeface="Arial MT"/>
                <a:cs typeface="Arial MT"/>
              </a:rPr>
              <a:t>Conditional</a:t>
            </a:r>
            <a:r>
              <a:rPr dirty="0" sz="1400" spc="1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C93C5"/>
                </a:solidFill>
                <a:latin typeface="Arial MT"/>
                <a:cs typeface="Arial MT"/>
              </a:rPr>
              <a:t>Statement</a:t>
            </a:r>
            <a:r>
              <a:rPr dirty="0" sz="1400" spc="1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C93C5"/>
                </a:solidFill>
                <a:latin typeface="Arial MT"/>
                <a:cs typeface="Arial MT"/>
              </a:rPr>
              <a:t>and</a:t>
            </a:r>
            <a:r>
              <a:rPr dirty="0" sz="1400" spc="3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C93C5"/>
                </a:solidFill>
                <a:latin typeface="Arial MT"/>
                <a:cs typeface="Arial MT"/>
              </a:rPr>
              <a:t>loops:</a:t>
            </a:r>
            <a:r>
              <a:rPr dirty="0" sz="1400" spc="1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C93C5"/>
                </a:solidFill>
                <a:latin typeface="Arial MT"/>
                <a:cs typeface="Arial MT"/>
              </a:rPr>
              <a:t>Exercise-3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490"/>
              </a:lnSpc>
              <a:spcBef>
                <a:spcPts val="64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conditional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statement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sort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three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numbers.</a:t>
            </a:r>
            <a:r>
              <a:rPr dirty="0" sz="1300" spc="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Display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an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alert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box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to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show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the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result.</a:t>
            </a:r>
            <a:endParaRPr sz="1300">
              <a:latin typeface="Arial MT"/>
              <a:cs typeface="Arial MT"/>
            </a:endParaRPr>
          </a:p>
          <a:p>
            <a:pPr marL="12700" marR="3895725">
              <a:lnSpc>
                <a:spcPct val="96200"/>
              </a:lnSpc>
              <a:spcBef>
                <a:spcPts val="630"/>
              </a:spcBef>
            </a:pP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Sample numbers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 3,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-7,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2 </a:t>
            </a:r>
            <a:r>
              <a:rPr dirty="0" sz="1300" spc="-3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Output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 The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sign is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- 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Solution:-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5350" y="8092185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view</a:t>
            </a:r>
            <a:r>
              <a:rPr dirty="0" u="sng" sz="70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plain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copy</a:t>
            </a:r>
            <a:r>
              <a:rPr dirty="0" u="sng" sz="700" spc="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to</a:t>
            </a:r>
            <a:r>
              <a:rPr dirty="0" u="sng" sz="700" spc="-1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clipboard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print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30300" y="8369807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1.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95755" y="8377935"/>
            <a:ext cx="5782310" cy="342900"/>
            <a:chOff x="1095755" y="8377935"/>
            <a:chExt cx="5782310" cy="342900"/>
          </a:xfrm>
        </p:grpSpPr>
        <p:sp>
          <p:nvSpPr>
            <p:cNvPr id="52" name="object 52"/>
            <p:cNvSpPr/>
            <p:nvPr/>
          </p:nvSpPr>
          <p:spPr>
            <a:xfrm>
              <a:off x="1095755" y="8377935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49"/>
                  </a:lnTo>
                  <a:lnTo>
                    <a:pt x="28193" y="171449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706576" y="8549385"/>
              <a:ext cx="4171315" cy="171450"/>
            </a:xfrm>
            <a:custGeom>
              <a:avLst/>
              <a:gdLst/>
              <a:ahLst/>
              <a:cxnLst/>
              <a:rect l="l" t="t" r="r" b="b"/>
              <a:pathLst>
                <a:path w="4171315" h="171450">
                  <a:moveTo>
                    <a:pt x="0" y="171449"/>
                  </a:moveTo>
                  <a:lnTo>
                    <a:pt x="4171235" y="171449"/>
                  </a:lnTo>
                  <a:lnTo>
                    <a:pt x="4171235" y="0"/>
                  </a:lnTo>
                  <a:lnTo>
                    <a:pt x="0" y="0"/>
                  </a:lnTo>
                  <a:lnTo>
                    <a:pt x="0" y="171449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1123950" y="8549385"/>
            <a:ext cx="1968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095755" y="8549385"/>
            <a:ext cx="5782310" cy="514984"/>
            <a:chOff x="1095755" y="8549385"/>
            <a:chExt cx="5782310" cy="514984"/>
          </a:xfrm>
        </p:grpSpPr>
        <p:sp>
          <p:nvSpPr>
            <p:cNvPr id="56" name="object 56"/>
            <p:cNvSpPr/>
            <p:nvPr/>
          </p:nvSpPr>
          <p:spPr>
            <a:xfrm>
              <a:off x="1095756" y="8549385"/>
              <a:ext cx="28575" cy="343535"/>
            </a:xfrm>
            <a:custGeom>
              <a:avLst/>
              <a:gdLst/>
              <a:ahLst/>
              <a:cxnLst/>
              <a:rect l="l" t="t" r="r" b="b"/>
              <a:pathLst>
                <a:path w="28575" h="343534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3154"/>
                  </a:lnTo>
                  <a:lnTo>
                    <a:pt x="28194" y="343154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123950" y="8892539"/>
              <a:ext cx="5754370" cy="171450"/>
            </a:xfrm>
            <a:custGeom>
              <a:avLst/>
              <a:gdLst/>
              <a:ahLst/>
              <a:cxnLst/>
              <a:rect l="l" t="t" r="r" b="b"/>
              <a:pathLst>
                <a:path w="5754370" h="171450">
                  <a:moveTo>
                    <a:pt x="5753862" y="0"/>
                  </a:moveTo>
                  <a:lnTo>
                    <a:pt x="0" y="0"/>
                  </a:lnTo>
                  <a:lnTo>
                    <a:pt x="0" y="162560"/>
                  </a:lnTo>
                  <a:lnTo>
                    <a:pt x="0" y="171450"/>
                  </a:lnTo>
                  <a:lnTo>
                    <a:pt x="5753862" y="171450"/>
                  </a:lnTo>
                  <a:lnTo>
                    <a:pt x="5753862" y="162560"/>
                  </a:lnTo>
                  <a:lnTo>
                    <a:pt x="5753862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1143000" y="8701531"/>
            <a:ext cx="159385" cy="36830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71853" y="8416821"/>
            <a:ext cx="1099185" cy="648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-5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x=</a:t>
            </a:r>
            <a:r>
              <a:rPr dirty="0" sz="1050" spc="-4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0;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-9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y=-1;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-5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z=</a:t>
            </a:r>
            <a:r>
              <a:rPr dirty="0" sz="1050" spc="-4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4;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2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(x&gt;y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&amp;&amp;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x&gt;z)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95755" y="8408769"/>
            <a:ext cx="1610995" cy="655320"/>
            <a:chOff x="1095755" y="8408769"/>
            <a:chExt cx="1610995" cy="655320"/>
          </a:xfrm>
        </p:grpSpPr>
        <p:sp>
          <p:nvSpPr>
            <p:cNvPr id="61" name="object 61"/>
            <p:cNvSpPr/>
            <p:nvPr/>
          </p:nvSpPr>
          <p:spPr>
            <a:xfrm>
              <a:off x="1095755" y="8892540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49"/>
                  </a:lnTo>
                  <a:lnTo>
                    <a:pt x="28193" y="171449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320799" y="8408769"/>
              <a:ext cx="1386205" cy="646430"/>
            </a:xfrm>
            <a:custGeom>
              <a:avLst/>
              <a:gdLst/>
              <a:ahLst/>
              <a:cxnLst/>
              <a:rect l="l" t="t" r="r" b="b"/>
              <a:pathLst>
                <a:path w="1386205" h="646429">
                  <a:moveTo>
                    <a:pt x="1385776" y="0"/>
                  </a:moveTo>
                  <a:lnTo>
                    <a:pt x="0" y="0"/>
                  </a:lnTo>
                  <a:lnTo>
                    <a:pt x="0" y="646330"/>
                  </a:lnTo>
                  <a:lnTo>
                    <a:pt x="1385776" y="646330"/>
                  </a:lnTo>
                  <a:lnTo>
                    <a:pt x="1385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/>
          <p:nvPr/>
        </p:nvSpPr>
        <p:spPr>
          <a:xfrm>
            <a:off x="5346700" y="6457856"/>
            <a:ext cx="1117600" cy="159385"/>
          </a:xfrm>
          <a:custGeom>
            <a:avLst/>
            <a:gdLst/>
            <a:ahLst/>
            <a:cxnLst/>
            <a:rect l="l" t="t" r="r" b="b"/>
            <a:pathLst>
              <a:path w="1117600" h="159384">
                <a:moveTo>
                  <a:pt x="1117385" y="0"/>
                </a:moveTo>
                <a:lnTo>
                  <a:pt x="0" y="0"/>
                </a:lnTo>
                <a:lnTo>
                  <a:pt x="0" y="158843"/>
                </a:lnTo>
                <a:lnTo>
                  <a:pt x="1117385" y="158843"/>
                </a:lnTo>
                <a:lnTo>
                  <a:pt x="11173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248275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13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4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6804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4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4" y="12954"/>
                  </a:lnTo>
                  <a:lnTo>
                    <a:pt x="128041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95755" y="914400"/>
          <a:ext cx="253365" cy="5501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20"/>
              </a:tblGrid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5.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6.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7.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8.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703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9.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703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30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31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32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33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34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35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36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289304" y="953286"/>
            <a:ext cx="3894454" cy="5448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1915">
              <a:lnSpc>
                <a:spcPts val="990"/>
              </a:lnSpc>
            </a:pP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668020"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6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(y&gt;z)</a:t>
            </a:r>
            <a:endParaRPr sz="1050">
              <a:latin typeface="Consolas"/>
              <a:cs typeface="Consolas"/>
            </a:endParaRPr>
          </a:p>
          <a:p>
            <a:pPr marL="66802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96139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onsolas"/>
                <a:cs typeface="Consolas"/>
              </a:rPr>
              <a:t>document.write(x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",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",</a:t>
            </a:r>
            <a:r>
              <a:rPr dirty="0" sz="105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dirty="0" sz="1050">
                <a:latin typeface="Consolas"/>
                <a:cs typeface="Consolas"/>
              </a:rPr>
              <a:t>+z);</a:t>
            </a:r>
            <a:endParaRPr sz="1050">
              <a:latin typeface="Consolas"/>
              <a:cs typeface="Consolas"/>
            </a:endParaRPr>
          </a:p>
          <a:p>
            <a:pPr marL="66802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else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96139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spc="-5">
                <a:latin typeface="Consolas"/>
                <a:cs typeface="Consolas"/>
              </a:rPr>
              <a:t>document.write(x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",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z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",</a:t>
            </a:r>
            <a:r>
              <a:rPr dirty="0" sz="105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dirty="0" sz="1050">
                <a:latin typeface="Consolas"/>
                <a:cs typeface="Consolas"/>
              </a:rPr>
              <a:t>+y);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35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35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1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10" b="1">
                <a:solidFill>
                  <a:srgbClr val="006699"/>
                </a:solidFill>
                <a:latin typeface="Consolas"/>
                <a:cs typeface="Consolas"/>
              </a:rPr>
              <a:t>else</a:t>
            </a:r>
            <a:r>
              <a:rPr dirty="0" sz="1050" spc="-2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(y&gt;x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&amp;&amp;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&gt;z)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35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35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6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(x&gt;z)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1034415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spc="-5">
                <a:latin typeface="Consolas"/>
                <a:cs typeface="Consolas"/>
              </a:rPr>
              <a:t>document.write(y</a:t>
            </a:r>
            <a:r>
              <a:rPr dirty="0" sz="1050">
                <a:latin typeface="Consolas"/>
                <a:cs typeface="Consolas"/>
              </a:rPr>
              <a:t> +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",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 " </a:t>
            </a:r>
            <a:r>
              <a:rPr dirty="0" sz="1050">
                <a:latin typeface="Consolas"/>
                <a:cs typeface="Consolas"/>
              </a:rPr>
              <a:t>+ x +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",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dirty="0" sz="1050">
                <a:latin typeface="Consolas"/>
                <a:cs typeface="Consolas"/>
              </a:rPr>
              <a:t>+z);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else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1034415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spc="-5">
                <a:latin typeface="Consolas"/>
                <a:cs typeface="Consolas"/>
              </a:rPr>
              <a:t>document.write(y</a:t>
            </a:r>
            <a:r>
              <a:rPr dirty="0" sz="1050">
                <a:latin typeface="Consolas"/>
                <a:cs typeface="Consolas"/>
              </a:rPr>
              <a:t> +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",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 " </a:t>
            </a:r>
            <a:r>
              <a:rPr dirty="0" sz="1050">
                <a:latin typeface="Consolas"/>
                <a:cs typeface="Consolas"/>
              </a:rPr>
              <a:t>+ z +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",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dirty="0" sz="1050">
                <a:latin typeface="Consolas"/>
                <a:cs typeface="Consolas"/>
              </a:rPr>
              <a:t>+x);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35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35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1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10" b="1">
                <a:solidFill>
                  <a:srgbClr val="006699"/>
                </a:solidFill>
                <a:latin typeface="Consolas"/>
                <a:cs typeface="Consolas"/>
              </a:rPr>
              <a:t>else</a:t>
            </a:r>
            <a:r>
              <a:rPr dirty="0" sz="1050" spc="-2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2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(z&gt;x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&amp;&amp;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z&gt;y)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35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35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6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(x&gt;y)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tabLst>
                <a:tab pos="96139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spc="-5">
                <a:latin typeface="Consolas"/>
                <a:cs typeface="Consolas"/>
              </a:rPr>
              <a:t>document.write(z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",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x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",</a:t>
            </a:r>
            <a:r>
              <a:rPr dirty="0" sz="105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dirty="0" sz="1050">
                <a:latin typeface="Consolas"/>
                <a:cs typeface="Consolas"/>
              </a:rPr>
              <a:t>+y);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else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96139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spc="-5">
                <a:latin typeface="Consolas"/>
                <a:cs typeface="Consolas"/>
              </a:rPr>
              <a:t>document.write(z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",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",</a:t>
            </a:r>
            <a:r>
              <a:rPr dirty="0" sz="105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dirty="0" sz="1050">
                <a:latin typeface="Consolas"/>
                <a:cs typeface="Consolas"/>
              </a:rPr>
              <a:t>+x);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35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35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23950" y="0"/>
            <a:ext cx="6648450" cy="6401435"/>
            <a:chOff x="1123950" y="0"/>
            <a:chExt cx="6648450" cy="640143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273" y="0"/>
              <a:ext cx="1008126" cy="9403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23950" y="914400"/>
              <a:ext cx="5754370" cy="171450"/>
            </a:xfrm>
            <a:custGeom>
              <a:avLst/>
              <a:gdLst/>
              <a:ahLst/>
              <a:cxnLst/>
              <a:rect l="l" t="t" r="r" b="b"/>
              <a:pathLst>
                <a:path w="5754370" h="171450">
                  <a:moveTo>
                    <a:pt x="5753861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5753861" y="171450"/>
                  </a:lnTo>
                  <a:lnTo>
                    <a:pt x="57538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587670" y="1085849"/>
              <a:ext cx="1290320" cy="5315585"/>
            </a:xfrm>
            <a:custGeom>
              <a:avLst/>
              <a:gdLst/>
              <a:ahLst/>
              <a:cxnLst/>
              <a:rect l="l" t="t" r="r" b="b"/>
              <a:pathLst>
                <a:path w="1290320" h="5315585">
                  <a:moveTo>
                    <a:pt x="1290142" y="5144008"/>
                  </a:moveTo>
                  <a:lnTo>
                    <a:pt x="0" y="5144008"/>
                  </a:lnTo>
                  <a:lnTo>
                    <a:pt x="0" y="5315458"/>
                  </a:lnTo>
                  <a:lnTo>
                    <a:pt x="1290142" y="5315458"/>
                  </a:lnTo>
                  <a:lnTo>
                    <a:pt x="1290142" y="5144008"/>
                  </a:lnTo>
                  <a:close/>
                </a:path>
                <a:path w="1290320" h="5315585">
                  <a:moveTo>
                    <a:pt x="1290142" y="4801108"/>
                  </a:moveTo>
                  <a:lnTo>
                    <a:pt x="0" y="4801108"/>
                  </a:lnTo>
                  <a:lnTo>
                    <a:pt x="0" y="4972558"/>
                  </a:lnTo>
                  <a:lnTo>
                    <a:pt x="1290142" y="4972558"/>
                  </a:lnTo>
                  <a:lnTo>
                    <a:pt x="1290142" y="4801108"/>
                  </a:lnTo>
                  <a:close/>
                </a:path>
                <a:path w="1290320" h="5315585">
                  <a:moveTo>
                    <a:pt x="1290142" y="4458208"/>
                  </a:moveTo>
                  <a:lnTo>
                    <a:pt x="0" y="4458208"/>
                  </a:lnTo>
                  <a:lnTo>
                    <a:pt x="0" y="4629658"/>
                  </a:lnTo>
                  <a:lnTo>
                    <a:pt x="1290142" y="4629658"/>
                  </a:lnTo>
                  <a:lnTo>
                    <a:pt x="1290142" y="4458208"/>
                  </a:lnTo>
                  <a:close/>
                </a:path>
                <a:path w="1290320" h="5315585">
                  <a:moveTo>
                    <a:pt x="1290142" y="4115066"/>
                  </a:moveTo>
                  <a:lnTo>
                    <a:pt x="0" y="4115066"/>
                  </a:lnTo>
                  <a:lnTo>
                    <a:pt x="0" y="4286758"/>
                  </a:lnTo>
                  <a:lnTo>
                    <a:pt x="1290142" y="4286758"/>
                  </a:lnTo>
                  <a:lnTo>
                    <a:pt x="1290142" y="4115066"/>
                  </a:lnTo>
                  <a:close/>
                </a:path>
                <a:path w="1290320" h="5315585">
                  <a:moveTo>
                    <a:pt x="1290142" y="3772154"/>
                  </a:moveTo>
                  <a:lnTo>
                    <a:pt x="0" y="3772154"/>
                  </a:lnTo>
                  <a:lnTo>
                    <a:pt x="0" y="3943604"/>
                  </a:lnTo>
                  <a:lnTo>
                    <a:pt x="1290142" y="3943604"/>
                  </a:lnTo>
                  <a:lnTo>
                    <a:pt x="1290142" y="3772154"/>
                  </a:lnTo>
                  <a:close/>
                </a:path>
                <a:path w="1290320" h="5315585">
                  <a:moveTo>
                    <a:pt x="1290142" y="3429254"/>
                  </a:moveTo>
                  <a:lnTo>
                    <a:pt x="0" y="3429254"/>
                  </a:lnTo>
                  <a:lnTo>
                    <a:pt x="0" y="3600704"/>
                  </a:lnTo>
                  <a:lnTo>
                    <a:pt x="1290142" y="3600704"/>
                  </a:lnTo>
                  <a:lnTo>
                    <a:pt x="1290142" y="3429254"/>
                  </a:lnTo>
                  <a:close/>
                </a:path>
                <a:path w="1290320" h="5315585">
                  <a:moveTo>
                    <a:pt x="1290142" y="3086354"/>
                  </a:moveTo>
                  <a:lnTo>
                    <a:pt x="0" y="3086354"/>
                  </a:lnTo>
                  <a:lnTo>
                    <a:pt x="0" y="3257804"/>
                  </a:lnTo>
                  <a:lnTo>
                    <a:pt x="1290142" y="3257804"/>
                  </a:lnTo>
                  <a:lnTo>
                    <a:pt x="1290142" y="3086354"/>
                  </a:lnTo>
                  <a:close/>
                </a:path>
                <a:path w="1290320" h="5315585">
                  <a:moveTo>
                    <a:pt x="1290142" y="2743454"/>
                  </a:moveTo>
                  <a:lnTo>
                    <a:pt x="0" y="2743454"/>
                  </a:lnTo>
                  <a:lnTo>
                    <a:pt x="0" y="2914904"/>
                  </a:lnTo>
                  <a:lnTo>
                    <a:pt x="1290142" y="2914904"/>
                  </a:lnTo>
                  <a:lnTo>
                    <a:pt x="1290142" y="2743454"/>
                  </a:lnTo>
                  <a:close/>
                </a:path>
                <a:path w="1290320" h="5315585">
                  <a:moveTo>
                    <a:pt x="1290142" y="2400554"/>
                  </a:moveTo>
                  <a:lnTo>
                    <a:pt x="0" y="2400554"/>
                  </a:lnTo>
                  <a:lnTo>
                    <a:pt x="0" y="2572004"/>
                  </a:lnTo>
                  <a:lnTo>
                    <a:pt x="1290142" y="2572004"/>
                  </a:lnTo>
                  <a:lnTo>
                    <a:pt x="1290142" y="2400554"/>
                  </a:lnTo>
                  <a:close/>
                </a:path>
                <a:path w="1290320" h="5315585">
                  <a:moveTo>
                    <a:pt x="1290142" y="2057654"/>
                  </a:moveTo>
                  <a:lnTo>
                    <a:pt x="0" y="2057654"/>
                  </a:lnTo>
                  <a:lnTo>
                    <a:pt x="0" y="2229104"/>
                  </a:lnTo>
                  <a:lnTo>
                    <a:pt x="1290142" y="2229104"/>
                  </a:lnTo>
                  <a:lnTo>
                    <a:pt x="1290142" y="2057654"/>
                  </a:lnTo>
                  <a:close/>
                </a:path>
                <a:path w="1290320" h="5315585">
                  <a:moveTo>
                    <a:pt x="1290142" y="1714754"/>
                  </a:moveTo>
                  <a:lnTo>
                    <a:pt x="0" y="1714754"/>
                  </a:lnTo>
                  <a:lnTo>
                    <a:pt x="0" y="1886204"/>
                  </a:lnTo>
                  <a:lnTo>
                    <a:pt x="1290142" y="1886204"/>
                  </a:lnTo>
                  <a:lnTo>
                    <a:pt x="1290142" y="1714754"/>
                  </a:lnTo>
                  <a:close/>
                </a:path>
                <a:path w="1290320" h="5315585">
                  <a:moveTo>
                    <a:pt x="1290142" y="1371854"/>
                  </a:moveTo>
                  <a:lnTo>
                    <a:pt x="0" y="1371854"/>
                  </a:lnTo>
                  <a:lnTo>
                    <a:pt x="0" y="1543304"/>
                  </a:lnTo>
                  <a:lnTo>
                    <a:pt x="1290142" y="1543304"/>
                  </a:lnTo>
                  <a:lnTo>
                    <a:pt x="1290142" y="1371854"/>
                  </a:lnTo>
                  <a:close/>
                </a:path>
                <a:path w="1290320" h="5315585">
                  <a:moveTo>
                    <a:pt x="1290142" y="1028954"/>
                  </a:moveTo>
                  <a:lnTo>
                    <a:pt x="0" y="1028954"/>
                  </a:lnTo>
                  <a:lnTo>
                    <a:pt x="0" y="1200404"/>
                  </a:lnTo>
                  <a:lnTo>
                    <a:pt x="1290142" y="1200404"/>
                  </a:lnTo>
                  <a:lnTo>
                    <a:pt x="1290142" y="1028954"/>
                  </a:lnTo>
                  <a:close/>
                </a:path>
                <a:path w="1290320" h="5315585">
                  <a:moveTo>
                    <a:pt x="1290142" y="686054"/>
                  </a:moveTo>
                  <a:lnTo>
                    <a:pt x="0" y="686054"/>
                  </a:lnTo>
                  <a:lnTo>
                    <a:pt x="0" y="857504"/>
                  </a:lnTo>
                  <a:lnTo>
                    <a:pt x="1290142" y="857504"/>
                  </a:lnTo>
                  <a:lnTo>
                    <a:pt x="1290142" y="686054"/>
                  </a:lnTo>
                  <a:close/>
                </a:path>
                <a:path w="1290320" h="5315585">
                  <a:moveTo>
                    <a:pt x="1290142" y="342900"/>
                  </a:moveTo>
                  <a:lnTo>
                    <a:pt x="0" y="342900"/>
                  </a:lnTo>
                  <a:lnTo>
                    <a:pt x="0" y="514350"/>
                  </a:lnTo>
                  <a:lnTo>
                    <a:pt x="1290142" y="514350"/>
                  </a:lnTo>
                  <a:lnTo>
                    <a:pt x="1290142" y="342900"/>
                  </a:lnTo>
                  <a:close/>
                </a:path>
                <a:path w="1290320" h="5315585">
                  <a:moveTo>
                    <a:pt x="1290142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290142" y="171450"/>
                  </a:lnTo>
                  <a:lnTo>
                    <a:pt x="1290142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354561" y="6906937"/>
            <a:ext cx="93662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with</a:t>
            </a:r>
            <a:r>
              <a:rPr dirty="0" sz="1300" spc="-6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Solution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1700" y="6811822"/>
            <a:ext cx="5257165" cy="233299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JavaScript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Datetime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: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Exercise-8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get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difference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between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two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dates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in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days.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25"/>
              </a:lnSpc>
              <a:spcBef>
                <a:spcPts val="615"/>
              </a:spcBef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r>
              <a:rPr dirty="0" sz="130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dirty="0" sz="130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algn="just" marL="12700" marR="777875">
              <a:lnSpc>
                <a:spcPts val="1490"/>
              </a:lnSpc>
              <a:spcBef>
                <a:spcPts val="75"/>
              </a:spcBef>
            </a:pP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document.write(date_diff_indays('04/02/2014', '11/04/2014')); </a:t>
            </a:r>
            <a:r>
              <a:rPr dirty="0" sz="1300" spc="-3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document.write(date_diff_indays('12/02/2014', '11/04/2014')); </a:t>
            </a:r>
            <a:r>
              <a:rPr dirty="0" sz="1300" spc="-3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Output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216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00"/>
              </a:lnSpc>
            </a:pP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-28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Solution:-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52800" y="6893146"/>
            <a:ext cx="1019175" cy="180975"/>
          </a:xfrm>
          <a:custGeom>
            <a:avLst/>
            <a:gdLst/>
            <a:ahLst/>
            <a:cxnLst/>
            <a:rect l="l" t="t" r="r" b="b"/>
            <a:pathLst>
              <a:path w="1019175" h="180975">
                <a:moveTo>
                  <a:pt x="1018792" y="0"/>
                </a:moveTo>
                <a:lnTo>
                  <a:pt x="0" y="0"/>
                </a:lnTo>
                <a:lnTo>
                  <a:pt x="0" y="180753"/>
                </a:lnTo>
                <a:lnTo>
                  <a:pt x="1018792" y="180753"/>
                </a:lnTo>
                <a:lnTo>
                  <a:pt x="10187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20800" y="925166"/>
            <a:ext cx="4267200" cy="5488940"/>
          </a:xfrm>
          <a:custGeom>
            <a:avLst/>
            <a:gdLst/>
            <a:ahLst/>
            <a:cxnLst/>
            <a:rect l="l" t="t" r="r" b="b"/>
            <a:pathLst>
              <a:path w="4267200" h="5488940">
                <a:moveTo>
                  <a:pt x="4266877" y="0"/>
                </a:moveTo>
                <a:lnTo>
                  <a:pt x="0" y="0"/>
                </a:lnTo>
                <a:lnTo>
                  <a:pt x="0" y="5488333"/>
                </a:lnTo>
                <a:lnTo>
                  <a:pt x="4266877" y="5488333"/>
                </a:lnTo>
                <a:lnTo>
                  <a:pt x="4266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248275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14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4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6804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4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4" y="12954"/>
                  </a:lnTo>
                  <a:lnTo>
                    <a:pt x="128041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4273" y="0"/>
            <a:ext cx="1008126" cy="94030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95350" y="914400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view</a:t>
            </a:r>
            <a:r>
              <a:rPr dirty="0" u="sng" sz="70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plain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copy</a:t>
            </a:r>
            <a:r>
              <a:rPr dirty="0" u="sng" sz="700" spc="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to</a:t>
            </a:r>
            <a:r>
              <a:rPr dirty="0" u="sng" sz="700" spc="-1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clipboard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print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0300" y="1192021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95755" y="1200150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23950" y="1371600"/>
            <a:ext cx="1714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95755" y="1371600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23950" y="1534921"/>
            <a:ext cx="1714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95755" y="1543050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23950" y="1714500"/>
            <a:ext cx="171450" cy="68643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95756" y="1714499"/>
            <a:ext cx="28575" cy="686435"/>
          </a:xfrm>
          <a:custGeom>
            <a:avLst/>
            <a:gdLst/>
            <a:ahLst/>
            <a:cxnLst/>
            <a:rect l="l" t="t" r="r" b="b"/>
            <a:pathLst>
              <a:path w="28575" h="686435">
                <a:moveTo>
                  <a:pt x="28194" y="0"/>
                </a:moveTo>
                <a:lnTo>
                  <a:pt x="0" y="0"/>
                </a:lnTo>
                <a:lnTo>
                  <a:pt x="0" y="171704"/>
                </a:lnTo>
                <a:lnTo>
                  <a:pt x="0" y="343154"/>
                </a:lnTo>
                <a:lnTo>
                  <a:pt x="0" y="514604"/>
                </a:lnTo>
                <a:lnTo>
                  <a:pt x="0" y="686054"/>
                </a:lnTo>
                <a:lnTo>
                  <a:pt x="28194" y="686054"/>
                </a:lnTo>
                <a:lnTo>
                  <a:pt x="28194" y="514604"/>
                </a:lnTo>
                <a:lnTo>
                  <a:pt x="28194" y="343154"/>
                </a:lnTo>
                <a:lnTo>
                  <a:pt x="28194" y="171704"/>
                </a:lnTo>
                <a:lnTo>
                  <a:pt x="28194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123950" y="2392426"/>
            <a:ext cx="1714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95755" y="2400554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23950" y="2572004"/>
            <a:ext cx="1714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95755" y="2572004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30300" y="2735326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7.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71853" y="1239036"/>
            <a:ext cx="5424805" cy="1677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date_diff_indays</a:t>
            </a:r>
            <a:r>
              <a:rPr dirty="0" sz="1050" spc="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function</a:t>
            </a:r>
            <a:r>
              <a:rPr dirty="0" sz="1050" spc="-5">
                <a:latin typeface="Consolas"/>
                <a:cs typeface="Consolas"/>
              </a:rPr>
              <a:t>(date1,</a:t>
            </a:r>
            <a:r>
              <a:rPr dirty="0" sz="1050" spc="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date2)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R="3804285">
              <a:lnSpc>
                <a:spcPct val="107100"/>
              </a:lnSpc>
            </a:pPr>
            <a:r>
              <a:rPr dirty="0" sz="1050" spc="-5">
                <a:latin typeface="Consolas"/>
                <a:cs typeface="Consolas"/>
              </a:rPr>
              <a:t>dt1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Date(date1);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dt2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Date(date2);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710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return</a:t>
            </a:r>
            <a:r>
              <a:rPr dirty="0" sz="1050" spc="6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Math.floor((Date.UTC(dt2.getFullYear(),</a:t>
            </a:r>
            <a:r>
              <a:rPr dirty="0" sz="1050" spc="7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dt2.getMonth(),</a:t>
            </a:r>
            <a:r>
              <a:rPr dirty="0" sz="1050" spc="5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dt2.getDate </a:t>
            </a:r>
            <a:r>
              <a:rPr dirty="0" sz="1050" spc="-56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())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endParaRPr sz="1050">
              <a:latin typeface="Consolas"/>
              <a:cs typeface="Consolas"/>
            </a:endParaRPr>
          </a:p>
          <a:p>
            <a:pPr marL="73025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onsolas"/>
                <a:cs typeface="Consolas"/>
              </a:rPr>
              <a:t>Date.UTC(dt1.getFullYear(),</a:t>
            </a:r>
            <a:r>
              <a:rPr dirty="0" sz="1050" spc="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dt1.getMonth(),</a:t>
            </a:r>
            <a:r>
              <a:rPr dirty="0" sz="1050" spc="2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dt1.getDate())</a:t>
            </a:r>
            <a:r>
              <a:rPr dirty="0" sz="1050" spc="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)</a:t>
            </a:r>
            <a:r>
              <a:rPr dirty="0" sz="1050" spc="2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/(1000</a:t>
            </a:r>
            <a:r>
              <a:rPr dirty="0" sz="1050" spc="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*</a:t>
            </a:r>
            <a:r>
              <a:rPr dirty="0" sz="1050" spc="2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60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*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60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*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24));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R="946150">
              <a:lnSpc>
                <a:spcPct val="107100"/>
              </a:lnSpc>
            </a:pPr>
            <a:r>
              <a:rPr dirty="0" sz="1050" spc="-5">
                <a:latin typeface="Consolas"/>
                <a:cs typeface="Consolas"/>
              </a:rPr>
              <a:t>document.write(date_diff_indays(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'04/02/2014'</a:t>
            </a:r>
            <a:r>
              <a:rPr dirty="0" sz="1050" spc="-5">
                <a:latin typeface="Consolas"/>
                <a:cs typeface="Consolas"/>
              </a:rPr>
              <a:t>,</a:t>
            </a:r>
            <a:r>
              <a:rPr dirty="0" sz="1050" spc="140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'11/04/2014'</a:t>
            </a:r>
            <a:r>
              <a:rPr dirty="0" sz="1050" spc="-5">
                <a:latin typeface="Consolas"/>
                <a:cs typeface="Consolas"/>
              </a:rPr>
              <a:t>)); </a:t>
            </a:r>
            <a:r>
              <a:rPr dirty="0" sz="1050" spc="-56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document.write(date_diff_indays(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'12/02/2014'</a:t>
            </a:r>
            <a:r>
              <a:rPr dirty="0" sz="1050" spc="-5">
                <a:latin typeface="Consolas"/>
                <a:cs typeface="Consolas"/>
              </a:rPr>
              <a:t>,</a:t>
            </a:r>
            <a:r>
              <a:rPr dirty="0" sz="1050" spc="140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'11/04/2014'</a:t>
            </a:r>
            <a:r>
              <a:rPr dirty="0" sz="1050" spc="-5">
                <a:latin typeface="Consolas"/>
                <a:cs typeface="Consolas"/>
              </a:rPr>
              <a:t>));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5755" y="2743454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354561" y="3420533"/>
            <a:ext cx="93662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with</a:t>
            </a:r>
            <a:r>
              <a:rPr dirty="0" sz="1300" spc="-6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Solution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1700" y="3325418"/>
            <a:ext cx="4210050" cy="252285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JavaScript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Datetime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: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Exercise-9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 a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get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last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day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month.</a:t>
            </a:r>
            <a:endParaRPr sz="1300">
              <a:latin typeface="Arial MT"/>
              <a:cs typeface="Arial MT"/>
            </a:endParaRPr>
          </a:p>
          <a:p>
            <a:pPr marL="12700" marR="1683385">
              <a:lnSpc>
                <a:spcPts val="1490"/>
              </a:lnSpc>
              <a:spcBef>
                <a:spcPts val="725"/>
              </a:spcBef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Test 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 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document.write(lastday(2014,0));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document.write(lastday(2014,1));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document.write(lastday(2014,11)); </a:t>
            </a:r>
            <a:r>
              <a:rPr dirty="0" sz="1300" spc="-3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Output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45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31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95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28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31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5350" y="5837428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view</a:t>
            </a:r>
            <a:r>
              <a:rPr dirty="0" u="sng" sz="70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plain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copy</a:t>
            </a:r>
            <a:r>
              <a:rPr dirty="0" u="sng" sz="700" spc="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to</a:t>
            </a:r>
            <a:r>
              <a:rPr dirty="0" u="sng" sz="700" spc="-1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clipboard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print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095755" y="6123178"/>
          <a:ext cx="266065" cy="1043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"/>
              </a:tblGrid>
              <a:tr h="171450">
                <a:tc>
                  <a:txBody>
                    <a:bodyPr/>
                    <a:lstStyle/>
                    <a:p>
                      <a:pPr algn="ctr" marR="317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R="317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R="317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3.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R="317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4.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R="317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5.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R="317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6.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371853" y="6162064"/>
            <a:ext cx="2858770" cy="990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lastday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function</a:t>
            </a:r>
            <a:r>
              <a:rPr dirty="0" sz="1050" spc="-5">
                <a:latin typeface="Consolas"/>
                <a:cs typeface="Consolas"/>
              </a:rPr>
              <a:t>(y,m){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585470" algn="l"/>
              </a:tabLst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return	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spc="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Date(y,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+1,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0).getDate();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algn="just" marR="431165">
              <a:lnSpc>
                <a:spcPct val="107100"/>
              </a:lnSpc>
            </a:pPr>
            <a:r>
              <a:rPr dirty="0" sz="1050" spc="-5">
                <a:latin typeface="Consolas"/>
                <a:cs typeface="Consolas"/>
              </a:rPr>
              <a:t>document.write(lastday(2014,0)); 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document.write(lastday(2014,1)); 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document.write(lastday(2014,11));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52784" y="6294627"/>
            <a:ext cx="2225040" cy="857250"/>
          </a:xfrm>
          <a:custGeom>
            <a:avLst/>
            <a:gdLst/>
            <a:ahLst/>
            <a:cxnLst/>
            <a:rect l="l" t="t" r="r" b="b"/>
            <a:pathLst>
              <a:path w="2225040" h="857250">
                <a:moveTo>
                  <a:pt x="2225027" y="685800"/>
                </a:moveTo>
                <a:lnTo>
                  <a:pt x="0" y="685800"/>
                </a:lnTo>
                <a:lnTo>
                  <a:pt x="0" y="857250"/>
                </a:lnTo>
                <a:lnTo>
                  <a:pt x="2225027" y="857250"/>
                </a:lnTo>
                <a:lnTo>
                  <a:pt x="2225027" y="685800"/>
                </a:lnTo>
                <a:close/>
              </a:path>
              <a:path w="2225040" h="857250">
                <a:moveTo>
                  <a:pt x="2225027" y="342900"/>
                </a:moveTo>
                <a:lnTo>
                  <a:pt x="0" y="342900"/>
                </a:lnTo>
                <a:lnTo>
                  <a:pt x="0" y="514350"/>
                </a:lnTo>
                <a:lnTo>
                  <a:pt x="2225027" y="514350"/>
                </a:lnTo>
                <a:lnTo>
                  <a:pt x="2225027" y="342900"/>
                </a:lnTo>
                <a:close/>
              </a:path>
              <a:path w="2225040" h="857250">
                <a:moveTo>
                  <a:pt x="2225027" y="0"/>
                </a:moveTo>
                <a:lnTo>
                  <a:pt x="0" y="0"/>
                </a:lnTo>
                <a:lnTo>
                  <a:pt x="0" y="171450"/>
                </a:lnTo>
                <a:lnTo>
                  <a:pt x="2225027" y="171450"/>
                </a:lnTo>
                <a:lnTo>
                  <a:pt x="2225027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446828" y="7657507"/>
            <a:ext cx="93599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with</a:t>
            </a:r>
            <a:r>
              <a:rPr dirty="0" sz="1300" spc="-8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Solution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1700" y="7561630"/>
            <a:ext cx="5853430" cy="159258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JavaScript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Datetime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:</a:t>
            </a:r>
            <a:r>
              <a:rPr dirty="0" sz="1300" spc="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Exercise-16</a:t>
            </a: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ts val="1490"/>
              </a:lnSpc>
              <a:spcBef>
                <a:spcPts val="645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 a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count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number of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days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passed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since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beginning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year.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25"/>
              </a:lnSpc>
              <a:spcBef>
                <a:spcPts val="575"/>
              </a:spcBef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r>
              <a:rPr dirty="0" sz="1300" spc="-5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dirty="0" sz="1300" spc="-4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95"/>
              </a:lnSpc>
            </a:pP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document.write(days_passed(new</a:t>
            </a:r>
            <a:r>
              <a:rPr dirty="0" sz="1300" spc="2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Date(2015,</a:t>
            </a:r>
            <a:r>
              <a:rPr dirty="0" sz="1300" spc="2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0,</a:t>
            </a:r>
            <a:r>
              <a:rPr dirty="0" sz="1300" spc="2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15)));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95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15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25"/>
              </a:lnSpc>
            </a:pP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document.write(days_passed(new</a:t>
            </a:r>
            <a:r>
              <a:rPr dirty="0" sz="1300" spc="2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Date(2015,</a:t>
            </a:r>
            <a:r>
              <a:rPr dirty="0" sz="1300" spc="2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11,</a:t>
            </a:r>
            <a:r>
              <a:rPr dirty="0" sz="1300" spc="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14)));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441700" y="7689998"/>
            <a:ext cx="1112520" cy="120650"/>
          </a:xfrm>
          <a:custGeom>
            <a:avLst/>
            <a:gdLst/>
            <a:ahLst/>
            <a:cxnLst/>
            <a:rect l="l" t="t" r="r" b="b"/>
            <a:pathLst>
              <a:path w="1112520" h="120650">
                <a:moveTo>
                  <a:pt x="1111907" y="0"/>
                </a:moveTo>
                <a:lnTo>
                  <a:pt x="0" y="0"/>
                </a:lnTo>
                <a:lnTo>
                  <a:pt x="0" y="120502"/>
                </a:lnTo>
                <a:lnTo>
                  <a:pt x="1111907" y="120502"/>
                </a:lnTo>
                <a:lnTo>
                  <a:pt x="11119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33500" y="6150988"/>
            <a:ext cx="3319779" cy="1062990"/>
          </a:xfrm>
          <a:custGeom>
            <a:avLst/>
            <a:gdLst/>
            <a:ahLst/>
            <a:cxnLst/>
            <a:rect l="l" t="t" r="r" b="b"/>
            <a:pathLst>
              <a:path w="3319779" h="1062990">
                <a:moveTo>
                  <a:pt x="3319291" y="0"/>
                </a:moveTo>
                <a:lnTo>
                  <a:pt x="0" y="0"/>
                </a:lnTo>
                <a:lnTo>
                  <a:pt x="0" y="1062611"/>
                </a:lnTo>
                <a:lnTo>
                  <a:pt x="3319291" y="1062611"/>
                </a:lnTo>
                <a:lnTo>
                  <a:pt x="3319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27400" y="3383972"/>
            <a:ext cx="1073785" cy="235585"/>
          </a:xfrm>
          <a:custGeom>
            <a:avLst/>
            <a:gdLst/>
            <a:ahLst/>
            <a:cxnLst/>
            <a:rect l="l" t="t" r="r" b="b"/>
            <a:pathLst>
              <a:path w="1073785" h="235585">
                <a:moveTo>
                  <a:pt x="1073566" y="0"/>
                </a:moveTo>
                <a:lnTo>
                  <a:pt x="0" y="0"/>
                </a:lnTo>
                <a:lnTo>
                  <a:pt x="0" y="235527"/>
                </a:lnTo>
                <a:lnTo>
                  <a:pt x="1073566" y="235527"/>
                </a:lnTo>
                <a:lnTo>
                  <a:pt x="1073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95400" y="1246425"/>
            <a:ext cx="5762625" cy="1725930"/>
          </a:xfrm>
          <a:custGeom>
            <a:avLst/>
            <a:gdLst/>
            <a:ahLst/>
            <a:cxnLst/>
            <a:rect l="l" t="t" r="r" b="b"/>
            <a:pathLst>
              <a:path w="5762625" h="1725930">
                <a:moveTo>
                  <a:pt x="5762202" y="0"/>
                </a:moveTo>
                <a:lnTo>
                  <a:pt x="0" y="0"/>
                </a:lnTo>
                <a:lnTo>
                  <a:pt x="0" y="1725374"/>
                </a:lnTo>
                <a:lnTo>
                  <a:pt x="5762202" y="1725374"/>
                </a:lnTo>
                <a:lnTo>
                  <a:pt x="57622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248275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15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4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6804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4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4" y="12954"/>
                  </a:lnTo>
                  <a:lnTo>
                    <a:pt x="128041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95350" y="0"/>
            <a:ext cx="6877050" cy="1104265"/>
            <a:chOff x="895350" y="0"/>
            <a:chExt cx="6877050" cy="110426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273" y="0"/>
              <a:ext cx="1008126" cy="9403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95350" y="914400"/>
              <a:ext cx="5982970" cy="189865"/>
            </a:xfrm>
            <a:custGeom>
              <a:avLst/>
              <a:gdLst/>
              <a:ahLst/>
              <a:cxnLst/>
              <a:rect l="l" t="t" r="r" b="b"/>
              <a:pathLst>
                <a:path w="5982970" h="189865">
                  <a:moveTo>
                    <a:pt x="5982461" y="0"/>
                  </a:moveTo>
                  <a:lnTo>
                    <a:pt x="0" y="0"/>
                  </a:lnTo>
                  <a:lnTo>
                    <a:pt x="0" y="189738"/>
                  </a:lnTo>
                  <a:lnTo>
                    <a:pt x="5982461" y="189738"/>
                  </a:lnTo>
                  <a:lnTo>
                    <a:pt x="5982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01700" y="890269"/>
            <a:ext cx="1430020" cy="775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0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366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Solution:-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5350" y="1654301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view</a:t>
            </a:r>
            <a:r>
              <a:rPr dirty="0" u="sng" sz="70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plain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copy</a:t>
            </a:r>
            <a:r>
              <a:rPr dirty="0" u="sng" sz="700" spc="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to</a:t>
            </a:r>
            <a:r>
              <a:rPr dirty="0" u="sng" sz="700" spc="-1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clipboard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print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095755" y="1940305"/>
          <a:ext cx="291465" cy="138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"/>
              </a:tblGrid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3.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4.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5.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6.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7.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2211">
                <a:tc>
                  <a:txBody>
                    <a:bodyPr/>
                    <a:lstStyle/>
                    <a:p>
                      <a:pPr marL="33020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8.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371853" y="1979192"/>
            <a:ext cx="4104640" cy="133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function</a:t>
            </a:r>
            <a:r>
              <a:rPr dirty="0" sz="1050" spc="-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days_passed(dt) 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146050"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-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current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Date(dt.getTime());</a:t>
            </a:r>
            <a:endParaRPr sz="1050">
              <a:latin typeface="Consolas"/>
              <a:cs typeface="Consolas"/>
            </a:endParaRPr>
          </a:p>
          <a:p>
            <a:pPr marL="146050"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 </a:t>
            </a:r>
            <a:r>
              <a:rPr dirty="0" sz="1050">
                <a:latin typeface="Consolas"/>
                <a:cs typeface="Consolas"/>
              </a:rPr>
              <a:t>previous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Date(dt.getFullYear(),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0,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1);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return</a:t>
            </a:r>
            <a:r>
              <a:rPr dirty="0" sz="1050" spc="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Math.ceil((current</a:t>
            </a:r>
            <a:r>
              <a:rPr dirty="0" sz="1050" spc="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previous</a:t>
            </a:r>
            <a:r>
              <a:rPr dirty="0" sz="1050" spc="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2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1)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/</a:t>
            </a:r>
            <a:r>
              <a:rPr dirty="0" sz="1050" spc="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86400000);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onsolas"/>
                <a:cs typeface="Consolas"/>
              </a:rPr>
              <a:t>document.write(days_passed(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spc="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Date(2015,</a:t>
            </a:r>
            <a:r>
              <a:rPr dirty="0" sz="1050" spc="2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0,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15)));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onsolas"/>
                <a:cs typeface="Consolas"/>
              </a:rPr>
              <a:t>document.write(days_passed(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spc="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Date(2015,</a:t>
            </a:r>
            <a:r>
              <a:rPr dirty="0" sz="1050" spc="2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11,</a:t>
            </a:r>
            <a:r>
              <a:rPr dirty="0" sz="1050" spc="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14)));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60047" y="2111755"/>
            <a:ext cx="1318260" cy="1201420"/>
          </a:xfrm>
          <a:custGeom>
            <a:avLst/>
            <a:gdLst/>
            <a:ahLst/>
            <a:cxnLst/>
            <a:rect l="l" t="t" r="r" b="b"/>
            <a:pathLst>
              <a:path w="1318259" h="1201420">
                <a:moveTo>
                  <a:pt x="1317764" y="1028712"/>
                </a:moveTo>
                <a:lnTo>
                  <a:pt x="0" y="1028712"/>
                </a:lnTo>
                <a:lnTo>
                  <a:pt x="0" y="1200912"/>
                </a:lnTo>
                <a:lnTo>
                  <a:pt x="1317764" y="1200912"/>
                </a:lnTo>
                <a:lnTo>
                  <a:pt x="1317764" y="1028712"/>
                </a:lnTo>
                <a:close/>
              </a:path>
              <a:path w="1318259" h="1201420">
                <a:moveTo>
                  <a:pt x="1317764" y="685800"/>
                </a:moveTo>
                <a:lnTo>
                  <a:pt x="0" y="685800"/>
                </a:lnTo>
                <a:lnTo>
                  <a:pt x="0" y="857250"/>
                </a:lnTo>
                <a:lnTo>
                  <a:pt x="1317764" y="857250"/>
                </a:lnTo>
                <a:lnTo>
                  <a:pt x="1317764" y="685800"/>
                </a:lnTo>
                <a:close/>
              </a:path>
              <a:path w="1318259" h="1201420">
                <a:moveTo>
                  <a:pt x="1317764" y="342900"/>
                </a:moveTo>
                <a:lnTo>
                  <a:pt x="0" y="342900"/>
                </a:lnTo>
                <a:lnTo>
                  <a:pt x="0" y="514350"/>
                </a:lnTo>
                <a:lnTo>
                  <a:pt x="1317764" y="514350"/>
                </a:lnTo>
                <a:lnTo>
                  <a:pt x="1317764" y="342900"/>
                </a:lnTo>
                <a:close/>
              </a:path>
              <a:path w="1318259" h="1201420">
                <a:moveTo>
                  <a:pt x="1317764" y="0"/>
                </a:moveTo>
                <a:lnTo>
                  <a:pt x="0" y="0"/>
                </a:lnTo>
                <a:lnTo>
                  <a:pt x="0" y="171450"/>
                </a:lnTo>
                <a:lnTo>
                  <a:pt x="1317764" y="171450"/>
                </a:lnTo>
                <a:lnTo>
                  <a:pt x="131776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46828" y="3817535"/>
            <a:ext cx="93599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with</a:t>
            </a:r>
            <a:r>
              <a:rPr dirty="0" sz="1300" spc="-8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Solution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700" y="3722420"/>
            <a:ext cx="4063365" cy="214376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JavaScript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Datetime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:</a:t>
            </a:r>
            <a:r>
              <a:rPr dirty="0" sz="1300" spc="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Exercise-18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 a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program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 calculate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age.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25"/>
              </a:lnSpc>
              <a:spcBef>
                <a:spcPts val="615"/>
              </a:spcBef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r>
              <a:rPr dirty="0" sz="130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dirty="0" sz="130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95"/>
              </a:lnSpc>
            </a:pP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document.write(calculate_age(new</a:t>
            </a:r>
            <a:r>
              <a:rPr dirty="0" sz="1300" spc="2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Date(1982,</a:t>
            </a:r>
            <a:r>
              <a:rPr dirty="0" sz="1300" spc="3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11,</a:t>
            </a:r>
            <a:r>
              <a:rPr dirty="0" sz="1300" spc="2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4)));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95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32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95"/>
              </a:lnSpc>
            </a:pP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document.write(calculate_age(new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Date(1962,</a:t>
            </a:r>
            <a:r>
              <a:rPr dirty="0" sz="1300" spc="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1,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1)));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00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53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Solution:-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5350" y="5854953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view</a:t>
            </a:r>
            <a:r>
              <a:rPr dirty="0" u="sng" sz="70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plain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copy</a:t>
            </a:r>
            <a:r>
              <a:rPr dirty="0" u="sng" sz="700" spc="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to</a:t>
            </a:r>
            <a:r>
              <a:rPr dirty="0" u="sng" sz="700" spc="-1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clipboard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print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095755" y="6140703"/>
          <a:ext cx="253365" cy="1729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20"/>
              </a:tblGrid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3.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4.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5.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6.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7.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8.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9.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12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1289304" y="6179590"/>
            <a:ext cx="3968115" cy="167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1915">
              <a:lnSpc>
                <a:spcPts val="99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function </a:t>
            </a:r>
            <a:r>
              <a:rPr dirty="0" sz="1050" spc="-5">
                <a:latin typeface="Consolas"/>
                <a:cs typeface="Consolas"/>
              </a:rPr>
              <a:t>calculate_age(dob)</a:t>
            </a:r>
            <a:r>
              <a:rPr dirty="0" sz="1050">
                <a:latin typeface="Consolas"/>
                <a:cs typeface="Consolas"/>
              </a:rPr>
              <a:t> {</a:t>
            </a:r>
            <a:endParaRPr sz="1050">
              <a:latin typeface="Consolas"/>
              <a:cs typeface="Consolas"/>
            </a:endParaRPr>
          </a:p>
          <a:p>
            <a:pPr marL="374650"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diff_ms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 </a:t>
            </a:r>
            <a:r>
              <a:rPr dirty="0" sz="1050" spc="-5">
                <a:latin typeface="Consolas"/>
                <a:cs typeface="Consolas"/>
              </a:rPr>
              <a:t>Date.now()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 </a:t>
            </a:r>
            <a:r>
              <a:rPr dirty="0" sz="1050" spc="-5">
                <a:latin typeface="Consolas"/>
                <a:cs typeface="Consolas"/>
              </a:rPr>
              <a:t>dob.getTime();</a:t>
            </a:r>
            <a:endParaRPr sz="1050">
              <a:latin typeface="Consolas"/>
              <a:cs typeface="Consolas"/>
            </a:endParaRPr>
          </a:p>
          <a:p>
            <a:pPr marL="374650"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-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age_dt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new </a:t>
            </a:r>
            <a:r>
              <a:rPr dirty="0" sz="1050" spc="-5">
                <a:latin typeface="Consolas"/>
                <a:cs typeface="Consolas"/>
              </a:rPr>
              <a:t>Date(diff_ms);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74650">
              <a:lnSpc>
                <a:spcPct val="100000"/>
              </a:lnSpc>
              <a:spcBef>
                <a:spcPts val="5"/>
              </a:spcBef>
            </a:pP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return</a:t>
            </a:r>
            <a:r>
              <a:rPr dirty="0" sz="1050" spc="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Math.abs(age_dt.getUTCFullYear()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1970);</a:t>
            </a:r>
            <a:endParaRPr sz="105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r>
              <a:rPr dirty="0" sz="1050" spc="-5">
                <a:latin typeface="Consolas"/>
                <a:cs typeface="Consolas"/>
              </a:rPr>
              <a:t>document.write(calculate_age(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spc="3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Date(1982,</a:t>
            </a:r>
            <a:r>
              <a:rPr dirty="0" sz="1050" spc="3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11,</a:t>
            </a:r>
            <a:r>
              <a:rPr dirty="0" sz="1050" spc="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4)));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>
                <a:latin typeface="Consolas"/>
                <a:cs typeface="Consolas"/>
              </a:rPr>
              <a:t>document.write(calculate_age(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spc="-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Date(1962, 1,</a:t>
            </a:r>
            <a:r>
              <a:rPr dirty="0" sz="1050">
                <a:latin typeface="Consolas"/>
                <a:cs typeface="Consolas"/>
              </a:rPr>
              <a:t> 1)));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38381" y="6312153"/>
            <a:ext cx="1339850" cy="1543050"/>
          </a:xfrm>
          <a:custGeom>
            <a:avLst/>
            <a:gdLst/>
            <a:ahLst/>
            <a:cxnLst/>
            <a:rect l="l" t="t" r="r" b="b"/>
            <a:pathLst>
              <a:path w="1339850" h="1543050">
                <a:moveTo>
                  <a:pt x="1339430" y="1371600"/>
                </a:moveTo>
                <a:lnTo>
                  <a:pt x="0" y="1371600"/>
                </a:lnTo>
                <a:lnTo>
                  <a:pt x="0" y="1543050"/>
                </a:lnTo>
                <a:lnTo>
                  <a:pt x="1339430" y="1543050"/>
                </a:lnTo>
                <a:lnTo>
                  <a:pt x="1339430" y="1371600"/>
                </a:lnTo>
                <a:close/>
              </a:path>
              <a:path w="1339850" h="1543050">
                <a:moveTo>
                  <a:pt x="1339430" y="1028700"/>
                </a:moveTo>
                <a:lnTo>
                  <a:pt x="0" y="1028700"/>
                </a:lnTo>
                <a:lnTo>
                  <a:pt x="0" y="1200150"/>
                </a:lnTo>
                <a:lnTo>
                  <a:pt x="1339430" y="1200150"/>
                </a:lnTo>
                <a:lnTo>
                  <a:pt x="1339430" y="1028700"/>
                </a:lnTo>
                <a:close/>
              </a:path>
              <a:path w="1339850" h="1543050">
                <a:moveTo>
                  <a:pt x="1339430" y="685800"/>
                </a:moveTo>
                <a:lnTo>
                  <a:pt x="0" y="685800"/>
                </a:lnTo>
                <a:lnTo>
                  <a:pt x="0" y="857250"/>
                </a:lnTo>
                <a:lnTo>
                  <a:pt x="1339430" y="857250"/>
                </a:lnTo>
                <a:lnTo>
                  <a:pt x="1339430" y="685800"/>
                </a:lnTo>
                <a:close/>
              </a:path>
              <a:path w="1339850" h="1543050">
                <a:moveTo>
                  <a:pt x="1339430" y="342900"/>
                </a:moveTo>
                <a:lnTo>
                  <a:pt x="0" y="342900"/>
                </a:lnTo>
                <a:lnTo>
                  <a:pt x="0" y="514350"/>
                </a:lnTo>
                <a:lnTo>
                  <a:pt x="1339430" y="514350"/>
                </a:lnTo>
                <a:lnTo>
                  <a:pt x="1339430" y="342900"/>
                </a:lnTo>
                <a:close/>
              </a:path>
              <a:path w="1339850" h="1543050">
                <a:moveTo>
                  <a:pt x="1339430" y="0"/>
                </a:moveTo>
                <a:lnTo>
                  <a:pt x="0" y="0"/>
                </a:lnTo>
                <a:lnTo>
                  <a:pt x="0" y="171450"/>
                </a:lnTo>
                <a:lnTo>
                  <a:pt x="1339430" y="171450"/>
                </a:lnTo>
                <a:lnTo>
                  <a:pt x="13394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401108" y="8531521"/>
            <a:ext cx="93599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with</a:t>
            </a:r>
            <a:r>
              <a:rPr dirty="0" sz="1300" spc="-8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Solution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1700" y="8436152"/>
            <a:ext cx="5697220" cy="5562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JavaScript</a:t>
            </a:r>
            <a:r>
              <a:rPr dirty="0" sz="1300" spc="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Datetime: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Exercise-46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get time differences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days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between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two dates.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78200" y="8494608"/>
            <a:ext cx="1079500" cy="268605"/>
          </a:xfrm>
          <a:custGeom>
            <a:avLst/>
            <a:gdLst/>
            <a:ahLst/>
            <a:cxnLst/>
            <a:rect l="l" t="t" r="r" b="b"/>
            <a:pathLst>
              <a:path w="1079500" h="268604">
                <a:moveTo>
                  <a:pt x="1079043" y="0"/>
                </a:moveTo>
                <a:lnTo>
                  <a:pt x="0" y="0"/>
                </a:lnTo>
                <a:lnTo>
                  <a:pt x="0" y="268391"/>
                </a:lnTo>
                <a:lnTo>
                  <a:pt x="1079043" y="268391"/>
                </a:lnTo>
                <a:lnTo>
                  <a:pt x="1079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20800" y="6124004"/>
            <a:ext cx="4217670" cy="1889760"/>
          </a:xfrm>
          <a:custGeom>
            <a:avLst/>
            <a:gdLst/>
            <a:ahLst/>
            <a:cxnLst/>
            <a:rect l="l" t="t" r="r" b="b"/>
            <a:pathLst>
              <a:path w="4217670" h="1889759">
                <a:moveTo>
                  <a:pt x="4217581" y="0"/>
                </a:moveTo>
                <a:lnTo>
                  <a:pt x="0" y="0"/>
                </a:lnTo>
                <a:lnTo>
                  <a:pt x="0" y="1889695"/>
                </a:lnTo>
                <a:lnTo>
                  <a:pt x="4217581" y="1889695"/>
                </a:lnTo>
                <a:lnTo>
                  <a:pt x="4217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29000" y="3836420"/>
            <a:ext cx="1210945" cy="126364"/>
          </a:xfrm>
          <a:custGeom>
            <a:avLst/>
            <a:gdLst/>
            <a:ahLst/>
            <a:cxnLst/>
            <a:rect l="l" t="t" r="r" b="b"/>
            <a:pathLst>
              <a:path w="1210945" h="126364">
                <a:moveTo>
                  <a:pt x="1210500" y="0"/>
                </a:moveTo>
                <a:lnTo>
                  <a:pt x="0" y="0"/>
                </a:lnTo>
                <a:lnTo>
                  <a:pt x="0" y="125979"/>
                </a:lnTo>
                <a:lnTo>
                  <a:pt x="1210500" y="125979"/>
                </a:lnTo>
                <a:lnTo>
                  <a:pt x="121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58900" y="1922479"/>
            <a:ext cx="4201160" cy="1544955"/>
          </a:xfrm>
          <a:custGeom>
            <a:avLst/>
            <a:gdLst/>
            <a:ahLst/>
            <a:cxnLst/>
            <a:rect l="l" t="t" r="r" b="b"/>
            <a:pathLst>
              <a:path w="4201160" h="1544954">
                <a:moveTo>
                  <a:pt x="4201149" y="0"/>
                </a:moveTo>
                <a:lnTo>
                  <a:pt x="0" y="0"/>
                </a:lnTo>
                <a:lnTo>
                  <a:pt x="0" y="1544620"/>
                </a:lnTo>
                <a:lnTo>
                  <a:pt x="4201149" y="1544620"/>
                </a:lnTo>
                <a:lnTo>
                  <a:pt x="4201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248275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16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4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6804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4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4" y="12954"/>
                  </a:lnTo>
                  <a:lnTo>
                    <a:pt x="128041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95350" y="0"/>
            <a:ext cx="6877050" cy="1104265"/>
            <a:chOff x="895350" y="0"/>
            <a:chExt cx="6877050" cy="110426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273" y="0"/>
              <a:ext cx="1008126" cy="9403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95350" y="914400"/>
              <a:ext cx="5982970" cy="189865"/>
            </a:xfrm>
            <a:custGeom>
              <a:avLst/>
              <a:gdLst/>
              <a:ahLst/>
              <a:cxnLst/>
              <a:rect l="l" t="t" r="r" b="b"/>
              <a:pathLst>
                <a:path w="5982970" h="189865">
                  <a:moveTo>
                    <a:pt x="5982461" y="0"/>
                  </a:moveTo>
                  <a:lnTo>
                    <a:pt x="0" y="0"/>
                  </a:lnTo>
                  <a:lnTo>
                    <a:pt x="0" y="189738"/>
                  </a:lnTo>
                  <a:lnTo>
                    <a:pt x="5982461" y="189738"/>
                  </a:lnTo>
                  <a:lnTo>
                    <a:pt x="5982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01700" y="890269"/>
            <a:ext cx="3379470" cy="1534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25"/>
              </a:lnSpc>
              <a:spcBef>
                <a:spcPts val="100"/>
              </a:spcBef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r>
              <a:rPr dirty="0" sz="130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dirty="0" sz="130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95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dt1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=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new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Date("October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13,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2014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08:11:00");</a:t>
            </a: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ts val="1490"/>
              </a:lnSpc>
              <a:spcBef>
                <a:spcPts val="75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dt2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=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new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Date("October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19,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2014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11:13:00");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document.write(diff_days(dt1,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dt2));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40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6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Solution:-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95755" y="2591816"/>
          <a:ext cx="227965" cy="2757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20"/>
              </a:tblGrid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3.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4.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49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5.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6.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7.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8.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9.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R="3810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R="3810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R="3810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R="3810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R="3810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R="3810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703">
                <a:tc>
                  <a:txBody>
                    <a:bodyPr/>
                    <a:lstStyle/>
                    <a:p>
                      <a:pPr algn="ctr" marR="3810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5575">
              <a:lnSpc>
                <a:spcPts val="990"/>
              </a:lnSpc>
            </a:pPr>
            <a:r>
              <a:rPr dirty="0" spc="-5" b="1">
                <a:solidFill>
                  <a:srgbClr val="006699"/>
                </a:solidFill>
                <a:latin typeface="Consolas"/>
                <a:cs typeface="Consolas"/>
              </a:rPr>
              <a:t>function</a:t>
            </a:r>
            <a:r>
              <a:rPr dirty="0" spc="-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pc="-5"/>
              <a:t>diff_days(dt2,</a:t>
            </a:r>
            <a:r>
              <a:rPr dirty="0" spc="-10"/>
              <a:t> </a:t>
            </a:r>
            <a:r>
              <a:rPr dirty="0"/>
              <a:t>dt1)</a:t>
            </a:r>
          </a:p>
          <a:p>
            <a:pPr marL="228600">
              <a:lnSpc>
                <a:spcPct val="100000"/>
              </a:lnSpc>
              <a:spcBef>
                <a:spcPts val="90"/>
              </a:spcBef>
            </a:pPr>
            <a:r>
              <a:rPr dirty="0"/>
              <a:t>{</a:t>
            </a:r>
          </a:p>
          <a:p>
            <a:pPr>
              <a:lnSpc>
                <a:spcPct val="100000"/>
              </a:lnSpc>
            </a:pPr>
            <a:endParaRPr sz="1150"/>
          </a:p>
          <a:p>
            <a:pPr marL="301625">
              <a:lnSpc>
                <a:spcPct val="107100"/>
              </a:lnSpc>
              <a:spcBef>
                <a:spcPts val="5"/>
              </a:spcBef>
            </a:pPr>
            <a:r>
              <a:rPr dirty="0" spc="-5" b="1">
                <a:solidFill>
                  <a:srgbClr val="006699"/>
                </a:solidFill>
                <a:latin typeface="Consolas"/>
                <a:cs typeface="Consolas"/>
              </a:rPr>
              <a:t>var </a:t>
            </a:r>
            <a:r>
              <a:rPr dirty="0"/>
              <a:t>diff</a:t>
            </a:r>
            <a:r>
              <a:rPr dirty="0" spc="5"/>
              <a:t> </a:t>
            </a:r>
            <a:r>
              <a:rPr dirty="0" spc="-5"/>
              <a:t>=(dt2.getTime()</a:t>
            </a:r>
            <a:r>
              <a:rPr dirty="0" spc="5"/>
              <a:t> </a:t>
            </a:r>
            <a:r>
              <a:rPr dirty="0"/>
              <a:t>- </a:t>
            </a:r>
            <a:r>
              <a:rPr dirty="0" spc="-5"/>
              <a:t>dt1.getTime())</a:t>
            </a:r>
            <a:r>
              <a:rPr dirty="0" spc="5"/>
              <a:t> </a:t>
            </a:r>
            <a:r>
              <a:rPr dirty="0"/>
              <a:t>/ 1000; </a:t>
            </a:r>
            <a:r>
              <a:rPr dirty="0" spc="-560"/>
              <a:t> </a:t>
            </a:r>
            <a:r>
              <a:rPr dirty="0" spc="-5"/>
              <a:t>diff /= (60 </a:t>
            </a:r>
            <a:r>
              <a:rPr dirty="0"/>
              <a:t>*</a:t>
            </a:r>
            <a:r>
              <a:rPr dirty="0" spc="-10"/>
              <a:t> </a:t>
            </a:r>
            <a:r>
              <a:rPr dirty="0"/>
              <a:t>60</a:t>
            </a:r>
            <a:r>
              <a:rPr dirty="0" spc="-5"/>
              <a:t> </a:t>
            </a:r>
            <a:r>
              <a:rPr dirty="0"/>
              <a:t>*</a:t>
            </a:r>
            <a:r>
              <a:rPr dirty="0" spc="-5"/>
              <a:t> 24);</a:t>
            </a:r>
          </a:p>
          <a:p>
            <a:pPr marL="301625">
              <a:lnSpc>
                <a:spcPct val="100000"/>
              </a:lnSpc>
              <a:spcBef>
                <a:spcPts val="90"/>
              </a:spcBef>
            </a:pPr>
            <a:r>
              <a:rPr dirty="0" spc="-5" b="1">
                <a:solidFill>
                  <a:srgbClr val="006699"/>
                </a:solidFill>
                <a:latin typeface="Consolas"/>
                <a:cs typeface="Consolas"/>
              </a:rPr>
              <a:t>return</a:t>
            </a:r>
            <a:r>
              <a:rPr dirty="0" spc="2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pc="-5"/>
              <a:t>Math.abs(Math.round(diff));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/>
          </a:p>
          <a:p>
            <a:pPr marL="228600">
              <a:lnSpc>
                <a:spcPct val="10000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/>
          </a:p>
          <a:p>
            <a:pPr marR="1824989">
              <a:lnSpc>
                <a:spcPct val="107100"/>
              </a:lnSpc>
            </a:pPr>
            <a:r>
              <a:rPr dirty="0" spc="10">
                <a:solidFill>
                  <a:srgbClr val="5C5C5C"/>
                </a:solidFill>
              </a:rPr>
              <a:t>0.</a:t>
            </a:r>
            <a:r>
              <a:rPr dirty="0" spc="10"/>
              <a:t>dt1</a:t>
            </a:r>
            <a:r>
              <a:rPr dirty="0" spc="-15"/>
              <a:t> </a:t>
            </a:r>
            <a:r>
              <a:rPr dirty="0"/>
              <a:t>=</a:t>
            </a:r>
            <a:r>
              <a:rPr dirty="0" spc="-15"/>
              <a:t> </a:t>
            </a:r>
            <a:r>
              <a:rPr dirty="0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pc="-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pc="-5"/>
              <a:t>Date(2014,10,2); </a:t>
            </a:r>
            <a:r>
              <a:rPr dirty="0" spc="-565"/>
              <a:t> </a:t>
            </a:r>
            <a:r>
              <a:rPr dirty="0" spc="10">
                <a:solidFill>
                  <a:srgbClr val="5C5C5C"/>
                </a:solidFill>
              </a:rPr>
              <a:t>1.</a:t>
            </a:r>
            <a:r>
              <a:rPr dirty="0" spc="10"/>
              <a:t>dt2</a:t>
            </a:r>
            <a:r>
              <a:rPr dirty="0" spc="-15"/>
              <a:t> </a:t>
            </a:r>
            <a:r>
              <a:rPr dirty="0"/>
              <a:t>=</a:t>
            </a:r>
            <a:r>
              <a:rPr dirty="0" spc="-15"/>
              <a:t> </a:t>
            </a:r>
            <a:r>
              <a:rPr dirty="0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pc="-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pc="-5"/>
              <a:t>Date(2014,10,6);</a:t>
            </a:r>
          </a:p>
          <a:p>
            <a:pPr marR="1092200">
              <a:lnSpc>
                <a:spcPct val="107100"/>
              </a:lnSpc>
            </a:pPr>
            <a:r>
              <a:rPr dirty="0">
                <a:solidFill>
                  <a:srgbClr val="5C5C5C"/>
                </a:solidFill>
              </a:rPr>
              <a:t>2.</a:t>
            </a:r>
            <a:r>
              <a:rPr dirty="0"/>
              <a:t>document.write(diff_days(dt1,</a:t>
            </a:r>
            <a:r>
              <a:rPr dirty="0" spc="-50"/>
              <a:t> </a:t>
            </a:r>
            <a:r>
              <a:rPr dirty="0" spc="-5"/>
              <a:t>dt2)); </a:t>
            </a:r>
            <a:r>
              <a:rPr dirty="0" spc="-565"/>
              <a:t> </a:t>
            </a:r>
            <a:r>
              <a:rPr dirty="0" spc="-5">
                <a:solidFill>
                  <a:srgbClr val="5C5C5C"/>
                </a:solidFill>
              </a:rPr>
              <a:t>3.</a:t>
            </a: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pc="10">
                <a:solidFill>
                  <a:srgbClr val="5C5C5C"/>
                </a:solidFill>
              </a:rPr>
              <a:t>4.</a:t>
            </a:r>
            <a:r>
              <a:rPr dirty="0" spc="10"/>
              <a:t>dt1</a:t>
            </a:r>
            <a:r>
              <a:rPr dirty="0" spc="-10"/>
              <a:t> </a:t>
            </a:r>
            <a:r>
              <a:rPr dirty="0"/>
              <a:t>=</a:t>
            </a:r>
            <a:r>
              <a:rPr dirty="0" spc="-5"/>
              <a:t> </a:t>
            </a:r>
            <a:r>
              <a:rPr dirty="0" b="1">
                <a:solidFill>
                  <a:srgbClr val="006699"/>
                </a:solidFill>
                <a:latin typeface="Consolas"/>
                <a:cs typeface="Consolas"/>
              </a:rPr>
              <a:t>new </a:t>
            </a:r>
            <a:r>
              <a:rPr dirty="0" spc="-5"/>
              <a:t>Date(</a:t>
            </a:r>
            <a:r>
              <a:rPr dirty="0" spc="-5">
                <a:solidFill>
                  <a:srgbClr val="0000FF"/>
                </a:solidFill>
              </a:rPr>
              <a:t>"October</a:t>
            </a:r>
            <a:r>
              <a:rPr dirty="0" spc="-10">
                <a:solidFill>
                  <a:srgbClr val="0000FF"/>
                </a:solidFill>
              </a:rPr>
              <a:t> </a:t>
            </a:r>
            <a:r>
              <a:rPr dirty="0" spc="-5">
                <a:solidFill>
                  <a:srgbClr val="0000FF"/>
                </a:solidFill>
              </a:rPr>
              <a:t>13,</a:t>
            </a:r>
            <a:r>
              <a:rPr dirty="0">
                <a:solidFill>
                  <a:srgbClr val="0000FF"/>
                </a:solidFill>
              </a:rPr>
              <a:t> 2014</a:t>
            </a:r>
            <a:r>
              <a:rPr dirty="0" spc="-5">
                <a:solidFill>
                  <a:srgbClr val="0000FF"/>
                </a:solidFill>
              </a:rPr>
              <a:t> 08:11:00"</a:t>
            </a:r>
            <a:r>
              <a:rPr dirty="0" spc="-5"/>
              <a:t>);</a:t>
            </a: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pc="10">
                <a:solidFill>
                  <a:srgbClr val="5C5C5C"/>
                </a:solidFill>
              </a:rPr>
              <a:t>5.</a:t>
            </a:r>
            <a:r>
              <a:rPr dirty="0" spc="10"/>
              <a:t>dt2</a:t>
            </a:r>
            <a:r>
              <a:rPr dirty="0" spc="-10"/>
              <a:t> </a:t>
            </a:r>
            <a:r>
              <a:rPr dirty="0"/>
              <a:t>=</a:t>
            </a:r>
            <a:r>
              <a:rPr dirty="0" spc="-5"/>
              <a:t> </a:t>
            </a:r>
            <a:r>
              <a:rPr dirty="0" b="1">
                <a:solidFill>
                  <a:srgbClr val="006699"/>
                </a:solidFill>
                <a:latin typeface="Consolas"/>
                <a:cs typeface="Consolas"/>
              </a:rPr>
              <a:t>new </a:t>
            </a:r>
            <a:r>
              <a:rPr dirty="0" spc="-5"/>
              <a:t>Date(</a:t>
            </a:r>
            <a:r>
              <a:rPr dirty="0" spc="-5">
                <a:solidFill>
                  <a:srgbClr val="0000FF"/>
                </a:solidFill>
              </a:rPr>
              <a:t>"October</a:t>
            </a:r>
            <a:r>
              <a:rPr dirty="0" spc="-10">
                <a:solidFill>
                  <a:srgbClr val="0000FF"/>
                </a:solidFill>
              </a:rPr>
              <a:t> </a:t>
            </a:r>
            <a:r>
              <a:rPr dirty="0" spc="-5">
                <a:solidFill>
                  <a:srgbClr val="0000FF"/>
                </a:solidFill>
              </a:rPr>
              <a:t>19,</a:t>
            </a:r>
            <a:r>
              <a:rPr dirty="0">
                <a:solidFill>
                  <a:srgbClr val="0000FF"/>
                </a:solidFill>
              </a:rPr>
              <a:t> 2014</a:t>
            </a:r>
            <a:r>
              <a:rPr dirty="0" spc="-5">
                <a:solidFill>
                  <a:srgbClr val="0000FF"/>
                </a:solidFill>
              </a:rPr>
              <a:t> 11:13:00"</a:t>
            </a:r>
            <a:r>
              <a:rPr dirty="0" spc="-5"/>
              <a:t>);</a:t>
            </a: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>
                <a:solidFill>
                  <a:srgbClr val="5C5C5C"/>
                </a:solidFill>
              </a:rPr>
              <a:t>6.</a:t>
            </a:r>
            <a:r>
              <a:rPr dirty="0"/>
              <a:t>document.write(diff_days(dt1,</a:t>
            </a:r>
            <a:r>
              <a:rPr dirty="0" spc="-35"/>
              <a:t> </a:t>
            </a:r>
            <a:r>
              <a:rPr dirty="0" spc="-5"/>
              <a:t>dt2));</a:t>
            </a:r>
          </a:p>
        </p:txBody>
      </p:sp>
      <p:sp>
        <p:nvSpPr>
          <p:cNvPr id="18" name="object 18"/>
          <p:cNvSpPr/>
          <p:nvPr/>
        </p:nvSpPr>
        <p:spPr>
          <a:xfrm>
            <a:off x="6257899" y="2763265"/>
            <a:ext cx="620395" cy="2572385"/>
          </a:xfrm>
          <a:custGeom>
            <a:avLst/>
            <a:gdLst/>
            <a:ahLst/>
            <a:cxnLst/>
            <a:rect l="l" t="t" r="r" b="b"/>
            <a:pathLst>
              <a:path w="620395" h="2572385">
                <a:moveTo>
                  <a:pt x="619912" y="2400312"/>
                </a:moveTo>
                <a:lnTo>
                  <a:pt x="0" y="2400312"/>
                </a:lnTo>
                <a:lnTo>
                  <a:pt x="0" y="2572004"/>
                </a:lnTo>
                <a:lnTo>
                  <a:pt x="619912" y="2572004"/>
                </a:lnTo>
                <a:lnTo>
                  <a:pt x="619912" y="2400312"/>
                </a:lnTo>
                <a:close/>
              </a:path>
              <a:path w="620395" h="2572385">
                <a:moveTo>
                  <a:pt x="619912" y="2057400"/>
                </a:moveTo>
                <a:lnTo>
                  <a:pt x="0" y="2057400"/>
                </a:lnTo>
                <a:lnTo>
                  <a:pt x="0" y="2228850"/>
                </a:lnTo>
                <a:lnTo>
                  <a:pt x="619912" y="2228850"/>
                </a:lnTo>
                <a:lnTo>
                  <a:pt x="619912" y="2057400"/>
                </a:lnTo>
                <a:close/>
              </a:path>
              <a:path w="620395" h="2572385">
                <a:moveTo>
                  <a:pt x="619912" y="1714500"/>
                </a:moveTo>
                <a:lnTo>
                  <a:pt x="0" y="1714500"/>
                </a:lnTo>
                <a:lnTo>
                  <a:pt x="0" y="1885950"/>
                </a:lnTo>
                <a:lnTo>
                  <a:pt x="619912" y="1885950"/>
                </a:lnTo>
                <a:lnTo>
                  <a:pt x="619912" y="1714500"/>
                </a:lnTo>
                <a:close/>
              </a:path>
              <a:path w="620395" h="2572385">
                <a:moveTo>
                  <a:pt x="619912" y="1371600"/>
                </a:moveTo>
                <a:lnTo>
                  <a:pt x="0" y="1371600"/>
                </a:lnTo>
                <a:lnTo>
                  <a:pt x="0" y="1543050"/>
                </a:lnTo>
                <a:lnTo>
                  <a:pt x="619912" y="1543050"/>
                </a:lnTo>
                <a:lnTo>
                  <a:pt x="619912" y="1371600"/>
                </a:lnTo>
                <a:close/>
              </a:path>
              <a:path w="620395" h="2572385">
                <a:moveTo>
                  <a:pt x="619912" y="1028700"/>
                </a:moveTo>
                <a:lnTo>
                  <a:pt x="0" y="1028700"/>
                </a:lnTo>
                <a:lnTo>
                  <a:pt x="0" y="1200150"/>
                </a:lnTo>
                <a:lnTo>
                  <a:pt x="619912" y="1200150"/>
                </a:lnTo>
                <a:lnTo>
                  <a:pt x="619912" y="1028700"/>
                </a:lnTo>
                <a:close/>
              </a:path>
              <a:path w="620395" h="2572385">
                <a:moveTo>
                  <a:pt x="619912" y="685800"/>
                </a:moveTo>
                <a:lnTo>
                  <a:pt x="0" y="685800"/>
                </a:lnTo>
                <a:lnTo>
                  <a:pt x="0" y="857250"/>
                </a:lnTo>
                <a:lnTo>
                  <a:pt x="619912" y="857250"/>
                </a:lnTo>
                <a:lnTo>
                  <a:pt x="619912" y="685800"/>
                </a:lnTo>
                <a:close/>
              </a:path>
              <a:path w="620395" h="2572385">
                <a:moveTo>
                  <a:pt x="619912" y="342900"/>
                </a:moveTo>
                <a:lnTo>
                  <a:pt x="0" y="342900"/>
                </a:lnTo>
                <a:lnTo>
                  <a:pt x="0" y="514350"/>
                </a:lnTo>
                <a:lnTo>
                  <a:pt x="619912" y="514350"/>
                </a:lnTo>
                <a:lnTo>
                  <a:pt x="619912" y="342900"/>
                </a:lnTo>
                <a:close/>
              </a:path>
              <a:path w="620395" h="2572385">
                <a:moveTo>
                  <a:pt x="619912" y="0"/>
                </a:moveTo>
                <a:lnTo>
                  <a:pt x="0" y="0"/>
                </a:lnTo>
                <a:lnTo>
                  <a:pt x="0" y="171450"/>
                </a:lnTo>
                <a:lnTo>
                  <a:pt x="619912" y="171450"/>
                </a:lnTo>
                <a:lnTo>
                  <a:pt x="619912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01108" y="5670211"/>
            <a:ext cx="93599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with</a:t>
            </a:r>
            <a:r>
              <a:rPr dirty="0" sz="1300" spc="-8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Solution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1700" y="5575096"/>
            <a:ext cx="3935095" cy="11938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JavaScript</a:t>
            </a:r>
            <a:r>
              <a:rPr dirty="0" sz="1300" spc="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Datetime: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Exercise-50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 a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get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 week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start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date.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Solution:-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5350" y="6757923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view</a:t>
            </a:r>
            <a:r>
              <a:rPr dirty="0" u="sng" sz="70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plain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copy</a:t>
            </a:r>
            <a:r>
              <a:rPr dirty="0" u="sng" sz="700" spc="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to</a:t>
            </a:r>
            <a:r>
              <a:rPr dirty="0" u="sng" sz="700" spc="-1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clipboard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print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0300" y="7035545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95755" y="7043673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23950" y="7215123"/>
            <a:ext cx="1968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95755" y="7215123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30300" y="7378445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5756" y="7386573"/>
            <a:ext cx="28575" cy="342900"/>
          </a:xfrm>
          <a:custGeom>
            <a:avLst/>
            <a:gdLst/>
            <a:ahLst/>
            <a:cxnLst/>
            <a:rect l="l" t="t" r="r" b="b"/>
            <a:pathLst>
              <a:path w="28575" h="342900">
                <a:moveTo>
                  <a:pt x="28194" y="0"/>
                </a:moveTo>
                <a:lnTo>
                  <a:pt x="0" y="0"/>
                </a:lnTo>
                <a:lnTo>
                  <a:pt x="0" y="171450"/>
                </a:lnTo>
                <a:lnTo>
                  <a:pt x="0" y="342900"/>
                </a:lnTo>
                <a:lnTo>
                  <a:pt x="28194" y="342900"/>
                </a:lnTo>
                <a:lnTo>
                  <a:pt x="28194" y="171450"/>
                </a:lnTo>
                <a:lnTo>
                  <a:pt x="28194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23950" y="7729473"/>
            <a:ext cx="1968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95755" y="7729473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30300" y="7892795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95755" y="7900923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23950" y="8072373"/>
            <a:ext cx="1968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5755" y="8072373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130300" y="8235695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7.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95755" y="8243823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123950" y="8415273"/>
            <a:ext cx="1968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8.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95755" y="8415273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30300" y="8578595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9.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95755" y="8586723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23950" y="8758173"/>
            <a:ext cx="196850" cy="1720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95755" y="8758173"/>
            <a:ext cx="28575" cy="172085"/>
          </a:xfrm>
          <a:custGeom>
            <a:avLst/>
            <a:gdLst/>
            <a:ahLst/>
            <a:cxnLst/>
            <a:rect l="l" t="t" r="r" b="b"/>
            <a:pathLst>
              <a:path w="28575" h="172084">
                <a:moveTo>
                  <a:pt x="28193" y="0"/>
                </a:moveTo>
                <a:lnTo>
                  <a:pt x="0" y="0"/>
                </a:lnTo>
                <a:lnTo>
                  <a:pt x="0" y="171703"/>
                </a:lnTo>
                <a:lnTo>
                  <a:pt x="28193" y="171703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130300" y="8921750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89304" y="7082559"/>
            <a:ext cx="5360670" cy="2019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1915">
              <a:lnSpc>
                <a:spcPts val="99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function </a:t>
            </a:r>
            <a:r>
              <a:rPr dirty="0" sz="1050" spc="-5">
                <a:latin typeface="Consolas"/>
                <a:cs typeface="Consolas"/>
              </a:rPr>
              <a:t>startOfWeek(date)</a:t>
            </a:r>
            <a:endParaRPr sz="1050">
              <a:latin typeface="Consolas"/>
              <a:cs typeface="Consolas"/>
            </a:endParaRPr>
          </a:p>
          <a:p>
            <a:pPr marL="22860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81915" indent="292100">
              <a:lnSpc>
                <a:spcPct val="10710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diff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 </a:t>
            </a:r>
            <a:r>
              <a:rPr dirty="0" sz="1050" spc="-5">
                <a:latin typeface="Consolas"/>
                <a:cs typeface="Consolas"/>
              </a:rPr>
              <a:t>date.getDate()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date.getDay()</a:t>
            </a:r>
            <a:r>
              <a:rPr dirty="0" sz="1050">
                <a:latin typeface="Consolas"/>
                <a:cs typeface="Consolas"/>
              </a:rPr>
              <a:t> +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(date.getDay()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===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?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 </a:t>
            </a:r>
            <a:r>
              <a:rPr dirty="0" sz="1050" spc="-56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6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:</a:t>
            </a:r>
            <a:r>
              <a:rPr dirty="0" sz="1050" spc="-5">
                <a:latin typeface="Consolas"/>
                <a:cs typeface="Consolas"/>
              </a:rPr>
              <a:t> 1);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74650">
              <a:lnSpc>
                <a:spcPct val="100000"/>
              </a:lnSpc>
            </a:pP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return</a:t>
            </a:r>
            <a:r>
              <a:rPr dirty="0" sz="1050" spc="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Date(date.setDate(diff));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228600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</a:pPr>
            <a:r>
              <a:rPr dirty="0" sz="1050" spc="-5">
                <a:latin typeface="Consolas"/>
                <a:cs typeface="Consolas"/>
              </a:rPr>
              <a:t>dt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Date();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>
                <a:latin typeface="Consolas"/>
                <a:cs typeface="Consolas"/>
              </a:rPr>
              <a:t>document.write(startOfWeek(dt).toString());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95755" y="8929878"/>
            <a:ext cx="28575" cy="172720"/>
          </a:xfrm>
          <a:custGeom>
            <a:avLst/>
            <a:gdLst/>
            <a:ahLst/>
            <a:cxnLst/>
            <a:rect l="l" t="t" r="r" b="b"/>
            <a:pathLst>
              <a:path w="28575" h="172720">
                <a:moveTo>
                  <a:pt x="28193" y="0"/>
                </a:moveTo>
                <a:lnTo>
                  <a:pt x="0" y="0"/>
                </a:lnTo>
                <a:lnTo>
                  <a:pt x="0" y="172212"/>
                </a:lnTo>
                <a:lnTo>
                  <a:pt x="28193" y="172212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320800" y="7073793"/>
            <a:ext cx="5751830" cy="2032635"/>
          </a:xfrm>
          <a:custGeom>
            <a:avLst/>
            <a:gdLst/>
            <a:ahLst/>
            <a:cxnLst/>
            <a:rect l="l" t="t" r="r" b="b"/>
            <a:pathLst>
              <a:path w="5751830" h="2032634">
                <a:moveTo>
                  <a:pt x="5751247" y="0"/>
                </a:moveTo>
                <a:lnTo>
                  <a:pt x="0" y="0"/>
                </a:lnTo>
                <a:lnTo>
                  <a:pt x="0" y="2032107"/>
                </a:lnTo>
                <a:lnTo>
                  <a:pt x="5751247" y="2032107"/>
                </a:lnTo>
                <a:lnTo>
                  <a:pt x="57512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340100" y="5661004"/>
            <a:ext cx="1084580" cy="219710"/>
          </a:xfrm>
          <a:custGeom>
            <a:avLst/>
            <a:gdLst/>
            <a:ahLst/>
            <a:cxnLst/>
            <a:rect l="l" t="t" r="r" b="b"/>
            <a:pathLst>
              <a:path w="1084579" h="219710">
                <a:moveTo>
                  <a:pt x="1084520" y="0"/>
                </a:moveTo>
                <a:lnTo>
                  <a:pt x="0" y="0"/>
                </a:lnTo>
                <a:lnTo>
                  <a:pt x="0" y="219095"/>
                </a:lnTo>
                <a:lnTo>
                  <a:pt x="1084520" y="219095"/>
                </a:lnTo>
                <a:lnTo>
                  <a:pt x="1084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95400" y="2558472"/>
            <a:ext cx="4962525" cy="2826385"/>
          </a:xfrm>
          <a:custGeom>
            <a:avLst/>
            <a:gdLst/>
            <a:ahLst/>
            <a:cxnLst/>
            <a:rect l="l" t="t" r="r" b="b"/>
            <a:pathLst>
              <a:path w="4962525" h="2826385">
                <a:moveTo>
                  <a:pt x="4962504" y="0"/>
                </a:moveTo>
                <a:lnTo>
                  <a:pt x="0" y="0"/>
                </a:lnTo>
                <a:lnTo>
                  <a:pt x="0" y="2826327"/>
                </a:lnTo>
                <a:lnTo>
                  <a:pt x="4962504" y="2826327"/>
                </a:lnTo>
                <a:lnTo>
                  <a:pt x="49625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248275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17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4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6804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4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4" y="12954"/>
                  </a:lnTo>
                  <a:lnTo>
                    <a:pt x="128041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95350" y="0"/>
            <a:ext cx="6877050" cy="1333500"/>
            <a:chOff x="895350" y="0"/>
            <a:chExt cx="6877050" cy="13335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273" y="0"/>
              <a:ext cx="1008126" cy="9403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95350" y="914400"/>
              <a:ext cx="5982970" cy="419100"/>
            </a:xfrm>
            <a:custGeom>
              <a:avLst/>
              <a:gdLst/>
              <a:ahLst/>
              <a:cxnLst/>
              <a:rect l="l" t="t" r="r" b="b"/>
              <a:pathLst>
                <a:path w="5982970" h="419100">
                  <a:moveTo>
                    <a:pt x="5982461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5982461" y="419100"/>
                  </a:lnTo>
                  <a:lnTo>
                    <a:pt x="5982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401108" y="1071795"/>
            <a:ext cx="93599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with</a:t>
            </a:r>
            <a:r>
              <a:rPr dirty="0" sz="1300" spc="-8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Solution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700" y="976680"/>
            <a:ext cx="3889375" cy="11938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JavaScript</a:t>
            </a:r>
            <a:r>
              <a:rPr dirty="0" sz="1300" spc="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Datetime: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Exercise-51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 a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get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 week end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date.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Solution:-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5350" y="2159761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view</a:t>
            </a:r>
            <a:r>
              <a:rPr dirty="0" u="sng" sz="70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plain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copy</a:t>
            </a:r>
            <a:r>
              <a:rPr dirty="0" u="sng" sz="700" spc="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to</a:t>
            </a:r>
            <a:r>
              <a:rPr dirty="0" u="sng" sz="700" spc="-1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clipboard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print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0300" y="2437383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95755" y="2445511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4761" y="2616961"/>
            <a:ext cx="463550" cy="171450"/>
          </a:xfrm>
          <a:custGeom>
            <a:avLst/>
            <a:gdLst/>
            <a:ahLst/>
            <a:cxnLst/>
            <a:rect l="l" t="t" r="r" b="b"/>
            <a:pathLst>
              <a:path w="463550" h="171450">
                <a:moveTo>
                  <a:pt x="0" y="171450"/>
                </a:moveTo>
                <a:lnTo>
                  <a:pt x="463050" y="171450"/>
                </a:lnTo>
                <a:lnTo>
                  <a:pt x="463050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23950" y="2616961"/>
            <a:ext cx="1968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95755" y="2616961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130300" y="2780283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95755" y="2788411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14761" y="2959861"/>
            <a:ext cx="463550" cy="171450"/>
          </a:xfrm>
          <a:custGeom>
            <a:avLst/>
            <a:gdLst/>
            <a:ahLst/>
            <a:cxnLst/>
            <a:rect l="l" t="t" r="r" b="b"/>
            <a:pathLst>
              <a:path w="463550" h="171450">
                <a:moveTo>
                  <a:pt x="0" y="171450"/>
                </a:moveTo>
                <a:lnTo>
                  <a:pt x="463050" y="171450"/>
                </a:lnTo>
                <a:lnTo>
                  <a:pt x="463050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23950" y="2959861"/>
            <a:ext cx="1968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5755" y="2959861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30300" y="3123183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95755" y="3131311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414761" y="3302761"/>
            <a:ext cx="463550" cy="171450"/>
          </a:xfrm>
          <a:custGeom>
            <a:avLst/>
            <a:gdLst/>
            <a:ahLst/>
            <a:cxnLst/>
            <a:rect l="l" t="t" r="r" b="b"/>
            <a:pathLst>
              <a:path w="463550" h="171450">
                <a:moveTo>
                  <a:pt x="0" y="171450"/>
                </a:moveTo>
                <a:lnTo>
                  <a:pt x="463050" y="171450"/>
                </a:lnTo>
                <a:lnTo>
                  <a:pt x="463050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123950" y="3302761"/>
            <a:ext cx="1968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95755" y="3302761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130300" y="3466084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7.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95755" y="3474211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14761" y="3645661"/>
            <a:ext cx="463550" cy="171450"/>
          </a:xfrm>
          <a:custGeom>
            <a:avLst/>
            <a:gdLst/>
            <a:ahLst/>
            <a:cxnLst/>
            <a:rect l="l" t="t" r="r" b="b"/>
            <a:pathLst>
              <a:path w="463550" h="171450">
                <a:moveTo>
                  <a:pt x="0" y="171450"/>
                </a:moveTo>
                <a:lnTo>
                  <a:pt x="463050" y="171450"/>
                </a:lnTo>
                <a:lnTo>
                  <a:pt x="463050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123950" y="3645661"/>
            <a:ext cx="1968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8.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95755" y="3645661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30300" y="3808984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9.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95755" y="3817111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414761" y="3988561"/>
            <a:ext cx="463550" cy="171450"/>
          </a:xfrm>
          <a:custGeom>
            <a:avLst/>
            <a:gdLst/>
            <a:ahLst/>
            <a:cxnLst/>
            <a:rect l="l" t="t" r="r" b="b"/>
            <a:pathLst>
              <a:path w="463550" h="171450">
                <a:moveTo>
                  <a:pt x="0" y="171450"/>
                </a:moveTo>
                <a:lnTo>
                  <a:pt x="463050" y="171450"/>
                </a:lnTo>
                <a:lnTo>
                  <a:pt x="463050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123950" y="3988561"/>
            <a:ext cx="1968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89304" y="2484398"/>
            <a:ext cx="4407535" cy="1847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1915">
              <a:lnSpc>
                <a:spcPts val="99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function</a:t>
            </a:r>
            <a:r>
              <a:rPr dirty="0" sz="1050" spc="-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endOfWeek(date)</a:t>
            </a:r>
            <a:endParaRPr sz="1050">
              <a:latin typeface="Consolas"/>
              <a:cs typeface="Consolas"/>
            </a:endParaRPr>
          </a:p>
          <a:p>
            <a:pPr marL="22860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74650">
              <a:lnSpc>
                <a:spcPct val="100000"/>
              </a:lnSpc>
              <a:spcBef>
                <a:spcPts val="5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lastday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date.getDate()</a:t>
            </a:r>
            <a:r>
              <a:rPr dirty="0" sz="1050">
                <a:latin typeface="Consolas"/>
                <a:cs typeface="Consolas"/>
              </a:rPr>
              <a:t> - </a:t>
            </a:r>
            <a:r>
              <a:rPr dirty="0" sz="1050" spc="-5">
                <a:latin typeface="Consolas"/>
                <a:cs typeface="Consolas"/>
              </a:rPr>
              <a:t>(date.getDay()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- </a:t>
            </a:r>
            <a:r>
              <a:rPr dirty="0" sz="1050" spc="-5">
                <a:latin typeface="Consolas"/>
                <a:cs typeface="Consolas"/>
              </a:rPr>
              <a:t>1)</a:t>
            </a:r>
            <a:r>
              <a:rPr dirty="0" sz="1050">
                <a:latin typeface="Consolas"/>
                <a:cs typeface="Consolas"/>
              </a:rPr>
              <a:t> +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6;</a:t>
            </a:r>
            <a:endParaRPr sz="1050">
              <a:latin typeface="Consolas"/>
              <a:cs typeface="Consolas"/>
            </a:endParaRPr>
          </a:p>
          <a:p>
            <a:pPr marL="374650">
              <a:lnSpc>
                <a:spcPct val="100000"/>
              </a:lnSpc>
              <a:spcBef>
                <a:spcPts val="90"/>
              </a:spcBef>
            </a:pP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return</a:t>
            </a:r>
            <a:r>
              <a:rPr dirty="0" sz="1050" spc="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spc="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Date(date.setDate(lastday));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2286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r>
              <a:rPr dirty="0" sz="1050" spc="-5">
                <a:latin typeface="Consolas"/>
                <a:cs typeface="Consolas"/>
              </a:rPr>
              <a:t>dt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Date();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>
                <a:latin typeface="Consolas"/>
                <a:cs typeface="Consolas"/>
              </a:rPr>
              <a:t>document.write(endOfWeek(dt).toString());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95756" y="3988561"/>
            <a:ext cx="28575" cy="342900"/>
          </a:xfrm>
          <a:custGeom>
            <a:avLst/>
            <a:gdLst/>
            <a:ahLst/>
            <a:cxnLst/>
            <a:rect l="l" t="t" r="r" b="b"/>
            <a:pathLst>
              <a:path w="28575" h="342900">
                <a:moveTo>
                  <a:pt x="28194" y="0"/>
                </a:moveTo>
                <a:lnTo>
                  <a:pt x="0" y="0"/>
                </a:lnTo>
                <a:lnTo>
                  <a:pt x="0" y="171450"/>
                </a:lnTo>
                <a:lnTo>
                  <a:pt x="0" y="342900"/>
                </a:lnTo>
                <a:lnTo>
                  <a:pt x="28194" y="342900"/>
                </a:lnTo>
                <a:lnTo>
                  <a:pt x="28194" y="171450"/>
                </a:lnTo>
                <a:lnTo>
                  <a:pt x="28194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401108" y="4666403"/>
            <a:ext cx="93599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with</a:t>
            </a:r>
            <a:r>
              <a:rPr dirty="0" sz="1300" spc="-8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Solution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1700" y="4151884"/>
            <a:ext cx="4009390" cy="1613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JavaScript</a:t>
            </a:r>
            <a:r>
              <a:rPr dirty="0" sz="1300" spc="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Datetime: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Exercise-52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 a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get the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month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start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date.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Solution:-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95350" y="5754370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view</a:t>
            </a:r>
            <a:r>
              <a:rPr dirty="0" u="sng" sz="70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plain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copy</a:t>
            </a:r>
            <a:r>
              <a:rPr dirty="0" u="sng" sz="700" spc="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to</a:t>
            </a:r>
            <a:r>
              <a:rPr dirty="0" u="sng" sz="700" spc="-1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clipboard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print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095755" y="6040120"/>
          <a:ext cx="227965" cy="1729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20"/>
              </a:tblGrid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3.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4.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49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5.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6.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7.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8.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9.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R="3810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1216152" y="6079006"/>
            <a:ext cx="4480560" cy="167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5575">
              <a:lnSpc>
                <a:spcPts val="99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function </a:t>
            </a:r>
            <a:r>
              <a:rPr dirty="0" sz="1050" spc="-5">
                <a:latin typeface="Consolas"/>
                <a:cs typeface="Consolas"/>
              </a:rPr>
              <a:t>startOfMonth(date)</a:t>
            </a:r>
            <a:endParaRPr sz="1050">
              <a:latin typeface="Consolas"/>
              <a:cs typeface="Consolas"/>
            </a:endParaRPr>
          </a:p>
          <a:p>
            <a:pPr marL="301625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74650">
              <a:lnSpc>
                <a:spcPct val="100000"/>
              </a:lnSpc>
              <a:spcBef>
                <a:spcPts val="5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return</a:t>
            </a:r>
            <a:r>
              <a:rPr dirty="0" sz="1050" spc="3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spc="3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Date(date.getFullYear(),</a:t>
            </a:r>
            <a:r>
              <a:rPr dirty="0" sz="1050" spc="3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date.getMonth(),</a:t>
            </a:r>
            <a:r>
              <a:rPr dirty="0" sz="1050" spc="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0162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155575">
              <a:lnSpc>
                <a:spcPct val="100000"/>
              </a:lnSpc>
              <a:spcBef>
                <a:spcPts val="5"/>
              </a:spcBef>
            </a:pPr>
            <a:r>
              <a:rPr dirty="0" sz="1050" spc="-5">
                <a:latin typeface="Consolas"/>
                <a:cs typeface="Consolas"/>
              </a:rPr>
              <a:t>dt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Date();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0.</a:t>
            </a:r>
            <a:r>
              <a:rPr dirty="0" sz="1050">
                <a:latin typeface="Consolas"/>
                <a:cs typeface="Consolas"/>
              </a:rPr>
              <a:t>document.write(startOfMonth(dt).toString());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318148" y="6211569"/>
            <a:ext cx="560070" cy="1543050"/>
          </a:xfrm>
          <a:custGeom>
            <a:avLst/>
            <a:gdLst/>
            <a:ahLst/>
            <a:cxnLst/>
            <a:rect l="l" t="t" r="r" b="b"/>
            <a:pathLst>
              <a:path w="560070" h="1543050">
                <a:moveTo>
                  <a:pt x="559663" y="1371600"/>
                </a:moveTo>
                <a:lnTo>
                  <a:pt x="0" y="1371600"/>
                </a:lnTo>
                <a:lnTo>
                  <a:pt x="0" y="1543050"/>
                </a:lnTo>
                <a:lnTo>
                  <a:pt x="559663" y="1543050"/>
                </a:lnTo>
                <a:lnTo>
                  <a:pt x="559663" y="1371600"/>
                </a:lnTo>
                <a:close/>
              </a:path>
              <a:path w="560070" h="1543050">
                <a:moveTo>
                  <a:pt x="559663" y="1028700"/>
                </a:moveTo>
                <a:lnTo>
                  <a:pt x="0" y="1028700"/>
                </a:lnTo>
                <a:lnTo>
                  <a:pt x="0" y="1200150"/>
                </a:lnTo>
                <a:lnTo>
                  <a:pt x="559663" y="1200150"/>
                </a:lnTo>
                <a:lnTo>
                  <a:pt x="559663" y="1028700"/>
                </a:lnTo>
                <a:close/>
              </a:path>
              <a:path w="560070" h="1543050">
                <a:moveTo>
                  <a:pt x="559663" y="685800"/>
                </a:moveTo>
                <a:lnTo>
                  <a:pt x="0" y="685800"/>
                </a:lnTo>
                <a:lnTo>
                  <a:pt x="0" y="857250"/>
                </a:lnTo>
                <a:lnTo>
                  <a:pt x="559663" y="857250"/>
                </a:lnTo>
                <a:lnTo>
                  <a:pt x="559663" y="685800"/>
                </a:lnTo>
                <a:close/>
              </a:path>
              <a:path w="560070" h="1543050">
                <a:moveTo>
                  <a:pt x="559663" y="342900"/>
                </a:moveTo>
                <a:lnTo>
                  <a:pt x="0" y="342900"/>
                </a:lnTo>
                <a:lnTo>
                  <a:pt x="0" y="514350"/>
                </a:lnTo>
                <a:lnTo>
                  <a:pt x="559663" y="514350"/>
                </a:lnTo>
                <a:lnTo>
                  <a:pt x="559663" y="342900"/>
                </a:lnTo>
                <a:close/>
              </a:path>
              <a:path w="560070" h="1543050">
                <a:moveTo>
                  <a:pt x="559663" y="0"/>
                </a:moveTo>
                <a:lnTo>
                  <a:pt x="0" y="0"/>
                </a:lnTo>
                <a:lnTo>
                  <a:pt x="0" y="171450"/>
                </a:lnTo>
                <a:lnTo>
                  <a:pt x="559663" y="171450"/>
                </a:lnTo>
                <a:lnTo>
                  <a:pt x="559663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125134" y="8260249"/>
            <a:ext cx="93599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with</a:t>
            </a:r>
            <a:r>
              <a:rPr dirty="0" sz="1300" spc="-6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Solution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01700" y="8165134"/>
            <a:ext cx="4991100" cy="833119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JavaScript</a:t>
            </a:r>
            <a:r>
              <a:rPr dirty="0" sz="1300" spc="-1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String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: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Exercise-2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check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whether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string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is blank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or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not.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r>
              <a:rPr dirty="0" sz="130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dirty="0" sz="130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086100" y="8266733"/>
            <a:ext cx="1188720" cy="153670"/>
          </a:xfrm>
          <a:custGeom>
            <a:avLst/>
            <a:gdLst/>
            <a:ahLst/>
            <a:cxnLst/>
            <a:rect l="l" t="t" r="r" b="b"/>
            <a:pathLst>
              <a:path w="1188720" h="153670">
                <a:moveTo>
                  <a:pt x="1188591" y="0"/>
                </a:moveTo>
                <a:lnTo>
                  <a:pt x="0" y="0"/>
                </a:lnTo>
                <a:lnTo>
                  <a:pt x="0" y="153366"/>
                </a:lnTo>
                <a:lnTo>
                  <a:pt x="1188591" y="153366"/>
                </a:lnTo>
                <a:lnTo>
                  <a:pt x="1188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295400" y="6019155"/>
            <a:ext cx="5022850" cy="1830070"/>
          </a:xfrm>
          <a:custGeom>
            <a:avLst/>
            <a:gdLst/>
            <a:ahLst/>
            <a:cxnLst/>
            <a:rect l="l" t="t" r="r" b="b"/>
            <a:pathLst>
              <a:path w="5022850" h="1830070">
                <a:moveTo>
                  <a:pt x="5022756" y="0"/>
                </a:moveTo>
                <a:lnTo>
                  <a:pt x="0" y="0"/>
                </a:lnTo>
                <a:lnTo>
                  <a:pt x="0" y="1829444"/>
                </a:lnTo>
                <a:lnTo>
                  <a:pt x="5022756" y="1829444"/>
                </a:lnTo>
                <a:lnTo>
                  <a:pt x="5022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52800" y="4683346"/>
            <a:ext cx="1096010" cy="180975"/>
          </a:xfrm>
          <a:custGeom>
            <a:avLst/>
            <a:gdLst/>
            <a:ahLst/>
            <a:cxnLst/>
            <a:rect l="l" t="t" r="r" b="b"/>
            <a:pathLst>
              <a:path w="1096010" h="180975">
                <a:moveTo>
                  <a:pt x="1095475" y="0"/>
                </a:moveTo>
                <a:lnTo>
                  <a:pt x="0" y="0"/>
                </a:lnTo>
                <a:lnTo>
                  <a:pt x="0" y="180753"/>
                </a:lnTo>
                <a:lnTo>
                  <a:pt x="1095475" y="180753"/>
                </a:lnTo>
                <a:lnTo>
                  <a:pt x="10954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320800" y="2402662"/>
            <a:ext cx="5093970" cy="1928495"/>
          </a:xfrm>
          <a:custGeom>
            <a:avLst/>
            <a:gdLst/>
            <a:ahLst/>
            <a:cxnLst/>
            <a:rect l="l" t="t" r="r" b="b"/>
            <a:pathLst>
              <a:path w="5093970" h="1928495">
                <a:moveTo>
                  <a:pt x="5093961" y="0"/>
                </a:moveTo>
                <a:lnTo>
                  <a:pt x="0" y="0"/>
                </a:lnTo>
                <a:lnTo>
                  <a:pt x="0" y="1928037"/>
                </a:lnTo>
                <a:lnTo>
                  <a:pt x="5093961" y="1928037"/>
                </a:lnTo>
                <a:lnTo>
                  <a:pt x="50939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52800" y="1059872"/>
            <a:ext cx="1243965" cy="235585"/>
          </a:xfrm>
          <a:custGeom>
            <a:avLst/>
            <a:gdLst/>
            <a:ahLst/>
            <a:cxnLst/>
            <a:rect l="l" t="t" r="r" b="b"/>
            <a:pathLst>
              <a:path w="1243964" h="235584">
                <a:moveTo>
                  <a:pt x="1243364" y="0"/>
                </a:moveTo>
                <a:lnTo>
                  <a:pt x="0" y="0"/>
                </a:lnTo>
                <a:lnTo>
                  <a:pt x="0" y="235527"/>
                </a:lnTo>
                <a:lnTo>
                  <a:pt x="1243364" y="235527"/>
                </a:lnTo>
                <a:lnTo>
                  <a:pt x="1243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248275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18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4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6804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4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4" y="12954"/>
                  </a:lnTo>
                  <a:lnTo>
                    <a:pt x="128041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95350" y="0"/>
            <a:ext cx="6877050" cy="1104265"/>
            <a:chOff x="895350" y="0"/>
            <a:chExt cx="6877050" cy="110426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273" y="0"/>
              <a:ext cx="1008126" cy="9403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95350" y="914400"/>
              <a:ext cx="5982970" cy="189865"/>
            </a:xfrm>
            <a:custGeom>
              <a:avLst/>
              <a:gdLst/>
              <a:ahLst/>
              <a:cxnLst/>
              <a:rect l="l" t="t" r="r" b="b"/>
              <a:pathLst>
                <a:path w="5982970" h="189865">
                  <a:moveTo>
                    <a:pt x="5982461" y="0"/>
                  </a:moveTo>
                  <a:lnTo>
                    <a:pt x="0" y="0"/>
                  </a:lnTo>
                  <a:lnTo>
                    <a:pt x="0" y="189738"/>
                  </a:lnTo>
                  <a:lnTo>
                    <a:pt x="5982461" y="189738"/>
                  </a:lnTo>
                  <a:lnTo>
                    <a:pt x="5982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01700" y="890269"/>
            <a:ext cx="2365375" cy="117475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490"/>
              </a:lnSpc>
              <a:spcBef>
                <a:spcPts val="210"/>
              </a:spcBef>
            </a:pP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document.write(is_Blank(''));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document.write(is_Blank('abc')); </a:t>
            </a:r>
            <a:r>
              <a:rPr dirty="0" sz="1300" spc="-3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true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40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false</a:t>
            </a:r>
            <a:endParaRPr sz="1300">
              <a:latin typeface="Arial MT"/>
              <a:cs typeface="Arial MT"/>
            </a:endParaRPr>
          </a:p>
          <a:p>
            <a:pPr marL="12700" marR="939800">
              <a:lnSpc>
                <a:spcPts val="1490"/>
              </a:lnSpc>
              <a:spcBef>
                <a:spcPts val="80"/>
              </a:spcBef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Solution:- </a:t>
            </a:r>
            <a:r>
              <a:rPr dirty="0" sz="1300" spc="-34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5350" y="2053844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view</a:t>
            </a:r>
            <a:r>
              <a:rPr dirty="0" u="sng" sz="70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plain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copy</a:t>
            </a:r>
            <a:r>
              <a:rPr dirty="0" u="sng" sz="700" spc="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to</a:t>
            </a:r>
            <a:r>
              <a:rPr dirty="0" u="sng" sz="700" spc="-1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clipboard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print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095755" y="2339594"/>
          <a:ext cx="227965" cy="1386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20"/>
              </a:tblGrid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3.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4.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5.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6.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7.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marL="2667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8.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371853" y="2378480"/>
            <a:ext cx="2345690" cy="133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0"/>
              </a:lnSpc>
              <a:tabLst>
                <a:tab pos="878840" algn="l"/>
              </a:tabLst>
            </a:pPr>
            <a:r>
              <a:rPr dirty="0" sz="1050" spc="-5">
                <a:latin typeface="Consolas"/>
                <a:cs typeface="Consolas"/>
              </a:rPr>
              <a:t>is_Blank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	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function</a:t>
            </a:r>
            <a:r>
              <a:rPr dirty="0" sz="1050" spc="-5">
                <a:latin typeface="Consolas"/>
                <a:cs typeface="Consolas"/>
              </a:rPr>
              <a:t>(input)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585470"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(input.length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===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0)</a:t>
            </a:r>
            <a:endParaRPr sz="1050">
              <a:latin typeface="Consolas"/>
              <a:cs typeface="Consolas"/>
            </a:endParaRPr>
          </a:p>
          <a:p>
            <a:pPr marL="585470" marR="872490">
              <a:lnSpc>
                <a:spcPct val="107100"/>
              </a:lnSpc>
            </a:pP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return</a:t>
            </a:r>
            <a:r>
              <a:rPr dirty="0" sz="1050" spc="-10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true</a:t>
            </a:r>
            <a:r>
              <a:rPr dirty="0" sz="1050">
                <a:latin typeface="Consolas"/>
                <a:cs typeface="Consolas"/>
              </a:rPr>
              <a:t>;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else</a:t>
            </a:r>
            <a:endParaRPr sz="1050">
              <a:latin typeface="Consolas"/>
              <a:cs typeface="Consolas"/>
            </a:endParaRPr>
          </a:p>
          <a:p>
            <a:pPr marL="585470">
              <a:lnSpc>
                <a:spcPct val="100000"/>
              </a:lnSpc>
              <a:spcBef>
                <a:spcPts val="90"/>
              </a:spcBef>
            </a:pP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return</a:t>
            </a:r>
            <a:r>
              <a:rPr dirty="0" sz="1050" spc="-7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false</a:t>
            </a:r>
            <a:r>
              <a:rPr dirty="0" sz="1050"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7100"/>
              </a:lnSpc>
            </a:pPr>
            <a:r>
              <a:rPr dirty="0" sz="1050" spc="-5">
                <a:latin typeface="Consolas"/>
                <a:cs typeface="Consolas"/>
              </a:rPr>
              <a:t>document.write(is_Blank(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''</a:t>
            </a:r>
            <a:r>
              <a:rPr dirty="0" sz="1050" spc="-5">
                <a:latin typeface="Consolas"/>
                <a:cs typeface="Consolas"/>
              </a:rPr>
              <a:t>)); 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document.write(is_Blank(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'abc'</a:t>
            </a:r>
            <a:r>
              <a:rPr dirty="0" sz="1050" spc="-5">
                <a:latin typeface="Consolas"/>
                <a:cs typeface="Consolas"/>
              </a:rPr>
              <a:t>));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31118" y="2511043"/>
            <a:ext cx="2247265" cy="1200150"/>
          </a:xfrm>
          <a:custGeom>
            <a:avLst/>
            <a:gdLst/>
            <a:ahLst/>
            <a:cxnLst/>
            <a:rect l="l" t="t" r="r" b="b"/>
            <a:pathLst>
              <a:path w="2247265" h="1200150">
                <a:moveTo>
                  <a:pt x="2246693" y="1028700"/>
                </a:moveTo>
                <a:lnTo>
                  <a:pt x="0" y="1028700"/>
                </a:lnTo>
                <a:lnTo>
                  <a:pt x="0" y="1200150"/>
                </a:lnTo>
                <a:lnTo>
                  <a:pt x="2246693" y="1200150"/>
                </a:lnTo>
                <a:lnTo>
                  <a:pt x="2246693" y="1028700"/>
                </a:lnTo>
                <a:close/>
              </a:path>
              <a:path w="2247265" h="1200150">
                <a:moveTo>
                  <a:pt x="2246693" y="685800"/>
                </a:moveTo>
                <a:lnTo>
                  <a:pt x="0" y="685800"/>
                </a:lnTo>
                <a:lnTo>
                  <a:pt x="0" y="857250"/>
                </a:lnTo>
                <a:lnTo>
                  <a:pt x="2246693" y="857250"/>
                </a:lnTo>
                <a:lnTo>
                  <a:pt x="2246693" y="685800"/>
                </a:lnTo>
                <a:close/>
              </a:path>
              <a:path w="2247265" h="1200150">
                <a:moveTo>
                  <a:pt x="2246693" y="342900"/>
                </a:moveTo>
                <a:lnTo>
                  <a:pt x="0" y="342900"/>
                </a:lnTo>
                <a:lnTo>
                  <a:pt x="0" y="514350"/>
                </a:lnTo>
                <a:lnTo>
                  <a:pt x="2246693" y="514350"/>
                </a:lnTo>
                <a:lnTo>
                  <a:pt x="2246693" y="342900"/>
                </a:lnTo>
                <a:close/>
              </a:path>
              <a:path w="2247265" h="1200150">
                <a:moveTo>
                  <a:pt x="2246693" y="0"/>
                </a:moveTo>
                <a:lnTo>
                  <a:pt x="0" y="0"/>
                </a:lnTo>
                <a:lnTo>
                  <a:pt x="0" y="171450"/>
                </a:lnTo>
                <a:lnTo>
                  <a:pt x="2246693" y="171450"/>
                </a:lnTo>
                <a:lnTo>
                  <a:pt x="2246693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125134" y="4387511"/>
            <a:ext cx="93599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with</a:t>
            </a:r>
            <a:r>
              <a:rPr dirty="0" sz="1300" spc="-6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Solution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700" y="4291634"/>
            <a:ext cx="5585460" cy="178308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JavaScript</a:t>
            </a:r>
            <a:r>
              <a:rPr dirty="0" sz="1300" spc="-1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String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: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Exercise-4</a:t>
            </a: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ts val="1490"/>
              </a:lnSpc>
              <a:spcBef>
                <a:spcPts val="645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remove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specified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number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characters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from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string.</a:t>
            </a:r>
            <a:endParaRPr sz="1300">
              <a:latin typeface="Arial MT"/>
              <a:cs typeface="Arial MT"/>
            </a:endParaRPr>
          </a:p>
          <a:p>
            <a:pPr marL="12700" marR="1932305">
              <a:lnSpc>
                <a:spcPct val="95800"/>
              </a:lnSpc>
              <a:spcBef>
                <a:spcPts val="645"/>
              </a:spcBef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r>
              <a:rPr dirty="0" sz="1300" spc="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dirty="0" sz="1300" spc="35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 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document.write(truncate_string("Robin</a:t>
            </a:r>
            <a:r>
              <a:rPr dirty="0" sz="1300" spc="9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Singh",4));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"Robi"</a:t>
            </a:r>
            <a:endParaRPr sz="1300">
              <a:latin typeface="Arial MT"/>
              <a:cs typeface="Arial MT"/>
            </a:endParaRPr>
          </a:p>
          <a:p>
            <a:pPr marL="12700" marR="4160520">
              <a:lnSpc>
                <a:spcPts val="1490"/>
              </a:lnSpc>
              <a:spcBef>
                <a:spcPts val="45"/>
              </a:spcBef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Solution:- </a:t>
            </a:r>
            <a:r>
              <a:rPr dirty="0" sz="1300" spc="-34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5350" y="6063741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view</a:t>
            </a:r>
            <a:r>
              <a:rPr dirty="0" u="sng" sz="70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plain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copy</a:t>
            </a:r>
            <a:r>
              <a:rPr dirty="0" u="sng" sz="700" spc="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to</a:t>
            </a:r>
            <a:r>
              <a:rPr dirty="0" u="sng" sz="700" spc="-1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clipboard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print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5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95756" y="6349491"/>
            <a:ext cx="28575" cy="344170"/>
          </a:xfrm>
          <a:custGeom>
            <a:avLst/>
            <a:gdLst/>
            <a:ahLst/>
            <a:cxnLst/>
            <a:rect l="l" t="t" r="r" b="b"/>
            <a:pathLst>
              <a:path w="28575" h="344170">
                <a:moveTo>
                  <a:pt x="28194" y="0"/>
                </a:moveTo>
                <a:lnTo>
                  <a:pt x="0" y="0"/>
                </a:lnTo>
                <a:lnTo>
                  <a:pt x="0" y="172212"/>
                </a:lnTo>
                <a:lnTo>
                  <a:pt x="0" y="343662"/>
                </a:lnTo>
                <a:lnTo>
                  <a:pt x="28194" y="343662"/>
                </a:lnTo>
                <a:lnTo>
                  <a:pt x="28194" y="172212"/>
                </a:lnTo>
                <a:lnTo>
                  <a:pt x="28194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30300" y="6329172"/>
            <a:ext cx="172085" cy="54165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1.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95755" y="6693154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57718" y="6864604"/>
            <a:ext cx="1120140" cy="171450"/>
          </a:xfrm>
          <a:custGeom>
            <a:avLst/>
            <a:gdLst/>
            <a:ahLst/>
            <a:cxnLst/>
            <a:rect l="l" t="t" r="r" b="b"/>
            <a:pathLst>
              <a:path w="1120140" h="171450">
                <a:moveTo>
                  <a:pt x="0" y="171450"/>
                </a:moveTo>
                <a:lnTo>
                  <a:pt x="1120093" y="171450"/>
                </a:lnTo>
                <a:lnTo>
                  <a:pt x="1120093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123950" y="6864604"/>
            <a:ext cx="1714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5755" y="6864604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30300" y="7027926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95755" y="7036054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57718" y="7207504"/>
            <a:ext cx="1120140" cy="171450"/>
          </a:xfrm>
          <a:custGeom>
            <a:avLst/>
            <a:gdLst/>
            <a:ahLst/>
            <a:cxnLst/>
            <a:rect l="l" t="t" r="r" b="b"/>
            <a:pathLst>
              <a:path w="1120140" h="171450">
                <a:moveTo>
                  <a:pt x="0" y="171450"/>
                </a:moveTo>
                <a:lnTo>
                  <a:pt x="1120093" y="171450"/>
                </a:lnTo>
                <a:lnTo>
                  <a:pt x="1120093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23950" y="7207504"/>
            <a:ext cx="1714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5755" y="7207504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130300" y="7370826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7.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1853" y="6388378"/>
            <a:ext cx="3958590" cy="1163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0"/>
              </a:lnSpc>
            </a:pPr>
            <a:r>
              <a:rPr dirty="0" sz="1050" spc="-5">
                <a:latin typeface="Consolas"/>
                <a:cs typeface="Consolas"/>
              </a:rPr>
              <a:t>truncate_string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function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(str1,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length) 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((str1.constructor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===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String)</a:t>
            </a:r>
            <a:r>
              <a:rPr dirty="0" sz="1050" spc="2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&amp;&amp;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(length&gt;0))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585470">
              <a:lnSpc>
                <a:spcPct val="100000"/>
              </a:lnSpc>
              <a:spcBef>
                <a:spcPts val="90"/>
              </a:spcBef>
            </a:pP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return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str1.slice(0,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length);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onsolas"/>
                <a:cs typeface="Consolas"/>
              </a:rPr>
              <a:t>};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onsolas"/>
                <a:cs typeface="Consolas"/>
              </a:rPr>
              <a:t>document.write(truncate_string(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"Robin</a:t>
            </a:r>
            <a:r>
              <a:rPr dirty="0" sz="1050" spc="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Singh"</a:t>
            </a:r>
            <a:r>
              <a:rPr dirty="0" sz="1050" spc="-5">
                <a:latin typeface="Consolas"/>
                <a:cs typeface="Consolas"/>
              </a:rPr>
              <a:t>,4));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95755" y="7378954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67156" y="7727950"/>
            <a:ext cx="28575" cy="870585"/>
          </a:xfrm>
          <a:custGeom>
            <a:avLst/>
            <a:gdLst/>
            <a:ahLst/>
            <a:cxnLst/>
            <a:rect l="l" t="t" r="r" b="b"/>
            <a:pathLst>
              <a:path w="28575" h="870584">
                <a:moveTo>
                  <a:pt x="28194" y="349008"/>
                </a:moveTo>
                <a:lnTo>
                  <a:pt x="0" y="349008"/>
                </a:lnTo>
                <a:lnTo>
                  <a:pt x="0" y="698754"/>
                </a:lnTo>
                <a:lnTo>
                  <a:pt x="0" y="870204"/>
                </a:lnTo>
                <a:lnTo>
                  <a:pt x="28194" y="870204"/>
                </a:lnTo>
                <a:lnTo>
                  <a:pt x="28194" y="698766"/>
                </a:lnTo>
                <a:lnTo>
                  <a:pt x="28194" y="349008"/>
                </a:lnTo>
                <a:close/>
              </a:path>
              <a:path w="28575" h="870584">
                <a:moveTo>
                  <a:pt x="28194" y="0"/>
                </a:moveTo>
                <a:lnTo>
                  <a:pt x="0" y="0"/>
                </a:lnTo>
                <a:lnTo>
                  <a:pt x="0" y="348996"/>
                </a:lnTo>
                <a:lnTo>
                  <a:pt x="28194" y="348996"/>
                </a:lnTo>
                <a:lnTo>
                  <a:pt x="28194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82700" y="6369895"/>
            <a:ext cx="4475480" cy="1161415"/>
          </a:xfrm>
          <a:custGeom>
            <a:avLst/>
            <a:gdLst/>
            <a:ahLst/>
            <a:cxnLst/>
            <a:rect l="l" t="t" r="r" b="b"/>
            <a:pathLst>
              <a:path w="4475480" h="1161415">
                <a:moveTo>
                  <a:pt x="4475018" y="0"/>
                </a:moveTo>
                <a:lnTo>
                  <a:pt x="0" y="0"/>
                </a:lnTo>
                <a:lnTo>
                  <a:pt x="0" y="1161204"/>
                </a:lnTo>
                <a:lnTo>
                  <a:pt x="4475018" y="1161204"/>
                </a:lnTo>
                <a:lnTo>
                  <a:pt x="44750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73400" y="4418391"/>
            <a:ext cx="1101090" cy="191770"/>
          </a:xfrm>
          <a:custGeom>
            <a:avLst/>
            <a:gdLst/>
            <a:ahLst/>
            <a:cxnLst/>
            <a:rect l="l" t="t" r="r" b="b"/>
            <a:pathLst>
              <a:path w="1101089" h="191770">
                <a:moveTo>
                  <a:pt x="1100953" y="0"/>
                </a:moveTo>
                <a:lnTo>
                  <a:pt x="0" y="0"/>
                </a:lnTo>
                <a:lnTo>
                  <a:pt x="0" y="191708"/>
                </a:lnTo>
                <a:lnTo>
                  <a:pt x="1100953" y="191708"/>
                </a:lnTo>
                <a:lnTo>
                  <a:pt x="11009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95400" y="2367945"/>
            <a:ext cx="3336290" cy="1391285"/>
          </a:xfrm>
          <a:custGeom>
            <a:avLst/>
            <a:gdLst/>
            <a:ahLst/>
            <a:cxnLst/>
            <a:rect l="l" t="t" r="r" b="b"/>
            <a:pathLst>
              <a:path w="3336290" h="1391285">
                <a:moveTo>
                  <a:pt x="3335723" y="0"/>
                </a:moveTo>
                <a:lnTo>
                  <a:pt x="0" y="0"/>
                </a:lnTo>
                <a:lnTo>
                  <a:pt x="0" y="1391254"/>
                </a:lnTo>
                <a:lnTo>
                  <a:pt x="3335723" y="1391254"/>
                </a:lnTo>
                <a:lnTo>
                  <a:pt x="33357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248275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19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4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6804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4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4" y="12954"/>
                  </a:lnTo>
                  <a:lnTo>
                    <a:pt x="128041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95350" y="0"/>
            <a:ext cx="6877050" cy="1333500"/>
            <a:chOff x="895350" y="0"/>
            <a:chExt cx="6877050" cy="13335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273" y="0"/>
              <a:ext cx="1008126" cy="9403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95350" y="914400"/>
              <a:ext cx="5982970" cy="419100"/>
            </a:xfrm>
            <a:custGeom>
              <a:avLst/>
              <a:gdLst/>
              <a:ahLst/>
              <a:cxnLst/>
              <a:rect l="l" t="t" r="r" b="b"/>
              <a:pathLst>
                <a:path w="5982970" h="419100">
                  <a:moveTo>
                    <a:pt x="5982461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5982461" y="419100"/>
                  </a:lnTo>
                  <a:lnTo>
                    <a:pt x="5982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244519" y="1071795"/>
            <a:ext cx="81661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ith</a:t>
            </a:r>
            <a:r>
              <a:rPr dirty="0" sz="1300" spc="-65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Solution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700" y="976680"/>
            <a:ext cx="5705475" cy="159258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JavaScript</a:t>
            </a:r>
            <a:r>
              <a:rPr dirty="0" sz="1300" spc="-1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String :</a:t>
            </a:r>
            <a:r>
              <a:rPr dirty="0" sz="1300" spc="-5">
                <a:solidFill>
                  <a:srgbClr val="1C93C5"/>
                </a:solidFill>
                <a:latin typeface="Arial MT"/>
                <a:cs typeface="Arial MT"/>
              </a:rPr>
              <a:t> Exercise-9</a:t>
            </a:r>
            <a:r>
              <a:rPr dirty="0" sz="1300" spc="-10">
                <a:solidFill>
                  <a:srgbClr val="1C93C5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93C5"/>
                </a:solidFill>
                <a:latin typeface="Arial MT"/>
                <a:cs typeface="Arial MT"/>
              </a:rPr>
              <a:t>w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capitalize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the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first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letter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each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word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in a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string.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  <a:spcBef>
                <a:spcPts val="615"/>
              </a:spcBef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Test</a:t>
            </a:r>
            <a:r>
              <a:rPr dirty="0" sz="130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dirty="0" sz="130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12700" marR="1667510">
              <a:lnSpc>
                <a:spcPts val="1490"/>
              </a:lnSpc>
              <a:spcBef>
                <a:spcPts val="80"/>
              </a:spcBef>
            </a:pP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document.write(capitalize_Words('js</a:t>
            </a:r>
            <a:r>
              <a:rPr dirty="0" sz="1300" spc="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string</a:t>
            </a:r>
            <a:r>
              <a:rPr dirty="0" sz="1300" spc="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exercises'));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"Js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String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Exercises"</a:t>
            </a:r>
            <a:endParaRPr sz="1300">
              <a:latin typeface="Arial MT"/>
              <a:cs typeface="Arial MT"/>
            </a:endParaRPr>
          </a:p>
          <a:p>
            <a:pPr marL="12700" marR="4280535">
              <a:lnSpc>
                <a:spcPts val="1490"/>
              </a:lnSpc>
              <a:spcBef>
                <a:spcPts val="10"/>
              </a:spcBef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Solution:- </a:t>
            </a:r>
            <a:r>
              <a:rPr dirty="0" sz="1300" spc="-34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5350" y="2558288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view</a:t>
            </a:r>
            <a:r>
              <a:rPr dirty="0" u="sng" sz="70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plain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copy</a:t>
            </a:r>
            <a:r>
              <a:rPr dirty="0" u="sng" sz="700" spc="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to</a:t>
            </a:r>
            <a:r>
              <a:rPr dirty="0" u="sng" sz="700" spc="-1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clipboard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print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0300" y="2835909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95755" y="2844038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23950" y="3015488"/>
            <a:ext cx="1714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95755" y="3015488"/>
            <a:ext cx="200025" cy="514350"/>
            <a:chOff x="1095755" y="3015488"/>
            <a:chExt cx="200025" cy="514350"/>
          </a:xfrm>
        </p:grpSpPr>
        <p:sp>
          <p:nvSpPr>
            <p:cNvPr id="22" name="object 22"/>
            <p:cNvSpPr/>
            <p:nvPr/>
          </p:nvSpPr>
          <p:spPr>
            <a:xfrm>
              <a:off x="1095756" y="3015487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23949" y="3358388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171450"/>
                  </a:moveTo>
                  <a:lnTo>
                    <a:pt x="171450" y="171450"/>
                  </a:lnTo>
                  <a:lnTo>
                    <a:pt x="1714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503320" y="3397274"/>
            <a:ext cx="293370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0"/>
              </a:lnSpc>
            </a:pPr>
            <a:r>
              <a:rPr dirty="0" sz="1050">
                <a:latin typeface="Consolas"/>
                <a:cs typeface="Consolas"/>
              </a:rPr>
              <a:t>er</a:t>
            </a:r>
            <a:r>
              <a:rPr dirty="0" sz="1050" spc="-5">
                <a:latin typeface="Consolas"/>
                <a:cs typeface="Consolas"/>
              </a:rPr>
              <a:t>C</a:t>
            </a:r>
            <a:r>
              <a:rPr dirty="0" sz="1050">
                <a:latin typeface="Consolas"/>
                <a:cs typeface="Consolas"/>
              </a:rPr>
              <a:t>a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95755" y="3358388"/>
            <a:ext cx="657225" cy="687070"/>
            <a:chOff x="1095755" y="3358388"/>
            <a:chExt cx="657225" cy="687070"/>
          </a:xfrm>
        </p:grpSpPr>
        <p:sp>
          <p:nvSpPr>
            <p:cNvPr id="26" name="object 26"/>
            <p:cNvSpPr/>
            <p:nvPr/>
          </p:nvSpPr>
          <p:spPr>
            <a:xfrm>
              <a:off x="1095755" y="3358388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23949" y="3529838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171449"/>
                  </a:moveTo>
                  <a:lnTo>
                    <a:pt x="171450" y="171449"/>
                  </a:lnTo>
                  <a:lnTo>
                    <a:pt x="171450" y="0"/>
                  </a:lnTo>
                  <a:lnTo>
                    <a:pt x="0" y="0"/>
                  </a:lnTo>
                  <a:lnTo>
                    <a:pt x="0" y="171449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95756" y="3529850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37"/>
                  </a:lnTo>
                  <a:lnTo>
                    <a:pt x="0" y="342887"/>
                  </a:lnTo>
                  <a:lnTo>
                    <a:pt x="28194" y="342887"/>
                  </a:lnTo>
                  <a:lnTo>
                    <a:pt x="28194" y="171437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23950" y="3872737"/>
              <a:ext cx="628650" cy="172720"/>
            </a:xfrm>
            <a:custGeom>
              <a:avLst/>
              <a:gdLst/>
              <a:ahLst/>
              <a:cxnLst/>
              <a:rect l="l" t="t" r="r" b="b"/>
              <a:pathLst>
                <a:path w="628650" h="172720">
                  <a:moveTo>
                    <a:pt x="628650" y="0"/>
                  </a:moveTo>
                  <a:lnTo>
                    <a:pt x="0" y="0"/>
                  </a:lnTo>
                  <a:lnTo>
                    <a:pt x="0" y="140462"/>
                  </a:lnTo>
                  <a:lnTo>
                    <a:pt x="0" y="172212"/>
                  </a:lnTo>
                  <a:lnTo>
                    <a:pt x="628650" y="172212"/>
                  </a:lnTo>
                  <a:lnTo>
                    <a:pt x="628650" y="140462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123950" y="3167379"/>
            <a:ext cx="628650" cy="88265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</a:t>
            </a:r>
            <a:endParaRPr sz="105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5.</a:t>
            </a:r>
            <a:endParaRPr sz="105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71853" y="2882924"/>
            <a:ext cx="5131435" cy="1162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0"/>
              </a:lnSpc>
            </a:pP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//capitalize_Words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function</a:t>
            </a:r>
            <a:r>
              <a:rPr dirty="0" sz="1050" spc="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capitalize_Words(str)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indent="73025">
              <a:lnSpc>
                <a:spcPct val="10710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return</a:t>
            </a:r>
            <a:r>
              <a:rPr dirty="0" sz="1050" spc="4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str.replace(/\w\S*/g,</a:t>
            </a:r>
            <a:r>
              <a:rPr dirty="0" sz="1050" spc="50"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function</a:t>
            </a:r>
            <a:r>
              <a:rPr dirty="0" sz="1050" spc="-5">
                <a:latin typeface="Consolas"/>
                <a:cs typeface="Consolas"/>
              </a:rPr>
              <a:t>(txt){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return</a:t>
            </a:r>
            <a:r>
              <a:rPr dirty="0" sz="1050" spc="5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txt.charAt(0).toUpp </a:t>
            </a:r>
            <a:r>
              <a:rPr dirty="0" sz="1050" spc="-56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se() </a:t>
            </a:r>
            <a:r>
              <a:rPr dirty="0" sz="1050">
                <a:latin typeface="Consolas"/>
                <a:cs typeface="Consolas"/>
              </a:rPr>
              <a:t>+ </a:t>
            </a:r>
            <a:r>
              <a:rPr dirty="0" sz="1050" spc="-5">
                <a:latin typeface="Consolas"/>
                <a:cs typeface="Consolas"/>
              </a:rPr>
              <a:t>txt.substr(1).toLowerCase();});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onsolas"/>
                <a:cs typeface="Consolas"/>
              </a:rPr>
              <a:t>document.write(capitalize_Words(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'js</a:t>
            </a:r>
            <a:r>
              <a:rPr dirty="0" sz="10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dirty="0" sz="10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exercises'</a:t>
            </a:r>
            <a:r>
              <a:rPr dirty="0" sz="1050" spc="-5">
                <a:latin typeface="Consolas"/>
                <a:cs typeface="Consolas"/>
              </a:rPr>
              <a:t>));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95755" y="2786267"/>
            <a:ext cx="6107430" cy="1290955"/>
            <a:chOff x="1095755" y="2786267"/>
            <a:chExt cx="6107430" cy="1290955"/>
          </a:xfrm>
        </p:grpSpPr>
        <p:sp>
          <p:nvSpPr>
            <p:cNvPr id="33" name="object 33"/>
            <p:cNvSpPr/>
            <p:nvPr/>
          </p:nvSpPr>
          <p:spPr>
            <a:xfrm>
              <a:off x="1095755" y="3872737"/>
              <a:ext cx="28575" cy="172720"/>
            </a:xfrm>
            <a:custGeom>
              <a:avLst/>
              <a:gdLst/>
              <a:ahLst/>
              <a:cxnLst/>
              <a:rect l="l" t="t" r="r" b="b"/>
              <a:pathLst>
                <a:path w="28575" h="172720">
                  <a:moveTo>
                    <a:pt x="28193" y="0"/>
                  </a:moveTo>
                  <a:lnTo>
                    <a:pt x="0" y="0"/>
                  </a:lnTo>
                  <a:lnTo>
                    <a:pt x="0" y="172212"/>
                  </a:lnTo>
                  <a:lnTo>
                    <a:pt x="28193" y="172212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295400" y="2786277"/>
              <a:ext cx="5907405" cy="1290955"/>
            </a:xfrm>
            <a:custGeom>
              <a:avLst/>
              <a:gdLst/>
              <a:ahLst/>
              <a:cxnLst/>
              <a:rect l="l" t="t" r="r" b="b"/>
              <a:pathLst>
                <a:path w="5907405" h="1290954">
                  <a:moveTo>
                    <a:pt x="5907189" y="205905"/>
                  </a:moveTo>
                  <a:lnTo>
                    <a:pt x="5208981" y="205905"/>
                  </a:lnTo>
                  <a:lnTo>
                    <a:pt x="5208981" y="0"/>
                  </a:lnTo>
                  <a:lnTo>
                    <a:pt x="0" y="0"/>
                  </a:lnTo>
                  <a:lnTo>
                    <a:pt x="0" y="1226921"/>
                  </a:lnTo>
                  <a:lnTo>
                    <a:pt x="457200" y="1226921"/>
                  </a:lnTo>
                  <a:lnTo>
                    <a:pt x="457200" y="1290421"/>
                  </a:lnTo>
                  <a:lnTo>
                    <a:pt x="5907189" y="1290421"/>
                  </a:lnTo>
                  <a:lnTo>
                    <a:pt x="5907189" y="205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/>
          <p:nvPr/>
        </p:nvSpPr>
        <p:spPr>
          <a:xfrm>
            <a:off x="867155" y="4222496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49600" y="1038204"/>
            <a:ext cx="953135" cy="219710"/>
          </a:xfrm>
          <a:custGeom>
            <a:avLst/>
            <a:gdLst/>
            <a:ahLst/>
            <a:cxnLst/>
            <a:rect l="l" t="t" r="r" b="b"/>
            <a:pathLst>
              <a:path w="953135" h="219709">
                <a:moveTo>
                  <a:pt x="953063" y="0"/>
                </a:moveTo>
                <a:lnTo>
                  <a:pt x="0" y="0"/>
                </a:lnTo>
                <a:lnTo>
                  <a:pt x="0" y="219095"/>
                </a:lnTo>
                <a:lnTo>
                  <a:pt x="953063" y="219095"/>
                </a:lnTo>
                <a:lnTo>
                  <a:pt x="9530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318760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2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5665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3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3" y="12954"/>
                  </a:lnTo>
                  <a:lnTo>
                    <a:pt x="12804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95350" y="0"/>
            <a:ext cx="6877050" cy="1333500"/>
            <a:chOff x="895350" y="0"/>
            <a:chExt cx="6877050" cy="13335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273" y="0"/>
              <a:ext cx="1008126" cy="9403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95350" y="914400"/>
              <a:ext cx="5982970" cy="419100"/>
            </a:xfrm>
            <a:custGeom>
              <a:avLst/>
              <a:gdLst/>
              <a:ahLst/>
              <a:cxnLst/>
              <a:rect l="l" t="t" r="r" b="b"/>
              <a:pathLst>
                <a:path w="5982970" h="419100">
                  <a:moveTo>
                    <a:pt x="5982461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5982461" y="419100"/>
                  </a:lnTo>
                  <a:lnTo>
                    <a:pt x="5982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01700" y="898213"/>
            <a:ext cx="5825490" cy="1964689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600" b="1">
                <a:solidFill>
                  <a:srgbClr val="1F487D"/>
                </a:solidFill>
                <a:latin typeface="Arial"/>
                <a:cs typeface="Arial"/>
              </a:rPr>
              <a:t>Exercise-3</a:t>
            </a:r>
            <a:endParaRPr sz="1600">
              <a:latin typeface="Arial"/>
              <a:cs typeface="Arial"/>
            </a:endParaRPr>
          </a:p>
          <a:p>
            <a:pPr marL="12700" marR="31750">
              <a:lnSpc>
                <a:spcPts val="1490"/>
              </a:lnSpc>
              <a:spcBef>
                <a:spcPts val="70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accepts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string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parameter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counts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number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vowels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within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the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string.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ts val="1500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Note :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As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letter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'y'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can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be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regarded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both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vowel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consonant,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we do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not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count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'y'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as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vowel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here.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20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Sample</a:t>
            </a:r>
            <a:r>
              <a:rPr dirty="0" sz="130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Data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output: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95"/>
              </a:lnSpc>
            </a:pP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Example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string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 'The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quick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brown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fox'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25"/>
              </a:lnSpc>
            </a:pP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Expected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Output</a:t>
            </a:r>
            <a:r>
              <a:rPr dirty="0" sz="1300" spc="-2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5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95755" y="3371341"/>
          <a:ext cx="5810250" cy="2757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7705"/>
              </a:tblGrid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1.</a:t>
                      </a:r>
                      <a:r>
                        <a:rPr dirty="0" sz="1050" spc="70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 spc="-5" b="1">
                          <a:solidFill>
                            <a:srgbClr val="006699"/>
                          </a:solidFill>
                          <a:latin typeface="Consolas"/>
                          <a:cs typeface="Consolas"/>
                        </a:rPr>
                        <a:t>function </a:t>
                      </a:r>
                      <a:r>
                        <a:rPr dirty="0" sz="1050" spc="-5">
                          <a:latin typeface="Consolas"/>
                          <a:cs typeface="Consolas"/>
                        </a:rPr>
                        <a:t>vowel_count(str1)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2.</a:t>
                      </a:r>
                      <a:r>
                        <a:rPr dirty="0" sz="1050" spc="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{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49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3.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4.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5.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6.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  <a:tabLst>
                          <a:tab pos="407670" algn="l"/>
                        </a:tabLst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7.	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{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8.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  <a:tabLst>
                          <a:tab pos="554355" algn="l"/>
                        </a:tabLst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9.	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{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10.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  <a:tabLst>
                          <a:tab pos="554355" algn="l"/>
                        </a:tabLst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11.	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}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703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12.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  <a:tabLst>
                          <a:tab pos="407670" algn="l"/>
                        </a:tabLst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13.	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}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-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14.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 spc="15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15.</a:t>
                      </a:r>
                      <a:r>
                        <a:rPr dirty="0" sz="1050" spc="15">
                          <a:latin typeface="Consolas"/>
                          <a:cs typeface="Consolas"/>
                        </a:rPr>
                        <a:t>}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020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dirty="0" sz="1050">
                          <a:solidFill>
                            <a:srgbClr val="5C5C5C"/>
                          </a:solidFill>
                          <a:latin typeface="Consolas"/>
                          <a:cs typeface="Consolas"/>
                        </a:rPr>
                        <a:t>16.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Document.write(vowel_count(</a:t>
                      </a:r>
                      <a:r>
                        <a:rPr dirty="0" sz="105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"The</a:t>
                      </a:r>
                      <a:r>
                        <a:rPr dirty="0" sz="1050" spc="-2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 spc="-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quick</a:t>
                      </a:r>
                      <a:r>
                        <a:rPr dirty="0" sz="1050" spc="-1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brown</a:t>
                      </a:r>
                      <a:r>
                        <a:rPr dirty="0" sz="1050" spc="-2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05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fox"</a:t>
                      </a:r>
                      <a:r>
                        <a:rPr dirty="0" sz="1050">
                          <a:latin typeface="Consolas"/>
                          <a:cs typeface="Consolas"/>
                        </a:rPr>
                        <a:t>));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4445">
                    <a:lnL w="28575">
                      <a:solidFill>
                        <a:srgbClr val="003E7E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895350" y="8342883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view</a:t>
            </a:r>
            <a:r>
              <a:rPr dirty="0" u="sng" sz="70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plain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copy</a:t>
            </a:r>
            <a:r>
              <a:rPr dirty="0" u="sng" sz="700" spc="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to</a:t>
            </a:r>
            <a:r>
              <a:rPr dirty="0" u="sng" sz="700" spc="-10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clipboard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print</a:t>
            </a:r>
            <a:r>
              <a:rPr dirty="0" u="sng" sz="700" spc="-5">
                <a:solidFill>
                  <a:srgbClr val="9F9F9F"/>
                </a:solidFill>
                <a:uFill>
                  <a:solidFill>
                    <a:srgbClr val="9F9F9F"/>
                  </a:solidFill>
                </a:uFill>
                <a:latin typeface="Verdana"/>
                <a:cs typeface="Verdana"/>
                <a:hlinkClick r:id="rId4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700" y="6607900"/>
            <a:ext cx="5934710" cy="1746250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1600" b="1">
                <a:solidFill>
                  <a:srgbClr val="1F487D"/>
                </a:solidFill>
                <a:latin typeface="Arial"/>
                <a:cs typeface="Arial"/>
              </a:rPr>
              <a:t>Exercise-5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90"/>
              </a:lnSpc>
              <a:spcBef>
                <a:spcPts val="73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accepts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string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as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parameter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converts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first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letter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of each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word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of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string in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upper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case.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Example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string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'the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quick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brown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fox'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25"/>
              </a:lnSpc>
            </a:pP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Expected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Output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'The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Quick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Brown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Fox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'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95755" y="8628633"/>
            <a:ext cx="5782310" cy="514984"/>
            <a:chOff x="1095755" y="8628633"/>
            <a:chExt cx="5782310" cy="514984"/>
          </a:xfrm>
        </p:grpSpPr>
        <p:sp>
          <p:nvSpPr>
            <p:cNvPr id="20" name="object 20"/>
            <p:cNvSpPr/>
            <p:nvPr/>
          </p:nvSpPr>
          <p:spPr>
            <a:xfrm>
              <a:off x="1095756" y="8628633"/>
              <a:ext cx="28575" cy="343535"/>
            </a:xfrm>
            <a:custGeom>
              <a:avLst/>
              <a:gdLst/>
              <a:ahLst/>
              <a:cxnLst/>
              <a:rect l="l" t="t" r="r" b="b"/>
              <a:pathLst>
                <a:path w="28575" h="343534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3154"/>
                  </a:lnTo>
                  <a:lnTo>
                    <a:pt x="28194" y="343154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23949" y="8971787"/>
              <a:ext cx="5754370" cy="171450"/>
            </a:xfrm>
            <a:custGeom>
              <a:avLst/>
              <a:gdLst/>
              <a:ahLst/>
              <a:cxnLst/>
              <a:rect l="l" t="t" r="r" b="b"/>
              <a:pathLst>
                <a:path w="5754370" h="171450">
                  <a:moveTo>
                    <a:pt x="5753861" y="0"/>
                  </a:moveTo>
                  <a:lnTo>
                    <a:pt x="0" y="0"/>
                  </a:lnTo>
                  <a:lnTo>
                    <a:pt x="0" y="171449"/>
                  </a:lnTo>
                  <a:lnTo>
                    <a:pt x="5753861" y="171449"/>
                  </a:lnTo>
                  <a:lnTo>
                    <a:pt x="5753861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130300" y="8608821"/>
            <a:ext cx="5678805" cy="540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073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1.</a:t>
            </a:r>
            <a:r>
              <a:rPr dirty="0" sz="1050" spc="70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//Write</a:t>
            </a:r>
            <a:r>
              <a:rPr dirty="0" sz="1050" spc="5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200"/>
                </a:solidFill>
                <a:latin typeface="Consolas"/>
                <a:cs typeface="Consolas"/>
              </a:rPr>
              <a:t>a </a:t>
            </a: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JavaScript</a:t>
            </a:r>
            <a:r>
              <a:rPr dirty="0" sz="1050" spc="5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function</a:t>
            </a:r>
            <a:r>
              <a:rPr dirty="0" sz="1050" spc="5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that </a:t>
            </a:r>
            <a:r>
              <a:rPr dirty="0" sz="1050">
                <a:solidFill>
                  <a:srgbClr val="008200"/>
                </a:solidFill>
                <a:latin typeface="Consolas"/>
                <a:cs typeface="Consolas"/>
              </a:rPr>
              <a:t>accepts a</a:t>
            </a: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200"/>
                </a:solidFill>
                <a:latin typeface="Consolas"/>
                <a:cs typeface="Consolas"/>
              </a:rPr>
              <a:t>string </a:t>
            </a: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as</a:t>
            </a:r>
            <a:r>
              <a:rPr dirty="0" sz="1050">
                <a:solidFill>
                  <a:srgbClr val="008200"/>
                </a:solidFill>
                <a:latin typeface="Consolas"/>
                <a:cs typeface="Consolas"/>
              </a:rPr>
              <a:t> a </a:t>
            </a: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parameter</a:t>
            </a:r>
            <a:r>
              <a:rPr dirty="0" sz="1050" spc="5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and</a:t>
            </a:r>
            <a:r>
              <a:rPr dirty="0" sz="105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con </a:t>
            </a:r>
            <a:r>
              <a:rPr dirty="0" sz="1050" spc="-56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verts</a:t>
            </a:r>
            <a:r>
              <a:rPr dirty="0" sz="1050" spc="-1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200"/>
                </a:solidFill>
                <a:latin typeface="Consolas"/>
                <a:cs typeface="Consolas"/>
              </a:rPr>
              <a:t>the </a:t>
            </a: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first </a:t>
            </a:r>
            <a:r>
              <a:rPr dirty="0" sz="1050">
                <a:solidFill>
                  <a:srgbClr val="008200"/>
                </a:solidFill>
                <a:latin typeface="Consolas"/>
                <a:cs typeface="Consolas"/>
              </a:rPr>
              <a:t>letter</a:t>
            </a: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 of </a:t>
            </a:r>
            <a:r>
              <a:rPr dirty="0" sz="1050">
                <a:solidFill>
                  <a:srgbClr val="008200"/>
                </a:solidFill>
                <a:latin typeface="Consolas"/>
                <a:cs typeface="Consolas"/>
              </a:rPr>
              <a:t>each </a:t>
            </a: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word </a:t>
            </a:r>
            <a:r>
              <a:rPr dirty="0" sz="1050">
                <a:solidFill>
                  <a:srgbClr val="008200"/>
                </a:solidFill>
                <a:latin typeface="Consolas"/>
                <a:cs typeface="Consolas"/>
              </a:rPr>
              <a:t>of</a:t>
            </a: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200"/>
                </a:solidFill>
                <a:latin typeface="Consolas"/>
                <a:cs typeface="Consolas"/>
              </a:rPr>
              <a:t>the</a:t>
            </a: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 string</a:t>
            </a:r>
            <a:r>
              <a:rPr dirty="0" sz="105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in upper</a:t>
            </a:r>
            <a:r>
              <a:rPr dirty="0" sz="1050" spc="-1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8200"/>
                </a:solidFill>
                <a:latin typeface="Consolas"/>
                <a:cs typeface="Consolas"/>
              </a:rPr>
              <a:t>case.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95755" y="8971788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49"/>
                </a:lnTo>
                <a:lnTo>
                  <a:pt x="28193" y="171449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318760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3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5665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3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3" y="12954"/>
                  </a:lnTo>
                  <a:lnTo>
                    <a:pt x="12804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095755" y="0"/>
            <a:ext cx="6677025" cy="1257300"/>
            <a:chOff x="1095755" y="0"/>
            <a:chExt cx="6677025" cy="12573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273" y="0"/>
              <a:ext cx="1008126" cy="9403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23949" y="914400"/>
              <a:ext cx="5754370" cy="171450"/>
            </a:xfrm>
            <a:custGeom>
              <a:avLst/>
              <a:gdLst/>
              <a:ahLst/>
              <a:cxnLst/>
              <a:rect l="l" t="t" r="r" b="b"/>
              <a:pathLst>
                <a:path w="5754370" h="171450">
                  <a:moveTo>
                    <a:pt x="5753861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5753861" y="171450"/>
                  </a:lnTo>
                  <a:lnTo>
                    <a:pt x="57538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95755" y="914400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23950" y="1085849"/>
              <a:ext cx="5754370" cy="171450"/>
            </a:xfrm>
            <a:custGeom>
              <a:avLst/>
              <a:gdLst/>
              <a:ahLst/>
              <a:cxnLst/>
              <a:rect l="l" t="t" r="r" b="b"/>
              <a:pathLst>
                <a:path w="5754370" h="171450">
                  <a:moveTo>
                    <a:pt x="5753862" y="0"/>
                  </a:moveTo>
                  <a:lnTo>
                    <a:pt x="0" y="0"/>
                  </a:lnTo>
                  <a:lnTo>
                    <a:pt x="0" y="50977"/>
                  </a:lnTo>
                  <a:lnTo>
                    <a:pt x="0" y="171450"/>
                  </a:lnTo>
                  <a:lnTo>
                    <a:pt x="5753862" y="171450"/>
                  </a:lnTo>
                  <a:lnTo>
                    <a:pt x="5753862" y="50977"/>
                  </a:lnTo>
                  <a:lnTo>
                    <a:pt x="5753862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95755" y="1085850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23950" y="894841"/>
            <a:ext cx="5754370" cy="53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 marR="3812540">
              <a:lnSpc>
                <a:spcPct val="1071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</a:t>
            </a:r>
            <a:r>
              <a:rPr dirty="0" sz="1050" spc="6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function </a:t>
            </a:r>
            <a:r>
              <a:rPr dirty="0" sz="1050" spc="-5">
                <a:latin typeface="Consolas"/>
                <a:cs typeface="Consolas"/>
              </a:rPr>
              <a:t>uppercase(str)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4.</a:t>
            </a:r>
            <a:r>
              <a:rPr dirty="0" sz="1050" spc="6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5.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95755" y="1257300"/>
            <a:ext cx="5782310" cy="342900"/>
            <a:chOff x="1095755" y="1257300"/>
            <a:chExt cx="5782310" cy="342900"/>
          </a:xfrm>
        </p:grpSpPr>
        <p:sp>
          <p:nvSpPr>
            <p:cNvPr id="20" name="object 20"/>
            <p:cNvSpPr/>
            <p:nvPr/>
          </p:nvSpPr>
          <p:spPr>
            <a:xfrm>
              <a:off x="1095755" y="1257300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95466" y="1428750"/>
              <a:ext cx="82550" cy="171450"/>
            </a:xfrm>
            <a:custGeom>
              <a:avLst/>
              <a:gdLst/>
              <a:ahLst/>
              <a:cxnLst/>
              <a:rect l="l" t="t" r="r" b="b"/>
              <a:pathLst>
                <a:path w="82550" h="171450">
                  <a:moveTo>
                    <a:pt x="0" y="171450"/>
                  </a:moveTo>
                  <a:lnTo>
                    <a:pt x="82345" y="171450"/>
                  </a:lnTo>
                  <a:lnTo>
                    <a:pt x="82345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123950" y="1428750"/>
            <a:ext cx="3365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95755" y="1428750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43000" y="1592071"/>
            <a:ext cx="1593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7.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95755" y="1600200"/>
            <a:ext cx="5782310" cy="343535"/>
            <a:chOff x="1095755" y="1600200"/>
            <a:chExt cx="5782310" cy="343535"/>
          </a:xfrm>
        </p:grpSpPr>
        <p:sp>
          <p:nvSpPr>
            <p:cNvPr id="26" name="object 26"/>
            <p:cNvSpPr/>
            <p:nvPr/>
          </p:nvSpPr>
          <p:spPr>
            <a:xfrm>
              <a:off x="1095755" y="1600200"/>
              <a:ext cx="28575" cy="172085"/>
            </a:xfrm>
            <a:custGeom>
              <a:avLst/>
              <a:gdLst/>
              <a:ahLst/>
              <a:cxnLst/>
              <a:rect l="l" t="t" r="r" b="b"/>
              <a:pathLst>
                <a:path w="28575" h="172085">
                  <a:moveTo>
                    <a:pt x="28193" y="0"/>
                  </a:moveTo>
                  <a:lnTo>
                    <a:pt x="0" y="0"/>
                  </a:lnTo>
                  <a:lnTo>
                    <a:pt x="0" y="171703"/>
                  </a:lnTo>
                  <a:lnTo>
                    <a:pt x="28193" y="171703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795466" y="1771904"/>
              <a:ext cx="82550" cy="171450"/>
            </a:xfrm>
            <a:custGeom>
              <a:avLst/>
              <a:gdLst/>
              <a:ahLst/>
              <a:cxnLst/>
              <a:rect l="l" t="t" r="r" b="b"/>
              <a:pathLst>
                <a:path w="82550" h="171450">
                  <a:moveTo>
                    <a:pt x="0" y="171450"/>
                  </a:moveTo>
                  <a:lnTo>
                    <a:pt x="82345" y="171450"/>
                  </a:lnTo>
                  <a:lnTo>
                    <a:pt x="82345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123950" y="1771904"/>
            <a:ext cx="3365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8.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95756" y="1771903"/>
            <a:ext cx="28575" cy="342900"/>
          </a:xfrm>
          <a:custGeom>
            <a:avLst/>
            <a:gdLst/>
            <a:ahLst/>
            <a:cxnLst/>
            <a:rect l="l" t="t" r="r" b="b"/>
            <a:pathLst>
              <a:path w="28575" h="342900">
                <a:moveTo>
                  <a:pt x="28194" y="0"/>
                </a:moveTo>
                <a:lnTo>
                  <a:pt x="0" y="0"/>
                </a:lnTo>
                <a:lnTo>
                  <a:pt x="0" y="171450"/>
                </a:lnTo>
                <a:lnTo>
                  <a:pt x="0" y="342900"/>
                </a:lnTo>
                <a:lnTo>
                  <a:pt x="28194" y="342900"/>
                </a:lnTo>
                <a:lnTo>
                  <a:pt x="28194" y="171450"/>
                </a:lnTo>
                <a:lnTo>
                  <a:pt x="28194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43000" y="1923796"/>
            <a:ext cx="314960" cy="36830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9.</a:t>
            </a:r>
            <a:endParaRPr sz="1050">
              <a:latin typeface="Consolas"/>
              <a:cs typeface="Consolas"/>
            </a:endParaRPr>
          </a:p>
          <a:p>
            <a:pPr marL="22860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95755" y="2114804"/>
            <a:ext cx="5782310" cy="342900"/>
            <a:chOff x="1095755" y="2114804"/>
            <a:chExt cx="5782310" cy="342900"/>
          </a:xfrm>
        </p:grpSpPr>
        <p:sp>
          <p:nvSpPr>
            <p:cNvPr id="32" name="object 32"/>
            <p:cNvSpPr/>
            <p:nvPr/>
          </p:nvSpPr>
          <p:spPr>
            <a:xfrm>
              <a:off x="1095755" y="2114804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795466" y="2286254"/>
              <a:ext cx="82550" cy="171450"/>
            </a:xfrm>
            <a:custGeom>
              <a:avLst/>
              <a:gdLst/>
              <a:ahLst/>
              <a:cxnLst/>
              <a:rect l="l" t="t" r="r" b="b"/>
              <a:pathLst>
                <a:path w="82550" h="171450">
                  <a:moveTo>
                    <a:pt x="0" y="171450"/>
                  </a:moveTo>
                  <a:lnTo>
                    <a:pt x="82345" y="171450"/>
                  </a:lnTo>
                  <a:lnTo>
                    <a:pt x="82345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123950" y="2286254"/>
            <a:ext cx="3365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10.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18158" y="1296186"/>
            <a:ext cx="5278120" cy="1334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-2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array1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str.split(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</a:t>
            </a:r>
            <a:r>
              <a:rPr dirty="0" sz="105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</a:t>
            </a:r>
            <a:r>
              <a:rPr dirty="0" sz="1050" spc="-5"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-2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newarray1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[];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Consolas"/>
              <a:cs typeface="Consolas"/>
            </a:endParaRPr>
          </a:p>
          <a:p>
            <a:pPr marL="292100" indent="-292735">
              <a:lnSpc>
                <a:spcPct val="10710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for</a:t>
            </a:r>
            <a:r>
              <a:rPr dirty="0" sz="1050" spc="-5">
                <a:latin typeface="Consolas"/>
                <a:cs typeface="Consolas"/>
              </a:rPr>
              <a:t>(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 </a:t>
            </a:r>
            <a:r>
              <a:rPr dirty="0" sz="1050">
                <a:latin typeface="Consolas"/>
                <a:cs typeface="Consolas"/>
              </a:rPr>
              <a:t>x = </a:t>
            </a:r>
            <a:r>
              <a:rPr dirty="0" sz="1050" spc="-5">
                <a:latin typeface="Consolas"/>
                <a:cs typeface="Consolas"/>
              </a:rPr>
              <a:t>0; </a:t>
            </a:r>
            <a:r>
              <a:rPr dirty="0" sz="1050">
                <a:latin typeface="Consolas"/>
                <a:cs typeface="Consolas"/>
              </a:rPr>
              <a:t>x &lt; </a:t>
            </a:r>
            <a:r>
              <a:rPr dirty="0" sz="1050" spc="-5">
                <a:latin typeface="Consolas"/>
                <a:cs typeface="Consolas"/>
              </a:rPr>
              <a:t>array1.length; </a:t>
            </a:r>
            <a:r>
              <a:rPr dirty="0" sz="1050">
                <a:latin typeface="Consolas"/>
                <a:cs typeface="Consolas"/>
              </a:rPr>
              <a:t>x++){ 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newarray1.push(array1[x].charAt(0).toUpperCase()+array1[x].slice(1))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return </a:t>
            </a:r>
            <a:r>
              <a:rPr dirty="0" sz="1050" spc="-5">
                <a:latin typeface="Consolas"/>
                <a:cs typeface="Consolas"/>
              </a:rPr>
              <a:t>newarray1.join(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 '</a:t>
            </a:r>
            <a:r>
              <a:rPr dirty="0" sz="1050" spc="-5"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95755" y="2286254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7" name="object 37"/>
          <p:cNvGrpSpPr/>
          <p:nvPr/>
        </p:nvGrpSpPr>
        <p:grpSpPr>
          <a:xfrm>
            <a:off x="1095755" y="2457704"/>
            <a:ext cx="5782310" cy="342900"/>
            <a:chOff x="1095755" y="2457704"/>
            <a:chExt cx="5782310" cy="342900"/>
          </a:xfrm>
        </p:grpSpPr>
        <p:sp>
          <p:nvSpPr>
            <p:cNvPr id="38" name="object 38"/>
            <p:cNvSpPr/>
            <p:nvPr/>
          </p:nvSpPr>
          <p:spPr>
            <a:xfrm>
              <a:off x="1095755" y="2457704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23950" y="2629153"/>
              <a:ext cx="5754370" cy="171450"/>
            </a:xfrm>
            <a:custGeom>
              <a:avLst/>
              <a:gdLst/>
              <a:ahLst/>
              <a:cxnLst/>
              <a:rect l="l" t="t" r="r" b="b"/>
              <a:pathLst>
                <a:path w="5754370" h="171450">
                  <a:moveTo>
                    <a:pt x="5753862" y="0"/>
                  </a:moveTo>
                  <a:lnTo>
                    <a:pt x="0" y="0"/>
                  </a:lnTo>
                  <a:lnTo>
                    <a:pt x="0" y="63246"/>
                  </a:lnTo>
                  <a:lnTo>
                    <a:pt x="0" y="171450"/>
                  </a:lnTo>
                  <a:lnTo>
                    <a:pt x="5753862" y="171450"/>
                  </a:lnTo>
                  <a:lnTo>
                    <a:pt x="5753862" y="63246"/>
                  </a:lnTo>
                  <a:lnTo>
                    <a:pt x="5753862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95755" y="2629154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123950" y="2438146"/>
            <a:ext cx="5754370" cy="53975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11.</a:t>
            </a:r>
            <a:endParaRPr sz="105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90"/>
              </a:spcBef>
            </a:pPr>
            <a:r>
              <a:rPr dirty="0" sz="1050" spc="15">
                <a:solidFill>
                  <a:srgbClr val="5C5C5C"/>
                </a:solidFill>
                <a:latin typeface="Consolas"/>
                <a:cs typeface="Consolas"/>
              </a:rPr>
              <a:t>12.</a:t>
            </a:r>
            <a:r>
              <a:rPr dirty="0" sz="1050" spc="15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13.</a:t>
            </a:r>
            <a:r>
              <a:rPr dirty="0" sz="1050">
                <a:latin typeface="Consolas"/>
                <a:cs typeface="Consolas"/>
              </a:rPr>
              <a:t>document.write(uppercase(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"the</a:t>
            </a:r>
            <a:r>
              <a:rPr dirty="0" sz="105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quick</a:t>
            </a:r>
            <a:r>
              <a:rPr dirty="0" sz="105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brown</a:t>
            </a:r>
            <a:r>
              <a:rPr dirty="0" sz="105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fox"</a:t>
            </a:r>
            <a:r>
              <a:rPr dirty="0" sz="1050" spc="-5">
                <a:latin typeface="Consolas"/>
                <a:cs typeface="Consolas"/>
              </a:rPr>
              <a:t>));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095755" y="1136824"/>
            <a:ext cx="5699760" cy="1835785"/>
            <a:chOff x="1095755" y="1136824"/>
            <a:chExt cx="5699760" cy="1835785"/>
          </a:xfrm>
        </p:grpSpPr>
        <p:sp>
          <p:nvSpPr>
            <p:cNvPr id="43" name="object 43"/>
            <p:cNvSpPr/>
            <p:nvPr/>
          </p:nvSpPr>
          <p:spPr>
            <a:xfrm>
              <a:off x="1095755" y="2800603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460499" y="1136824"/>
              <a:ext cx="5335270" cy="1555750"/>
            </a:xfrm>
            <a:custGeom>
              <a:avLst/>
              <a:gdLst/>
              <a:ahLst/>
              <a:cxnLst/>
              <a:rect l="l" t="t" r="r" b="b"/>
              <a:pathLst>
                <a:path w="5335270" h="1555750">
                  <a:moveTo>
                    <a:pt x="5334966" y="0"/>
                  </a:moveTo>
                  <a:lnTo>
                    <a:pt x="0" y="0"/>
                  </a:lnTo>
                  <a:lnTo>
                    <a:pt x="0" y="1555575"/>
                  </a:lnTo>
                  <a:lnTo>
                    <a:pt x="5334966" y="1555575"/>
                  </a:lnTo>
                  <a:lnTo>
                    <a:pt x="5334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95350" y="5219953"/>
            <a:ext cx="5982970" cy="1079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view</a:t>
            </a:r>
            <a:r>
              <a:rPr dirty="0" sz="700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plain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copy</a:t>
            </a:r>
            <a:r>
              <a:rPr dirty="0" sz="700" spc="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to</a:t>
            </a:r>
            <a:r>
              <a:rPr dirty="0" sz="700" spc="-10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clipboard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print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01700" y="3478188"/>
            <a:ext cx="4007485" cy="1751964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600" b="1">
                <a:solidFill>
                  <a:srgbClr val="1F487D"/>
                </a:solidFill>
                <a:latin typeface="Arial"/>
                <a:cs typeface="Arial"/>
              </a:rPr>
              <a:t>Exercise-6</a:t>
            </a:r>
            <a:endParaRPr sz="1600">
              <a:latin typeface="Arial"/>
              <a:cs typeface="Arial"/>
            </a:endParaRPr>
          </a:p>
          <a:p>
            <a:pPr marL="12700" marR="279400">
              <a:lnSpc>
                <a:spcPts val="1490"/>
              </a:lnSpc>
              <a:spcBef>
                <a:spcPts val="69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 a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 program to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get the current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date. </a:t>
            </a:r>
            <a:r>
              <a:rPr dirty="0" sz="1300" spc="-3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Expected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Output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mm-dd-yyyy,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mm/dd/yyyy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or</a:t>
            </a:r>
            <a:r>
              <a:rPr dirty="0" sz="1300" spc="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dd-mm-yyyy,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dd/mm/yyyy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00"/>
              </a:lnSpc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30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-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35"/>
              </a:lnSpc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HTML</a:t>
            </a:r>
            <a:r>
              <a:rPr dirty="0" sz="1300" spc="-3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3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30300" y="5497067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95755" y="5505196"/>
            <a:ext cx="28575" cy="172720"/>
          </a:xfrm>
          <a:custGeom>
            <a:avLst/>
            <a:gdLst/>
            <a:ahLst/>
            <a:cxnLst/>
            <a:rect l="l" t="t" r="r" b="b"/>
            <a:pathLst>
              <a:path w="28575" h="172720">
                <a:moveTo>
                  <a:pt x="28193" y="0"/>
                </a:moveTo>
                <a:lnTo>
                  <a:pt x="0" y="0"/>
                </a:lnTo>
                <a:lnTo>
                  <a:pt x="0" y="172212"/>
                </a:lnTo>
                <a:lnTo>
                  <a:pt x="28193" y="172212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39814" y="5677408"/>
            <a:ext cx="3138170" cy="171450"/>
          </a:xfrm>
          <a:custGeom>
            <a:avLst/>
            <a:gdLst/>
            <a:ahLst/>
            <a:cxnLst/>
            <a:rect l="l" t="t" r="r" b="b"/>
            <a:pathLst>
              <a:path w="3138170" h="171450">
                <a:moveTo>
                  <a:pt x="0" y="171450"/>
                </a:moveTo>
                <a:lnTo>
                  <a:pt x="3137997" y="171450"/>
                </a:lnTo>
                <a:lnTo>
                  <a:pt x="3137997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123950" y="5677408"/>
            <a:ext cx="2222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95755" y="5677408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130300" y="5840729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95755" y="5848858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39814" y="6020308"/>
            <a:ext cx="3138170" cy="171450"/>
          </a:xfrm>
          <a:custGeom>
            <a:avLst/>
            <a:gdLst/>
            <a:ahLst/>
            <a:cxnLst/>
            <a:rect l="l" t="t" r="r" b="b"/>
            <a:pathLst>
              <a:path w="3138170" h="171450">
                <a:moveTo>
                  <a:pt x="0" y="171450"/>
                </a:moveTo>
                <a:lnTo>
                  <a:pt x="3137997" y="171450"/>
                </a:lnTo>
                <a:lnTo>
                  <a:pt x="3137997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123950" y="6020308"/>
            <a:ext cx="2222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95755" y="6020308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130300" y="6183629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095755" y="6191758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39814" y="6363208"/>
            <a:ext cx="3138170" cy="171450"/>
          </a:xfrm>
          <a:custGeom>
            <a:avLst/>
            <a:gdLst/>
            <a:ahLst/>
            <a:cxnLst/>
            <a:rect l="l" t="t" r="r" b="b"/>
            <a:pathLst>
              <a:path w="3138170" h="171450">
                <a:moveTo>
                  <a:pt x="0" y="171450"/>
                </a:moveTo>
                <a:lnTo>
                  <a:pt x="3137997" y="171450"/>
                </a:lnTo>
                <a:lnTo>
                  <a:pt x="3137997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123950" y="6363208"/>
            <a:ext cx="2222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95755" y="6363208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130300" y="6526530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7.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95755" y="6534657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739814" y="6706107"/>
            <a:ext cx="3138170" cy="171450"/>
          </a:xfrm>
          <a:custGeom>
            <a:avLst/>
            <a:gdLst/>
            <a:ahLst/>
            <a:cxnLst/>
            <a:rect l="l" t="t" r="r" b="b"/>
            <a:pathLst>
              <a:path w="3138170" h="171450">
                <a:moveTo>
                  <a:pt x="0" y="171450"/>
                </a:moveTo>
                <a:lnTo>
                  <a:pt x="3137997" y="171450"/>
                </a:lnTo>
                <a:lnTo>
                  <a:pt x="3137997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123950" y="6706107"/>
            <a:ext cx="2222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8.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095755" y="6706107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130300" y="6869430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9.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95755" y="6877557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739814" y="7049007"/>
            <a:ext cx="3138170" cy="171450"/>
          </a:xfrm>
          <a:custGeom>
            <a:avLst/>
            <a:gdLst/>
            <a:ahLst/>
            <a:cxnLst/>
            <a:rect l="l" t="t" r="r" b="b"/>
            <a:pathLst>
              <a:path w="3138170" h="171450">
                <a:moveTo>
                  <a:pt x="0" y="171450"/>
                </a:moveTo>
                <a:lnTo>
                  <a:pt x="3137997" y="171450"/>
                </a:lnTo>
                <a:lnTo>
                  <a:pt x="3137997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1123950" y="7049007"/>
            <a:ext cx="2476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10.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095755" y="7049007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130300" y="7212330"/>
            <a:ext cx="24511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11.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095755" y="7220457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739814" y="7391907"/>
            <a:ext cx="3138170" cy="171450"/>
          </a:xfrm>
          <a:custGeom>
            <a:avLst/>
            <a:gdLst/>
            <a:ahLst/>
            <a:cxnLst/>
            <a:rect l="l" t="t" r="r" b="b"/>
            <a:pathLst>
              <a:path w="3138170" h="171450">
                <a:moveTo>
                  <a:pt x="0" y="171450"/>
                </a:moveTo>
                <a:lnTo>
                  <a:pt x="3137997" y="171450"/>
                </a:lnTo>
                <a:lnTo>
                  <a:pt x="3137997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1123950" y="7391907"/>
            <a:ext cx="2476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12.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095755" y="7391907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130300" y="7555230"/>
            <a:ext cx="24511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13.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095755" y="7563357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739814" y="7734807"/>
            <a:ext cx="3138170" cy="171450"/>
          </a:xfrm>
          <a:custGeom>
            <a:avLst/>
            <a:gdLst/>
            <a:ahLst/>
            <a:cxnLst/>
            <a:rect l="l" t="t" r="r" b="b"/>
            <a:pathLst>
              <a:path w="3138170" h="171450">
                <a:moveTo>
                  <a:pt x="0" y="171450"/>
                </a:moveTo>
                <a:lnTo>
                  <a:pt x="3137997" y="171450"/>
                </a:lnTo>
                <a:lnTo>
                  <a:pt x="3137997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1123950" y="7734807"/>
            <a:ext cx="2476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14.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095755" y="7734807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1130300" y="7898130"/>
            <a:ext cx="24511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15.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095755" y="7906257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739814" y="8077707"/>
            <a:ext cx="3138170" cy="171450"/>
          </a:xfrm>
          <a:custGeom>
            <a:avLst/>
            <a:gdLst/>
            <a:ahLst/>
            <a:cxnLst/>
            <a:rect l="l" t="t" r="r" b="b"/>
            <a:pathLst>
              <a:path w="3138170" h="171450">
                <a:moveTo>
                  <a:pt x="0" y="171450"/>
                </a:moveTo>
                <a:lnTo>
                  <a:pt x="3137997" y="171450"/>
                </a:lnTo>
                <a:lnTo>
                  <a:pt x="3137997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1123950" y="8077707"/>
            <a:ext cx="2476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16.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095755" y="8077707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1130300" y="8241030"/>
            <a:ext cx="24511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17.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095755" y="8249157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739814" y="8420607"/>
            <a:ext cx="3138170" cy="171450"/>
          </a:xfrm>
          <a:custGeom>
            <a:avLst/>
            <a:gdLst/>
            <a:ahLst/>
            <a:cxnLst/>
            <a:rect l="l" t="t" r="r" b="b"/>
            <a:pathLst>
              <a:path w="3138170" h="171450">
                <a:moveTo>
                  <a:pt x="0" y="171450"/>
                </a:moveTo>
                <a:lnTo>
                  <a:pt x="3137997" y="171450"/>
                </a:lnTo>
                <a:lnTo>
                  <a:pt x="3137997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1123950" y="8420607"/>
            <a:ext cx="2476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18.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095755" y="8420607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1130300" y="8583930"/>
            <a:ext cx="24511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19.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095755" y="8592057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739814" y="8763507"/>
            <a:ext cx="3138170" cy="172085"/>
          </a:xfrm>
          <a:custGeom>
            <a:avLst/>
            <a:gdLst/>
            <a:ahLst/>
            <a:cxnLst/>
            <a:rect l="l" t="t" r="r" b="b"/>
            <a:pathLst>
              <a:path w="3138170" h="172084">
                <a:moveTo>
                  <a:pt x="0" y="171704"/>
                </a:moveTo>
                <a:lnTo>
                  <a:pt x="3137997" y="171704"/>
                </a:lnTo>
                <a:lnTo>
                  <a:pt x="3137997" y="0"/>
                </a:lnTo>
                <a:lnTo>
                  <a:pt x="0" y="0"/>
                </a:lnTo>
                <a:lnTo>
                  <a:pt x="0" y="171704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1123950" y="8763507"/>
            <a:ext cx="247650" cy="1720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20.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095755" y="8763507"/>
            <a:ext cx="28575" cy="172085"/>
          </a:xfrm>
          <a:custGeom>
            <a:avLst/>
            <a:gdLst/>
            <a:ahLst/>
            <a:cxnLst/>
            <a:rect l="l" t="t" r="r" b="b"/>
            <a:pathLst>
              <a:path w="28575" h="172084">
                <a:moveTo>
                  <a:pt x="28193" y="0"/>
                </a:moveTo>
                <a:lnTo>
                  <a:pt x="0" y="0"/>
                </a:lnTo>
                <a:lnTo>
                  <a:pt x="0" y="171704"/>
                </a:lnTo>
                <a:lnTo>
                  <a:pt x="28193" y="171704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1130300" y="8927083"/>
            <a:ext cx="24511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21.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71853" y="5544082"/>
            <a:ext cx="2272665" cy="3563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-2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today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spc="-2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Date();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dd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today.getDate();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Consolas"/>
              <a:cs typeface="Consolas"/>
            </a:endParaRPr>
          </a:p>
          <a:p>
            <a:pPr>
              <a:lnSpc>
                <a:spcPct val="10710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4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mm</a:t>
            </a:r>
            <a:r>
              <a:rPr dirty="0" sz="1050" spc="5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4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today.getMonth()+1; 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 </a:t>
            </a:r>
            <a:r>
              <a:rPr dirty="0" sz="1050">
                <a:latin typeface="Consolas"/>
                <a:cs typeface="Consolas"/>
              </a:rPr>
              <a:t>yyyy = </a:t>
            </a:r>
            <a:r>
              <a:rPr dirty="0" sz="1050" spc="-5">
                <a:latin typeface="Consolas"/>
                <a:cs typeface="Consolas"/>
              </a:rPr>
              <a:t>today.getFullYear();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5">
                <a:latin typeface="Consolas"/>
                <a:cs typeface="Consolas"/>
              </a:rPr>
              <a:t>(dd&lt;10)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onsolas"/>
                <a:cs typeface="Consolas"/>
              </a:rPr>
              <a:t>dd=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'0'</a:t>
            </a:r>
            <a:r>
              <a:rPr dirty="0" sz="1050" spc="-5">
                <a:latin typeface="Consolas"/>
                <a:cs typeface="Consolas"/>
              </a:rPr>
              <a:t>+dd;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5">
                <a:latin typeface="Consolas"/>
                <a:cs typeface="Consolas"/>
              </a:rPr>
              <a:t>(mm&lt;10)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onsolas"/>
                <a:cs typeface="Consolas"/>
              </a:rPr>
              <a:t>mm=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'0'</a:t>
            </a:r>
            <a:r>
              <a:rPr dirty="0" sz="1050" spc="-5">
                <a:latin typeface="Consolas"/>
                <a:cs typeface="Consolas"/>
              </a:rPr>
              <a:t>+mm;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R="286385">
              <a:lnSpc>
                <a:spcPct val="107200"/>
              </a:lnSpc>
            </a:pPr>
            <a:r>
              <a:rPr dirty="0" sz="1050" spc="-5">
                <a:latin typeface="Consolas"/>
                <a:cs typeface="Consolas"/>
              </a:rPr>
              <a:t>today </a:t>
            </a:r>
            <a:r>
              <a:rPr dirty="0" sz="1050">
                <a:latin typeface="Consolas"/>
                <a:cs typeface="Consolas"/>
              </a:rPr>
              <a:t>= </a:t>
            </a:r>
            <a:r>
              <a:rPr dirty="0" sz="1050" spc="-5">
                <a:latin typeface="Consolas"/>
                <a:cs typeface="Consolas"/>
              </a:rPr>
              <a:t>mm+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'-'</a:t>
            </a:r>
            <a:r>
              <a:rPr dirty="0" sz="1050" spc="-5">
                <a:latin typeface="Consolas"/>
                <a:cs typeface="Consolas"/>
              </a:rPr>
              <a:t>+dd+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'-'</a:t>
            </a:r>
            <a:r>
              <a:rPr dirty="0" sz="1050" spc="-5">
                <a:latin typeface="Consolas"/>
                <a:cs typeface="Consolas"/>
              </a:rPr>
              <a:t>+yyyy;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document.write(today); 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today </a:t>
            </a:r>
            <a:r>
              <a:rPr dirty="0" sz="1050">
                <a:latin typeface="Consolas"/>
                <a:cs typeface="Consolas"/>
              </a:rPr>
              <a:t>= </a:t>
            </a:r>
            <a:r>
              <a:rPr dirty="0" sz="1050" spc="-5">
                <a:latin typeface="Consolas"/>
                <a:cs typeface="Consolas"/>
              </a:rPr>
              <a:t>mm+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'/'</a:t>
            </a:r>
            <a:r>
              <a:rPr dirty="0" sz="1050" spc="-5">
                <a:latin typeface="Consolas"/>
                <a:cs typeface="Consolas"/>
              </a:rPr>
              <a:t>+dd+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'/'</a:t>
            </a:r>
            <a:r>
              <a:rPr dirty="0" sz="1050" spc="-5">
                <a:latin typeface="Consolas"/>
                <a:cs typeface="Consolas"/>
              </a:rPr>
              <a:t>+yyyy;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document.write(today); 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today </a:t>
            </a:r>
            <a:r>
              <a:rPr dirty="0" sz="1050">
                <a:latin typeface="Consolas"/>
                <a:cs typeface="Consolas"/>
              </a:rPr>
              <a:t>= </a:t>
            </a:r>
            <a:r>
              <a:rPr dirty="0" sz="1050" spc="-5">
                <a:latin typeface="Consolas"/>
                <a:cs typeface="Consolas"/>
              </a:rPr>
              <a:t>dd+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'-'</a:t>
            </a:r>
            <a:r>
              <a:rPr dirty="0" sz="1050" spc="-5">
                <a:latin typeface="Consolas"/>
                <a:cs typeface="Consolas"/>
              </a:rPr>
              <a:t>+mm+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'-'</a:t>
            </a:r>
            <a:r>
              <a:rPr dirty="0" sz="1050" spc="-5">
                <a:latin typeface="Consolas"/>
                <a:cs typeface="Consolas"/>
              </a:rPr>
              <a:t>+yyyy;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document.write(today); 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today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dd+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'/'</a:t>
            </a:r>
            <a:r>
              <a:rPr dirty="0" sz="1050" spc="-5">
                <a:latin typeface="Consolas"/>
                <a:cs typeface="Consolas"/>
              </a:rPr>
              <a:t>+mm+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'/'</a:t>
            </a:r>
            <a:r>
              <a:rPr dirty="0" sz="1050" spc="-5">
                <a:latin typeface="Consolas"/>
                <a:cs typeface="Consolas"/>
              </a:rPr>
              <a:t>+yyyy;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095755" y="8935211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346200" y="5538139"/>
            <a:ext cx="2393950" cy="3593465"/>
          </a:xfrm>
          <a:custGeom>
            <a:avLst/>
            <a:gdLst/>
            <a:ahLst/>
            <a:cxnLst/>
            <a:rect l="l" t="t" r="r" b="b"/>
            <a:pathLst>
              <a:path w="2393950" h="3593465">
                <a:moveTo>
                  <a:pt x="2393614" y="0"/>
                </a:moveTo>
                <a:lnTo>
                  <a:pt x="0" y="0"/>
                </a:lnTo>
                <a:lnTo>
                  <a:pt x="0" y="3593160"/>
                </a:lnTo>
                <a:lnTo>
                  <a:pt x="2393614" y="3593160"/>
                </a:lnTo>
                <a:lnTo>
                  <a:pt x="23936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318760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4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5665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3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3" y="12954"/>
                  </a:lnTo>
                  <a:lnTo>
                    <a:pt x="12804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123950" y="0"/>
            <a:ext cx="6648450" cy="1085850"/>
            <a:chOff x="1123950" y="0"/>
            <a:chExt cx="6648450" cy="10858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273" y="0"/>
              <a:ext cx="1008126" cy="9403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23950" y="914399"/>
              <a:ext cx="5754370" cy="171450"/>
            </a:xfrm>
            <a:custGeom>
              <a:avLst/>
              <a:gdLst/>
              <a:ahLst/>
              <a:cxnLst/>
              <a:rect l="l" t="t" r="r" b="b"/>
              <a:pathLst>
                <a:path w="5754370" h="171450">
                  <a:moveTo>
                    <a:pt x="196850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96850" y="171450"/>
                  </a:lnTo>
                  <a:lnTo>
                    <a:pt x="196850" y="0"/>
                  </a:lnTo>
                  <a:close/>
                </a:path>
                <a:path w="5754370" h="171450">
                  <a:moveTo>
                    <a:pt x="5753862" y="0"/>
                  </a:moveTo>
                  <a:lnTo>
                    <a:pt x="1905787" y="0"/>
                  </a:lnTo>
                  <a:lnTo>
                    <a:pt x="1905787" y="171450"/>
                  </a:lnTo>
                  <a:lnTo>
                    <a:pt x="5753862" y="171450"/>
                  </a:lnTo>
                  <a:lnTo>
                    <a:pt x="5753862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130300" y="906271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22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9304" y="953286"/>
            <a:ext cx="1695450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0"/>
              </a:lnSpc>
            </a:pPr>
            <a:r>
              <a:rPr dirty="0" sz="1050" spc="7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>
                <a:latin typeface="Consolas"/>
                <a:cs typeface="Consolas"/>
              </a:rPr>
              <a:t>do</a:t>
            </a:r>
            <a:r>
              <a:rPr dirty="0" sz="1050" spc="-5">
                <a:latin typeface="Consolas"/>
                <a:cs typeface="Consolas"/>
              </a:rPr>
              <a:t>c</a:t>
            </a:r>
            <a:r>
              <a:rPr dirty="0" sz="1050">
                <a:latin typeface="Consolas"/>
                <a:cs typeface="Consolas"/>
              </a:rPr>
              <a:t>um</a:t>
            </a:r>
            <a:r>
              <a:rPr dirty="0" sz="1050" spc="-5">
                <a:latin typeface="Consolas"/>
                <a:cs typeface="Consolas"/>
              </a:rPr>
              <a:t>e</a:t>
            </a:r>
            <a:r>
              <a:rPr dirty="0" sz="1050">
                <a:latin typeface="Consolas"/>
                <a:cs typeface="Consolas"/>
              </a:rPr>
              <a:t>nt.writ</a:t>
            </a:r>
            <a:r>
              <a:rPr dirty="0" sz="1050" spc="-5">
                <a:latin typeface="Consolas"/>
                <a:cs typeface="Consolas"/>
              </a:rPr>
              <a:t>e</a:t>
            </a:r>
            <a:r>
              <a:rPr dirty="0" sz="1050">
                <a:latin typeface="Consolas"/>
                <a:cs typeface="Consolas"/>
              </a:rPr>
              <a:t>(today);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95755" y="912708"/>
            <a:ext cx="1934210" cy="268605"/>
            <a:chOff x="1095755" y="912708"/>
            <a:chExt cx="1934210" cy="268605"/>
          </a:xfrm>
        </p:grpSpPr>
        <p:sp>
          <p:nvSpPr>
            <p:cNvPr id="18" name="object 18"/>
            <p:cNvSpPr/>
            <p:nvPr/>
          </p:nvSpPr>
          <p:spPr>
            <a:xfrm>
              <a:off x="1095755" y="914400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20799" y="912708"/>
              <a:ext cx="1709420" cy="268605"/>
            </a:xfrm>
            <a:custGeom>
              <a:avLst/>
              <a:gdLst/>
              <a:ahLst/>
              <a:cxnLst/>
              <a:rect l="l" t="t" r="r" b="b"/>
              <a:pathLst>
                <a:path w="1709420" h="268605">
                  <a:moveTo>
                    <a:pt x="1708941" y="0"/>
                  </a:moveTo>
                  <a:lnTo>
                    <a:pt x="0" y="0"/>
                  </a:lnTo>
                  <a:lnTo>
                    <a:pt x="0" y="268391"/>
                  </a:lnTo>
                  <a:lnTo>
                    <a:pt x="1708941" y="268391"/>
                  </a:lnTo>
                  <a:lnTo>
                    <a:pt x="17089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95350" y="2679445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view</a:t>
            </a:r>
            <a:r>
              <a:rPr dirty="0" sz="700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plain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copy</a:t>
            </a:r>
            <a:r>
              <a:rPr dirty="0" sz="700" spc="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to</a:t>
            </a:r>
            <a:r>
              <a:rPr dirty="0" sz="700" spc="-10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clipboard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print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700" y="1607339"/>
            <a:ext cx="5895975" cy="108331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00" b="1">
                <a:solidFill>
                  <a:srgbClr val="1F487D"/>
                </a:solidFill>
                <a:latin typeface="Arial"/>
                <a:cs typeface="Arial"/>
              </a:rPr>
              <a:t>Exercise-7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 a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program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 calculate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number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days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left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until next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Christmas.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  <a:spcBef>
                <a:spcPts val="620"/>
              </a:spcBef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4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0300" y="2957068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95755" y="296519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19074" y="3136645"/>
            <a:ext cx="358775" cy="171450"/>
          </a:xfrm>
          <a:custGeom>
            <a:avLst/>
            <a:gdLst/>
            <a:ahLst/>
            <a:cxnLst/>
            <a:rect l="l" t="t" r="r" b="b"/>
            <a:pathLst>
              <a:path w="358775" h="171450">
                <a:moveTo>
                  <a:pt x="0" y="171450"/>
                </a:moveTo>
                <a:lnTo>
                  <a:pt x="358738" y="171450"/>
                </a:lnTo>
                <a:lnTo>
                  <a:pt x="358738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23950" y="3136645"/>
            <a:ext cx="1714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95755" y="313664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130300" y="3299968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5755" y="3308096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19074" y="3479546"/>
            <a:ext cx="358775" cy="171450"/>
          </a:xfrm>
          <a:custGeom>
            <a:avLst/>
            <a:gdLst/>
            <a:ahLst/>
            <a:cxnLst/>
            <a:rect l="l" t="t" r="r" b="b"/>
            <a:pathLst>
              <a:path w="358775" h="171450">
                <a:moveTo>
                  <a:pt x="0" y="171450"/>
                </a:moveTo>
                <a:lnTo>
                  <a:pt x="358738" y="171450"/>
                </a:lnTo>
                <a:lnTo>
                  <a:pt x="358738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23950" y="3479546"/>
            <a:ext cx="1714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95755" y="3479546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30300" y="3642867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5755" y="3650996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19074" y="3822446"/>
            <a:ext cx="358775" cy="171450"/>
          </a:xfrm>
          <a:custGeom>
            <a:avLst/>
            <a:gdLst/>
            <a:ahLst/>
            <a:cxnLst/>
            <a:rect l="l" t="t" r="r" b="b"/>
            <a:pathLst>
              <a:path w="358775" h="171450">
                <a:moveTo>
                  <a:pt x="0" y="171450"/>
                </a:moveTo>
                <a:lnTo>
                  <a:pt x="358738" y="171450"/>
                </a:lnTo>
                <a:lnTo>
                  <a:pt x="358738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123950" y="3822446"/>
            <a:ext cx="1714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95755" y="3822446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130300" y="3985767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7.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95755" y="3993896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519074" y="4165346"/>
            <a:ext cx="358775" cy="171450"/>
          </a:xfrm>
          <a:custGeom>
            <a:avLst/>
            <a:gdLst/>
            <a:ahLst/>
            <a:cxnLst/>
            <a:rect l="l" t="t" r="r" b="b"/>
            <a:pathLst>
              <a:path w="358775" h="171450">
                <a:moveTo>
                  <a:pt x="0" y="171450"/>
                </a:moveTo>
                <a:lnTo>
                  <a:pt x="358738" y="171450"/>
                </a:lnTo>
                <a:lnTo>
                  <a:pt x="358738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23950" y="4165346"/>
            <a:ext cx="1714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8.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71853" y="3004082"/>
            <a:ext cx="5058410" cy="1504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0"/>
              </a:lnSpc>
            </a:pPr>
            <a:r>
              <a:rPr dirty="0" sz="1050" spc="-5">
                <a:latin typeface="Consolas"/>
                <a:cs typeface="Consolas"/>
              </a:rPr>
              <a:t>today=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spc="-5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Date();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cmas=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dirty="0" sz="1050" spc="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Date(today.getFullYear(),</a:t>
            </a:r>
            <a:r>
              <a:rPr dirty="0" sz="1050" spc="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11,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25);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2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(today.getMonth()==11</a:t>
            </a:r>
            <a:r>
              <a:rPr dirty="0" sz="1050" spc="2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&amp;&amp;</a:t>
            </a:r>
            <a:r>
              <a:rPr dirty="0" sz="1050" spc="3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today.getDate()&gt;25)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onsolas"/>
                <a:cs typeface="Consolas"/>
              </a:rPr>
              <a:t>cmas.setFullYear(cmas.getFullYear()+1);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 </a:t>
            </a:r>
            <a:r>
              <a:rPr dirty="0" sz="1050" spc="-5">
                <a:latin typeface="Consolas"/>
                <a:cs typeface="Consolas"/>
              </a:rPr>
              <a:t>one_day=1000*60*60*24;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7100"/>
              </a:lnSpc>
            </a:pPr>
            <a:r>
              <a:rPr dirty="0" sz="1050" spc="-5">
                <a:latin typeface="Consolas"/>
                <a:cs typeface="Consolas"/>
              </a:rPr>
              <a:t>document.write(Math.ceil((cmas.getTime()-today.getTime())/(one_day))+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days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 left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 until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Christmas!"</a:t>
            </a:r>
            <a:r>
              <a:rPr dirty="0" sz="1050" spc="-5"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95756" y="4165345"/>
            <a:ext cx="28575" cy="342900"/>
          </a:xfrm>
          <a:custGeom>
            <a:avLst/>
            <a:gdLst/>
            <a:ahLst/>
            <a:cxnLst/>
            <a:rect l="l" t="t" r="r" b="b"/>
            <a:pathLst>
              <a:path w="28575" h="342900">
                <a:moveTo>
                  <a:pt x="28194" y="0"/>
                </a:moveTo>
                <a:lnTo>
                  <a:pt x="0" y="0"/>
                </a:lnTo>
                <a:lnTo>
                  <a:pt x="0" y="171450"/>
                </a:lnTo>
                <a:lnTo>
                  <a:pt x="0" y="342900"/>
                </a:lnTo>
                <a:lnTo>
                  <a:pt x="28194" y="342900"/>
                </a:lnTo>
                <a:lnTo>
                  <a:pt x="28194" y="171450"/>
                </a:lnTo>
                <a:lnTo>
                  <a:pt x="28194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01700" y="4328667"/>
            <a:ext cx="5659755" cy="1127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9.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ts val="1525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Explanation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96000"/>
              </a:lnSpc>
              <a:spcBef>
                <a:spcPts val="3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Declaring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0087CC"/>
                </a:solidFill>
                <a:latin typeface="Arial MT"/>
                <a:cs typeface="Arial MT"/>
                <a:hlinkClick r:id="rId5"/>
              </a:rPr>
              <a:t>JavaScript</a:t>
            </a:r>
            <a:r>
              <a:rPr dirty="0" sz="1300">
                <a:solidFill>
                  <a:srgbClr val="0087CC"/>
                </a:solidFill>
                <a:latin typeface="Arial MT"/>
                <a:cs typeface="Arial MT"/>
                <a:hlinkClick r:id="rId5"/>
              </a:rPr>
              <a:t> date</a:t>
            </a:r>
            <a:r>
              <a:rPr dirty="0" sz="1300" spc="5">
                <a:solidFill>
                  <a:srgbClr val="0087CC"/>
                </a:solidFill>
                <a:latin typeface="Arial MT"/>
                <a:cs typeface="Arial MT"/>
                <a:hlinkClick r:id="rId5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In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Date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objects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are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based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on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a time 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value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number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milliseconds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since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1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January,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1970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UTC.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You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can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declare</a:t>
            </a:r>
            <a:r>
              <a:rPr dirty="0" sz="130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date in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following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ways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5350" y="5445759"/>
            <a:ext cx="5982970" cy="1676400"/>
          </a:xfrm>
          <a:prstGeom prst="rect">
            <a:avLst/>
          </a:prstGeom>
          <a:solidFill>
            <a:srgbClr val="F4F7F8"/>
          </a:solidFill>
        </p:spPr>
        <p:txBody>
          <a:bodyPr wrap="square" lIns="0" tIns="425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35"/>
              </a:spcBef>
            </a:pPr>
            <a:r>
              <a:rPr dirty="0" sz="1200" spc="-5">
                <a:solidFill>
                  <a:srgbClr val="2989E4"/>
                </a:solidFill>
                <a:latin typeface="Arial MT"/>
                <a:cs typeface="Arial MT"/>
              </a:rPr>
              <a:t>new</a:t>
            </a:r>
            <a:r>
              <a:rPr dirty="0" sz="1200" spc="-45">
                <a:solidFill>
                  <a:srgbClr val="2989E4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989E4"/>
                </a:solidFill>
                <a:latin typeface="Arial MT"/>
                <a:cs typeface="Arial MT"/>
              </a:rPr>
              <a:t>Date();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 MT"/>
              <a:cs typeface="Arial MT"/>
            </a:endParaRPr>
          </a:p>
          <a:p>
            <a:pPr marL="19050">
              <a:lnSpc>
                <a:spcPct val="100000"/>
              </a:lnSpc>
            </a:pPr>
            <a:r>
              <a:rPr dirty="0" sz="1200" spc="-5">
                <a:solidFill>
                  <a:srgbClr val="2989E4"/>
                </a:solidFill>
                <a:latin typeface="Arial MT"/>
                <a:cs typeface="Arial MT"/>
              </a:rPr>
              <a:t>new</a:t>
            </a:r>
            <a:r>
              <a:rPr dirty="0" sz="1200" spc="-20">
                <a:solidFill>
                  <a:srgbClr val="2989E4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989E4"/>
                </a:solidFill>
                <a:latin typeface="Arial MT"/>
                <a:cs typeface="Arial MT"/>
              </a:rPr>
              <a:t>Date(value);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 MT"/>
              <a:cs typeface="Arial MT"/>
            </a:endParaRPr>
          </a:p>
          <a:p>
            <a:pPr marL="19050">
              <a:lnSpc>
                <a:spcPct val="100000"/>
              </a:lnSpc>
            </a:pPr>
            <a:r>
              <a:rPr dirty="0" sz="1200" spc="-5">
                <a:solidFill>
                  <a:srgbClr val="2989E4"/>
                </a:solidFill>
                <a:latin typeface="Arial MT"/>
                <a:cs typeface="Arial MT"/>
              </a:rPr>
              <a:t>new</a:t>
            </a:r>
            <a:r>
              <a:rPr dirty="0" sz="1200" spc="-45">
                <a:solidFill>
                  <a:srgbClr val="2989E4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989E4"/>
                </a:solidFill>
                <a:latin typeface="Arial MT"/>
                <a:cs typeface="Arial MT"/>
              </a:rPr>
              <a:t>Date(dateString);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 MT"/>
              <a:cs typeface="Arial MT"/>
            </a:endParaRPr>
          </a:p>
          <a:p>
            <a:pPr marL="19050">
              <a:lnSpc>
                <a:spcPct val="100000"/>
              </a:lnSpc>
            </a:pPr>
            <a:r>
              <a:rPr dirty="0" sz="1200" spc="-5">
                <a:solidFill>
                  <a:srgbClr val="2989E4"/>
                </a:solidFill>
                <a:latin typeface="Arial MT"/>
                <a:cs typeface="Arial MT"/>
              </a:rPr>
              <a:t>new</a:t>
            </a:r>
            <a:r>
              <a:rPr dirty="0" sz="1200" spc="5">
                <a:solidFill>
                  <a:srgbClr val="2989E4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989E4"/>
                </a:solidFill>
                <a:latin typeface="Arial MT"/>
                <a:cs typeface="Arial MT"/>
              </a:rPr>
              <a:t>Date(year,</a:t>
            </a:r>
            <a:r>
              <a:rPr dirty="0" sz="1200" spc="10">
                <a:solidFill>
                  <a:srgbClr val="2989E4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989E4"/>
                </a:solidFill>
                <a:latin typeface="Arial MT"/>
                <a:cs typeface="Arial MT"/>
              </a:rPr>
              <a:t>month[,</a:t>
            </a:r>
            <a:r>
              <a:rPr dirty="0" sz="1200" spc="15">
                <a:solidFill>
                  <a:srgbClr val="2989E4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989E4"/>
                </a:solidFill>
                <a:latin typeface="Arial MT"/>
                <a:cs typeface="Arial MT"/>
              </a:rPr>
              <a:t>day[,</a:t>
            </a:r>
            <a:r>
              <a:rPr dirty="0" sz="1200" spc="5">
                <a:solidFill>
                  <a:srgbClr val="2989E4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989E4"/>
                </a:solidFill>
                <a:latin typeface="Arial MT"/>
                <a:cs typeface="Arial MT"/>
              </a:rPr>
              <a:t>hour[,</a:t>
            </a:r>
            <a:r>
              <a:rPr dirty="0" sz="1200" spc="20">
                <a:solidFill>
                  <a:srgbClr val="2989E4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989E4"/>
                </a:solidFill>
                <a:latin typeface="Arial MT"/>
                <a:cs typeface="Arial MT"/>
              </a:rPr>
              <a:t>minutes[,</a:t>
            </a:r>
            <a:r>
              <a:rPr dirty="0" sz="1200" spc="10">
                <a:solidFill>
                  <a:srgbClr val="2989E4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989E4"/>
                </a:solidFill>
                <a:latin typeface="Arial MT"/>
                <a:cs typeface="Arial MT"/>
              </a:rPr>
              <a:t>seconds[,</a:t>
            </a:r>
            <a:r>
              <a:rPr dirty="0" sz="1200" spc="10">
                <a:solidFill>
                  <a:srgbClr val="2989E4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989E4"/>
                </a:solidFill>
                <a:latin typeface="Arial MT"/>
                <a:cs typeface="Arial MT"/>
              </a:rPr>
              <a:t>milliseconds]]]]]);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1700" y="7098030"/>
            <a:ext cx="5935980" cy="193293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490"/>
              </a:lnSpc>
              <a:spcBef>
                <a:spcPts val="21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0087CC"/>
                </a:solidFill>
                <a:latin typeface="Arial MT"/>
                <a:cs typeface="Arial MT"/>
                <a:hlinkClick r:id="rId6"/>
              </a:rPr>
              <a:t>getFullYear()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method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used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get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year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the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specified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according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to local time.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value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returned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by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method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an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absolute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number.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For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dates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between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years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1000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300" spc="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9999,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getFullYear()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returns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four-digit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number,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for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example,</a:t>
            </a:r>
            <a:r>
              <a:rPr dirty="0" sz="130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1985.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40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300" spc="-5">
                <a:solidFill>
                  <a:srgbClr val="0087CC"/>
                </a:solidFill>
                <a:latin typeface="Arial MT"/>
                <a:cs typeface="Arial MT"/>
                <a:hlinkClick r:id="rId7"/>
              </a:rPr>
              <a:t>getMonth()</a:t>
            </a:r>
            <a:r>
              <a:rPr dirty="0" sz="1300" spc="5">
                <a:solidFill>
                  <a:srgbClr val="0087CC"/>
                </a:solidFill>
                <a:latin typeface="Arial MT"/>
                <a:cs typeface="Arial MT"/>
                <a:hlinkClick r:id="rId7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method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used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get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month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in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specified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according</a:t>
            </a:r>
            <a:endParaRPr sz="1300">
              <a:latin typeface="Arial MT"/>
              <a:cs typeface="Arial MT"/>
            </a:endParaRPr>
          </a:p>
          <a:p>
            <a:pPr marL="12700" marR="88265">
              <a:lnSpc>
                <a:spcPct val="95800"/>
              </a:lnSpc>
              <a:spcBef>
                <a:spcPts val="35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to local time,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zero-based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value.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value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returned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by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getMonth()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an 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integer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between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0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11.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0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corresponds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January,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1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February,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so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on. 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0087CC"/>
                </a:solidFill>
                <a:latin typeface="Arial MT"/>
                <a:cs typeface="Arial MT"/>
                <a:hlinkClick r:id="rId8"/>
              </a:rPr>
              <a:t>getDate()</a:t>
            </a:r>
            <a:r>
              <a:rPr dirty="0" sz="1300" spc="5">
                <a:solidFill>
                  <a:srgbClr val="0087CC"/>
                </a:solidFill>
                <a:latin typeface="Arial MT"/>
                <a:cs typeface="Arial MT"/>
                <a:hlinkClick r:id="rId8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method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used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get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day of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month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for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specified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date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according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local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time.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value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returned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by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getDate()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an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integer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between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1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31.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82700" y="2980311"/>
            <a:ext cx="5236845" cy="1528445"/>
          </a:xfrm>
          <a:custGeom>
            <a:avLst/>
            <a:gdLst/>
            <a:ahLst/>
            <a:cxnLst/>
            <a:rect l="l" t="t" r="r" b="b"/>
            <a:pathLst>
              <a:path w="5236845" h="1528445">
                <a:moveTo>
                  <a:pt x="5236373" y="0"/>
                </a:moveTo>
                <a:lnTo>
                  <a:pt x="0" y="0"/>
                </a:lnTo>
                <a:lnTo>
                  <a:pt x="0" y="1528188"/>
                </a:lnTo>
                <a:lnTo>
                  <a:pt x="5236373" y="1528188"/>
                </a:lnTo>
                <a:lnTo>
                  <a:pt x="52363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318760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5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5665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3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3" y="12954"/>
                  </a:lnTo>
                  <a:lnTo>
                    <a:pt x="12804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95350" y="0"/>
            <a:ext cx="6877050" cy="1104265"/>
            <a:chOff x="895350" y="0"/>
            <a:chExt cx="6877050" cy="110426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273" y="0"/>
              <a:ext cx="1008126" cy="9403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95350" y="914400"/>
              <a:ext cx="5982970" cy="189865"/>
            </a:xfrm>
            <a:custGeom>
              <a:avLst/>
              <a:gdLst/>
              <a:ahLst/>
              <a:cxnLst/>
              <a:rect l="l" t="t" r="r" b="b"/>
              <a:pathLst>
                <a:path w="5982970" h="189865">
                  <a:moveTo>
                    <a:pt x="5982461" y="0"/>
                  </a:moveTo>
                  <a:lnTo>
                    <a:pt x="0" y="0"/>
                  </a:lnTo>
                  <a:lnTo>
                    <a:pt x="0" y="189738"/>
                  </a:lnTo>
                  <a:lnTo>
                    <a:pt x="5982461" y="189738"/>
                  </a:lnTo>
                  <a:lnTo>
                    <a:pt x="5982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01700" y="890269"/>
            <a:ext cx="5944870" cy="98488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490"/>
              </a:lnSpc>
              <a:spcBef>
                <a:spcPts val="21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0087CC"/>
                </a:solidFill>
                <a:latin typeface="Arial MT"/>
                <a:cs typeface="Arial MT"/>
                <a:hlinkClick r:id="rId4"/>
              </a:rPr>
              <a:t>getTime()</a:t>
            </a:r>
            <a:r>
              <a:rPr dirty="0" sz="1300" spc="5">
                <a:solidFill>
                  <a:srgbClr val="0087CC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method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used to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get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numeric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value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corresponding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to the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time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for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specified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date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according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to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universal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time.</a:t>
            </a:r>
            <a:endParaRPr sz="1300">
              <a:latin typeface="Arial MT"/>
              <a:cs typeface="Arial MT"/>
            </a:endParaRPr>
          </a:p>
          <a:p>
            <a:pPr marL="12700" marR="115570">
              <a:lnSpc>
                <a:spcPts val="1490"/>
              </a:lnSpc>
              <a:spcBef>
                <a:spcPts val="5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300" spc="-5">
                <a:solidFill>
                  <a:srgbClr val="0087CC"/>
                </a:solidFill>
                <a:latin typeface="Arial MT"/>
                <a:cs typeface="Arial MT"/>
                <a:hlinkClick r:id="rId5"/>
              </a:rPr>
              <a:t>Math.ceil()</a:t>
            </a:r>
            <a:r>
              <a:rPr dirty="0" sz="1300" spc="5">
                <a:solidFill>
                  <a:srgbClr val="0087CC"/>
                </a:solidFill>
                <a:latin typeface="Arial MT"/>
                <a:cs typeface="Arial MT"/>
                <a:hlinkClick r:id="rId5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used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get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smallest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integer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greater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than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or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equal </a:t>
            </a:r>
            <a:r>
              <a:rPr dirty="0" sz="1300" spc="-3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 given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number.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75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Flowchart</a:t>
            </a:r>
            <a:r>
              <a:rPr dirty="0" sz="1300" spc="-3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700" y="7027781"/>
            <a:ext cx="5310505" cy="11303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JavaScript</a:t>
            </a:r>
            <a:r>
              <a:rPr dirty="0" sz="1800" spc="-25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Basic</a:t>
            </a:r>
            <a:r>
              <a:rPr dirty="0" sz="1800" spc="-25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:</a:t>
            </a:r>
            <a:r>
              <a:rPr dirty="0" sz="1800" spc="-25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Exercise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1490"/>
              </a:lnSpc>
              <a:spcBef>
                <a:spcPts val="665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program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calculate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multiplication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division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300" spc="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two </a:t>
            </a:r>
            <a:r>
              <a:rPr dirty="0" sz="1300" spc="-3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numbers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(input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from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user).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Sample</a:t>
            </a:r>
            <a:r>
              <a:rPr dirty="0" sz="1300" spc="-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Form: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2500" y="2063867"/>
            <a:ext cx="4276725" cy="478131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318760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6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5665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3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3" y="12954"/>
                  </a:lnTo>
                  <a:lnTo>
                    <a:pt x="12804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95350" y="0"/>
            <a:ext cx="6877050" cy="2372360"/>
            <a:chOff x="895350" y="0"/>
            <a:chExt cx="6877050" cy="237236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273" y="0"/>
              <a:ext cx="1008126" cy="9403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95350" y="914400"/>
              <a:ext cx="5982970" cy="1457960"/>
            </a:xfrm>
            <a:custGeom>
              <a:avLst/>
              <a:gdLst/>
              <a:ahLst/>
              <a:cxnLst/>
              <a:rect l="l" t="t" r="r" b="b"/>
              <a:pathLst>
                <a:path w="5982970" h="1457960">
                  <a:moveTo>
                    <a:pt x="5982461" y="0"/>
                  </a:moveTo>
                  <a:lnTo>
                    <a:pt x="0" y="0"/>
                  </a:lnTo>
                  <a:lnTo>
                    <a:pt x="0" y="1457959"/>
                  </a:lnTo>
                  <a:lnTo>
                    <a:pt x="5982461" y="1457959"/>
                  </a:lnTo>
                  <a:lnTo>
                    <a:pt x="5982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01700" y="2348229"/>
            <a:ext cx="1511935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00"/>
              </a:spcBef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3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300" spc="-2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-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HTML</a:t>
            </a:r>
            <a:r>
              <a:rPr dirty="0" sz="1300" spc="-3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3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5350" y="2751835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view</a:t>
            </a:r>
            <a:r>
              <a:rPr dirty="0" sz="700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plain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copy</a:t>
            </a:r>
            <a:r>
              <a:rPr dirty="0" sz="700" spc="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to</a:t>
            </a:r>
            <a:r>
              <a:rPr dirty="0" sz="700" spc="-10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clipboard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print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95755" y="303758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23950" y="3209035"/>
            <a:ext cx="575437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</a:t>
            </a:r>
            <a:r>
              <a:rPr dirty="0" sz="1050" spc="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&lt;html&gt;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95755" y="320903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30300" y="3372357"/>
            <a:ext cx="6934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</a:t>
            </a:r>
            <a:r>
              <a:rPr dirty="0" sz="1050" spc="-10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&lt;head&gt;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95755" y="338048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123950" y="3551935"/>
            <a:ext cx="575437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4.</a:t>
            </a:r>
            <a:r>
              <a:rPr dirty="0" sz="1050" spc="50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&lt;meta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F0000"/>
                </a:solidFill>
                <a:latin typeface="Consolas"/>
                <a:cs typeface="Consolas"/>
              </a:rPr>
              <a:t>charset</a:t>
            </a:r>
            <a:r>
              <a:rPr dirty="0" sz="1050" spc="-5"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utf</a:t>
            </a:r>
            <a:r>
              <a:rPr dirty="0" sz="1050" spc="-5">
                <a:latin typeface="Consolas"/>
                <a:cs typeface="Consolas"/>
              </a:rPr>
              <a:t>-8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/&gt;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95756" y="3551948"/>
            <a:ext cx="28575" cy="342900"/>
          </a:xfrm>
          <a:custGeom>
            <a:avLst/>
            <a:gdLst/>
            <a:ahLst/>
            <a:cxnLst/>
            <a:rect l="l" t="t" r="r" b="b"/>
            <a:pathLst>
              <a:path w="28575" h="342900">
                <a:moveTo>
                  <a:pt x="28194" y="0"/>
                </a:moveTo>
                <a:lnTo>
                  <a:pt x="0" y="0"/>
                </a:lnTo>
                <a:lnTo>
                  <a:pt x="0" y="171437"/>
                </a:lnTo>
                <a:lnTo>
                  <a:pt x="0" y="342887"/>
                </a:lnTo>
                <a:lnTo>
                  <a:pt x="28194" y="342887"/>
                </a:lnTo>
                <a:lnTo>
                  <a:pt x="28194" y="171437"/>
                </a:lnTo>
                <a:lnTo>
                  <a:pt x="28194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30300" y="3703828"/>
            <a:ext cx="5605780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071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5.</a:t>
            </a:r>
            <a:r>
              <a:rPr dirty="0" sz="1050" spc="80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&lt;title&gt;</a:t>
            </a:r>
            <a:r>
              <a:rPr dirty="0" sz="1050" spc="-5">
                <a:latin typeface="Consolas"/>
                <a:cs typeface="Consolas"/>
              </a:rPr>
              <a:t>JavaScript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program to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calculate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multiplication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and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division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of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two </a:t>
            </a:r>
            <a:r>
              <a:rPr dirty="0" sz="1050" spc="-56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numbers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&lt;/title&gt;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95755" y="389483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23950" y="4066285"/>
            <a:ext cx="575437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6.</a:t>
            </a:r>
            <a:r>
              <a:rPr dirty="0" sz="1050" spc="5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&lt;style </a:t>
            </a:r>
            <a:r>
              <a:rPr dirty="0" sz="1050" spc="-5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dirty="0" sz="1050" spc="-5"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"text/css"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5755" y="406628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30300" y="4229608"/>
            <a:ext cx="1720214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7.</a:t>
            </a:r>
            <a:r>
              <a:rPr dirty="0" sz="1050" spc="3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body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{margin: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30px;}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95755" y="423773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23950" y="4409185"/>
            <a:ext cx="575437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8.</a:t>
            </a:r>
            <a:r>
              <a:rPr dirty="0" sz="1050" spc="2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&lt;/style&gt;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95755" y="440918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30300" y="4572508"/>
            <a:ext cx="7664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9.</a:t>
            </a:r>
            <a:r>
              <a:rPr dirty="0" sz="1050" spc="-10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&lt;/head&gt;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5755" y="458063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123950" y="4752085"/>
            <a:ext cx="575437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10.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&lt;body&gt;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95755" y="475208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130300" y="4915408"/>
            <a:ext cx="6934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11.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&lt;form&gt;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95755" y="492353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23950" y="5094985"/>
            <a:ext cx="575437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5">
                <a:solidFill>
                  <a:srgbClr val="5C5C5C"/>
                </a:solidFill>
                <a:latin typeface="Consolas"/>
                <a:cs typeface="Consolas"/>
              </a:rPr>
              <a:t>12.</a:t>
            </a:r>
            <a:r>
              <a:rPr dirty="0" sz="1050" spc="5">
                <a:latin typeface="Consolas"/>
                <a:cs typeface="Consolas"/>
              </a:rPr>
              <a:t>1st</a:t>
            </a:r>
            <a:r>
              <a:rPr dirty="0" sz="1050">
                <a:latin typeface="Consolas"/>
                <a:cs typeface="Consolas"/>
              </a:rPr>
              <a:t> Number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: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&lt;input</a:t>
            </a:r>
            <a:r>
              <a:rPr dirty="0" sz="1050" spc="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dirty="0" sz="1050" spc="-5"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"text"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dirty="0" sz="1050" spc="-5"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"firstNumber"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/&gt;&lt;br&gt;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95755" y="509498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30300" y="5258561"/>
            <a:ext cx="42862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solidFill>
                  <a:srgbClr val="5C5C5C"/>
                </a:solidFill>
                <a:latin typeface="Consolas"/>
                <a:cs typeface="Consolas"/>
              </a:rPr>
              <a:t>13.</a:t>
            </a:r>
            <a:r>
              <a:rPr dirty="0" sz="1050" spc="5">
                <a:latin typeface="Consolas"/>
                <a:cs typeface="Consolas"/>
              </a:rPr>
              <a:t>2nd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Number:</a:t>
            </a:r>
            <a:r>
              <a:rPr dirty="0" sz="1050" spc="15"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&lt;input</a:t>
            </a:r>
            <a:r>
              <a:rPr dirty="0" sz="1050" spc="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dirty="0" sz="1050" spc="-5"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"text"</a:t>
            </a:r>
            <a:r>
              <a:rPr dirty="0" sz="1050" spc="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dirty="0" sz="1050" spc="-5"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"secondNumber"</a:t>
            </a:r>
            <a:r>
              <a:rPr dirty="0" sz="1050" spc="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/&gt;&lt;br&gt;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95755" y="5266435"/>
            <a:ext cx="28575" cy="172085"/>
          </a:xfrm>
          <a:custGeom>
            <a:avLst/>
            <a:gdLst/>
            <a:ahLst/>
            <a:cxnLst/>
            <a:rect l="l" t="t" r="r" b="b"/>
            <a:pathLst>
              <a:path w="28575" h="172085">
                <a:moveTo>
                  <a:pt x="28193" y="0"/>
                </a:moveTo>
                <a:lnTo>
                  <a:pt x="0" y="0"/>
                </a:lnTo>
                <a:lnTo>
                  <a:pt x="0" y="171703"/>
                </a:lnTo>
                <a:lnTo>
                  <a:pt x="28193" y="171703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123950" y="5438140"/>
            <a:ext cx="575437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14.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&lt;input</a:t>
            </a:r>
            <a:r>
              <a:rPr dirty="0" sz="1050" spc="3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dirty="0" sz="1050" spc="-5"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"button"</a:t>
            </a:r>
            <a:r>
              <a:rPr dirty="0" sz="10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F0000"/>
                </a:solidFill>
                <a:latin typeface="Consolas"/>
                <a:cs typeface="Consolas"/>
              </a:rPr>
              <a:t>onClick</a:t>
            </a:r>
            <a:r>
              <a:rPr dirty="0" sz="1050" spc="-5"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"multiplyBy()"</a:t>
            </a:r>
            <a:r>
              <a:rPr dirty="0" sz="10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dirty="0" sz="1050" spc="-5"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"Multiply"</a:t>
            </a:r>
            <a:r>
              <a:rPr dirty="0" sz="10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/&gt;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95755" y="5438140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130300" y="5601461"/>
            <a:ext cx="45789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15.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&lt;input</a:t>
            </a:r>
            <a:r>
              <a:rPr dirty="0" sz="1050" spc="2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dirty="0" sz="1050" spc="-5"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"button"</a:t>
            </a:r>
            <a:r>
              <a:rPr dirty="0" sz="10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F0000"/>
                </a:solidFill>
                <a:latin typeface="Consolas"/>
                <a:cs typeface="Consolas"/>
              </a:rPr>
              <a:t>onClick</a:t>
            </a:r>
            <a:r>
              <a:rPr dirty="0" sz="1050" spc="-5"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"divideBy()"</a:t>
            </a:r>
            <a:r>
              <a:rPr dirty="0" sz="10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dirty="0" sz="1050" spc="-5"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"Divide"</a:t>
            </a:r>
            <a:r>
              <a:rPr dirty="0" sz="10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/&gt;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95755" y="5609590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123950" y="5781040"/>
            <a:ext cx="575437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16.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&lt;/form&gt;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95755" y="5781040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130300" y="5944361"/>
            <a:ext cx="19405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17.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&lt;p&gt;</a:t>
            </a:r>
            <a:r>
              <a:rPr dirty="0" sz="1050">
                <a:latin typeface="Consolas"/>
                <a:cs typeface="Consolas"/>
              </a:rPr>
              <a:t>The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Result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is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: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&lt;br&gt;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95755" y="5952490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123950" y="6123940"/>
            <a:ext cx="575437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5">
                <a:solidFill>
                  <a:srgbClr val="5C5C5C"/>
                </a:solidFill>
                <a:latin typeface="Consolas"/>
                <a:cs typeface="Consolas"/>
              </a:rPr>
              <a:t>18.</a:t>
            </a:r>
            <a:r>
              <a:rPr dirty="0" sz="1050" spc="5" b="1">
                <a:solidFill>
                  <a:srgbClr val="006699"/>
                </a:solidFill>
                <a:latin typeface="Consolas"/>
                <a:cs typeface="Consolas"/>
              </a:rPr>
              <a:t>&lt;span</a:t>
            </a:r>
            <a:r>
              <a:rPr dirty="0" sz="1050" spc="-2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dirty="0" sz="1050" spc="-1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"result"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&gt;&lt;/span&gt;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95755" y="6123940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130300" y="6287261"/>
            <a:ext cx="5473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19</a:t>
            </a:r>
            <a:r>
              <a:rPr dirty="0" sz="1050" spc="7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&lt;/p&gt;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95755" y="6295390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123950" y="6466840"/>
            <a:ext cx="575437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20.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&lt;/body&gt;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95756" y="6466839"/>
            <a:ext cx="28575" cy="342900"/>
          </a:xfrm>
          <a:custGeom>
            <a:avLst/>
            <a:gdLst/>
            <a:ahLst/>
            <a:cxnLst/>
            <a:rect l="l" t="t" r="r" b="b"/>
            <a:pathLst>
              <a:path w="28575" h="342900">
                <a:moveTo>
                  <a:pt x="28194" y="0"/>
                </a:moveTo>
                <a:lnTo>
                  <a:pt x="0" y="0"/>
                </a:lnTo>
                <a:lnTo>
                  <a:pt x="0" y="171450"/>
                </a:lnTo>
                <a:lnTo>
                  <a:pt x="0" y="342900"/>
                </a:lnTo>
                <a:lnTo>
                  <a:pt x="28194" y="342900"/>
                </a:lnTo>
                <a:lnTo>
                  <a:pt x="28194" y="171450"/>
                </a:lnTo>
                <a:lnTo>
                  <a:pt x="28194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901700" y="6630161"/>
            <a:ext cx="1420495" cy="558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21.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&lt;/html&gt;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95350" y="7177023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view</a:t>
            </a:r>
            <a:r>
              <a:rPr dirty="0" sz="700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plain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copy</a:t>
            </a:r>
            <a:r>
              <a:rPr dirty="0" sz="700" spc="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to</a:t>
            </a:r>
            <a:r>
              <a:rPr dirty="0" sz="700" spc="-10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clipboard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print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30300" y="7454645"/>
            <a:ext cx="1793239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1.</a:t>
            </a:r>
            <a:r>
              <a:rPr dirty="0" sz="1050" spc="60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function</a:t>
            </a:r>
            <a:r>
              <a:rPr dirty="0" sz="1050" spc="-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multiplyBy()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095755" y="7462773"/>
            <a:ext cx="5782310" cy="344170"/>
            <a:chOff x="1095755" y="7462773"/>
            <a:chExt cx="5782310" cy="344170"/>
          </a:xfrm>
        </p:grpSpPr>
        <p:sp>
          <p:nvSpPr>
            <p:cNvPr id="60" name="object 60"/>
            <p:cNvSpPr/>
            <p:nvPr/>
          </p:nvSpPr>
          <p:spPr>
            <a:xfrm>
              <a:off x="1095755" y="7462773"/>
              <a:ext cx="28575" cy="172720"/>
            </a:xfrm>
            <a:custGeom>
              <a:avLst/>
              <a:gdLst/>
              <a:ahLst/>
              <a:cxnLst/>
              <a:rect l="l" t="t" r="r" b="b"/>
              <a:pathLst>
                <a:path w="28575" h="172720">
                  <a:moveTo>
                    <a:pt x="28193" y="0"/>
                  </a:moveTo>
                  <a:lnTo>
                    <a:pt x="0" y="0"/>
                  </a:lnTo>
                  <a:lnTo>
                    <a:pt x="0" y="172212"/>
                  </a:lnTo>
                  <a:lnTo>
                    <a:pt x="28193" y="172212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123949" y="7782737"/>
              <a:ext cx="5754370" cy="24130"/>
            </a:xfrm>
            <a:custGeom>
              <a:avLst/>
              <a:gdLst/>
              <a:ahLst/>
              <a:cxnLst/>
              <a:rect l="l" t="t" r="r" b="b"/>
              <a:pathLst>
                <a:path w="5754370" h="24129">
                  <a:moveTo>
                    <a:pt x="0" y="23698"/>
                  </a:moveTo>
                  <a:lnTo>
                    <a:pt x="5753861" y="23698"/>
                  </a:lnTo>
                  <a:lnTo>
                    <a:pt x="5753861" y="0"/>
                  </a:lnTo>
                  <a:lnTo>
                    <a:pt x="0" y="0"/>
                  </a:lnTo>
                  <a:lnTo>
                    <a:pt x="0" y="23698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1123950" y="7634985"/>
            <a:ext cx="575437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</a:t>
            </a:r>
            <a:r>
              <a:rPr dirty="0" sz="1050" spc="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95755" y="763498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49"/>
                </a:lnTo>
                <a:lnTo>
                  <a:pt x="28193" y="171449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143000" y="7798307"/>
            <a:ext cx="1593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095755" y="7806435"/>
            <a:ext cx="5782310" cy="342900"/>
            <a:chOff x="1095755" y="7806435"/>
            <a:chExt cx="5782310" cy="342900"/>
          </a:xfrm>
        </p:grpSpPr>
        <p:sp>
          <p:nvSpPr>
            <p:cNvPr id="66" name="object 66"/>
            <p:cNvSpPr/>
            <p:nvPr/>
          </p:nvSpPr>
          <p:spPr>
            <a:xfrm>
              <a:off x="1095755" y="7806435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49"/>
                  </a:lnTo>
                  <a:lnTo>
                    <a:pt x="28193" y="171449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711856" y="7977885"/>
              <a:ext cx="166370" cy="171450"/>
            </a:xfrm>
            <a:custGeom>
              <a:avLst/>
              <a:gdLst/>
              <a:ahLst/>
              <a:cxnLst/>
              <a:rect l="l" t="t" r="r" b="b"/>
              <a:pathLst>
                <a:path w="166370" h="171450">
                  <a:moveTo>
                    <a:pt x="0" y="171449"/>
                  </a:moveTo>
                  <a:lnTo>
                    <a:pt x="165955" y="171449"/>
                  </a:lnTo>
                  <a:lnTo>
                    <a:pt x="165955" y="0"/>
                  </a:lnTo>
                  <a:lnTo>
                    <a:pt x="0" y="0"/>
                  </a:lnTo>
                  <a:lnTo>
                    <a:pt x="0" y="171449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1123950" y="7977885"/>
            <a:ext cx="5651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57832" y="7845321"/>
            <a:ext cx="4251960" cy="476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0"/>
              </a:lnSpc>
            </a:pPr>
            <a:r>
              <a:rPr dirty="0" sz="1050">
                <a:latin typeface="Consolas"/>
                <a:cs typeface="Consolas"/>
              </a:rPr>
              <a:t>num1</a:t>
            </a:r>
            <a:r>
              <a:rPr dirty="0" sz="1050" spc="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3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document.getElementById(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"firstNumber"</a:t>
            </a:r>
            <a:r>
              <a:rPr dirty="0" sz="1050" spc="-5">
                <a:latin typeface="Consolas"/>
                <a:cs typeface="Consolas"/>
              </a:rPr>
              <a:t>).value;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7100"/>
              </a:lnSpc>
            </a:pPr>
            <a:r>
              <a:rPr dirty="0" sz="1050">
                <a:latin typeface="Consolas"/>
                <a:cs typeface="Consolas"/>
              </a:rPr>
              <a:t>num2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document.getElementById(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"secondNumber"</a:t>
            </a:r>
            <a:r>
              <a:rPr dirty="0" sz="1050" spc="-5">
                <a:latin typeface="Consolas"/>
                <a:cs typeface="Consolas"/>
              </a:rPr>
              <a:t>).value; 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document.getElementById(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"result"</a:t>
            </a:r>
            <a:r>
              <a:rPr dirty="0" sz="1050" spc="-5">
                <a:latin typeface="Consolas"/>
                <a:cs typeface="Consolas"/>
              </a:rPr>
              <a:t>).innerHTML</a:t>
            </a:r>
            <a:r>
              <a:rPr dirty="0" sz="1050" spc="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num1</a:t>
            </a:r>
            <a:r>
              <a:rPr dirty="0" sz="1050" spc="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*</a:t>
            </a:r>
            <a:r>
              <a:rPr dirty="0" sz="1050" spc="2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num2;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095755" y="797788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49"/>
                </a:lnTo>
                <a:lnTo>
                  <a:pt x="28193" y="171449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1" name="object 71"/>
          <p:cNvGrpSpPr/>
          <p:nvPr/>
        </p:nvGrpSpPr>
        <p:grpSpPr>
          <a:xfrm>
            <a:off x="1095755" y="8149335"/>
            <a:ext cx="5782310" cy="342900"/>
            <a:chOff x="1095755" y="8149335"/>
            <a:chExt cx="5782310" cy="342900"/>
          </a:xfrm>
        </p:grpSpPr>
        <p:sp>
          <p:nvSpPr>
            <p:cNvPr id="72" name="object 72"/>
            <p:cNvSpPr/>
            <p:nvPr/>
          </p:nvSpPr>
          <p:spPr>
            <a:xfrm>
              <a:off x="1095755" y="8149335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49"/>
                  </a:lnTo>
                  <a:lnTo>
                    <a:pt x="28193" y="171449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123950" y="8320785"/>
              <a:ext cx="5754370" cy="171450"/>
            </a:xfrm>
            <a:custGeom>
              <a:avLst/>
              <a:gdLst/>
              <a:ahLst/>
              <a:cxnLst/>
              <a:rect l="l" t="t" r="r" b="b"/>
              <a:pathLst>
                <a:path w="5754370" h="171450">
                  <a:moveTo>
                    <a:pt x="5753862" y="0"/>
                  </a:moveTo>
                  <a:lnTo>
                    <a:pt x="0" y="0"/>
                  </a:lnTo>
                  <a:lnTo>
                    <a:pt x="0" y="124714"/>
                  </a:lnTo>
                  <a:lnTo>
                    <a:pt x="0" y="171450"/>
                  </a:lnTo>
                  <a:lnTo>
                    <a:pt x="5753862" y="171450"/>
                  </a:lnTo>
                  <a:lnTo>
                    <a:pt x="5753862" y="124714"/>
                  </a:lnTo>
                  <a:lnTo>
                    <a:pt x="5753862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095755" y="8320785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49"/>
                  </a:lnTo>
                  <a:lnTo>
                    <a:pt x="28193" y="171449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1123950" y="8129778"/>
            <a:ext cx="5754370" cy="53975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5.</a:t>
            </a:r>
            <a:endParaRPr sz="105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6.</a:t>
            </a:r>
            <a:r>
              <a:rPr dirty="0" sz="1050" spc="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7.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095755" y="849223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49"/>
                </a:lnTo>
                <a:lnTo>
                  <a:pt x="28193" y="171449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123950" y="8663685"/>
            <a:ext cx="575437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8.</a:t>
            </a:r>
            <a:r>
              <a:rPr dirty="0" sz="1050" spc="5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function</a:t>
            </a:r>
            <a:r>
              <a:rPr dirty="0" sz="1050" spc="-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divideBy()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095755" y="866368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49"/>
                </a:lnTo>
                <a:lnTo>
                  <a:pt x="28193" y="171449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130300" y="8827261"/>
            <a:ext cx="3276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9.</a:t>
            </a:r>
            <a:r>
              <a:rPr dirty="0" sz="1050" spc="-1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095755" y="7782737"/>
            <a:ext cx="5616575" cy="1224280"/>
            <a:chOff x="1095755" y="7782737"/>
            <a:chExt cx="5616575" cy="1224280"/>
          </a:xfrm>
        </p:grpSpPr>
        <p:sp>
          <p:nvSpPr>
            <p:cNvPr id="81" name="object 81"/>
            <p:cNvSpPr/>
            <p:nvPr/>
          </p:nvSpPr>
          <p:spPr>
            <a:xfrm>
              <a:off x="1095755" y="8835136"/>
              <a:ext cx="28575" cy="172085"/>
            </a:xfrm>
            <a:custGeom>
              <a:avLst/>
              <a:gdLst/>
              <a:ahLst/>
              <a:cxnLst/>
              <a:rect l="l" t="t" r="r" b="b"/>
              <a:pathLst>
                <a:path w="28575" h="172084">
                  <a:moveTo>
                    <a:pt x="28193" y="0"/>
                  </a:moveTo>
                  <a:lnTo>
                    <a:pt x="0" y="0"/>
                  </a:lnTo>
                  <a:lnTo>
                    <a:pt x="0" y="171703"/>
                  </a:lnTo>
                  <a:lnTo>
                    <a:pt x="28193" y="171703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689100" y="7782737"/>
              <a:ext cx="5022850" cy="662940"/>
            </a:xfrm>
            <a:custGeom>
              <a:avLst/>
              <a:gdLst/>
              <a:ahLst/>
              <a:cxnLst/>
              <a:rect l="l" t="t" r="r" b="b"/>
              <a:pathLst>
                <a:path w="5022850" h="662940">
                  <a:moveTo>
                    <a:pt x="5022756" y="0"/>
                  </a:moveTo>
                  <a:lnTo>
                    <a:pt x="0" y="0"/>
                  </a:lnTo>
                  <a:lnTo>
                    <a:pt x="0" y="662762"/>
                  </a:lnTo>
                  <a:lnTo>
                    <a:pt x="5022756" y="662762"/>
                  </a:lnTo>
                  <a:lnTo>
                    <a:pt x="5022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3" name="object 8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914400"/>
            <a:ext cx="2400300" cy="1362075"/>
          </a:xfrm>
          <a:prstGeom prst="rect">
            <a:avLst/>
          </a:prstGeom>
        </p:spPr>
      </p:pic>
      <p:sp>
        <p:nvSpPr>
          <p:cNvPr id="84" name="object 84"/>
          <p:cNvSpPr txBox="1"/>
          <p:nvPr/>
        </p:nvSpPr>
        <p:spPr>
          <a:xfrm>
            <a:off x="1130300" y="3028950"/>
            <a:ext cx="12725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5B5B5B"/>
                </a:solidFill>
                <a:latin typeface="Consolas"/>
                <a:cs typeface="Consolas"/>
              </a:rPr>
              <a:t>1.</a:t>
            </a:r>
            <a:r>
              <a:rPr dirty="0" sz="1050" spc="-50">
                <a:solidFill>
                  <a:srgbClr val="5B5B5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5B5B5B"/>
                </a:solidFill>
                <a:latin typeface="Consolas"/>
                <a:cs typeface="Consolas"/>
              </a:rPr>
              <a:t>&lt;!DOCTYPE</a:t>
            </a:r>
            <a:r>
              <a:rPr dirty="0" sz="1050" spc="-45">
                <a:solidFill>
                  <a:srgbClr val="5B5B5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5B5B5B"/>
                </a:solidFill>
                <a:latin typeface="Consolas"/>
                <a:cs typeface="Consolas"/>
              </a:rPr>
              <a:t>html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318760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7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5665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3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3" y="12954"/>
                  </a:lnTo>
                  <a:lnTo>
                    <a:pt x="12804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095755" y="0"/>
            <a:ext cx="6677025" cy="1085850"/>
            <a:chOff x="1095755" y="0"/>
            <a:chExt cx="6677025" cy="10858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273" y="0"/>
              <a:ext cx="1008126" cy="9403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23950" y="914399"/>
              <a:ext cx="5754370" cy="171450"/>
            </a:xfrm>
            <a:custGeom>
              <a:avLst/>
              <a:gdLst/>
              <a:ahLst/>
              <a:cxnLst/>
              <a:rect l="l" t="t" r="r" b="b"/>
              <a:pathLst>
                <a:path w="5754370" h="171450">
                  <a:moveTo>
                    <a:pt x="5753862" y="0"/>
                  </a:moveTo>
                  <a:lnTo>
                    <a:pt x="0" y="0"/>
                  </a:lnTo>
                  <a:lnTo>
                    <a:pt x="0" y="56870"/>
                  </a:lnTo>
                  <a:lnTo>
                    <a:pt x="0" y="171450"/>
                  </a:lnTo>
                  <a:lnTo>
                    <a:pt x="5753862" y="171450"/>
                  </a:lnTo>
                  <a:lnTo>
                    <a:pt x="5753862" y="56870"/>
                  </a:lnTo>
                  <a:lnTo>
                    <a:pt x="5753862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95755" y="914400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123950" y="894841"/>
            <a:ext cx="5754370" cy="36830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10.</a:t>
            </a:r>
            <a:endParaRPr sz="105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11.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95755" y="1085850"/>
            <a:ext cx="5782310" cy="342900"/>
            <a:chOff x="1095755" y="1085850"/>
            <a:chExt cx="5782310" cy="342900"/>
          </a:xfrm>
        </p:grpSpPr>
        <p:sp>
          <p:nvSpPr>
            <p:cNvPr id="18" name="object 18"/>
            <p:cNvSpPr/>
            <p:nvPr/>
          </p:nvSpPr>
          <p:spPr>
            <a:xfrm>
              <a:off x="1095755" y="1085850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70273" y="1257300"/>
              <a:ext cx="1007744" cy="171450"/>
            </a:xfrm>
            <a:custGeom>
              <a:avLst/>
              <a:gdLst/>
              <a:ahLst/>
              <a:cxnLst/>
              <a:rect l="l" t="t" r="r" b="b"/>
              <a:pathLst>
                <a:path w="1007745" h="171450">
                  <a:moveTo>
                    <a:pt x="0" y="171450"/>
                  </a:moveTo>
                  <a:lnTo>
                    <a:pt x="1007538" y="171450"/>
                  </a:lnTo>
                  <a:lnTo>
                    <a:pt x="1007538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123950" y="1257300"/>
            <a:ext cx="2603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12.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71853" y="953286"/>
            <a:ext cx="4471670" cy="476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5470">
              <a:lnSpc>
                <a:spcPts val="990"/>
              </a:lnSpc>
            </a:pPr>
            <a:r>
              <a:rPr dirty="0" sz="1050">
                <a:latin typeface="Consolas"/>
                <a:cs typeface="Consolas"/>
              </a:rPr>
              <a:t>num1</a:t>
            </a:r>
            <a:r>
              <a:rPr dirty="0" sz="1050" spc="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3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document.getElementById(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"firstNumber"</a:t>
            </a:r>
            <a:r>
              <a:rPr dirty="0" sz="1050" spc="-5">
                <a:latin typeface="Consolas"/>
                <a:cs typeface="Consolas"/>
              </a:rPr>
              <a:t>).value;</a:t>
            </a:r>
            <a:endParaRPr sz="1050">
              <a:latin typeface="Consolas"/>
              <a:cs typeface="Consolas"/>
            </a:endParaRPr>
          </a:p>
          <a:p>
            <a:pPr indent="585470">
              <a:lnSpc>
                <a:spcPct val="107100"/>
              </a:lnSpc>
            </a:pPr>
            <a:r>
              <a:rPr dirty="0" sz="1050">
                <a:latin typeface="Consolas"/>
                <a:cs typeface="Consolas"/>
              </a:rPr>
              <a:t>num2</a:t>
            </a:r>
            <a:r>
              <a:rPr dirty="0" sz="1050" spc="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4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document.getElementById(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"secondNumber"</a:t>
            </a:r>
            <a:r>
              <a:rPr dirty="0" sz="1050" spc="-5">
                <a:latin typeface="Consolas"/>
                <a:cs typeface="Consolas"/>
              </a:rPr>
              <a:t>).value;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document.getElementById(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"result"</a:t>
            </a:r>
            <a:r>
              <a:rPr dirty="0" sz="1050" spc="-5">
                <a:latin typeface="Consolas"/>
                <a:cs typeface="Consolas"/>
              </a:rPr>
              <a:t>).innerHTML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num1</a:t>
            </a:r>
            <a:r>
              <a:rPr dirty="0" sz="1050" spc="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/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num2;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95755" y="971268"/>
            <a:ext cx="4774565" cy="629285"/>
            <a:chOff x="1095755" y="971268"/>
            <a:chExt cx="4774565" cy="629285"/>
          </a:xfrm>
        </p:grpSpPr>
        <p:sp>
          <p:nvSpPr>
            <p:cNvPr id="23" name="object 23"/>
            <p:cNvSpPr/>
            <p:nvPr/>
          </p:nvSpPr>
          <p:spPr>
            <a:xfrm>
              <a:off x="1095756" y="1257299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84299" y="971268"/>
              <a:ext cx="4486275" cy="476884"/>
            </a:xfrm>
            <a:custGeom>
              <a:avLst/>
              <a:gdLst/>
              <a:ahLst/>
              <a:cxnLst/>
              <a:rect l="l" t="t" r="r" b="b"/>
              <a:pathLst>
                <a:path w="4486275" h="476884">
                  <a:moveTo>
                    <a:pt x="4485973" y="0"/>
                  </a:moveTo>
                  <a:lnTo>
                    <a:pt x="0" y="0"/>
                  </a:lnTo>
                  <a:lnTo>
                    <a:pt x="0" y="476531"/>
                  </a:lnTo>
                  <a:lnTo>
                    <a:pt x="4485973" y="476531"/>
                  </a:lnTo>
                  <a:lnTo>
                    <a:pt x="4485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895350" y="4742179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view</a:t>
            </a:r>
            <a:r>
              <a:rPr dirty="0" sz="700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plain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copy</a:t>
            </a:r>
            <a:r>
              <a:rPr dirty="0" sz="700" spc="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to</a:t>
            </a:r>
            <a:r>
              <a:rPr dirty="0" sz="700" spc="-10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clipboard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print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1700" y="1420621"/>
            <a:ext cx="5840730" cy="33324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050" spc="15">
                <a:solidFill>
                  <a:srgbClr val="5C5C5C"/>
                </a:solidFill>
                <a:latin typeface="Consolas"/>
                <a:cs typeface="Consolas"/>
              </a:rPr>
              <a:t>13.</a:t>
            </a:r>
            <a:r>
              <a:rPr dirty="0" sz="1050" spc="15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ts val="1525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Explanation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95800"/>
              </a:lnSpc>
              <a:spcBef>
                <a:spcPts val="30"/>
              </a:spcBef>
            </a:pP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document.getElementById(id).value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value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property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sets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or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returns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value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of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 value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attribute of a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text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field. 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document.getElementById("result").innerHTM</a:t>
            </a:r>
            <a:r>
              <a:rPr dirty="0" sz="1300" spc="2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300" spc="2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innerHTML</a:t>
            </a:r>
            <a:r>
              <a:rPr dirty="0" sz="1300" spc="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property</a:t>
            </a:r>
            <a:r>
              <a:rPr dirty="0" sz="1300" spc="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sets</a:t>
            </a:r>
            <a:r>
              <a:rPr dirty="0" sz="1300" spc="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or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returns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HTML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content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(inner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HTML)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of an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element.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JavaScript</a:t>
            </a:r>
            <a:r>
              <a:rPr dirty="0" sz="1800" spc="-20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Conditional</a:t>
            </a:r>
            <a:r>
              <a:rPr dirty="0" sz="1800" spc="-20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Statement</a:t>
            </a:r>
            <a:r>
              <a:rPr dirty="0" sz="1800" spc="-20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and</a:t>
            </a:r>
            <a:r>
              <a:rPr dirty="0" sz="1800" spc="-20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loops:</a:t>
            </a:r>
            <a:r>
              <a:rPr dirty="0" sz="1800" spc="-20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Exercise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program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accept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two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integers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display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larger.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Solution:-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30300" y="5019802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5755" y="5027929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27552" y="5199379"/>
            <a:ext cx="50800" cy="172085"/>
          </a:xfrm>
          <a:custGeom>
            <a:avLst/>
            <a:gdLst/>
            <a:ahLst/>
            <a:cxnLst/>
            <a:rect l="l" t="t" r="r" b="b"/>
            <a:pathLst>
              <a:path w="50800" h="172085">
                <a:moveTo>
                  <a:pt x="0" y="171703"/>
                </a:moveTo>
                <a:lnTo>
                  <a:pt x="50259" y="171703"/>
                </a:lnTo>
                <a:lnTo>
                  <a:pt x="50259" y="0"/>
                </a:lnTo>
                <a:lnTo>
                  <a:pt x="0" y="0"/>
                </a:lnTo>
                <a:lnTo>
                  <a:pt x="0" y="17170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23950" y="5199379"/>
            <a:ext cx="171450" cy="1720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95755" y="5199379"/>
            <a:ext cx="28575" cy="172085"/>
          </a:xfrm>
          <a:custGeom>
            <a:avLst/>
            <a:gdLst/>
            <a:ahLst/>
            <a:cxnLst/>
            <a:rect l="l" t="t" r="r" b="b"/>
            <a:pathLst>
              <a:path w="28575" h="172085">
                <a:moveTo>
                  <a:pt x="28193" y="0"/>
                </a:moveTo>
                <a:lnTo>
                  <a:pt x="0" y="0"/>
                </a:lnTo>
                <a:lnTo>
                  <a:pt x="0" y="171703"/>
                </a:lnTo>
                <a:lnTo>
                  <a:pt x="28193" y="171703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23950" y="5362955"/>
            <a:ext cx="1714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5755" y="5371084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27552" y="5542534"/>
            <a:ext cx="50800" cy="171450"/>
          </a:xfrm>
          <a:custGeom>
            <a:avLst/>
            <a:gdLst/>
            <a:ahLst/>
            <a:cxnLst/>
            <a:rect l="l" t="t" r="r" b="b"/>
            <a:pathLst>
              <a:path w="50800" h="171450">
                <a:moveTo>
                  <a:pt x="0" y="171450"/>
                </a:moveTo>
                <a:lnTo>
                  <a:pt x="50259" y="171450"/>
                </a:lnTo>
                <a:lnTo>
                  <a:pt x="50259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123950" y="5542534"/>
            <a:ext cx="1714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95755" y="5542534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123950" y="5705855"/>
            <a:ext cx="1714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95755" y="5713984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827552" y="5885434"/>
            <a:ext cx="50800" cy="171450"/>
          </a:xfrm>
          <a:custGeom>
            <a:avLst/>
            <a:gdLst/>
            <a:ahLst/>
            <a:cxnLst/>
            <a:rect l="l" t="t" r="r" b="b"/>
            <a:pathLst>
              <a:path w="50800" h="171450">
                <a:moveTo>
                  <a:pt x="0" y="171450"/>
                </a:moveTo>
                <a:lnTo>
                  <a:pt x="50259" y="171450"/>
                </a:lnTo>
                <a:lnTo>
                  <a:pt x="50259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23950" y="5885434"/>
            <a:ext cx="1714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95755" y="5885434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123950" y="6048755"/>
            <a:ext cx="1714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7.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95756" y="6056883"/>
            <a:ext cx="28575" cy="342900"/>
          </a:xfrm>
          <a:custGeom>
            <a:avLst/>
            <a:gdLst/>
            <a:ahLst/>
            <a:cxnLst/>
            <a:rect l="l" t="t" r="r" b="b"/>
            <a:pathLst>
              <a:path w="28575" h="342900">
                <a:moveTo>
                  <a:pt x="28194" y="0"/>
                </a:moveTo>
                <a:lnTo>
                  <a:pt x="0" y="0"/>
                </a:lnTo>
                <a:lnTo>
                  <a:pt x="0" y="171450"/>
                </a:lnTo>
                <a:lnTo>
                  <a:pt x="0" y="342900"/>
                </a:lnTo>
                <a:lnTo>
                  <a:pt x="28194" y="342900"/>
                </a:lnTo>
                <a:lnTo>
                  <a:pt x="28194" y="171450"/>
                </a:lnTo>
                <a:lnTo>
                  <a:pt x="28194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827552" y="6399784"/>
            <a:ext cx="50800" cy="171450"/>
          </a:xfrm>
          <a:custGeom>
            <a:avLst/>
            <a:gdLst/>
            <a:ahLst/>
            <a:cxnLst/>
            <a:rect l="l" t="t" r="r" b="b"/>
            <a:pathLst>
              <a:path w="50800" h="171450">
                <a:moveTo>
                  <a:pt x="0" y="171450"/>
                </a:moveTo>
                <a:lnTo>
                  <a:pt x="50259" y="171450"/>
                </a:lnTo>
                <a:lnTo>
                  <a:pt x="50259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123950" y="6399784"/>
            <a:ext cx="1714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8.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95755" y="6399784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123950" y="6563106"/>
            <a:ext cx="1714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9.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95755" y="6571233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49"/>
                </a:lnTo>
                <a:lnTo>
                  <a:pt x="28193" y="171449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827552" y="6742683"/>
            <a:ext cx="50800" cy="171450"/>
          </a:xfrm>
          <a:custGeom>
            <a:avLst/>
            <a:gdLst/>
            <a:ahLst/>
            <a:cxnLst/>
            <a:rect l="l" t="t" r="r" b="b"/>
            <a:pathLst>
              <a:path w="50800" h="171450">
                <a:moveTo>
                  <a:pt x="0" y="171450"/>
                </a:moveTo>
                <a:lnTo>
                  <a:pt x="50259" y="171450"/>
                </a:lnTo>
                <a:lnTo>
                  <a:pt x="50259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123950" y="6742683"/>
            <a:ext cx="1714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95755" y="6742683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123950" y="6906006"/>
            <a:ext cx="1714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95755" y="6914133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827552" y="7085583"/>
            <a:ext cx="50800" cy="171450"/>
          </a:xfrm>
          <a:custGeom>
            <a:avLst/>
            <a:gdLst/>
            <a:ahLst/>
            <a:cxnLst/>
            <a:rect l="l" t="t" r="r" b="b"/>
            <a:pathLst>
              <a:path w="50800" h="171450">
                <a:moveTo>
                  <a:pt x="0" y="171450"/>
                </a:moveTo>
                <a:lnTo>
                  <a:pt x="50259" y="171450"/>
                </a:lnTo>
                <a:lnTo>
                  <a:pt x="50259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123950" y="7085583"/>
            <a:ext cx="171450" cy="34290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827552" y="7257033"/>
            <a:ext cx="50800" cy="171450"/>
          </a:xfrm>
          <a:custGeom>
            <a:avLst/>
            <a:gdLst/>
            <a:ahLst/>
            <a:cxnLst/>
            <a:rect l="l" t="t" r="r" b="b"/>
            <a:pathLst>
              <a:path w="50800" h="171450">
                <a:moveTo>
                  <a:pt x="0" y="171450"/>
                </a:moveTo>
                <a:lnTo>
                  <a:pt x="50259" y="171450"/>
                </a:lnTo>
                <a:lnTo>
                  <a:pt x="50259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95756" y="7085583"/>
            <a:ext cx="28575" cy="342900"/>
          </a:xfrm>
          <a:custGeom>
            <a:avLst/>
            <a:gdLst/>
            <a:ahLst/>
            <a:cxnLst/>
            <a:rect l="l" t="t" r="r" b="b"/>
            <a:pathLst>
              <a:path w="28575" h="342900">
                <a:moveTo>
                  <a:pt x="28194" y="0"/>
                </a:moveTo>
                <a:lnTo>
                  <a:pt x="0" y="0"/>
                </a:lnTo>
                <a:lnTo>
                  <a:pt x="0" y="171450"/>
                </a:lnTo>
                <a:lnTo>
                  <a:pt x="0" y="342900"/>
                </a:lnTo>
                <a:lnTo>
                  <a:pt x="28194" y="342900"/>
                </a:lnTo>
                <a:lnTo>
                  <a:pt x="28194" y="171450"/>
                </a:lnTo>
                <a:lnTo>
                  <a:pt x="28194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123950" y="7420356"/>
            <a:ext cx="1714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095755" y="7428483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827552" y="7599933"/>
            <a:ext cx="50800" cy="171450"/>
          </a:xfrm>
          <a:custGeom>
            <a:avLst/>
            <a:gdLst/>
            <a:ahLst/>
            <a:cxnLst/>
            <a:rect l="l" t="t" r="r" b="b"/>
            <a:pathLst>
              <a:path w="50800" h="171450">
                <a:moveTo>
                  <a:pt x="0" y="171450"/>
                </a:moveTo>
                <a:lnTo>
                  <a:pt x="50259" y="171450"/>
                </a:lnTo>
                <a:lnTo>
                  <a:pt x="50259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123950" y="7599933"/>
            <a:ext cx="1714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095755" y="7599933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123950" y="7763256"/>
            <a:ext cx="1714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095755" y="7771383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27552" y="7942833"/>
            <a:ext cx="50800" cy="171450"/>
          </a:xfrm>
          <a:custGeom>
            <a:avLst/>
            <a:gdLst/>
            <a:ahLst/>
            <a:cxnLst/>
            <a:rect l="l" t="t" r="r" b="b"/>
            <a:pathLst>
              <a:path w="50800" h="171450">
                <a:moveTo>
                  <a:pt x="0" y="171450"/>
                </a:moveTo>
                <a:lnTo>
                  <a:pt x="50259" y="171450"/>
                </a:lnTo>
                <a:lnTo>
                  <a:pt x="50259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123950" y="7942833"/>
            <a:ext cx="1714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095755" y="7942833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130300" y="8106156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16152" y="5066816"/>
            <a:ext cx="5580380" cy="3220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5575">
              <a:lnSpc>
                <a:spcPts val="99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-4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num1,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num2;</a:t>
            </a:r>
            <a:endParaRPr sz="1050">
              <a:latin typeface="Consolas"/>
              <a:cs typeface="Consolas"/>
            </a:endParaRPr>
          </a:p>
          <a:p>
            <a:pPr marL="155575" marR="1458595">
              <a:lnSpc>
                <a:spcPct val="107100"/>
              </a:lnSpc>
            </a:pPr>
            <a:r>
              <a:rPr dirty="0" sz="1050" spc="-5">
                <a:latin typeface="Consolas"/>
                <a:cs typeface="Consolas"/>
              </a:rPr>
              <a:t>num1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window.prompt(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"Input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the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First</a:t>
            </a:r>
            <a:r>
              <a:rPr dirty="0" sz="105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integer"</a:t>
            </a:r>
            <a:r>
              <a:rPr dirty="0" sz="1050" spc="-5">
                <a:latin typeface="Consolas"/>
                <a:cs typeface="Consolas"/>
              </a:rPr>
              <a:t>,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"0"</a:t>
            </a:r>
            <a:r>
              <a:rPr dirty="0" sz="1050" spc="-5">
                <a:latin typeface="Consolas"/>
                <a:cs typeface="Consolas"/>
              </a:rPr>
              <a:t>); 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num2</a:t>
            </a:r>
            <a:r>
              <a:rPr dirty="0" sz="1050">
                <a:latin typeface="Consolas"/>
                <a:cs typeface="Consolas"/>
              </a:rPr>
              <a:t> =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window.prompt(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"Input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the</a:t>
            </a:r>
            <a:r>
              <a:rPr dirty="0" sz="105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second</a:t>
            </a:r>
            <a:r>
              <a:rPr dirty="0" sz="105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integer"</a:t>
            </a:r>
            <a:r>
              <a:rPr dirty="0" sz="1050" spc="-5">
                <a:latin typeface="Consolas"/>
                <a:cs typeface="Consolas"/>
              </a:rPr>
              <a:t>,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"0"</a:t>
            </a:r>
            <a:r>
              <a:rPr dirty="0" sz="1050" spc="-5"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155575">
              <a:lnSpc>
                <a:spcPct val="100000"/>
              </a:lnSpc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5">
                <a:latin typeface="Consolas"/>
                <a:cs typeface="Consolas"/>
              </a:rPr>
              <a:t>(parseInt(num1,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10)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&gt; </a:t>
            </a:r>
            <a:r>
              <a:rPr dirty="0" sz="1050" spc="-5">
                <a:latin typeface="Consolas"/>
                <a:cs typeface="Consolas"/>
              </a:rPr>
              <a:t>parseInt(num2,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10))</a:t>
            </a:r>
            <a:endParaRPr sz="1050">
              <a:latin typeface="Consolas"/>
              <a:cs typeface="Consolas"/>
            </a:endParaRPr>
          </a:p>
          <a:p>
            <a:pPr marL="301625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01625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onsolas"/>
                <a:cs typeface="Consolas"/>
              </a:rPr>
              <a:t>document.write(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"The larger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of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 "</a:t>
            </a:r>
            <a:r>
              <a:rPr dirty="0" sz="1050" spc="-5">
                <a:latin typeface="Consolas"/>
                <a:cs typeface="Consolas"/>
              </a:rPr>
              <a:t>+</a:t>
            </a:r>
            <a:r>
              <a:rPr dirty="0" sz="1050">
                <a:latin typeface="Consolas"/>
                <a:cs typeface="Consolas"/>
              </a:rPr>
              <a:t> num1+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 and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latin typeface="Consolas"/>
                <a:cs typeface="Consolas"/>
              </a:rPr>
              <a:t>+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num2+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is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latin typeface="Consolas"/>
                <a:cs typeface="Consolas"/>
              </a:rPr>
              <a:t>+</a:t>
            </a:r>
            <a:r>
              <a:rPr dirty="0" sz="1050">
                <a:latin typeface="Consolas"/>
                <a:cs typeface="Consolas"/>
              </a:rPr>
              <a:t> num1+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"."</a:t>
            </a:r>
            <a:r>
              <a:rPr dirty="0" sz="1050" spc="-5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55575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301625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55575"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else</a:t>
            </a:r>
            <a:endParaRPr sz="1050">
              <a:latin typeface="Consolas"/>
              <a:cs typeface="Consolas"/>
            </a:endParaRPr>
          </a:p>
          <a:p>
            <a:pPr marR="2118360">
              <a:lnSpc>
                <a:spcPct val="107100"/>
              </a:lnSpc>
              <a:tabLst>
                <a:tab pos="30162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0.	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5">
                <a:latin typeface="Consolas"/>
                <a:cs typeface="Consolas"/>
              </a:rPr>
              <a:t>(parseInt(num2,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10)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&gt;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parseInt(num1,</a:t>
            </a:r>
            <a:r>
              <a:rPr dirty="0" sz="1050" spc="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10)) </a:t>
            </a:r>
            <a:r>
              <a:rPr dirty="0" sz="1050" spc="-560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1.	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30162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	</a:t>
            </a:r>
            <a:r>
              <a:rPr dirty="0" sz="1050" spc="-5">
                <a:latin typeface="Consolas"/>
                <a:cs typeface="Consolas"/>
              </a:rPr>
              <a:t>document.write(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"The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larger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of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latin typeface="Consolas"/>
                <a:cs typeface="Consolas"/>
              </a:rPr>
              <a:t>+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num1+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and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 "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num2+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is</a:t>
            </a:r>
            <a:r>
              <a:rPr dirty="0" sz="105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latin typeface="Consolas"/>
                <a:cs typeface="Consolas"/>
              </a:rPr>
              <a:t>+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num2+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"."</a:t>
            </a:r>
            <a:r>
              <a:rPr dirty="0" sz="1050" spc="-5"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tabLst>
                <a:tab pos="30162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	</a:t>
            </a: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5">
                <a:solidFill>
                  <a:srgbClr val="5C5C5C"/>
                </a:solidFill>
                <a:latin typeface="Consolas"/>
                <a:cs typeface="Consolas"/>
              </a:rPr>
              <a:t>4.</a:t>
            </a:r>
            <a:r>
              <a:rPr dirty="0" sz="1050" spc="5" b="1">
                <a:solidFill>
                  <a:srgbClr val="006699"/>
                </a:solidFill>
                <a:latin typeface="Consolas"/>
                <a:cs typeface="Consolas"/>
              </a:rPr>
              <a:t>else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30162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5.	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R="431165">
              <a:lnSpc>
                <a:spcPct val="107100"/>
              </a:lnSpc>
              <a:tabLst>
                <a:tab pos="301625" algn="l"/>
                <a:tab pos="374650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6.		</a:t>
            </a:r>
            <a:r>
              <a:rPr dirty="0" sz="1050" spc="-5">
                <a:latin typeface="Consolas"/>
                <a:cs typeface="Consolas"/>
              </a:rPr>
              <a:t>document.write(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"The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values</a:t>
            </a:r>
            <a:r>
              <a:rPr dirty="0" sz="105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latin typeface="Consolas"/>
                <a:cs typeface="Consolas"/>
              </a:rPr>
              <a:t>+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num1+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and</a:t>
            </a:r>
            <a:r>
              <a:rPr dirty="0" sz="105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latin typeface="Consolas"/>
                <a:cs typeface="Consolas"/>
              </a:rPr>
              <a:t>+num2+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are</a:t>
            </a:r>
            <a:r>
              <a:rPr dirty="0" sz="105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equal."</a:t>
            </a:r>
            <a:r>
              <a:rPr dirty="0" sz="1050" spc="-5">
                <a:latin typeface="Consolas"/>
                <a:cs typeface="Consolas"/>
              </a:rPr>
              <a:t>); </a:t>
            </a:r>
            <a:r>
              <a:rPr dirty="0" sz="1050" spc="-560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7.	</a:t>
            </a: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095755" y="8114283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295400" y="5094069"/>
            <a:ext cx="5532755" cy="3237230"/>
          </a:xfrm>
          <a:custGeom>
            <a:avLst/>
            <a:gdLst/>
            <a:ahLst/>
            <a:cxnLst/>
            <a:rect l="l" t="t" r="r" b="b"/>
            <a:pathLst>
              <a:path w="5532755" h="3237229">
                <a:moveTo>
                  <a:pt x="5532152" y="0"/>
                </a:moveTo>
                <a:lnTo>
                  <a:pt x="0" y="0"/>
                </a:lnTo>
                <a:lnTo>
                  <a:pt x="0" y="3237130"/>
                </a:lnTo>
                <a:lnTo>
                  <a:pt x="5532152" y="3237130"/>
                </a:lnTo>
                <a:lnTo>
                  <a:pt x="5532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318760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8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5665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3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3" y="12954"/>
                  </a:lnTo>
                  <a:lnTo>
                    <a:pt x="12804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95350" y="0"/>
            <a:ext cx="6877050" cy="1257300"/>
            <a:chOff x="895350" y="0"/>
            <a:chExt cx="6877050" cy="12573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273" y="0"/>
              <a:ext cx="1008126" cy="9403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95350" y="914400"/>
              <a:ext cx="5982970" cy="342900"/>
            </a:xfrm>
            <a:custGeom>
              <a:avLst/>
              <a:gdLst/>
              <a:ahLst/>
              <a:cxnLst/>
              <a:rect l="l" t="t" r="r" b="b"/>
              <a:pathLst>
                <a:path w="5982970" h="342900">
                  <a:moveTo>
                    <a:pt x="5982461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5982461" y="342900"/>
                  </a:lnTo>
                  <a:lnTo>
                    <a:pt x="5982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01700" y="1654048"/>
            <a:ext cx="5934710" cy="125603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180"/>
              </a:spcBef>
            </a:pPr>
            <a:r>
              <a:rPr dirty="0" sz="1000">
                <a:solidFill>
                  <a:srgbClr val="333333"/>
                </a:solidFill>
                <a:latin typeface="Arial MT"/>
                <a:cs typeface="Arial MT"/>
              </a:rPr>
              <a:t>Write a </a:t>
            </a:r>
            <a:r>
              <a:rPr dirty="0" sz="10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0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Arial MT"/>
                <a:cs typeface="Arial MT"/>
              </a:rPr>
              <a:t>conditional</a:t>
            </a:r>
            <a:r>
              <a:rPr dirty="0" sz="10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Arial MT"/>
                <a:cs typeface="Arial MT"/>
              </a:rPr>
              <a:t>statement</a:t>
            </a:r>
            <a:r>
              <a:rPr dirty="0" sz="1000">
                <a:solidFill>
                  <a:srgbClr val="333333"/>
                </a:solidFill>
                <a:latin typeface="Arial MT"/>
                <a:cs typeface="Arial MT"/>
              </a:rPr>
              <a:t> to</a:t>
            </a:r>
            <a:r>
              <a:rPr dirty="0" sz="10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33333"/>
                </a:solidFill>
                <a:latin typeface="Arial MT"/>
                <a:cs typeface="Arial MT"/>
              </a:rPr>
              <a:t>find</a:t>
            </a:r>
            <a:r>
              <a:rPr dirty="0" sz="10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0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33333"/>
                </a:solidFill>
                <a:latin typeface="Arial MT"/>
                <a:cs typeface="Arial MT"/>
              </a:rPr>
              <a:t>sign</a:t>
            </a:r>
            <a:r>
              <a:rPr dirty="0" sz="10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0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Arial MT"/>
                <a:cs typeface="Arial MT"/>
              </a:rPr>
              <a:t>product</a:t>
            </a:r>
            <a:r>
              <a:rPr dirty="0" sz="10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0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Arial MT"/>
                <a:cs typeface="Arial MT"/>
              </a:rPr>
              <a:t>three</a:t>
            </a:r>
            <a:r>
              <a:rPr dirty="0" sz="10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33333"/>
                </a:solidFill>
                <a:latin typeface="Arial MT"/>
                <a:cs typeface="Arial MT"/>
              </a:rPr>
              <a:t>numbers. </a:t>
            </a:r>
            <a:r>
              <a:rPr dirty="0" sz="1000" spc="-5">
                <a:solidFill>
                  <a:srgbClr val="333333"/>
                </a:solidFill>
                <a:latin typeface="Arial MT"/>
                <a:cs typeface="Arial MT"/>
              </a:rPr>
              <a:t>Display</a:t>
            </a:r>
            <a:r>
              <a:rPr dirty="0" sz="1000">
                <a:solidFill>
                  <a:srgbClr val="333333"/>
                </a:solidFill>
                <a:latin typeface="Arial MT"/>
                <a:cs typeface="Arial MT"/>
              </a:rPr>
              <a:t> an</a:t>
            </a:r>
            <a:r>
              <a:rPr dirty="0" sz="10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33333"/>
                </a:solidFill>
                <a:latin typeface="Arial MT"/>
                <a:cs typeface="Arial MT"/>
              </a:rPr>
              <a:t>alert</a:t>
            </a:r>
            <a:r>
              <a:rPr dirty="0" sz="10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33333"/>
                </a:solidFill>
                <a:latin typeface="Arial MT"/>
                <a:cs typeface="Arial MT"/>
              </a:rPr>
              <a:t>box </a:t>
            </a:r>
            <a:r>
              <a:rPr dirty="0" sz="1000" spc="-2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33333"/>
                </a:solidFill>
                <a:latin typeface="Arial MT"/>
                <a:cs typeface="Arial MT"/>
              </a:rPr>
              <a:t>with</a:t>
            </a:r>
            <a:r>
              <a:rPr dirty="0" sz="1000" spc="-5">
                <a:solidFill>
                  <a:srgbClr val="333333"/>
                </a:solidFill>
                <a:latin typeface="Arial MT"/>
                <a:cs typeface="Arial MT"/>
              </a:rPr>
              <a:t> the</a:t>
            </a:r>
            <a:r>
              <a:rPr dirty="0" sz="1000">
                <a:solidFill>
                  <a:srgbClr val="333333"/>
                </a:solidFill>
                <a:latin typeface="Arial MT"/>
                <a:cs typeface="Arial MT"/>
              </a:rPr>
              <a:t> specified</a:t>
            </a:r>
            <a:r>
              <a:rPr dirty="0" sz="10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33333"/>
                </a:solidFill>
                <a:latin typeface="Arial MT"/>
                <a:cs typeface="Arial MT"/>
              </a:rPr>
              <a:t>sign.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numbers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3,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-7,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2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00"/>
              </a:lnSpc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Output</a:t>
            </a:r>
            <a:r>
              <a:rPr dirty="0" sz="1300" spc="-2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30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sign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300" spc="-2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-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35"/>
              </a:lnSpc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Solution:-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5350" y="2898901"/>
            <a:ext cx="5982970" cy="1079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view</a:t>
            </a:r>
            <a:r>
              <a:rPr dirty="0" sz="700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plain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copy</a:t>
            </a:r>
            <a:r>
              <a:rPr dirty="0" sz="700" spc="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to</a:t>
            </a:r>
            <a:r>
              <a:rPr dirty="0" sz="700" spc="-10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clipboard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print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6152" y="3222776"/>
            <a:ext cx="3234690" cy="3906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0"/>
              </a:lnSpc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30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-4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x=3;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30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-3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y=-7;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30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dirty="0" sz="1050" spc="-4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z=2;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5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(x&gt;0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&amp;&amp;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y&gt;0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&amp;&amp;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z&gt;0)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66802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spc="-5">
                <a:latin typeface="Consolas"/>
                <a:cs typeface="Consolas"/>
              </a:rPr>
              <a:t>alert(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"The</a:t>
            </a:r>
            <a:r>
              <a:rPr dirty="0" sz="105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00FF"/>
                </a:solidFill>
                <a:latin typeface="Consolas"/>
                <a:cs typeface="Consolas"/>
              </a:rPr>
              <a:t>sign</a:t>
            </a:r>
            <a:r>
              <a:rPr dirty="0" sz="105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is</a:t>
            </a:r>
            <a:r>
              <a:rPr dirty="0" sz="105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+"</a:t>
            </a:r>
            <a:r>
              <a:rPr dirty="0" sz="1050" spc="-5"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5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else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(x&lt;0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&amp;&amp;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y&lt;0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&amp;&amp;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z&gt;0)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741045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7100"/>
              </a:lnSpc>
              <a:tabLst>
                <a:tab pos="741045" algn="l"/>
                <a:tab pos="88836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0.		</a:t>
            </a:r>
            <a:r>
              <a:rPr dirty="0" sz="1050" spc="-5">
                <a:latin typeface="Consolas"/>
                <a:cs typeface="Consolas"/>
              </a:rPr>
              <a:t>document.write(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"The sign</a:t>
            </a:r>
            <a:r>
              <a:rPr dirty="0" sz="105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is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+"</a:t>
            </a:r>
            <a:r>
              <a:rPr dirty="0" sz="1050" spc="-5">
                <a:latin typeface="Consolas"/>
                <a:cs typeface="Consolas"/>
              </a:rPr>
              <a:t>);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1.	</a:t>
            </a: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74104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	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else</a:t>
            </a:r>
            <a:r>
              <a:rPr dirty="0" sz="1050" spc="-2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(x&gt;0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&amp;&amp;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y&lt;0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&amp;&amp;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z&lt;0)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74104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	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7100"/>
              </a:lnSpc>
              <a:spcBef>
                <a:spcPts val="5"/>
              </a:spcBef>
              <a:tabLst>
                <a:tab pos="741045" algn="l"/>
                <a:tab pos="88836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4.		</a:t>
            </a:r>
            <a:r>
              <a:rPr dirty="0" sz="1050" spc="-5">
                <a:latin typeface="Consolas"/>
                <a:cs typeface="Consolas"/>
              </a:rPr>
              <a:t>document.write(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"The sign</a:t>
            </a:r>
            <a:r>
              <a:rPr dirty="0" sz="105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is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+"</a:t>
            </a:r>
            <a:r>
              <a:rPr dirty="0" sz="1050" spc="-5">
                <a:latin typeface="Consolas"/>
                <a:cs typeface="Consolas"/>
              </a:rPr>
              <a:t>);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5.	</a:t>
            </a: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74104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6.	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else</a:t>
            </a:r>
            <a:r>
              <a:rPr dirty="0" sz="1050" spc="-2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-15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(x&lt;0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&amp;&amp;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y&gt;0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&amp;&amp;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z&lt;0)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74104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7.	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7100"/>
              </a:lnSpc>
              <a:tabLst>
                <a:tab pos="741045" algn="l"/>
                <a:tab pos="88836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8.		</a:t>
            </a:r>
            <a:r>
              <a:rPr dirty="0" sz="1050" spc="-5">
                <a:latin typeface="Consolas"/>
                <a:cs typeface="Consolas"/>
              </a:rPr>
              <a:t>document.write(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"The sign</a:t>
            </a:r>
            <a:r>
              <a:rPr dirty="0" sz="105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is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+"</a:t>
            </a:r>
            <a:r>
              <a:rPr dirty="0" sz="1050" spc="-5">
                <a:latin typeface="Consolas"/>
                <a:cs typeface="Consolas"/>
              </a:rPr>
              <a:t>);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9.	</a:t>
            </a: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74104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0.	</a:t>
            </a: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else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74104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1.	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7100"/>
              </a:lnSpc>
              <a:tabLst>
                <a:tab pos="741045" algn="l"/>
                <a:tab pos="888365" algn="l"/>
              </a:tabLst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		</a:t>
            </a:r>
            <a:r>
              <a:rPr dirty="0" sz="1050" spc="-5">
                <a:latin typeface="Consolas"/>
                <a:cs typeface="Consolas"/>
              </a:rPr>
              <a:t>document.write(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"The sign</a:t>
            </a:r>
            <a:r>
              <a:rPr dirty="0" sz="105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is</a:t>
            </a:r>
            <a:r>
              <a:rPr dirty="0" sz="105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-"</a:t>
            </a:r>
            <a:r>
              <a:rPr dirty="0" sz="1050" spc="-5">
                <a:latin typeface="Consolas"/>
                <a:cs typeface="Consolas"/>
              </a:rPr>
              <a:t>);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	</a:t>
            </a:r>
            <a:r>
              <a:rPr dirty="0" sz="105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95755" y="3183889"/>
            <a:ext cx="5782310" cy="3773170"/>
            <a:chOff x="1095755" y="3183889"/>
            <a:chExt cx="5782310" cy="3773170"/>
          </a:xfrm>
        </p:grpSpPr>
        <p:sp>
          <p:nvSpPr>
            <p:cNvPr id="19" name="object 19"/>
            <p:cNvSpPr/>
            <p:nvPr/>
          </p:nvSpPr>
          <p:spPr>
            <a:xfrm>
              <a:off x="1095755" y="3183889"/>
              <a:ext cx="28575" cy="172720"/>
            </a:xfrm>
            <a:custGeom>
              <a:avLst/>
              <a:gdLst/>
              <a:ahLst/>
              <a:cxnLst/>
              <a:rect l="l" t="t" r="r" b="b"/>
              <a:pathLst>
                <a:path w="28575" h="172720">
                  <a:moveTo>
                    <a:pt x="28193" y="0"/>
                  </a:moveTo>
                  <a:lnTo>
                    <a:pt x="0" y="0"/>
                  </a:lnTo>
                  <a:lnTo>
                    <a:pt x="0" y="172211"/>
                  </a:lnTo>
                  <a:lnTo>
                    <a:pt x="28193" y="172211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23949" y="3356101"/>
              <a:ext cx="146050" cy="171450"/>
            </a:xfrm>
            <a:custGeom>
              <a:avLst/>
              <a:gdLst/>
              <a:ahLst/>
              <a:cxnLst/>
              <a:rect l="l" t="t" r="r" b="b"/>
              <a:pathLst>
                <a:path w="146050" h="171450">
                  <a:moveTo>
                    <a:pt x="0" y="171450"/>
                  </a:moveTo>
                  <a:lnTo>
                    <a:pt x="146050" y="17145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95756" y="3356101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23949" y="3699001"/>
              <a:ext cx="146050" cy="171450"/>
            </a:xfrm>
            <a:custGeom>
              <a:avLst/>
              <a:gdLst/>
              <a:ahLst/>
              <a:cxnLst/>
              <a:rect l="l" t="t" r="r" b="b"/>
              <a:pathLst>
                <a:path w="146050" h="171450">
                  <a:moveTo>
                    <a:pt x="0" y="171450"/>
                  </a:moveTo>
                  <a:lnTo>
                    <a:pt x="146050" y="17145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95756" y="3699001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23949" y="4041901"/>
              <a:ext cx="146050" cy="171450"/>
            </a:xfrm>
            <a:custGeom>
              <a:avLst/>
              <a:gdLst/>
              <a:ahLst/>
              <a:cxnLst/>
              <a:rect l="l" t="t" r="r" b="b"/>
              <a:pathLst>
                <a:path w="146050" h="171450">
                  <a:moveTo>
                    <a:pt x="0" y="171450"/>
                  </a:moveTo>
                  <a:lnTo>
                    <a:pt x="146050" y="17145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95756" y="4041901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23949" y="4384801"/>
              <a:ext cx="146050" cy="171450"/>
            </a:xfrm>
            <a:custGeom>
              <a:avLst/>
              <a:gdLst/>
              <a:ahLst/>
              <a:cxnLst/>
              <a:rect l="l" t="t" r="r" b="b"/>
              <a:pathLst>
                <a:path w="146050" h="171450">
                  <a:moveTo>
                    <a:pt x="0" y="171450"/>
                  </a:moveTo>
                  <a:lnTo>
                    <a:pt x="146050" y="17145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95756" y="4384801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23949" y="4727701"/>
              <a:ext cx="146050" cy="171450"/>
            </a:xfrm>
            <a:custGeom>
              <a:avLst/>
              <a:gdLst/>
              <a:ahLst/>
              <a:cxnLst/>
              <a:rect l="l" t="t" r="r" b="b"/>
              <a:pathLst>
                <a:path w="146050" h="171450">
                  <a:moveTo>
                    <a:pt x="0" y="171450"/>
                  </a:moveTo>
                  <a:lnTo>
                    <a:pt x="146050" y="17145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95756" y="4727701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23949" y="5070601"/>
              <a:ext cx="146050" cy="171450"/>
            </a:xfrm>
            <a:custGeom>
              <a:avLst/>
              <a:gdLst/>
              <a:ahLst/>
              <a:cxnLst/>
              <a:rect l="l" t="t" r="r" b="b"/>
              <a:pathLst>
                <a:path w="146050" h="171450">
                  <a:moveTo>
                    <a:pt x="0" y="171450"/>
                  </a:moveTo>
                  <a:lnTo>
                    <a:pt x="146050" y="17145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95756" y="5070601"/>
              <a:ext cx="28575" cy="343535"/>
            </a:xfrm>
            <a:custGeom>
              <a:avLst/>
              <a:gdLst/>
              <a:ahLst/>
              <a:cxnLst/>
              <a:rect l="l" t="t" r="r" b="b"/>
              <a:pathLst>
                <a:path w="28575" h="343535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3154"/>
                  </a:lnTo>
                  <a:lnTo>
                    <a:pt x="28194" y="343154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23949" y="5413755"/>
              <a:ext cx="146050" cy="171450"/>
            </a:xfrm>
            <a:custGeom>
              <a:avLst/>
              <a:gdLst/>
              <a:ahLst/>
              <a:cxnLst/>
              <a:rect l="l" t="t" r="r" b="b"/>
              <a:pathLst>
                <a:path w="146050" h="171450">
                  <a:moveTo>
                    <a:pt x="0" y="171450"/>
                  </a:moveTo>
                  <a:lnTo>
                    <a:pt x="146050" y="17145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95756" y="5413755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23949" y="5756655"/>
              <a:ext cx="146050" cy="171450"/>
            </a:xfrm>
            <a:custGeom>
              <a:avLst/>
              <a:gdLst/>
              <a:ahLst/>
              <a:cxnLst/>
              <a:rect l="l" t="t" r="r" b="b"/>
              <a:pathLst>
                <a:path w="146050" h="171450">
                  <a:moveTo>
                    <a:pt x="0" y="171450"/>
                  </a:moveTo>
                  <a:lnTo>
                    <a:pt x="146050" y="17145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95756" y="5756655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123949" y="6099555"/>
              <a:ext cx="146050" cy="171450"/>
            </a:xfrm>
            <a:custGeom>
              <a:avLst/>
              <a:gdLst/>
              <a:ahLst/>
              <a:cxnLst/>
              <a:rect l="l" t="t" r="r" b="b"/>
              <a:pathLst>
                <a:path w="146050" h="171450">
                  <a:moveTo>
                    <a:pt x="0" y="171450"/>
                  </a:moveTo>
                  <a:lnTo>
                    <a:pt x="146050" y="17145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95756" y="6099555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123949" y="6442455"/>
              <a:ext cx="146050" cy="171450"/>
            </a:xfrm>
            <a:custGeom>
              <a:avLst/>
              <a:gdLst/>
              <a:ahLst/>
              <a:cxnLst/>
              <a:rect l="l" t="t" r="r" b="b"/>
              <a:pathLst>
                <a:path w="146050" h="171450">
                  <a:moveTo>
                    <a:pt x="0" y="171450"/>
                  </a:moveTo>
                  <a:lnTo>
                    <a:pt x="146050" y="17145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95756" y="6442455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123949" y="6785355"/>
              <a:ext cx="146050" cy="171450"/>
            </a:xfrm>
            <a:custGeom>
              <a:avLst/>
              <a:gdLst/>
              <a:ahLst/>
              <a:cxnLst/>
              <a:rect l="l" t="t" r="r" b="b"/>
              <a:pathLst>
                <a:path w="146050" h="171450">
                  <a:moveTo>
                    <a:pt x="0" y="171450"/>
                  </a:moveTo>
                  <a:lnTo>
                    <a:pt x="146050" y="17145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95755" y="6785355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451600" y="3356101"/>
              <a:ext cx="426720" cy="3601085"/>
            </a:xfrm>
            <a:custGeom>
              <a:avLst/>
              <a:gdLst/>
              <a:ahLst/>
              <a:cxnLst/>
              <a:rect l="l" t="t" r="r" b="b"/>
              <a:pathLst>
                <a:path w="426720" h="3601084">
                  <a:moveTo>
                    <a:pt x="426212" y="3429254"/>
                  </a:moveTo>
                  <a:lnTo>
                    <a:pt x="0" y="3429254"/>
                  </a:lnTo>
                  <a:lnTo>
                    <a:pt x="0" y="3600704"/>
                  </a:lnTo>
                  <a:lnTo>
                    <a:pt x="426212" y="3600704"/>
                  </a:lnTo>
                  <a:lnTo>
                    <a:pt x="426212" y="3429254"/>
                  </a:lnTo>
                  <a:close/>
                </a:path>
                <a:path w="426720" h="3601084">
                  <a:moveTo>
                    <a:pt x="426212" y="3086354"/>
                  </a:moveTo>
                  <a:lnTo>
                    <a:pt x="0" y="3086354"/>
                  </a:lnTo>
                  <a:lnTo>
                    <a:pt x="0" y="3257804"/>
                  </a:lnTo>
                  <a:lnTo>
                    <a:pt x="426212" y="3257804"/>
                  </a:lnTo>
                  <a:lnTo>
                    <a:pt x="426212" y="3086354"/>
                  </a:lnTo>
                  <a:close/>
                </a:path>
                <a:path w="426720" h="3601084">
                  <a:moveTo>
                    <a:pt x="426212" y="2743454"/>
                  </a:moveTo>
                  <a:lnTo>
                    <a:pt x="0" y="2743454"/>
                  </a:lnTo>
                  <a:lnTo>
                    <a:pt x="0" y="2914904"/>
                  </a:lnTo>
                  <a:lnTo>
                    <a:pt x="426212" y="2914904"/>
                  </a:lnTo>
                  <a:lnTo>
                    <a:pt x="426212" y="2743454"/>
                  </a:lnTo>
                  <a:close/>
                </a:path>
                <a:path w="426720" h="3601084">
                  <a:moveTo>
                    <a:pt x="426212" y="2400554"/>
                  </a:moveTo>
                  <a:lnTo>
                    <a:pt x="0" y="2400554"/>
                  </a:lnTo>
                  <a:lnTo>
                    <a:pt x="0" y="2572004"/>
                  </a:lnTo>
                  <a:lnTo>
                    <a:pt x="426212" y="2572004"/>
                  </a:lnTo>
                  <a:lnTo>
                    <a:pt x="426212" y="2400554"/>
                  </a:lnTo>
                  <a:close/>
                </a:path>
                <a:path w="426720" h="3601084">
                  <a:moveTo>
                    <a:pt x="426212" y="2057654"/>
                  </a:moveTo>
                  <a:lnTo>
                    <a:pt x="0" y="2057654"/>
                  </a:lnTo>
                  <a:lnTo>
                    <a:pt x="0" y="2229104"/>
                  </a:lnTo>
                  <a:lnTo>
                    <a:pt x="426212" y="2229104"/>
                  </a:lnTo>
                  <a:lnTo>
                    <a:pt x="426212" y="2057654"/>
                  </a:lnTo>
                  <a:close/>
                </a:path>
                <a:path w="426720" h="3601084">
                  <a:moveTo>
                    <a:pt x="426212" y="1714500"/>
                  </a:moveTo>
                  <a:lnTo>
                    <a:pt x="0" y="1714500"/>
                  </a:lnTo>
                  <a:lnTo>
                    <a:pt x="0" y="1885950"/>
                  </a:lnTo>
                  <a:lnTo>
                    <a:pt x="426212" y="1885950"/>
                  </a:lnTo>
                  <a:lnTo>
                    <a:pt x="426212" y="1714500"/>
                  </a:lnTo>
                  <a:close/>
                </a:path>
                <a:path w="426720" h="3601084">
                  <a:moveTo>
                    <a:pt x="426212" y="1371600"/>
                  </a:moveTo>
                  <a:lnTo>
                    <a:pt x="0" y="1371600"/>
                  </a:lnTo>
                  <a:lnTo>
                    <a:pt x="0" y="1543050"/>
                  </a:lnTo>
                  <a:lnTo>
                    <a:pt x="426212" y="1543050"/>
                  </a:lnTo>
                  <a:lnTo>
                    <a:pt x="426212" y="1371600"/>
                  </a:lnTo>
                  <a:close/>
                </a:path>
                <a:path w="426720" h="3601084">
                  <a:moveTo>
                    <a:pt x="426212" y="1028700"/>
                  </a:moveTo>
                  <a:lnTo>
                    <a:pt x="0" y="1028700"/>
                  </a:lnTo>
                  <a:lnTo>
                    <a:pt x="0" y="1200150"/>
                  </a:lnTo>
                  <a:lnTo>
                    <a:pt x="426212" y="1200150"/>
                  </a:lnTo>
                  <a:lnTo>
                    <a:pt x="426212" y="1028700"/>
                  </a:lnTo>
                  <a:close/>
                </a:path>
                <a:path w="426720" h="3601084">
                  <a:moveTo>
                    <a:pt x="426212" y="685800"/>
                  </a:moveTo>
                  <a:lnTo>
                    <a:pt x="0" y="685800"/>
                  </a:lnTo>
                  <a:lnTo>
                    <a:pt x="0" y="857250"/>
                  </a:lnTo>
                  <a:lnTo>
                    <a:pt x="426212" y="857250"/>
                  </a:lnTo>
                  <a:lnTo>
                    <a:pt x="426212" y="685800"/>
                  </a:lnTo>
                  <a:close/>
                </a:path>
                <a:path w="426720" h="3601084">
                  <a:moveTo>
                    <a:pt x="426212" y="342900"/>
                  </a:moveTo>
                  <a:lnTo>
                    <a:pt x="0" y="342900"/>
                  </a:lnTo>
                  <a:lnTo>
                    <a:pt x="0" y="514350"/>
                  </a:lnTo>
                  <a:lnTo>
                    <a:pt x="426212" y="514350"/>
                  </a:lnTo>
                  <a:lnTo>
                    <a:pt x="426212" y="342900"/>
                  </a:lnTo>
                  <a:close/>
                </a:path>
                <a:path w="426720" h="3601084">
                  <a:moveTo>
                    <a:pt x="426212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426212" y="171450"/>
                  </a:lnTo>
                  <a:lnTo>
                    <a:pt x="426212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1095755" y="3200185"/>
            <a:ext cx="5356225" cy="4064635"/>
            <a:chOff x="1095755" y="3200185"/>
            <a:chExt cx="5356225" cy="4064635"/>
          </a:xfrm>
        </p:grpSpPr>
        <p:sp>
          <p:nvSpPr>
            <p:cNvPr id="44" name="object 44"/>
            <p:cNvSpPr/>
            <p:nvPr/>
          </p:nvSpPr>
          <p:spPr>
            <a:xfrm>
              <a:off x="1095755" y="6956805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269999" y="3200185"/>
              <a:ext cx="5181600" cy="4064635"/>
            </a:xfrm>
            <a:custGeom>
              <a:avLst/>
              <a:gdLst/>
              <a:ahLst/>
              <a:cxnLst/>
              <a:rect l="l" t="t" r="r" b="b"/>
              <a:pathLst>
                <a:path w="5181600" h="4064634">
                  <a:moveTo>
                    <a:pt x="5181600" y="0"/>
                  </a:moveTo>
                  <a:lnTo>
                    <a:pt x="0" y="0"/>
                  </a:lnTo>
                  <a:lnTo>
                    <a:pt x="0" y="4064214"/>
                  </a:lnTo>
                  <a:lnTo>
                    <a:pt x="5181600" y="4064214"/>
                  </a:lnTo>
                  <a:lnTo>
                    <a:pt x="518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901700" y="3163570"/>
            <a:ext cx="5356225" cy="596709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9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7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8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9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8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JavaScript</a:t>
            </a:r>
            <a:r>
              <a:rPr dirty="0" sz="1800" spc="-25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Array</a:t>
            </a:r>
            <a:r>
              <a:rPr dirty="0" sz="1800" spc="-25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:</a:t>
            </a:r>
            <a:r>
              <a:rPr dirty="0" sz="1800" spc="-25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Exercise-1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check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whether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`input`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is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array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or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not.</a:t>
            </a:r>
            <a:endParaRPr sz="1300">
              <a:latin typeface="Arial MT"/>
              <a:cs typeface="Arial MT"/>
            </a:endParaRPr>
          </a:p>
          <a:p>
            <a:pPr marL="12700" marR="2446020">
              <a:lnSpc>
                <a:spcPct val="95800"/>
              </a:lnSpc>
              <a:spcBef>
                <a:spcPts val="685"/>
              </a:spcBef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Test 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 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document.write(is_array('w3resource')); </a:t>
            </a:r>
            <a:r>
              <a:rPr dirty="0" sz="1300" spc="-3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document.write(is_array([1,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2, 4,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0]));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false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95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true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01700" y="965200"/>
            <a:ext cx="5667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JavaScript</a:t>
            </a:r>
            <a:r>
              <a:rPr dirty="0" sz="1800" spc="-20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Conditional</a:t>
            </a:r>
            <a:r>
              <a:rPr dirty="0" sz="1800" spc="-20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Statement</a:t>
            </a:r>
            <a:r>
              <a:rPr dirty="0" sz="1800" spc="-20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and</a:t>
            </a:r>
            <a:r>
              <a:rPr dirty="0" sz="1800" spc="-20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loops:</a:t>
            </a:r>
            <a:r>
              <a:rPr dirty="0" sz="1800" spc="-20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Exercise-2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459277"/>
            <a:ext cx="590486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  <a:tabLst>
                <a:tab pos="5318760" algn="l"/>
              </a:tabLst>
            </a:pP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www.mrsaem.com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100" spc="-5" b="1">
                <a:latin typeface="Calibri"/>
                <a:cs typeface="Calibri"/>
              </a:rPr>
              <a:t>9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P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g</a:t>
            </a:r>
            <a:r>
              <a:rPr dirty="0" sz="1100" spc="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808080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7797800" cy="749300"/>
            <a:chOff x="-12700" y="0"/>
            <a:chExt cx="7797800" cy="749300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0" y="723900"/>
                  </a:moveTo>
                  <a:lnTo>
                    <a:pt x="7772400" y="7239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0725"/>
              <a:ext cx="7772400" cy="25400"/>
            </a:xfrm>
            <a:custGeom>
              <a:avLst/>
              <a:gdLst/>
              <a:ahLst/>
              <a:cxnLst/>
              <a:rect l="l" t="t" r="r" b="b"/>
              <a:pathLst>
                <a:path w="7772400" h="25400">
                  <a:moveTo>
                    <a:pt x="0" y="25400"/>
                  </a:moveTo>
                  <a:lnTo>
                    <a:pt x="7772400" y="25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525"/>
              <a:ext cx="7772400" cy="723900"/>
            </a:xfrm>
            <a:custGeom>
              <a:avLst/>
              <a:gdLst/>
              <a:ahLst/>
              <a:cxnLst/>
              <a:rect l="l" t="t" r="r" b="b"/>
              <a:pathLst>
                <a:path w="7772400" h="723900">
                  <a:moveTo>
                    <a:pt x="7772400" y="0"/>
                  </a:moveTo>
                  <a:lnTo>
                    <a:pt x="0" y="0"/>
                  </a:lnTo>
                  <a:lnTo>
                    <a:pt x="0" y="723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Practice</a:t>
            </a:r>
            <a:r>
              <a:rPr dirty="0" spc="-10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 spc="-5"/>
              <a:t>JavaScript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0" y="9198256"/>
            <a:ext cx="7797800" cy="873125"/>
            <a:chOff x="-12700" y="9198256"/>
            <a:chExt cx="7797800" cy="873125"/>
          </a:xfrm>
        </p:grpSpPr>
        <p:sp>
          <p:nvSpPr>
            <p:cNvPr id="9" name="object 9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  <a:lnTo>
                    <a:pt x="7772400" y="84744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210956"/>
              <a:ext cx="7772400" cy="847725"/>
            </a:xfrm>
            <a:custGeom>
              <a:avLst/>
              <a:gdLst/>
              <a:ahLst/>
              <a:cxnLst/>
              <a:rect l="l" t="t" r="r" b="b"/>
              <a:pathLst>
                <a:path w="7772400" h="847725">
                  <a:moveTo>
                    <a:pt x="7772400" y="0"/>
                  </a:moveTo>
                  <a:lnTo>
                    <a:pt x="0" y="0"/>
                  </a:lnTo>
                  <a:lnTo>
                    <a:pt x="0" y="847443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5665" y="9719309"/>
              <a:ext cx="1280795" cy="13335"/>
            </a:xfrm>
            <a:custGeom>
              <a:avLst/>
              <a:gdLst/>
              <a:ahLst/>
              <a:cxnLst/>
              <a:rect l="l" t="t" r="r" b="b"/>
              <a:pathLst>
                <a:path w="1280795" h="13334">
                  <a:moveTo>
                    <a:pt x="1280413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80413" y="12954"/>
                  </a:lnTo>
                  <a:lnTo>
                    <a:pt x="128041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95350" y="0"/>
            <a:ext cx="6877050" cy="1104265"/>
            <a:chOff x="895350" y="0"/>
            <a:chExt cx="6877050" cy="110426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4273" y="0"/>
              <a:ext cx="1008126" cy="9403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95350" y="914400"/>
              <a:ext cx="5982970" cy="189865"/>
            </a:xfrm>
            <a:custGeom>
              <a:avLst/>
              <a:gdLst/>
              <a:ahLst/>
              <a:cxnLst/>
              <a:rect l="l" t="t" r="r" b="b"/>
              <a:pathLst>
                <a:path w="5982970" h="189865">
                  <a:moveTo>
                    <a:pt x="5982461" y="0"/>
                  </a:moveTo>
                  <a:lnTo>
                    <a:pt x="0" y="0"/>
                  </a:lnTo>
                  <a:lnTo>
                    <a:pt x="0" y="189738"/>
                  </a:lnTo>
                  <a:lnTo>
                    <a:pt x="5982461" y="189738"/>
                  </a:lnTo>
                  <a:lnTo>
                    <a:pt x="5982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01700" y="890269"/>
            <a:ext cx="1411605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00"/>
              </a:spcBef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3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avaScript</a:t>
            </a:r>
            <a:r>
              <a:rPr dirty="0" sz="1300" spc="-4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3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5350" y="1293875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view</a:t>
            </a:r>
            <a:r>
              <a:rPr dirty="0" sz="700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plain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copy</a:t>
            </a:r>
            <a:r>
              <a:rPr dirty="0" sz="700" spc="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to</a:t>
            </a:r>
            <a:r>
              <a:rPr dirty="0" sz="700" spc="-10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clipboard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print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4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0300" y="1571497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95755" y="1579625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38532" y="1751076"/>
            <a:ext cx="1739900" cy="172085"/>
          </a:xfrm>
          <a:custGeom>
            <a:avLst/>
            <a:gdLst/>
            <a:ahLst/>
            <a:cxnLst/>
            <a:rect l="l" t="t" r="r" b="b"/>
            <a:pathLst>
              <a:path w="1739900" h="172085">
                <a:moveTo>
                  <a:pt x="0" y="171703"/>
                </a:moveTo>
                <a:lnTo>
                  <a:pt x="1739279" y="171703"/>
                </a:lnTo>
                <a:lnTo>
                  <a:pt x="1739279" y="0"/>
                </a:lnTo>
                <a:lnTo>
                  <a:pt x="0" y="0"/>
                </a:lnTo>
                <a:lnTo>
                  <a:pt x="0" y="17170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23950" y="1751076"/>
            <a:ext cx="196850" cy="1720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95755" y="1751076"/>
            <a:ext cx="28575" cy="172085"/>
          </a:xfrm>
          <a:custGeom>
            <a:avLst/>
            <a:gdLst/>
            <a:ahLst/>
            <a:cxnLst/>
            <a:rect l="l" t="t" r="r" b="b"/>
            <a:pathLst>
              <a:path w="28575" h="172085">
                <a:moveTo>
                  <a:pt x="28193" y="0"/>
                </a:moveTo>
                <a:lnTo>
                  <a:pt x="0" y="0"/>
                </a:lnTo>
                <a:lnTo>
                  <a:pt x="0" y="171703"/>
                </a:lnTo>
                <a:lnTo>
                  <a:pt x="28193" y="171703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130300" y="1914652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95755" y="1922779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38532" y="2094229"/>
            <a:ext cx="1739900" cy="171450"/>
          </a:xfrm>
          <a:custGeom>
            <a:avLst/>
            <a:gdLst/>
            <a:ahLst/>
            <a:cxnLst/>
            <a:rect l="l" t="t" r="r" b="b"/>
            <a:pathLst>
              <a:path w="1739900" h="171450">
                <a:moveTo>
                  <a:pt x="0" y="171450"/>
                </a:moveTo>
                <a:lnTo>
                  <a:pt x="1739279" y="171450"/>
                </a:lnTo>
                <a:lnTo>
                  <a:pt x="1739279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23950" y="2094229"/>
            <a:ext cx="1968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95755" y="2094229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130300" y="2257552"/>
            <a:ext cx="1720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5755" y="2265679"/>
            <a:ext cx="28575" cy="171450"/>
          </a:xfrm>
          <a:custGeom>
            <a:avLst/>
            <a:gdLst/>
            <a:ahLst/>
            <a:cxnLst/>
            <a:rect l="l" t="t" r="r" b="b"/>
            <a:pathLst>
              <a:path w="28575" h="171450">
                <a:moveTo>
                  <a:pt x="28193" y="0"/>
                </a:moveTo>
                <a:lnTo>
                  <a:pt x="0" y="0"/>
                </a:lnTo>
                <a:lnTo>
                  <a:pt x="0" y="171450"/>
                </a:lnTo>
                <a:lnTo>
                  <a:pt x="28193" y="171450"/>
                </a:lnTo>
                <a:lnTo>
                  <a:pt x="28193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38532" y="2437129"/>
            <a:ext cx="1739900" cy="171450"/>
          </a:xfrm>
          <a:custGeom>
            <a:avLst/>
            <a:gdLst/>
            <a:ahLst/>
            <a:cxnLst/>
            <a:rect l="l" t="t" r="r" b="b"/>
            <a:pathLst>
              <a:path w="1739900" h="171450">
                <a:moveTo>
                  <a:pt x="0" y="171450"/>
                </a:moveTo>
                <a:lnTo>
                  <a:pt x="1739279" y="171450"/>
                </a:lnTo>
                <a:lnTo>
                  <a:pt x="1739279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23950" y="2437129"/>
            <a:ext cx="196850" cy="1714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44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6.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71853" y="1618512"/>
            <a:ext cx="3519170" cy="1162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0"/>
              </a:lnSpc>
            </a:pPr>
            <a:r>
              <a:rPr dirty="0" sz="1050" spc="-5">
                <a:latin typeface="Consolas"/>
                <a:cs typeface="Consolas"/>
              </a:rPr>
              <a:t>is_array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function</a:t>
            </a:r>
            <a:r>
              <a:rPr dirty="0" sz="1050" spc="-5">
                <a:latin typeface="Consolas"/>
                <a:cs typeface="Consolas"/>
              </a:rPr>
              <a:t>(input)</a:t>
            </a:r>
            <a:r>
              <a:rPr dirty="0" sz="1050">
                <a:latin typeface="Consolas"/>
                <a:cs typeface="Consolas"/>
              </a:rPr>
              <a:t> {</a:t>
            </a:r>
            <a:endParaRPr sz="1050">
              <a:latin typeface="Consolas"/>
              <a:cs typeface="Consolas"/>
            </a:endParaRPr>
          </a:p>
          <a:p>
            <a:pPr marL="146050">
              <a:lnSpc>
                <a:spcPct val="100000"/>
              </a:lnSpc>
              <a:spcBef>
                <a:spcPts val="90"/>
              </a:spcBef>
            </a:pP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dirty="0" sz="1050" spc="1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(toString.call(input)</a:t>
            </a:r>
            <a:r>
              <a:rPr dirty="0" sz="1050" spc="2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===</a:t>
            </a:r>
            <a:r>
              <a:rPr dirty="0" sz="1050" spc="20"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"[object</a:t>
            </a:r>
            <a:r>
              <a:rPr dirty="0" sz="10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Array]"</a:t>
            </a:r>
            <a:r>
              <a:rPr dirty="0" sz="1050" spc="-5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46050" marR="2338705" indent="146050">
              <a:lnSpc>
                <a:spcPct val="107100"/>
              </a:lnSpc>
            </a:pPr>
            <a:r>
              <a:rPr dirty="0" sz="1050" b="1">
                <a:solidFill>
                  <a:srgbClr val="006699"/>
                </a:solidFill>
                <a:latin typeface="Consolas"/>
                <a:cs typeface="Consolas"/>
              </a:rPr>
              <a:t>return</a:t>
            </a:r>
            <a:r>
              <a:rPr dirty="0" sz="1050" spc="-9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true</a:t>
            </a:r>
            <a:r>
              <a:rPr dirty="0" sz="1050" spc="-5">
                <a:latin typeface="Consolas"/>
                <a:cs typeface="Consolas"/>
              </a:rPr>
              <a:t>;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return</a:t>
            </a:r>
            <a:r>
              <a:rPr dirty="0" sz="1050" spc="-3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false</a:t>
            </a:r>
            <a:r>
              <a:rPr dirty="0" sz="1050" spc="-5"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Consolas"/>
                <a:cs typeface="Consolas"/>
              </a:rPr>
              <a:t>};</a:t>
            </a:r>
            <a:endParaRPr sz="1050">
              <a:latin typeface="Consolas"/>
              <a:cs typeface="Consolas"/>
            </a:endParaRPr>
          </a:p>
          <a:p>
            <a:pPr marR="652145">
              <a:lnSpc>
                <a:spcPct val="107100"/>
              </a:lnSpc>
            </a:pPr>
            <a:r>
              <a:rPr dirty="0" sz="1050" spc="-5">
                <a:latin typeface="Consolas"/>
                <a:cs typeface="Consolas"/>
              </a:rPr>
              <a:t>document.write(is_array(</a:t>
            </a:r>
            <a:r>
              <a:rPr dirty="0" sz="1050" spc="-5">
                <a:solidFill>
                  <a:srgbClr val="0000FF"/>
                </a:solidFill>
                <a:latin typeface="Consolas"/>
                <a:cs typeface="Consolas"/>
              </a:rPr>
              <a:t>'w3resource'</a:t>
            </a:r>
            <a:r>
              <a:rPr dirty="0" sz="1050" spc="-5">
                <a:latin typeface="Consolas"/>
                <a:cs typeface="Consolas"/>
              </a:rPr>
              <a:t>));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document.write(is_array([1,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2,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4,</a:t>
            </a:r>
            <a:r>
              <a:rPr dirty="0" sz="1050">
                <a:latin typeface="Consolas"/>
                <a:cs typeface="Consolas"/>
              </a:rPr>
              <a:t> 0]))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95756" y="2437129"/>
            <a:ext cx="28575" cy="344170"/>
          </a:xfrm>
          <a:custGeom>
            <a:avLst/>
            <a:gdLst/>
            <a:ahLst/>
            <a:cxnLst/>
            <a:rect l="l" t="t" r="r" b="b"/>
            <a:pathLst>
              <a:path w="28575" h="344169">
                <a:moveTo>
                  <a:pt x="28194" y="171462"/>
                </a:moveTo>
                <a:lnTo>
                  <a:pt x="0" y="171462"/>
                </a:lnTo>
                <a:lnTo>
                  <a:pt x="0" y="343662"/>
                </a:lnTo>
                <a:lnTo>
                  <a:pt x="28194" y="343662"/>
                </a:lnTo>
                <a:lnTo>
                  <a:pt x="28194" y="171462"/>
                </a:lnTo>
                <a:close/>
              </a:path>
              <a:path w="28575" h="344169">
                <a:moveTo>
                  <a:pt x="28194" y="0"/>
                </a:moveTo>
                <a:lnTo>
                  <a:pt x="0" y="0"/>
                </a:lnTo>
                <a:lnTo>
                  <a:pt x="0" y="171450"/>
                </a:lnTo>
                <a:lnTo>
                  <a:pt x="28194" y="171450"/>
                </a:lnTo>
                <a:lnTo>
                  <a:pt x="28194" y="0"/>
                </a:lnTo>
                <a:close/>
              </a:path>
            </a:pathLst>
          </a:custGeom>
          <a:solidFill>
            <a:srgbClr val="003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95350" y="5323078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5"/>
              </a:rPr>
              <a:t>view</a:t>
            </a:r>
            <a:r>
              <a:rPr dirty="0" sz="700">
                <a:solidFill>
                  <a:srgbClr val="9F9F9F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5"/>
              </a:rPr>
              <a:t>plain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5"/>
              </a:rPr>
              <a:t>copy</a:t>
            </a:r>
            <a:r>
              <a:rPr dirty="0" sz="700" spc="5">
                <a:solidFill>
                  <a:srgbClr val="9F9F9F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5"/>
              </a:rPr>
              <a:t>to</a:t>
            </a:r>
            <a:r>
              <a:rPr dirty="0" sz="700" spc="-10">
                <a:solidFill>
                  <a:srgbClr val="9F9F9F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5"/>
              </a:rPr>
              <a:t>clipboard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5"/>
              </a:rPr>
              <a:t>print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5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16152" y="5647714"/>
            <a:ext cx="3381375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0"/>
              </a:lnSpc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70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array_Clone</a:t>
            </a:r>
            <a:r>
              <a:rPr dirty="0" sz="1050">
                <a:latin typeface="Consolas"/>
                <a:cs typeface="Consolas"/>
              </a:rPr>
              <a:t> =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function</a:t>
            </a:r>
            <a:r>
              <a:rPr dirty="0" sz="1050" spc="-5">
                <a:latin typeface="Consolas"/>
                <a:cs typeface="Consolas"/>
              </a:rPr>
              <a:t>(arra1)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228600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spc="-5" b="1">
                <a:solidFill>
                  <a:srgbClr val="006699"/>
                </a:solidFill>
                <a:latin typeface="Consolas"/>
                <a:cs typeface="Consolas"/>
              </a:rPr>
              <a:t>return</a:t>
            </a:r>
            <a:r>
              <a:rPr dirty="0" sz="1050" spc="-20" b="1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arra1.slice(0);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447675" algn="l"/>
              </a:tabLst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	</a:t>
            </a:r>
            <a:r>
              <a:rPr dirty="0" sz="1050" spc="-5">
                <a:latin typeface="Consolas"/>
                <a:cs typeface="Consolas"/>
              </a:rPr>
              <a:t>};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7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document.write(array_Clone([1,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2,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4,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0]));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C5C5C"/>
                </a:solidFill>
                <a:latin typeface="Consolas"/>
                <a:cs typeface="Consolas"/>
              </a:rPr>
              <a:t>.</a:t>
            </a:r>
            <a:r>
              <a:rPr dirty="0" sz="1050" spc="85">
                <a:solidFill>
                  <a:srgbClr val="5C5C5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document.write(array_Clone([1,</a:t>
            </a:r>
            <a:r>
              <a:rPr dirty="0" sz="1050" spc="20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2,</a:t>
            </a:r>
            <a:r>
              <a:rPr dirty="0" sz="1050" spc="15">
                <a:latin typeface="Consolas"/>
                <a:cs typeface="Consolas"/>
              </a:rPr>
              <a:t> </a:t>
            </a:r>
            <a:r>
              <a:rPr dirty="0" sz="1050" spc="-5">
                <a:latin typeface="Consolas"/>
                <a:cs typeface="Consolas"/>
              </a:rPr>
              <a:t>[4,</a:t>
            </a:r>
            <a:r>
              <a:rPr dirty="0" sz="1050" spc="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0]]));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95755" y="5608828"/>
            <a:ext cx="5782310" cy="685800"/>
            <a:chOff x="1095755" y="5608828"/>
            <a:chExt cx="5782310" cy="685800"/>
          </a:xfrm>
        </p:grpSpPr>
        <p:sp>
          <p:nvSpPr>
            <p:cNvPr id="36" name="object 36"/>
            <p:cNvSpPr/>
            <p:nvPr/>
          </p:nvSpPr>
          <p:spPr>
            <a:xfrm>
              <a:off x="1095755" y="5608828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123949" y="5780278"/>
              <a:ext cx="133350" cy="171450"/>
            </a:xfrm>
            <a:custGeom>
              <a:avLst/>
              <a:gdLst/>
              <a:ahLst/>
              <a:cxnLst/>
              <a:rect l="l" t="t" r="r" b="b"/>
              <a:pathLst>
                <a:path w="133350" h="171450">
                  <a:moveTo>
                    <a:pt x="0" y="171450"/>
                  </a:moveTo>
                  <a:lnTo>
                    <a:pt x="133350" y="171450"/>
                  </a:lnTo>
                  <a:lnTo>
                    <a:pt x="1333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95756" y="5780277"/>
              <a:ext cx="28575" cy="342900"/>
            </a:xfrm>
            <a:custGeom>
              <a:avLst/>
              <a:gdLst/>
              <a:ahLst/>
              <a:cxnLst/>
              <a:rect l="l" t="t" r="r" b="b"/>
              <a:pathLst>
                <a:path w="28575" h="342900">
                  <a:moveTo>
                    <a:pt x="28194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171450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23949" y="6123178"/>
              <a:ext cx="133350" cy="171450"/>
            </a:xfrm>
            <a:custGeom>
              <a:avLst/>
              <a:gdLst/>
              <a:ahLst/>
              <a:cxnLst/>
              <a:rect l="l" t="t" r="r" b="b"/>
              <a:pathLst>
                <a:path w="133350" h="171450">
                  <a:moveTo>
                    <a:pt x="0" y="171450"/>
                  </a:moveTo>
                  <a:lnTo>
                    <a:pt x="133350" y="171450"/>
                  </a:lnTo>
                  <a:lnTo>
                    <a:pt x="133350" y="0"/>
                  </a:lnTo>
                  <a:lnTo>
                    <a:pt x="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95755" y="6123178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812106" y="5780277"/>
              <a:ext cx="2066289" cy="514350"/>
            </a:xfrm>
            <a:custGeom>
              <a:avLst/>
              <a:gdLst/>
              <a:ahLst/>
              <a:cxnLst/>
              <a:rect l="l" t="t" r="r" b="b"/>
              <a:pathLst>
                <a:path w="2066290" h="514350">
                  <a:moveTo>
                    <a:pt x="2065705" y="342900"/>
                  </a:moveTo>
                  <a:lnTo>
                    <a:pt x="0" y="342900"/>
                  </a:lnTo>
                  <a:lnTo>
                    <a:pt x="0" y="514350"/>
                  </a:lnTo>
                  <a:lnTo>
                    <a:pt x="2065705" y="514350"/>
                  </a:lnTo>
                  <a:lnTo>
                    <a:pt x="2065705" y="342900"/>
                  </a:lnTo>
                  <a:close/>
                </a:path>
                <a:path w="2066290" h="514350">
                  <a:moveTo>
                    <a:pt x="2065705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065705" y="171450"/>
                  </a:lnTo>
                  <a:lnTo>
                    <a:pt x="206570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1095755" y="5592913"/>
            <a:ext cx="3716654" cy="948055"/>
            <a:chOff x="1095755" y="5592913"/>
            <a:chExt cx="3716654" cy="948055"/>
          </a:xfrm>
        </p:grpSpPr>
        <p:sp>
          <p:nvSpPr>
            <p:cNvPr id="43" name="object 43"/>
            <p:cNvSpPr/>
            <p:nvPr/>
          </p:nvSpPr>
          <p:spPr>
            <a:xfrm>
              <a:off x="1095755" y="6294628"/>
              <a:ext cx="28575" cy="171450"/>
            </a:xfrm>
            <a:custGeom>
              <a:avLst/>
              <a:gdLst/>
              <a:ahLst/>
              <a:cxnLst/>
              <a:rect l="l" t="t" r="r" b="b"/>
              <a:pathLst>
                <a:path w="28575" h="171450">
                  <a:moveTo>
                    <a:pt x="2819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8193" y="171450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003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257299" y="5592913"/>
              <a:ext cx="3555365" cy="948055"/>
            </a:xfrm>
            <a:custGeom>
              <a:avLst/>
              <a:gdLst/>
              <a:ahLst/>
              <a:cxnLst/>
              <a:rect l="l" t="t" r="r" b="b"/>
              <a:pathLst>
                <a:path w="3555365" h="948054">
                  <a:moveTo>
                    <a:pt x="3554818" y="0"/>
                  </a:moveTo>
                  <a:lnTo>
                    <a:pt x="0" y="0"/>
                  </a:lnTo>
                  <a:lnTo>
                    <a:pt x="0" y="947586"/>
                  </a:lnTo>
                  <a:lnTo>
                    <a:pt x="3554818" y="947586"/>
                  </a:lnTo>
                  <a:lnTo>
                    <a:pt x="3554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95350" y="9009126"/>
            <a:ext cx="5982970" cy="1085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835"/>
              </a:lnSpc>
            </a:pP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6"/>
              </a:rPr>
              <a:t>view</a:t>
            </a:r>
            <a:r>
              <a:rPr dirty="0" sz="700">
                <a:solidFill>
                  <a:srgbClr val="9F9F9F"/>
                </a:solidFill>
                <a:latin typeface="Verdana"/>
                <a:cs typeface="Verdana"/>
                <a:hlinkClick r:id="rId6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6"/>
              </a:rPr>
              <a:t>plain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6"/>
              </a:rPr>
              <a:t>copy</a:t>
            </a:r>
            <a:r>
              <a:rPr dirty="0" sz="700" spc="5">
                <a:solidFill>
                  <a:srgbClr val="9F9F9F"/>
                </a:solidFill>
                <a:latin typeface="Verdana"/>
                <a:cs typeface="Verdana"/>
                <a:hlinkClick r:id="rId6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6"/>
              </a:rPr>
              <a:t>to</a:t>
            </a:r>
            <a:r>
              <a:rPr dirty="0" sz="700" spc="-10">
                <a:solidFill>
                  <a:srgbClr val="9F9F9F"/>
                </a:solidFill>
                <a:latin typeface="Verdana"/>
                <a:cs typeface="Verdana"/>
                <a:hlinkClick r:id="rId6"/>
              </a:rPr>
              <a:t> 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6"/>
              </a:rPr>
              <a:t>clipboard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6"/>
              </a:rPr>
              <a:t>print</a:t>
            </a:r>
            <a:r>
              <a:rPr dirty="0" sz="700" spc="-5">
                <a:solidFill>
                  <a:srgbClr val="9F9F9F"/>
                </a:solidFill>
                <a:latin typeface="Verdana"/>
                <a:cs typeface="Verdana"/>
                <a:hlinkClick r:id="rId6"/>
              </a:rPr>
              <a:t>?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01700" y="5589270"/>
            <a:ext cx="5842635" cy="3430904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JavaScript</a:t>
            </a:r>
            <a:r>
              <a:rPr dirty="0" sz="1800" spc="-35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Array:</a:t>
            </a:r>
            <a:r>
              <a:rPr dirty="0" sz="1800" spc="-30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Exercise-5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1490"/>
              </a:lnSpc>
              <a:spcBef>
                <a:spcPts val="72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simple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program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join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all</a:t>
            </a:r>
            <a:r>
              <a:rPr dirty="0" sz="1300" spc="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elements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of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following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array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into </a:t>
            </a:r>
            <a:r>
              <a:rPr dirty="0" sz="1300" spc="-3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 string.</a:t>
            </a:r>
            <a:endParaRPr sz="1300">
              <a:latin typeface="Arial MT"/>
              <a:cs typeface="Arial MT"/>
            </a:endParaRPr>
          </a:p>
          <a:p>
            <a:pPr marL="12700" marR="3827779">
              <a:lnSpc>
                <a:spcPct val="95900"/>
              </a:lnSpc>
              <a:spcBef>
                <a:spcPts val="640"/>
              </a:spcBef>
            </a:pP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Expected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Output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 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"Red,Green,White,Black"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"Red,Green,White,Black"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"Red+Green+White+Black" </a:t>
            </a:r>
            <a:r>
              <a:rPr dirty="0" sz="1300" spc="-3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-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20800" y="1513313"/>
            <a:ext cx="3818254" cy="1407795"/>
          </a:xfrm>
          <a:custGeom>
            <a:avLst/>
            <a:gdLst/>
            <a:ahLst/>
            <a:cxnLst/>
            <a:rect l="l" t="t" r="r" b="b"/>
            <a:pathLst>
              <a:path w="3818254" h="1407795">
                <a:moveTo>
                  <a:pt x="3817732" y="0"/>
                </a:moveTo>
                <a:lnTo>
                  <a:pt x="0" y="0"/>
                </a:lnTo>
                <a:lnTo>
                  <a:pt x="0" y="1407686"/>
                </a:lnTo>
                <a:lnTo>
                  <a:pt x="3817732" y="1407686"/>
                </a:lnTo>
                <a:lnTo>
                  <a:pt x="3817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901700" y="2600452"/>
            <a:ext cx="3310890" cy="273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5C5C5C"/>
                </a:solidFill>
                <a:latin typeface="Consolas"/>
                <a:cs typeface="Consolas"/>
              </a:rPr>
              <a:t>7.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JavaScript</a:t>
            </a:r>
            <a:r>
              <a:rPr dirty="0" sz="1800" spc="-25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Array</a:t>
            </a:r>
            <a:r>
              <a:rPr dirty="0" sz="1800" spc="-25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:</a:t>
            </a:r>
            <a:r>
              <a:rPr dirty="0" sz="1800" spc="-25">
                <a:solidFill>
                  <a:srgbClr val="1B93C5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B93C5"/>
                </a:solidFill>
                <a:latin typeface="Arial MT"/>
                <a:cs typeface="Arial MT"/>
              </a:rPr>
              <a:t>Exercise-2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Write a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300" spc="-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clone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an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array.</a:t>
            </a:r>
            <a:endParaRPr sz="1300">
              <a:latin typeface="Arial MT"/>
              <a:cs typeface="Arial MT"/>
            </a:endParaRPr>
          </a:p>
          <a:p>
            <a:pPr marL="12700" marR="270510">
              <a:lnSpc>
                <a:spcPts val="1490"/>
              </a:lnSpc>
              <a:spcBef>
                <a:spcPts val="720"/>
              </a:spcBef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Test 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 </a:t>
            </a:r>
            <a:r>
              <a:rPr dirty="0" sz="13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document.write(array_Clone([1,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2,</a:t>
            </a:r>
            <a:r>
              <a:rPr dirty="0" sz="1300" spc="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4,</a:t>
            </a:r>
            <a:r>
              <a:rPr dirty="0" sz="13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0]));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30"/>
              </a:lnSpc>
            </a:pP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document.write(array_Clone([1,</a:t>
            </a:r>
            <a:r>
              <a:rPr dirty="0" sz="1300" spc="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2,</a:t>
            </a:r>
            <a:r>
              <a:rPr dirty="0" sz="1300" spc="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[4,</a:t>
            </a:r>
            <a:r>
              <a:rPr dirty="0" sz="1300" spc="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333333"/>
                </a:solidFill>
                <a:latin typeface="Arial MT"/>
                <a:cs typeface="Arial MT"/>
              </a:rPr>
              <a:t>0]]));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95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[1,</a:t>
            </a:r>
            <a:r>
              <a:rPr dirty="0" sz="1300" spc="-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2,</a:t>
            </a:r>
            <a:r>
              <a:rPr dirty="0" sz="1300" spc="-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4,</a:t>
            </a:r>
            <a:r>
              <a:rPr dirty="0" sz="1300" spc="-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0]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495"/>
              </a:lnSpc>
            </a:pP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[1,</a:t>
            </a:r>
            <a:r>
              <a:rPr dirty="0" sz="1300" spc="-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2,</a:t>
            </a:r>
            <a:r>
              <a:rPr dirty="0" sz="1300" spc="-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[4,</a:t>
            </a:r>
            <a:r>
              <a:rPr dirty="0" sz="1300" spc="-2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0]]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525"/>
              </a:lnSpc>
            </a:pP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r>
              <a:rPr dirty="0" sz="13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Solution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30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33"/>
                </a:solidFill>
                <a:latin typeface="Arial MT"/>
                <a:cs typeface="Arial MT"/>
              </a:rPr>
              <a:t>-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b="1">
                <a:latin typeface="Calibri"/>
                <a:cs typeface="Calibri"/>
              </a:rPr>
              <a:t>10</a:t>
            </a:fld>
            <a:r>
              <a:rPr dirty="0" spc="-20" b="1">
                <a:latin typeface="Calibri"/>
                <a:cs typeface="Calibri"/>
              </a:rPr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Mr. Saem</dc:creator>
  <dcterms:created xsi:type="dcterms:W3CDTF">2022-09-10T15:01:02Z</dcterms:created>
  <dcterms:modified xsi:type="dcterms:W3CDTF">2022-09-10T15:01:02Z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2017-02-19T00:00:00Z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2022-09-10T00:00:00Z</vt:filetime>
  </property>
</Properties>
</file>