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3460750" cx="4610100"/>
  <p:notesSz cx="4610100" cy="346075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iCw3Wpq9vxLWCR9ETfB9btdFb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3095397" y="32550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18"/>
          <p:cNvSpPr/>
          <p:nvPr/>
        </p:nvSpPr>
        <p:spPr>
          <a:xfrm>
            <a:off x="3015780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18"/>
          <p:cNvSpPr/>
          <p:nvPr/>
        </p:nvSpPr>
        <p:spPr>
          <a:xfrm>
            <a:off x="3193582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18"/>
          <p:cNvSpPr/>
          <p:nvPr/>
        </p:nvSpPr>
        <p:spPr>
          <a:xfrm>
            <a:off x="3344658" y="3244785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8"/>
          <p:cNvSpPr/>
          <p:nvPr/>
        </p:nvSpPr>
        <p:spPr>
          <a:xfrm>
            <a:off x="3281489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18"/>
          <p:cNvSpPr/>
          <p:nvPr/>
        </p:nvSpPr>
        <p:spPr>
          <a:xfrm>
            <a:off x="3636112" y="32574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18"/>
          <p:cNvSpPr/>
          <p:nvPr/>
        </p:nvSpPr>
        <p:spPr>
          <a:xfrm>
            <a:off x="354721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18"/>
          <p:cNvSpPr/>
          <p:nvPr/>
        </p:nvSpPr>
        <p:spPr>
          <a:xfrm>
            <a:off x="3623412" y="3244785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18"/>
          <p:cNvSpPr/>
          <p:nvPr/>
        </p:nvSpPr>
        <p:spPr>
          <a:xfrm>
            <a:off x="3889122" y="3244785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8"/>
          <p:cNvSpPr/>
          <p:nvPr/>
        </p:nvSpPr>
        <p:spPr>
          <a:xfrm>
            <a:off x="381292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18"/>
          <p:cNvSpPr/>
          <p:nvPr/>
        </p:nvSpPr>
        <p:spPr>
          <a:xfrm>
            <a:off x="3889122" y="3282886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18"/>
          <p:cNvSpPr/>
          <p:nvPr/>
        </p:nvSpPr>
        <p:spPr>
          <a:xfrm>
            <a:off x="4154831" y="32447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18"/>
          <p:cNvSpPr/>
          <p:nvPr/>
        </p:nvSpPr>
        <p:spPr>
          <a:xfrm>
            <a:off x="4451033" y="32752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18"/>
          <p:cNvSpPr/>
          <p:nvPr/>
        </p:nvSpPr>
        <p:spPr>
          <a:xfrm>
            <a:off x="4423969" y="3248771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8"/>
          <p:cNvSpPr/>
          <p:nvPr/>
        </p:nvSpPr>
        <p:spPr>
          <a:xfrm>
            <a:off x="4329112" y="3244785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8"/>
          <p:cNvSpPr/>
          <p:nvPr/>
        </p:nvSpPr>
        <p:spPr>
          <a:xfrm>
            <a:off x="0" y="0"/>
            <a:ext cx="4608195" cy="340995"/>
          </a:xfrm>
          <a:custGeom>
            <a:rect b="b" l="l" r="r" t="t"/>
            <a:pathLst>
              <a:path extrusionOk="0" h="340995" w="4608195">
                <a:moveTo>
                  <a:pt x="4608004" y="0"/>
                </a:moveTo>
                <a:lnTo>
                  <a:pt x="0" y="0"/>
                </a:lnTo>
                <a:lnTo>
                  <a:pt x="0" y="340550"/>
                </a:lnTo>
                <a:lnTo>
                  <a:pt x="4608004" y="34055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95300" y="73310"/>
            <a:ext cx="4419498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90232" y="747374"/>
            <a:ext cx="3829634" cy="21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3095397" y="32550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19"/>
          <p:cNvSpPr/>
          <p:nvPr/>
        </p:nvSpPr>
        <p:spPr>
          <a:xfrm>
            <a:off x="3015780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9"/>
          <p:cNvSpPr/>
          <p:nvPr/>
        </p:nvSpPr>
        <p:spPr>
          <a:xfrm>
            <a:off x="3193582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9"/>
          <p:cNvSpPr/>
          <p:nvPr/>
        </p:nvSpPr>
        <p:spPr>
          <a:xfrm>
            <a:off x="3344658" y="3244785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9"/>
          <p:cNvSpPr/>
          <p:nvPr/>
        </p:nvSpPr>
        <p:spPr>
          <a:xfrm>
            <a:off x="3281489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9"/>
          <p:cNvSpPr/>
          <p:nvPr/>
        </p:nvSpPr>
        <p:spPr>
          <a:xfrm>
            <a:off x="3636112" y="32574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9"/>
          <p:cNvSpPr/>
          <p:nvPr/>
        </p:nvSpPr>
        <p:spPr>
          <a:xfrm>
            <a:off x="354721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19"/>
          <p:cNvSpPr/>
          <p:nvPr/>
        </p:nvSpPr>
        <p:spPr>
          <a:xfrm>
            <a:off x="3623412" y="3244785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19"/>
          <p:cNvSpPr/>
          <p:nvPr/>
        </p:nvSpPr>
        <p:spPr>
          <a:xfrm>
            <a:off x="3889122" y="3244785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9"/>
          <p:cNvSpPr/>
          <p:nvPr/>
        </p:nvSpPr>
        <p:spPr>
          <a:xfrm>
            <a:off x="381292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9"/>
          <p:cNvSpPr/>
          <p:nvPr/>
        </p:nvSpPr>
        <p:spPr>
          <a:xfrm>
            <a:off x="3889122" y="3282886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9"/>
          <p:cNvSpPr/>
          <p:nvPr/>
        </p:nvSpPr>
        <p:spPr>
          <a:xfrm>
            <a:off x="4154831" y="32447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9"/>
          <p:cNvSpPr/>
          <p:nvPr/>
        </p:nvSpPr>
        <p:spPr>
          <a:xfrm>
            <a:off x="4451033" y="32752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19"/>
          <p:cNvSpPr/>
          <p:nvPr/>
        </p:nvSpPr>
        <p:spPr>
          <a:xfrm>
            <a:off x="4423969" y="3248771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9"/>
          <p:cNvSpPr/>
          <p:nvPr/>
        </p:nvSpPr>
        <p:spPr>
          <a:xfrm>
            <a:off x="4329112" y="3244785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4608195" cy="340995"/>
          </a:xfrm>
          <a:custGeom>
            <a:rect b="b" l="l" r="r" t="t"/>
            <a:pathLst>
              <a:path extrusionOk="0" h="340995" w="4608195">
                <a:moveTo>
                  <a:pt x="4608004" y="0"/>
                </a:moveTo>
                <a:lnTo>
                  <a:pt x="0" y="0"/>
                </a:lnTo>
                <a:lnTo>
                  <a:pt x="0" y="340550"/>
                </a:lnTo>
                <a:lnTo>
                  <a:pt x="4608004" y="34055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9"/>
          <p:cNvSpPr txBox="1"/>
          <p:nvPr>
            <p:ph type="ctrTitle"/>
          </p:nvPr>
        </p:nvSpPr>
        <p:spPr>
          <a:xfrm>
            <a:off x="95300" y="73310"/>
            <a:ext cx="4419498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95300" y="73310"/>
            <a:ext cx="4419498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95300" y="73310"/>
            <a:ext cx="4419498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500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3095397" y="3255098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6"/>
          <p:cNvSpPr/>
          <p:nvPr/>
        </p:nvSpPr>
        <p:spPr>
          <a:xfrm>
            <a:off x="3015780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6"/>
          <p:cNvSpPr/>
          <p:nvPr/>
        </p:nvSpPr>
        <p:spPr>
          <a:xfrm>
            <a:off x="3193582" y="3251136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6"/>
          <p:cNvSpPr/>
          <p:nvPr/>
        </p:nvSpPr>
        <p:spPr>
          <a:xfrm>
            <a:off x="3344658" y="3244785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6"/>
          <p:cNvSpPr/>
          <p:nvPr/>
        </p:nvSpPr>
        <p:spPr>
          <a:xfrm>
            <a:off x="3281489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6"/>
          <p:cNvSpPr/>
          <p:nvPr/>
        </p:nvSpPr>
        <p:spPr>
          <a:xfrm>
            <a:off x="3636112" y="3257486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6"/>
          <p:cNvSpPr/>
          <p:nvPr/>
        </p:nvSpPr>
        <p:spPr>
          <a:xfrm>
            <a:off x="354721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6"/>
          <p:cNvSpPr/>
          <p:nvPr/>
        </p:nvSpPr>
        <p:spPr>
          <a:xfrm>
            <a:off x="3623412" y="3244785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6"/>
          <p:cNvSpPr/>
          <p:nvPr/>
        </p:nvSpPr>
        <p:spPr>
          <a:xfrm>
            <a:off x="3889122" y="3244785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6"/>
          <p:cNvSpPr/>
          <p:nvPr/>
        </p:nvSpPr>
        <p:spPr>
          <a:xfrm>
            <a:off x="3812921" y="3251136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6"/>
          <p:cNvSpPr/>
          <p:nvPr/>
        </p:nvSpPr>
        <p:spPr>
          <a:xfrm>
            <a:off x="3889122" y="3282886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6"/>
          <p:cNvSpPr/>
          <p:nvPr/>
        </p:nvSpPr>
        <p:spPr>
          <a:xfrm>
            <a:off x="4154831" y="3244786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6"/>
          <p:cNvSpPr/>
          <p:nvPr/>
        </p:nvSpPr>
        <p:spPr>
          <a:xfrm>
            <a:off x="4451033" y="3275266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6"/>
          <p:cNvSpPr/>
          <p:nvPr/>
        </p:nvSpPr>
        <p:spPr>
          <a:xfrm>
            <a:off x="4423969" y="3248771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16"/>
          <p:cNvSpPr/>
          <p:nvPr/>
        </p:nvSpPr>
        <p:spPr>
          <a:xfrm>
            <a:off x="4329112" y="3244785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16"/>
          <p:cNvSpPr txBox="1"/>
          <p:nvPr>
            <p:ph type="title"/>
          </p:nvPr>
        </p:nvSpPr>
        <p:spPr>
          <a:xfrm>
            <a:off x="95300" y="73310"/>
            <a:ext cx="4419498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90232" y="747374"/>
            <a:ext cx="3829634" cy="21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500" u="none">
                <a:solidFill>
                  <a:srgbClr val="4C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87743" y="819416"/>
            <a:ext cx="4432935" cy="82550"/>
          </a:xfrm>
          <a:custGeom>
            <a:rect b="b" l="l" r="r" t="t"/>
            <a:pathLst>
              <a:path extrusionOk="0" h="82550" w="443293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1" name="Google Shape;91;p1"/>
          <p:cNvGrpSpPr/>
          <p:nvPr/>
        </p:nvGrpSpPr>
        <p:grpSpPr>
          <a:xfrm>
            <a:off x="87743" y="863837"/>
            <a:ext cx="4483316" cy="579022"/>
            <a:chOff x="87743" y="863837"/>
            <a:chExt cx="4483316" cy="579022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8544" y="1341259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44" y="1328559"/>
              <a:ext cx="4381715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20310" y="869975"/>
              <a:ext cx="50749" cy="471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/>
            <p:nvPr/>
          </p:nvSpPr>
          <p:spPr>
            <a:xfrm>
              <a:off x="87743" y="863837"/>
              <a:ext cx="4432935" cy="528320"/>
            </a:xfrm>
            <a:custGeom>
              <a:rect b="b" l="l" r="r" t="t"/>
              <a:pathLst>
                <a:path extrusionOk="0" h="528319" w="4432935">
                  <a:moveTo>
                    <a:pt x="4432566" y="0"/>
                  </a:moveTo>
                  <a:lnTo>
                    <a:pt x="0" y="0"/>
                  </a:lnTo>
                  <a:lnTo>
                    <a:pt x="0" y="477422"/>
                  </a:lnTo>
                  <a:lnTo>
                    <a:pt x="4008" y="497146"/>
                  </a:lnTo>
                  <a:lnTo>
                    <a:pt x="14922" y="513299"/>
                  </a:lnTo>
                  <a:lnTo>
                    <a:pt x="31075" y="524213"/>
                  </a:lnTo>
                  <a:lnTo>
                    <a:pt x="50800" y="528222"/>
                  </a:lnTo>
                  <a:lnTo>
                    <a:pt x="4381765" y="528222"/>
                  </a:lnTo>
                  <a:lnTo>
                    <a:pt x="4401490" y="524213"/>
                  </a:lnTo>
                  <a:lnTo>
                    <a:pt x="4417643" y="513299"/>
                  </a:lnTo>
                  <a:lnTo>
                    <a:pt x="4428558" y="497146"/>
                  </a:lnTo>
                  <a:lnTo>
                    <a:pt x="4432566" y="4774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520310" y="908074"/>
              <a:ext cx="0" cy="452755"/>
            </a:xfrm>
            <a:custGeom>
              <a:rect b="b" l="l" r="r" t="t"/>
              <a:pathLst>
                <a:path extrusionOk="0" h="452755" w="120000">
                  <a:moveTo>
                    <a:pt x="0" y="4522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20310" y="8953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20310" y="8826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0310" y="86997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101" name="Google Shape;101;p1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1"/>
          <p:cNvSpPr txBox="1"/>
          <p:nvPr/>
        </p:nvSpPr>
        <p:spPr>
          <a:xfrm>
            <a:off x="1574800" y="1578675"/>
            <a:ext cx="15912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Nagur Ramesh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49175" y="866350"/>
            <a:ext cx="3940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 sheet (DS and Algo - session3)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 txBox="1"/>
          <p:nvPr>
            <p:ph type="title"/>
          </p:nvPr>
        </p:nvSpPr>
        <p:spPr>
          <a:xfrm>
            <a:off x="95300" y="73310"/>
            <a:ext cx="1508125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Sort: Code</a:t>
            </a:r>
            <a:endParaRPr/>
          </a:p>
        </p:txBody>
      </p:sp>
      <p:grpSp>
        <p:nvGrpSpPr>
          <p:cNvPr id="477" name="Google Shape;477;p10"/>
          <p:cNvGrpSpPr/>
          <p:nvPr/>
        </p:nvGrpSpPr>
        <p:grpSpPr>
          <a:xfrm>
            <a:off x="24091" y="652830"/>
            <a:ext cx="4315295" cy="2442845"/>
            <a:chOff x="24091" y="652830"/>
            <a:chExt cx="4315295" cy="2442845"/>
          </a:xfrm>
        </p:grpSpPr>
        <p:sp>
          <p:nvSpPr>
            <p:cNvPr id="478" name="Google Shape;478;p10"/>
            <p:cNvSpPr/>
            <p:nvPr/>
          </p:nvSpPr>
          <p:spPr>
            <a:xfrm>
              <a:off x="26619" y="652830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24091" y="655358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67106" y="655358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52899" y="655358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3387" y="652830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6619" y="695845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6619" y="695845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4290860" y="695845"/>
              <a:ext cx="48260" cy="36195"/>
            </a:xfrm>
            <a:custGeom>
              <a:rect b="b" l="l" r="r" t="t"/>
              <a:pathLst>
                <a:path extrusionOk="0" h="36195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4293387" y="695845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4336402" y="695845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26619" y="7318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26619" y="7318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4290860" y="73185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4293387" y="7318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336402" y="7318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6619" y="8836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6619" y="8836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4290860" y="88367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4293387" y="8836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4336402" y="8836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6619" y="10355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6619" y="10355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4290860" y="103550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4293387" y="10355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4336402" y="10355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6619" y="118734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26619" y="118734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4290860" y="118734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4293387" y="118734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4336402" y="118734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6619" y="133917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6619" y="133917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4290860" y="1339176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4293387" y="133917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4336402" y="133917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6619" y="149100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6619" y="149100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4290860" y="1491005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4293387" y="149100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4336402" y="149100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26619" y="164283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26619" y="164283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4290860" y="164283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4293387" y="164283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4336402" y="164283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6619" y="179466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26619" y="179466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4290860" y="179466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4293387" y="179466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4336402" y="179466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19" y="19464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6619" y="19464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290860" y="194649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4293387" y="19464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4336402" y="19464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26619" y="2098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6619" y="2098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290860" y="209833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293387" y="2098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336402" y="2098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26619" y="225016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6619" y="225016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90860" y="225016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4293387" y="225016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336402" y="225016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6619" y="240198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6619" y="240198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290860" y="240198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4293387" y="240198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336402" y="240198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26619" y="255381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26619" y="255381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4290860" y="255381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4293387" y="255381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4336402" y="255381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6619" y="270564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6619" y="270564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4290860" y="2705646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4293387" y="270564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4336402" y="270564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6619" y="285747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6619" y="285747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4290860" y="285747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293387" y="285747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4336402" y="285747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7106" y="3009315"/>
              <a:ext cx="4272280" cy="86360"/>
            </a:xfrm>
            <a:custGeom>
              <a:rect b="b" l="l" r="r" t="t"/>
              <a:pathLst>
                <a:path extrusionOk="0" h="86360" w="4272280">
                  <a:moveTo>
                    <a:pt x="4271823" y="0"/>
                  </a:moveTo>
                  <a:lnTo>
                    <a:pt x="4228808" y="0"/>
                  </a:lnTo>
                  <a:lnTo>
                    <a:pt x="4228808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4271823" y="86029"/>
                  </a:lnTo>
                  <a:lnTo>
                    <a:pt x="4271823" y="43014"/>
                  </a:lnTo>
                  <a:lnTo>
                    <a:pt x="4271823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7106" y="3092818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4252899" y="3092818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4336402" y="3009303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26619" y="3009315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24091" y="3049790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67106" y="3049790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4252899" y="3049790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293387" y="3009315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2" name="Google Shape;572;p10"/>
          <p:cNvSpPr txBox="1"/>
          <p:nvPr/>
        </p:nvSpPr>
        <p:spPr>
          <a:xfrm>
            <a:off x="101917" y="698911"/>
            <a:ext cx="40620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84150" lvl="0" marL="25272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insertion_sort_in_place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(a):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lang="en-US" sz="1000">
                <a:solidFill>
                  <a:srgbClr val="00B200"/>
                </a:solidFill>
                <a:latin typeface="Courier New"/>
                <a:ea typeface="Courier New"/>
                <a:cs typeface="Courier New"/>
                <a:sym typeface="Courier New"/>
              </a:rPr>
              <a:t>""" sorting algorithm, works in-place"""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go through list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Remember value of a[i]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AutoNum type="arabicPlain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Go backwards in list and shift to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the right if element &gt; value to be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inserted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14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insert the value at its correct position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AutoNum type="arabicPlain" startAt="14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73" name="Google Shape;573;p10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574" name="Google Shape;574;p10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7" name="Google Shape;577;p10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"/>
          <p:cNvSpPr txBox="1"/>
          <p:nvPr>
            <p:ph type="title"/>
          </p:nvPr>
        </p:nvSpPr>
        <p:spPr>
          <a:xfrm>
            <a:off x="95300" y="73310"/>
            <a:ext cx="883919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</a:t>
            </a:r>
            <a:endParaRPr/>
          </a:p>
        </p:txBody>
      </p:sp>
      <p:grpSp>
        <p:nvGrpSpPr>
          <p:cNvPr id="583" name="Google Shape;583;p11"/>
          <p:cNvGrpSpPr/>
          <p:nvPr/>
        </p:nvGrpSpPr>
        <p:grpSpPr>
          <a:xfrm>
            <a:off x="474179" y="685063"/>
            <a:ext cx="2101291" cy="1288567"/>
            <a:chOff x="474179" y="685063"/>
            <a:chExt cx="2101291" cy="1288567"/>
          </a:xfrm>
        </p:grpSpPr>
        <p:sp>
          <p:nvSpPr>
            <p:cNvPr id="584" name="Google Shape;584;p11"/>
            <p:cNvSpPr/>
            <p:nvPr/>
          </p:nvSpPr>
          <p:spPr>
            <a:xfrm>
              <a:off x="474179" y="685063"/>
              <a:ext cx="2051050" cy="183515"/>
            </a:xfrm>
            <a:custGeom>
              <a:rect b="b" l="l" r="r" t="t"/>
              <a:pathLst>
                <a:path extrusionOk="0" h="183515" w="2051050">
                  <a:moveTo>
                    <a:pt x="19997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889"/>
                  </a:lnTo>
                  <a:lnTo>
                    <a:pt x="2050522" y="182889"/>
                  </a:lnTo>
                  <a:lnTo>
                    <a:pt x="2050522" y="50800"/>
                  </a:lnTo>
                  <a:lnTo>
                    <a:pt x="2046513" y="31075"/>
                  </a:lnTo>
                  <a:lnTo>
                    <a:pt x="2035599" y="14922"/>
                  </a:lnTo>
                  <a:lnTo>
                    <a:pt x="2019446" y="4008"/>
                  </a:lnTo>
                  <a:lnTo>
                    <a:pt x="1999721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5" name="Google Shape;58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179" y="855294"/>
              <a:ext cx="2050521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979" y="1872030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7" name="Google Shape;587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5780" y="1859330"/>
              <a:ext cx="1999690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8" name="Google Shape;588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24701" y="729297"/>
              <a:ext cx="50769" cy="1142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11"/>
            <p:cNvSpPr/>
            <p:nvPr/>
          </p:nvSpPr>
          <p:spPr>
            <a:xfrm>
              <a:off x="474179" y="899570"/>
              <a:ext cx="2051050" cy="1023619"/>
            </a:xfrm>
            <a:custGeom>
              <a:rect b="b" l="l" r="r" t="t"/>
              <a:pathLst>
                <a:path extrusionOk="0" h="1023619" w="2051050">
                  <a:moveTo>
                    <a:pt x="2050522" y="0"/>
                  </a:moveTo>
                  <a:lnTo>
                    <a:pt x="0" y="0"/>
                  </a:lnTo>
                  <a:lnTo>
                    <a:pt x="0" y="972460"/>
                  </a:lnTo>
                  <a:lnTo>
                    <a:pt x="4008" y="992184"/>
                  </a:lnTo>
                  <a:lnTo>
                    <a:pt x="14922" y="1008337"/>
                  </a:lnTo>
                  <a:lnTo>
                    <a:pt x="31075" y="1019251"/>
                  </a:lnTo>
                  <a:lnTo>
                    <a:pt x="50800" y="1023260"/>
                  </a:lnTo>
                  <a:lnTo>
                    <a:pt x="1999721" y="1023260"/>
                  </a:lnTo>
                  <a:lnTo>
                    <a:pt x="2019446" y="1019251"/>
                  </a:lnTo>
                  <a:lnTo>
                    <a:pt x="2035599" y="1008337"/>
                  </a:lnTo>
                  <a:lnTo>
                    <a:pt x="2046513" y="992184"/>
                  </a:lnTo>
                  <a:lnTo>
                    <a:pt x="2050522" y="972460"/>
                  </a:lnTo>
                  <a:lnTo>
                    <a:pt x="2050522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524701" y="767387"/>
              <a:ext cx="0" cy="1123950"/>
            </a:xfrm>
            <a:custGeom>
              <a:rect b="b" l="l" r="r" t="t"/>
              <a:pathLst>
                <a:path extrusionOk="0" h="1123950" w="120000">
                  <a:moveTo>
                    <a:pt x="0" y="112369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2524701" y="75468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2524701" y="74198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524701" y="72928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4" name="Google Shape;594;p11"/>
          <p:cNvSpPr txBox="1"/>
          <p:nvPr/>
        </p:nvSpPr>
        <p:spPr>
          <a:xfrm>
            <a:off x="512279" y="629468"/>
            <a:ext cx="1966595" cy="12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Bubble 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Go through the list again and again  and exchange neighboring  elements (if necessary).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122554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Stop if no changes have been  made while going through the list  once.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11"/>
          <p:cNvSpPr txBox="1"/>
          <p:nvPr/>
        </p:nvSpPr>
        <p:spPr>
          <a:xfrm>
            <a:off x="512279" y="2345723"/>
            <a:ext cx="1974850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Implementation: Your task. Try not  to just copy it from the web. :)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6" name="Google Shape;59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8536" y="51020"/>
            <a:ext cx="1656624" cy="319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11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598" name="Google Shape;598;p11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1" name="Google Shape;601;p11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"/>
          <p:cNvSpPr txBox="1"/>
          <p:nvPr>
            <p:ph type="title"/>
          </p:nvPr>
        </p:nvSpPr>
        <p:spPr>
          <a:xfrm>
            <a:off x="95300" y="73310"/>
            <a:ext cx="166751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Recursion: Base Case</a:t>
            </a:r>
            <a:endParaRPr/>
          </a:p>
        </p:txBody>
      </p:sp>
      <p:grpSp>
        <p:nvGrpSpPr>
          <p:cNvPr id="607" name="Google Shape;607;p12"/>
          <p:cNvGrpSpPr/>
          <p:nvPr/>
        </p:nvGrpSpPr>
        <p:grpSpPr>
          <a:xfrm>
            <a:off x="457174" y="701306"/>
            <a:ext cx="3449155" cy="1380020"/>
            <a:chOff x="457174" y="701306"/>
            <a:chExt cx="3449155" cy="1380020"/>
          </a:xfrm>
        </p:grpSpPr>
        <p:sp>
          <p:nvSpPr>
            <p:cNvPr id="608" name="Google Shape;608;p12"/>
            <p:cNvSpPr/>
            <p:nvPr/>
          </p:nvSpPr>
          <p:spPr>
            <a:xfrm>
              <a:off x="459701" y="701306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457174" y="703834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500189" y="703834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3819817" y="703834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3860304" y="701306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459701" y="744321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459701" y="744321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3857764" y="744321"/>
              <a:ext cx="48260" cy="36195"/>
            </a:xfrm>
            <a:custGeom>
              <a:rect b="b" l="l" r="r" t="t"/>
              <a:pathLst>
                <a:path extrusionOk="0" h="36195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3860304" y="744321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3903319" y="744321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459701" y="78032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459701" y="78032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857764" y="780326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860304" y="78032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903319" y="78032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459701" y="93215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459701" y="93215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857764" y="93215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3860304" y="93215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3319" y="93215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59701" y="108398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59701" y="108398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3857764" y="1083983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3860304" y="108398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3903319" y="108398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59701" y="123581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459701" y="123581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3857764" y="1235811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3860304" y="123581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3903319" y="123581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459701" y="138764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459701" y="138764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3857764" y="138764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3860304" y="138764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3903319" y="138764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459701" y="153948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459701" y="153948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3857764" y="1539481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3860304" y="153948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3903319" y="153948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459701" y="16913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459701" y="16913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3857764" y="169130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3860304" y="16913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3903319" y="16913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459701" y="184313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459701" y="184313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3857764" y="184313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3860304" y="184313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3903319" y="184313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500189" y="1994966"/>
              <a:ext cx="3406140" cy="86360"/>
            </a:xfrm>
            <a:custGeom>
              <a:rect b="b" l="l" r="r" t="t"/>
              <a:pathLst>
                <a:path extrusionOk="0" h="86360" w="3406140">
                  <a:moveTo>
                    <a:pt x="3405657" y="0"/>
                  </a:moveTo>
                  <a:lnTo>
                    <a:pt x="3362642" y="0"/>
                  </a:lnTo>
                  <a:lnTo>
                    <a:pt x="3362642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3405657" y="86029"/>
                  </a:lnTo>
                  <a:lnTo>
                    <a:pt x="3405657" y="43014"/>
                  </a:lnTo>
                  <a:lnTo>
                    <a:pt x="3405657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500189" y="2078469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3819817" y="2078469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3903319" y="1994954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459701" y="1994966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457174" y="2035454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00189" y="2035454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3819817" y="2035454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3860304" y="1994966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7" name="Google Shape;667;p12"/>
          <p:cNvSpPr txBox="1"/>
          <p:nvPr/>
        </p:nvSpPr>
        <p:spPr>
          <a:xfrm>
            <a:off x="390232" y="747374"/>
            <a:ext cx="32583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84150" lvl="0" marL="3975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(x):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70104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base case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70104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4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recursive call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701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4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13995" marR="0" rtl="0" algn="l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1399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8    </a:t>
            </a: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7F00"/>
                </a:solidFill>
                <a:latin typeface="Courier New"/>
                <a:ea typeface="Courier New"/>
                <a:cs typeface="Courier New"/>
                <a:sym typeface="Courier New"/>
              </a:rPr>
              <a:t>"factorial(4) ="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, factorial(4))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’Execute’ above function call ON BOARD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400" marR="64769" rtl="0" algn="l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Don’t forget to code the </a:t>
            </a:r>
            <a:r>
              <a:rPr lang="en-US" sz="95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case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in recursive functions.  Otherwise, you create an infinite number of function calls.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8" name="Google Shape;6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2417368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40" y="2627401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240" y="2837434"/>
            <a:ext cx="69126" cy="6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1" name="Google Shape;671;p12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672" name="Google Shape;672;p12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5" name="Google Shape;675;p12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3"/>
          <p:cNvSpPr txBox="1"/>
          <p:nvPr>
            <p:ph type="title"/>
          </p:nvPr>
        </p:nvSpPr>
        <p:spPr>
          <a:xfrm>
            <a:off x="95300" y="73310"/>
            <a:ext cx="166751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Recursion: Base Case</a:t>
            </a:r>
            <a:endParaRPr/>
          </a:p>
        </p:txBody>
      </p:sp>
      <p:pic>
        <p:nvPicPr>
          <p:cNvPr id="681" name="Google Shape;6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956779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1222489"/>
            <a:ext cx="69126" cy="69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13"/>
          <p:cNvGrpSpPr/>
          <p:nvPr/>
        </p:nvGrpSpPr>
        <p:grpSpPr>
          <a:xfrm>
            <a:off x="457174" y="1740573"/>
            <a:ext cx="3448850" cy="990574"/>
            <a:chOff x="457174" y="1740573"/>
            <a:chExt cx="3448850" cy="990574"/>
          </a:xfrm>
        </p:grpSpPr>
        <p:sp>
          <p:nvSpPr>
            <p:cNvPr id="684" name="Google Shape;684;p13"/>
            <p:cNvSpPr/>
            <p:nvPr/>
          </p:nvSpPr>
          <p:spPr>
            <a:xfrm>
              <a:off x="459701" y="174057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57174" y="1743100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500189" y="1743100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819817" y="1743100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60304" y="174057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459701" y="1783588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459701" y="1783588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857764" y="1783588"/>
              <a:ext cx="48260" cy="36195"/>
            </a:xfrm>
            <a:custGeom>
              <a:rect b="b" l="l" r="r" t="t"/>
              <a:pathLst>
                <a:path extrusionOk="0" h="36194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3860304" y="1783588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903319" y="1783588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459701" y="18195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459701" y="18195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3857764" y="181959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3860304" y="18195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3903319" y="18195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459701" y="197142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459701" y="197142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857764" y="1971421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860304" y="197142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3903319" y="197142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59701" y="21232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59701" y="21232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857764" y="212324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3860304" y="21232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903319" y="21232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459701" y="22750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459701" y="22750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3857764" y="227509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860304" y="22750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3903319" y="227509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59701" y="242691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59701" y="242691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3857764" y="242691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3860304" y="242691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3903319" y="242691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9701" y="25787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59701" y="25787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3857764" y="257874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3860304" y="25787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3903319" y="25787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4" name="Google Shape;724;p13"/>
          <p:cNvSpPr txBox="1"/>
          <p:nvPr/>
        </p:nvSpPr>
        <p:spPr>
          <a:xfrm>
            <a:off x="125844" y="517122"/>
            <a:ext cx="3732529" cy="2205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7494" lvl="0" marL="289560" marR="1237615" rtl="0" algn="l">
              <a:lnSpc>
                <a:spcPct val="13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Base cases for sorting algorithms:  empty lists are sorted.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lists with only one element are sorted.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300">
                <a:latin typeface="Helvetica Neue"/>
                <a:ea typeface="Helvetica Neue"/>
                <a:cs typeface="Helvetica Neue"/>
                <a:sym typeface="Helvetica Neue"/>
              </a:rPr>
              <a:t>All other lists may still need sorting.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66230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00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(a) &lt;= 1: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96583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base case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96583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 is sorted by definition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96583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4150" lvl="0" marL="66230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96583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need to sort a (recursively)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5" name="Google Shape;725;p13"/>
          <p:cNvGrpSpPr/>
          <p:nvPr/>
        </p:nvGrpSpPr>
        <p:grpSpPr>
          <a:xfrm>
            <a:off x="457174" y="2730563"/>
            <a:ext cx="3449155" cy="86373"/>
            <a:chOff x="457174" y="2730563"/>
            <a:chExt cx="3449155" cy="86373"/>
          </a:xfrm>
        </p:grpSpPr>
        <p:sp>
          <p:nvSpPr>
            <p:cNvPr id="726" name="Google Shape;726;p13"/>
            <p:cNvSpPr/>
            <p:nvPr/>
          </p:nvSpPr>
          <p:spPr>
            <a:xfrm>
              <a:off x="500189" y="2730576"/>
              <a:ext cx="3406140" cy="86360"/>
            </a:xfrm>
            <a:custGeom>
              <a:rect b="b" l="l" r="r" t="t"/>
              <a:pathLst>
                <a:path extrusionOk="0" h="86360" w="3406140">
                  <a:moveTo>
                    <a:pt x="3405657" y="0"/>
                  </a:moveTo>
                  <a:lnTo>
                    <a:pt x="3362642" y="0"/>
                  </a:lnTo>
                  <a:lnTo>
                    <a:pt x="3362642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3405657" y="86029"/>
                  </a:lnTo>
                  <a:lnTo>
                    <a:pt x="3405657" y="43014"/>
                  </a:lnTo>
                  <a:lnTo>
                    <a:pt x="3405657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500189" y="2814078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819817" y="2814078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903319" y="2730563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59701" y="2730576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57174" y="2771063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0189" y="2771063"/>
              <a:ext cx="3319779" cy="0"/>
            </a:xfrm>
            <a:custGeom>
              <a:rect b="b" l="l" r="r" t="t"/>
              <a:pathLst>
                <a:path extrusionOk="0" h="120000" w="3319779">
                  <a:moveTo>
                    <a:pt x="0" y="0"/>
                  </a:moveTo>
                  <a:lnTo>
                    <a:pt x="331962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819817" y="2771063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860304" y="2730576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35" name="Google Shape;735;p13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736" name="Google Shape;736;p13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9" name="Google Shape;739;p13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4"/>
          <p:cNvSpPr/>
          <p:nvPr/>
        </p:nvSpPr>
        <p:spPr>
          <a:xfrm>
            <a:off x="0" y="0"/>
            <a:ext cx="4608195" cy="340995"/>
          </a:xfrm>
          <a:custGeom>
            <a:rect b="b" l="l" r="r" t="t"/>
            <a:pathLst>
              <a:path extrusionOk="0" h="340995" w="4608195">
                <a:moveTo>
                  <a:pt x="4608004" y="0"/>
                </a:moveTo>
                <a:lnTo>
                  <a:pt x="0" y="0"/>
                </a:lnTo>
                <a:lnTo>
                  <a:pt x="0" y="340550"/>
                </a:lnTo>
                <a:lnTo>
                  <a:pt x="4608004" y="34055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5" name="Google Shape;745;p14"/>
          <p:cNvSpPr txBox="1"/>
          <p:nvPr/>
        </p:nvSpPr>
        <p:spPr>
          <a:xfrm>
            <a:off x="95300" y="73310"/>
            <a:ext cx="2157095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Mergesort: Divide &amp; Conquer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6" name="Google Shape;7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16" y="534335"/>
            <a:ext cx="3014680" cy="246200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14"/>
          <p:cNvSpPr txBox="1"/>
          <p:nvPr/>
        </p:nvSpPr>
        <p:spPr>
          <a:xfrm>
            <a:off x="3341751" y="991121"/>
            <a:ext cx="917575" cy="144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4210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lists &amp; sort them  recursively.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262890" rtl="0" algn="l">
              <a:lnSpc>
                <a:spcPct val="14210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sorted lists.  </a:t>
            </a:r>
            <a:r>
              <a:rPr lang="en-US" sz="95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board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8" name="Google Shape;748;p14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749" name="Google Shape;749;p14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2" name="Google Shape;752;p14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5"/>
          <p:cNvSpPr/>
          <p:nvPr/>
        </p:nvSpPr>
        <p:spPr>
          <a:xfrm>
            <a:off x="0" y="0"/>
            <a:ext cx="4608195" cy="340995"/>
          </a:xfrm>
          <a:custGeom>
            <a:rect b="b" l="l" r="r" t="t"/>
            <a:pathLst>
              <a:path extrusionOk="0" h="340995" w="4608195">
                <a:moveTo>
                  <a:pt x="4608004" y="0"/>
                </a:moveTo>
                <a:lnTo>
                  <a:pt x="0" y="0"/>
                </a:lnTo>
                <a:lnTo>
                  <a:pt x="0" y="340550"/>
                </a:lnTo>
                <a:lnTo>
                  <a:pt x="4608004" y="340550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8" name="Google Shape;758;p15"/>
          <p:cNvSpPr txBox="1"/>
          <p:nvPr/>
        </p:nvSpPr>
        <p:spPr>
          <a:xfrm>
            <a:off x="95300" y="73310"/>
            <a:ext cx="21082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Quicksort: Divide &amp; Conquer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9" name="Google Shape;7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8" y="528088"/>
            <a:ext cx="3070461" cy="2369766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5"/>
          <p:cNvSpPr txBox="1"/>
          <p:nvPr/>
        </p:nvSpPr>
        <p:spPr>
          <a:xfrm>
            <a:off x="3341751" y="617813"/>
            <a:ext cx="1183005" cy="21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4210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lists using a pivot  element from the list: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33B2"/>
              </a:buClr>
              <a:buSzPts val="950"/>
              <a:buFont typeface="Helvetica Neue"/>
              <a:buAutoNum type="alphaLcParenBoth"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items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&lt;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950"/>
              <a:buFont typeface="Helvetica Neue"/>
              <a:buAutoNum type="alphaLcParenBoth"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items </a:t>
            </a:r>
            <a:r>
              <a:rPr i="1" lang="en-US" sz="1100"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311785" rtl="0" algn="l">
              <a:lnSpc>
                <a:spcPct val="1189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Sort (a) and (b)  recursively.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sorted lists: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(a) +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pivot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+ (b)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61" name="Google Shape;761;p15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762" name="Google Shape;762;p15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5" name="Google Shape;765;p15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95300" y="73310"/>
            <a:ext cx="137414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Algorithms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901395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1116482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40" y="1331582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40" y="1546669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40" y="1761769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240" y="2191956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240" y="2407043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240" y="2622143"/>
            <a:ext cx="69126" cy="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240" y="2837230"/>
            <a:ext cx="69126" cy="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125844" y="557503"/>
            <a:ext cx="3469640" cy="2392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Agenda: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89560" marR="2315210" rtl="0" algn="l">
              <a:lnSpc>
                <a:spcPct val="1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Insertion Sort  Selection Sort  Bubblesort  Mergesort  Quicksort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Goals: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Understand the above sorting algorithms.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89560" marR="135890" rtl="0" algn="l">
              <a:lnSpc>
                <a:spcPct val="13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Get an idea that there are differences in efficiency.  Get used to recursion.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8956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050">
                <a:latin typeface="Helvetica Neue"/>
                <a:ea typeface="Helvetica Neue"/>
                <a:cs typeface="Helvetica Neue"/>
                <a:sym typeface="Helvetica Neue"/>
              </a:rPr>
              <a:t>We won’t talk about complexity theory in this lecture.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123" name="Google Shape;123;p2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95300" y="73310"/>
            <a:ext cx="204470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Swapping two items of a list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890257" y="1353870"/>
            <a:ext cx="2583015" cy="620865"/>
            <a:chOff x="890257" y="1353870"/>
            <a:chExt cx="2583015" cy="620865"/>
          </a:xfrm>
        </p:grpSpPr>
        <p:sp>
          <p:nvSpPr>
            <p:cNvPr id="133" name="Google Shape;133;p3"/>
            <p:cNvSpPr/>
            <p:nvPr/>
          </p:nvSpPr>
          <p:spPr>
            <a:xfrm>
              <a:off x="892784" y="1353870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90257" y="1356385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933272" y="1356385"/>
              <a:ext cx="2453640" cy="0"/>
            </a:xfrm>
            <a:custGeom>
              <a:rect b="b" l="l" r="r" t="t"/>
              <a:pathLst>
                <a:path extrusionOk="0" h="120000" w="2453640">
                  <a:moveTo>
                    <a:pt x="0" y="0"/>
                  </a:moveTo>
                  <a:lnTo>
                    <a:pt x="24534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386734" y="1356385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427222" y="1353870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92784" y="1396873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92784" y="1396873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24682" y="1396873"/>
              <a:ext cx="48260" cy="36195"/>
            </a:xfrm>
            <a:custGeom>
              <a:rect b="b" l="l" r="r" t="t"/>
              <a:pathLst>
                <a:path extrusionOk="0" h="36194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427222" y="1396873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70236" y="1396873"/>
              <a:ext cx="0" cy="36195"/>
            </a:xfrm>
            <a:custGeom>
              <a:rect b="b" l="l" r="r" t="t"/>
              <a:pathLst>
                <a:path extrusionOk="0" h="36194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92784" y="14328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92784" y="14328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424682" y="143287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427222" y="14328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70236" y="14328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92784" y="15847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92784" y="15847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424682" y="158471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427222" y="15847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470236" y="15847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92784" y="17365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92784" y="17365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424682" y="173654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427222" y="17365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470236" y="17365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33272" y="1888375"/>
              <a:ext cx="2540000" cy="86360"/>
            </a:xfrm>
            <a:custGeom>
              <a:rect b="b" l="l" r="r" t="t"/>
              <a:pathLst>
                <a:path extrusionOk="0" h="86360" w="2540000">
                  <a:moveTo>
                    <a:pt x="2539492" y="0"/>
                  </a:moveTo>
                  <a:lnTo>
                    <a:pt x="2496477" y="0"/>
                  </a:lnTo>
                  <a:lnTo>
                    <a:pt x="2496477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2539492" y="86029"/>
                  </a:lnTo>
                  <a:lnTo>
                    <a:pt x="2539492" y="43014"/>
                  </a:lnTo>
                  <a:lnTo>
                    <a:pt x="253949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933272" y="1971878"/>
              <a:ext cx="2453640" cy="0"/>
            </a:xfrm>
            <a:custGeom>
              <a:rect b="b" l="l" r="r" t="t"/>
              <a:pathLst>
                <a:path extrusionOk="0" h="120000" w="2453640">
                  <a:moveTo>
                    <a:pt x="0" y="0"/>
                  </a:moveTo>
                  <a:lnTo>
                    <a:pt x="2453449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86734" y="1971878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70236" y="1888363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92784" y="1888375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90257" y="1928863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33272" y="1928863"/>
              <a:ext cx="2453640" cy="0"/>
            </a:xfrm>
            <a:custGeom>
              <a:rect b="b" l="l" r="r" t="t"/>
              <a:pathLst>
                <a:path extrusionOk="0" h="120000" w="2453640">
                  <a:moveTo>
                    <a:pt x="0" y="0"/>
                  </a:moveTo>
                  <a:lnTo>
                    <a:pt x="245344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386734" y="1928863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427222" y="1888375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7" name="Google Shape;167;p3"/>
          <p:cNvSpPr txBox="1"/>
          <p:nvPr/>
        </p:nvSpPr>
        <p:spPr>
          <a:xfrm>
            <a:off x="125844" y="1045983"/>
            <a:ext cx="32994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we swap two items of a list?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1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1   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 = [5, 3]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186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186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3   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&lt;your code here&gt;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Today, we always assume that our list is called 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169" name="Google Shape;169;p3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95300" y="73310"/>
            <a:ext cx="105283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520826" y="921778"/>
            <a:ext cx="3617138" cy="794284"/>
            <a:chOff x="520826" y="921778"/>
            <a:chExt cx="3617138" cy="794284"/>
          </a:xfrm>
        </p:grpSpPr>
        <p:sp>
          <p:nvSpPr>
            <p:cNvPr id="179" name="Google Shape;179;p4"/>
            <p:cNvSpPr/>
            <p:nvPr/>
          </p:nvSpPr>
          <p:spPr>
            <a:xfrm>
              <a:off x="520826" y="921778"/>
              <a:ext cx="3566795" cy="183515"/>
            </a:xfrm>
            <a:custGeom>
              <a:rect b="b" l="l" r="r" t="t"/>
              <a:pathLst>
                <a:path extrusionOk="0" h="183515" w="3566795">
                  <a:moveTo>
                    <a:pt x="351558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889"/>
                  </a:lnTo>
                  <a:lnTo>
                    <a:pt x="3566386" y="182889"/>
                  </a:lnTo>
                  <a:lnTo>
                    <a:pt x="3566386" y="50800"/>
                  </a:lnTo>
                  <a:lnTo>
                    <a:pt x="3562378" y="31075"/>
                  </a:lnTo>
                  <a:lnTo>
                    <a:pt x="3551463" y="14922"/>
                  </a:lnTo>
                  <a:lnTo>
                    <a:pt x="3535310" y="4008"/>
                  </a:lnTo>
                  <a:lnTo>
                    <a:pt x="351558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80" name="Google Shape;18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827" y="1092009"/>
              <a:ext cx="356638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627" y="1614462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427" y="1601762"/>
              <a:ext cx="351553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7212" y="966012"/>
              <a:ext cx="50751" cy="648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4"/>
            <p:cNvSpPr/>
            <p:nvPr/>
          </p:nvSpPr>
          <p:spPr>
            <a:xfrm>
              <a:off x="520826" y="1136288"/>
              <a:ext cx="3566795" cy="529590"/>
            </a:xfrm>
            <a:custGeom>
              <a:rect b="b" l="l" r="r" t="t"/>
              <a:pathLst>
                <a:path extrusionOk="0" h="529589" w="3566795">
                  <a:moveTo>
                    <a:pt x="3566386" y="0"/>
                  </a:moveTo>
                  <a:lnTo>
                    <a:pt x="0" y="0"/>
                  </a:lnTo>
                  <a:lnTo>
                    <a:pt x="0" y="478173"/>
                  </a:lnTo>
                  <a:lnTo>
                    <a:pt x="4008" y="497898"/>
                  </a:lnTo>
                  <a:lnTo>
                    <a:pt x="14922" y="514051"/>
                  </a:lnTo>
                  <a:lnTo>
                    <a:pt x="31075" y="524965"/>
                  </a:lnTo>
                  <a:lnTo>
                    <a:pt x="50800" y="528974"/>
                  </a:lnTo>
                  <a:lnTo>
                    <a:pt x="3515585" y="528974"/>
                  </a:lnTo>
                  <a:lnTo>
                    <a:pt x="3535310" y="524965"/>
                  </a:lnTo>
                  <a:lnTo>
                    <a:pt x="3551463" y="514051"/>
                  </a:lnTo>
                  <a:lnTo>
                    <a:pt x="3562378" y="497898"/>
                  </a:lnTo>
                  <a:lnTo>
                    <a:pt x="3566386" y="478173"/>
                  </a:lnTo>
                  <a:lnTo>
                    <a:pt x="356638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087212" y="1004104"/>
              <a:ext cx="0" cy="629920"/>
            </a:xfrm>
            <a:custGeom>
              <a:rect b="b" l="l" r="r" t="t"/>
              <a:pathLst>
                <a:path extrusionOk="0" h="629919" w="120000">
                  <a:moveTo>
                    <a:pt x="0" y="62940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87212" y="99140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087212" y="97870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087212" y="966004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" name="Google Shape;189;p4"/>
          <p:cNvSpPr txBox="1"/>
          <p:nvPr/>
        </p:nvSpPr>
        <p:spPr>
          <a:xfrm>
            <a:off x="558926" y="869329"/>
            <a:ext cx="2991485" cy="763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Until list is empty: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07034" marR="5080" rtl="0" algn="l">
              <a:lnSpc>
                <a:spcPct val="11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Find the smallest element of the remaining list.  Append it to a new list.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1270" y="1690616"/>
            <a:ext cx="2165505" cy="1001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4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192" name="Google Shape;192;p4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95300" y="73310"/>
            <a:ext cx="154686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Sort: Code</a:t>
            </a:r>
            <a:endParaRPr/>
          </a:p>
        </p:txBody>
      </p:sp>
      <p:grpSp>
        <p:nvGrpSpPr>
          <p:cNvPr id="201" name="Google Shape;201;p5"/>
          <p:cNvGrpSpPr/>
          <p:nvPr/>
        </p:nvGrpSpPr>
        <p:grpSpPr>
          <a:xfrm>
            <a:off x="24091" y="557187"/>
            <a:ext cx="4315295" cy="2442832"/>
            <a:chOff x="24091" y="557187"/>
            <a:chExt cx="4315295" cy="2442832"/>
          </a:xfrm>
        </p:grpSpPr>
        <p:sp>
          <p:nvSpPr>
            <p:cNvPr id="202" name="Google Shape;202;p5"/>
            <p:cNvSpPr/>
            <p:nvPr/>
          </p:nvSpPr>
          <p:spPr>
            <a:xfrm>
              <a:off x="26619" y="55718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4091" y="559701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67106" y="559701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252899" y="559701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293387" y="55718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6619" y="600189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6619" y="600189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290860" y="600189"/>
              <a:ext cx="48260" cy="36195"/>
            </a:xfrm>
            <a:custGeom>
              <a:rect b="b" l="l" r="r" t="t"/>
              <a:pathLst>
                <a:path extrusionOk="0" h="36195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293387" y="600189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336402" y="600189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619" y="63619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619" y="63619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290860" y="636193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293387" y="63619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336402" y="63619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6619" y="78802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6619" y="78802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290860" y="78802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293387" y="78802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336402" y="78802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619" y="93986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619" y="93986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290860" y="939863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293387" y="93986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336402" y="93986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6619" y="10916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6619" y="10916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290860" y="109169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293387" y="10916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336402" y="10916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6619" y="124352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6619" y="124352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290860" y="124352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4293387" y="124352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4336402" y="124352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619" y="13953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19" y="13953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290860" y="139534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293387" y="13953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36402" y="139534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6619" y="15471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6619" y="15471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290860" y="154717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293387" y="15471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336402" y="154717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6619" y="16990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6619" y="16990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290860" y="169901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293387" y="16990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336402" y="169901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6619" y="18508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6619" y="18508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290860" y="185084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293387" y="18508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336402" y="185084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6619" y="200267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26619" y="200267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90860" y="2002675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293387" y="200267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336402" y="200267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26619" y="215450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6619" y="215450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290860" y="215450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293387" y="215450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336402" y="215450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6619" y="2306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6619" y="2306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290860" y="230633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93387" y="2306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336402" y="230633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6619" y="245816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6619" y="245816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290860" y="2458161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293387" y="245816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4336402" y="245816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6619" y="261000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6619" y="261000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290860" y="261000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293387" y="261000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336402" y="261000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6619" y="276183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6619" y="276183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290860" y="276183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293387" y="276183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336402" y="276183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7106" y="2913659"/>
              <a:ext cx="4272280" cy="86360"/>
            </a:xfrm>
            <a:custGeom>
              <a:rect b="b" l="l" r="r" t="t"/>
              <a:pathLst>
                <a:path extrusionOk="0" h="86360" w="4272280">
                  <a:moveTo>
                    <a:pt x="4271823" y="0"/>
                  </a:moveTo>
                  <a:lnTo>
                    <a:pt x="4228808" y="0"/>
                  </a:lnTo>
                  <a:lnTo>
                    <a:pt x="4228808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4271823" y="86029"/>
                  </a:lnTo>
                  <a:lnTo>
                    <a:pt x="4271823" y="43014"/>
                  </a:lnTo>
                  <a:lnTo>
                    <a:pt x="4271823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7106" y="2997161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52899" y="2997161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336402" y="2913646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26619" y="2913659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24091" y="2954147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106" y="2954147"/>
              <a:ext cx="4185920" cy="0"/>
            </a:xfrm>
            <a:custGeom>
              <a:rect b="b" l="l" r="r" t="t"/>
              <a:pathLst>
                <a:path extrusionOk="0" h="120000" w="4185920">
                  <a:moveTo>
                    <a:pt x="0" y="0"/>
                  </a:moveTo>
                  <a:lnTo>
                    <a:pt x="41857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252899" y="2954147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293387" y="2913659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6" name="Google Shape;296;p5"/>
          <p:cNvSpPr txBox="1"/>
          <p:nvPr/>
        </p:nvSpPr>
        <p:spPr>
          <a:xfrm>
            <a:off x="101917" y="603255"/>
            <a:ext cx="3985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84150" lvl="0" marL="25272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selection_sort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(a):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lang="en-US" sz="1000">
                <a:solidFill>
                  <a:srgbClr val="00B200"/>
                </a:solidFill>
                <a:latin typeface="Courier New"/>
                <a:ea typeface="Courier New"/>
                <a:cs typeface="Courier New"/>
                <a:sym typeface="Courier New"/>
              </a:rPr>
              <a:t>""" sorting algorithm, creates a NEW list 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21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b = []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21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4	</a:t>
            </a: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Why is the list a copied here?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21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5	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6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Find minimum of the list</a:t>
            </a:r>
            <a:endParaRPr i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45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ourier New"/>
              <a:buAutoNum type="arabicPlain" startAt="6"/>
            </a:pPr>
            <a:r>
              <a:t/>
            </a:r>
            <a:endParaRPr i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6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Remove the minimum from the list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6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and append it to the new list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4195" lvl="0" marL="55626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 startAt="6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7" name="Google Shape;297;p5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298" name="Google Shape;298;p5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1" name="Google Shape;301;p5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/>
          <p:nvPr>
            <p:ph type="title"/>
          </p:nvPr>
        </p:nvSpPr>
        <p:spPr>
          <a:xfrm>
            <a:off x="95300" y="73310"/>
            <a:ext cx="176403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 - in place</a:t>
            </a:r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520826" y="641095"/>
            <a:ext cx="3617138" cy="805549"/>
            <a:chOff x="520826" y="641095"/>
            <a:chExt cx="3617138" cy="805549"/>
          </a:xfrm>
        </p:grpSpPr>
        <p:sp>
          <p:nvSpPr>
            <p:cNvPr id="308" name="Google Shape;308;p6"/>
            <p:cNvSpPr/>
            <p:nvPr/>
          </p:nvSpPr>
          <p:spPr>
            <a:xfrm>
              <a:off x="520826" y="641095"/>
              <a:ext cx="3566795" cy="183515"/>
            </a:xfrm>
            <a:custGeom>
              <a:rect b="b" l="l" r="r" t="t"/>
              <a:pathLst>
                <a:path extrusionOk="0" h="183515" w="3566795">
                  <a:moveTo>
                    <a:pt x="351558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889"/>
                  </a:lnTo>
                  <a:lnTo>
                    <a:pt x="3566386" y="182889"/>
                  </a:lnTo>
                  <a:lnTo>
                    <a:pt x="3566386" y="50800"/>
                  </a:lnTo>
                  <a:lnTo>
                    <a:pt x="3562378" y="31075"/>
                  </a:lnTo>
                  <a:lnTo>
                    <a:pt x="3551463" y="14922"/>
                  </a:lnTo>
                  <a:lnTo>
                    <a:pt x="3535310" y="4008"/>
                  </a:lnTo>
                  <a:lnTo>
                    <a:pt x="351558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09" name="Google Shape;30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827" y="811326"/>
              <a:ext cx="356638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627" y="1345044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427" y="1332344"/>
              <a:ext cx="351553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7212" y="685330"/>
              <a:ext cx="50751" cy="6597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6"/>
            <p:cNvSpPr/>
            <p:nvPr/>
          </p:nvSpPr>
          <p:spPr>
            <a:xfrm>
              <a:off x="520826" y="855611"/>
              <a:ext cx="3566795" cy="540385"/>
            </a:xfrm>
            <a:custGeom>
              <a:rect b="b" l="l" r="r" t="t"/>
              <a:pathLst>
                <a:path extrusionOk="0" h="540385" w="3566795">
                  <a:moveTo>
                    <a:pt x="356638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3"/>
                  </a:lnTo>
                  <a:lnTo>
                    <a:pt x="3515585" y="540233"/>
                  </a:lnTo>
                  <a:lnTo>
                    <a:pt x="3535310" y="536224"/>
                  </a:lnTo>
                  <a:lnTo>
                    <a:pt x="3551463" y="525310"/>
                  </a:lnTo>
                  <a:lnTo>
                    <a:pt x="3562378" y="509157"/>
                  </a:lnTo>
                  <a:lnTo>
                    <a:pt x="3566386" y="489432"/>
                  </a:lnTo>
                  <a:lnTo>
                    <a:pt x="356638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087212" y="723427"/>
              <a:ext cx="0" cy="640715"/>
            </a:xfrm>
            <a:custGeom>
              <a:rect b="b" l="l" r="r" t="t"/>
              <a:pathLst>
                <a:path extrusionOk="0" h="640715" w="120000">
                  <a:moveTo>
                    <a:pt x="0" y="64066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4087212" y="7107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087212" y="6980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4087212" y="68532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8" name="Google Shape;318;p6"/>
          <p:cNvSpPr txBox="1"/>
          <p:nvPr/>
        </p:nvSpPr>
        <p:spPr>
          <a:xfrm>
            <a:off x="558926" y="603677"/>
            <a:ext cx="3474720" cy="75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For each 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from 0 to 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2: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07034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Find the smallest element of the remaining list.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07034" marR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If this element is smaller than 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, exchange it with 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[</a:t>
            </a:r>
            <a:r>
              <a:rPr i="1" lang="en-US" sz="95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9" name="Google Shape;31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1270" y="1421190"/>
            <a:ext cx="2165547" cy="1691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6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321" name="Google Shape;321;p6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4" name="Google Shape;324;p6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"/>
          <p:cNvSpPr txBox="1"/>
          <p:nvPr>
            <p:ph type="title"/>
          </p:nvPr>
        </p:nvSpPr>
        <p:spPr>
          <a:xfrm>
            <a:off x="95300" y="73310"/>
            <a:ext cx="226695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Sort (in place): Code</a:t>
            </a:r>
            <a:endParaRPr/>
          </a:p>
        </p:txBody>
      </p:sp>
      <p:grpSp>
        <p:nvGrpSpPr>
          <p:cNvPr id="330" name="Google Shape;330;p7"/>
          <p:cNvGrpSpPr/>
          <p:nvPr/>
        </p:nvGrpSpPr>
        <p:grpSpPr>
          <a:xfrm>
            <a:off x="240614" y="617918"/>
            <a:ext cx="3882225" cy="2291004"/>
            <a:chOff x="240614" y="617918"/>
            <a:chExt cx="3882225" cy="2291004"/>
          </a:xfrm>
        </p:grpSpPr>
        <p:sp>
          <p:nvSpPr>
            <p:cNvPr id="331" name="Google Shape;331;p7"/>
            <p:cNvSpPr/>
            <p:nvPr/>
          </p:nvSpPr>
          <p:spPr>
            <a:xfrm>
              <a:off x="243141" y="617918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40614" y="620445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83629" y="620445"/>
              <a:ext cx="3752850" cy="0"/>
            </a:xfrm>
            <a:custGeom>
              <a:rect b="b" l="l" r="r" t="t"/>
              <a:pathLst>
                <a:path extrusionOk="0" h="120000" w="3752850">
                  <a:moveTo>
                    <a:pt x="0" y="0"/>
                  </a:moveTo>
                  <a:lnTo>
                    <a:pt x="375273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036377" y="620445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076864" y="617918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243141" y="660920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243141" y="660920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4074325" y="660920"/>
              <a:ext cx="48260" cy="36195"/>
            </a:xfrm>
            <a:custGeom>
              <a:rect b="b" l="l" r="r" t="t"/>
              <a:pathLst>
                <a:path extrusionOk="0" h="36195" w="48260">
                  <a:moveTo>
                    <a:pt x="48082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48082" y="36004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4076864" y="660920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119880" y="660920"/>
              <a:ext cx="0" cy="36195"/>
            </a:xfrm>
            <a:custGeom>
              <a:rect b="b" l="l" r="r" t="t"/>
              <a:pathLst>
                <a:path extrusionOk="0" h="36195" w="120000">
                  <a:moveTo>
                    <a:pt x="0" y="360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43141" y="69692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43141" y="69692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4074325" y="696925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4076864" y="69692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4119880" y="69692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43141" y="84876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43141" y="84876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4074325" y="848766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76864" y="84876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119880" y="848766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43141" y="100059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43141" y="100059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074325" y="100059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076864" y="100059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19880" y="100059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43141" y="115242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43141" y="115242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4074325" y="1152423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4076864" y="115242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4119880" y="115242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43141" y="130425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43141" y="130425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074325" y="1304251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076864" y="130425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119880" y="1304251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243141" y="145608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43141" y="145608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74325" y="145608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76864" y="145608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119880" y="145608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43141" y="16079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43141" y="16079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74325" y="1607909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076864" y="16079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4119880" y="1607909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43141" y="17597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43141" y="17597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074325" y="1759750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076864" y="17597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119880" y="1759750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43141" y="19115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43141" y="19115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4074325" y="1911578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076864" y="19115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19880" y="1911578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43141" y="20634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43141" y="20634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074325" y="2063407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076864" y="20634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119880" y="2063407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43141" y="221523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43141" y="221523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074325" y="2215235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076864" y="221523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119880" y="2215235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43141" y="236706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43141" y="236706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4074325" y="2367064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4076864" y="236706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119880" y="2367064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43141" y="25188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43141" y="25188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074325" y="2518892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76864" y="25188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19880" y="2518892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43141" y="267073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3141" y="267073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074325" y="2670733"/>
              <a:ext cx="48260" cy="152400"/>
            </a:xfrm>
            <a:custGeom>
              <a:rect b="b" l="l" r="r" t="t"/>
              <a:pathLst>
                <a:path extrusionOk="0" h="152400" w="48260">
                  <a:moveTo>
                    <a:pt x="48082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48082" y="151828"/>
                  </a:lnTo>
                  <a:lnTo>
                    <a:pt x="48082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076864" y="267073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119880" y="2670733"/>
              <a:ext cx="0" cy="152400"/>
            </a:xfrm>
            <a:custGeom>
              <a:rect b="b" l="l" r="r" t="t"/>
              <a:pathLst>
                <a:path extrusionOk="0" h="152400" w="1200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83629" y="2822562"/>
              <a:ext cx="3839210" cy="86360"/>
            </a:xfrm>
            <a:custGeom>
              <a:rect b="b" l="l" r="r" t="t"/>
              <a:pathLst>
                <a:path extrusionOk="0" h="86360" w="3839210">
                  <a:moveTo>
                    <a:pt x="3838778" y="0"/>
                  </a:moveTo>
                  <a:lnTo>
                    <a:pt x="3795763" y="0"/>
                  </a:lnTo>
                  <a:lnTo>
                    <a:pt x="3795763" y="43014"/>
                  </a:lnTo>
                  <a:lnTo>
                    <a:pt x="0" y="43014"/>
                  </a:lnTo>
                  <a:lnTo>
                    <a:pt x="0" y="86029"/>
                  </a:lnTo>
                  <a:lnTo>
                    <a:pt x="3838778" y="86029"/>
                  </a:lnTo>
                  <a:lnTo>
                    <a:pt x="3838778" y="43014"/>
                  </a:lnTo>
                  <a:lnTo>
                    <a:pt x="3838778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83629" y="2906064"/>
              <a:ext cx="3752850" cy="0"/>
            </a:xfrm>
            <a:custGeom>
              <a:rect b="b" l="l" r="r" t="t"/>
              <a:pathLst>
                <a:path extrusionOk="0" h="120000" w="3752850">
                  <a:moveTo>
                    <a:pt x="0" y="0"/>
                  </a:moveTo>
                  <a:lnTo>
                    <a:pt x="3752735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4036377" y="2906064"/>
              <a:ext cx="86360" cy="0"/>
            </a:xfrm>
            <a:custGeom>
              <a:rect b="b" l="l" r="r" t="t"/>
              <a:pathLst>
                <a:path extrusionOk="0" h="120000" w="86360">
                  <a:moveTo>
                    <a:pt x="0" y="0"/>
                  </a:moveTo>
                  <a:lnTo>
                    <a:pt x="86042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119880" y="2822549"/>
              <a:ext cx="0" cy="86360"/>
            </a:xfrm>
            <a:custGeom>
              <a:rect b="b" l="l" r="r" t="t"/>
              <a:pathLst>
                <a:path extrusionOk="0" h="86360" w="120000">
                  <a:moveTo>
                    <a:pt x="0" y="860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243141" y="2822562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40614" y="2863049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83629" y="2863049"/>
              <a:ext cx="3752850" cy="0"/>
            </a:xfrm>
            <a:custGeom>
              <a:rect b="b" l="l" r="r" t="t"/>
              <a:pathLst>
                <a:path extrusionOk="0" h="120000" w="3752850">
                  <a:moveTo>
                    <a:pt x="0" y="0"/>
                  </a:moveTo>
                  <a:lnTo>
                    <a:pt x="375273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036377" y="2863049"/>
              <a:ext cx="43180" cy="0"/>
            </a:xfrm>
            <a:custGeom>
              <a:rect b="b" l="l" r="r" t="t"/>
              <a:pathLst>
                <a:path extrusionOk="0" h="120000" w="43179">
                  <a:moveTo>
                    <a:pt x="0" y="0"/>
                  </a:moveTo>
                  <a:lnTo>
                    <a:pt x="430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076864" y="2822562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301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0" name="Google Shape;420;p7"/>
          <p:cNvSpPr txBox="1"/>
          <p:nvPr/>
        </p:nvSpPr>
        <p:spPr>
          <a:xfrm>
            <a:off x="318439" y="663986"/>
            <a:ext cx="36063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84150" lvl="0" marL="252729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b="1" lang="en-US" sz="1000">
                <a:solidFill>
                  <a:srgbClr val="00007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lang="en-US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selection_sort_in_place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(a):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lang="en-US" sz="1000">
                <a:solidFill>
                  <a:srgbClr val="00B200"/>
                </a:solidFill>
                <a:latin typeface="Courier New"/>
                <a:ea typeface="Courier New"/>
                <a:cs typeface="Courier New"/>
                <a:sym typeface="Courier New"/>
              </a:rPr>
              <a:t>""" sorting algorithm, works in-place"""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point to element at position 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87680" lvl="0" marL="55626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smallest element in the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791845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rest of the list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AutoNum type="arabicPlain"/>
            </a:pPr>
            <a:r>
              <a:rPr i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exchange elements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848360" lvl="0" marL="8604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AutoNum type="arabicPlain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1" name="Google Shape;421;p7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422" name="Google Shape;422;p7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5" name="Google Shape;425;p7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"/>
          <p:cNvSpPr txBox="1"/>
          <p:nvPr/>
        </p:nvSpPr>
        <p:spPr>
          <a:xfrm>
            <a:off x="95300" y="73310"/>
            <a:ext cx="1014094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1" name="Google Shape;431;p8"/>
          <p:cNvGrpSpPr/>
          <p:nvPr/>
        </p:nvGrpSpPr>
        <p:grpSpPr>
          <a:xfrm>
            <a:off x="520826" y="695121"/>
            <a:ext cx="3617138" cy="625082"/>
            <a:chOff x="520826" y="695121"/>
            <a:chExt cx="3617138" cy="625082"/>
          </a:xfrm>
        </p:grpSpPr>
        <p:sp>
          <p:nvSpPr>
            <p:cNvPr id="432" name="Google Shape;432;p8"/>
            <p:cNvSpPr/>
            <p:nvPr/>
          </p:nvSpPr>
          <p:spPr>
            <a:xfrm>
              <a:off x="520826" y="695121"/>
              <a:ext cx="3566795" cy="183515"/>
            </a:xfrm>
            <a:custGeom>
              <a:rect b="b" l="l" r="r" t="t"/>
              <a:pathLst>
                <a:path extrusionOk="0" h="183515" w="3566795">
                  <a:moveTo>
                    <a:pt x="351558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889"/>
                  </a:lnTo>
                  <a:lnTo>
                    <a:pt x="3566386" y="182889"/>
                  </a:lnTo>
                  <a:lnTo>
                    <a:pt x="3566386" y="50800"/>
                  </a:lnTo>
                  <a:lnTo>
                    <a:pt x="3562378" y="31075"/>
                  </a:lnTo>
                  <a:lnTo>
                    <a:pt x="3551463" y="14922"/>
                  </a:lnTo>
                  <a:lnTo>
                    <a:pt x="3535310" y="4008"/>
                  </a:lnTo>
                  <a:lnTo>
                    <a:pt x="351558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3" name="Google Shape;43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827" y="865365"/>
              <a:ext cx="356638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627" y="1218603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427" y="1205903"/>
              <a:ext cx="351553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7212" y="739355"/>
              <a:ext cx="50751" cy="47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8"/>
            <p:cNvSpPr/>
            <p:nvPr/>
          </p:nvSpPr>
          <p:spPr>
            <a:xfrm>
              <a:off x="520826" y="909637"/>
              <a:ext cx="3566795" cy="360045"/>
            </a:xfrm>
            <a:custGeom>
              <a:rect b="b" l="l" r="r" t="t"/>
              <a:pathLst>
                <a:path extrusionOk="0" h="360044" w="3566795">
                  <a:moveTo>
                    <a:pt x="356638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3515585" y="359765"/>
                  </a:lnTo>
                  <a:lnTo>
                    <a:pt x="3535310" y="355757"/>
                  </a:lnTo>
                  <a:lnTo>
                    <a:pt x="3551463" y="344843"/>
                  </a:lnTo>
                  <a:lnTo>
                    <a:pt x="3562378" y="328690"/>
                  </a:lnTo>
                  <a:lnTo>
                    <a:pt x="3566386" y="308965"/>
                  </a:lnTo>
                  <a:lnTo>
                    <a:pt x="356638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087212" y="777453"/>
              <a:ext cx="0" cy="460375"/>
            </a:xfrm>
            <a:custGeom>
              <a:rect b="b" l="l" r="r" t="t"/>
              <a:pathLst>
                <a:path extrusionOk="0" h="460375" w="120000">
                  <a:moveTo>
                    <a:pt x="0" y="4601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4087212" y="76475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4087212" y="75205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4087212" y="73935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2" name="Google Shape;442;p8"/>
          <p:cNvSpPr txBox="1"/>
          <p:nvPr/>
        </p:nvSpPr>
        <p:spPr>
          <a:xfrm>
            <a:off x="558926" y="639553"/>
            <a:ext cx="342011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Look at one element after the other and insert it into the list at  the correct position.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3" name="Google Shape;44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626" y="1294754"/>
            <a:ext cx="3464943" cy="1737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4" name="Google Shape;444;p8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445" name="Google Shape;445;p8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8" name="Google Shape;448;p8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"/>
          <p:cNvSpPr txBox="1"/>
          <p:nvPr/>
        </p:nvSpPr>
        <p:spPr>
          <a:xfrm>
            <a:off x="95300" y="73310"/>
            <a:ext cx="1733550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 - in-place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4" name="Google Shape;454;p9"/>
          <p:cNvGrpSpPr/>
          <p:nvPr/>
        </p:nvGrpSpPr>
        <p:grpSpPr>
          <a:xfrm>
            <a:off x="520826" y="824915"/>
            <a:ext cx="3617138" cy="625082"/>
            <a:chOff x="520826" y="824915"/>
            <a:chExt cx="3617138" cy="625082"/>
          </a:xfrm>
        </p:grpSpPr>
        <p:sp>
          <p:nvSpPr>
            <p:cNvPr id="455" name="Google Shape;455;p9"/>
            <p:cNvSpPr/>
            <p:nvPr/>
          </p:nvSpPr>
          <p:spPr>
            <a:xfrm>
              <a:off x="520826" y="824915"/>
              <a:ext cx="3566795" cy="183515"/>
            </a:xfrm>
            <a:custGeom>
              <a:rect b="b" l="l" r="r" t="t"/>
              <a:pathLst>
                <a:path extrusionOk="0" h="183515" w="3566795">
                  <a:moveTo>
                    <a:pt x="351558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2889"/>
                  </a:lnTo>
                  <a:lnTo>
                    <a:pt x="3566386" y="182889"/>
                  </a:lnTo>
                  <a:lnTo>
                    <a:pt x="3566386" y="50800"/>
                  </a:lnTo>
                  <a:lnTo>
                    <a:pt x="3562378" y="31075"/>
                  </a:lnTo>
                  <a:lnTo>
                    <a:pt x="3551463" y="14922"/>
                  </a:lnTo>
                  <a:lnTo>
                    <a:pt x="3535310" y="4008"/>
                  </a:lnTo>
                  <a:lnTo>
                    <a:pt x="3515585" y="0"/>
                  </a:lnTo>
                  <a:close/>
                </a:path>
              </a:pathLst>
            </a:custGeom>
            <a:solidFill>
              <a:srgbClr val="D6D6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56" name="Google Shape;45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827" y="995159"/>
              <a:ext cx="3566385" cy="50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627" y="1348397"/>
              <a:ext cx="1016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427" y="1335697"/>
              <a:ext cx="3515537" cy="11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7212" y="869149"/>
              <a:ext cx="50751" cy="47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9"/>
            <p:cNvSpPr/>
            <p:nvPr/>
          </p:nvSpPr>
          <p:spPr>
            <a:xfrm>
              <a:off x="520826" y="1039431"/>
              <a:ext cx="3566795" cy="360045"/>
            </a:xfrm>
            <a:custGeom>
              <a:rect b="b" l="l" r="r" t="t"/>
              <a:pathLst>
                <a:path extrusionOk="0" h="360044" w="3566795">
                  <a:moveTo>
                    <a:pt x="356638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3515585" y="359765"/>
                  </a:lnTo>
                  <a:lnTo>
                    <a:pt x="3535310" y="355757"/>
                  </a:lnTo>
                  <a:lnTo>
                    <a:pt x="3551463" y="344843"/>
                  </a:lnTo>
                  <a:lnTo>
                    <a:pt x="3562378" y="328690"/>
                  </a:lnTo>
                  <a:lnTo>
                    <a:pt x="3566386" y="308965"/>
                  </a:lnTo>
                  <a:lnTo>
                    <a:pt x="3566386" y="0"/>
                  </a:lnTo>
                  <a:close/>
                </a:path>
              </a:pathLst>
            </a:custGeom>
            <a:solidFill>
              <a:srgbClr val="EAEA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87212" y="907247"/>
              <a:ext cx="0" cy="460375"/>
            </a:xfrm>
            <a:custGeom>
              <a:rect b="b" l="l" r="r" t="t"/>
              <a:pathLst>
                <a:path extrusionOk="0" h="460375" w="120000">
                  <a:moveTo>
                    <a:pt x="0" y="46019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7212" y="89454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087212" y="88184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087212" y="86914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5" name="Google Shape;465;p9"/>
          <p:cNvSpPr txBox="1"/>
          <p:nvPr/>
        </p:nvSpPr>
        <p:spPr>
          <a:xfrm>
            <a:off x="558926" y="769347"/>
            <a:ext cx="348742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333B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Sort</a:t>
            </a:r>
            <a:endParaRPr sz="10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l">
              <a:lnSpc>
                <a:spcPct val="1189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lang="en-US" sz="950">
                <a:latin typeface="Helvetica Neue"/>
                <a:ea typeface="Helvetica Neue"/>
                <a:cs typeface="Helvetica Neue"/>
                <a:sym typeface="Helvetica Neue"/>
              </a:rPr>
              <a:t>Look at one element after the other and insert it into the part of  the list already dealt with at the correct position.</a:t>
            </a:r>
            <a:endParaRPr sz="9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6" name="Google Shape;46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1270" y="1424535"/>
            <a:ext cx="2165523" cy="1412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9"/>
          <p:cNvGrpSpPr/>
          <p:nvPr/>
        </p:nvGrpSpPr>
        <p:grpSpPr>
          <a:xfrm>
            <a:off x="0" y="3339871"/>
            <a:ext cx="4608017" cy="116205"/>
            <a:chOff x="0" y="3339871"/>
            <a:chExt cx="4608017" cy="116205"/>
          </a:xfrm>
        </p:grpSpPr>
        <p:sp>
          <p:nvSpPr>
            <p:cNvPr id="468" name="Google Shape;468;p9"/>
            <p:cNvSpPr/>
            <p:nvPr/>
          </p:nvSpPr>
          <p:spPr>
            <a:xfrm>
              <a:off x="0" y="3339871"/>
              <a:ext cx="1536065" cy="116205"/>
            </a:xfrm>
            <a:custGeom>
              <a:rect b="b" l="l" r="r" t="t"/>
              <a:pathLst>
                <a:path extrusionOk="0" h="116204" w="1536065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535976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3071952" y="3339871"/>
              <a:ext cx="1536065" cy="116205"/>
            </a:xfrm>
            <a:custGeom>
              <a:rect b="b" l="l" r="r" t="t"/>
              <a:pathLst>
                <a:path extrusionOk="0" h="116204" w="1536064">
                  <a:moveTo>
                    <a:pt x="1535976" y="0"/>
                  </a:moveTo>
                  <a:lnTo>
                    <a:pt x="0" y="0"/>
                  </a:lnTo>
                  <a:lnTo>
                    <a:pt x="0" y="116128"/>
                  </a:lnTo>
                  <a:lnTo>
                    <a:pt x="1535976" y="11612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1" name="Google Shape;471;p9"/>
          <p:cNvSpPr txBox="1"/>
          <p:nvPr>
            <p:ph idx="12" type="sldNum"/>
          </p:nvPr>
        </p:nvSpPr>
        <p:spPr>
          <a:xfrm>
            <a:off x="4289459" y="3342450"/>
            <a:ext cx="298450" cy="11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2022-09-10T13:01:00Z</dcterms:created>
  <dc:creator>S. Thater and A. Friedrich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2011-11-17T00:00:00Z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2022-09-10T00:00:00Z</vt:filetime>
  </property>
</Properties>
</file>