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15665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9144000" y="342332"/>
                </a:moveTo>
                <a:lnTo>
                  <a:pt x="9144000" y="0"/>
                </a:lnTo>
                <a:lnTo>
                  <a:pt x="0" y="0"/>
                </a:lnTo>
                <a:lnTo>
                  <a:pt x="0" y="342332"/>
                </a:lnTo>
                <a:lnTo>
                  <a:pt x="9144000" y="342332"/>
                </a:lnTo>
                <a:close/>
              </a:path>
            </a:pathLst>
          </a:custGeom>
          <a:solidFill>
            <a:srgbClr val="46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691639" cy="375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420226" y="0"/>
            <a:ext cx="1723773" cy="468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122448" y="5140479"/>
            <a:ext cx="476955" cy="48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269613" y="5425821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128904" y="0"/>
                </a:moveTo>
                <a:lnTo>
                  <a:pt x="0" y="0"/>
                </a:lnTo>
                <a:lnTo>
                  <a:pt x="0" y="129666"/>
                </a:lnTo>
                <a:lnTo>
                  <a:pt x="128904" y="129666"/>
                </a:lnTo>
                <a:lnTo>
                  <a:pt x="12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139946" y="5286883"/>
            <a:ext cx="388620" cy="139065"/>
          </a:xfrm>
          <a:custGeom>
            <a:avLst/>
            <a:gdLst/>
            <a:ahLst/>
            <a:cxnLst/>
            <a:rect l="l" t="t" r="r" b="b"/>
            <a:pathLst>
              <a:path w="388620" h="139064">
                <a:moveTo>
                  <a:pt x="388238" y="0"/>
                </a:moveTo>
                <a:lnTo>
                  <a:pt x="0" y="0"/>
                </a:lnTo>
                <a:lnTo>
                  <a:pt x="0" y="138937"/>
                </a:lnTo>
                <a:lnTo>
                  <a:pt x="388238" y="138937"/>
                </a:lnTo>
                <a:lnTo>
                  <a:pt x="3882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269613" y="5157215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128904" y="0"/>
                </a:moveTo>
                <a:lnTo>
                  <a:pt x="0" y="0"/>
                </a:lnTo>
                <a:lnTo>
                  <a:pt x="0" y="129666"/>
                </a:lnTo>
                <a:lnTo>
                  <a:pt x="128904" y="129666"/>
                </a:lnTo>
                <a:lnTo>
                  <a:pt x="12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15665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9144000" y="342332"/>
                </a:moveTo>
                <a:lnTo>
                  <a:pt x="9144000" y="0"/>
                </a:lnTo>
                <a:lnTo>
                  <a:pt x="0" y="0"/>
                </a:lnTo>
                <a:lnTo>
                  <a:pt x="0" y="342332"/>
                </a:lnTo>
                <a:lnTo>
                  <a:pt x="9144000" y="342332"/>
                </a:lnTo>
                <a:close/>
              </a:path>
            </a:pathLst>
          </a:custGeom>
          <a:solidFill>
            <a:srgbClr val="46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691639" cy="375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420226" y="0"/>
            <a:ext cx="1723773" cy="468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9523" y="460057"/>
            <a:ext cx="610495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303" y="1151890"/>
            <a:ext cx="7699375" cy="2106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14434" y="6574154"/>
            <a:ext cx="2489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1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cs.hw.ac.uk/~dwcorne/Teaching/introdl.pp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cs.hw.ac.uk/~dwcorne/Teaching/introdl.pp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s.hw.ac.uk/~dwcorne/Teaching/introdl.ppt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s.hw.ac.uk/~dwcorne/Teaching/introdl.pp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acs.hw.ac.uk/~dwcorne/Teaching/introdl.ppt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hyperlink" Target="http://www.macs.hw.ac.uk/~dwcorne/Teaching/introdl.ppt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karpathy.github.io/2011/04/27/manually-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aggle.com/c/cifar-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ideshare.net/perone/deep-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ideshare.net/perone/deep-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ideshare.net/datasciencekorea/5-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828800"/>
            <a:ext cx="7839740" cy="13755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952500">
              <a:lnSpc>
                <a:spcPct val="100699"/>
              </a:lnSpc>
              <a:spcBef>
                <a:spcPts val="60"/>
              </a:spcBef>
            </a:pPr>
            <a:r>
              <a:rPr b="1" spc="-25" dirty="0">
                <a:solidFill>
                  <a:srgbClr val="002060"/>
                </a:solidFill>
              </a:rPr>
              <a:t>Introduction </a:t>
            </a:r>
            <a:r>
              <a:rPr b="1" spc="-5" dirty="0">
                <a:solidFill>
                  <a:srgbClr val="002060"/>
                </a:solidFill>
              </a:rPr>
              <a:t>to </a:t>
            </a:r>
            <a:r>
              <a:rPr b="1" spc="15" dirty="0">
                <a:solidFill>
                  <a:srgbClr val="002060"/>
                </a:solidFill>
              </a:rPr>
              <a:t>Deep  </a:t>
            </a:r>
            <a:r>
              <a:rPr b="1" spc="-5">
                <a:solidFill>
                  <a:srgbClr val="002060"/>
                </a:solidFill>
              </a:rPr>
              <a:t>Learning </a:t>
            </a:r>
            <a:r>
              <a:rPr b="1" spc="-10" smtClean="0">
                <a:solidFill>
                  <a:srgbClr val="002060"/>
                </a:solidFill>
              </a:rPr>
              <a:t>and </a:t>
            </a:r>
            <a:r>
              <a:rPr b="1" spc="-10" dirty="0">
                <a:solidFill>
                  <a:srgbClr val="002060"/>
                </a:solidFill>
              </a:rPr>
              <a:t>Its</a:t>
            </a:r>
            <a:r>
              <a:rPr b="1" spc="60" dirty="0">
                <a:solidFill>
                  <a:srgbClr val="002060"/>
                </a:solidFill>
              </a:rPr>
              <a:t> </a:t>
            </a:r>
            <a:r>
              <a:rPr b="1" spc="-15" dirty="0">
                <a:solidFill>
                  <a:srgbClr val="002060"/>
                </a:solidFill>
              </a:rPr>
              <a:t>Applications</a:t>
            </a:r>
            <a:endParaRPr b="1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9706" y="4491056"/>
            <a:ext cx="41776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en-IN" sz="2000" b="1" spc="25" dirty="0" smtClean="0">
                <a:solidFill>
                  <a:srgbClr val="00B050"/>
                </a:solidFill>
                <a:latin typeface="Calibri"/>
                <a:cs typeface="Calibri"/>
              </a:rPr>
              <a:t>Nagur Ramesh</a:t>
            </a:r>
          </a:p>
          <a:p>
            <a:pPr marL="12700" marR="5080" algn="ctr">
              <a:lnSpc>
                <a:spcPct val="100000"/>
              </a:lnSpc>
            </a:pPr>
            <a:r>
              <a:rPr lang="en-IN" sz="2000" b="1" dirty="0" err="1" smtClean="0">
                <a:solidFill>
                  <a:srgbClr val="00B050"/>
                </a:solidFill>
                <a:latin typeface="Calibri"/>
                <a:cs typeface="Calibri"/>
              </a:rPr>
              <a:t>Guvi</a:t>
            </a:r>
            <a:r>
              <a:rPr lang="en-IN" sz="2000" b="1" dirty="0" smtClean="0">
                <a:solidFill>
                  <a:srgbClr val="00B050"/>
                </a:solidFill>
                <a:latin typeface="Calibri"/>
                <a:cs typeface="Calibri"/>
              </a:rPr>
              <a:t> Geeks Network Pvt. Limited</a:t>
            </a:r>
            <a:endParaRPr sz="2000" b="1">
              <a:solidFill>
                <a:srgbClr val="00B05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906" y="490537"/>
            <a:ext cx="78352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0" dirty="0"/>
              <a:t>Deep </a:t>
            </a:r>
            <a:r>
              <a:rPr sz="4000" spc="-5" dirty="0"/>
              <a:t>Learning: </a:t>
            </a:r>
            <a:r>
              <a:rPr sz="4000" spc="-10" dirty="0"/>
              <a:t>learn</a:t>
            </a:r>
            <a:r>
              <a:rPr sz="4000" spc="-95" dirty="0"/>
              <a:t> </a:t>
            </a:r>
            <a:r>
              <a:rPr sz="4000" spc="-20" dirty="0"/>
              <a:t>representations!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743200" y="1143000"/>
            <a:ext cx="4686300" cy="5626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24275" y="6649719"/>
            <a:ext cx="1690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Source:Lee </a:t>
            </a:r>
            <a:r>
              <a:rPr sz="1200" spc="5" dirty="0">
                <a:latin typeface="Calibri"/>
                <a:cs typeface="Calibri"/>
              </a:rPr>
              <a:t>et.al.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ICML2009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04495"/>
            <a:ext cx="5422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/>
              <a:t>So, </a:t>
            </a:r>
            <a:r>
              <a:rPr sz="2800" spc="-10" dirty="0"/>
              <a:t>1. </a:t>
            </a:r>
            <a:r>
              <a:rPr sz="2800" b="1" spc="5" dirty="0">
                <a:latin typeface="Calibri"/>
                <a:cs typeface="Calibri"/>
              </a:rPr>
              <a:t>what </a:t>
            </a:r>
            <a:r>
              <a:rPr sz="2800" b="1" spc="10" dirty="0">
                <a:latin typeface="Calibri"/>
                <a:cs typeface="Calibri"/>
              </a:rPr>
              <a:t>exactly </a:t>
            </a:r>
            <a:r>
              <a:rPr sz="2800" b="1" spc="5" dirty="0">
                <a:latin typeface="Calibri"/>
                <a:cs typeface="Calibri"/>
              </a:rPr>
              <a:t>is </a:t>
            </a:r>
            <a:r>
              <a:rPr sz="2800" b="1" spc="-10" dirty="0">
                <a:latin typeface="Calibri"/>
                <a:cs typeface="Calibri"/>
              </a:rPr>
              <a:t>deep </a:t>
            </a:r>
            <a:r>
              <a:rPr sz="2800" b="1" dirty="0">
                <a:latin typeface="Calibri"/>
                <a:cs typeface="Calibri"/>
              </a:rPr>
              <a:t>learning</a:t>
            </a:r>
            <a:r>
              <a:rPr sz="2800" b="1" spc="-229" dirty="0">
                <a:latin typeface="Calibri"/>
                <a:cs typeface="Calibri"/>
              </a:rPr>
              <a:t> </a:t>
            </a:r>
            <a:r>
              <a:rPr sz="2800" dirty="0"/>
              <a:t>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92040" y="417004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50800" y="0"/>
                </a:lnTo>
                <a:lnTo>
                  <a:pt x="50800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1433195"/>
            <a:ext cx="8213725" cy="45440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sz="2800" spc="5" dirty="0">
                <a:latin typeface="Calibri"/>
                <a:cs typeface="Calibri"/>
              </a:rPr>
              <a:t>And, </a:t>
            </a:r>
            <a:r>
              <a:rPr sz="2800" spc="-10" dirty="0">
                <a:latin typeface="Calibri"/>
                <a:cs typeface="Calibri"/>
              </a:rPr>
              <a:t>2. </a:t>
            </a:r>
            <a:r>
              <a:rPr sz="2800" b="1" spc="-35" dirty="0">
                <a:latin typeface="Calibri"/>
                <a:cs typeface="Calibri"/>
              </a:rPr>
              <a:t>why </a:t>
            </a:r>
            <a:r>
              <a:rPr sz="2800" b="1" spc="5" dirty="0">
                <a:latin typeface="Calibri"/>
                <a:cs typeface="Calibri"/>
              </a:rPr>
              <a:t>is it </a:t>
            </a:r>
            <a:r>
              <a:rPr sz="2800" b="1" spc="-15" dirty="0">
                <a:latin typeface="Calibri"/>
                <a:cs typeface="Calibri"/>
              </a:rPr>
              <a:t>generally </a:t>
            </a:r>
            <a:r>
              <a:rPr sz="2800" b="1" dirty="0">
                <a:latin typeface="Calibri"/>
                <a:cs typeface="Calibri"/>
              </a:rPr>
              <a:t>better </a:t>
            </a:r>
            <a:r>
              <a:rPr sz="2800" spc="-15" dirty="0">
                <a:latin typeface="Calibri"/>
                <a:cs typeface="Calibri"/>
              </a:rPr>
              <a:t>than </a:t>
            </a:r>
            <a:r>
              <a:rPr sz="2800" dirty="0">
                <a:latin typeface="Calibri"/>
                <a:cs typeface="Calibri"/>
              </a:rPr>
              <a:t>other </a:t>
            </a:r>
            <a:r>
              <a:rPr sz="2800" spc="-5" dirty="0">
                <a:latin typeface="Calibri"/>
                <a:cs typeface="Calibri"/>
              </a:rPr>
              <a:t>methods </a:t>
            </a:r>
            <a:r>
              <a:rPr sz="2800" spc="10" dirty="0">
                <a:latin typeface="Calibri"/>
                <a:cs typeface="Calibri"/>
              </a:rPr>
              <a:t>on  </a:t>
            </a:r>
            <a:r>
              <a:rPr sz="2800" spc="-25" dirty="0">
                <a:latin typeface="Calibri"/>
                <a:cs typeface="Calibri"/>
              </a:rPr>
              <a:t>image, </a:t>
            </a:r>
            <a:r>
              <a:rPr sz="2800" spc="5" dirty="0">
                <a:latin typeface="Calibri"/>
                <a:cs typeface="Calibri"/>
              </a:rPr>
              <a:t>speech </a:t>
            </a:r>
            <a:r>
              <a:rPr sz="2800" spc="-10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certain </a:t>
            </a:r>
            <a:r>
              <a:rPr sz="2800" dirty="0">
                <a:latin typeface="Calibri"/>
                <a:cs typeface="Calibri"/>
              </a:rPr>
              <a:t>other types </a:t>
            </a:r>
            <a:r>
              <a:rPr sz="2800" spc="10" dirty="0">
                <a:latin typeface="Calibri"/>
                <a:cs typeface="Calibri"/>
              </a:rPr>
              <a:t>of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data?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short</a:t>
            </a:r>
            <a:r>
              <a:rPr sz="2800" b="1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answers</a:t>
            </a:r>
            <a:endParaRPr sz="2800">
              <a:latin typeface="Calibri"/>
              <a:cs typeface="Calibri"/>
            </a:endParaRPr>
          </a:p>
          <a:p>
            <a:pPr marL="660400" indent="-444500">
              <a:lnSpc>
                <a:spcPct val="100000"/>
              </a:lnSpc>
              <a:spcBef>
                <a:spcPts val="640"/>
              </a:spcBef>
              <a:buClr>
                <a:srgbClr val="FF0000"/>
              </a:buClr>
              <a:buAutoNum type="arabicPeriod"/>
              <a:tabLst>
                <a:tab pos="659765" algn="l"/>
                <a:tab pos="660400" algn="l"/>
              </a:tabLst>
            </a:pPr>
            <a:r>
              <a:rPr sz="2400" b="1" spc="-15" dirty="0">
                <a:solidFill>
                  <a:srgbClr val="0D0D0D"/>
                </a:solidFill>
                <a:latin typeface="Calibri"/>
                <a:cs typeface="Calibri"/>
              </a:rPr>
              <a:t>‘Deep </a:t>
            </a:r>
            <a:r>
              <a:rPr sz="2400" b="1" spc="10" dirty="0">
                <a:solidFill>
                  <a:srgbClr val="0D0D0D"/>
                </a:solidFill>
                <a:latin typeface="Calibri"/>
                <a:cs typeface="Calibri"/>
              </a:rPr>
              <a:t>Learning’ 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means 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using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0D0D0D"/>
                </a:solidFill>
                <a:latin typeface="Calibri"/>
                <a:cs typeface="Calibri"/>
              </a:rPr>
              <a:t>neural</a:t>
            </a:r>
            <a:r>
              <a:rPr sz="2400" b="1" spc="-2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  <a:spcBef>
                <a:spcPts val="520"/>
              </a:spcBef>
            </a:pP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with </a:t>
            </a:r>
            <a:r>
              <a:rPr sz="2400" b="1" u="sng" spc="-1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several </a:t>
            </a:r>
            <a:r>
              <a:rPr sz="2400" b="1" u="sng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libri"/>
                <a:cs typeface="Calibri"/>
              </a:rPr>
              <a:t>layers of nodes</a:t>
            </a: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between </a:t>
            </a:r>
            <a:r>
              <a:rPr sz="2400" spc="30" dirty="0">
                <a:solidFill>
                  <a:srgbClr val="FF0000"/>
                </a:solidFill>
                <a:latin typeface="Calibri"/>
                <a:cs typeface="Calibri"/>
              </a:rPr>
              <a:t>input</a:t>
            </a:r>
            <a:r>
              <a:rPr sz="2400" spc="-40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400" spc="25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76200" marR="887730" indent="139700">
              <a:lnSpc>
                <a:spcPct val="121500"/>
              </a:lnSpc>
              <a:buAutoNum type="arabicPeriod" startAt="2"/>
              <a:tabLst>
                <a:tab pos="659765" algn="l"/>
                <a:tab pos="660400" algn="l"/>
              </a:tabLst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series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layers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between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input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&amp; output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do </a:t>
            </a:r>
            <a:r>
              <a:rPr sz="2400" b="1" spc="5" dirty="0">
                <a:solidFill>
                  <a:srgbClr val="0D0D0D"/>
                </a:solidFill>
                <a:latin typeface="Calibri"/>
                <a:cs typeface="Calibri"/>
              </a:rPr>
              <a:t> feature</a:t>
            </a:r>
            <a:r>
              <a:rPr sz="2400" b="1" spc="-1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identification</a:t>
            </a:r>
            <a:r>
              <a:rPr sz="2400" b="1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400" b="1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0D0D0D"/>
                </a:solidFill>
                <a:latin typeface="Calibri"/>
                <a:cs typeface="Calibri"/>
              </a:rPr>
              <a:t>processing</a:t>
            </a:r>
            <a:r>
              <a:rPr sz="2400" b="1" spc="-2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400" b="1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400" b="1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0D0D0D"/>
                </a:solidFill>
                <a:latin typeface="Calibri"/>
                <a:cs typeface="Calibri"/>
              </a:rPr>
              <a:t>series</a:t>
            </a:r>
            <a:r>
              <a:rPr sz="2400" b="1" spc="-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of stages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, 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just as our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brains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seem</a:t>
            </a:r>
            <a:r>
              <a:rPr sz="2400" b="1" spc="-1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000" y="2933700"/>
            <a:ext cx="8305800" cy="3543300"/>
          </a:xfrm>
          <a:custGeom>
            <a:avLst/>
            <a:gdLst/>
            <a:ahLst/>
            <a:cxnLst/>
            <a:rect l="l" t="t" r="r" b="b"/>
            <a:pathLst>
              <a:path w="8305800" h="3543300">
                <a:moveTo>
                  <a:pt x="0" y="0"/>
                </a:moveTo>
                <a:lnTo>
                  <a:pt x="8305800" y="0"/>
                </a:lnTo>
                <a:lnTo>
                  <a:pt x="8305800" y="3543300"/>
                </a:lnTo>
                <a:lnTo>
                  <a:pt x="0" y="3543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03475" y="6573519"/>
            <a:ext cx="432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Sources: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https://</a:t>
            </a:r>
            <a:r>
              <a:rPr sz="1200" spc="-10" dirty="0">
                <a:latin typeface="Calibri"/>
                <a:cs typeface="Calibri"/>
                <a:hlinkClick r:id="rId2"/>
              </a:rPr>
              <a:t>www.macs.hw.ac.uk/~dwcorne/Teaching/</a:t>
            </a:r>
            <a:r>
              <a:rPr sz="1200" b="1" spc="-10" dirty="0">
                <a:latin typeface="Calibri"/>
                <a:cs typeface="Calibri"/>
                <a:hlinkClick r:id="rId2"/>
              </a:rPr>
              <a:t>intro</a:t>
            </a:r>
            <a:r>
              <a:rPr sz="1200" spc="-10" dirty="0">
                <a:latin typeface="Calibri"/>
                <a:cs typeface="Calibri"/>
                <a:hlinkClick r:id="rId2"/>
              </a:rPr>
              <a:t>dl.</a:t>
            </a:r>
            <a:r>
              <a:rPr sz="1200" b="1" spc="-10" dirty="0">
                <a:latin typeface="Calibri"/>
                <a:cs typeface="Calibri"/>
                <a:hlinkClick r:id="rId2"/>
              </a:rPr>
              <a:t>ppt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40995"/>
            <a:ext cx="23996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5" dirty="0"/>
              <a:t>hmmm… </a:t>
            </a:r>
            <a:r>
              <a:rPr sz="2600" spc="5" dirty="0"/>
              <a:t>OK,</a:t>
            </a:r>
            <a:r>
              <a:rPr sz="2600" spc="-210" dirty="0"/>
              <a:t> </a:t>
            </a:r>
            <a:r>
              <a:rPr sz="2600" spc="20" dirty="0"/>
              <a:t>but: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764540" y="734695"/>
            <a:ext cx="7243445" cy="42976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57200" marR="5080" indent="-292100">
              <a:lnSpc>
                <a:spcPts val="3100"/>
              </a:lnSpc>
              <a:spcBef>
                <a:spcPts val="219"/>
              </a:spcBef>
              <a:tabLst>
                <a:tab pos="1840864" algn="l"/>
              </a:tabLst>
            </a:pPr>
            <a:r>
              <a:rPr sz="2600" spc="-10" dirty="0">
                <a:latin typeface="Calibri"/>
                <a:cs typeface="Calibri"/>
              </a:rPr>
              <a:t>3. </a:t>
            </a:r>
            <a:r>
              <a:rPr sz="2600" b="1" spc="-20" dirty="0">
                <a:latin typeface="Calibri"/>
                <a:cs typeface="Calibri"/>
              </a:rPr>
              <a:t>multilayer neural networks </a:t>
            </a:r>
            <a:r>
              <a:rPr sz="2600" b="1" spc="-5" dirty="0">
                <a:latin typeface="Calibri"/>
                <a:cs typeface="Calibri"/>
              </a:rPr>
              <a:t>have </a:t>
            </a:r>
            <a:r>
              <a:rPr sz="2600" b="1" spc="-10" dirty="0">
                <a:latin typeface="Calibri"/>
                <a:cs typeface="Calibri"/>
              </a:rPr>
              <a:t>been </a:t>
            </a:r>
            <a:r>
              <a:rPr sz="2600" b="1" dirty="0">
                <a:latin typeface="Calibri"/>
                <a:cs typeface="Calibri"/>
              </a:rPr>
              <a:t>around </a:t>
            </a:r>
            <a:r>
              <a:rPr sz="2600" b="1" spc="-10" dirty="0">
                <a:latin typeface="Calibri"/>
                <a:cs typeface="Calibri"/>
              </a:rPr>
              <a:t>for  25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years.	</a:t>
            </a:r>
            <a:r>
              <a:rPr sz="2600" b="1" spc="10" dirty="0">
                <a:latin typeface="Calibri"/>
                <a:cs typeface="Calibri"/>
              </a:rPr>
              <a:t>What’s </a:t>
            </a:r>
            <a:r>
              <a:rPr sz="2600" b="1" spc="-5" dirty="0">
                <a:latin typeface="Calibri"/>
                <a:cs typeface="Calibri"/>
              </a:rPr>
              <a:t>actually</a:t>
            </a:r>
            <a:r>
              <a:rPr sz="2600" b="1" spc="-165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new?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 marR="1101090">
              <a:lnSpc>
                <a:spcPts val="2600"/>
              </a:lnSpc>
              <a:spcBef>
                <a:spcPts val="2735"/>
              </a:spcBef>
            </a:pP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we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have 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always </a:t>
            </a:r>
            <a:r>
              <a:rPr sz="2200" b="1" spc="5" dirty="0">
                <a:solidFill>
                  <a:srgbClr val="FF0000"/>
                </a:solidFill>
                <a:latin typeface="Calibri"/>
                <a:cs typeface="Calibri"/>
              </a:rPr>
              <a:t>had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good algorithms </a:t>
            </a:r>
            <a:r>
              <a:rPr sz="2200" b="1" spc="5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learning </a:t>
            </a:r>
            <a:r>
              <a:rPr sz="2200" b="1" spc="15" dirty="0">
                <a:solidFill>
                  <a:srgbClr val="FF0000"/>
                </a:solidFill>
                <a:latin typeface="Calibri"/>
                <a:cs typeface="Calibri"/>
              </a:rPr>
              <a:t>the  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weights </a:t>
            </a:r>
            <a:r>
              <a:rPr sz="2200" b="1" spc="-25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200" b="1" spc="5" dirty="0">
                <a:solidFill>
                  <a:srgbClr val="FF0000"/>
                </a:solidFill>
                <a:latin typeface="Calibri"/>
                <a:cs typeface="Calibri"/>
              </a:rPr>
              <a:t>networks 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with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1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hidden</a:t>
            </a:r>
            <a:r>
              <a:rPr sz="22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layer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 marR="151765">
              <a:lnSpc>
                <a:spcPct val="102299"/>
              </a:lnSpc>
              <a:spcBef>
                <a:spcPts val="2015"/>
              </a:spcBef>
            </a:pPr>
            <a:r>
              <a:rPr sz="2200" b="1" spc="10" dirty="0">
                <a:solidFill>
                  <a:srgbClr val="FF0000"/>
                </a:solidFill>
                <a:latin typeface="Calibri"/>
                <a:cs typeface="Calibri"/>
              </a:rPr>
              <a:t>but these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algorithms </a:t>
            </a:r>
            <a:r>
              <a:rPr sz="2200" b="1" spc="5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2200" b="1" spc="10" dirty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good </a:t>
            </a:r>
            <a:r>
              <a:rPr sz="2200" b="1" spc="5" dirty="0">
                <a:solidFill>
                  <a:srgbClr val="FF0000"/>
                </a:solidFill>
                <a:latin typeface="Calibri"/>
                <a:cs typeface="Calibri"/>
              </a:rPr>
              <a:t>at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learning </a:t>
            </a:r>
            <a:r>
              <a:rPr sz="2200" b="1" spc="1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200" b="1" spc="-3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weights </a:t>
            </a:r>
            <a:r>
              <a:rPr sz="2200" b="1" spc="5" dirty="0">
                <a:solidFill>
                  <a:srgbClr val="FF0000"/>
                </a:solidFill>
                <a:latin typeface="Calibri"/>
                <a:cs typeface="Calibri"/>
              </a:rPr>
              <a:t>for  networks 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with </a:t>
            </a:r>
            <a:r>
              <a:rPr sz="2200" b="1" spc="10" dirty="0">
                <a:solidFill>
                  <a:srgbClr val="FF0000"/>
                </a:solidFill>
                <a:latin typeface="Calibri"/>
                <a:cs typeface="Calibri"/>
              </a:rPr>
              <a:t>more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hidden</a:t>
            </a:r>
            <a:r>
              <a:rPr sz="2200" b="1" spc="-1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layers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53564" algn="l"/>
              </a:tabLst>
            </a:pPr>
            <a:r>
              <a:rPr sz="2200" b="1" spc="5" dirty="0">
                <a:solidFill>
                  <a:srgbClr val="FF0000"/>
                </a:solidFill>
                <a:latin typeface="Calibri"/>
                <a:cs typeface="Calibri"/>
              </a:rPr>
              <a:t>what’s</a:t>
            </a:r>
            <a:r>
              <a:rPr sz="2200" b="1" spc="-1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22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is:	</a:t>
            </a: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algorithms </a:t>
            </a:r>
            <a:r>
              <a:rPr sz="22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training </a:t>
            </a:r>
            <a:r>
              <a:rPr sz="2200" b="1" u="sng" spc="-11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many-­‐later</a:t>
            </a:r>
            <a:r>
              <a:rPr sz="2200" b="1" u="sng" spc="-3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networks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000" y="1828800"/>
            <a:ext cx="8305800" cy="4800600"/>
          </a:xfrm>
          <a:custGeom>
            <a:avLst/>
            <a:gdLst/>
            <a:ahLst/>
            <a:cxnLst/>
            <a:rect l="l" t="t" r="r" b="b"/>
            <a:pathLst>
              <a:path w="8305800" h="4800600">
                <a:moveTo>
                  <a:pt x="0" y="0"/>
                </a:moveTo>
                <a:lnTo>
                  <a:pt x="8305800" y="0"/>
                </a:lnTo>
                <a:lnTo>
                  <a:pt x="8305800" y="4800600"/>
                </a:lnTo>
                <a:lnTo>
                  <a:pt x="0" y="480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4500" y="2819400"/>
            <a:ext cx="12065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0" y="5410200"/>
            <a:ext cx="29845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82906" y="6657012"/>
            <a:ext cx="376872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latin typeface="Calibri"/>
                <a:cs typeface="Calibri"/>
              </a:rPr>
              <a:t>https://</a:t>
            </a:r>
            <a:r>
              <a:rPr sz="1200" spc="-10" dirty="0">
                <a:latin typeface="Calibri"/>
                <a:cs typeface="Calibri"/>
                <a:hlinkClick r:id="rId4"/>
              </a:rPr>
              <a:t>www.macs.hw.ac.uk/~dwcorne/Teaching/</a:t>
            </a:r>
            <a:r>
              <a:rPr sz="1200" b="1" spc="-10" dirty="0">
                <a:latin typeface="Calibri"/>
                <a:cs typeface="Calibri"/>
                <a:hlinkClick r:id="rId4"/>
              </a:rPr>
              <a:t>intro</a:t>
            </a:r>
            <a:r>
              <a:rPr sz="1200" spc="-10" dirty="0">
                <a:latin typeface="Calibri"/>
                <a:cs typeface="Calibri"/>
                <a:hlinkClick r:id="rId4"/>
              </a:rPr>
              <a:t>dl.</a:t>
            </a:r>
            <a:r>
              <a:rPr sz="1200" b="1" spc="-10" dirty="0">
                <a:latin typeface="Calibri"/>
                <a:cs typeface="Calibri"/>
                <a:hlinkClick r:id="rId4"/>
              </a:rPr>
              <a:t>ppt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1371600"/>
            <a:ext cx="6159500" cy="368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800" y="3048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29" y="7769"/>
                </a:lnTo>
                <a:lnTo>
                  <a:pt x="62394" y="29404"/>
                </a:lnTo>
                <a:lnTo>
                  <a:pt x="29404" y="62394"/>
                </a:lnTo>
                <a:lnTo>
                  <a:pt x="7769" y="104229"/>
                </a:lnTo>
                <a:lnTo>
                  <a:pt x="0" y="152400"/>
                </a:lnTo>
                <a:lnTo>
                  <a:pt x="7769" y="200570"/>
                </a:lnTo>
                <a:lnTo>
                  <a:pt x="29404" y="242405"/>
                </a:lnTo>
                <a:lnTo>
                  <a:pt x="62394" y="275395"/>
                </a:lnTo>
                <a:lnTo>
                  <a:pt x="104229" y="297030"/>
                </a:lnTo>
                <a:lnTo>
                  <a:pt x="152400" y="304800"/>
                </a:lnTo>
                <a:lnTo>
                  <a:pt x="200570" y="297030"/>
                </a:lnTo>
                <a:lnTo>
                  <a:pt x="242405" y="275395"/>
                </a:lnTo>
                <a:lnTo>
                  <a:pt x="275395" y="242405"/>
                </a:lnTo>
                <a:lnTo>
                  <a:pt x="297030" y="200570"/>
                </a:lnTo>
                <a:lnTo>
                  <a:pt x="304800" y="152400"/>
                </a:lnTo>
                <a:lnTo>
                  <a:pt x="297030" y="104229"/>
                </a:lnTo>
                <a:lnTo>
                  <a:pt x="275395" y="62394"/>
                </a:lnTo>
                <a:lnTo>
                  <a:pt x="242405" y="29404"/>
                </a:lnTo>
                <a:lnTo>
                  <a:pt x="200570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" y="3048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9" y="104229"/>
                </a:lnTo>
                <a:lnTo>
                  <a:pt x="29404" y="62394"/>
                </a:lnTo>
                <a:lnTo>
                  <a:pt x="62394" y="29404"/>
                </a:lnTo>
                <a:lnTo>
                  <a:pt x="104229" y="7769"/>
                </a:lnTo>
                <a:lnTo>
                  <a:pt x="152400" y="0"/>
                </a:lnTo>
                <a:lnTo>
                  <a:pt x="200570" y="7769"/>
                </a:lnTo>
                <a:lnTo>
                  <a:pt x="242405" y="29404"/>
                </a:lnTo>
                <a:lnTo>
                  <a:pt x="275395" y="62394"/>
                </a:lnTo>
                <a:lnTo>
                  <a:pt x="297030" y="104229"/>
                </a:lnTo>
                <a:lnTo>
                  <a:pt x="304800" y="152400"/>
                </a:lnTo>
                <a:lnTo>
                  <a:pt x="297030" y="200570"/>
                </a:lnTo>
                <a:lnTo>
                  <a:pt x="275395" y="242405"/>
                </a:lnTo>
                <a:lnTo>
                  <a:pt x="242405" y="275395"/>
                </a:lnTo>
                <a:lnTo>
                  <a:pt x="200570" y="297030"/>
                </a:lnTo>
                <a:lnTo>
                  <a:pt x="152400" y="304800"/>
                </a:lnTo>
                <a:lnTo>
                  <a:pt x="104229" y="297030"/>
                </a:lnTo>
                <a:lnTo>
                  <a:pt x="62394" y="275395"/>
                </a:lnTo>
                <a:lnTo>
                  <a:pt x="29404" y="242405"/>
                </a:lnTo>
                <a:lnTo>
                  <a:pt x="7769" y="20057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4953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29" y="7769"/>
                </a:lnTo>
                <a:lnTo>
                  <a:pt x="62394" y="29404"/>
                </a:lnTo>
                <a:lnTo>
                  <a:pt x="29404" y="62394"/>
                </a:lnTo>
                <a:lnTo>
                  <a:pt x="7769" y="104229"/>
                </a:lnTo>
                <a:lnTo>
                  <a:pt x="0" y="152400"/>
                </a:lnTo>
                <a:lnTo>
                  <a:pt x="7769" y="200570"/>
                </a:lnTo>
                <a:lnTo>
                  <a:pt x="29404" y="242405"/>
                </a:lnTo>
                <a:lnTo>
                  <a:pt x="62394" y="275395"/>
                </a:lnTo>
                <a:lnTo>
                  <a:pt x="104229" y="297030"/>
                </a:lnTo>
                <a:lnTo>
                  <a:pt x="152400" y="304800"/>
                </a:lnTo>
                <a:lnTo>
                  <a:pt x="200570" y="297030"/>
                </a:lnTo>
                <a:lnTo>
                  <a:pt x="242405" y="275395"/>
                </a:lnTo>
                <a:lnTo>
                  <a:pt x="275395" y="242405"/>
                </a:lnTo>
                <a:lnTo>
                  <a:pt x="297030" y="200570"/>
                </a:lnTo>
                <a:lnTo>
                  <a:pt x="304800" y="152400"/>
                </a:lnTo>
                <a:lnTo>
                  <a:pt x="297030" y="104229"/>
                </a:lnTo>
                <a:lnTo>
                  <a:pt x="275395" y="62394"/>
                </a:lnTo>
                <a:lnTo>
                  <a:pt x="242405" y="29404"/>
                </a:lnTo>
                <a:lnTo>
                  <a:pt x="200570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4953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9" y="104229"/>
                </a:lnTo>
                <a:lnTo>
                  <a:pt x="29404" y="62394"/>
                </a:lnTo>
                <a:lnTo>
                  <a:pt x="62394" y="29404"/>
                </a:lnTo>
                <a:lnTo>
                  <a:pt x="104229" y="7769"/>
                </a:lnTo>
                <a:lnTo>
                  <a:pt x="152400" y="0"/>
                </a:lnTo>
                <a:lnTo>
                  <a:pt x="200570" y="7769"/>
                </a:lnTo>
                <a:lnTo>
                  <a:pt x="242405" y="29404"/>
                </a:lnTo>
                <a:lnTo>
                  <a:pt x="275395" y="62394"/>
                </a:lnTo>
                <a:lnTo>
                  <a:pt x="297030" y="104229"/>
                </a:lnTo>
                <a:lnTo>
                  <a:pt x="304800" y="152400"/>
                </a:lnTo>
                <a:lnTo>
                  <a:pt x="297030" y="200570"/>
                </a:lnTo>
                <a:lnTo>
                  <a:pt x="275395" y="242405"/>
                </a:lnTo>
                <a:lnTo>
                  <a:pt x="242405" y="275395"/>
                </a:lnTo>
                <a:lnTo>
                  <a:pt x="200570" y="297030"/>
                </a:lnTo>
                <a:lnTo>
                  <a:pt x="152400" y="304800"/>
                </a:lnTo>
                <a:lnTo>
                  <a:pt x="104229" y="297030"/>
                </a:lnTo>
                <a:lnTo>
                  <a:pt x="62394" y="275395"/>
                </a:lnTo>
                <a:lnTo>
                  <a:pt x="29404" y="242405"/>
                </a:lnTo>
                <a:lnTo>
                  <a:pt x="7769" y="20057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3068320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Input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x</a:t>
            </a:r>
            <a:r>
              <a:rPr sz="1100" spc="1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4973320"/>
            <a:ext cx="750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Input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x</a:t>
            </a:r>
            <a:r>
              <a:rPr sz="1200" spc="10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1163320"/>
            <a:ext cx="63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Bias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x</a:t>
            </a:r>
            <a:r>
              <a:rPr sz="1200" spc="5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3739" y="1696720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1339" y="2915920"/>
            <a:ext cx="26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w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5139" y="4211320"/>
            <a:ext cx="26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w</a:t>
            </a:r>
            <a:r>
              <a:rPr sz="110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2540" y="2814320"/>
            <a:ext cx="809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5" dirty="0">
                <a:latin typeface="Calibri"/>
                <a:cs typeface="Calibri"/>
              </a:rPr>
              <a:t>f</a:t>
            </a:r>
            <a:r>
              <a:rPr sz="4400" b="1" spc="25" dirty="0">
                <a:latin typeface="Calibri"/>
                <a:cs typeface="Calibri"/>
              </a:rPr>
              <a:t>(</a:t>
            </a:r>
            <a:r>
              <a:rPr sz="4400" b="1" i="1" spc="-25" dirty="0">
                <a:latin typeface="Calibri"/>
                <a:cs typeface="Calibri"/>
              </a:rPr>
              <a:t>x</a:t>
            </a:r>
            <a:r>
              <a:rPr sz="4400" b="1" dirty="0">
                <a:latin typeface="Calibri"/>
                <a:cs typeface="Calibri"/>
              </a:rPr>
              <a:t>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62800" y="3276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29" y="7769"/>
                </a:lnTo>
                <a:lnTo>
                  <a:pt x="62394" y="29404"/>
                </a:lnTo>
                <a:lnTo>
                  <a:pt x="29404" y="62394"/>
                </a:lnTo>
                <a:lnTo>
                  <a:pt x="7769" y="104229"/>
                </a:lnTo>
                <a:lnTo>
                  <a:pt x="0" y="152400"/>
                </a:lnTo>
                <a:lnTo>
                  <a:pt x="7769" y="200570"/>
                </a:lnTo>
                <a:lnTo>
                  <a:pt x="29404" y="242405"/>
                </a:lnTo>
                <a:lnTo>
                  <a:pt x="62394" y="275395"/>
                </a:lnTo>
                <a:lnTo>
                  <a:pt x="104229" y="297030"/>
                </a:lnTo>
                <a:lnTo>
                  <a:pt x="152400" y="304800"/>
                </a:lnTo>
                <a:lnTo>
                  <a:pt x="200570" y="297030"/>
                </a:lnTo>
                <a:lnTo>
                  <a:pt x="242405" y="275395"/>
                </a:lnTo>
                <a:lnTo>
                  <a:pt x="275395" y="242405"/>
                </a:lnTo>
                <a:lnTo>
                  <a:pt x="297030" y="200570"/>
                </a:lnTo>
                <a:lnTo>
                  <a:pt x="304800" y="152400"/>
                </a:lnTo>
                <a:lnTo>
                  <a:pt x="297030" y="104229"/>
                </a:lnTo>
                <a:lnTo>
                  <a:pt x="275395" y="62394"/>
                </a:lnTo>
                <a:lnTo>
                  <a:pt x="242405" y="29404"/>
                </a:lnTo>
                <a:lnTo>
                  <a:pt x="200570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62800" y="3276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9" y="104229"/>
                </a:lnTo>
                <a:lnTo>
                  <a:pt x="29404" y="62394"/>
                </a:lnTo>
                <a:lnTo>
                  <a:pt x="62394" y="29404"/>
                </a:lnTo>
                <a:lnTo>
                  <a:pt x="104229" y="7769"/>
                </a:lnTo>
                <a:lnTo>
                  <a:pt x="152400" y="0"/>
                </a:lnTo>
                <a:lnTo>
                  <a:pt x="200570" y="7769"/>
                </a:lnTo>
                <a:lnTo>
                  <a:pt x="242405" y="29404"/>
                </a:lnTo>
                <a:lnTo>
                  <a:pt x="275395" y="62394"/>
                </a:lnTo>
                <a:lnTo>
                  <a:pt x="297030" y="104229"/>
                </a:lnTo>
                <a:lnTo>
                  <a:pt x="304800" y="152400"/>
                </a:lnTo>
                <a:lnTo>
                  <a:pt x="297030" y="200570"/>
                </a:lnTo>
                <a:lnTo>
                  <a:pt x="275395" y="242405"/>
                </a:lnTo>
                <a:lnTo>
                  <a:pt x="242405" y="275395"/>
                </a:lnTo>
                <a:lnTo>
                  <a:pt x="200570" y="297030"/>
                </a:lnTo>
                <a:lnTo>
                  <a:pt x="152400" y="304800"/>
                </a:lnTo>
                <a:lnTo>
                  <a:pt x="104229" y="297030"/>
                </a:lnTo>
                <a:lnTo>
                  <a:pt x="62394" y="275395"/>
                </a:lnTo>
                <a:lnTo>
                  <a:pt x="29404" y="242405"/>
                </a:lnTo>
                <a:lnTo>
                  <a:pt x="7769" y="20057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98740" y="3220720"/>
            <a:ext cx="63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ou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pu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82906" y="6657012"/>
            <a:ext cx="376872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latin typeface="Calibri"/>
                <a:cs typeface="Calibri"/>
              </a:rPr>
              <a:t>https://</a:t>
            </a:r>
            <a:r>
              <a:rPr sz="1200" spc="-10" dirty="0">
                <a:latin typeface="Calibri"/>
                <a:cs typeface="Calibri"/>
                <a:hlinkClick r:id="rId3"/>
              </a:rPr>
              <a:t>www.macs.hw.ac.uk/~dwcorne/Teaching/</a:t>
            </a:r>
            <a:r>
              <a:rPr sz="1200" b="1" spc="-10" dirty="0">
                <a:latin typeface="Calibri"/>
                <a:cs typeface="Calibri"/>
                <a:hlinkClick r:id="rId3"/>
              </a:rPr>
              <a:t>intro</a:t>
            </a:r>
            <a:r>
              <a:rPr sz="1200" spc="-10" dirty="0">
                <a:latin typeface="Calibri"/>
                <a:cs typeface="Calibri"/>
                <a:hlinkClick r:id="rId3"/>
              </a:rPr>
              <a:t>dl.</a:t>
            </a:r>
            <a:r>
              <a:rPr sz="1200" b="1" spc="-10" dirty="0">
                <a:latin typeface="Calibri"/>
                <a:cs typeface="Calibri"/>
                <a:hlinkClick r:id="rId3"/>
              </a:rPr>
              <a:t>ppt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145539" y="236220"/>
            <a:ext cx="6732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/>
              <a:t>Single</a:t>
            </a:r>
            <a:r>
              <a:rPr sz="2400" spc="-140" dirty="0"/>
              <a:t> </a:t>
            </a:r>
            <a:r>
              <a:rPr sz="2400" spc="5" dirty="0"/>
              <a:t>Unit,</a:t>
            </a:r>
            <a:r>
              <a:rPr sz="2400" spc="-45" dirty="0"/>
              <a:t> </a:t>
            </a:r>
            <a:r>
              <a:rPr sz="2400" spc="15" dirty="0"/>
              <a:t>Input,</a:t>
            </a:r>
            <a:r>
              <a:rPr sz="2400" spc="-145" dirty="0"/>
              <a:t> </a:t>
            </a:r>
            <a:r>
              <a:rPr sz="2400" spc="-5" dirty="0"/>
              <a:t>weights,</a:t>
            </a:r>
            <a:r>
              <a:rPr sz="2400" spc="-45" dirty="0"/>
              <a:t> </a:t>
            </a:r>
            <a:r>
              <a:rPr sz="2400" dirty="0"/>
              <a:t>activation</a:t>
            </a:r>
            <a:r>
              <a:rPr sz="2400" spc="-105" dirty="0"/>
              <a:t> </a:t>
            </a:r>
            <a:r>
              <a:rPr sz="2400" spc="10" dirty="0"/>
              <a:t>function,</a:t>
            </a:r>
            <a:r>
              <a:rPr sz="2400" spc="-145" dirty="0"/>
              <a:t> </a:t>
            </a:r>
            <a:r>
              <a:rPr sz="2400" spc="20" dirty="0"/>
              <a:t>output</a:t>
            </a:r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3583940" y="4135120"/>
            <a:ext cx="1915795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Activation </a:t>
            </a:r>
            <a:r>
              <a:rPr sz="1800" spc="-25" dirty="0">
                <a:latin typeface="Calibri"/>
                <a:cs typeface="Calibri"/>
              </a:rPr>
              <a:t>functions:</a:t>
            </a:r>
            <a:endParaRPr sz="1800">
              <a:latin typeface="Calibri"/>
              <a:cs typeface="Calibri"/>
            </a:endParaRPr>
          </a:p>
          <a:p>
            <a:pPr marL="241300" indent="-229235">
              <a:lnSpc>
                <a:spcPts val="2130"/>
              </a:lnSpc>
              <a:buAutoNum type="arabicPeriod"/>
              <a:tabLst>
                <a:tab pos="241935" algn="l"/>
              </a:tabLst>
            </a:pPr>
            <a:r>
              <a:rPr sz="1800" spc="-10" dirty="0">
                <a:latin typeface="Calibri"/>
                <a:cs typeface="Calibri"/>
              </a:rPr>
              <a:t>linear</a:t>
            </a:r>
            <a:endParaRPr sz="1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241935" algn="l"/>
              </a:tabLst>
            </a:pPr>
            <a:r>
              <a:rPr sz="1800" spc="-35" dirty="0">
                <a:latin typeface="Calibri"/>
                <a:cs typeface="Calibri"/>
              </a:rPr>
              <a:t>Sigmoid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2130"/>
              </a:lnSpc>
              <a:spcBef>
                <a:spcPts val="40"/>
              </a:spcBef>
              <a:buAutoNum type="arabicPeriod"/>
              <a:tabLst>
                <a:tab pos="241300" algn="l"/>
              </a:tabLst>
            </a:pPr>
            <a:r>
              <a:rPr sz="1800" spc="-25" dirty="0">
                <a:latin typeface="Calibri"/>
                <a:cs typeface="Calibri"/>
              </a:rPr>
              <a:t>Tanh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2130"/>
              </a:lnSpc>
              <a:buAutoNum type="arabicPeriod"/>
              <a:tabLst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Relu</a:t>
            </a:r>
            <a:endParaRPr sz="1800">
              <a:latin typeface="Calibri"/>
              <a:cs typeface="Calibri"/>
            </a:endParaRPr>
          </a:p>
          <a:p>
            <a:pPr marL="12700" marR="919480">
              <a:lnSpc>
                <a:spcPts val="2100"/>
              </a:lnSpc>
              <a:spcBef>
                <a:spcPts val="160"/>
              </a:spcBef>
              <a:buAutoNum type="arabicPeriod"/>
              <a:tabLst>
                <a:tab pos="241300" algn="l"/>
              </a:tabLst>
            </a:pP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5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x  </a:t>
            </a:r>
            <a:r>
              <a:rPr sz="1800" spc="5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06140" y="1961038"/>
            <a:ext cx="3797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01065" algn="l"/>
              </a:tabLst>
            </a:pPr>
            <a:r>
              <a:rPr sz="2400" i="1" spc="15" dirty="0">
                <a:latin typeface="Times New Roman"/>
                <a:cs typeface="Times New Roman"/>
              </a:rPr>
              <a:t>f(x)</a:t>
            </a:r>
            <a:r>
              <a:rPr sz="2400" i="1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	</a:t>
            </a:r>
            <a:r>
              <a:rPr sz="2400" i="1" spc="-5" dirty="0">
                <a:latin typeface="Times New Roman"/>
                <a:cs typeface="Times New Roman"/>
              </a:rPr>
              <a:t>g(w</a:t>
            </a:r>
            <a:r>
              <a:rPr sz="2400" i="1" spc="-7" baseline="-17361" dirty="0">
                <a:latin typeface="Times New Roman"/>
                <a:cs typeface="Times New Roman"/>
              </a:rPr>
              <a:t>0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baseline="-17361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20" dirty="0">
                <a:latin typeface="Times New Roman"/>
                <a:cs typeface="Times New Roman"/>
              </a:rPr>
              <a:t>w</a:t>
            </a:r>
            <a:r>
              <a:rPr sz="2400" spc="-30" baseline="-17361" dirty="0">
                <a:latin typeface="Times New Roman"/>
                <a:cs typeface="Times New Roman"/>
              </a:rPr>
              <a:t>1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baseline="-17361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20" dirty="0">
                <a:latin typeface="Times New Roman"/>
                <a:cs typeface="Times New Roman"/>
              </a:rPr>
              <a:t>w</a:t>
            </a:r>
            <a:r>
              <a:rPr sz="2400" spc="-30" baseline="-17361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baseline="-17361" dirty="0">
                <a:latin typeface="Times New Roman"/>
                <a:cs typeface="Times New Roman"/>
              </a:rPr>
              <a:t>2</a:t>
            </a:r>
            <a:r>
              <a:rPr sz="2400" spc="7" baseline="-1736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315" y="1163320"/>
            <a:ext cx="1792605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i="1" dirty="0">
                <a:solidFill>
                  <a:srgbClr val="262699"/>
                </a:solidFill>
                <a:latin typeface="Calibri"/>
                <a:cs typeface="Calibri"/>
              </a:rPr>
              <a:t>A</a:t>
            </a:r>
            <a:r>
              <a:rPr sz="1800" i="1" spc="30" dirty="0">
                <a:solidFill>
                  <a:srgbClr val="262699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262699"/>
                </a:solidFill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tabLst>
                <a:tab pos="1333500" algn="l"/>
              </a:tabLst>
            </a:pPr>
            <a:r>
              <a:rPr sz="1800" b="1" i="1" spc="-30" dirty="0">
                <a:latin typeface="Calibri"/>
                <a:cs typeface="Calibri"/>
              </a:rPr>
              <a:t>F</a:t>
            </a:r>
            <a:r>
              <a:rPr sz="1800" b="1" i="1" spc="-45" dirty="0">
                <a:latin typeface="Calibri"/>
                <a:cs typeface="Calibri"/>
              </a:rPr>
              <a:t>i</a:t>
            </a:r>
            <a:r>
              <a:rPr sz="1800" b="1" i="1" spc="15" dirty="0">
                <a:latin typeface="Calibri"/>
                <a:cs typeface="Calibri"/>
              </a:rPr>
              <a:t>e</a:t>
            </a:r>
            <a:r>
              <a:rPr sz="1800" b="1" i="1" spc="-45" dirty="0">
                <a:latin typeface="Calibri"/>
                <a:cs typeface="Calibri"/>
              </a:rPr>
              <a:t>l</a:t>
            </a:r>
            <a:r>
              <a:rPr sz="1800" b="1" i="1" spc="45" dirty="0">
                <a:latin typeface="Calibri"/>
                <a:cs typeface="Calibri"/>
              </a:rPr>
              <a:t>d</a:t>
            </a:r>
            <a:r>
              <a:rPr sz="1800" b="1" i="1" dirty="0">
                <a:latin typeface="Calibri"/>
                <a:cs typeface="Calibri"/>
              </a:rPr>
              <a:t>s	</a:t>
            </a:r>
            <a:r>
              <a:rPr sz="1800" b="1" i="1" spc="-45" dirty="0">
                <a:latin typeface="Calibri"/>
                <a:cs typeface="Calibri"/>
              </a:rPr>
              <a:t>cl</a:t>
            </a:r>
            <a:r>
              <a:rPr sz="1800" b="1" i="1" spc="45" dirty="0">
                <a:latin typeface="Calibri"/>
                <a:cs typeface="Calibri"/>
              </a:rPr>
              <a:t>a</a:t>
            </a:r>
            <a:r>
              <a:rPr sz="1800" b="1" i="1" spc="-10" dirty="0">
                <a:latin typeface="Calibri"/>
                <a:cs typeface="Calibri"/>
              </a:rPr>
              <a:t>s</a:t>
            </a:r>
            <a:r>
              <a:rPr sz="1800" b="1" i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850900" algn="l"/>
                <a:tab pos="1612900" algn="l"/>
              </a:tabLst>
            </a:pPr>
            <a:r>
              <a:rPr sz="1800" spc="10" dirty="0">
                <a:latin typeface="Calibri"/>
                <a:cs typeface="Calibri"/>
              </a:rPr>
              <a:t>1.4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2.7	1.9	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  <a:tabLst>
                <a:tab pos="850900" algn="l"/>
                <a:tab pos="1612900" algn="l"/>
              </a:tabLst>
            </a:pPr>
            <a:r>
              <a:rPr sz="1800" spc="10" dirty="0">
                <a:latin typeface="Calibri"/>
                <a:cs typeface="Calibri"/>
              </a:rPr>
              <a:t>3.8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3.4	3.2	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tabLst>
                <a:tab pos="850900" algn="l"/>
                <a:tab pos="1612900" algn="l"/>
              </a:tabLst>
            </a:pPr>
            <a:r>
              <a:rPr sz="1800" spc="10" dirty="0">
                <a:latin typeface="Calibri"/>
                <a:cs typeface="Calibri"/>
              </a:rPr>
              <a:t>6.4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2.8	1.7	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  <a:tabLst>
                <a:tab pos="850900" algn="l"/>
                <a:tab pos="1612900" algn="l"/>
              </a:tabLst>
            </a:pPr>
            <a:r>
              <a:rPr sz="1800" spc="10" dirty="0">
                <a:latin typeface="Calibri"/>
                <a:cs typeface="Calibri"/>
              </a:rPr>
              <a:t>4.1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0.1	0.2	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1800" spc="-5" dirty="0">
                <a:latin typeface="Calibri"/>
                <a:cs typeface="Calibri"/>
              </a:rPr>
              <a:t>etc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1200" y="3886200"/>
            <a:ext cx="544830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43200" y="3276600"/>
            <a:ext cx="3124200" cy="368300"/>
          </a:xfrm>
          <a:prstGeom prst="rect">
            <a:avLst/>
          </a:prstGeom>
          <a:solidFill>
            <a:srgbClr val="C3D69B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800" b="1" spc="-35" dirty="0">
                <a:latin typeface="Calibri"/>
                <a:cs typeface="Calibri"/>
              </a:rPr>
              <a:t>Train </a:t>
            </a:r>
            <a:r>
              <a:rPr sz="1800" b="1" dirty="0">
                <a:latin typeface="Calibri"/>
                <a:cs typeface="Calibri"/>
              </a:rPr>
              <a:t>the deep neural</a:t>
            </a:r>
            <a:r>
              <a:rPr sz="1800" b="1" spc="-1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network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3502" y="2156947"/>
            <a:ext cx="466090" cy="820419"/>
          </a:xfrm>
          <a:custGeom>
            <a:avLst/>
            <a:gdLst/>
            <a:ahLst/>
            <a:cxnLst/>
            <a:rect l="l" t="t" r="r" b="b"/>
            <a:pathLst>
              <a:path w="466089" h="820419">
                <a:moveTo>
                  <a:pt x="240583" y="625267"/>
                </a:moveTo>
                <a:lnTo>
                  <a:pt x="298822" y="819815"/>
                </a:lnTo>
                <a:lnTo>
                  <a:pt x="466040" y="767740"/>
                </a:lnTo>
                <a:lnTo>
                  <a:pt x="409675" y="732121"/>
                </a:lnTo>
                <a:lnTo>
                  <a:pt x="419807" y="687300"/>
                </a:lnTo>
                <a:lnTo>
                  <a:pt x="423199" y="660885"/>
                </a:lnTo>
                <a:lnTo>
                  <a:pt x="296947" y="660885"/>
                </a:lnTo>
                <a:lnTo>
                  <a:pt x="240583" y="625267"/>
                </a:lnTo>
                <a:close/>
              </a:path>
              <a:path w="466089" h="820419">
                <a:moveTo>
                  <a:pt x="0" y="0"/>
                </a:moveTo>
                <a:lnTo>
                  <a:pt x="43688" y="29862"/>
                </a:lnTo>
                <a:lnTo>
                  <a:pt x="84501" y="62307"/>
                </a:lnTo>
                <a:lnTo>
                  <a:pt x="122337" y="97108"/>
                </a:lnTo>
                <a:lnTo>
                  <a:pt x="157093" y="134039"/>
                </a:lnTo>
                <a:lnTo>
                  <a:pt x="188669" y="172873"/>
                </a:lnTo>
                <a:lnTo>
                  <a:pt x="216961" y="213383"/>
                </a:lnTo>
                <a:lnTo>
                  <a:pt x="241869" y="255344"/>
                </a:lnTo>
                <a:lnTo>
                  <a:pt x="263291" y="298529"/>
                </a:lnTo>
                <a:lnTo>
                  <a:pt x="281125" y="342710"/>
                </a:lnTo>
                <a:lnTo>
                  <a:pt x="295269" y="387663"/>
                </a:lnTo>
                <a:lnTo>
                  <a:pt x="305621" y="433160"/>
                </a:lnTo>
                <a:lnTo>
                  <a:pt x="312080" y="478975"/>
                </a:lnTo>
                <a:lnTo>
                  <a:pt x="314544" y="524881"/>
                </a:lnTo>
                <a:lnTo>
                  <a:pt x="312911" y="570653"/>
                </a:lnTo>
                <a:lnTo>
                  <a:pt x="307079" y="616063"/>
                </a:lnTo>
                <a:lnTo>
                  <a:pt x="296947" y="660885"/>
                </a:lnTo>
                <a:lnTo>
                  <a:pt x="423199" y="660885"/>
                </a:lnTo>
                <a:lnTo>
                  <a:pt x="425638" y="641890"/>
                </a:lnTo>
                <a:lnTo>
                  <a:pt x="427271" y="596118"/>
                </a:lnTo>
                <a:lnTo>
                  <a:pt x="424807" y="550212"/>
                </a:lnTo>
                <a:lnTo>
                  <a:pt x="418348" y="504397"/>
                </a:lnTo>
                <a:lnTo>
                  <a:pt x="407996" y="458900"/>
                </a:lnTo>
                <a:lnTo>
                  <a:pt x="393852" y="413947"/>
                </a:lnTo>
                <a:lnTo>
                  <a:pt x="376018" y="369765"/>
                </a:lnTo>
                <a:lnTo>
                  <a:pt x="354596" y="326581"/>
                </a:lnTo>
                <a:lnTo>
                  <a:pt x="329688" y="284620"/>
                </a:lnTo>
                <a:lnTo>
                  <a:pt x="301396" y="244109"/>
                </a:lnTo>
                <a:lnTo>
                  <a:pt x="269820" y="205275"/>
                </a:lnTo>
                <a:lnTo>
                  <a:pt x="235064" y="168344"/>
                </a:lnTo>
                <a:lnTo>
                  <a:pt x="197228" y="133543"/>
                </a:lnTo>
                <a:lnTo>
                  <a:pt x="156415" y="101098"/>
                </a:lnTo>
                <a:lnTo>
                  <a:pt x="112726" y="71235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1149" y="2047113"/>
            <a:ext cx="867410" cy="299085"/>
          </a:xfrm>
          <a:custGeom>
            <a:avLst/>
            <a:gdLst/>
            <a:ahLst/>
            <a:cxnLst/>
            <a:rect l="l" t="t" r="r" b="b"/>
            <a:pathLst>
              <a:path w="867410" h="299085">
                <a:moveTo>
                  <a:pt x="445895" y="0"/>
                </a:moveTo>
                <a:lnTo>
                  <a:pt x="400530" y="1478"/>
                </a:lnTo>
                <a:lnTo>
                  <a:pt x="355961" y="6234"/>
                </a:lnTo>
                <a:lnTo>
                  <a:pt x="312396" y="14239"/>
                </a:lnTo>
                <a:lnTo>
                  <a:pt x="270044" y="25462"/>
                </a:lnTo>
                <a:lnTo>
                  <a:pt x="229115" y="39873"/>
                </a:lnTo>
                <a:lnTo>
                  <a:pt x="189817" y="57441"/>
                </a:lnTo>
                <a:lnTo>
                  <a:pt x="152360" y="78136"/>
                </a:lnTo>
                <a:lnTo>
                  <a:pt x="116952" y="101928"/>
                </a:lnTo>
                <a:lnTo>
                  <a:pt x="83803" y="128787"/>
                </a:lnTo>
                <a:lnTo>
                  <a:pt x="53122" y="158682"/>
                </a:lnTo>
                <a:lnTo>
                  <a:pt x="25118" y="191583"/>
                </a:lnTo>
                <a:lnTo>
                  <a:pt x="0" y="227460"/>
                </a:lnTo>
                <a:lnTo>
                  <a:pt x="112729" y="298697"/>
                </a:lnTo>
                <a:lnTo>
                  <a:pt x="138619" y="261840"/>
                </a:lnTo>
                <a:lnTo>
                  <a:pt x="167609" y="228091"/>
                </a:lnTo>
                <a:lnTo>
                  <a:pt x="199471" y="197496"/>
                </a:lnTo>
                <a:lnTo>
                  <a:pt x="233977" y="170101"/>
                </a:lnTo>
                <a:lnTo>
                  <a:pt x="270900" y="145952"/>
                </a:lnTo>
                <a:lnTo>
                  <a:pt x="310011" y="125093"/>
                </a:lnTo>
                <a:lnTo>
                  <a:pt x="351083" y="107570"/>
                </a:lnTo>
                <a:lnTo>
                  <a:pt x="393888" y="93430"/>
                </a:lnTo>
                <a:lnTo>
                  <a:pt x="438197" y="82716"/>
                </a:lnTo>
                <a:lnTo>
                  <a:pt x="483783" y="75475"/>
                </a:lnTo>
                <a:lnTo>
                  <a:pt x="530417" y="71753"/>
                </a:lnTo>
                <a:lnTo>
                  <a:pt x="743109" y="71595"/>
                </a:lnTo>
                <a:lnTo>
                  <a:pt x="723074" y="61675"/>
                </a:lnTo>
                <a:lnTo>
                  <a:pt x="677329" y="42846"/>
                </a:lnTo>
                <a:lnTo>
                  <a:pt x="631124" y="27478"/>
                </a:lnTo>
                <a:lnTo>
                  <a:pt x="584669" y="15539"/>
                </a:lnTo>
                <a:lnTo>
                  <a:pt x="538173" y="7000"/>
                </a:lnTo>
                <a:lnTo>
                  <a:pt x="491846" y="1830"/>
                </a:lnTo>
                <a:lnTo>
                  <a:pt x="445895" y="0"/>
                </a:lnTo>
                <a:close/>
              </a:path>
              <a:path w="867410" h="299085">
                <a:moveTo>
                  <a:pt x="867081" y="148033"/>
                </a:moveTo>
                <a:close/>
              </a:path>
              <a:path w="867410" h="299085">
                <a:moveTo>
                  <a:pt x="743109" y="71595"/>
                </a:moveTo>
                <a:lnTo>
                  <a:pt x="577873" y="71595"/>
                </a:lnTo>
                <a:lnTo>
                  <a:pt x="625922" y="75046"/>
                </a:lnTo>
                <a:lnTo>
                  <a:pt x="674336" y="82151"/>
                </a:lnTo>
                <a:lnTo>
                  <a:pt x="722887" y="92958"/>
                </a:lnTo>
                <a:lnTo>
                  <a:pt x="771347" y="107510"/>
                </a:lnTo>
                <a:lnTo>
                  <a:pt x="819489" y="125854"/>
                </a:lnTo>
                <a:lnTo>
                  <a:pt x="867081" y="148033"/>
                </a:lnTo>
                <a:lnTo>
                  <a:pt x="853740" y="138022"/>
                </a:lnTo>
                <a:lnTo>
                  <a:pt x="840166" y="128314"/>
                </a:lnTo>
                <a:lnTo>
                  <a:pt x="826367" y="118917"/>
                </a:lnTo>
                <a:lnTo>
                  <a:pt x="812351" y="109834"/>
                </a:lnTo>
                <a:lnTo>
                  <a:pt x="768151" y="83994"/>
                </a:lnTo>
                <a:lnTo>
                  <a:pt x="743109" y="71595"/>
                </a:lnTo>
                <a:close/>
              </a:path>
            </a:pathLst>
          </a:custGeom>
          <a:solidFill>
            <a:srgbClr val="406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1149" y="2047113"/>
            <a:ext cx="1278890" cy="930275"/>
          </a:xfrm>
          <a:custGeom>
            <a:avLst/>
            <a:gdLst/>
            <a:ahLst/>
            <a:cxnLst/>
            <a:rect l="l" t="t" r="r" b="b"/>
            <a:pathLst>
              <a:path w="1278889" h="930275">
                <a:moveTo>
                  <a:pt x="867084" y="148034"/>
                </a:moveTo>
                <a:lnTo>
                  <a:pt x="819488" y="125854"/>
                </a:lnTo>
                <a:lnTo>
                  <a:pt x="771347" y="107510"/>
                </a:lnTo>
                <a:lnTo>
                  <a:pt x="722886" y="92958"/>
                </a:lnTo>
                <a:lnTo>
                  <a:pt x="674335" y="82152"/>
                </a:lnTo>
                <a:lnTo>
                  <a:pt x="625921" y="75046"/>
                </a:lnTo>
                <a:lnTo>
                  <a:pt x="577873" y="71595"/>
                </a:lnTo>
                <a:lnTo>
                  <a:pt x="530417" y="71753"/>
                </a:lnTo>
                <a:lnTo>
                  <a:pt x="483782" y="75475"/>
                </a:lnTo>
                <a:lnTo>
                  <a:pt x="438196" y="82716"/>
                </a:lnTo>
                <a:lnTo>
                  <a:pt x="393887" y="93430"/>
                </a:lnTo>
                <a:lnTo>
                  <a:pt x="351083" y="107570"/>
                </a:lnTo>
                <a:lnTo>
                  <a:pt x="310011" y="125093"/>
                </a:lnTo>
                <a:lnTo>
                  <a:pt x="270900" y="145952"/>
                </a:lnTo>
                <a:lnTo>
                  <a:pt x="233977" y="170101"/>
                </a:lnTo>
                <a:lnTo>
                  <a:pt x="199471" y="197496"/>
                </a:lnTo>
                <a:lnTo>
                  <a:pt x="167608" y="228090"/>
                </a:lnTo>
                <a:lnTo>
                  <a:pt x="138618" y="261839"/>
                </a:lnTo>
                <a:lnTo>
                  <a:pt x="112728" y="298696"/>
                </a:lnTo>
                <a:lnTo>
                  <a:pt x="0" y="227460"/>
                </a:lnTo>
                <a:lnTo>
                  <a:pt x="25118" y="191583"/>
                </a:lnTo>
                <a:lnTo>
                  <a:pt x="53122" y="158682"/>
                </a:lnTo>
                <a:lnTo>
                  <a:pt x="83803" y="128787"/>
                </a:lnTo>
                <a:lnTo>
                  <a:pt x="116952" y="101928"/>
                </a:lnTo>
                <a:lnTo>
                  <a:pt x="152360" y="78136"/>
                </a:lnTo>
                <a:lnTo>
                  <a:pt x="189817" y="57441"/>
                </a:lnTo>
                <a:lnTo>
                  <a:pt x="229114" y="39873"/>
                </a:lnTo>
                <a:lnTo>
                  <a:pt x="270044" y="25462"/>
                </a:lnTo>
                <a:lnTo>
                  <a:pt x="312395" y="14239"/>
                </a:lnTo>
                <a:lnTo>
                  <a:pt x="355960" y="6234"/>
                </a:lnTo>
                <a:lnTo>
                  <a:pt x="400530" y="1478"/>
                </a:lnTo>
                <a:lnTo>
                  <a:pt x="445894" y="0"/>
                </a:lnTo>
                <a:lnTo>
                  <a:pt x="491845" y="1830"/>
                </a:lnTo>
                <a:lnTo>
                  <a:pt x="538173" y="7000"/>
                </a:lnTo>
                <a:lnTo>
                  <a:pt x="584669" y="15539"/>
                </a:lnTo>
                <a:lnTo>
                  <a:pt x="631123" y="27477"/>
                </a:lnTo>
                <a:lnTo>
                  <a:pt x="677328" y="42846"/>
                </a:lnTo>
                <a:lnTo>
                  <a:pt x="723074" y="61675"/>
                </a:lnTo>
                <a:lnTo>
                  <a:pt x="768151" y="83994"/>
                </a:lnTo>
                <a:lnTo>
                  <a:pt x="812351" y="109834"/>
                </a:lnTo>
                <a:lnTo>
                  <a:pt x="925079" y="181070"/>
                </a:lnTo>
                <a:lnTo>
                  <a:pt x="968768" y="210932"/>
                </a:lnTo>
                <a:lnTo>
                  <a:pt x="1009581" y="243378"/>
                </a:lnTo>
                <a:lnTo>
                  <a:pt x="1047417" y="278179"/>
                </a:lnTo>
                <a:lnTo>
                  <a:pt x="1082173" y="315110"/>
                </a:lnTo>
                <a:lnTo>
                  <a:pt x="1113749" y="353943"/>
                </a:lnTo>
                <a:lnTo>
                  <a:pt x="1142041" y="394454"/>
                </a:lnTo>
                <a:lnTo>
                  <a:pt x="1166949" y="436415"/>
                </a:lnTo>
                <a:lnTo>
                  <a:pt x="1188371" y="479599"/>
                </a:lnTo>
                <a:lnTo>
                  <a:pt x="1206205" y="523781"/>
                </a:lnTo>
                <a:lnTo>
                  <a:pt x="1220348" y="568734"/>
                </a:lnTo>
                <a:lnTo>
                  <a:pt x="1230701" y="614231"/>
                </a:lnTo>
                <a:lnTo>
                  <a:pt x="1237160" y="660046"/>
                </a:lnTo>
                <a:lnTo>
                  <a:pt x="1239624" y="705953"/>
                </a:lnTo>
                <a:lnTo>
                  <a:pt x="1237991" y="751724"/>
                </a:lnTo>
                <a:lnTo>
                  <a:pt x="1232159" y="797134"/>
                </a:lnTo>
                <a:lnTo>
                  <a:pt x="1222028" y="841956"/>
                </a:lnTo>
                <a:lnTo>
                  <a:pt x="1278392" y="877574"/>
                </a:lnTo>
                <a:lnTo>
                  <a:pt x="1111174" y="929649"/>
                </a:lnTo>
                <a:lnTo>
                  <a:pt x="1052937" y="735102"/>
                </a:lnTo>
                <a:lnTo>
                  <a:pt x="1109300" y="770719"/>
                </a:lnTo>
                <a:lnTo>
                  <a:pt x="1119432" y="725897"/>
                </a:lnTo>
                <a:lnTo>
                  <a:pt x="1125263" y="680487"/>
                </a:lnTo>
                <a:lnTo>
                  <a:pt x="1126896" y="634716"/>
                </a:lnTo>
                <a:lnTo>
                  <a:pt x="1124432" y="588809"/>
                </a:lnTo>
                <a:lnTo>
                  <a:pt x="1117973" y="542994"/>
                </a:lnTo>
                <a:lnTo>
                  <a:pt x="1107621" y="497497"/>
                </a:lnTo>
                <a:lnTo>
                  <a:pt x="1093477" y="452545"/>
                </a:lnTo>
                <a:lnTo>
                  <a:pt x="1075643" y="408363"/>
                </a:lnTo>
                <a:lnTo>
                  <a:pt x="1054221" y="365178"/>
                </a:lnTo>
                <a:lnTo>
                  <a:pt x="1029313" y="323218"/>
                </a:lnTo>
                <a:lnTo>
                  <a:pt x="1001021" y="282707"/>
                </a:lnTo>
                <a:lnTo>
                  <a:pt x="969446" y="243873"/>
                </a:lnTo>
                <a:lnTo>
                  <a:pt x="934689" y="206942"/>
                </a:lnTo>
                <a:lnTo>
                  <a:pt x="896854" y="172141"/>
                </a:lnTo>
                <a:lnTo>
                  <a:pt x="856040" y="139696"/>
                </a:lnTo>
                <a:lnTo>
                  <a:pt x="812351" y="109834"/>
                </a:lnTo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82906" y="6657012"/>
            <a:ext cx="376872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latin typeface="Calibri"/>
                <a:cs typeface="Calibri"/>
              </a:rPr>
              <a:t>https://</a:t>
            </a:r>
            <a:r>
              <a:rPr sz="1200" spc="-10" dirty="0">
                <a:latin typeface="Calibri"/>
                <a:cs typeface="Calibri"/>
                <a:hlinkClick r:id="rId3"/>
              </a:rPr>
              <a:t>www.macs.hw.ac.uk/~dwcorne/Teaching/</a:t>
            </a:r>
            <a:r>
              <a:rPr sz="1200" b="1" spc="-10" dirty="0">
                <a:latin typeface="Calibri"/>
                <a:cs typeface="Calibri"/>
                <a:hlinkClick r:id="rId3"/>
              </a:rPr>
              <a:t>intro</a:t>
            </a:r>
            <a:r>
              <a:rPr sz="1200" spc="-10" dirty="0">
                <a:latin typeface="Calibri"/>
                <a:cs typeface="Calibri"/>
                <a:hlinkClick r:id="rId3"/>
              </a:rPr>
              <a:t>dl.</a:t>
            </a:r>
            <a:r>
              <a:rPr sz="1200" b="1" spc="-10" dirty="0">
                <a:latin typeface="Calibri"/>
                <a:cs typeface="Calibri"/>
                <a:hlinkClick r:id="rId3"/>
              </a:rPr>
              <a:t>ppt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315" y="1163320"/>
            <a:ext cx="9658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i="1" dirty="0">
                <a:solidFill>
                  <a:srgbClr val="262699"/>
                </a:solidFill>
                <a:latin typeface="Calibri"/>
                <a:cs typeface="Calibri"/>
              </a:rPr>
              <a:t>A</a:t>
            </a:r>
            <a:r>
              <a:rPr sz="1800" i="1" spc="365" dirty="0">
                <a:solidFill>
                  <a:srgbClr val="262699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262699"/>
                </a:solidFill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1800" b="1" i="1" spc="-10" dirty="0"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5627" y="1430020"/>
            <a:ext cx="47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45" dirty="0">
                <a:latin typeface="Calibri"/>
                <a:cs typeface="Calibri"/>
              </a:rPr>
              <a:t>cl</a:t>
            </a:r>
            <a:r>
              <a:rPr sz="1800" b="1" i="1" spc="45" dirty="0">
                <a:latin typeface="Calibri"/>
                <a:cs typeface="Calibri"/>
              </a:rPr>
              <a:t>a</a:t>
            </a:r>
            <a:r>
              <a:rPr sz="1800" b="1" i="1" spc="-10" dirty="0">
                <a:latin typeface="Calibri"/>
                <a:cs typeface="Calibri"/>
              </a:rPr>
              <a:t>s</a:t>
            </a:r>
            <a:r>
              <a:rPr sz="1800" b="1" i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315" y="1709420"/>
            <a:ext cx="174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0900" algn="l"/>
                <a:tab pos="1612900" algn="l"/>
              </a:tabLst>
            </a:pPr>
            <a:r>
              <a:rPr sz="1800" spc="-15" dirty="0">
                <a:latin typeface="Calibri"/>
                <a:cs typeface="Calibri"/>
              </a:rPr>
              <a:t>1</a:t>
            </a:r>
            <a:r>
              <a:rPr sz="1800" spc="4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4 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2</a:t>
            </a:r>
            <a:r>
              <a:rPr sz="1800" spc="4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7	</a:t>
            </a:r>
            <a:r>
              <a:rPr sz="1800" spc="-15" dirty="0">
                <a:latin typeface="Calibri"/>
                <a:cs typeface="Calibri"/>
              </a:rPr>
              <a:t>1</a:t>
            </a:r>
            <a:r>
              <a:rPr sz="1800" spc="4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9	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315" y="1988820"/>
            <a:ext cx="1741805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  <a:tabLst>
                <a:tab pos="850900" algn="l"/>
                <a:tab pos="1612900" algn="l"/>
              </a:tabLst>
            </a:pPr>
            <a:r>
              <a:rPr sz="1800" spc="-15" dirty="0">
                <a:latin typeface="Calibri"/>
                <a:cs typeface="Calibri"/>
              </a:rPr>
              <a:t>3</a:t>
            </a:r>
            <a:r>
              <a:rPr sz="1800" spc="4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8 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3</a:t>
            </a:r>
            <a:r>
              <a:rPr sz="1800" spc="4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4	</a:t>
            </a:r>
            <a:r>
              <a:rPr sz="1800" spc="-15" dirty="0">
                <a:latin typeface="Calibri"/>
                <a:cs typeface="Calibri"/>
              </a:rPr>
              <a:t>3</a:t>
            </a:r>
            <a:r>
              <a:rPr sz="1800" spc="4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2	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tabLst>
                <a:tab pos="850900" algn="l"/>
                <a:tab pos="1612900" algn="l"/>
              </a:tabLst>
            </a:pPr>
            <a:r>
              <a:rPr sz="1800" spc="-15" dirty="0">
                <a:latin typeface="Calibri"/>
                <a:cs typeface="Calibri"/>
              </a:rPr>
              <a:t>6</a:t>
            </a:r>
            <a:r>
              <a:rPr sz="1800" spc="4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4 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2</a:t>
            </a:r>
            <a:r>
              <a:rPr sz="1800" spc="4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8	</a:t>
            </a:r>
            <a:r>
              <a:rPr sz="1800" spc="-15" dirty="0">
                <a:latin typeface="Calibri"/>
                <a:cs typeface="Calibri"/>
              </a:rPr>
              <a:t>1</a:t>
            </a:r>
            <a:r>
              <a:rPr sz="1800" spc="4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7	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  <a:tabLst>
                <a:tab pos="850900" algn="l"/>
                <a:tab pos="1612900" algn="l"/>
              </a:tabLst>
            </a:pPr>
            <a:r>
              <a:rPr sz="1800" spc="-15" dirty="0">
                <a:latin typeface="Calibri"/>
                <a:cs typeface="Calibri"/>
              </a:rPr>
              <a:t>4</a:t>
            </a:r>
            <a:r>
              <a:rPr sz="1800" spc="4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0</a:t>
            </a:r>
            <a:r>
              <a:rPr sz="1800" spc="4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1	</a:t>
            </a:r>
            <a:r>
              <a:rPr sz="1800" spc="-15" dirty="0">
                <a:latin typeface="Calibri"/>
                <a:cs typeface="Calibri"/>
              </a:rPr>
              <a:t>0</a:t>
            </a:r>
            <a:r>
              <a:rPr sz="1800" spc="4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2	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1800" spc="-5" dirty="0">
                <a:latin typeface="Calibri"/>
                <a:cs typeface="Calibri"/>
              </a:rPr>
              <a:t>etc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1676400"/>
            <a:ext cx="1905000" cy="304800"/>
          </a:xfrm>
          <a:custGeom>
            <a:avLst/>
            <a:gdLst/>
            <a:ahLst/>
            <a:cxnLst/>
            <a:rect l="l" t="t" r="r" b="b"/>
            <a:pathLst>
              <a:path w="1905000" h="304800">
                <a:moveTo>
                  <a:pt x="0" y="0"/>
                </a:moveTo>
                <a:lnTo>
                  <a:pt x="1905000" y="0"/>
                </a:lnTo>
                <a:lnTo>
                  <a:pt x="1905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0" y="3581400"/>
            <a:ext cx="544830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0" y="2527300"/>
            <a:ext cx="4191000" cy="36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48000" y="2527300"/>
            <a:ext cx="4191000" cy="368300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800" b="1" spc="-20" dirty="0">
                <a:latin typeface="Calibri"/>
                <a:cs typeface="Calibri"/>
              </a:rPr>
              <a:t>Initialize </a:t>
            </a:r>
            <a:r>
              <a:rPr sz="1800" b="1" spc="-30" dirty="0">
                <a:latin typeface="Calibri"/>
                <a:cs typeface="Calibri"/>
              </a:rPr>
              <a:t>with </a:t>
            </a:r>
            <a:r>
              <a:rPr sz="1800" b="1" spc="5" dirty="0">
                <a:latin typeface="Calibri"/>
                <a:cs typeface="Calibri"/>
              </a:rPr>
              <a:t>random</a:t>
            </a:r>
            <a:r>
              <a:rPr sz="1800" b="1" spc="-1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weights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82906" y="6657012"/>
            <a:ext cx="376872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latin typeface="Calibri"/>
                <a:cs typeface="Calibri"/>
              </a:rPr>
              <a:t>https://</a:t>
            </a:r>
            <a:r>
              <a:rPr sz="1200" spc="-10" dirty="0">
                <a:latin typeface="Calibri"/>
                <a:cs typeface="Calibri"/>
                <a:hlinkClick r:id="rId4"/>
              </a:rPr>
              <a:t>www.macs.hw.ac.uk/~dwcorne/Teaching/</a:t>
            </a:r>
            <a:r>
              <a:rPr sz="1200" b="1" spc="-10" dirty="0">
                <a:latin typeface="Calibri"/>
                <a:cs typeface="Calibri"/>
                <a:hlinkClick r:id="rId4"/>
              </a:rPr>
              <a:t>intro</a:t>
            </a:r>
            <a:r>
              <a:rPr sz="1200" spc="-10" dirty="0">
                <a:latin typeface="Calibri"/>
                <a:cs typeface="Calibri"/>
                <a:hlinkClick r:id="rId4"/>
              </a:rPr>
              <a:t>dl.</a:t>
            </a:r>
            <a:r>
              <a:rPr sz="1200" b="1" spc="-10" dirty="0">
                <a:latin typeface="Calibri"/>
                <a:cs typeface="Calibri"/>
                <a:hlinkClick r:id="rId4"/>
              </a:rPr>
              <a:t>ppt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3601720"/>
            <a:ext cx="319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r>
              <a:rPr sz="1800" b="1" spc="20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4211320"/>
            <a:ext cx="319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70C0"/>
                </a:solidFill>
                <a:latin typeface="Calibri"/>
                <a:cs typeface="Calibri"/>
              </a:rPr>
              <a:t>2</a:t>
            </a:r>
            <a:r>
              <a:rPr sz="1800" b="1" spc="20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939" y="4820920"/>
            <a:ext cx="319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r>
              <a:rPr sz="1800" b="1" spc="20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65340" y="4146787"/>
            <a:ext cx="90360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</a:tabLst>
            </a:pP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0.7	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(0)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2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1800" b="1" spc="-4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1800" b="1" spc="30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1800" b="1" spc="-4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=</a:t>
            </a:r>
            <a:r>
              <a:rPr sz="1800" b="1" spc="-15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1800" b="1" spc="15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3200" y="5334000"/>
            <a:ext cx="2057400" cy="6477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8260" rIns="0" bIns="0" rtlCol="0">
            <a:spAutoFit/>
          </a:bodyPr>
          <a:lstStyle/>
          <a:p>
            <a:pPr marL="91440" marR="255270">
              <a:lnSpc>
                <a:spcPts val="2100"/>
              </a:lnSpc>
              <a:spcBef>
                <a:spcPts val="380"/>
              </a:spcBef>
            </a:pPr>
            <a:r>
              <a:rPr sz="1800" b="1" spc="15" dirty="0">
                <a:latin typeface="Calibri"/>
                <a:cs typeface="Calibri"/>
              </a:rPr>
              <a:t>Compare </a:t>
            </a:r>
            <a:r>
              <a:rPr sz="1800" b="1" spc="-30" dirty="0">
                <a:latin typeface="Calibri"/>
                <a:cs typeface="Calibri"/>
              </a:rPr>
              <a:t>with</a:t>
            </a:r>
            <a:r>
              <a:rPr sz="1800" b="1" spc="-1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  </a:t>
            </a:r>
            <a:r>
              <a:rPr sz="1800" b="1" spc="-5" dirty="0">
                <a:latin typeface="Calibri"/>
                <a:cs typeface="Calibri"/>
              </a:rPr>
              <a:t>target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2209800"/>
            <a:ext cx="544830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1524000"/>
            <a:ext cx="4191000" cy="368300"/>
          </a:xfrm>
          <a:prstGeom prst="rect">
            <a:avLst/>
          </a:prstGeom>
          <a:solidFill>
            <a:srgbClr val="FDEADA"/>
          </a:solidFill>
          <a:ln w="25400">
            <a:solidFill>
              <a:srgbClr val="0070C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1800" b="1" spc="15" dirty="0">
                <a:latin typeface="Calibri"/>
                <a:cs typeface="Calibri"/>
              </a:rPr>
              <a:t>Adjust </a:t>
            </a:r>
            <a:r>
              <a:rPr sz="1800" b="1" spc="-10" dirty="0">
                <a:latin typeface="Calibri"/>
                <a:cs typeface="Calibri"/>
              </a:rPr>
              <a:t>weights </a:t>
            </a:r>
            <a:r>
              <a:rPr sz="1800" b="1" dirty="0">
                <a:latin typeface="Calibri"/>
                <a:cs typeface="Calibri"/>
              </a:rPr>
              <a:t>based </a:t>
            </a:r>
            <a:r>
              <a:rPr sz="1800" b="1" spc="15" dirty="0">
                <a:latin typeface="Calibri"/>
                <a:cs typeface="Calibri"/>
              </a:rPr>
              <a:t>on</a:t>
            </a:r>
            <a:r>
              <a:rPr sz="1800" b="1" spc="-229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error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2230120"/>
            <a:ext cx="319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r>
              <a:rPr sz="1800" b="1" spc="20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2839720"/>
            <a:ext cx="319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70C0"/>
                </a:solidFill>
                <a:latin typeface="Calibri"/>
                <a:cs typeface="Calibri"/>
              </a:rPr>
              <a:t>2</a:t>
            </a:r>
            <a:r>
              <a:rPr sz="1800" b="1" spc="20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3449320"/>
            <a:ext cx="319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r>
              <a:rPr sz="1800" b="1" spc="20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9140" y="2775187"/>
            <a:ext cx="90360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</a:tabLst>
            </a:pP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0.7	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(0)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2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1800" b="1" spc="-4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1800" b="1" spc="30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1800" b="1" spc="-4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=</a:t>
            </a:r>
            <a:r>
              <a:rPr sz="1800" b="1" spc="-15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1800" b="1" spc="15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4998" y="2514601"/>
            <a:ext cx="167431" cy="2832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72430" y="2514601"/>
            <a:ext cx="339356" cy="200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4998" y="2514601"/>
            <a:ext cx="506787" cy="4838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4998" y="2797884"/>
            <a:ext cx="339356" cy="2005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44355" y="2715172"/>
            <a:ext cx="167431" cy="2832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600" y="2895600"/>
            <a:ext cx="167430" cy="2832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3030" y="2895600"/>
            <a:ext cx="339356" cy="200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95600" y="2895600"/>
            <a:ext cx="506787" cy="4838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5600" y="3178882"/>
            <a:ext cx="339356" cy="2005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4956" y="3096171"/>
            <a:ext cx="167430" cy="2832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62400" y="2590798"/>
            <a:ext cx="167431" cy="283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29831" y="2590798"/>
            <a:ext cx="339355" cy="200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62400" y="2590799"/>
            <a:ext cx="506787" cy="483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62400" y="2874081"/>
            <a:ext cx="339356" cy="2005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01756" y="2791371"/>
            <a:ext cx="167430" cy="2832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29201" y="2667000"/>
            <a:ext cx="167430" cy="2832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96632" y="2667000"/>
            <a:ext cx="339355" cy="200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29201" y="2667000"/>
            <a:ext cx="506787" cy="4838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29201" y="2950282"/>
            <a:ext cx="339356" cy="2005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68557" y="2867571"/>
            <a:ext cx="167430" cy="2832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19800" y="2743200"/>
            <a:ext cx="392696" cy="3621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19800" y="2743200"/>
            <a:ext cx="421385" cy="3621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19200" y="4343400"/>
            <a:ext cx="6019800" cy="1473200"/>
          </a:xfrm>
          <a:prstGeom prst="rect">
            <a:avLst/>
          </a:prstGeom>
          <a:solidFill>
            <a:srgbClr val="92D050">
              <a:alpha val="47799"/>
            </a:srgbClr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 marR="294005">
              <a:lnSpc>
                <a:spcPct val="99500"/>
              </a:lnSpc>
              <a:spcBef>
                <a:spcPts val="270"/>
              </a:spcBef>
            </a:pP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Repeat</a:t>
            </a:r>
            <a:r>
              <a:rPr sz="18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70C0"/>
                </a:solidFill>
                <a:latin typeface="Calibri"/>
                <a:cs typeface="Calibri"/>
              </a:rPr>
              <a:t>this</a:t>
            </a:r>
            <a:r>
              <a:rPr sz="1800" b="1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0070C0"/>
                </a:solidFill>
                <a:latin typeface="Calibri"/>
                <a:cs typeface="Calibri"/>
              </a:rPr>
              <a:t>thousands,</a:t>
            </a:r>
            <a:r>
              <a:rPr sz="1800" b="1" spc="-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spc="20" dirty="0">
                <a:solidFill>
                  <a:srgbClr val="0070C0"/>
                </a:solidFill>
                <a:latin typeface="Calibri"/>
                <a:cs typeface="Calibri"/>
              </a:rPr>
              <a:t>maybe</a:t>
            </a:r>
            <a:r>
              <a:rPr sz="1800" b="1" spc="-114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70C0"/>
                </a:solidFill>
                <a:latin typeface="Calibri"/>
                <a:cs typeface="Calibri"/>
              </a:rPr>
              <a:t>millions</a:t>
            </a:r>
            <a:r>
              <a:rPr sz="1800" b="1" spc="-1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0070C0"/>
                </a:solidFill>
                <a:latin typeface="Calibri"/>
                <a:cs typeface="Calibri"/>
              </a:rPr>
              <a:t>of</a:t>
            </a:r>
            <a:r>
              <a:rPr sz="1800" b="1" spc="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70C0"/>
                </a:solidFill>
                <a:latin typeface="Calibri"/>
                <a:cs typeface="Calibri"/>
              </a:rPr>
              <a:t>times</a:t>
            </a:r>
            <a:r>
              <a:rPr sz="18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–</a:t>
            </a:r>
            <a:r>
              <a:rPr sz="1800" b="1" spc="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spc="10" dirty="0">
                <a:solidFill>
                  <a:srgbClr val="0070C0"/>
                </a:solidFill>
                <a:latin typeface="Calibri"/>
                <a:cs typeface="Calibri"/>
              </a:rPr>
              <a:t>each</a:t>
            </a:r>
            <a:r>
              <a:rPr sz="1800" b="1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70C0"/>
                </a:solidFill>
                <a:latin typeface="Calibri"/>
                <a:cs typeface="Calibri"/>
              </a:rPr>
              <a:t>time 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taking a </a:t>
            </a:r>
            <a:r>
              <a:rPr sz="1800" b="1" spc="10" dirty="0">
                <a:solidFill>
                  <a:srgbClr val="0070C0"/>
                </a:solidFill>
                <a:latin typeface="Calibri"/>
                <a:cs typeface="Calibri"/>
              </a:rPr>
              <a:t>random </a:t>
            </a:r>
            <a:r>
              <a:rPr sz="1800" b="1" spc="-15" dirty="0">
                <a:solidFill>
                  <a:srgbClr val="0070C0"/>
                </a:solidFill>
                <a:latin typeface="Calibri"/>
                <a:cs typeface="Calibri"/>
              </a:rPr>
              <a:t>training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instance, </a:t>
            </a:r>
            <a:r>
              <a:rPr sz="1800" b="1" spc="10" dirty="0">
                <a:solidFill>
                  <a:srgbClr val="0070C0"/>
                </a:solidFill>
                <a:latin typeface="Calibri"/>
                <a:cs typeface="Calibri"/>
              </a:rPr>
              <a:t>and making </a:t>
            </a:r>
            <a:r>
              <a:rPr sz="1800" b="1" spc="-10" dirty="0">
                <a:solidFill>
                  <a:srgbClr val="0070C0"/>
                </a:solidFill>
                <a:latin typeface="Calibri"/>
                <a:cs typeface="Calibri"/>
              </a:rPr>
              <a:t>slight  </a:t>
            </a:r>
            <a:r>
              <a:rPr sz="1800" b="1" spc="-5" dirty="0">
                <a:solidFill>
                  <a:srgbClr val="0070C0"/>
                </a:solidFill>
                <a:latin typeface="Calibri"/>
                <a:cs typeface="Calibri"/>
              </a:rPr>
              <a:t>weight</a:t>
            </a:r>
            <a:r>
              <a:rPr sz="1800" b="1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0070C0"/>
                </a:solidFill>
                <a:latin typeface="Calibri"/>
                <a:cs typeface="Calibri"/>
              </a:rPr>
              <a:t>adjustments</a:t>
            </a:r>
            <a:endParaRPr sz="1800">
              <a:latin typeface="Calibri"/>
              <a:cs typeface="Calibri"/>
            </a:endParaRPr>
          </a:p>
          <a:p>
            <a:pPr marL="91440" marR="497840" indent="101600">
              <a:lnSpc>
                <a:spcPts val="2100"/>
              </a:lnSpc>
              <a:spcBef>
                <a:spcPts val="160"/>
              </a:spcBef>
            </a:pPr>
            <a:r>
              <a:rPr sz="1800" b="1" i="1" spc="-25" dirty="0">
                <a:solidFill>
                  <a:srgbClr val="0D0D0D"/>
                </a:solidFill>
                <a:latin typeface="Calibri"/>
                <a:cs typeface="Calibri"/>
              </a:rPr>
              <a:t>Algorithms </a:t>
            </a:r>
            <a:r>
              <a:rPr sz="1800" b="1" i="1" spc="-10" dirty="0">
                <a:solidFill>
                  <a:srgbClr val="0D0D0D"/>
                </a:solidFill>
                <a:latin typeface="Calibri"/>
                <a:cs typeface="Calibri"/>
              </a:rPr>
              <a:t>for </a:t>
            </a:r>
            <a:r>
              <a:rPr sz="1800" b="1" i="1" spc="-15" dirty="0">
                <a:solidFill>
                  <a:srgbClr val="0D0D0D"/>
                </a:solidFill>
                <a:latin typeface="Calibri"/>
                <a:cs typeface="Calibri"/>
              </a:rPr>
              <a:t>weight </a:t>
            </a:r>
            <a:r>
              <a:rPr sz="1800" b="1" i="1" spc="-5" dirty="0">
                <a:solidFill>
                  <a:srgbClr val="0D0D0D"/>
                </a:solidFill>
                <a:latin typeface="Calibri"/>
                <a:cs typeface="Calibri"/>
              </a:rPr>
              <a:t>adjustment </a:t>
            </a:r>
            <a:r>
              <a:rPr sz="1800" b="1" i="1" spc="5" dirty="0">
                <a:solidFill>
                  <a:srgbClr val="0D0D0D"/>
                </a:solidFill>
                <a:latin typeface="Calibri"/>
                <a:cs typeface="Calibri"/>
              </a:rPr>
              <a:t>are </a:t>
            </a:r>
            <a:r>
              <a:rPr sz="1800" b="1" i="1" dirty="0">
                <a:solidFill>
                  <a:srgbClr val="0D0D0D"/>
                </a:solidFill>
                <a:latin typeface="Calibri"/>
                <a:cs typeface="Calibri"/>
              </a:rPr>
              <a:t>designed </a:t>
            </a:r>
            <a:r>
              <a:rPr sz="1800" b="1" i="1" spc="-15" dirty="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sz="1800" b="1" i="1" spc="-20" dirty="0">
                <a:solidFill>
                  <a:srgbClr val="0D0D0D"/>
                </a:solidFill>
                <a:latin typeface="Calibri"/>
                <a:cs typeface="Calibri"/>
              </a:rPr>
              <a:t>make  </a:t>
            </a:r>
            <a:r>
              <a:rPr sz="1800" b="1" i="1" spc="-5" dirty="0">
                <a:solidFill>
                  <a:srgbClr val="0D0D0D"/>
                </a:solidFill>
                <a:latin typeface="Calibri"/>
                <a:cs typeface="Calibri"/>
              </a:rPr>
              <a:t>changes </a:t>
            </a:r>
            <a:r>
              <a:rPr sz="1800" b="1" i="1" spc="-10" dirty="0">
                <a:solidFill>
                  <a:srgbClr val="0D0D0D"/>
                </a:solidFill>
                <a:latin typeface="Calibri"/>
                <a:cs typeface="Calibri"/>
              </a:rPr>
              <a:t>that </a:t>
            </a:r>
            <a:r>
              <a:rPr sz="1800" b="1" i="1" spc="-35" dirty="0">
                <a:solidFill>
                  <a:srgbClr val="0D0D0D"/>
                </a:solidFill>
                <a:latin typeface="Calibri"/>
                <a:cs typeface="Calibri"/>
              </a:rPr>
              <a:t>will </a:t>
            </a:r>
            <a:r>
              <a:rPr sz="1800" b="1" i="1" spc="-15" dirty="0">
                <a:solidFill>
                  <a:srgbClr val="0D0D0D"/>
                </a:solidFill>
                <a:latin typeface="Calibri"/>
                <a:cs typeface="Calibri"/>
              </a:rPr>
              <a:t>reduce </a:t>
            </a:r>
            <a:r>
              <a:rPr sz="1800" b="1" i="1" spc="-2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1800" b="1" i="1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0D0D0D"/>
                </a:solidFill>
                <a:latin typeface="Calibri"/>
                <a:cs typeface="Calibri"/>
              </a:rPr>
              <a:t>error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82906" y="6657012"/>
            <a:ext cx="376872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latin typeface="Calibri"/>
                <a:cs typeface="Calibri"/>
              </a:rPr>
              <a:t>https://</a:t>
            </a:r>
            <a:r>
              <a:rPr sz="1200" spc="-10" dirty="0">
                <a:latin typeface="Calibri"/>
                <a:cs typeface="Calibri"/>
                <a:hlinkClick r:id="rId10"/>
              </a:rPr>
              <a:t>www.macs.hw.ac.uk/~dwcorne/Teaching/</a:t>
            </a:r>
            <a:r>
              <a:rPr sz="1200" b="1" spc="-10" dirty="0">
                <a:latin typeface="Calibri"/>
                <a:cs typeface="Calibri"/>
                <a:hlinkClick r:id="rId10"/>
              </a:rPr>
              <a:t>intro</a:t>
            </a:r>
            <a:r>
              <a:rPr sz="1200" spc="-10" dirty="0">
                <a:latin typeface="Calibri"/>
                <a:cs typeface="Calibri"/>
                <a:hlinkClick r:id="rId10"/>
              </a:rPr>
              <a:t>dl.</a:t>
            </a:r>
            <a:r>
              <a:rPr sz="1200" b="1" spc="-10" dirty="0">
                <a:latin typeface="Calibri"/>
                <a:cs typeface="Calibri"/>
                <a:hlinkClick r:id="rId10"/>
              </a:rPr>
              <a:t>ppt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475" y="1146154"/>
            <a:ext cx="5593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CIFAR </a:t>
            </a:r>
            <a:r>
              <a:rPr sz="2400" b="1" spc="-10" dirty="0">
                <a:latin typeface="Calibri"/>
                <a:cs typeface="Calibri"/>
              </a:rPr>
              <a:t>10 </a:t>
            </a:r>
            <a:r>
              <a:rPr sz="2400" b="1" spc="5" dirty="0">
                <a:latin typeface="Calibri"/>
                <a:cs typeface="Calibri"/>
              </a:rPr>
              <a:t>and </a:t>
            </a:r>
            <a:r>
              <a:rPr sz="2400" b="1" dirty="0">
                <a:latin typeface="Calibri"/>
                <a:cs typeface="Calibri"/>
              </a:rPr>
              <a:t>Convolutional </a:t>
            </a:r>
            <a:r>
              <a:rPr sz="2400" b="1" spc="-5" dirty="0">
                <a:latin typeface="Calibri"/>
                <a:cs typeface="Calibri"/>
              </a:rPr>
              <a:t>Neural</a:t>
            </a:r>
            <a:r>
              <a:rPr sz="2400" b="1" spc="-2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2900" y="1933575"/>
            <a:ext cx="4391025" cy="339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6540" y="1937999"/>
            <a:ext cx="3286760" cy="358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CIFAR </a:t>
            </a:r>
            <a:r>
              <a:rPr sz="1800" b="1" spc="-10" dirty="0">
                <a:latin typeface="Calibri"/>
                <a:cs typeface="Calibri"/>
              </a:rPr>
              <a:t>10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dataset: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1800" spc="-20" dirty="0">
                <a:latin typeface="Calibri"/>
                <a:cs typeface="Calibri"/>
              </a:rPr>
              <a:t>50,000 training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images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20" dirty="0">
                <a:latin typeface="Calibri"/>
                <a:cs typeface="Calibri"/>
              </a:rPr>
              <a:t>10,000 </a:t>
            </a:r>
            <a:r>
              <a:rPr sz="1800" spc="-15" dirty="0">
                <a:latin typeface="Calibri"/>
                <a:cs typeface="Calibri"/>
              </a:rPr>
              <a:t>testing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images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10" dirty="0">
                <a:latin typeface="Calibri"/>
                <a:cs typeface="Calibri"/>
              </a:rPr>
              <a:t>10 categories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(classes)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99100"/>
              </a:lnSpc>
            </a:pPr>
            <a:r>
              <a:rPr sz="1800" b="1" spc="5" dirty="0">
                <a:latin typeface="Calibri"/>
                <a:cs typeface="Calibri"/>
              </a:rPr>
              <a:t>Accuracies </a:t>
            </a:r>
            <a:r>
              <a:rPr sz="1800" spc="-35" dirty="0">
                <a:latin typeface="Calibri"/>
                <a:cs typeface="Calibri"/>
              </a:rPr>
              <a:t>from </a:t>
            </a:r>
            <a:r>
              <a:rPr sz="1800" spc="-30" dirty="0">
                <a:latin typeface="Calibri"/>
                <a:cs typeface="Calibri"/>
              </a:rPr>
              <a:t>different </a:t>
            </a:r>
            <a:r>
              <a:rPr sz="1800" spc="-25" dirty="0">
                <a:latin typeface="Calibri"/>
                <a:cs typeface="Calibri"/>
              </a:rPr>
              <a:t>methods:  Human: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~94%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Whitening </a:t>
            </a:r>
            <a:r>
              <a:rPr sz="1800" spc="-130" dirty="0">
                <a:latin typeface="Calibri"/>
                <a:cs typeface="Calibri"/>
              </a:rPr>
              <a:t>K-­‐mean:</a:t>
            </a:r>
            <a:r>
              <a:rPr sz="1800" spc="-2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80%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4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Deep </a:t>
            </a:r>
            <a:r>
              <a:rPr sz="1800" b="1" spc="15" dirty="0">
                <a:solidFill>
                  <a:srgbClr val="FF0000"/>
                </a:solidFill>
                <a:latin typeface="Calibri"/>
                <a:cs typeface="Calibri"/>
              </a:rPr>
              <a:t>CNN:</a:t>
            </a:r>
            <a:r>
              <a:rPr sz="180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95.5%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2675" y="6416654"/>
            <a:ext cx="4211955" cy="398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596900" marR="5080" indent="-584200">
              <a:lnSpc>
                <a:spcPct val="104200"/>
              </a:lnSpc>
              <a:spcBef>
                <a:spcPts val="40"/>
              </a:spcBef>
            </a:pPr>
            <a:r>
              <a:rPr sz="1200" spc="-25" dirty="0">
                <a:latin typeface="Calibri"/>
                <a:cs typeface="Calibri"/>
                <a:hlinkClick r:id="rId3"/>
              </a:rPr>
              <a:t>http://karpathy.github.io/2011/04/27/manually-­‐</a:t>
            </a:r>
            <a:r>
              <a:rPr sz="1200" spc="-25" dirty="0">
                <a:latin typeface="Calibri"/>
                <a:cs typeface="Calibri"/>
              </a:rPr>
              <a:t>classifying-­‐cifar10/  </a:t>
            </a:r>
            <a:r>
              <a:rPr sz="1200" spc="-20" dirty="0">
                <a:latin typeface="Calibri"/>
                <a:cs typeface="Calibri"/>
              </a:rPr>
              <a:t>https://</a:t>
            </a:r>
            <a:r>
              <a:rPr sz="1200" spc="-20" dirty="0">
                <a:latin typeface="Calibri"/>
                <a:cs typeface="Calibri"/>
                <a:hlinkClick r:id="rId4"/>
              </a:rPr>
              <a:t>www.kaggle.com/c/cifar-­‐</a:t>
            </a:r>
            <a:r>
              <a:rPr sz="1200" spc="-20" dirty="0">
                <a:latin typeface="Calibri"/>
                <a:cs typeface="Calibri"/>
              </a:rPr>
              <a:t>10/leaderboard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765" y="1701800"/>
            <a:ext cx="8733234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5475" y="1087120"/>
            <a:ext cx="466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Deep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Convolutional</a:t>
            </a:r>
            <a:r>
              <a:rPr sz="1800" b="1" spc="-1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Neural</a:t>
            </a:r>
            <a:r>
              <a:rPr sz="1800" b="1" spc="-1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Networks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on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CIFAR10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905000"/>
            <a:ext cx="1295400" cy="30480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400" spc="-25" dirty="0">
                <a:latin typeface="Calibri"/>
                <a:cs typeface="Calibri"/>
              </a:rPr>
              <a:t>convolution2D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000" y="1905000"/>
            <a:ext cx="1295400" cy="30480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400" spc="-15" dirty="0">
                <a:latin typeface="Calibri"/>
                <a:cs typeface="Calibri"/>
              </a:rPr>
              <a:t>MaxPooling2D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44950" y="191135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0"/>
                </a:moveTo>
                <a:lnTo>
                  <a:pt x="1295400" y="0"/>
                </a:lnTo>
                <a:lnTo>
                  <a:pt x="1295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EB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4950" y="191135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0"/>
                </a:moveTo>
                <a:lnTo>
                  <a:pt x="1295400" y="0"/>
                </a:lnTo>
                <a:lnTo>
                  <a:pt x="1295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44950" y="1925320"/>
            <a:ext cx="1295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convolution2D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0" y="3810000"/>
            <a:ext cx="1295400" cy="30480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29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sz="1400" spc="-15" dirty="0">
                <a:latin typeface="Calibri"/>
                <a:cs typeface="Calibri"/>
              </a:rPr>
              <a:t>MaxPooling2D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0" y="2362200"/>
            <a:ext cx="1447800" cy="30480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400" spc="-70" dirty="0">
                <a:latin typeface="Calibri"/>
                <a:cs typeface="Calibri"/>
              </a:rPr>
              <a:t>Fully-­‐connected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4000" y="1752600"/>
            <a:ext cx="3352800" cy="609600"/>
          </a:xfrm>
          <a:custGeom>
            <a:avLst/>
            <a:gdLst/>
            <a:ahLst/>
            <a:cxnLst/>
            <a:rect l="l" t="t" r="r" b="b"/>
            <a:pathLst>
              <a:path w="3352800" h="609600">
                <a:moveTo>
                  <a:pt x="0" y="0"/>
                </a:moveTo>
                <a:lnTo>
                  <a:pt x="3352800" y="0"/>
                </a:lnTo>
                <a:lnTo>
                  <a:pt x="33528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55940" y="3525520"/>
            <a:ext cx="688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latin typeface="Calibri"/>
                <a:cs typeface="Calibri"/>
              </a:rPr>
              <a:t>ou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30" dirty="0">
                <a:latin typeface="Calibri"/>
                <a:cs typeface="Calibri"/>
              </a:rPr>
              <a:t>pu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4800" y="4813300"/>
            <a:ext cx="4267200" cy="1206500"/>
          </a:xfrm>
          <a:prstGeom prst="rect">
            <a:avLst/>
          </a:prstGeom>
          <a:solidFill>
            <a:srgbClr val="C3D69B"/>
          </a:solidFill>
        </p:spPr>
        <p:txBody>
          <a:bodyPr vert="horz" wrap="square" lIns="0" tIns="38100" rIns="0" bIns="0" rtlCol="0">
            <a:spAutoFit/>
          </a:bodyPr>
          <a:lstStyle/>
          <a:p>
            <a:pPr marL="90805" marR="89535" algn="just">
              <a:lnSpc>
                <a:spcPct val="100299"/>
              </a:lnSpc>
              <a:spcBef>
                <a:spcPts val="300"/>
              </a:spcBef>
            </a:pPr>
            <a:r>
              <a:rPr sz="1800" b="1" spc="-5" dirty="0">
                <a:latin typeface="Calibri"/>
                <a:cs typeface="Calibri"/>
              </a:rPr>
              <a:t>Convolutional </a:t>
            </a:r>
            <a:r>
              <a:rPr sz="1800" b="1" spc="-15" dirty="0">
                <a:latin typeface="Calibri"/>
                <a:cs typeface="Calibri"/>
              </a:rPr>
              <a:t>Layer: </a:t>
            </a:r>
            <a:r>
              <a:rPr sz="1800" spc="-20" dirty="0">
                <a:latin typeface="Calibri"/>
                <a:cs typeface="Calibri"/>
              </a:rPr>
              <a:t>filters work </a:t>
            </a:r>
            <a:r>
              <a:rPr sz="1800" spc="-25" dirty="0">
                <a:latin typeface="Calibri"/>
                <a:cs typeface="Calibri"/>
              </a:rPr>
              <a:t>on </a:t>
            </a:r>
            <a:r>
              <a:rPr sz="1800" spc="10" dirty="0">
                <a:latin typeface="Calibri"/>
                <a:cs typeface="Calibri"/>
              </a:rPr>
              <a:t>every  </a:t>
            </a:r>
            <a:r>
              <a:rPr sz="1800" spc="-15" dirty="0">
                <a:latin typeface="Calibri"/>
                <a:cs typeface="Calibri"/>
              </a:rPr>
              <a:t>part </a:t>
            </a:r>
            <a:r>
              <a:rPr sz="1800" spc="25" dirty="0">
                <a:latin typeface="Calibri"/>
                <a:cs typeface="Calibri"/>
              </a:rPr>
              <a:t>of </a:t>
            </a:r>
            <a:r>
              <a:rPr sz="1800" spc="-20" dirty="0">
                <a:latin typeface="Calibri"/>
                <a:cs typeface="Calibri"/>
              </a:rPr>
              <a:t>the  </a:t>
            </a:r>
            <a:r>
              <a:rPr sz="1800" spc="5" dirty="0">
                <a:latin typeface="Calibri"/>
                <a:cs typeface="Calibri"/>
              </a:rPr>
              <a:t>image, </a:t>
            </a:r>
            <a:r>
              <a:rPr sz="1800" spc="-15" dirty="0">
                <a:latin typeface="Calibri"/>
                <a:cs typeface="Calibri"/>
              </a:rPr>
              <a:t>therefore, </a:t>
            </a:r>
            <a:r>
              <a:rPr sz="1800" spc="10" dirty="0">
                <a:latin typeface="Calibri"/>
                <a:cs typeface="Calibri"/>
              </a:rPr>
              <a:t>they </a:t>
            </a:r>
            <a:r>
              <a:rPr sz="1800" dirty="0">
                <a:latin typeface="Calibri"/>
                <a:cs typeface="Calibri"/>
              </a:rPr>
              <a:t>are  </a:t>
            </a:r>
            <a:r>
              <a:rPr sz="1800" spc="-10" dirty="0">
                <a:latin typeface="Calibri"/>
                <a:cs typeface="Calibri"/>
              </a:rPr>
              <a:t>searching </a:t>
            </a:r>
            <a:r>
              <a:rPr sz="1800" dirty="0">
                <a:latin typeface="Calibri"/>
                <a:cs typeface="Calibri"/>
              </a:rPr>
              <a:t>for </a:t>
            </a:r>
            <a:r>
              <a:rPr sz="1800" spc="-2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same </a:t>
            </a:r>
            <a:r>
              <a:rPr sz="1800" spc="-15" dirty="0">
                <a:latin typeface="Calibri"/>
                <a:cs typeface="Calibri"/>
              </a:rPr>
              <a:t>feature </a:t>
            </a:r>
            <a:r>
              <a:rPr sz="1800" spc="-5" dirty="0">
                <a:latin typeface="Calibri"/>
                <a:cs typeface="Calibri"/>
              </a:rPr>
              <a:t>everywhere  </a:t>
            </a:r>
            <a:r>
              <a:rPr sz="1800" spc="-10" dirty="0">
                <a:latin typeface="Calibri"/>
                <a:cs typeface="Calibri"/>
              </a:rPr>
              <a:t>in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image.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6002" y="4200551"/>
            <a:ext cx="3174629" cy="2206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8739" y="6421119"/>
            <a:ext cx="901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Calibri"/>
                <a:cs typeface="Calibri"/>
              </a:rPr>
              <a:t>Input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image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64940" y="6608613"/>
            <a:ext cx="50507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40" dirty="0">
                <a:latin typeface="Calibri"/>
                <a:cs typeface="Calibri"/>
                <a:hlinkClick r:id="rId4"/>
              </a:rPr>
              <a:t>http://www.slideshare.net/perone/deep-­‐</a:t>
            </a:r>
            <a:r>
              <a:rPr sz="1200" spc="-40" dirty="0">
                <a:latin typeface="Calibri"/>
                <a:cs typeface="Calibri"/>
              </a:rPr>
              <a:t>learning-­‐convolutional-­‐neural-­‐networks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6139" y="6421119"/>
            <a:ext cx="1545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Convolutional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output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38600" y="3810000"/>
            <a:ext cx="914400" cy="30480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400" spc="-20" dirty="0">
                <a:latin typeface="Calibri"/>
                <a:cs typeface="Calibri"/>
              </a:rPr>
              <a:t>Dropout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765" y="1701800"/>
            <a:ext cx="8733234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5475" y="1087120"/>
            <a:ext cx="466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Deep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Convolutional</a:t>
            </a:r>
            <a:r>
              <a:rPr sz="1800" b="1" spc="-1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Neural</a:t>
            </a:r>
            <a:r>
              <a:rPr sz="1800" b="1" spc="-1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Networks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on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CIFAR10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905000"/>
            <a:ext cx="1295400" cy="30480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400" spc="-25" dirty="0">
                <a:latin typeface="Calibri"/>
                <a:cs typeface="Calibri"/>
              </a:rPr>
              <a:t>convolution2D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000" y="1905000"/>
            <a:ext cx="1295400" cy="30480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400" spc="-15" dirty="0">
                <a:latin typeface="Calibri"/>
                <a:cs typeface="Calibri"/>
              </a:rPr>
              <a:t>MaxPooling2D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44950" y="191135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0"/>
                </a:moveTo>
                <a:lnTo>
                  <a:pt x="1295400" y="0"/>
                </a:lnTo>
                <a:lnTo>
                  <a:pt x="1295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EB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4950" y="191135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0"/>
                </a:moveTo>
                <a:lnTo>
                  <a:pt x="1295400" y="0"/>
                </a:lnTo>
                <a:lnTo>
                  <a:pt x="1295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44950" y="1925320"/>
            <a:ext cx="1295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convolution2D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0" y="3810000"/>
            <a:ext cx="1295400" cy="30480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29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sz="1400" spc="-15" dirty="0">
                <a:latin typeface="Calibri"/>
                <a:cs typeface="Calibri"/>
              </a:rPr>
              <a:t>MaxPooling2D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0" y="2362200"/>
            <a:ext cx="1447800" cy="30480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400" spc="-70" dirty="0">
                <a:latin typeface="Calibri"/>
                <a:cs typeface="Calibri"/>
              </a:rPr>
              <a:t>Fully-­‐connected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4000" y="1752600"/>
            <a:ext cx="3352800" cy="609600"/>
          </a:xfrm>
          <a:custGeom>
            <a:avLst/>
            <a:gdLst/>
            <a:ahLst/>
            <a:cxnLst/>
            <a:rect l="l" t="t" r="r" b="b"/>
            <a:pathLst>
              <a:path w="3352800" h="609600">
                <a:moveTo>
                  <a:pt x="0" y="0"/>
                </a:moveTo>
                <a:lnTo>
                  <a:pt x="3352800" y="0"/>
                </a:lnTo>
                <a:lnTo>
                  <a:pt x="33528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55940" y="3525520"/>
            <a:ext cx="688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latin typeface="Calibri"/>
                <a:cs typeface="Calibri"/>
              </a:rPr>
              <a:t>ou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30" dirty="0">
                <a:latin typeface="Calibri"/>
                <a:cs typeface="Calibri"/>
              </a:rPr>
              <a:t>pu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2434" y="4741984"/>
            <a:ext cx="3413226" cy="1922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400" y="46482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0" y="0"/>
                </a:moveTo>
                <a:lnTo>
                  <a:pt x="2514600" y="0"/>
                </a:lnTo>
                <a:lnTo>
                  <a:pt x="2514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8174" y="4665543"/>
            <a:ext cx="1545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Convolutional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output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1939" y="4894143"/>
            <a:ext cx="85851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MaxPooling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9600" y="6324600"/>
            <a:ext cx="1752600" cy="381000"/>
          </a:xfrm>
          <a:custGeom>
            <a:avLst/>
            <a:gdLst/>
            <a:ahLst/>
            <a:cxnLst/>
            <a:rect l="l" t="t" r="r" b="b"/>
            <a:pathLst>
              <a:path w="1752600" h="381000">
                <a:moveTo>
                  <a:pt x="0" y="0"/>
                </a:moveTo>
                <a:lnTo>
                  <a:pt x="1752600" y="0"/>
                </a:lnTo>
                <a:lnTo>
                  <a:pt x="1752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19600" y="4800600"/>
            <a:ext cx="3657600" cy="1206500"/>
          </a:xfrm>
          <a:prstGeom prst="rect">
            <a:avLst/>
          </a:prstGeom>
          <a:solidFill>
            <a:srgbClr val="D7E4BD"/>
          </a:solidFill>
        </p:spPr>
        <p:txBody>
          <a:bodyPr vert="horz" wrap="square" lIns="0" tIns="31750" rIns="0" bIns="0" rtlCol="0">
            <a:spAutoFit/>
          </a:bodyPr>
          <a:lstStyle/>
          <a:p>
            <a:pPr marL="90805" marR="83820" algn="just">
              <a:lnSpc>
                <a:spcPct val="100299"/>
              </a:lnSpc>
              <a:spcBef>
                <a:spcPts val="250"/>
              </a:spcBef>
            </a:pPr>
            <a:r>
              <a:rPr sz="1800" b="1" spc="-5" dirty="0">
                <a:latin typeface="Calibri"/>
                <a:cs typeface="Calibri"/>
              </a:rPr>
              <a:t>MaxPooling: </a:t>
            </a:r>
            <a:r>
              <a:rPr sz="1800" spc="-15" dirty="0">
                <a:latin typeface="Calibri"/>
                <a:cs typeface="Calibri"/>
              </a:rPr>
              <a:t>usually </a:t>
            </a:r>
            <a:r>
              <a:rPr sz="1800" spc="-20" dirty="0">
                <a:latin typeface="Calibri"/>
                <a:cs typeface="Calibri"/>
              </a:rPr>
              <a:t>present </a:t>
            </a:r>
            <a:r>
              <a:rPr sz="1800" spc="-5" dirty="0">
                <a:latin typeface="Calibri"/>
                <a:cs typeface="Calibri"/>
              </a:rPr>
              <a:t>after  </a:t>
            </a:r>
            <a:r>
              <a:rPr sz="1800" spc="-2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convolutional </a:t>
            </a:r>
            <a:r>
              <a:rPr sz="1800" spc="-40" dirty="0">
                <a:latin typeface="Calibri"/>
                <a:cs typeface="Calibri"/>
              </a:rPr>
              <a:t>layer. </a:t>
            </a:r>
            <a:r>
              <a:rPr sz="1800" spc="20" dirty="0">
                <a:latin typeface="Calibri"/>
                <a:cs typeface="Calibri"/>
              </a:rPr>
              <a:t>It </a:t>
            </a:r>
            <a:r>
              <a:rPr sz="1800" spc="-30" dirty="0">
                <a:latin typeface="Calibri"/>
                <a:cs typeface="Calibri"/>
              </a:rPr>
              <a:t>provides 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80" dirty="0">
                <a:latin typeface="Calibri"/>
                <a:cs typeface="Calibri"/>
              </a:rPr>
              <a:t>down-­‐sampling </a:t>
            </a:r>
            <a:r>
              <a:rPr sz="1800" spc="25" dirty="0">
                <a:latin typeface="Calibri"/>
                <a:cs typeface="Calibri"/>
              </a:rPr>
              <a:t>of </a:t>
            </a:r>
            <a:r>
              <a:rPr sz="1800" spc="15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convolutional  </a:t>
            </a:r>
            <a:r>
              <a:rPr sz="1800" spc="-35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64940" y="6608613"/>
            <a:ext cx="50507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40" dirty="0">
                <a:latin typeface="Calibri"/>
                <a:cs typeface="Calibri"/>
                <a:hlinkClick r:id="rId4"/>
              </a:rPr>
              <a:t>http://www.slideshare.net/perone/deep-­‐</a:t>
            </a:r>
            <a:r>
              <a:rPr sz="1200" spc="-40" dirty="0">
                <a:latin typeface="Calibri"/>
                <a:cs typeface="Calibri"/>
              </a:rPr>
              <a:t>learning-­‐convolutional-­‐neural-­‐networks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4739" y="5275143"/>
            <a:ext cx="346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(</a:t>
            </a:r>
            <a:r>
              <a:rPr sz="1400" spc="-15" dirty="0">
                <a:latin typeface="Calibri"/>
                <a:cs typeface="Calibri"/>
              </a:rPr>
              <a:t>2</a:t>
            </a:r>
            <a:r>
              <a:rPr sz="1400" spc="-5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2</a:t>
            </a:r>
            <a:r>
              <a:rPr sz="140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38600" y="3810000"/>
            <a:ext cx="914400" cy="30480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400" spc="-20" dirty="0">
                <a:latin typeface="Calibri"/>
                <a:cs typeface="Calibri"/>
              </a:rPr>
              <a:t>Dropout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47" y="1567668"/>
            <a:ext cx="9097505" cy="3971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85439" y="6324322"/>
            <a:ext cx="3221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latin typeface="Calibri"/>
                <a:cs typeface="Calibri"/>
              </a:rPr>
              <a:t>source:developer.nvidia.com/deep-­‐learning-­‐courses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765" y="1701800"/>
            <a:ext cx="8733234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5475" y="1087120"/>
            <a:ext cx="466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Deep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Convolutional</a:t>
            </a:r>
            <a:r>
              <a:rPr sz="1800" b="1" spc="-1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Neural</a:t>
            </a:r>
            <a:r>
              <a:rPr sz="1800" b="1" spc="-1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Networks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on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CIFAR10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905000"/>
            <a:ext cx="1295400" cy="30480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400" spc="-25" dirty="0">
                <a:latin typeface="Calibri"/>
                <a:cs typeface="Calibri"/>
              </a:rPr>
              <a:t>convolution2D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000" y="1905000"/>
            <a:ext cx="1295400" cy="30480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400" spc="-15" dirty="0">
                <a:latin typeface="Calibri"/>
                <a:cs typeface="Calibri"/>
              </a:rPr>
              <a:t>MaxPooling2D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44950" y="191135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0"/>
                </a:moveTo>
                <a:lnTo>
                  <a:pt x="1295400" y="0"/>
                </a:lnTo>
                <a:lnTo>
                  <a:pt x="1295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EB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4950" y="191135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0"/>
                </a:moveTo>
                <a:lnTo>
                  <a:pt x="1295400" y="0"/>
                </a:lnTo>
                <a:lnTo>
                  <a:pt x="1295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44950" y="1925320"/>
            <a:ext cx="1295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convolution2D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0" y="3810000"/>
            <a:ext cx="1295400" cy="30480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29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sz="1400" spc="-15" dirty="0">
                <a:latin typeface="Calibri"/>
                <a:cs typeface="Calibri"/>
              </a:rPr>
              <a:t>MaxPooling2D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0" y="2362200"/>
            <a:ext cx="1447800" cy="30480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400" spc="-70" dirty="0">
                <a:latin typeface="Calibri"/>
                <a:cs typeface="Calibri"/>
              </a:rPr>
              <a:t>Fully-­‐connected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4000" y="1752600"/>
            <a:ext cx="3352800" cy="609600"/>
          </a:xfrm>
          <a:custGeom>
            <a:avLst/>
            <a:gdLst/>
            <a:ahLst/>
            <a:cxnLst/>
            <a:rect l="l" t="t" r="r" b="b"/>
            <a:pathLst>
              <a:path w="3352800" h="609600">
                <a:moveTo>
                  <a:pt x="0" y="0"/>
                </a:moveTo>
                <a:lnTo>
                  <a:pt x="3352800" y="0"/>
                </a:lnTo>
                <a:lnTo>
                  <a:pt x="33528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55940" y="3525520"/>
            <a:ext cx="688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latin typeface="Calibri"/>
                <a:cs typeface="Calibri"/>
              </a:rPr>
              <a:t>ou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30" dirty="0">
                <a:latin typeface="Calibri"/>
                <a:cs typeface="Calibri"/>
              </a:rPr>
              <a:t>pu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38600" y="3810000"/>
            <a:ext cx="914400" cy="30480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400" spc="-20" dirty="0">
                <a:latin typeface="Calibri"/>
                <a:cs typeface="Calibri"/>
              </a:rPr>
              <a:t>Dropout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5182" y="4496996"/>
            <a:ext cx="2580402" cy="2010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81400" y="4813300"/>
            <a:ext cx="5257800" cy="1206500"/>
          </a:xfrm>
          <a:prstGeom prst="rect">
            <a:avLst/>
          </a:prstGeom>
          <a:solidFill>
            <a:srgbClr val="D7E4BD"/>
          </a:solidFill>
        </p:spPr>
        <p:txBody>
          <a:bodyPr vert="horz" wrap="square" lIns="0" tIns="38100" rIns="0" bIns="0" rtlCol="0">
            <a:spAutoFit/>
          </a:bodyPr>
          <a:lstStyle/>
          <a:p>
            <a:pPr marL="90805" marR="78105" algn="just">
              <a:lnSpc>
                <a:spcPct val="100299"/>
              </a:lnSpc>
              <a:spcBef>
                <a:spcPts val="300"/>
              </a:spcBef>
            </a:pPr>
            <a:r>
              <a:rPr sz="1800" b="1" dirty="0">
                <a:latin typeface="Calibri"/>
                <a:cs typeface="Calibri"/>
              </a:rPr>
              <a:t>Dropout: </a:t>
            </a:r>
            <a:r>
              <a:rPr sz="1800" spc="-25" dirty="0">
                <a:latin typeface="Calibri"/>
                <a:cs typeface="Calibri"/>
              </a:rPr>
              <a:t>randomly </a:t>
            </a:r>
            <a:r>
              <a:rPr sz="1800" spc="-10" dirty="0">
                <a:latin typeface="Calibri"/>
                <a:cs typeface="Calibri"/>
              </a:rPr>
              <a:t>drop </a:t>
            </a:r>
            <a:r>
              <a:rPr sz="1800" spc="-5" dirty="0">
                <a:latin typeface="Calibri"/>
                <a:cs typeface="Calibri"/>
              </a:rPr>
              <a:t>units </a:t>
            </a:r>
            <a:r>
              <a:rPr sz="1800" dirty="0">
                <a:latin typeface="Calibri"/>
                <a:cs typeface="Calibri"/>
              </a:rPr>
              <a:t>along </a:t>
            </a:r>
            <a:r>
              <a:rPr sz="1800" spc="20" dirty="0">
                <a:latin typeface="Calibri"/>
                <a:cs typeface="Calibri"/>
              </a:rPr>
              <a:t>with </a:t>
            </a:r>
            <a:r>
              <a:rPr sz="1800" spc="5" dirty="0">
                <a:latin typeface="Calibri"/>
                <a:cs typeface="Calibri"/>
              </a:rPr>
              <a:t>their  </a:t>
            </a:r>
            <a:r>
              <a:rPr sz="1800" spc="-10" dirty="0">
                <a:latin typeface="Calibri"/>
                <a:cs typeface="Calibri"/>
              </a:rPr>
              <a:t>connections </a:t>
            </a:r>
            <a:r>
              <a:rPr sz="1800" dirty="0">
                <a:latin typeface="Calibri"/>
                <a:cs typeface="Calibri"/>
              </a:rPr>
              <a:t>during </a:t>
            </a:r>
            <a:r>
              <a:rPr sz="1800" spc="-10" dirty="0">
                <a:latin typeface="Calibri"/>
                <a:cs typeface="Calibri"/>
              </a:rPr>
              <a:t>training. </a:t>
            </a:r>
            <a:r>
              <a:rPr sz="1800" spc="20" dirty="0">
                <a:latin typeface="Calibri"/>
                <a:cs typeface="Calibri"/>
              </a:rPr>
              <a:t>It </a:t>
            </a:r>
            <a:r>
              <a:rPr sz="1800" spc="-25" dirty="0">
                <a:latin typeface="Calibri"/>
                <a:cs typeface="Calibri"/>
              </a:rPr>
              <a:t>helps </a:t>
            </a:r>
            <a:r>
              <a:rPr sz="1800" spc="-5" dirty="0">
                <a:latin typeface="Calibri"/>
                <a:cs typeface="Calibri"/>
              </a:rPr>
              <a:t>to learn more  </a:t>
            </a:r>
            <a:r>
              <a:rPr sz="1800" spc="-35" dirty="0">
                <a:latin typeface="Calibri"/>
                <a:cs typeface="Calibri"/>
              </a:rPr>
              <a:t>robust </a:t>
            </a:r>
            <a:r>
              <a:rPr sz="1800" spc="-15" dirty="0">
                <a:latin typeface="Calibri"/>
                <a:cs typeface="Calibri"/>
              </a:rPr>
              <a:t>features </a:t>
            </a:r>
            <a:r>
              <a:rPr sz="1800" spc="-2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reducing </a:t>
            </a:r>
            <a:r>
              <a:rPr sz="1800" spc="-5" dirty="0">
                <a:latin typeface="Calibri"/>
                <a:cs typeface="Calibri"/>
              </a:rPr>
              <a:t>complex </a:t>
            </a:r>
            <a:r>
              <a:rPr sz="1800" spc="-75" dirty="0">
                <a:latin typeface="Calibri"/>
                <a:cs typeface="Calibri"/>
              </a:rPr>
              <a:t>co-­‐adaptations </a:t>
            </a:r>
            <a:r>
              <a:rPr sz="1800" spc="50" dirty="0">
                <a:latin typeface="Calibri"/>
                <a:cs typeface="Calibri"/>
              </a:rPr>
              <a:t>of  </a:t>
            </a:r>
            <a:r>
              <a:rPr sz="1800" spc="-25" dirty="0">
                <a:latin typeface="Calibri"/>
                <a:cs typeface="Calibri"/>
              </a:rPr>
              <a:t>units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alleviate </a:t>
            </a:r>
            <a:r>
              <a:rPr sz="1800" spc="-25" dirty="0">
                <a:latin typeface="Calibri"/>
                <a:cs typeface="Calibri"/>
              </a:rPr>
              <a:t>overfitting </a:t>
            </a:r>
            <a:r>
              <a:rPr sz="1800" spc="-15" dirty="0">
                <a:latin typeface="Calibri"/>
                <a:cs typeface="Calibri"/>
              </a:rPr>
              <a:t>issue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well.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6573519"/>
            <a:ext cx="895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Srivastava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et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al.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Dropout: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Simple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way</a:t>
            </a:r>
            <a:r>
              <a:rPr sz="1200" spc="-1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Prevent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Neural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Networks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from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Overfitting.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Journal</a:t>
            </a:r>
            <a:r>
              <a:rPr sz="1200" i="1" spc="5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of</a:t>
            </a:r>
            <a:r>
              <a:rPr sz="1200" i="1" spc="6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Machine</a:t>
            </a:r>
            <a:r>
              <a:rPr sz="1200" i="1" spc="1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Learning</a:t>
            </a:r>
            <a:r>
              <a:rPr sz="1200" i="1" spc="-90" dirty="0">
                <a:latin typeface="Calibri"/>
                <a:cs typeface="Calibri"/>
              </a:rPr>
              <a:t> </a:t>
            </a:r>
            <a:r>
              <a:rPr sz="1200" i="1" spc="10" dirty="0">
                <a:latin typeface="Calibri"/>
                <a:cs typeface="Calibri"/>
              </a:rPr>
              <a:t>Research</a:t>
            </a:r>
            <a:r>
              <a:rPr sz="1200" i="1" spc="-90" dirty="0">
                <a:latin typeface="Calibri"/>
                <a:cs typeface="Calibri"/>
              </a:rPr>
              <a:t> </a:t>
            </a:r>
            <a:r>
              <a:rPr sz="1200" spc="-40" dirty="0">
                <a:latin typeface="Calibri"/>
                <a:cs typeface="Calibri"/>
              </a:rPr>
              <a:t>15(2014):1929-­‐1958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765" y="1701800"/>
            <a:ext cx="8733234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5475" y="1087120"/>
            <a:ext cx="466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Deep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Convolutional</a:t>
            </a:r>
            <a:r>
              <a:rPr sz="1800" b="1" spc="-1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Neural</a:t>
            </a:r>
            <a:r>
              <a:rPr sz="1800" b="1" spc="-1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Networks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on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CIFAR10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905000"/>
            <a:ext cx="1295400" cy="30480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400" spc="-25" dirty="0">
                <a:latin typeface="Calibri"/>
                <a:cs typeface="Calibri"/>
              </a:rPr>
              <a:t>convolution2D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000" y="1905000"/>
            <a:ext cx="1295400" cy="30480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400" spc="-15" dirty="0">
                <a:latin typeface="Calibri"/>
                <a:cs typeface="Calibri"/>
              </a:rPr>
              <a:t>MaxPooling2D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44950" y="191135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0"/>
                </a:moveTo>
                <a:lnTo>
                  <a:pt x="1295400" y="0"/>
                </a:lnTo>
                <a:lnTo>
                  <a:pt x="1295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EB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4950" y="191135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0"/>
                </a:moveTo>
                <a:lnTo>
                  <a:pt x="1295400" y="0"/>
                </a:lnTo>
                <a:lnTo>
                  <a:pt x="1295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44950" y="1925320"/>
            <a:ext cx="1295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convolution2D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0" y="3810000"/>
            <a:ext cx="1295400" cy="30480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29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sz="1400" spc="-15" dirty="0">
                <a:latin typeface="Calibri"/>
                <a:cs typeface="Calibri"/>
              </a:rPr>
              <a:t>MaxPooling2D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0" y="2362200"/>
            <a:ext cx="1447800" cy="30480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400" spc="-70" dirty="0">
                <a:latin typeface="Calibri"/>
                <a:cs typeface="Calibri"/>
              </a:rPr>
              <a:t>Fully-­‐connected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4000" y="1752600"/>
            <a:ext cx="3352800" cy="609600"/>
          </a:xfrm>
          <a:custGeom>
            <a:avLst/>
            <a:gdLst/>
            <a:ahLst/>
            <a:cxnLst/>
            <a:rect l="l" t="t" r="r" b="b"/>
            <a:pathLst>
              <a:path w="3352800" h="609600">
                <a:moveTo>
                  <a:pt x="0" y="0"/>
                </a:moveTo>
                <a:lnTo>
                  <a:pt x="3352800" y="0"/>
                </a:lnTo>
                <a:lnTo>
                  <a:pt x="33528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55940" y="3525520"/>
            <a:ext cx="688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latin typeface="Calibri"/>
                <a:cs typeface="Calibri"/>
              </a:rPr>
              <a:t>ou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30" dirty="0">
                <a:latin typeface="Calibri"/>
                <a:cs typeface="Calibri"/>
              </a:rPr>
              <a:t>pu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38600" y="3810000"/>
            <a:ext cx="914400" cy="304800"/>
          </a:xfrm>
          <a:prstGeom prst="rect">
            <a:avLst/>
          </a:prstGeom>
          <a:solidFill>
            <a:srgbClr val="EBF1DE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400" spc="-20" dirty="0">
                <a:latin typeface="Calibri"/>
                <a:cs typeface="Calibri"/>
              </a:rPr>
              <a:t>Dropout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658" y="4366154"/>
            <a:ext cx="2839791" cy="2419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400" y="45720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0"/>
                </a:moveTo>
                <a:lnTo>
                  <a:pt x="838200" y="0"/>
                </a:lnTo>
                <a:lnTo>
                  <a:pt x="838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0706" y="4561840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npu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28875" y="4752340"/>
            <a:ext cx="63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ou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pu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3000" y="41910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0"/>
                </a:moveTo>
                <a:lnTo>
                  <a:pt x="990600" y="0"/>
                </a:lnTo>
                <a:lnTo>
                  <a:pt x="990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11306" y="4218940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dd</a:t>
            </a:r>
            <a:r>
              <a:rPr sz="1800" dirty="0">
                <a:latin typeface="Calibri"/>
                <a:cs typeface="Calibri"/>
              </a:rPr>
              <a:t>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83940" y="4638992"/>
            <a:ext cx="5170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5764" algn="l"/>
                <a:tab pos="2298065" algn="l"/>
                <a:tab pos="3237865" algn="l"/>
                <a:tab pos="3834765" algn="l"/>
                <a:tab pos="4457065" algn="l"/>
                <a:tab pos="4761865" algn="l"/>
              </a:tabLst>
            </a:pPr>
            <a:r>
              <a:rPr sz="1800" b="1" spc="-30" dirty="0">
                <a:latin typeface="Calibri"/>
                <a:cs typeface="Calibri"/>
              </a:rPr>
              <a:t>F</a:t>
            </a:r>
            <a:r>
              <a:rPr sz="1800" b="1" spc="30" dirty="0">
                <a:latin typeface="Calibri"/>
                <a:cs typeface="Calibri"/>
              </a:rPr>
              <a:t>u</a:t>
            </a:r>
            <a:r>
              <a:rPr sz="1800" b="1" spc="-45" dirty="0">
                <a:latin typeface="Calibri"/>
                <a:cs typeface="Calibri"/>
              </a:rPr>
              <a:t>ll</a:t>
            </a:r>
            <a:r>
              <a:rPr sz="1800" b="1" spc="45" dirty="0">
                <a:latin typeface="Calibri"/>
                <a:cs typeface="Calibri"/>
              </a:rPr>
              <a:t>y</a:t>
            </a:r>
            <a:r>
              <a:rPr sz="1800" b="1" spc="-370" dirty="0">
                <a:latin typeface="Calibri"/>
                <a:cs typeface="Calibri"/>
              </a:rPr>
              <a:t>-­</a:t>
            </a:r>
            <a:r>
              <a:rPr sz="1800" b="1" spc="-325" dirty="0">
                <a:latin typeface="Calibri"/>
                <a:cs typeface="Calibri"/>
              </a:rPr>
              <a:t>‐</a:t>
            </a:r>
            <a:r>
              <a:rPr sz="1800" b="1" spc="-55" dirty="0">
                <a:latin typeface="Calibri"/>
                <a:cs typeface="Calibri"/>
              </a:rPr>
              <a:t>c</a:t>
            </a:r>
            <a:r>
              <a:rPr sz="1800" b="1" spc="30" dirty="0">
                <a:latin typeface="Calibri"/>
                <a:cs typeface="Calibri"/>
              </a:rPr>
              <a:t>onn</a:t>
            </a:r>
            <a:r>
              <a:rPr sz="1800" b="1" spc="-110" dirty="0">
                <a:latin typeface="Calibri"/>
                <a:cs typeface="Calibri"/>
              </a:rPr>
              <a:t>e</a:t>
            </a:r>
            <a:r>
              <a:rPr sz="1800" b="1" spc="45" dirty="0">
                <a:latin typeface="Calibri"/>
                <a:cs typeface="Calibri"/>
              </a:rPr>
              <a:t>c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	</a:t>
            </a:r>
            <a:r>
              <a:rPr sz="1800" b="1" spc="-45" dirty="0">
                <a:latin typeface="Calibri"/>
                <a:cs typeface="Calibri"/>
              </a:rPr>
              <a:t>l</a:t>
            </a:r>
            <a:r>
              <a:rPr sz="1800" b="1" spc="10" dirty="0">
                <a:latin typeface="Calibri"/>
                <a:cs typeface="Calibri"/>
              </a:rPr>
              <a:t>a</a:t>
            </a:r>
            <a:r>
              <a:rPr sz="1800" b="1" spc="45" dirty="0">
                <a:latin typeface="Calibri"/>
                <a:cs typeface="Calibri"/>
              </a:rPr>
              <a:t>y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	</a:t>
            </a:r>
            <a:r>
              <a:rPr sz="1800" b="1" spc="35" dirty="0">
                <a:latin typeface="Calibri"/>
                <a:cs typeface="Calibri"/>
              </a:rPr>
              <a:t>(</a:t>
            </a:r>
            <a:r>
              <a:rPr sz="1800" b="1" spc="30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30" dirty="0">
                <a:latin typeface="Calibri"/>
                <a:cs typeface="Calibri"/>
              </a:rPr>
              <a:t>n</a:t>
            </a:r>
            <a:r>
              <a:rPr sz="1800" b="1" spc="-20" dirty="0">
                <a:latin typeface="Calibri"/>
                <a:cs typeface="Calibri"/>
              </a:rPr>
              <a:t>s</a:t>
            </a:r>
            <a:r>
              <a:rPr sz="1800" b="1" spc="-110" dirty="0">
                <a:latin typeface="Calibri"/>
                <a:cs typeface="Calibri"/>
              </a:rPr>
              <a:t>e</a:t>
            </a:r>
            <a:r>
              <a:rPr sz="1800" b="1" spc="35" dirty="0">
                <a:latin typeface="Calibri"/>
                <a:cs typeface="Calibri"/>
              </a:rPr>
              <a:t>)</a:t>
            </a:r>
            <a:r>
              <a:rPr sz="1800" b="1" dirty="0">
                <a:latin typeface="Calibri"/>
                <a:cs typeface="Calibri"/>
              </a:rPr>
              <a:t>:	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65" dirty="0">
                <a:latin typeface="Calibri"/>
                <a:cs typeface="Calibri"/>
              </a:rPr>
              <a:t>a</a:t>
            </a:r>
            <a:r>
              <a:rPr sz="1800" spc="3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	</a:t>
            </a:r>
            <a:r>
              <a:rPr sz="1800" spc="-50" dirty="0">
                <a:latin typeface="Calibri"/>
                <a:cs typeface="Calibri"/>
              </a:rPr>
              <a:t>nod</a:t>
            </a:r>
            <a:r>
              <a:rPr sz="1800" dirty="0">
                <a:latin typeface="Calibri"/>
                <a:cs typeface="Calibri"/>
              </a:rPr>
              <a:t>e	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	</a:t>
            </a:r>
            <a:r>
              <a:rPr sz="1800" spc="-50" dirty="0">
                <a:latin typeface="Calibri"/>
                <a:cs typeface="Calibri"/>
              </a:rPr>
              <a:t>fu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8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83940" y="4905692"/>
            <a:ext cx="5170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connected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spc="5" dirty="0">
                <a:latin typeface="Calibri"/>
                <a:cs typeface="Calibri"/>
              </a:rPr>
              <a:t>all </a:t>
            </a:r>
            <a:r>
              <a:rPr sz="1800" spc="-15" dirty="0">
                <a:latin typeface="Calibri"/>
                <a:cs typeface="Calibri"/>
              </a:rPr>
              <a:t>input </a:t>
            </a:r>
            <a:r>
              <a:rPr sz="1800" spc="5" dirty="0">
                <a:latin typeface="Calibri"/>
                <a:cs typeface="Calibri"/>
              </a:rPr>
              <a:t>nodes, </a:t>
            </a:r>
            <a:r>
              <a:rPr sz="1800" spc="15" dirty="0">
                <a:latin typeface="Calibri"/>
                <a:cs typeface="Calibri"/>
              </a:rPr>
              <a:t>each </a:t>
            </a:r>
            <a:r>
              <a:rPr sz="1800" spc="-15" dirty="0">
                <a:latin typeface="Calibri"/>
                <a:cs typeface="Calibri"/>
              </a:rPr>
              <a:t>node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computes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83940" y="5185092"/>
            <a:ext cx="517588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110"/>
              </a:spcBef>
            </a:pPr>
            <a:r>
              <a:rPr sz="1800" spc="-15" dirty="0">
                <a:latin typeface="Calibri"/>
                <a:cs typeface="Calibri"/>
              </a:rPr>
              <a:t>weighted </a:t>
            </a:r>
            <a:r>
              <a:rPr sz="1800" spc="15" dirty="0">
                <a:latin typeface="Calibri"/>
                <a:cs typeface="Calibri"/>
              </a:rPr>
              <a:t>sum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spc="5" dirty="0">
                <a:latin typeface="Calibri"/>
                <a:cs typeface="Calibri"/>
              </a:rPr>
              <a:t>all </a:t>
            </a:r>
            <a:r>
              <a:rPr sz="1800" spc="-15" dirty="0">
                <a:latin typeface="Calibri"/>
                <a:cs typeface="Calibri"/>
              </a:rPr>
              <a:t>input </a:t>
            </a:r>
            <a:r>
              <a:rPr sz="1800" spc="-10" dirty="0">
                <a:latin typeface="Calibri"/>
                <a:cs typeface="Calibri"/>
              </a:rPr>
              <a:t>nodes. </a:t>
            </a:r>
            <a:r>
              <a:rPr sz="1800" spc="2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spc="-204" dirty="0">
                <a:latin typeface="Calibri"/>
                <a:cs typeface="Calibri"/>
              </a:rPr>
              <a:t>one-­‐  </a:t>
            </a:r>
            <a:r>
              <a:rPr sz="1800" spc="-5" dirty="0">
                <a:latin typeface="Calibri"/>
                <a:cs typeface="Calibri"/>
              </a:rPr>
              <a:t>dimensional </a:t>
            </a:r>
            <a:r>
              <a:rPr sz="1800" spc="-15" dirty="0">
                <a:latin typeface="Calibri"/>
                <a:cs typeface="Calibri"/>
              </a:rPr>
              <a:t>structure. </a:t>
            </a:r>
            <a:r>
              <a:rPr sz="1800" spc="20" dirty="0">
                <a:latin typeface="Calibri"/>
                <a:cs typeface="Calibri"/>
              </a:rPr>
              <a:t>It </a:t>
            </a:r>
            <a:r>
              <a:rPr sz="1800" spc="-25" dirty="0">
                <a:latin typeface="Calibri"/>
                <a:cs typeface="Calibri"/>
              </a:rPr>
              <a:t>helps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spc="10" dirty="0">
                <a:latin typeface="Calibri"/>
                <a:cs typeface="Calibri"/>
              </a:rPr>
              <a:t>classify </a:t>
            </a:r>
            <a:r>
              <a:rPr sz="1800" spc="-15" dirty="0">
                <a:latin typeface="Calibri"/>
                <a:cs typeface="Calibri"/>
              </a:rPr>
              <a:t>input </a:t>
            </a:r>
            <a:r>
              <a:rPr sz="1800" spc="-10" dirty="0">
                <a:latin typeface="Calibri"/>
                <a:cs typeface="Calibri"/>
              </a:rPr>
              <a:t>pattern 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spc="-105" dirty="0">
                <a:latin typeface="Calibri"/>
                <a:cs typeface="Calibri"/>
              </a:rPr>
              <a:t>high-­‐level </a:t>
            </a:r>
            <a:r>
              <a:rPr sz="1800" spc="-15" dirty="0">
                <a:latin typeface="Calibri"/>
                <a:cs typeface="Calibri"/>
              </a:rPr>
              <a:t>features </a:t>
            </a:r>
            <a:r>
              <a:rPr sz="1800" spc="5" dirty="0">
                <a:latin typeface="Calibri"/>
                <a:cs typeface="Calibri"/>
              </a:rPr>
              <a:t>extracted </a:t>
            </a:r>
            <a:r>
              <a:rPr sz="1800" spc="-25" dirty="0">
                <a:latin typeface="Calibri"/>
                <a:cs typeface="Calibri"/>
              </a:rPr>
              <a:t>by </a:t>
            </a:r>
            <a:r>
              <a:rPr sz="1800" spc="-30" dirty="0">
                <a:latin typeface="Calibri"/>
                <a:cs typeface="Calibri"/>
              </a:rPr>
              <a:t>previous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layers.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67206" y="6573519"/>
            <a:ext cx="4441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"/>
                <a:cs typeface="Calibri"/>
                <a:hlinkClick r:id="rId4"/>
              </a:rPr>
              <a:t>http://www.slideshare.net/datasciencekorea/5-­‐</a:t>
            </a:r>
            <a:r>
              <a:rPr sz="1200" spc="-15" dirty="0">
                <a:latin typeface="Calibri"/>
                <a:cs typeface="Calibri"/>
              </a:rPr>
              <a:t>20141107deeplearning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574" y="985520"/>
            <a:ext cx="7550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>
                <a:solidFill>
                  <a:srgbClr val="0D0D0D"/>
                </a:solidFill>
              </a:rPr>
              <a:t>Why </a:t>
            </a:r>
            <a:r>
              <a:rPr sz="4000" dirty="0">
                <a:solidFill>
                  <a:srgbClr val="0D0D0D"/>
                </a:solidFill>
              </a:rPr>
              <a:t>GPU </a:t>
            </a:r>
            <a:r>
              <a:rPr sz="4000" spc="-45" dirty="0">
                <a:solidFill>
                  <a:srgbClr val="0D0D0D"/>
                </a:solidFill>
              </a:rPr>
              <a:t>Matters </a:t>
            </a:r>
            <a:r>
              <a:rPr sz="4000" spc="-10" dirty="0">
                <a:solidFill>
                  <a:srgbClr val="0D0D0D"/>
                </a:solidFill>
              </a:rPr>
              <a:t>in </a:t>
            </a:r>
            <a:r>
              <a:rPr sz="4000" spc="10" dirty="0">
                <a:solidFill>
                  <a:srgbClr val="0D0D0D"/>
                </a:solidFill>
              </a:rPr>
              <a:t>Deep</a:t>
            </a:r>
            <a:r>
              <a:rPr sz="4000" spc="55" dirty="0">
                <a:solidFill>
                  <a:srgbClr val="0D0D0D"/>
                </a:solidFill>
              </a:rPr>
              <a:t> </a:t>
            </a:r>
            <a:r>
              <a:rPr sz="4000" spc="-5" dirty="0">
                <a:solidFill>
                  <a:srgbClr val="0D0D0D"/>
                </a:solidFill>
              </a:rPr>
              <a:t>Learning?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0" y="1828800"/>
            <a:ext cx="4114800" cy="184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4900" y="1828800"/>
            <a:ext cx="40767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93540" y="2280920"/>
            <a:ext cx="6089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i="1" spc="-35" dirty="0">
                <a:latin typeface="Calibri"/>
                <a:cs typeface="Calibri"/>
              </a:rPr>
              <a:t>vs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81400" y="2438400"/>
            <a:ext cx="457200" cy="1219200"/>
          </a:xfrm>
          <a:custGeom>
            <a:avLst/>
            <a:gdLst/>
            <a:ahLst/>
            <a:cxnLst/>
            <a:rect l="l" t="t" r="r" b="b"/>
            <a:pathLst>
              <a:path w="457200" h="1219200">
                <a:moveTo>
                  <a:pt x="0" y="0"/>
                </a:moveTo>
                <a:lnTo>
                  <a:pt x="457200" y="0"/>
                </a:lnTo>
                <a:lnTo>
                  <a:pt x="4572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4400" y="2438400"/>
            <a:ext cx="381000" cy="1219200"/>
          </a:xfrm>
          <a:custGeom>
            <a:avLst/>
            <a:gdLst/>
            <a:ahLst/>
            <a:cxnLst/>
            <a:rect l="l" t="t" r="r" b="b"/>
            <a:pathLst>
              <a:path w="381000" h="1219200">
                <a:moveTo>
                  <a:pt x="0" y="0"/>
                </a:moveTo>
                <a:lnTo>
                  <a:pt x="381000" y="0"/>
                </a:lnTo>
                <a:lnTo>
                  <a:pt x="3810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203700"/>
            <a:ext cx="9144000" cy="368300"/>
          </a:xfrm>
          <a:custGeom>
            <a:avLst/>
            <a:gdLst/>
            <a:ahLst/>
            <a:cxnLst/>
            <a:rect l="l" t="t" r="r" b="b"/>
            <a:pathLst>
              <a:path w="9144000" h="368300">
                <a:moveTo>
                  <a:pt x="0" y="0"/>
                </a:moveTo>
                <a:lnTo>
                  <a:pt x="9144000" y="0"/>
                </a:lnTo>
                <a:lnTo>
                  <a:pt x="91440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A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3677920"/>
            <a:ext cx="8788400" cy="236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  <a:tabLst>
                <a:tab pos="5422265" algn="l"/>
              </a:tabLst>
            </a:pPr>
            <a:r>
              <a:rPr sz="1800" spc="-30" dirty="0">
                <a:latin typeface="Calibri"/>
                <a:cs typeface="Calibri"/>
              </a:rPr>
              <a:t>Running  </a:t>
            </a:r>
            <a:r>
              <a:rPr sz="1800" spc="-15" dirty="0">
                <a:latin typeface="Calibri"/>
                <a:cs typeface="Calibri"/>
              </a:rPr>
              <a:t>time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without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GPU	</a:t>
            </a:r>
            <a:r>
              <a:rPr sz="1800" spc="-30" dirty="0">
                <a:latin typeface="Calibri"/>
                <a:cs typeface="Calibri"/>
              </a:rPr>
              <a:t>Running </a:t>
            </a:r>
            <a:r>
              <a:rPr sz="1800" spc="-15" dirty="0">
                <a:latin typeface="Calibri"/>
                <a:cs typeface="Calibri"/>
              </a:rPr>
              <a:t>time </a:t>
            </a:r>
            <a:r>
              <a:rPr sz="1800" b="1" spc="-30" dirty="0">
                <a:latin typeface="Calibri"/>
                <a:cs typeface="Calibri"/>
              </a:rPr>
              <a:t>with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GPU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With GPU, </a:t>
            </a:r>
            <a:r>
              <a:rPr sz="1800" spc="-20" dirty="0">
                <a:latin typeface="Calibri"/>
                <a:cs typeface="Calibri"/>
              </a:rPr>
              <a:t>the </a:t>
            </a:r>
            <a:r>
              <a:rPr sz="1800" spc="-35" dirty="0">
                <a:latin typeface="Calibri"/>
                <a:cs typeface="Calibri"/>
              </a:rPr>
              <a:t>running </a:t>
            </a:r>
            <a:r>
              <a:rPr sz="1800" spc="-15" dirty="0">
                <a:latin typeface="Calibri"/>
                <a:cs typeface="Calibri"/>
              </a:rPr>
              <a:t>time </a:t>
            </a:r>
            <a:r>
              <a:rPr sz="1800" spc="-10" dirty="0">
                <a:latin typeface="Calibri"/>
                <a:cs typeface="Calibri"/>
              </a:rPr>
              <a:t>is 733/27=</a:t>
            </a:r>
            <a:r>
              <a:rPr sz="1800" b="1" spc="-10" dirty="0">
                <a:latin typeface="Calibri"/>
                <a:cs typeface="Calibri"/>
              </a:rPr>
              <a:t>27.1 times </a:t>
            </a:r>
            <a:r>
              <a:rPr sz="1800" b="1" spc="-5" dirty="0">
                <a:latin typeface="Calibri"/>
                <a:cs typeface="Calibri"/>
              </a:rPr>
              <a:t>faster </a:t>
            </a:r>
            <a:r>
              <a:rPr sz="1800" spc="-15" dirty="0">
                <a:latin typeface="Calibri"/>
                <a:cs typeface="Calibri"/>
              </a:rPr>
              <a:t>then </a:t>
            </a:r>
            <a:r>
              <a:rPr sz="1800" spc="-20" dirty="0">
                <a:latin typeface="Calibri"/>
                <a:cs typeface="Calibri"/>
              </a:rPr>
              <a:t>the </a:t>
            </a:r>
            <a:r>
              <a:rPr sz="1800" spc="-35" dirty="0">
                <a:latin typeface="Calibri"/>
                <a:cs typeface="Calibri"/>
              </a:rPr>
              <a:t>running </a:t>
            </a:r>
            <a:r>
              <a:rPr sz="1800" spc="-15" dirty="0">
                <a:latin typeface="Calibri"/>
                <a:cs typeface="Calibri"/>
              </a:rPr>
              <a:t>time </a:t>
            </a:r>
            <a:r>
              <a:rPr sz="1800" spc="-25" dirty="0">
                <a:latin typeface="Calibri"/>
                <a:cs typeface="Calibri"/>
              </a:rPr>
              <a:t>without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GPU!!!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  <a:spcBef>
                <a:spcPts val="5"/>
              </a:spcBef>
            </a:pP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Again, 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WHY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GPUs?</a:t>
            </a:r>
            <a:endParaRPr sz="1800">
              <a:latin typeface="Calibri"/>
              <a:cs typeface="Calibri"/>
            </a:endParaRPr>
          </a:p>
          <a:p>
            <a:pPr marL="241300" indent="-229235">
              <a:lnSpc>
                <a:spcPts val="2130"/>
              </a:lnSpc>
              <a:buAutoNum type="arabicPeriod"/>
              <a:tabLst>
                <a:tab pos="241935" algn="l"/>
              </a:tabLst>
            </a:pPr>
            <a:r>
              <a:rPr sz="1800" spc="-5" dirty="0">
                <a:latin typeface="Calibri"/>
                <a:cs typeface="Calibri"/>
              </a:rPr>
              <a:t>Every set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spc="-20" dirty="0">
                <a:latin typeface="Calibri"/>
                <a:cs typeface="Calibri"/>
              </a:rPr>
              <a:t>weights </a:t>
            </a:r>
            <a:r>
              <a:rPr sz="1800" spc="20" dirty="0">
                <a:latin typeface="Calibri"/>
                <a:cs typeface="Calibri"/>
              </a:rPr>
              <a:t>can </a:t>
            </a:r>
            <a:r>
              <a:rPr sz="1800" spc="-25" dirty="0">
                <a:latin typeface="Calibri"/>
                <a:cs typeface="Calibri"/>
              </a:rPr>
              <a:t>be </a:t>
            </a:r>
            <a:r>
              <a:rPr sz="1800" spc="-15" dirty="0">
                <a:latin typeface="Calibri"/>
                <a:cs typeface="Calibri"/>
              </a:rPr>
              <a:t>stored </a:t>
            </a:r>
            <a:r>
              <a:rPr sz="1800" spc="15" dirty="0">
                <a:latin typeface="Calibri"/>
                <a:cs typeface="Calibri"/>
              </a:rPr>
              <a:t>as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matrix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(m,n)</a:t>
            </a:r>
            <a:endParaRPr sz="1800">
              <a:latin typeface="Calibri"/>
              <a:cs typeface="Calibri"/>
            </a:endParaRPr>
          </a:p>
          <a:p>
            <a:pPr marL="12700" marR="7620">
              <a:lnSpc>
                <a:spcPts val="2200"/>
              </a:lnSpc>
              <a:spcBef>
                <a:spcPts val="80"/>
              </a:spcBef>
              <a:buAutoNum type="arabicPeriod"/>
              <a:tabLst>
                <a:tab pos="241935" algn="l"/>
              </a:tabLst>
            </a:pPr>
            <a:r>
              <a:rPr sz="1800" spc="-10" dirty="0">
                <a:latin typeface="Calibri"/>
                <a:cs typeface="Calibri"/>
              </a:rPr>
              <a:t>GPUs </a:t>
            </a:r>
            <a:r>
              <a:rPr sz="1800" dirty="0">
                <a:latin typeface="Calibri"/>
                <a:cs typeface="Calibri"/>
              </a:rPr>
              <a:t>are </a:t>
            </a:r>
            <a:r>
              <a:rPr sz="1800" spc="-15" dirty="0">
                <a:latin typeface="Calibri"/>
                <a:cs typeface="Calibri"/>
              </a:rPr>
              <a:t>made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spc="-25" dirty="0">
                <a:latin typeface="Calibri"/>
                <a:cs typeface="Calibri"/>
              </a:rPr>
              <a:t>do common </a:t>
            </a:r>
            <a:r>
              <a:rPr sz="1800" spc="-5" dirty="0">
                <a:latin typeface="Calibri"/>
                <a:cs typeface="Calibri"/>
              </a:rPr>
              <a:t>parallel </a:t>
            </a:r>
            <a:r>
              <a:rPr sz="1800" spc="-30" dirty="0">
                <a:latin typeface="Calibri"/>
                <a:cs typeface="Calibri"/>
              </a:rPr>
              <a:t>problems </a:t>
            </a:r>
            <a:r>
              <a:rPr sz="1800" spc="-5" dirty="0">
                <a:latin typeface="Calibri"/>
                <a:cs typeface="Calibri"/>
              </a:rPr>
              <a:t>fast. </a:t>
            </a:r>
            <a:r>
              <a:rPr sz="1800" spc="-20" dirty="0">
                <a:latin typeface="Calibri"/>
                <a:cs typeface="Calibri"/>
              </a:rPr>
              <a:t>All </a:t>
            </a:r>
            <a:r>
              <a:rPr sz="1800" spc="-10" dirty="0">
                <a:latin typeface="Calibri"/>
                <a:cs typeface="Calibri"/>
              </a:rPr>
              <a:t>similar </a:t>
            </a:r>
            <a:r>
              <a:rPr sz="1800" spc="-5" dirty="0">
                <a:latin typeface="Calibri"/>
                <a:cs typeface="Calibri"/>
              </a:rPr>
              <a:t>calculations </a:t>
            </a:r>
            <a:r>
              <a:rPr sz="1800" dirty="0">
                <a:latin typeface="Calibri"/>
                <a:cs typeface="Calibri"/>
              </a:rPr>
              <a:t>are </a:t>
            </a:r>
            <a:r>
              <a:rPr sz="1800" spc="-40" dirty="0">
                <a:latin typeface="Calibri"/>
                <a:cs typeface="Calibri"/>
              </a:rPr>
              <a:t>done </a:t>
            </a:r>
            <a:r>
              <a:rPr sz="1800" spc="15" dirty="0">
                <a:latin typeface="Calibri"/>
                <a:cs typeface="Calibri"/>
              </a:rPr>
              <a:t>at </a:t>
            </a:r>
            <a:r>
              <a:rPr sz="1800" spc="-20" dirty="0">
                <a:latin typeface="Calibri"/>
                <a:cs typeface="Calibri"/>
              </a:rPr>
              <a:t>the  </a:t>
            </a:r>
            <a:r>
              <a:rPr sz="1800" spc="-5" dirty="0">
                <a:latin typeface="Calibri"/>
                <a:cs typeface="Calibri"/>
              </a:rPr>
              <a:t>same </a:t>
            </a:r>
            <a:r>
              <a:rPr sz="1800" spc="-15" dirty="0">
                <a:latin typeface="Calibri"/>
                <a:cs typeface="Calibri"/>
              </a:rPr>
              <a:t>time. This </a:t>
            </a:r>
            <a:r>
              <a:rPr sz="1800" spc="-10" dirty="0">
                <a:latin typeface="Calibri"/>
                <a:cs typeface="Calibri"/>
              </a:rPr>
              <a:t>extremely </a:t>
            </a:r>
            <a:r>
              <a:rPr sz="1800" spc="-30" dirty="0">
                <a:latin typeface="Calibri"/>
                <a:cs typeface="Calibri"/>
              </a:rPr>
              <a:t>boosts </a:t>
            </a:r>
            <a:r>
              <a:rPr sz="1800" spc="-20" dirty="0">
                <a:latin typeface="Calibri"/>
                <a:cs typeface="Calibri"/>
              </a:rPr>
              <a:t>the </a:t>
            </a:r>
            <a:r>
              <a:rPr sz="1800" spc="-25" dirty="0">
                <a:latin typeface="Calibri"/>
                <a:cs typeface="Calibri"/>
              </a:rPr>
              <a:t>performance </a:t>
            </a:r>
            <a:r>
              <a:rPr sz="1800" spc="-1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parallel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computations.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9606" y="6601321"/>
            <a:ext cx="3629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"/>
                <a:cs typeface="Calibri"/>
              </a:rPr>
              <a:t>Blankevoort </a:t>
            </a:r>
            <a:r>
              <a:rPr sz="1200" spc="-30" dirty="0">
                <a:latin typeface="Calibri"/>
                <a:cs typeface="Calibri"/>
              </a:rPr>
              <a:t>T., </a:t>
            </a:r>
            <a:r>
              <a:rPr sz="1200" spc="-5" dirty="0">
                <a:latin typeface="Calibri"/>
                <a:cs typeface="Calibri"/>
              </a:rPr>
              <a:t>Neural </a:t>
            </a:r>
            <a:r>
              <a:rPr sz="1200" spc="-10" dirty="0">
                <a:latin typeface="Calibri"/>
                <a:cs typeface="Calibri"/>
              </a:rPr>
              <a:t>Networks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-10" dirty="0">
                <a:latin typeface="Calibri"/>
                <a:cs typeface="Calibri"/>
              </a:rPr>
              <a:t>Deep </a:t>
            </a:r>
            <a:r>
              <a:rPr sz="1200" spc="-5" dirty="0">
                <a:latin typeface="Calibri"/>
                <a:cs typeface="Calibri"/>
              </a:rPr>
              <a:t>Learning,</a:t>
            </a:r>
            <a:r>
              <a:rPr sz="1200" spc="-19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slides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406" y="460057"/>
            <a:ext cx="7197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Summary</a:t>
            </a:r>
            <a:r>
              <a:rPr spc="-15"/>
              <a:t>: </a:t>
            </a:r>
            <a:r>
              <a:rPr lang="en-IN" spc="-30" dirty="0" smtClean="0"/>
              <a:t> </a:t>
            </a:r>
            <a:r>
              <a:rPr smtClean="0"/>
              <a:t>Deep</a:t>
            </a:r>
            <a:r>
              <a:rPr spc="200" smtClean="0"/>
              <a:t> </a:t>
            </a:r>
            <a:r>
              <a:rPr spc="-2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820"/>
            <a:ext cx="7705090" cy="284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Make </a:t>
            </a:r>
            <a:r>
              <a:rPr sz="3200" spc="-20" dirty="0">
                <a:latin typeface="Calibri"/>
                <a:cs typeface="Calibri"/>
              </a:rPr>
              <a:t>it </a:t>
            </a:r>
            <a:r>
              <a:rPr sz="3200" spc="5" dirty="0">
                <a:latin typeface="Calibri"/>
                <a:cs typeface="Calibri"/>
              </a:rPr>
              <a:t>deep </a:t>
            </a:r>
            <a:r>
              <a:rPr sz="3200" spc="-10" dirty="0">
                <a:latin typeface="Calibri"/>
                <a:cs typeface="Calibri"/>
              </a:rPr>
              <a:t>(many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layers)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95" dirty="0">
                <a:latin typeface="Calibri"/>
                <a:cs typeface="Calibri"/>
              </a:rPr>
              <a:t>Way </a:t>
            </a:r>
            <a:r>
              <a:rPr sz="3200" spc="5" dirty="0">
                <a:latin typeface="Calibri"/>
                <a:cs typeface="Calibri"/>
              </a:rPr>
              <a:t>more </a:t>
            </a:r>
            <a:r>
              <a:rPr sz="3200" spc="-15" dirty="0">
                <a:latin typeface="Calibri"/>
                <a:cs typeface="Calibri"/>
              </a:rPr>
              <a:t>labeled </a:t>
            </a:r>
            <a:r>
              <a:rPr sz="3200" dirty="0">
                <a:latin typeface="Calibri"/>
                <a:cs typeface="Calibri"/>
              </a:rPr>
              <a:t>data </a:t>
            </a:r>
            <a:r>
              <a:rPr sz="3200" spc="15" dirty="0">
                <a:latin typeface="Calibri"/>
                <a:cs typeface="Calibri"/>
              </a:rPr>
              <a:t>(1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million)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lot </a:t>
            </a:r>
            <a:r>
              <a:rPr sz="3200" spc="10" dirty="0">
                <a:latin typeface="Calibri"/>
                <a:cs typeface="Calibri"/>
              </a:rPr>
              <a:t>better computing </a:t>
            </a:r>
            <a:r>
              <a:rPr sz="3200" spc="5" dirty="0">
                <a:latin typeface="Calibri"/>
                <a:cs typeface="Calibri"/>
              </a:rPr>
              <a:t>power </a:t>
            </a:r>
            <a:r>
              <a:rPr sz="3200" spc="10" dirty="0">
                <a:latin typeface="Calibri"/>
                <a:cs typeface="Calibri"/>
              </a:rPr>
              <a:t>(GPU</a:t>
            </a:r>
            <a:r>
              <a:rPr sz="3200" spc="-4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clusters)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0506" y="460057"/>
            <a:ext cx="4073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Machine</a:t>
            </a:r>
            <a:r>
              <a:rPr spc="-35" dirty="0"/>
              <a:t> </a:t>
            </a:r>
            <a:r>
              <a:rPr spc="-20" dirty="0"/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4381500" y="3962400"/>
            <a:ext cx="1676400" cy="330200"/>
          </a:xfrm>
          <a:custGeom>
            <a:avLst/>
            <a:gdLst/>
            <a:ahLst/>
            <a:cxnLst/>
            <a:rect l="l" t="t" r="r" b="b"/>
            <a:pathLst>
              <a:path w="1676400" h="330200">
                <a:moveTo>
                  <a:pt x="1511301" y="0"/>
                </a:moveTo>
                <a:lnTo>
                  <a:pt x="1511301" y="82550"/>
                </a:lnTo>
                <a:lnTo>
                  <a:pt x="0" y="82550"/>
                </a:lnTo>
                <a:lnTo>
                  <a:pt x="0" y="247650"/>
                </a:lnTo>
                <a:lnTo>
                  <a:pt x="1511301" y="247650"/>
                </a:lnTo>
                <a:lnTo>
                  <a:pt x="1511301" y="330200"/>
                </a:lnTo>
                <a:lnTo>
                  <a:pt x="1676400" y="165101"/>
                </a:lnTo>
                <a:lnTo>
                  <a:pt x="151130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81500" y="3962400"/>
            <a:ext cx="1676400" cy="330200"/>
          </a:xfrm>
          <a:custGeom>
            <a:avLst/>
            <a:gdLst/>
            <a:ahLst/>
            <a:cxnLst/>
            <a:rect l="l" t="t" r="r" b="b"/>
            <a:pathLst>
              <a:path w="1676400" h="330200">
                <a:moveTo>
                  <a:pt x="0" y="82549"/>
                </a:moveTo>
                <a:lnTo>
                  <a:pt x="1511301" y="82549"/>
                </a:lnTo>
                <a:lnTo>
                  <a:pt x="1511301" y="0"/>
                </a:lnTo>
                <a:lnTo>
                  <a:pt x="1676400" y="165101"/>
                </a:lnTo>
                <a:lnTo>
                  <a:pt x="1511301" y="330200"/>
                </a:lnTo>
                <a:lnTo>
                  <a:pt x="1511301" y="247650"/>
                </a:lnTo>
                <a:lnTo>
                  <a:pt x="0" y="247650"/>
                </a:lnTo>
                <a:lnTo>
                  <a:pt x="0" y="82549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8910" y="2292587"/>
            <a:ext cx="753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Input: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8126" y="2317987"/>
            <a:ext cx="91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Output: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0821" y="3941691"/>
            <a:ext cx="1746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Label”motorcycle”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6400" y="3467100"/>
            <a:ext cx="2133600" cy="128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905000"/>
            <a:ext cx="2590800" cy="154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3375" y="460057"/>
            <a:ext cx="3397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Why </a:t>
            </a:r>
            <a:r>
              <a:rPr spc="-5" dirty="0"/>
              <a:t>is it</a:t>
            </a:r>
            <a:r>
              <a:rPr spc="85" dirty="0"/>
              <a:t> </a:t>
            </a:r>
            <a:r>
              <a:rPr spc="-35" dirty="0"/>
              <a:t>hard?</a:t>
            </a:r>
          </a:p>
        </p:txBody>
      </p:sp>
      <p:sp>
        <p:nvSpPr>
          <p:cNvPr id="4" name="object 4"/>
          <p:cNvSpPr/>
          <p:nvPr/>
        </p:nvSpPr>
        <p:spPr>
          <a:xfrm>
            <a:off x="3416300" y="4216400"/>
            <a:ext cx="4148597" cy="1498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1100" y="2908300"/>
            <a:ext cx="101600" cy="114300"/>
          </a:xfrm>
          <a:custGeom>
            <a:avLst/>
            <a:gdLst/>
            <a:ahLst/>
            <a:cxnLst/>
            <a:rect l="l" t="t" r="r" b="b"/>
            <a:pathLst>
              <a:path w="101600" h="114300">
                <a:moveTo>
                  <a:pt x="0" y="0"/>
                </a:moveTo>
                <a:lnTo>
                  <a:pt x="101600" y="0"/>
                </a:lnTo>
                <a:lnTo>
                  <a:pt x="1016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44850" y="3854450"/>
            <a:ext cx="4533900" cy="2019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85"/>
              </a:spcBef>
            </a:pPr>
            <a:r>
              <a:rPr sz="1800" spc="-10" dirty="0">
                <a:latin typeface="Calibri"/>
                <a:cs typeface="Calibri"/>
              </a:rPr>
              <a:t>But </a:t>
            </a:r>
            <a:r>
              <a:rPr sz="1800" spc="-20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camera </a:t>
            </a:r>
            <a:r>
              <a:rPr sz="1800" spc="-5" dirty="0">
                <a:latin typeface="Calibri"/>
                <a:cs typeface="Calibri"/>
              </a:rPr>
              <a:t>sees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this: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71750" y="2914650"/>
            <a:ext cx="5194300" cy="914400"/>
          </a:xfrm>
          <a:custGeom>
            <a:avLst/>
            <a:gdLst/>
            <a:ahLst/>
            <a:cxnLst/>
            <a:rect l="l" t="t" r="r" b="b"/>
            <a:pathLst>
              <a:path w="5194300" h="914400">
                <a:moveTo>
                  <a:pt x="0" y="0"/>
                </a:moveTo>
                <a:lnTo>
                  <a:pt x="5194300" y="91440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57450" y="2901950"/>
            <a:ext cx="787400" cy="952500"/>
          </a:xfrm>
          <a:custGeom>
            <a:avLst/>
            <a:gdLst/>
            <a:ahLst/>
            <a:cxnLst/>
            <a:rect l="l" t="t" r="r" b="b"/>
            <a:pathLst>
              <a:path w="787400" h="952500">
                <a:moveTo>
                  <a:pt x="0" y="0"/>
                </a:moveTo>
                <a:lnTo>
                  <a:pt x="787400" y="95250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44750" y="3028950"/>
            <a:ext cx="787400" cy="2489200"/>
          </a:xfrm>
          <a:custGeom>
            <a:avLst/>
            <a:gdLst/>
            <a:ahLst/>
            <a:cxnLst/>
            <a:rect l="l" t="t" r="r" b="b"/>
            <a:pathLst>
              <a:path w="787400" h="2489200">
                <a:moveTo>
                  <a:pt x="0" y="0"/>
                </a:moveTo>
                <a:lnTo>
                  <a:pt x="787400" y="248920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7081" y="1527453"/>
            <a:ext cx="1118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You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600" y="1943100"/>
            <a:ext cx="1574800" cy="93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/>
              <a:t>Raw </a:t>
            </a:r>
            <a:r>
              <a:rPr spc="-5" dirty="0"/>
              <a:t>Image</a:t>
            </a:r>
            <a:r>
              <a:rPr spc="-70" dirty="0"/>
              <a:t> </a:t>
            </a:r>
            <a:r>
              <a:rPr spc="-30" dirty="0"/>
              <a:t>Representation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58646" y="3746441"/>
            <a:ext cx="118110" cy="2125345"/>
          </a:xfrm>
          <a:custGeom>
            <a:avLst/>
            <a:gdLst/>
            <a:ahLst/>
            <a:cxnLst/>
            <a:rect l="l" t="t" r="r" b="b"/>
            <a:pathLst>
              <a:path w="118109" h="2125345">
                <a:moveTo>
                  <a:pt x="71654" y="72180"/>
                </a:moveTo>
                <a:lnTo>
                  <a:pt x="46254" y="72180"/>
                </a:lnTo>
                <a:lnTo>
                  <a:pt x="46253" y="2124724"/>
                </a:lnTo>
                <a:lnTo>
                  <a:pt x="71653" y="2124724"/>
                </a:lnTo>
                <a:lnTo>
                  <a:pt x="71654" y="72180"/>
                </a:lnTo>
                <a:close/>
              </a:path>
              <a:path w="118109" h="2125345">
                <a:moveTo>
                  <a:pt x="58954" y="0"/>
                </a:moveTo>
                <a:lnTo>
                  <a:pt x="0" y="101064"/>
                </a:lnTo>
                <a:lnTo>
                  <a:pt x="2046" y="108840"/>
                </a:lnTo>
                <a:lnTo>
                  <a:pt x="14163" y="115909"/>
                </a:lnTo>
                <a:lnTo>
                  <a:pt x="21939" y="113861"/>
                </a:lnTo>
                <a:lnTo>
                  <a:pt x="46254" y="72180"/>
                </a:lnTo>
                <a:lnTo>
                  <a:pt x="101059" y="72180"/>
                </a:lnTo>
                <a:lnTo>
                  <a:pt x="58954" y="0"/>
                </a:lnTo>
                <a:close/>
              </a:path>
              <a:path w="118109" h="2125345">
                <a:moveTo>
                  <a:pt x="101059" y="72180"/>
                </a:moveTo>
                <a:lnTo>
                  <a:pt x="71654" y="72180"/>
                </a:lnTo>
                <a:lnTo>
                  <a:pt x="95968" y="113861"/>
                </a:lnTo>
                <a:lnTo>
                  <a:pt x="103744" y="115909"/>
                </a:lnTo>
                <a:lnTo>
                  <a:pt x="115861" y="108840"/>
                </a:lnTo>
                <a:lnTo>
                  <a:pt x="117908" y="101064"/>
                </a:lnTo>
                <a:lnTo>
                  <a:pt x="101059" y="7218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6000" y="5657441"/>
            <a:ext cx="3173730" cy="116839"/>
          </a:xfrm>
          <a:custGeom>
            <a:avLst/>
            <a:gdLst/>
            <a:ahLst/>
            <a:cxnLst/>
            <a:rect l="l" t="t" r="r" b="b"/>
            <a:pathLst>
              <a:path w="3173729" h="116839">
                <a:moveTo>
                  <a:pt x="0" y="44858"/>
                </a:moveTo>
                <a:lnTo>
                  <a:pt x="0" y="70258"/>
                </a:lnTo>
                <a:lnTo>
                  <a:pt x="3101308" y="70259"/>
                </a:lnTo>
                <a:lnTo>
                  <a:pt x="3059626" y="94573"/>
                </a:lnTo>
                <a:lnTo>
                  <a:pt x="3057580" y="102349"/>
                </a:lnTo>
                <a:lnTo>
                  <a:pt x="3064649" y="114466"/>
                </a:lnTo>
                <a:lnTo>
                  <a:pt x="3072425" y="116513"/>
                </a:lnTo>
                <a:lnTo>
                  <a:pt x="3173489" y="57559"/>
                </a:lnTo>
                <a:lnTo>
                  <a:pt x="3151718" y="44859"/>
                </a:lnTo>
                <a:lnTo>
                  <a:pt x="0" y="44858"/>
                </a:lnTo>
                <a:close/>
              </a:path>
              <a:path w="3173729" h="116839">
                <a:moveTo>
                  <a:pt x="3071996" y="0"/>
                </a:moveTo>
                <a:lnTo>
                  <a:pt x="3065710" y="1654"/>
                </a:lnTo>
                <a:lnTo>
                  <a:pt x="3062881" y="3680"/>
                </a:lnTo>
                <a:lnTo>
                  <a:pt x="3057580" y="12768"/>
                </a:lnTo>
                <a:lnTo>
                  <a:pt x="3059626" y="20544"/>
                </a:lnTo>
                <a:lnTo>
                  <a:pt x="3101308" y="44859"/>
                </a:lnTo>
                <a:lnTo>
                  <a:pt x="3151718" y="44859"/>
                </a:lnTo>
                <a:lnTo>
                  <a:pt x="3075454" y="371"/>
                </a:lnTo>
                <a:lnTo>
                  <a:pt x="307199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9003" y="3891118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pixel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9529" y="4525670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6067" y="449580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64" y="0"/>
                </a:lnTo>
              </a:path>
            </a:pathLst>
          </a:custGeom>
          <a:ln w="5974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9529" y="4402467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83316" y="4522683"/>
            <a:ext cx="53975" cy="57150"/>
          </a:xfrm>
          <a:custGeom>
            <a:avLst/>
            <a:gdLst/>
            <a:ahLst/>
            <a:cxnLst/>
            <a:rect l="l" t="t" r="r" b="b"/>
            <a:pathLst>
              <a:path w="53975" h="57150">
                <a:moveTo>
                  <a:pt x="53766" y="0"/>
                </a:moveTo>
                <a:lnTo>
                  <a:pt x="0" y="0"/>
                </a:lnTo>
                <a:lnTo>
                  <a:pt x="0" y="57115"/>
                </a:lnTo>
                <a:lnTo>
                  <a:pt x="53766" y="57115"/>
                </a:lnTo>
                <a:lnTo>
                  <a:pt x="53766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26200" y="4495800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998" y="0"/>
                </a:lnTo>
              </a:path>
            </a:pathLst>
          </a:custGeom>
          <a:ln w="53766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83316" y="4411800"/>
            <a:ext cx="53975" cy="57150"/>
          </a:xfrm>
          <a:custGeom>
            <a:avLst/>
            <a:gdLst/>
            <a:ahLst/>
            <a:cxnLst/>
            <a:rect l="l" t="t" r="r" b="b"/>
            <a:pathLst>
              <a:path w="53975" h="57150">
                <a:moveTo>
                  <a:pt x="53766" y="0"/>
                </a:moveTo>
                <a:lnTo>
                  <a:pt x="0" y="0"/>
                </a:lnTo>
                <a:lnTo>
                  <a:pt x="0" y="57115"/>
                </a:lnTo>
                <a:lnTo>
                  <a:pt x="53766" y="57115"/>
                </a:lnTo>
                <a:lnTo>
                  <a:pt x="53766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55883" y="4787900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333" y="0"/>
                </a:lnTo>
              </a:path>
            </a:pathLst>
          </a:custGeom>
          <a:ln w="477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76756" y="4342362"/>
            <a:ext cx="109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Cars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1800" spc="-85" dirty="0">
                <a:latin typeface="Calibri"/>
                <a:cs typeface="Calibri"/>
              </a:rPr>
              <a:t>“Non”-­‐Cars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19529" y="5224170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6067" y="519430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64" y="0"/>
                </a:lnTo>
              </a:path>
            </a:pathLst>
          </a:custGeom>
          <a:ln w="5974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9529" y="5100967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78000" y="4965700"/>
            <a:ext cx="6731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7851" y="53467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997" y="0"/>
                </a:lnTo>
              </a:path>
            </a:pathLst>
          </a:custGeom>
          <a:ln w="537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4700" y="5118100"/>
            <a:ext cx="647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46051" y="40640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39997" y="0"/>
                </a:lnTo>
              </a:path>
            </a:pathLst>
          </a:custGeom>
          <a:ln w="537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4800" y="3784600"/>
            <a:ext cx="673100" cy="44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11800" y="1663700"/>
            <a:ext cx="1727200" cy="1168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00700" y="1752600"/>
            <a:ext cx="1549400" cy="990600"/>
          </a:xfrm>
          <a:prstGeom prst="rect">
            <a:avLst/>
          </a:prstGeom>
          <a:solidFill>
            <a:srgbClr val="DBEEF4"/>
          </a:solidFill>
        </p:spPr>
        <p:txBody>
          <a:bodyPr vert="horz" wrap="square" lIns="0" tIns="155575" rIns="0" bIns="0" rtlCol="0">
            <a:spAutoFit/>
          </a:bodyPr>
          <a:lstStyle/>
          <a:p>
            <a:pPr marL="147955" marR="146685" indent="88900">
              <a:lnSpc>
                <a:spcPts val="2600"/>
              </a:lnSpc>
              <a:spcBef>
                <a:spcPts val="1225"/>
              </a:spcBef>
            </a:pPr>
            <a:r>
              <a:rPr sz="2400" dirty="0">
                <a:latin typeface="Calibri"/>
                <a:cs typeface="Calibri"/>
              </a:rPr>
              <a:t>Learning  </a:t>
            </a:r>
            <a:r>
              <a:rPr sz="2400" spc="10" dirty="0">
                <a:latin typeface="Calibri"/>
                <a:cs typeface="Calibri"/>
              </a:rPr>
              <a:t>A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67200" y="2019300"/>
            <a:ext cx="1270000" cy="469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9750" y="2142511"/>
            <a:ext cx="953135" cy="172085"/>
          </a:xfrm>
          <a:custGeom>
            <a:avLst/>
            <a:gdLst/>
            <a:ahLst/>
            <a:cxnLst/>
            <a:rect l="l" t="t" r="r" b="b"/>
            <a:pathLst>
              <a:path w="953135" h="172085">
                <a:moveTo>
                  <a:pt x="920020" y="105388"/>
                </a:moveTo>
                <a:lnTo>
                  <a:pt x="844404" y="105389"/>
                </a:lnTo>
                <a:lnTo>
                  <a:pt x="790972" y="136558"/>
                </a:lnTo>
                <a:lnTo>
                  <a:pt x="781672" y="155453"/>
                </a:lnTo>
                <a:lnTo>
                  <a:pt x="784115" y="162612"/>
                </a:lnTo>
                <a:lnTo>
                  <a:pt x="789145" y="168262"/>
                </a:lnTo>
                <a:lnTo>
                  <a:pt x="795722" y="171436"/>
                </a:lnTo>
                <a:lnTo>
                  <a:pt x="803010" y="171911"/>
                </a:lnTo>
                <a:lnTo>
                  <a:pt x="810169" y="169468"/>
                </a:lnTo>
                <a:lnTo>
                  <a:pt x="920020" y="105388"/>
                </a:lnTo>
                <a:close/>
              </a:path>
              <a:path w="953135" h="172085">
                <a:moveTo>
                  <a:pt x="800437" y="0"/>
                </a:moveTo>
                <a:lnTo>
                  <a:pt x="791008" y="2481"/>
                </a:lnTo>
                <a:lnTo>
                  <a:pt x="786766" y="5520"/>
                </a:lnTo>
                <a:lnTo>
                  <a:pt x="784115" y="10064"/>
                </a:lnTo>
                <a:lnTo>
                  <a:pt x="781672" y="17224"/>
                </a:lnTo>
                <a:lnTo>
                  <a:pt x="782148" y="24511"/>
                </a:lnTo>
                <a:lnTo>
                  <a:pt x="785321" y="31089"/>
                </a:lnTo>
                <a:lnTo>
                  <a:pt x="790972" y="36118"/>
                </a:lnTo>
                <a:lnTo>
                  <a:pt x="844406" y="67288"/>
                </a:lnTo>
                <a:lnTo>
                  <a:pt x="0" y="67289"/>
                </a:lnTo>
                <a:lnTo>
                  <a:pt x="0" y="105389"/>
                </a:lnTo>
                <a:lnTo>
                  <a:pt x="920020" y="105388"/>
                </a:lnTo>
                <a:lnTo>
                  <a:pt x="952677" y="86338"/>
                </a:lnTo>
                <a:lnTo>
                  <a:pt x="805625" y="557"/>
                </a:lnTo>
                <a:lnTo>
                  <a:pt x="800437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29423" y="2045223"/>
            <a:ext cx="125952" cy="1259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82633" y="2503996"/>
            <a:ext cx="118233" cy="1228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36274" y="2592278"/>
            <a:ext cx="399415" cy="188595"/>
          </a:xfrm>
          <a:custGeom>
            <a:avLst/>
            <a:gdLst/>
            <a:ahLst/>
            <a:cxnLst/>
            <a:rect l="l" t="t" r="r" b="b"/>
            <a:pathLst>
              <a:path w="399414" h="188594">
                <a:moveTo>
                  <a:pt x="198776" y="70486"/>
                </a:moveTo>
                <a:lnTo>
                  <a:pt x="98492" y="70486"/>
                </a:lnTo>
                <a:lnTo>
                  <a:pt x="384628" y="188006"/>
                </a:lnTo>
                <a:lnTo>
                  <a:pt x="399102" y="152764"/>
                </a:lnTo>
                <a:lnTo>
                  <a:pt x="198776" y="70486"/>
                </a:lnTo>
                <a:close/>
              </a:path>
              <a:path w="399414" h="188594">
                <a:moveTo>
                  <a:pt x="127441" y="0"/>
                </a:moveTo>
                <a:lnTo>
                  <a:pt x="0" y="9439"/>
                </a:lnTo>
                <a:lnTo>
                  <a:pt x="84016" y="105730"/>
                </a:lnTo>
                <a:lnTo>
                  <a:pt x="98492" y="70486"/>
                </a:lnTo>
                <a:lnTo>
                  <a:pt x="198776" y="70486"/>
                </a:lnTo>
                <a:lnTo>
                  <a:pt x="112966" y="35242"/>
                </a:lnTo>
                <a:lnTo>
                  <a:pt x="127441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216651" y="2687013"/>
            <a:ext cx="63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pixel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21000" y="4152900"/>
            <a:ext cx="889000" cy="533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02342" y="1713106"/>
            <a:ext cx="210820" cy="323215"/>
          </a:xfrm>
          <a:custGeom>
            <a:avLst/>
            <a:gdLst/>
            <a:ahLst/>
            <a:cxnLst/>
            <a:rect l="l" t="t" r="r" b="b"/>
            <a:pathLst>
              <a:path w="210819" h="323214">
                <a:moveTo>
                  <a:pt x="32360" y="0"/>
                </a:moveTo>
                <a:lnTo>
                  <a:pt x="0" y="20109"/>
                </a:lnTo>
                <a:lnTo>
                  <a:pt x="134123" y="235960"/>
                </a:lnTo>
                <a:lnTo>
                  <a:pt x="101761" y="256070"/>
                </a:lnTo>
                <a:lnTo>
                  <a:pt x="210628" y="322991"/>
                </a:lnTo>
                <a:lnTo>
                  <a:pt x="200707" y="215853"/>
                </a:lnTo>
                <a:lnTo>
                  <a:pt x="166484" y="215853"/>
                </a:lnTo>
                <a:lnTo>
                  <a:pt x="32360" y="0"/>
                </a:lnTo>
                <a:close/>
              </a:path>
              <a:path w="210819" h="323214">
                <a:moveTo>
                  <a:pt x="198845" y="195745"/>
                </a:moveTo>
                <a:lnTo>
                  <a:pt x="166484" y="215853"/>
                </a:lnTo>
                <a:lnTo>
                  <a:pt x="200707" y="215853"/>
                </a:lnTo>
                <a:lnTo>
                  <a:pt x="198845" y="195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136550" y="1391613"/>
            <a:ext cx="63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pixel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83618" y="5897490"/>
            <a:ext cx="6242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Calibri"/>
                <a:cs typeface="Calibri"/>
              </a:rPr>
              <a:t>pixel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600" y="1943100"/>
            <a:ext cx="1574800" cy="93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/>
              <a:t>Raw </a:t>
            </a:r>
            <a:r>
              <a:rPr spc="-5" dirty="0"/>
              <a:t>Image</a:t>
            </a:r>
            <a:r>
              <a:rPr spc="-70" dirty="0"/>
              <a:t> </a:t>
            </a:r>
            <a:r>
              <a:rPr spc="-30" dirty="0"/>
              <a:t>Representation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58646" y="3746441"/>
            <a:ext cx="118110" cy="2125345"/>
          </a:xfrm>
          <a:custGeom>
            <a:avLst/>
            <a:gdLst/>
            <a:ahLst/>
            <a:cxnLst/>
            <a:rect l="l" t="t" r="r" b="b"/>
            <a:pathLst>
              <a:path w="118109" h="2125345">
                <a:moveTo>
                  <a:pt x="71654" y="72180"/>
                </a:moveTo>
                <a:lnTo>
                  <a:pt x="46254" y="72180"/>
                </a:lnTo>
                <a:lnTo>
                  <a:pt x="46253" y="2124724"/>
                </a:lnTo>
                <a:lnTo>
                  <a:pt x="71653" y="2124724"/>
                </a:lnTo>
                <a:lnTo>
                  <a:pt x="71654" y="72180"/>
                </a:lnTo>
                <a:close/>
              </a:path>
              <a:path w="118109" h="2125345">
                <a:moveTo>
                  <a:pt x="58954" y="0"/>
                </a:moveTo>
                <a:lnTo>
                  <a:pt x="0" y="101064"/>
                </a:lnTo>
                <a:lnTo>
                  <a:pt x="2046" y="108840"/>
                </a:lnTo>
                <a:lnTo>
                  <a:pt x="14163" y="115909"/>
                </a:lnTo>
                <a:lnTo>
                  <a:pt x="21939" y="113861"/>
                </a:lnTo>
                <a:lnTo>
                  <a:pt x="46254" y="72180"/>
                </a:lnTo>
                <a:lnTo>
                  <a:pt x="101059" y="72180"/>
                </a:lnTo>
                <a:lnTo>
                  <a:pt x="58954" y="0"/>
                </a:lnTo>
                <a:close/>
              </a:path>
              <a:path w="118109" h="2125345">
                <a:moveTo>
                  <a:pt x="101059" y="72180"/>
                </a:moveTo>
                <a:lnTo>
                  <a:pt x="71654" y="72180"/>
                </a:lnTo>
                <a:lnTo>
                  <a:pt x="95968" y="113861"/>
                </a:lnTo>
                <a:lnTo>
                  <a:pt x="103744" y="115909"/>
                </a:lnTo>
                <a:lnTo>
                  <a:pt x="115861" y="108840"/>
                </a:lnTo>
                <a:lnTo>
                  <a:pt x="117908" y="101064"/>
                </a:lnTo>
                <a:lnTo>
                  <a:pt x="101059" y="7218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6000" y="5657441"/>
            <a:ext cx="3173730" cy="116839"/>
          </a:xfrm>
          <a:custGeom>
            <a:avLst/>
            <a:gdLst/>
            <a:ahLst/>
            <a:cxnLst/>
            <a:rect l="l" t="t" r="r" b="b"/>
            <a:pathLst>
              <a:path w="3173729" h="116839">
                <a:moveTo>
                  <a:pt x="0" y="44858"/>
                </a:moveTo>
                <a:lnTo>
                  <a:pt x="0" y="70258"/>
                </a:lnTo>
                <a:lnTo>
                  <a:pt x="3101308" y="70259"/>
                </a:lnTo>
                <a:lnTo>
                  <a:pt x="3059626" y="94573"/>
                </a:lnTo>
                <a:lnTo>
                  <a:pt x="3057580" y="102349"/>
                </a:lnTo>
                <a:lnTo>
                  <a:pt x="3064649" y="114466"/>
                </a:lnTo>
                <a:lnTo>
                  <a:pt x="3072425" y="116513"/>
                </a:lnTo>
                <a:lnTo>
                  <a:pt x="3173489" y="57559"/>
                </a:lnTo>
                <a:lnTo>
                  <a:pt x="3151718" y="44859"/>
                </a:lnTo>
                <a:lnTo>
                  <a:pt x="0" y="44858"/>
                </a:lnTo>
                <a:close/>
              </a:path>
              <a:path w="3173729" h="116839">
                <a:moveTo>
                  <a:pt x="3071996" y="0"/>
                </a:moveTo>
                <a:lnTo>
                  <a:pt x="3065710" y="1654"/>
                </a:lnTo>
                <a:lnTo>
                  <a:pt x="3062881" y="3680"/>
                </a:lnTo>
                <a:lnTo>
                  <a:pt x="3057580" y="12768"/>
                </a:lnTo>
                <a:lnTo>
                  <a:pt x="3059626" y="20544"/>
                </a:lnTo>
                <a:lnTo>
                  <a:pt x="3101308" y="44859"/>
                </a:lnTo>
                <a:lnTo>
                  <a:pt x="3151718" y="44859"/>
                </a:lnTo>
                <a:lnTo>
                  <a:pt x="3075454" y="371"/>
                </a:lnTo>
                <a:lnTo>
                  <a:pt x="307199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9003" y="3891118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pixel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9529" y="4525670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6067" y="449580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64" y="0"/>
                </a:lnTo>
              </a:path>
            </a:pathLst>
          </a:custGeom>
          <a:ln w="5974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9529" y="4402467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83316" y="4522683"/>
            <a:ext cx="53975" cy="57150"/>
          </a:xfrm>
          <a:custGeom>
            <a:avLst/>
            <a:gdLst/>
            <a:ahLst/>
            <a:cxnLst/>
            <a:rect l="l" t="t" r="r" b="b"/>
            <a:pathLst>
              <a:path w="53975" h="57150">
                <a:moveTo>
                  <a:pt x="53766" y="0"/>
                </a:moveTo>
                <a:lnTo>
                  <a:pt x="0" y="0"/>
                </a:lnTo>
                <a:lnTo>
                  <a:pt x="0" y="57115"/>
                </a:lnTo>
                <a:lnTo>
                  <a:pt x="53766" y="57115"/>
                </a:lnTo>
                <a:lnTo>
                  <a:pt x="53766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26200" y="4495800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998" y="0"/>
                </a:lnTo>
              </a:path>
            </a:pathLst>
          </a:custGeom>
          <a:ln w="53766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83316" y="4411800"/>
            <a:ext cx="53975" cy="57150"/>
          </a:xfrm>
          <a:custGeom>
            <a:avLst/>
            <a:gdLst/>
            <a:ahLst/>
            <a:cxnLst/>
            <a:rect l="l" t="t" r="r" b="b"/>
            <a:pathLst>
              <a:path w="53975" h="57150">
                <a:moveTo>
                  <a:pt x="53766" y="0"/>
                </a:moveTo>
                <a:lnTo>
                  <a:pt x="0" y="0"/>
                </a:lnTo>
                <a:lnTo>
                  <a:pt x="0" y="57115"/>
                </a:lnTo>
                <a:lnTo>
                  <a:pt x="53766" y="57115"/>
                </a:lnTo>
                <a:lnTo>
                  <a:pt x="53766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55883" y="4787900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333" y="0"/>
                </a:lnTo>
              </a:path>
            </a:pathLst>
          </a:custGeom>
          <a:ln w="477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76756" y="4342362"/>
            <a:ext cx="109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Cars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1800" spc="-85" dirty="0">
                <a:latin typeface="Calibri"/>
                <a:cs typeface="Calibri"/>
              </a:rPr>
              <a:t>“Non”-­‐Cars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19529" y="5224170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6067" y="519430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64" y="0"/>
                </a:lnTo>
              </a:path>
            </a:pathLst>
          </a:custGeom>
          <a:ln w="5974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9529" y="5100967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7851" y="53467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997" y="0"/>
                </a:lnTo>
              </a:path>
            </a:pathLst>
          </a:custGeom>
          <a:ln w="537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46051" y="40640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39997" y="0"/>
                </a:lnTo>
              </a:path>
            </a:pathLst>
          </a:custGeom>
          <a:ln w="537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11800" y="1663700"/>
            <a:ext cx="1727200" cy="116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00700" y="1752600"/>
            <a:ext cx="1549400" cy="990600"/>
          </a:xfrm>
          <a:prstGeom prst="rect">
            <a:avLst/>
          </a:prstGeom>
          <a:solidFill>
            <a:srgbClr val="DBEEF4"/>
          </a:solidFill>
        </p:spPr>
        <p:txBody>
          <a:bodyPr vert="horz" wrap="square" lIns="0" tIns="155575" rIns="0" bIns="0" rtlCol="0">
            <a:spAutoFit/>
          </a:bodyPr>
          <a:lstStyle/>
          <a:p>
            <a:pPr marL="147955" marR="146685" indent="88900">
              <a:lnSpc>
                <a:spcPts val="2600"/>
              </a:lnSpc>
              <a:spcBef>
                <a:spcPts val="1225"/>
              </a:spcBef>
            </a:pPr>
            <a:r>
              <a:rPr sz="2400" dirty="0">
                <a:latin typeface="Calibri"/>
                <a:cs typeface="Calibri"/>
              </a:rPr>
              <a:t>Learning  </a:t>
            </a:r>
            <a:r>
              <a:rPr sz="2400" spc="10" dirty="0">
                <a:latin typeface="Calibri"/>
                <a:cs typeface="Calibri"/>
              </a:rPr>
              <a:t>A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67200" y="2019300"/>
            <a:ext cx="1270000" cy="46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9750" y="2142511"/>
            <a:ext cx="953135" cy="172085"/>
          </a:xfrm>
          <a:custGeom>
            <a:avLst/>
            <a:gdLst/>
            <a:ahLst/>
            <a:cxnLst/>
            <a:rect l="l" t="t" r="r" b="b"/>
            <a:pathLst>
              <a:path w="953135" h="172085">
                <a:moveTo>
                  <a:pt x="920020" y="105388"/>
                </a:moveTo>
                <a:lnTo>
                  <a:pt x="844404" y="105389"/>
                </a:lnTo>
                <a:lnTo>
                  <a:pt x="790972" y="136558"/>
                </a:lnTo>
                <a:lnTo>
                  <a:pt x="781672" y="155453"/>
                </a:lnTo>
                <a:lnTo>
                  <a:pt x="784115" y="162612"/>
                </a:lnTo>
                <a:lnTo>
                  <a:pt x="789145" y="168262"/>
                </a:lnTo>
                <a:lnTo>
                  <a:pt x="795722" y="171436"/>
                </a:lnTo>
                <a:lnTo>
                  <a:pt x="803010" y="171911"/>
                </a:lnTo>
                <a:lnTo>
                  <a:pt x="810169" y="169468"/>
                </a:lnTo>
                <a:lnTo>
                  <a:pt x="920020" y="105388"/>
                </a:lnTo>
                <a:close/>
              </a:path>
              <a:path w="953135" h="172085">
                <a:moveTo>
                  <a:pt x="800437" y="0"/>
                </a:moveTo>
                <a:lnTo>
                  <a:pt x="791008" y="2481"/>
                </a:lnTo>
                <a:lnTo>
                  <a:pt x="786766" y="5520"/>
                </a:lnTo>
                <a:lnTo>
                  <a:pt x="784115" y="10064"/>
                </a:lnTo>
                <a:lnTo>
                  <a:pt x="781672" y="17224"/>
                </a:lnTo>
                <a:lnTo>
                  <a:pt x="782148" y="24511"/>
                </a:lnTo>
                <a:lnTo>
                  <a:pt x="785321" y="31089"/>
                </a:lnTo>
                <a:lnTo>
                  <a:pt x="790972" y="36118"/>
                </a:lnTo>
                <a:lnTo>
                  <a:pt x="844406" y="67288"/>
                </a:lnTo>
                <a:lnTo>
                  <a:pt x="0" y="67289"/>
                </a:lnTo>
                <a:lnTo>
                  <a:pt x="0" y="105389"/>
                </a:lnTo>
                <a:lnTo>
                  <a:pt x="920020" y="105388"/>
                </a:lnTo>
                <a:lnTo>
                  <a:pt x="952677" y="86338"/>
                </a:lnTo>
                <a:lnTo>
                  <a:pt x="805625" y="557"/>
                </a:lnTo>
                <a:lnTo>
                  <a:pt x="800437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29423" y="2045223"/>
            <a:ext cx="125952" cy="1259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82633" y="2503996"/>
            <a:ext cx="118233" cy="1228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36274" y="2592278"/>
            <a:ext cx="399415" cy="188595"/>
          </a:xfrm>
          <a:custGeom>
            <a:avLst/>
            <a:gdLst/>
            <a:ahLst/>
            <a:cxnLst/>
            <a:rect l="l" t="t" r="r" b="b"/>
            <a:pathLst>
              <a:path w="399414" h="188594">
                <a:moveTo>
                  <a:pt x="198776" y="70486"/>
                </a:moveTo>
                <a:lnTo>
                  <a:pt x="98492" y="70486"/>
                </a:lnTo>
                <a:lnTo>
                  <a:pt x="384628" y="188006"/>
                </a:lnTo>
                <a:lnTo>
                  <a:pt x="399102" y="152764"/>
                </a:lnTo>
                <a:lnTo>
                  <a:pt x="198776" y="70486"/>
                </a:lnTo>
                <a:close/>
              </a:path>
              <a:path w="399414" h="188594">
                <a:moveTo>
                  <a:pt x="127441" y="0"/>
                </a:moveTo>
                <a:lnTo>
                  <a:pt x="0" y="9439"/>
                </a:lnTo>
                <a:lnTo>
                  <a:pt x="84016" y="105730"/>
                </a:lnTo>
                <a:lnTo>
                  <a:pt x="98492" y="70486"/>
                </a:lnTo>
                <a:lnTo>
                  <a:pt x="198776" y="70486"/>
                </a:lnTo>
                <a:lnTo>
                  <a:pt x="112966" y="35242"/>
                </a:lnTo>
                <a:lnTo>
                  <a:pt x="127441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16651" y="2687013"/>
            <a:ext cx="63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pixel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02342" y="1713106"/>
            <a:ext cx="210820" cy="323215"/>
          </a:xfrm>
          <a:custGeom>
            <a:avLst/>
            <a:gdLst/>
            <a:ahLst/>
            <a:cxnLst/>
            <a:rect l="l" t="t" r="r" b="b"/>
            <a:pathLst>
              <a:path w="210819" h="323214">
                <a:moveTo>
                  <a:pt x="32360" y="0"/>
                </a:moveTo>
                <a:lnTo>
                  <a:pt x="0" y="20109"/>
                </a:lnTo>
                <a:lnTo>
                  <a:pt x="134123" y="235960"/>
                </a:lnTo>
                <a:lnTo>
                  <a:pt x="101761" y="256070"/>
                </a:lnTo>
                <a:lnTo>
                  <a:pt x="210628" y="322991"/>
                </a:lnTo>
                <a:lnTo>
                  <a:pt x="200707" y="215853"/>
                </a:lnTo>
                <a:lnTo>
                  <a:pt x="166484" y="215853"/>
                </a:lnTo>
                <a:lnTo>
                  <a:pt x="32360" y="0"/>
                </a:lnTo>
                <a:close/>
              </a:path>
              <a:path w="210819" h="323214">
                <a:moveTo>
                  <a:pt x="198845" y="195745"/>
                </a:moveTo>
                <a:lnTo>
                  <a:pt x="166484" y="215853"/>
                </a:lnTo>
                <a:lnTo>
                  <a:pt x="200707" y="215853"/>
                </a:lnTo>
                <a:lnTo>
                  <a:pt x="198845" y="195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36550" y="1391613"/>
            <a:ext cx="63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pixel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83618" y="5897490"/>
            <a:ext cx="6242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Calibri"/>
                <a:cs typeface="Calibri"/>
              </a:rPr>
              <a:t>pixel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600" y="1943100"/>
            <a:ext cx="1574800" cy="93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/>
              <a:t>Raw </a:t>
            </a:r>
            <a:r>
              <a:rPr spc="-5" dirty="0"/>
              <a:t>Image</a:t>
            </a:r>
            <a:r>
              <a:rPr spc="-70" dirty="0"/>
              <a:t> </a:t>
            </a:r>
            <a:r>
              <a:rPr spc="-30" dirty="0"/>
              <a:t>Representation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58646" y="3746441"/>
            <a:ext cx="118110" cy="2125345"/>
          </a:xfrm>
          <a:custGeom>
            <a:avLst/>
            <a:gdLst/>
            <a:ahLst/>
            <a:cxnLst/>
            <a:rect l="l" t="t" r="r" b="b"/>
            <a:pathLst>
              <a:path w="118109" h="2125345">
                <a:moveTo>
                  <a:pt x="71654" y="72180"/>
                </a:moveTo>
                <a:lnTo>
                  <a:pt x="46254" y="72180"/>
                </a:lnTo>
                <a:lnTo>
                  <a:pt x="46253" y="2124724"/>
                </a:lnTo>
                <a:lnTo>
                  <a:pt x="71653" y="2124724"/>
                </a:lnTo>
                <a:lnTo>
                  <a:pt x="71654" y="72180"/>
                </a:lnTo>
                <a:close/>
              </a:path>
              <a:path w="118109" h="2125345">
                <a:moveTo>
                  <a:pt x="58954" y="0"/>
                </a:moveTo>
                <a:lnTo>
                  <a:pt x="0" y="101064"/>
                </a:lnTo>
                <a:lnTo>
                  <a:pt x="2046" y="108840"/>
                </a:lnTo>
                <a:lnTo>
                  <a:pt x="14163" y="115909"/>
                </a:lnTo>
                <a:lnTo>
                  <a:pt x="21939" y="113861"/>
                </a:lnTo>
                <a:lnTo>
                  <a:pt x="46254" y="72180"/>
                </a:lnTo>
                <a:lnTo>
                  <a:pt x="101059" y="72180"/>
                </a:lnTo>
                <a:lnTo>
                  <a:pt x="58954" y="0"/>
                </a:lnTo>
                <a:close/>
              </a:path>
              <a:path w="118109" h="2125345">
                <a:moveTo>
                  <a:pt x="101059" y="72180"/>
                </a:moveTo>
                <a:lnTo>
                  <a:pt x="71654" y="72180"/>
                </a:lnTo>
                <a:lnTo>
                  <a:pt x="95968" y="113861"/>
                </a:lnTo>
                <a:lnTo>
                  <a:pt x="103744" y="115909"/>
                </a:lnTo>
                <a:lnTo>
                  <a:pt x="115861" y="108840"/>
                </a:lnTo>
                <a:lnTo>
                  <a:pt x="117908" y="101064"/>
                </a:lnTo>
                <a:lnTo>
                  <a:pt x="101059" y="7218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6000" y="5657441"/>
            <a:ext cx="3173730" cy="116839"/>
          </a:xfrm>
          <a:custGeom>
            <a:avLst/>
            <a:gdLst/>
            <a:ahLst/>
            <a:cxnLst/>
            <a:rect l="l" t="t" r="r" b="b"/>
            <a:pathLst>
              <a:path w="3173729" h="116839">
                <a:moveTo>
                  <a:pt x="0" y="44858"/>
                </a:moveTo>
                <a:lnTo>
                  <a:pt x="0" y="70258"/>
                </a:lnTo>
                <a:lnTo>
                  <a:pt x="3101308" y="70259"/>
                </a:lnTo>
                <a:lnTo>
                  <a:pt x="3059626" y="94573"/>
                </a:lnTo>
                <a:lnTo>
                  <a:pt x="3057580" y="102349"/>
                </a:lnTo>
                <a:lnTo>
                  <a:pt x="3064649" y="114466"/>
                </a:lnTo>
                <a:lnTo>
                  <a:pt x="3072425" y="116513"/>
                </a:lnTo>
                <a:lnTo>
                  <a:pt x="3173489" y="57559"/>
                </a:lnTo>
                <a:lnTo>
                  <a:pt x="3151718" y="44859"/>
                </a:lnTo>
                <a:lnTo>
                  <a:pt x="0" y="44858"/>
                </a:lnTo>
                <a:close/>
              </a:path>
              <a:path w="3173729" h="116839">
                <a:moveTo>
                  <a:pt x="3071996" y="0"/>
                </a:moveTo>
                <a:lnTo>
                  <a:pt x="3065710" y="1654"/>
                </a:lnTo>
                <a:lnTo>
                  <a:pt x="3062881" y="3680"/>
                </a:lnTo>
                <a:lnTo>
                  <a:pt x="3057580" y="12768"/>
                </a:lnTo>
                <a:lnTo>
                  <a:pt x="3059626" y="20544"/>
                </a:lnTo>
                <a:lnTo>
                  <a:pt x="3101308" y="44859"/>
                </a:lnTo>
                <a:lnTo>
                  <a:pt x="3151718" y="44859"/>
                </a:lnTo>
                <a:lnTo>
                  <a:pt x="3075454" y="371"/>
                </a:lnTo>
                <a:lnTo>
                  <a:pt x="307199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9003" y="3891118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pixel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573" y="5502076"/>
            <a:ext cx="57150" cy="65405"/>
          </a:xfrm>
          <a:custGeom>
            <a:avLst/>
            <a:gdLst/>
            <a:ahLst/>
            <a:cxnLst/>
            <a:rect l="l" t="t" r="r" b="b"/>
            <a:pathLst>
              <a:path w="57150" h="65404">
                <a:moveTo>
                  <a:pt x="56753" y="0"/>
                </a:moveTo>
                <a:lnTo>
                  <a:pt x="0" y="0"/>
                </a:lnTo>
                <a:lnTo>
                  <a:pt x="0" y="64955"/>
                </a:lnTo>
                <a:lnTo>
                  <a:pt x="56753" y="64955"/>
                </a:lnTo>
                <a:lnTo>
                  <a:pt x="56753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9284" y="547370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330" y="0"/>
                </a:lnTo>
              </a:path>
            </a:pathLst>
          </a:custGeom>
          <a:ln w="56753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573" y="5380367"/>
            <a:ext cx="57150" cy="65405"/>
          </a:xfrm>
          <a:custGeom>
            <a:avLst/>
            <a:gdLst/>
            <a:ahLst/>
            <a:cxnLst/>
            <a:rect l="l" t="t" r="r" b="b"/>
            <a:pathLst>
              <a:path w="57150" h="65404">
                <a:moveTo>
                  <a:pt x="56753" y="0"/>
                </a:moveTo>
                <a:lnTo>
                  <a:pt x="0" y="0"/>
                </a:lnTo>
                <a:lnTo>
                  <a:pt x="0" y="64955"/>
                </a:lnTo>
                <a:lnTo>
                  <a:pt x="56753" y="64955"/>
                </a:lnTo>
                <a:lnTo>
                  <a:pt x="56753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83316" y="4522683"/>
            <a:ext cx="53975" cy="57150"/>
          </a:xfrm>
          <a:custGeom>
            <a:avLst/>
            <a:gdLst/>
            <a:ahLst/>
            <a:cxnLst/>
            <a:rect l="l" t="t" r="r" b="b"/>
            <a:pathLst>
              <a:path w="53975" h="57150">
                <a:moveTo>
                  <a:pt x="53766" y="0"/>
                </a:moveTo>
                <a:lnTo>
                  <a:pt x="0" y="0"/>
                </a:lnTo>
                <a:lnTo>
                  <a:pt x="0" y="57115"/>
                </a:lnTo>
                <a:lnTo>
                  <a:pt x="53766" y="57115"/>
                </a:lnTo>
                <a:lnTo>
                  <a:pt x="53766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26200" y="4495800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998" y="0"/>
                </a:lnTo>
              </a:path>
            </a:pathLst>
          </a:custGeom>
          <a:ln w="53766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83316" y="4411800"/>
            <a:ext cx="53975" cy="57150"/>
          </a:xfrm>
          <a:custGeom>
            <a:avLst/>
            <a:gdLst/>
            <a:ahLst/>
            <a:cxnLst/>
            <a:rect l="l" t="t" r="r" b="b"/>
            <a:pathLst>
              <a:path w="53975" h="57150">
                <a:moveTo>
                  <a:pt x="53766" y="0"/>
                </a:moveTo>
                <a:lnTo>
                  <a:pt x="0" y="0"/>
                </a:lnTo>
                <a:lnTo>
                  <a:pt x="0" y="57115"/>
                </a:lnTo>
                <a:lnTo>
                  <a:pt x="53766" y="57115"/>
                </a:lnTo>
                <a:lnTo>
                  <a:pt x="53766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55883" y="4787900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333" y="0"/>
                </a:lnTo>
              </a:path>
            </a:pathLst>
          </a:custGeom>
          <a:ln w="477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76756" y="4342362"/>
            <a:ext cx="109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Cars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1800" spc="-85" dirty="0">
                <a:latin typeface="Calibri"/>
                <a:cs typeface="Calibri"/>
              </a:rPr>
              <a:t>“Non”-­‐Cars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19529" y="5224170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6067" y="519430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64" y="0"/>
                </a:lnTo>
              </a:path>
            </a:pathLst>
          </a:custGeom>
          <a:ln w="5974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9529" y="5100967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98551" y="46863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997" y="0"/>
                </a:lnTo>
              </a:path>
            </a:pathLst>
          </a:custGeom>
          <a:ln w="537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46051" y="40640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39997" y="0"/>
                </a:lnTo>
              </a:path>
            </a:pathLst>
          </a:custGeom>
          <a:ln w="537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11800" y="1663700"/>
            <a:ext cx="1727200" cy="116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00700" y="1752600"/>
            <a:ext cx="1549400" cy="990600"/>
          </a:xfrm>
          <a:prstGeom prst="rect">
            <a:avLst/>
          </a:prstGeom>
          <a:solidFill>
            <a:srgbClr val="DBEEF4"/>
          </a:solidFill>
        </p:spPr>
        <p:txBody>
          <a:bodyPr vert="horz" wrap="square" lIns="0" tIns="155575" rIns="0" bIns="0" rtlCol="0">
            <a:spAutoFit/>
          </a:bodyPr>
          <a:lstStyle/>
          <a:p>
            <a:pPr marL="147955" marR="146685" indent="88900">
              <a:lnSpc>
                <a:spcPts val="2600"/>
              </a:lnSpc>
              <a:spcBef>
                <a:spcPts val="1225"/>
              </a:spcBef>
            </a:pPr>
            <a:r>
              <a:rPr sz="2400" dirty="0">
                <a:latin typeface="Calibri"/>
                <a:cs typeface="Calibri"/>
              </a:rPr>
              <a:t>Learning  </a:t>
            </a:r>
            <a:r>
              <a:rPr sz="2400" spc="10" dirty="0">
                <a:latin typeface="Calibri"/>
                <a:cs typeface="Calibri"/>
              </a:rPr>
              <a:t>A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67200" y="2019300"/>
            <a:ext cx="1270000" cy="46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9750" y="2142511"/>
            <a:ext cx="953135" cy="172085"/>
          </a:xfrm>
          <a:custGeom>
            <a:avLst/>
            <a:gdLst/>
            <a:ahLst/>
            <a:cxnLst/>
            <a:rect l="l" t="t" r="r" b="b"/>
            <a:pathLst>
              <a:path w="953135" h="172085">
                <a:moveTo>
                  <a:pt x="920020" y="105388"/>
                </a:moveTo>
                <a:lnTo>
                  <a:pt x="844404" y="105389"/>
                </a:lnTo>
                <a:lnTo>
                  <a:pt x="790972" y="136558"/>
                </a:lnTo>
                <a:lnTo>
                  <a:pt x="781672" y="155453"/>
                </a:lnTo>
                <a:lnTo>
                  <a:pt x="784115" y="162612"/>
                </a:lnTo>
                <a:lnTo>
                  <a:pt x="789145" y="168262"/>
                </a:lnTo>
                <a:lnTo>
                  <a:pt x="795722" y="171436"/>
                </a:lnTo>
                <a:lnTo>
                  <a:pt x="803010" y="171911"/>
                </a:lnTo>
                <a:lnTo>
                  <a:pt x="810169" y="169468"/>
                </a:lnTo>
                <a:lnTo>
                  <a:pt x="920020" y="105388"/>
                </a:lnTo>
                <a:close/>
              </a:path>
              <a:path w="953135" h="172085">
                <a:moveTo>
                  <a:pt x="800437" y="0"/>
                </a:moveTo>
                <a:lnTo>
                  <a:pt x="791008" y="2481"/>
                </a:lnTo>
                <a:lnTo>
                  <a:pt x="786766" y="5520"/>
                </a:lnTo>
                <a:lnTo>
                  <a:pt x="784115" y="10064"/>
                </a:lnTo>
                <a:lnTo>
                  <a:pt x="781672" y="17224"/>
                </a:lnTo>
                <a:lnTo>
                  <a:pt x="782148" y="24511"/>
                </a:lnTo>
                <a:lnTo>
                  <a:pt x="785321" y="31089"/>
                </a:lnTo>
                <a:lnTo>
                  <a:pt x="790972" y="36118"/>
                </a:lnTo>
                <a:lnTo>
                  <a:pt x="844406" y="67288"/>
                </a:lnTo>
                <a:lnTo>
                  <a:pt x="0" y="67289"/>
                </a:lnTo>
                <a:lnTo>
                  <a:pt x="0" y="105389"/>
                </a:lnTo>
                <a:lnTo>
                  <a:pt x="920020" y="105388"/>
                </a:lnTo>
                <a:lnTo>
                  <a:pt x="952677" y="86338"/>
                </a:lnTo>
                <a:lnTo>
                  <a:pt x="805625" y="557"/>
                </a:lnTo>
                <a:lnTo>
                  <a:pt x="800437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29423" y="2045223"/>
            <a:ext cx="125952" cy="1259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82633" y="2503996"/>
            <a:ext cx="118233" cy="1228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36274" y="2592278"/>
            <a:ext cx="399415" cy="188595"/>
          </a:xfrm>
          <a:custGeom>
            <a:avLst/>
            <a:gdLst/>
            <a:ahLst/>
            <a:cxnLst/>
            <a:rect l="l" t="t" r="r" b="b"/>
            <a:pathLst>
              <a:path w="399414" h="188594">
                <a:moveTo>
                  <a:pt x="198776" y="70486"/>
                </a:moveTo>
                <a:lnTo>
                  <a:pt x="98492" y="70486"/>
                </a:lnTo>
                <a:lnTo>
                  <a:pt x="384628" y="188006"/>
                </a:lnTo>
                <a:lnTo>
                  <a:pt x="399102" y="152764"/>
                </a:lnTo>
                <a:lnTo>
                  <a:pt x="198776" y="70486"/>
                </a:lnTo>
                <a:close/>
              </a:path>
              <a:path w="399414" h="188594">
                <a:moveTo>
                  <a:pt x="127441" y="0"/>
                </a:moveTo>
                <a:lnTo>
                  <a:pt x="0" y="9439"/>
                </a:lnTo>
                <a:lnTo>
                  <a:pt x="84016" y="105730"/>
                </a:lnTo>
                <a:lnTo>
                  <a:pt x="98492" y="70486"/>
                </a:lnTo>
                <a:lnTo>
                  <a:pt x="198776" y="70486"/>
                </a:lnTo>
                <a:lnTo>
                  <a:pt x="112966" y="35242"/>
                </a:lnTo>
                <a:lnTo>
                  <a:pt x="127441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16651" y="2687013"/>
            <a:ext cx="63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pixel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02342" y="1713106"/>
            <a:ext cx="210820" cy="323215"/>
          </a:xfrm>
          <a:custGeom>
            <a:avLst/>
            <a:gdLst/>
            <a:ahLst/>
            <a:cxnLst/>
            <a:rect l="l" t="t" r="r" b="b"/>
            <a:pathLst>
              <a:path w="210819" h="323214">
                <a:moveTo>
                  <a:pt x="32360" y="0"/>
                </a:moveTo>
                <a:lnTo>
                  <a:pt x="0" y="20109"/>
                </a:lnTo>
                <a:lnTo>
                  <a:pt x="134123" y="235960"/>
                </a:lnTo>
                <a:lnTo>
                  <a:pt x="101761" y="256070"/>
                </a:lnTo>
                <a:lnTo>
                  <a:pt x="210628" y="322991"/>
                </a:lnTo>
                <a:lnTo>
                  <a:pt x="200707" y="215853"/>
                </a:lnTo>
                <a:lnTo>
                  <a:pt x="166484" y="215853"/>
                </a:lnTo>
                <a:lnTo>
                  <a:pt x="32360" y="0"/>
                </a:lnTo>
                <a:close/>
              </a:path>
              <a:path w="210819" h="323214">
                <a:moveTo>
                  <a:pt x="198845" y="195745"/>
                </a:moveTo>
                <a:lnTo>
                  <a:pt x="166484" y="215853"/>
                </a:lnTo>
                <a:lnTo>
                  <a:pt x="200707" y="215853"/>
                </a:lnTo>
                <a:lnTo>
                  <a:pt x="198845" y="195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36550" y="1391613"/>
            <a:ext cx="63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pixel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41929" y="4678070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8467" y="464820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64" y="0"/>
                </a:lnTo>
              </a:path>
            </a:pathLst>
          </a:custGeom>
          <a:ln w="5974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41929" y="4554867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22723" y="4289226"/>
            <a:ext cx="57150" cy="60325"/>
          </a:xfrm>
          <a:custGeom>
            <a:avLst/>
            <a:gdLst/>
            <a:ahLst/>
            <a:cxnLst/>
            <a:rect l="l" t="t" r="r" b="b"/>
            <a:pathLst>
              <a:path w="57150" h="60325">
                <a:moveTo>
                  <a:pt x="56753" y="0"/>
                </a:moveTo>
                <a:lnTo>
                  <a:pt x="0" y="0"/>
                </a:lnTo>
                <a:lnTo>
                  <a:pt x="0" y="60288"/>
                </a:lnTo>
                <a:lnTo>
                  <a:pt x="56753" y="60288"/>
                </a:lnTo>
                <a:lnTo>
                  <a:pt x="56753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57767" y="426085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64" y="0"/>
                </a:lnTo>
              </a:path>
            </a:pathLst>
          </a:custGeom>
          <a:ln w="56753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22723" y="4172184"/>
            <a:ext cx="57150" cy="60325"/>
          </a:xfrm>
          <a:custGeom>
            <a:avLst/>
            <a:gdLst/>
            <a:ahLst/>
            <a:cxnLst/>
            <a:rect l="l" t="t" r="r" b="b"/>
            <a:pathLst>
              <a:path w="57150" h="60325">
                <a:moveTo>
                  <a:pt x="56753" y="0"/>
                </a:moveTo>
                <a:lnTo>
                  <a:pt x="0" y="0"/>
                </a:lnTo>
                <a:lnTo>
                  <a:pt x="0" y="60288"/>
                </a:lnTo>
                <a:lnTo>
                  <a:pt x="56753" y="60288"/>
                </a:lnTo>
                <a:lnTo>
                  <a:pt x="56753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92629" y="5059070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29167" y="502920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64" y="0"/>
                </a:lnTo>
              </a:path>
            </a:pathLst>
          </a:custGeom>
          <a:ln w="5974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92629" y="4935867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00529" y="4424070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37067" y="439420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64" y="0"/>
                </a:lnTo>
              </a:path>
            </a:pathLst>
          </a:custGeom>
          <a:ln w="5974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00529" y="4300867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66751" y="53975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997" y="0"/>
                </a:lnTo>
              </a:path>
            </a:pathLst>
          </a:custGeom>
          <a:ln w="537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03351" y="50927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997" y="0"/>
                </a:lnTo>
              </a:path>
            </a:pathLst>
          </a:custGeom>
          <a:ln w="537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11351" y="52578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997" y="0"/>
                </a:lnTo>
              </a:path>
            </a:pathLst>
          </a:custGeom>
          <a:ln w="537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47651" y="47498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39997" y="0"/>
                </a:lnTo>
              </a:path>
            </a:pathLst>
          </a:custGeom>
          <a:ln w="537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783618" y="5897490"/>
            <a:ext cx="6242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Calibri"/>
                <a:cs typeface="Calibri"/>
              </a:rPr>
              <a:t>pixel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600" y="1943100"/>
            <a:ext cx="1574800" cy="93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6506" y="460057"/>
            <a:ext cx="7143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Better </a:t>
            </a:r>
            <a:r>
              <a:rPr spc="-40" dirty="0"/>
              <a:t>Feature</a:t>
            </a:r>
            <a:r>
              <a:rPr spc="-75" dirty="0"/>
              <a:t> </a:t>
            </a:r>
            <a:r>
              <a:rPr spc="-25" dirty="0"/>
              <a:t>Representation?</a:t>
            </a:r>
          </a:p>
        </p:txBody>
      </p:sp>
      <p:sp>
        <p:nvSpPr>
          <p:cNvPr id="4" name="object 4"/>
          <p:cNvSpPr/>
          <p:nvPr/>
        </p:nvSpPr>
        <p:spPr>
          <a:xfrm>
            <a:off x="1058646" y="3746441"/>
            <a:ext cx="118110" cy="2125345"/>
          </a:xfrm>
          <a:custGeom>
            <a:avLst/>
            <a:gdLst/>
            <a:ahLst/>
            <a:cxnLst/>
            <a:rect l="l" t="t" r="r" b="b"/>
            <a:pathLst>
              <a:path w="118109" h="2125345">
                <a:moveTo>
                  <a:pt x="71654" y="72180"/>
                </a:moveTo>
                <a:lnTo>
                  <a:pt x="46254" y="72180"/>
                </a:lnTo>
                <a:lnTo>
                  <a:pt x="46253" y="2124724"/>
                </a:lnTo>
                <a:lnTo>
                  <a:pt x="71653" y="2124724"/>
                </a:lnTo>
                <a:lnTo>
                  <a:pt x="71654" y="72180"/>
                </a:lnTo>
                <a:close/>
              </a:path>
              <a:path w="118109" h="2125345">
                <a:moveTo>
                  <a:pt x="58954" y="0"/>
                </a:moveTo>
                <a:lnTo>
                  <a:pt x="0" y="101064"/>
                </a:lnTo>
                <a:lnTo>
                  <a:pt x="2046" y="108840"/>
                </a:lnTo>
                <a:lnTo>
                  <a:pt x="14163" y="115909"/>
                </a:lnTo>
                <a:lnTo>
                  <a:pt x="21939" y="113861"/>
                </a:lnTo>
                <a:lnTo>
                  <a:pt x="46254" y="72180"/>
                </a:lnTo>
                <a:lnTo>
                  <a:pt x="101059" y="72180"/>
                </a:lnTo>
                <a:lnTo>
                  <a:pt x="58954" y="0"/>
                </a:lnTo>
                <a:close/>
              </a:path>
              <a:path w="118109" h="2125345">
                <a:moveTo>
                  <a:pt x="101059" y="72180"/>
                </a:moveTo>
                <a:lnTo>
                  <a:pt x="71654" y="72180"/>
                </a:lnTo>
                <a:lnTo>
                  <a:pt x="95968" y="113861"/>
                </a:lnTo>
                <a:lnTo>
                  <a:pt x="103744" y="115909"/>
                </a:lnTo>
                <a:lnTo>
                  <a:pt x="115861" y="108840"/>
                </a:lnTo>
                <a:lnTo>
                  <a:pt x="117908" y="101064"/>
                </a:lnTo>
                <a:lnTo>
                  <a:pt x="101059" y="7218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6000" y="5657441"/>
            <a:ext cx="3173730" cy="116839"/>
          </a:xfrm>
          <a:custGeom>
            <a:avLst/>
            <a:gdLst/>
            <a:ahLst/>
            <a:cxnLst/>
            <a:rect l="l" t="t" r="r" b="b"/>
            <a:pathLst>
              <a:path w="3173729" h="116839">
                <a:moveTo>
                  <a:pt x="0" y="44858"/>
                </a:moveTo>
                <a:lnTo>
                  <a:pt x="0" y="70258"/>
                </a:lnTo>
                <a:lnTo>
                  <a:pt x="3101308" y="70259"/>
                </a:lnTo>
                <a:lnTo>
                  <a:pt x="3059626" y="94573"/>
                </a:lnTo>
                <a:lnTo>
                  <a:pt x="3057580" y="102349"/>
                </a:lnTo>
                <a:lnTo>
                  <a:pt x="3064649" y="114466"/>
                </a:lnTo>
                <a:lnTo>
                  <a:pt x="3072425" y="116513"/>
                </a:lnTo>
                <a:lnTo>
                  <a:pt x="3173489" y="57559"/>
                </a:lnTo>
                <a:lnTo>
                  <a:pt x="3151718" y="44859"/>
                </a:lnTo>
                <a:lnTo>
                  <a:pt x="0" y="44858"/>
                </a:lnTo>
                <a:close/>
              </a:path>
              <a:path w="3173729" h="116839">
                <a:moveTo>
                  <a:pt x="3071996" y="0"/>
                </a:moveTo>
                <a:lnTo>
                  <a:pt x="3065710" y="1654"/>
                </a:lnTo>
                <a:lnTo>
                  <a:pt x="3062881" y="3680"/>
                </a:lnTo>
                <a:lnTo>
                  <a:pt x="3057580" y="12768"/>
                </a:lnTo>
                <a:lnTo>
                  <a:pt x="3059626" y="20544"/>
                </a:lnTo>
                <a:lnTo>
                  <a:pt x="3101308" y="44859"/>
                </a:lnTo>
                <a:lnTo>
                  <a:pt x="3151718" y="44859"/>
                </a:lnTo>
                <a:lnTo>
                  <a:pt x="3075454" y="371"/>
                </a:lnTo>
                <a:lnTo>
                  <a:pt x="307199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9003" y="3891118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pixel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573" y="5502076"/>
            <a:ext cx="57150" cy="65405"/>
          </a:xfrm>
          <a:custGeom>
            <a:avLst/>
            <a:gdLst/>
            <a:ahLst/>
            <a:cxnLst/>
            <a:rect l="l" t="t" r="r" b="b"/>
            <a:pathLst>
              <a:path w="57150" h="65404">
                <a:moveTo>
                  <a:pt x="56753" y="0"/>
                </a:moveTo>
                <a:lnTo>
                  <a:pt x="0" y="0"/>
                </a:lnTo>
                <a:lnTo>
                  <a:pt x="0" y="64955"/>
                </a:lnTo>
                <a:lnTo>
                  <a:pt x="56753" y="64955"/>
                </a:lnTo>
                <a:lnTo>
                  <a:pt x="56753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9284" y="547370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330" y="0"/>
                </a:lnTo>
              </a:path>
            </a:pathLst>
          </a:custGeom>
          <a:ln w="56753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573" y="5380367"/>
            <a:ext cx="57150" cy="65405"/>
          </a:xfrm>
          <a:custGeom>
            <a:avLst/>
            <a:gdLst/>
            <a:ahLst/>
            <a:cxnLst/>
            <a:rect l="l" t="t" r="r" b="b"/>
            <a:pathLst>
              <a:path w="57150" h="65404">
                <a:moveTo>
                  <a:pt x="56753" y="0"/>
                </a:moveTo>
                <a:lnTo>
                  <a:pt x="0" y="0"/>
                </a:lnTo>
                <a:lnTo>
                  <a:pt x="0" y="64955"/>
                </a:lnTo>
                <a:lnTo>
                  <a:pt x="56753" y="64955"/>
                </a:lnTo>
                <a:lnTo>
                  <a:pt x="56753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7716" y="3532083"/>
            <a:ext cx="53975" cy="57150"/>
          </a:xfrm>
          <a:custGeom>
            <a:avLst/>
            <a:gdLst/>
            <a:ahLst/>
            <a:cxnLst/>
            <a:rect l="l" t="t" r="r" b="b"/>
            <a:pathLst>
              <a:path w="53975" h="57150">
                <a:moveTo>
                  <a:pt x="53766" y="0"/>
                </a:moveTo>
                <a:lnTo>
                  <a:pt x="0" y="0"/>
                </a:lnTo>
                <a:lnTo>
                  <a:pt x="0" y="57115"/>
                </a:lnTo>
                <a:lnTo>
                  <a:pt x="53766" y="57115"/>
                </a:lnTo>
                <a:lnTo>
                  <a:pt x="53766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0600" y="3505200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998" y="0"/>
                </a:lnTo>
              </a:path>
            </a:pathLst>
          </a:custGeom>
          <a:ln w="53766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57716" y="3421200"/>
            <a:ext cx="53975" cy="57150"/>
          </a:xfrm>
          <a:custGeom>
            <a:avLst/>
            <a:gdLst/>
            <a:ahLst/>
            <a:cxnLst/>
            <a:rect l="l" t="t" r="r" b="b"/>
            <a:pathLst>
              <a:path w="53975" h="57150">
                <a:moveTo>
                  <a:pt x="53766" y="0"/>
                </a:moveTo>
                <a:lnTo>
                  <a:pt x="0" y="0"/>
                </a:lnTo>
                <a:lnTo>
                  <a:pt x="0" y="57115"/>
                </a:lnTo>
                <a:lnTo>
                  <a:pt x="53766" y="57115"/>
                </a:lnTo>
                <a:lnTo>
                  <a:pt x="53766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30283" y="3797300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333" y="0"/>
                </a:lnTo>
              </a:path>
            </a:pathLst>
          </a:custGeom>
          <a:ln w="477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9529" y="5224170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6067" y="519430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64" y="0"/>
                </a:lnTo>
              </a:path>
            </a:pathLst>
          </a:custGeom>
          <a:ln w="5974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9529" y="5100967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98551" y="46863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997" y="0"/>
                </a:lnTo>
              </a:path>
            </a:pathLst>
          </a:custGeom>
          <a:ln w="537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46051" y="40640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39997" y="0"/>
                </a:lnTo>
              </a:path>
            </a:pathLst>
          </a:custGeom>
          <a:ln w="537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11800" y="1663700"/>
            <a:ext cx="1727200" cy="116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00700" y="1752600"/>
            <a:ext cx="1549400" cy="990600"/>
          </a:xfrm>
          <a:prstGeom prst="rect">
            <a:avLst/>
          </a:prstGeom>
          <a:solidFill>
            <a:srgbClr val="DBEEF4"/>
          </a:solidFill>
        </p:spPr>
        <p:txBody>
          <a:bodyPr vert="horz" wrap="square" lIns="0" tIns="155575" rIns="0" bIns="0" rtlCol="0">
            <a:spAutoFit/>
          </a:bodyPr>
          <a:lstStyle/>
          <a:p>
            <a:pPr marL="147955" marR="146685" indent="88900">
              <a:lnSpc>
                <a:spcPts val="2600"/>
              </a:lnSpc>
              <a:spcBef>
                <a:spcPts val="1225"/>
              </a:spcBef>
            </a:pPr>
            <a:r>
              <a:rPr sz="2400" dirty="0">
                <a:latin typeface="Calibri"/>
                <a:cs typeface="Calibri"/>
              </a:rPr>
              <a:t>Learning  </a:t>
            </a:r>
            <a:r>
              <a:rPr sz="2400" spc="10" dirty="0">
                <a:latin typeface="Calibri"/>
                <a:cs typeface="Calibri"/>
              </a:rPr>
              <a:t>A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67200" y="2019300"/>
            <a:ext cx="1270000" cy="46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49750" y="2142511"/>
            <a:ext cx="953135" cy="172085"/>
          </a:xfrm>
          <a:custGeom>
            <a:avLst/>
            <a:gdLst/>
            <a:ahLst/>
            <a:cxnLst/>
            <a:rect l="l" t="t" r="r" b="b"/>
            <a:pathLst>
              <a:path w="953135" h="172085">
                <a:moveTo>
                  <a:pt x="920020" y="105388"/>
                </a:moveTo>
                <a:lnTo>
                  <a:pt x="844404" y="105389"/>
                </a:lnTo>
                <a:lnTo>
                  <a:pt x="790972" y="136558"/>
                </a:lnTo>
                <a:lnTo>
                  <a:pt x="781672" y="155453"/>
                </a:lnTo>
                <a:lnTo>
                  <a:pt x="784115" y="162612"/>
                </a:lnTo>
                <a:lnTo>
                  <a:pt x="789145" y="168262"/>
                </a:lnTo>
                <a:lnTo>
                  <a:pt x="795722" y="171436"/>
                </a:lnTo>
                <a:lnTo>
                  <a:pt x="803010" y="171911"/>
                </a:lnTo>
                <a:lnTo>
                  <a:pt x="810169" y="169468"/>
                </a:lnTo>
                <a:lnTo>
                  <a:pt x="920020" y="105388"/>
                </a:lnTo>
                <a:close/>
              </a:path>
              <a:path w="953135" h="172085">
                <a:moveTo>
                  <a:pt x="800437" y="0"/>
                </a:moveTo>
                <a:lnTo>
                  <a:pt x="791008" y="2481"/>
                </a:lnTo>
                <a:lnTo>
                  <a:pt x="786766" y="5520"/>
                </a:lnTo>
                <a:lnTo>
                  <a:pt x="784115" y="10064"/>
                </a:lnTo>
                <a:lnTo>
                  <a:pt x="781672" y="17224"/>
                </a:lnTo>
                <a:lnTo>
                  <a:pt x="782148" y="24511"/>
                </a:lnTo>
                <a:lnTo>
                  <a:pt x="785321" y="31089"/>
                </a:lnTo>
                <a:lnTo>
                  <a:pt x="790972" y="36118"/>
                </a:lnTo>
                <a:lnTo>
                  <a:pt x="844406" y="67288"/>
                </a:lnTo>
                <a:lnTo>
                  <a:pt x="0" y="67289"/>
                </a:lnTo>
                <a:lnTo>
                  <a:pt x="0" y="105389"/>
                </a:lnTo>
                <a:lnTo>
                  <a:pt x="920020" y="105388"/>
                </a:lnTo>
                <a:lnTo>
                  <a:pt x="952677" y="86338"/>
                </a:lnTo>
                <a:lnTo>
                  <a:pt x="805625" y="557"/>
                </a:lnTo>
                <a:lnTo>
                  <a:pt x="800437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69382" y="2756664"/>
            <a:ext cx="405765" cy="189230"/>
          </a:xfrm>
          <a:custGeom>
            <a:avLst/>
            <a:gdLst/>
            <a:ahLst/>
            <a:cxnLst/>
            <a:rect l="l" t="t" r="r" b="b"/>
            <a:pathLst>
              <a:path w="405764" h="189230">
                <a:moveTo>
                  <a:pt x="200501" y="70647"/>
                </a:moveTo>
                <a:lnTo>
                  <a:pt x="98832" y="70647"/>
                </a:lnTo>
                <a:lnTo>
                  <a:pt x="391046" y="188761"/>
                </a:lnTo>
                <a:lnTo>
                  <a:pt x="405325" y="153437"/>
                </a:lnTo>
                <a:lnTo>
                  <a:pt x="200501" y="70647"/>
                </a:lnTo>
                <a:close/>
              </a:path>
              <a:path w="405764" h="189230">
                <a:moveTo>
                  <a:pt x="127387" y="0"/>
                </a:moveTo>
                <a:lnTo>
                  <a:pt x="0" y="10152"/>
                </a:lnTo>
                <a:lnTo>
                  <a:pt x="84554" y="105971"/>
                </a:lnTo>
                <a:lnTo>
                  <a:pt x="98832" y="70647"/>
                </a:lnTo>
                <a:lnTo>
                  <a:pt x="200501" y="70647"/>
                </a:lnTo>
                <a:lnTo>
                  <a:pt x="113110" y="35323"/>
                </a:lnTo>
                <a:lnTo>
                  <a:pt x="127387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52654" y="2855266"/>
            <a:ext cx="1092835" cy="107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wheel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750"/>
              </a:spcBef>
            </a:pPr>
            <a:r>
              <a:rPr sz="1800" spc="10" dirty="0">
                <a:latin typeface="Calibri"/>
                <a:cs typeface="Calibri"/>
              </a:rPr>
              <a:t>Cars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1800" spc="-85" dirty="0">
                <a:latin typeface="Calibri"/>
                <a:cs typeface="Calibri"/>
              </a:rPr>
              <a:t>“Non”-­‐Cars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95321" y="1608463"/>
            <a:ext cx="310515" cy="326390"/>
          </a:xfrm>
          <a:custGeom>
            <a:avLst/>
            <a:gdLst/>
            <a:ahLst/>
            <a:cxnLst/>
            <a:rect l="l" t="t" r="r" b="b"/>
            <a:pathLst>
              <a:path w="310514" h="326389">
                <a:moveTo>
                  <a:pt x="27666" y="0"/>
                </a:moveTo>
                <a:lnTo>
                  <a:pt x="0" y="26195"/>
                </a:lnTo>
                <a:lnTo>
                  <a:pt x="217717" y="256134"/>
                </a:lnTo>
                <a:lnTo>
                  <a:pt x="190050" y="282329"/>
                </a:lnTo>
                <a:lnTo>
                  <a:pt x="310136" y="326034"/>
                </a:lnTo>
                <a:lnTo>
                  <a:pt x="280993" y="229938"/>
                </a:lnTo>
                <a:lnTo>
                  <a:pt x="245383" y="229938"/>
                </a:lnTo>
                <a:lnTo>
                  <a:pt x="27666" y="0"/>
                </a:lnTo>
                <a:close/>
              </a:path>
              <a:path w="310514" h="326389">
                <a:moveTo>
                  <a:pt x="273048" y="203743"/>
                </a:moveTo>
                <a:lnTo>
                  <a:pt x="245383" y="229938"/>
                </a:lnTo>
                <a:lnTo>
                  <a:pt x="280993" y="229938"/>
                </a:lnTo>
                <a:lnTo>
                  <a:pt x="273048" y="203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620804" y="1291329"/>
            <a:ext cx="73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nd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41929" y="4678070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78467" y="464820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64" y="0"/>
                </a:lnTo>
              </a:path>
            </a:pathLst>
          </a:custGeom>
          <a:ln w="5974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41929" y="4554867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22723" y="4289226"/>
            <a:ext cx="57150" cy="60325"/>
          </a:xfrm>
          <a:custGeom>
            <a:avLst/>
            <a:gdLst/>
            <a:ahLst/>
            <a:cxnLst/>
            <a:rect l="l" t="t" r="r" b="b"/>
            <a:pathLst>
              <a:path w="57150" h="60325">
                <a:moveTo>
                  <a:pt x="56753" y="0"/>
                </a:moveTo>
                <a:lnTo>
                  <a:pt x="0" y="0"/>
                </a:lnTo>
                <a:lnTo>
                  <a:pt x="0" y="60288"/>
                </a:lnTo>
                <a:lnTo>
                  <a:pt x="56753" y="60288"/>
                </a:lnTo>
                <a:lnTo>
                  <a:pt x="56753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57767" y="426085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64" y="0"/>
                </a:lnTo>
              </a:path>
            </a:pathLst>
          </a:custGeom>
          <a:ln w="56753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22723" y="4172184"/>
            <a:ext cx="57150" cy="60325"/>
          </a:xfrm>
          <a:custGeom>
            <a:avLst/>
            <a:gdLst/>
            <a:ahLst/>
            <a:cxnLst/>
            <a:rect l="l" t="t" r="r" b="b"/>
            <a:pathLst>
              <a:path w="57150" h="60325">
                <a:moveTo>
                  <a:pt x="56753" y="0"/>
                </a:moveTo>
                <a:lnTo>
                  <a:pt x="0" y="0"/>
                </a:lnTo>
                <a:lnTo>
                  <a:pt x="0" y="60288"/>
                </a:lnTo>
                <a:lnTo>
                  <a:pt x="56753" y="60288"/>
                </a:lnTo>
                <a:lnTo>
                  <a:pt x="56753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92629" y="5059070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29167" y="502920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64" y="0"/>
                </a:lnTo>
              </a:path>
            </a:pathLst>
          </a:custGeom>
          <a:ln w="5974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92629" y="4935867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00529" y="4424070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37067" y="439420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64" y="0"/>
                </a:lnTo>
              </a:path>
            </a:pathLst>
          </a:custGeom>
          <a:ln w="5974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00529" y="4300867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66751" y="53975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997" y="0"/>
                </a:lnTo>
              </a:path>
            </a:pathLst>
          </a:custGeom>
          <a:ln w="537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03351" y="50927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997" y="0"/>
                </a:lnTo>
              </a:path>
            </a:pathLst>
          </a:custGeom>
          <a:ln w="537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11351" y="52578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997" y="0"/>
                </a:lnTo>
              </a:path>
            </a:pathLst>
          </a:custGeom>
          <a:ln w="537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47651" y="47498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39997" y="0"/>
                </a:lnTo>
              </a:path>
            </a:pathLst>
          </a:custGeom>
          <a:ln w="537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65546" y="3797241"/>
            <a:ext cx="118110" cy="2125345"/>
          </a:xfrm>
          <a:custGeom>
            <a:avLst/>
            <a:gdLst/>
            <a:ahLst/>
            <a:cxnLst/>
            <a:rect l="l" t="t" r="r" b="b"/>
            <a:pathLst>
              <a:path w="118110" h="2125345">
                <a:moveTo>
                  <a:pt x="71654" y="72180"/>
                </a:moveTo>
                <a:lnTo>
                  <a:pt x="46254" y="72180"/>
                </a:lnTo>
                <a:lnTo>
                  <a:pt x="46253" y="2124724"/>
                </a:lnTo>
                <a:lnTo>
                  <a:pt x="71653" y="2124724"/>
                </a:lnTo>
                <a:lnTo>
                  <a:pt x="71654" y="72180"/>
                </a:lnTo>
                <a:close/>
              </a:path>
              <a:path w="118110" h="212534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46254" y="72180"/>
                </a:lnTo>
                <a:lnTo>
                  <a:pt x="101059" y="72180"/>
                </a:lnTo>
                <a:lnTo>
                  <a:pt x="58954" y="0"/>
                </a:lnTo>
                <a:close/>
              </a:path>
              <a:path w="118110" h="2125345">
                <a:moveTo>
                  <a:pt x="101059" y="72180"/>
                </a:moveTo>
                <a:lnTo>
                  <a:pt x="71654" y="7218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101059" y="7218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10200" y="5708241"/>
            <a:ext cx="3173730" cy="116839"/>
          </a:xfrm>
          <a:custGeom>
            <a:avLst/>
            <a:gdLst/>
            <a:ahLst/>
            <a:cxnLst/>
            <a:rect l="l" t="t" r="r" b="b"/>
            <a:pathLst>
              <a:path w="3173729" h="116839">
                <a:moveTo>
                  <a:pt x="0" y="44858"/>
                </a:moveTo>
                <a:lnTo>
                  <a:pt x="0" y="70258"/>
                </a:lnTo>
                <a:lnTo>
                  <a:pt x="3101308" y="70259"/>
                </a:lnTo>
                <a:lnTo>
                  <a:pt x="3059626" y="94573"/>
                </a:lnTo>
                <a:lnTo>
                  <a:pt x="3057580" y="102349"/>
                </a:lnTo>
                <a:lnTo>
                  <a:pt x="3064649" y="114466"/>
                </a:lnTo>
                <a:lnTo>
                  <a:pt x="3072425" y="116513"/>
                </a:lnTo>
                <a:lnTo>
                  <a:pt x="3173489" y="57559"/>
                </a:lnTo>
                <a:lnTo>
                  <a:pt x="3151718" y="44859"/>
                </a:lnTo>
                <a:lnTo>
                  <a:pt x="0" y="44858"/>
                </a:lnTo>
                <a:close/>
              </a:path>
              <a:path w="3173729" h="116839">
                <a:moveTo>
                  <a:pt x="3071996" y="0"/>
                </a:moveTo>
                <a:lnTo>
                  <a:pt x="3065710" y="1654"/>
                </a:lnTo>
                <a:lnTo>
                  <a:pt x="3062881" y="3680"/>
                </a:lnTo>
                <a:lnTo>
                  <a:pt x="3057580" y="12768"/>
                </a:lnTo>
                <a:lnTo>
                  <a:pt x="3059626" y="20544"/>
                </a:lnTo>
                <a:lnTo>
                  <a:pt x="3101308" y="44859"/>
                </a:lnTo>
                <a:lnTo>
                  <a:pt x="3151718" y="44859"/>
                </a:lnTo>
                <a:lnTo>
                  <a:pt x="3075454" y="371"/>
                </a:lnTo>
                <a:lnTo>
                  <a:pt x="307199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910602" y="4336244"/>
            <a:ext cx="304800" cy="73723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nd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259929" y="4271670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96467" y="424180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664" y="0"/>
                </a:lnTo>
              </a:path>
            </a:pathLst>
          </a:custGeom>
          <a:ln w="5974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59929" y="4148467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91729" y="4944770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28267" y="491490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664" y="0"/>
                </a:lnTo>
              </a:path>
            </a:pathLst>
          </a:custGeom>
          <a:ln w="5974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91729" y="4821567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03751" y="52705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997" y="0"/>
                </a:lnTo>
              </a:path>
            </a:pathLst>
          </a:custGeom>
          <a:ln w="537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27551" y="50292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997" y="0"/>
                </a:lnTo>
              </a:path>
            </a:pathLst>
          </a:custGeom>
          <a:ln w="537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99629" y="5046370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36167" y="501650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664" y="0"/>
                </a:lnTo>
              </a:path>
            </a:pathLst>
          </a:custGeom>
          <a:ln w="5974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99629" y="4923167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78929" y="4652670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15467" y="462280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664" y="0"/>
                </a:lnTo>
              </a:path>
            </a:pathLst>
          </a:custGeom>
          <a:ln w="5974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78929" y="4529467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0729" y="4589170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47267" y="455930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664" y="0"/>
                </a:lnTo>
              </a:path>
            </a:pathLst>
          </a:custGeom>
          <a:ln w="5974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10729" y="4465967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53629" y="4690770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90167" y="466090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664" y="0"/>
                </a:lnTo>
              </a:path>
            </a:pathLst>
          </a:custGeom>
          <a:ln w="5974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53629" y="4567567"/>
            <a:ext cx="60325" cy="63500"/>
          </a:xfrm>
          <a:custGeom>
            <a:avLst/>
            <a:gdLst/>
            <a:ahLst/>
            <a:cxnLst/>
            <a:rect l="l" t="t" r="r" b="b"/>
            <a:pathLst>
              <a:path w="60325" h="63500">
                <a:moveTo>
                  <a:pt x="59740" y="0"/>
                </a:moveTo>
                <a:lnTo>
                  <a:pt x="0" y="0"/>
                </a:lnTo>
                <a:lnTo>
                  <a:pt x="0" y="63461"/>
                </a:lnTo>
                <a:lnTo>
                  <a:pt x="59740" y="63461"/>
                </a:lnTo>
                <a:lnTo>
                  <a:pt x="5974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60951" y="54610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997" y="0"/>
                </a:lnTo>
              </a:path>
            </a:pathLst>
          </a:custGeom>
          <a:ln w="537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68851" y="51181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997" y="0"/>
                </a:lnTo>
              </a:path>
            </a:pathLst>
          </a:custGeom>
          <a:ln w="537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48251" y="49911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997" y="0"/>
                </a:lnTo>
              </a:path>
            </a:pathLst>
          </a:custGeom>
          <a:ln w="537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41851" y="48006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997" y="0"/>
                </a:lnTo>
              </a:path>
            </a:pathLst>
          </a:custGeom>
          <a:ln w="537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54800" y="3835400"/>
            <a:ext cx="1844039" cy="1588770"/>
          </a:xfrm>
          <a:custGeom>
            <a:avLst/>
            <a:gdLst/>
            <a:ahLst/>
            <a:cxnLst/>
            <a:rect l="l" t="t" r="r" b="b"/>
            <a:pathLst>
              <a:path w="1844040" h="1588770">
                <a:moveTo>
                  <a:pt x="293040" y="0"/>
                </a:moveTo>
                <a:lnTo>
                  <a:pt x="299880" y="0"/>
                </a:lnTo>
                <a:lnTo>
                  <a:pt x="307079" y="0"/>
                </a:lnTo>
                <a:lnTo>
                  <a:pt x="314280" y="0"/>
                </a:lnTo>
                <a:lnTo>
                  <a:pt x="321480" y="7199"/>
                </a:lnTo>
                <a:lnTo>
                  <a:pt x="328679" y="14400"/>
                </a:lnTo>
                <a:lnTo>
                  <a:pt x="328679" y="21600"/>
                </a:lnTo>
                <a:lnTo>
                  <a:pt x="335519" y="28799"/>
                </a:lnTo>
                <a:lnTo>
                  <a:pt x="335519" y="157679"/>
                </a:lnTo>
                <a:lnTo>
                  <a:pt x="328679" y="171719"/>
                </a:lnTo>
                <a:lnTo>
                  <a:pt x="328679" y="186120"/>
                </a:lnTo>
                <a:lnTo>
                  <a:pt x="328679" y="200519"/>
                </a:lnTo>
                <a:lnTo>
                  <a:pt x="321480" y="214560"/>
                </a:lnTo>
                <a:lnTo>
                  <a:pt x="321480" y="228960"/>
                </a:lnTo>
                <a:lnTo>
                  <a:pt x="314280" y="243720"/>
                </a:lnTo>
                <a:lnTo>
                  <a:pt x="307079" y="257400"/>
                </a:lnTo>
                <a:lnTo>
                  <a:pt x="299880" y="271800"/>
                </a:lnTo>
                <a:lnTo>
                  <a:pt x="293040" y="286200"/>
                </a:lnTo>
                <a:lnTo>
                  <a:pt x="285839" y="300600"/>
                </a:lnTo>
                <a:lnTo>
                  <a:pt x="278640" y="315000"/>
                </a:lnTo>
                <a:lnTo>
                  <a:pt x="271440" y="322200"/>
                </a:lnTo>
                <a:lnTo>
                  <a:pt x="264239" y="336239"/>
                </a:lnTo>
                <a:lnTo>
                  <a:pt x="257399" y="350640"/>
                </a:lnTo>
                <a:lnTo>
                  <a:pt x="250200" y="365039"/>
                </a:lnTo>
                <a:lnTo>
                  <a:pt x="242999" y="379080"/>
                </a:lnTo>
                <a:lnTo>
                  <a:pt x="235800" y="393480"/>
                </a:lnTo>
                <a:lnTo>
                  <a:pt x="228240" y="407879"/>
                </a:lnTo>
                <a:lnTo>
                  <a:pt x="221760" y="422280"/>
                </a:lnTo>
                <a:lnTo>
                  <a:pt x="214559" y="436679"/>
                </a:lnTo>
                <a:lnTo>
                  <a:pt x="206999" y="450720"/>
                </a:lnTo>
                <a:lnTo>
                  <a:pt x="199800" y="465120"/>
                </a:lnTo>
                <a:lnTo>
                  <a:pt x="192599" y="479160"/>
                </a:lnTo>
                <a:lnTo>
                  <a:pt x="186119" y="493560"/>
                </a:lnTo>
                <a:lnTo>
                  <a:pt x="178559" y="515160"/>
                </a:lnTo>
                <a:lnTo>
                  <a:pt x="171360" y="529200"/>
                </a:lnTo>
                <a:lnTo>
                  <a:pt x="164159" y="543599"/>
                </a:lnTo>
                <a:lnTo>
                  <a:pt x="156960" y="558000"/>
                </a:lnTo>
                <a:lnTo>
                  <a:pt x="149759" y="572040"/>
                </a:lnTo>
                <a:lnTo>
                  <a:pt x="149759" y="586440"/>
                </a:lnTo>
                <a:lnTo>
                  <a:pt x="142920" y="600840"/>
                </a:lnTo>
                <a:lnTo>
                  <a:pt x="142920" y="607679"/>
                </a:lnTo>
                <a:lnTo>
                  <a:pt x="142920" y="622439"/>
                </a:lnTo>
                <a:lnTo>
                  <a:pt x="135719" y="629640"/>
                </a:lnTo>
                <a:lnTo>
                  <a:pt x="128520" y="644039"/>
                </a:lnTo>
                <a:lnTo>
                  <a:pt x="128520" y="658080"/>
                </a:lnTo>
                <a:lnTo>
                  <a:pt x="121319" y="665279"/>
                </a:lnTo>
                <a:lnTo>
                  <a:pt x="121319" y="679680"/>
                </a:lnTo>
                <a:lnTo>
                  <a:pt x="114120" y="693720"/>
                </a:lnTo>
                <a:lnTo>
                  <a:pt x="107280" y="700920"/>
                </a:lnTo>
                <a:lnTo>
                  <a:pt x="107280" y="715320"/>
                </a:lnTo>
                <a:lnTo>
                  <a:pt x="100079" y="729720"/>
                </a:lnTo>
                <a:lnTo>
                  <a:pt x="92880" y="744120"/>
                </a:lnTo>
                <a:lnTo>
                  <a:pt x="92880" y="751320"/>
                </a:lnTo>
                <a:lnTo>
                  <a:pt x="85320" y="765360"/>
                </a:lnTo>
                <a:lnTo>
                  <a:pt x="78120" y="772560"/>
                </a:lnTo>
                <a:lnTo>
                  <a:pt x="78120" y="786960"/>
                </a:lnTo>
                <a:lnTo>
                  <a:pt x="71639" y="801360"/>
                </a:lnTo>
                <a:lnTo>
                  <a:pt x="71639" y="808200"/>
                </a:lnTo>
                <a:lnTo>
                  <a:pt x="64440" y="822600"/>
                </a:lnTo>
                <a:lnTo>
                  <a:pt x="64440" y="837000"/>
                </a:lnTo>
                <a:lnTo>
                  <a:pt x="56880" y="851400"/>
                </a:lnTo>
                <a:lnTo>
                  <a:pt x="49679" y="858599"/>
                </a:lnTo>
                <a:lnTo>
                  <a:pt x="49679" y="872639"/>
                </a:lnTo>
                <a:lnTo>
                  <a:pt x="42480" y="887040"/>
                </a:lnTo>
                <a:lnTo>
                  <a:pt x="35639" y="901439"/>
                </a:lnTo>
                <a:lnTo>
                  <a:pt x="35639" y="915840"/>
                </a:lnTo>
                <a:lnTo>
                  <a:pt x="28440" y="923040"/>
                </a:lnTo>
                <a:lnTo>
                  <a:pt x="28440" y="937080"/>
                </a:lnTo>
                <a:lnTo>
                  <a:pt x="21239" y="944279"/>
                </a:lnTo>
                <a:lnTo>
                  <a:pt x="21239" y="958680"/>
                </a:lnTo>
                <a:lnTo>
                  <a:pt x="14040" y="965519"/>
                </a:lnTo>
                <a:lnTo>
                  <a:pt x="14040" y="979920"/>
                </a:lnTo>
                <a:lnTo>
                  <a:pt x="14040" y="987480"/>
                </a:lnTo>
                <a:lnTo>
                  <a:pt x="14040" y="994319"/>
                </a:lnTo>
                <a:lnTo>
                  <a:pt x="6839" y="1001520"/>
                </a:lnTo>
                <a:lnTo>
                  <a:pt x="6839" y="1015920"/>
                </a:lnTo>
                <a:lnTo>
                  <a:pt x="6839" y="1023120"/>
                </a:lnTo>
                <a:lnTo>
                  <a:pt x="6839" y="1037160"/>
                </a:lnTo>
                <a:lnTo>
                  <a:pt x="6839" y="1044360"/>
                </a:lnTo>
                <a:lnTo>
                  <a:pt x="6839" y="1051560"/>
                </a:lnTo>
                <a:lnTo>
                  <a:pt x="0" y="1065960"/>
                </a:lnTo>
                <a:lnTo>
                  <a:pt x="0" y="1173240"/>
                </a:lnTo>
                <a:lnTo>
                  <a:pt x="6839" y="1187640"/>
                </a:lnTo>
                <a:lnTo>
                  <a:pt x="6839" y="1194840"/>
                </a:lnTo>
                <a:lnTo>
                  <a:pt x="6839" y="1201680"/>
                </a:lnTo>
                <a:lnTo>
                  <a:pt x="6839" y="1216080"/>
                </a:lnTo>
                <a:lnTo>
                  <a:pt x="14040" y="1223280"/>
                </a:lnTo>
                <a:lnTo>
                  <a:pt x="14040" y="1237680"/>
                </a:lnTo>
                <a:lnTo>
                  <a:pt x="21239" y="1244520"/>
                </a:lnTo>
                <a:lnTo>
                  <a:pt x="28440" y="1251720"/>
                </a:lnTo>
                <a:lnTo>
                  <a:pt x="28440" y="1259280"/>
                </a:lnTo>
                <a:lnTo>
                  <a:pt x="35639" y="1266120"/>
                </a:lnTo>
                <a:lnTo>
                  <a:pt x="42480" y="1280520"/>
                </a:lnTo>
                <a:lnTo>
                  <a:pt x="42480" y="1287360"/>
                </a:lnTo>
                <a:lnTo>
                  <a:pt x="49679" y="1294920"/>
                </a:lnTo>
                <a:lnTo>
                  <a:pt x="56880" y="1302120"/>
                </a:lnTo>
                <a:lnTo>
                  <a:pt x="64440" y="1309320"/>
                </a:lnTo>
                <a:lnTo>
                  <a:pt x="71639" y="1316520"/>
                </a:lnTo>
                <a:lnTo>
                  <a:pt x="78120" y="1323360"/>
                </a:lnTo>
                <a:lnTo>
                  <a:pt x="92880" y="1330920"/>
                </a:lnTo>
                <a:lnTo>
                  <a:pt x="100079" y="1337760"/>
                </a:lnTo>
                <a:lnTo>
                  <a:pt x="107280" y="1344960"/>
                </a:lnTo>
                <a:lnTo>
                  <a:pt x="114120" y="1352160"/>
                </a:lnTo>
                <a:lnTo>
                  <a:pt x="121319" y="1352160"/>
                </a:lnTo>
                <a:lnTo>
                  <a:pt x="128520" y="1359360"/>
                </a:lnTo>
                <a:lnTo>
                  <a:pt x="135719" y="1366560"/>
                </a:lnTo>
                <a:lnTo>
                  <a:pt x="142920" y="1373760"/>
                </a:lnTo>
                <a:lnTo>
                  <a:pt x="149759" y="1380600"/>
                </a:lnTo>
                <a:lnTo>
                  <a:pt x="164159" y="1387800"/>
                </a:lnTo>
                <a:lnTo>
                  <a:pt x="171360" y="1387800"/>
                </a:lnTo>
                <a:lnTo>
                  <a:pt x="178559" y="1395000"/>
                </a:lnTo>
                <a:lnTo>
                  <a:pt x="186119" y="1402200"/>
                </a:lnTo>
                <a:lnTo>
                  <a:pt x="199800" y="1402200"/>
                </a:lnTo>
                <a:lnTo>
                  <a:pt x="206999" y="1409400"/>
                </a:lnTo>
                <a:lnTo>
                  <a:pt x="221760" y="1409400"/>
                </a:lnTo>
                <a:lnTo>
                  <a:pt x="228240" y="1416600"/>
                </a:lnTo>
                <a:lnTo>
                  <a:pt x="242999" y="1416600"/>
                </a:lnTo>
                <a:lnTo>
                  <a:pt x="250200" y="1423440"/>
                </a:lnTo>
                <a:lnTo>
                  <a:pt x="264239" y="1423440"/>
                </a:lnTo>
                <a:lnTo>
                  <a:pt x="278640" y="1423440"/>
                </a:lnTo>
                <a:lnTo>
                  <a:pt x="285839" y="1423440"/>
                </a:lnTo>
                <a:lnTo>
                  <a:pt x="299880" y="1431000"/>
                </a:lnTo>
                <a:lnTo>
                  <a:pt x="307079" y="1431000"/>
                </a:lnTo>
                <a:lnTo>
                  <a:pt x="371160" y="1431000"/>
                </a:lnTo>
                <a:lnTo>
                  <a:pt x="385919" y="1437840"/>
                </a:lnTo>
                <a:lnTo>
                  <a:pt x="400319" y="1437840"/>
                </a:lnTo>
                <a:lnTo>
                  <a:pt x="414360" y="1437840"/>
                </a:lnTo>
                <a:lnTo>
                  <a:pt x="428759" y="1437840"/>
                </a:lnTo>
                <a:lnTo>
                  <a:pt x="442800" y="1445040"/>
                </a:lnTo>
                <a:lnTo>
                  <a:pt x="457200" y="1445040"/>
                </a:lnTo>
                <a:lnTo>
                  <a:pt x="464400" y="1445040"/>
                </a:lnTo>
                <a:lnTo>
                  <a:pt x="478800" y="1452240"/>
                </a:lnTo>
                <a:lnTo>
                  <a:pt x="492839" y="1452240"/>
                </a:lnTo>
                <a:lnTo>
                  <a:pt x="507600" y="1452240"/>
                </a:lnTo>
                <a:lnTo>
                  <a:pt x="521279" y="1459440"/>
                </a:lnTo>
                <a:lnTo>
                  <a:pt x="536040" y="1459440"/>
                </a:lnTo>
                <a:lnTo>
                  <a:pt x="550440" y="1459440"/>
                </a:lnTo>
                <a:lnTo>
                  <a:pt x="564480" y="1459440"/>
                </a:lnTo>
                <a:lnTo>
                  <a:pt x="578880" y="1466640"/>
                </a:lnTo>
                <a:lnTo>
                  <a:pt x="600119" y="1466640"/>
                </a:lnTo>
                <a:lnTo>
                  <a:pt x="614519" y="1473840"/>
                </a:lnTo>
                <a:lnTo>
                  <a:pt x="628560" y="1473840"/>
                </a:lnTo>
                <a:lnTo>
                  <a:pt x="642960" y="1473840"/>
                </a:lnTo>
                <a:lnTo>
                  <a:pt x="657720" y="1481040"/>
                </a:lnTo>
                <a:lnTo>
                  <a:pt x="671400" y="1481040"/>
                </a:lnTo>
                <a:lnTo>
                  <a:pt x="686159" y="1487880"/>
                </a:lnTo>
                <a:lnTo>
                  <a:pt x="707400" y="1487880"/>
                </a:lnTo>
                <a:lnTo>
                  <a:pt x="721800" y="1495080"/>
                </a:lnTo>
                <a:lnTo>
                  <a:pt x="735840" y="1495080"/>
                </a:lnTo>
                <a:lnTo>
                  <a:pt x="757439" y="1495080"/>
                </a:lnTo>
                <a:lnTo>
                  <a:pt x="771839" y="1502640"/>
                </a:lnTo>
                <a:lnTo>
                  <a:pt x="793080" y="1502640"/>
                </a:lnTo>
                <a:lnTo>
                  <a:pt x="807839" y="1509480"/>
                </a:lnTo>
                <a:lnTo>
                  <a:pt x="821520" y="1509480"/>
                </a:lnTo>
                <a:lnTo>
                  <a:pt x="843480" y="1509480"/>
                </a:lnTo>
                <a:lnTo>
                  <a:pt x="857519" y="1516680"/>
                </a:lnTo>
                <a:lnTo>
                  <a:pt x="871919" y="1523880"/>
                </a:lnTo>
                <a:lnTo>
                  <a:pt x="893160" y="1523880"/>
                </a:lnTo>
                <a:lnTo>
                  <a:pt x="907560" y="1523880"/>
                </a:lnTo>
                <a:lnTo>
                  <a:pt x="928799" y="1530720"/>
                </a:lnTo>
                <a:lnTo>
                  <a:pt x="943199" y="1530720"/>
                </a:lnTo>
                <a:lnTo>
                  <a:pt x="964440" y="1538280"/>
                </a:lnTo>
                <a:lnTo>
                  <a:pt x="979199" y="1538280"/>
                </a:lnTo>
                <a:lnTo>
                  <a:pt x="992879" y="1538280"/>
                </a:lnTo>
                <a:lnTo>
                  <a:pt x="1007640" y="1545480"/>
                </a:lnTo>
                <a:lnTo>
                  <a:pt x="1022040" y="1545480"/>
                </a:lnTo>
                <a:lnTo>
                  <a:pt x="1043280" y="1545480"/>
                </a:lnTo>
                <a:lnTo>
                  <a:pt x="1057680" y="1545480"/>
                </a:lnTo>
                <a:lnTo>
                  <a:pt x="1071720" y="1552320"/>
                </a:lnTo>
                <a:lnTo>
                  <a:pt x="1086120" y="1552320"/>
                </a:lnTo>
                <a:lnTo>
                  <a:pt x="1100880" y="1552320"/>
                </a:lnTo>
                <a:lnTo>
                  <a:pt x="1107360" y="1552320"/>
                </a:lnTo>
                <a:lnTo>
                  <a:pt x="1121760" y="1559520"/>
                </a:lnTo>
                <a:lnTo>
                  <a:pt x="1136520" y="1559520"/>
                </a:lnTo>
                <a:lnTo>
                  <a:pt x="1150560" y="1559520"/>
                </a:lnTo>
                <a:lnTo>
                  <a:pt x="1164960" y="1566720"/>
                </a:lnTo>
                <a:lnTo>
                  <a:pt x="1172160" y="1566720"/>
                </a:lnTo>
                <a:lnTo>
                  <a:pt x="1186200" y="1566720"/>
                </a:lnTo>
                <a:lnTo>
                  <a:pt x="1200600" y="1566720"/>
                </a:lnTo>
                <a:lnTo>
                  <a:pt x="1214640" y="1573920"/>
                </a:lnTo>
                <a:lnTo>
                  <a:pt x="1221840" y="1573920"/>
                </a:lnTo>
                <a:lnTo>
                  <a:pt x="1236240" y="1573920"/>
                </a:lnTo>
                <a:lnTo>
                  <a:pt x="1250280" y="1581120"/>
                </a:lnTo>
                <a:lnTo>
                  <a:pt x="1264680" y="1581120"/>
                </a:lnTo>
                <a:lnTo>
                  <a:pt x="1279440" y="1581120"/>
                </a:lnTo>
                <a:lnTo>
                  <a:pt x="1300680" y="1581120"/>
                </a:lnTo>
                <a:lnTo>
                  <a:pt x="1315080" y="1581120"/>
                </a:lnTo>
                <a:lnTo>
                  <a:pt x="1329120" y="1588320"/>
                </a:lnTo>
                <a:lnTo>
                  <a:pt x="1422360" y="1588320"/>
                </a:lnTo>
                <a:lnTo>
                  <a:pt x="1443240" y="1581120"/>
                </a:lnTo>
                <a:lnTo>
                  <a:pt x="1465200" y="1581120"/>
                </a:lnTo>
                <a:lnTo>
                  <a:pt x="1479240" y="1581120"/>
                </a:lnTo>
                <a:lnTo>
                  <a:pt x="1500840" y="1581120"/>
                </a:lnTo>
                <a:lnTo>
                  <a:pt x="1522080" y="1581120"/>
                </a:lnTo>
                <a:lnTo>
                  <a:pt x="1543320" y="1573920"/>
                </a:lnTo>
                <a:lnTo>
                  <a:pt x="1650600" y="1573920"/>
                </a:lnTo>
                <a:lnTo>
                  <a:pt x="1672200" y="1566720"/>
                </a:lnTo>
                <a:lnTo>
                  <a:pt x="1829520" y="1566720"/>
                </a:lnTo>
                <a:lnTo>
                  <a:pt x="1836360" y="1559520"/>
                </a:lnTo>
                <a:lnTo>
                  <a:pt x="1843560" y="1559520"/>
                </a:lnTo>
              </a:path>
            </a:pathLst>
          </a:custGeom>
          <a:ln w="2540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76600" y="2948304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7239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313112" y="2473960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730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76600" y="2437129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73659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49687" y="2473325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730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276600" y="2400300"/>
            <a:ext cx="609600" cy="584200"/>
          </a:xfrm>
          <a:custGeom>
            <a:avLst/>
            <a:gdLst/>
            <a:ahLst/>
            <a:cxnLst/>
            <a:rect l="l" t="t" r="r" b="b"/>
            <a:pathLst>
              <a:path w="609600" h="584200">
                <a:moveTo>
                  <a:pt x="0" y="0"/>
                </a:moveTo>
                <a:lnTo>
                  <a:pt x="609600" y="0"/>
                </a:lnTo>
                <a:lnTo>
                  <a:pt x="609600" y="584200"/>
                </a:lnTo>
                <a:lnTo>
                  <a:pt x="0" y="58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49625" y="2473325"/>
            <a:ext cx="463550" cy="438150"/>
          </a:xfrm>
          <a:custGeom>
            <a:avLst/>
            <a:gdLst/>
            <a:ahLst/>
            <a:cxnLst/>
            <a:rect l="l" t="t" r="r" b="b"/>
            <a:pathLst>
              <a:path w="463550" h="438150">
                <a:moveTo>
                  <a:pt x="0" y="0"/>
                </a:moveTo>
                <a:lnTo>
                  <a:pt x="0" y="438150"/>
                </a:lnTo>
                <a:lnTo>
                  <a:pt x="463550" y="438150"/>
                </a:lnTo>
                <a:lnTo>
                  <a:pt x="46355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213100" y="2211704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7239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49612" y="1737360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730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13100" y="1700529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73659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86187" y="1736725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730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13100" y="1663700"/>
            <a:ext cx="609600" cy="584200"/>
          </a:xfrm>
          <a:custGeom>
            <a:avLst/>
            <a:gdLst/>
            <a:ahLst/>
            <a:cxnLst/>
            <a:rect l="l" t="t" r="r" b="b"/>
            <a:pathLst>
              <a:path w="609600" h="584200">
                <a:moveTo>
                  <a:pt x="0" y="0"/>
                </a:moveTo>
                <a:lnTo>
                  <a:pt x="609600" y="0"/>
                </a:lnTo>
                <a:lnTo>
                  <a:pt x="609600" y="584200"/>
                </a:lnTo>
                <a:lnTo>
                  <a:pt x="0" y="58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86125" y="1736725"/>
            <a:ext cx="463550" cy="438150"/>
          </a:xfrm>
          <a:custGeom>
            <a:avLst/>
            <a:gdLst/>
            <a:ahLst/>
            <a:cxnLst/>
            <a:rect l="l" t="t" r="r" b="b"/>
            <a:pathLst>
              <a:path w="463550" h="438150">
                <a:moveTo>
                  <a:pt x="0" y="0"/>
                </a:moveTo>
                <a:lnTo>
                  <a:pt x="0" y="438150"/>
                </a:lnTo>
                <a:lnTo>
                  <a:pt x="463550" y="438150"/>
                </a:lnTo>
                <a:lnTo>
                  <a:pt x="46355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696689" y="5853536"/>
            <a:ext cx="58674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10" dirty="0">
                <a:latin typeface="Calibri"/>
                <a:cs typeface="Calibri"/>
              </a:rPr>
              <a:t>w</a:t>
            </a:r>
            <a:r>
              <a:rPr sz="1800" spc="-4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783618" y="5897490"/>
            <a:ext cx="6242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Calibri"/>
                <a:cs typeface="Calibri"/>
              </a:rPr>
              <a:t>pixel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406" y="460057"/>
            <a:ext cx="55651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Feature</a:t>
            </a:r>
            <a:r>
              <a:rPr spc="40" dirty="0"/>
              <a:t> </a:t>
            </a:r>
            <a:r>
              <a:rPr spc="-25" dirty="0"/>
              <a:t>Representations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759883" y="1741156"/>
            <a:ext cx="7455831" cy="4632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72555" y="4744720"/>
            <a:ext cx="1750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Expert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Knowledge!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1306" y="6649719"/>
            <a:ext cx="398335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Source: </a:t>
            </a:r>
            <a:r>
              <a:rPr sz="1200" spc="-5" dirty="0">
                <a:latin typeface="Calibri"/>
                <a:cs typeface="Calibri"/>
              </a:rPr>
              <a:t>feature </a:t>
            </a:r>
            <a:r>
              <a:rPr sz="1200" spc="-10" dirty="0">
                <a:latin typeface="Calibri"/>
                <a:cs typeface="Calibri"/>
              </a:rPr>
              <a:t>representations </a:t>
            </a:r>
            <a:r>
              <a:rPr sz="1200" spc="10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</a:rPr>
              <a:t>computer </a:t>
            </a:r>
            <a:r>
              <a:rPr sz="1200" spc="-5" dirty="0">
                <a:latin typeface="Calibri"/>
                <a:cs typeface="Calibri"/>
              </a:rPr>
              <a:t>vision(Honglak </a:t>
            </a:r>
            <a:r>
              <a:rPr sz="1200" spc="5" dirty="0">
                <a:latin typeface="Calibri"/>
                <a:cs typeface="Calibri"/>
              </a:rPr>
              <a:t>lee)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735</Words>
  <Application>Microsoft Office PowerPoint</Application>
  <PresentationFormat>On-screen Show (4:3)</PresentationFormat>
  <Paragraphs>199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Introduction to Deep  Learning and Its Applications</vt:lpstr>
      <vt:lpstr>Slide 2</vt:lpstr>
      <vt:lpstr>Machine Learning</vt:lpstr>
      <vt:lpstr>Why is it hard?</vt:lpstr>
      <vt:lpstr>Raw Image Representation</vt:lpstr>
      <vt:lpstr>Raw Image Representation</vt:lpstr>
      <vt:lpstr>Raw Image Representation</vt:lpstr>
      <vt:lpstr>Better Feature Representation?</vt:lpstr>
      <vt:lpstr>Feature Representations</vt:lpstr>
      <vt:lpstr>Deep Learning: learn representations!</vt:lpstr>
      <vt:lpstr>So, 1. what exactly is deep learning ?</vt:lpstr>
      <vt:lpstr>hmmm… OK, but:</vt:lpstr>
      <vt:lpstr>Single Unit, Input, weights, activation function, output</vt:lpstr>
      <vt:lpstr>Slide 14</vt:lpstr>
      <vt:lpstr>Slide 15</vt:lpstr>
      <vt:lpstr>Adjust weights based on error</vt:lpstr>
      <vt:lpstr>CIFAR 10 and Convolutional Neural Network</vt:lpstr>
      <vt:lpstr>Deep Convolutional Neural Networks on CIFAR10</vt:lpstr>
      <vt:lpstr>Deep Convolutional Neural Networks on CIFAR10</vt:lpstr>
      <vt:lpstr>Deep Convolutional Neural Networks on CIFAR10</vt:lpstr>
      <vt:lpstr>Deep Convolutional Neural Networks on CIFAR10</vt:lpstr>
      <vt:lpstr>Why GPU Matters in Deep Learning?</vt:lpstr>
      <vt:lpstr>Summary:  Deep Learning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 Learning and Its Applications</dc:title>
  <dc:creator>fchen14</dc:creator>
  <cp:lastModifiedBy>suraj</cp:lastModifiedBy>
  <cp:revision>2</cp:revision>
  <dcterms:created xsi:type="dcterms:W3CDTF">2020-06-26T15:55:04Z</dcterms:created>
  <dcterms:modified xsi:type="dcterms:W3CDTF">2020-06-26T16:48:42Z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2016-11-09T00:00:00Z</vt:filetime>
  </property>
  <property fmtid="{D5CDD505-2E9C-101B-9397-08002B2CF9AE}" pid="3" name="Creator">
    <vt:lpwstr>PDFsharp 1.32.2608-g (www.pdfsharp.net)</vt:lpwstr>
  </property>
  <property fmtid="{D5CDD505-2E9C-101B-9397-08002B2CF9AE}" pid="4" name="LastSaved">
    <vt:filetime>2016-11-09T00:00:00Z</vt:filetime>
  </property>
</Properties>
</file>