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6" r:id="rId2"/>
  </p:sldMasterIdLst>
  <p:notesMasterIdLst>
    <p:notesMasterId r:id="rId39"/>
  </p:notesMasterIdLst>
  <p:handoutMasterIdLst>
    <p:handoutMasterId r:id="rId40"/>
  </p:handoutMasterIdLst>
  <p:sldIdLst>
    <p:sldId id="630" r:id="rId3"/>
    <p:sldId id="449" r:id="rId4"/>
    <p:sldId id="678" r:id="rId5"/>
    <p:sldId id="683" r:id="rId6"/>
    <p:sldId id="670" r:id="rId7"/>
    <p:sldId id="684" r:id="rId8"/>
    <p:sldId id="667" r:id="rId9"/>
    <p:sldId id="679" r:id="rId10"/>
    <p:sldId id="691" r:id="rId11"/>
    <p:sldId id="694" r:id="rId12"/>
    <p:sldId id="673" r:id="rId13"/>
    <p:sldId id="677" r:id="rId14"/>
    <p:sldId id="693" r:id="rId15"/>
    <p:sldId id="686" r:id="rId16"/>
    <p:sldId id="688" r:id="rId17"/>
    <p:sldId id="653" r:id="rId18"/>
    <p:sldId id="685" r:id="rId19"/>
    <p:sldId id="672" r:id="rId20"/>
    <p:sldId id="676" r:id="rId21"/>
    <p:sldId id="687" r:id="rId22"/>
    <p:sldId id="692" r:id="rId23"/>
    <p:sldId id="696" r:id="rId24"/>
    <p:sldId id="695" r:id="rId25"/>
    <p:sldId id="689" r:id="rId26"/>
    <p:sldId id="690" r:id="rId27"/>
    <p:sldId id="699" r:id="rId28"/>
    <p:sldId id="702" r:id="rId29"/>
    <p:sldId id="697" r:id="rId30"/>
    <p:sldId id="701" r:id="rId31"/>
    <p:sldId id="703" r:id="rId32"/>
    <p:sldId id="704" r:id="rId33"/>
    <p:sldId id="700" r:id="rId34"/>
    <p:sldId id="705" r:id="rId35"/>
    <p:sldId id="706" r:id="rId36"/>
    <p:sldId id="698" r:id="rId37"/>
    <p:sldId id="646"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pos="121">
          <p15:clr>
            <a:srgbClr val="A4A3A4"/>
          </p15:clr>
        </p15:guide>
        <p15:guide id="2" orient="horz" pos="315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Venugopal" initials="DV" lastIdx="6" clrIdx="0">
    <p:extLst>
      <p:ext uri="{19B8F6BF-5375-455C-9EA6-DF929625EA0E}">
        <p15:presenceInfo xmlns:p15="http://schemas.microsoft.com/office/powerpoint/2012/main" userId="S-1-5-21-165356957-640495798-1236680718-1121" providerId="AD"/>
      </p:ext>
    </p:extLst>
  </p:cmAuthor>
  <p:cmAuthor id="2" name="Renjith P N" initials="RPN" lastIdx="8" clrIdx="1">
    <p:extLst>
      <p:ext uri="{19B8F6BF-5375-455C-9EA6-DF929625EA0E}">
        <p15:presenceInfo xmlns:p15="http://schemas.microsoft.com/office/powerpoint/2012/main" userId="S-1-5-21-165356957-640495798-1236680718-13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A7"/>
    <a:srgbClr val="EE9F12"/>
    <a:srgbClr val="50DFC7"/>
    <a:srgbClr val="6C6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89849" autoAdjust="0"/>
  </p:normalViewPr>
  <p:slideViewPr>
    <p:cSldViewPr snapToGrid="0">
      <p:cViewPr varScale="1">
        <p:scale>
          <a:sx n="74" d="100"/>
          <a:sy n="74" d="100"/>
        </p:scale>
        <p:origin x="360" y="72"/>
      </p:cViewPr>
      <p:guideLst>
        <p:guide pos="121"/>
        <p:guide orient="horz" pos="3158"/>
      </p:guideLst>
    </p:cSldViewPr>
  </p:slideViewPr>
  <p:notesTextViewPr>
    <p:cViewPr>
      <p:scale>
        <a:sx n="66" d="100"/>
        <a:sy n="66" d="100"/>
      </p:scale>
      <p:origin x="0" y="0"/>
    </p:cViewPr>
  </p:notesTextViewPr>
  <p:sorterViewPr>
    <p:cViewPr>
      <p:scale>
        <a:sx n="66" d="100"/>
        <a:sy n="66" d="100"/>
      </p:scale>
      <p:origin x="0" y="0"/>
    </p:cViewPr>
  </p:sorterViewPr>
  <p:notesViewPr>
    <p:cSldViewPr snapToGrid="0">
      <p:cViewPr varScale="1">
        <p:scale>
          <a:sx n="122" d="100"/>
          <a:sy n="122" d="100"/>
        </p:scale>
        <p:origin x="386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30T22:59:26.968" idx="1">
    <p:pos x="10" y="10"/>
    <p:text>Insert a combined dashbaord image replacing the red text</p:text>
    <p:extLst>
      <p:ext uri="{C676402C-5697-4E1C-873F-D02D1690AC5C}">
        <p15:threadingInfo xmlns:p15="http://schemas.microsoft.com/office/powerpoint/2012/main" timeZoneBias="-330"/>
      </p:ext>
    </p:extLst>
  </p:cm>
  <p:cm authorId="1" dt="2021-12-01T23:38:40.090" idx="2">
    <p:pos x="10" y="106"/>
    <p:text>No red text available.</p:text>
    <p:extLst>
      <p:ext uri="{C676402C-5697-4E1C-873F-D02D1690AC5C}">
        <p15:threadingInfo xmlns:p15="http://schemas.microsoft.com/office/powerpoint/2012/main" timeZoneBias="-33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30T14:20:26.684" idx="1">
    <p:pos x="4286" y="614"/>
    <p:text>Include all the sources.</p:text>
    <p:extLst>
      <p:ext uri="{C676402C-5697-4E1C-873F-D02D1690AC5C}">
        <p15:threadingInfo xmlns:p15="http://schemas.microsoft.com/office/powerpoint/2012/main" timeZoneBias="-330"/>
      </p:ext>
    </p:extLst>
  </p:cm>
  <p:cm authorId="1" dt="2021-12-01T23:42:47.678" idx="3">
    <p:pos x="4286" y="710"/>
    <p:text>Added</p:text>
    <p:extLst>
      <p:ext uri="{C676402C-5697-4E1C-873F-D02D1690AC5C}">
        <p15:threadingInfo xmlns:p15="http://schemas.microsoft.com/office/powerpoint/2012/main" timeZoneBias="-33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2-01T13:38:50.275" idx="2">
    <p:pos x="10" y="10"/>
    <p:text>Add sample diagram as next slide</p:text>
    <p:extLst>
      <p:ext uri="{C676402C-5697-4E1C-873F-D02D1690AC5C}">
        <p15:threadingInfo xmlns:p15="http://schemas.microsoft.com/office/powerpoint/2012/main" timeZoneBias="-330"/>
      </p:ext>
    </p:extLst>
  </p:cm>
  <p:cm authorId="1" dt="2021-12-02T14:45:47.229" idx="6">
    <p:pos x="10" y="106"/>
    <p:text>Added</p:text>
    <p:extLst>
      <p:ext uri="{C676402C-5697-4E1C-873F-D02D1690AC5C}">
        <p15:threadingInfo xmlns:p15="http://schemas.microsoft.com/office/powerpoint/2012/main" timeZoneBias="-33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2-01T13:38:50.275" idx="2">
    <p:pos x="10" y="10"/>
    <p:text>Add sample diagram as next slide</p:text>
    <p:extLst>
      <p:ext uri="{C676402C-5697-4E1C-873F-D02D1690AC5C}">
        <p15:threadingInfo xmlns:p15="http://schemas.microsoft.com/office/powerpoint/2012/main" timeZoneBias="-330"/>
      </p:ext>
    </p:extLst>
  </p:cm>
  <p:cm authorId="2" dt="2021-12-01T13:39:27.760" idx="3">
    <p:pos x="106" y="106"/>
    <p:text>BON Sheet -</p:text>
    <p:extLst>
      <p:ext uri="{C676402C-5697-4E1C-873F-D02D1690AC5C}">
        <p15:threadingInfo xmlns:p15="http://schemas.microsoft.com/office/powerpoint/2012/main" timeZoneBias="-330"/>
      </p:ext>
    </p:extLst>
  </p:cm>
  <p:cm authorId="2" dt="2021-12-01T13:40:10.293" idx="4">
    <p:pos x="106" y="202"/>
    <p:text>estimation of Digital meters, required data to be captured etc</p:text>
    <p:extLst>
      <p:ext uri="{C676402C-5697-4E1C-873F-D02D1690AC5C}">
        <p15:threadingInfo xmlns:p15="http://schemas.microsoft.com/office/powerpoint/2012/main" timeZoneBias="-330">
          <p15:parentCm authorId="2" idx="3"/>
        </p15:threadingInfo>
      </p:ext>
    </p:extLst>
  </p:cm>
  <p:cm authorId="1" dt="2021-12-02T00:07:24.726" idx="4">
    <p:pos x="106" y="298"/>
    <p:text>Added in the previous slide</p:text>
    <p:extLst>
      <p:ext uri="{C676402C-5697-4E1C-873F-D02D1690AC5C}">
        <p15:threadingInfo xmlns:p15="http://schemas.microsoft.com/office/powerpoint/2012/main" timeZoneBias="-330">
          <p15:parentCm authorId="2" idx="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2-01T13:40:12.913" idx="5">
    <p:pos x="10" y="10"/>
    <p:text>Identify and include components reqd for capturing camera clickes/image counts at entry and exit</p:text>
    <p:extLst>
      <p:ext uri="{C676402C-5697-4E1C-873F-D02D1690AC5C}">
        <p15:threadingInfo xmlns:p15="http://schemas.microsoft.com/office/powerpoint/2012/main" timeZoneBias="-330"/>
      </p:ext>
    </p:extLst>
  </p:cm>
  <p:cm authorId="1" dt="2021-12-02T00:07:57.787" idx="5">
    <p:pos x="10" y="106"/>
    <p:text>Added in the previous slide</p:text>
    <p:extLst>
      <p:ext uri="{C676402C-5697-4E1C-873F-D02D1690AC5C}">
        <p15:threadingInfo xmlns:p15="http://schemas.microsoft.com/office/powerpoint/2012/main" timeZoneBias="-330">
          <p15:parentCm authorId="2" idx="5"/>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1CFA2-FA65-4EB4-8E93-F6051EDB80B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69353919-2004-4FE3-A0D6-98B734ECCA9D}">
      <dgm:prSet phldrT="[Text]"/>
      <dgm:spPr/>
      <dgm:t>
        <a:bodyPr/>
        <a:lstStyle/>
        <a:p>
          <a:r>
            <a:rPr lang="en-US" dirty="0"/>
            <a:t>MKC Facility Monitoring System</a:t>
          </a:r>
        </a:p>
      </dgm:t>
    </dgm:pt>
    <dgm:pt modelId="{D11C3ABA-36EC-4A4B-93B0-645ECEC96731}" type="parTrans" cxnId="{61F07A8B-2CF9-4B0A-B69E-784C1D989351}">
      <dgm:prSet/>
      <dgm:spPr/>
      <dgm:t>
        <a:bodyPr/>
        <a:lstStyle/>
        <a:p>
          <a:endParaRPr lang="en-US"/>
        </a:p>
      </dgm:t>
    </dgm:pt>
    <dgm:pt modelId="{6F7E49B2-04AC-4367-B426-5319E151BE43}" type="sibTrans" cxnId="{61F07A8B-2CF9-4B0A-B69E-784C1D989351}">
      <dgm:prSet/>
      <dgm:spPr/>
      <dgm:t>
        <a:bodyPr/>
        <a:lstStyle/>
        <a:p>
          <a:endParaRPr lang="en-US"/>
        </a:p>
      </dgm:t>
    </dgm:pt>
    <dgm:pt modelId="{DC656DC6-713A-43C5-86F3-8F699D60879E}">
      <dgm:prSet phldrT="[Text]"/>
      <dgm:spPr/>
      <dgm:t>
        <a:bodyPr/>
        <a:lstStyle/>
        <a:p>
          <a:r>
            <a:rPr lang="en-US" dirty="0"/>
            <a:t>Power Resource Management</a:t>
          </a:r>
        </a:p>
      </dgm:t>
    </dgm:pt>
    <dgm:pt modelId="{912F33F0-1958-4238-B3D3-EC77B58D985D}" type="parTrans" cxnId="{2D820D7E-11FB-4197-B7C4-EDAAEDDC9B02}">
      <dgm:prSet/>
      <dgm:spPr/>
      <dgm:t>
        <a:bodyPr/>
        <a:lstStyle/>
        <a:p>
          <a:endParaRPr lang="en-US"/>
        </a:p>
      </dgm:t>
    </dgm:pt>
    <dgm:pt modelId="{3D4C676B-42A6-4C23-AD09-E87914E9F8DB}" type="sibTrans" cxnId="{2D820D7E-11FB-4197-B7C4-EDAAEDDC9B02}">
      <dgm:prSet/>
      <dgm:spPr/>
      <dgm:t>
        <a:bodyPr/>
        <a:lstStyle/>
        <a:p>
          <a:endParaRPr lang="en-US"/>
        </a:p>
      </dgm:t>
    </dgm:pt>
    <dgm:pt modelId="{4DC7F5B8-A029-439B-86DD-2F0F439FD4C6}">
      <dgm:prSet phldrT="[Text]"/>
      <dgm:spPr/>
      <dgm:t>
        <a:bodyPr/>
        <a:lstStyle/>
        <a:p>
          <a:r>
            <a:rPr lang="en-US" dirty="0"/>
            <a:t>Vehicle Parking Space Management</a:t>
          </a:r>
        </a:p>
      </dgm:t>
    </dgm:pt>
    <dgm:pt modelId="{9C721608-E56C-42F7-B0DB-D4456CF0E04D}" type="parTrans" cxnId="{8F483697-0B35-4BFE-A1F3-381ACD28D111}">
      <dgm:prSet/>
      <dgm:spPr/>
      <dgm:t>
        <a:bodyPr/>
        <a:lstStyle/>
        <a:p>
          <a:endParaRPr lang="en-US"/>
        </a:p>
      </dgm:t>
    </dgm:pt>
    <dgm:pt modelId="{12CC962C-C505-4D05-B1D6-B74503075A7B}" type="sibTrans" cxnId="{8F483697-0B35-4BFE-A1F3-381ACD28D111}">
      <dgm:prSet/>
      <dgm:spPr/>
      <dgm:t>
        <a:bodyPr/>
        <a:lstStyle/>
        <a:p>
          <a:endParaRPr lang="en-US"/>
        </a:p>
      </dgm:t>
    </dgm:pt>
    <dgm:pt modelId="{7DF3C16E-13F0-4187-BDEA-8CC9EF582ECE}">
      <dgm:prSet phldrT="[Text]"/>
      <dgm:spPr/>
      <dgm:t>
        <a:bodyPr/>
        <a:lstStyle/>
        <a:p>
          <a:r>
            <a:rPr lang="en-US" dirty="0"/>
            <a:t>Environment Monitoring System</a:t>
          </a:r>
        </a:p>
      </dgm:t>
    </dgm:pt>
    <dgm:pt modelId="{80C9A6A1-C18E-4E09-8220-70B17DCE3927}" type="parTrans" cxnId="{A0544C7A-A303-45B8-9A1F-3719F19CB11D}">
      <dgm:prSet/>
      <dgm:spPr/>
      <dgm:t>
        <a:bodyPr/>
        <a:lstStyle/>
        <a:p>
          <a:endParaRPr lang="en-US"/>
        </a:p>
      </dgm:t>
    </dgm:pt>
    <dgm:pt modelId="{1C11A54E-461C-494E-B417-44E1B285C802}" type="sibTrans" cxnId="{A0544C7A-A303-45B8-9A1F-3719F19CB11D}">
      <dgm:prSet/>
      <dgm:spPr/>
      <dgm:t>
        <a:bodyPr/>
        <a:lstStyle/>
        <a:p>
          <a:endParaRPr lang="en-US"/>
        </a:p>
      </dgm:t>
    </dgm:pt>
    <dgm:pt modelId="{3A1844D7-A1C9-4A22-8ADA-36E0CFE7C009}">
      <dgm:prSet phldrT="[Text]"/>
      <dgm:spPr/>
      <dgm:t>
        <a:bodyPr/>
        <a:lstStyle/>
        <a:p>
          <a:r>
            <a:rPr lang="en-US" dirty="0"/>
            <a:t>Water Resource Management </a:t>
          </a:r>
        </a:p>
      </dgm:t>
    </dgm:pt>
    <dgm:pt modelId="{4267B65F-7F1E-4AF6-A7CA-F7AC61F0255E}" type="parTrans" cxnId="{30F748BB-496D-47C3-B541-EC355801DC66}">
      <dgm:prSet/>
      <dgm:spPr/>
      <dgm:t>
        <a:bodyPr/>
        <a:lstStyle/>
        <a:p>
          <a:endParaRPr lang="en-US"/>
        </a:p>
      </dgm:t>
    </dgm:pt>
    <dgm:pt modelId="{2CBD19BD-182E-472B-A543-37B3C376356A}" type="sibTrans" cxnId="{30F748BB-496D-47C3-B541-EC355801DC66}">
      <dgm:prSet/>
      <dgm:spPr/>
      <dgm:t>
        <a:bodyPr/>
        <a:lstStyle/>
        <a:p>
          <a:endParaRPr lang="en-US"/>
        </a:p>
      </dgm:t>
    </dgm:pt>
    <dgm:pt modelId="{7DEE3279-1C18-432C-AB8A-0BA6700EE584}" type="pres">
      <dgm:prSet presAssocID="{5C51CFA2-FA65-4EB4-8E93-F6051EDB80B9}" presName="Name0" presStyleCnt="0">
        <dgm:presLayoutVars>
          <dgm:chMax val="1"/>
          <dgm:dir/>
          <dgm:animLvl val="ctr"/>
          <dgm:resizeHandles val="exact"/>
        </dgm:presLayoutVars>
      </dgm:prSet>
      <dgm:spPr/>
      <dgm:t>
        <a:bodyPr/>
        <a:lstStyle/>
        <a:p>
          <a:endParaRPr lang="en-US"/>
        </a:p>
      </dgm:t>
    </dgm:pt>
    <dgm:pt modelId="{2D30D230-2468-4EF6-BE9A-F0F2BDDE9B09}" type="pres">
      <dgm:prSet presAssocID="{69353919-2004-4FE3-A0D6-98B734ECCA9D}" presName="centerShape" presStyleLbl="node0" presStyleIdx="0" presStyleCnt="1"/>
      <dgm:spPr/>
      <dgm:t>
        <a:bodyPr/>
        <a:lstStyle/>
        <a:p>
          <a:endParaRPr lang="en-US"/>
        </a:p>
      </dgm:t>
    </dgm:pt>
    <dgm:pt modelId="{66095268-AC16-46CC-894C-533997AABDA1}" type="pres">
      <dgm:prSet presAssocID="{DC656DC6-713A-43C5-86F3-8F699D60879E}" presName="node" presStyleLbl="node1" presStyleIdx="0" presStyleCnt="4">
        <dgm:presLayoutVars>
          <dgm:bulletEnabled val="1"/>
        </dgm:presLayoutVars>
      </dgm:prSet>
      <dgm:spPr/>
      <dgm:t>
        <a:bodyPr/>
        <a:lstStyle/>
        <a:p>
          <a:endParaRPr lang="en-US"/>
        </a:p>
      </dgm:t>
    </dgm:pt>
    <dgm:pt modelId="{F3CAA88B-3772-4272-87B9-8B38C3A36A02}" type="pres">
      <dgm:prSet presAssocID="{DC656DC6-713A-43C5-86F3-8F699D60879E}" presName="dummy" presStyleCnt="0"/>
      <dgm:spPr/>
    </dgm:pt>
    <dgm:pt modelId="{2DD60A2A-0A8F-48B8-9750-50DA2B94D61B}" type="pres">
      <dgm:prSet presAssocID="{3D4C676B-42A6-4C23-AD09-E87914E9F8DB}" presName="sibTrans" presStyleLbl="sibTrans2D1" presStyleIdx="0" presStyleCnt="4"/>
      <dgm:spPr/>
      <dgm:t>
        <a:bodyPr/>
        <a:lstStyle/>
        <a:p>
          <a:endParaRPr lang="en-US"/>
        </a:p>
      </dgm:t>
    </dgm:pt>
    <dgm:pt modelId="{14B3864B-E8B6-43AC-876C-BEFFAA65993A}" type="pres">
      <dgm:prSet presAssocID="{4DC7F5B8-A029-439B-86DD-2F0F439FD4C6}" presName="node" presStyleLbl="node1" presStyleIdx="1" presStyleCnt="4">
        <dgm:presLayoutVars>
          <dgm:bulletEnabled val="1"/>
        </dgm:presLayoutVars>
      </dgm:prSet>
      <dgm:spPr/>
      <dgm:t>
        <a:bodyPr/>
        <a:lstStyle/>
        <a:p>
          <a:endParaRPr lang="en-US"/>
        </a:p>
      </dgm:t>
    </dgm:pt>
    <dgm:pt modelId="{CC55ED97-A335-4B7B-9F47-E1AF375DE826}" type="pres">
      <dgm:prSet presAssocID="{4DC7F5B8-A029-439B-86DD-2F0F439FD4C6}" presName="dummy" presStyleCnt="0"/>
      <dgm:spPr/>
    </dgm:pt>
    <dgm:pt modelId="{9AEE5E94-D2A9-4920-BDCE-4335DEB65945}" type="pres">
      <dgm:prSet presAssocID="{12CC962C-C505-4D05-B1D6-B74503075A7B}" presName="sibTrans" presStyleLbl="sibTrans2D1" presStyleIdx="1" presStyleCnt="4"/>
      <dgm:spPr/>
      <dgm:t>
        <a:bodyPr/>
        <a:lstStyle/>
        <a:p>
          <a:endParaRPr lang="en-US"/>
        </a:p>
      </dgm:t>
    </dgm:pt>
    <dgm:pt modelId="{B6C956C1-55B1-4564-B171-0680855F07B8}" type="pres">
      <dgm:prSet presAssocID="{7DF3C16E-13F0-4187-BDEA-8CC9EF582ECE}" presName="node" presStyleLbl="node1" presStyleIdx="2" presStyleCnt="4">
        <dgm:presLayoutVars>
          <dgm:bulletEnabled val="1"/>
        </dgm:presLayoutVars>
      </dgm:prSet>
      <dgm:spPr/>
      <dgm:t>
        <a:bodyPr/>
        <a:lstStyle/>
        <a:p>
          <a:endParaRPr lang="en-US"/>
        </a:p>
      </dgm:t>
    </dgm:pt>
    <dgm:pt modelId="{A463BE81-2887-462C-8290-921A81A969B0}" type="pres">
      <dgm:prSet presAssocID="{7DF3C16E-13F0-4187-BDEA-8CC9EF582ECE}" presName="dummy" presStyleCnt="0"/>
      <dgm:spPr/>
    </dgm:pt>
    <dgm:pt modelId="{561AC388-CE6E-460F-80FD-0F63848DA5C8}" type="pres">
      <dgm:prSet presAssocID="{1C11A54E-461C-494E-B417-44E1B285C802}" presName="sibTrans" presStyleLbl="sibTrans2D1" presStyleIdx="2" presStyleCnt="4"/>
      <dgm:spPr/>
      <dgm:t>
        <a:bodyPr/>
        <a:lstStyle/>
        <a:p>
          <a:endParaRPr lang="en-US"/>
        </a:p>
      </dgm:t>
    </dgm:pt>
    <dgm:pt modelId="{58C41989-902B-49B5-AD6F-FFAA781953D1}" type="pres">
      <dgm:prSet presAssocID="{3A1844D7-A1C9-4A22-8ADA-36E0CFE7C009}" presName="node" presStyleLbl="node1" presStyleIdx="3" presStyleCnt="4">
        <dgm:presLayoutVars>
          <dgm:bulletEnabled val="1"/>
        </dgm:presLayoutVars>
      </dgm:prSet>
      <dgm:spPr/>
      <dgm:t>
        <a:bodyPr/>
        <a:lstStyle/>
        <a:p>
          <a:endParaRPr lang="en-US"/>
        </a:p>
      </dgm:t>
    </dgm:pt>
    <dgm:pt modelId="{67033B82-C133-4537-A082-28E63D357971}" type="pres">
      <dgm:prSet presAssocID="{3A1844D7-A1C9-4A22-8ADA-36E0CFE7C009}" presName="dummy" presStyleCnt="0"/>
      <dgm:spPr/>
    </dgm:pt>
    <dgm:pt modelId="{4C3B63E6-66A2-48F0-8B16-0D2E389CCD17}" type="pres">
      <dgm:prSet presAssocID="{2CBD19BD-182E-472B-A543-37B3C376356A}" presName="sibTrans" presStyleLbl="sibTrans2D1" presStyleIdx="3" presStyleCnt="4" custLinFactNeighborY="618"/>
      <dgm:spPr/>
      <dgm:t>
        <a:bodyPr/>
        <a:lstStyle/>
        <a:p>
          <a:endParaRPr lang="en-US"/>
        </a:p>
      </dgm:t>
    </dgm:pt>
  </dgm:ptLst>
  <dgm:cxnLst>
    <dgm:cxn modelId="{A0544C7A-A303-45B8-9A1F-3719F19CB11D}" srcId="{69353919-2004-4FE3-A0D6-98B734ECCA9D}" destId="{7DF3C16E-13F0-4187-BDEA-8CC9EF582ECE}" srcOrd="2" destOrd="0" parTransId="{80C9A6A1-C18E-4E09-8220-70B17DCE3927}" sibTransId="{1C11A54E-461C-494E-B417-44E1B285C802}"/>
    <dgm:cxn modelId="{D45A64BC-408B-44FB-8018-9012C08673BF}" type="presOf" srcId="{DC656DC6-713A-43C5-86F3-8F699D60879E}" destId="{66095268-AC16-46CC-894C-533997AABDA1}" srcOrd="0" destOrd="0" presId="urn:microsoft.com/office/officeart/2005/8/layout/radial6"/>
    <dgm:cxn modelId="{392C1CFB-6E64-498C-8897-74847AC75D50}" type="presOf" srcId="{2CBD19BD-182E-472B-A543-37B3C376356A}" destId="{4C3B63E6-66A2-48F0-8B16-0D2E389CCD17}" srcOrd="0" destOrd="0" presId="urn:microsoft.com/office/officeart/2005/8/layout/radial6"/>
    <dgm:cxn modelId="{EE505ACC-E059-4859-A239-52491002F984}" type="presOf" srcId="{12CC962C-C505-4D05-B1D6-B74503075A7B}" destId="{9AEE5E94-D2A9-4920-BDCE-4335DEB65945}" srcOrd="0" destOrd="0" presId="urn:microsoft.com/office/officeart/2005/8/layout/radial6"/>
    <dgm:cxn modelId="{61F07A8B-2CF9-4B0A-B69E-784C1D989351}" srcId="{5C51CFA2-FA65-4EB4-8E93-F6051EDB80B9}" destId="{69353919-2004-4FE3-A0D6-98B734ECCA9D}" srcOrd="0" destOrd="0" parTransId="{D11C3ABA-36EC-4A4B-93B0-645ECEC96731}" sibTransId="{6F7E49B2-04AC-4367-B426-5319E151BE43}"/>
    <dgm:cxn modelId="{C94A5553-18C1-4097-861E-74217DF0112E}" type="presOf" srcId="{4DC7F5B8-A029-439B-86DD-2F0F439FD4C6}" destId="{14B3864B-E8B6-43AC-876C-BEFFAA65993A}" srcOrd="0" destOrd="0" presId="urn:microsoft.com/office/officeart/2005/8/layout/radial6"/>
    <dgm:cxn modelId="{30F748BB-496D-47C3-B541-EC355801DC66}" srcId="{69353919-2004-4FE3-A0D6-98B734ECCA9D}" destId="{3A1844D7-A1C9-4A22-8ADA-36E0CFE7C009}" srcOrd="3" destOrd="0" parTransId="{4267B65F-7F1E-4AF6-A7CA-F7AC61F0255E}" sibTransId="{2CBD19BD-182E-472B-A543-37B3C376356A}"/>
    <dgm:cxn modelId="{C011AF0D-AC86-4771-825A-763D00FA75DC}" type="presOf" srcId="{5C51CFA2-FA65-4EB4-8E93-F6051EDB80B9}" destId="{7DEE3279-1C18-432C-AB8A-0BA6700EE584}" srcOrd="0" destOrd="0" presId="urn:microsoft.com/office/officeart/2005/8/layout/radial6"/>
    <dgm:cxn modelId="{4BDE190B-7BC2-4299-99C8-23F97FF9A014}" type="presOf" srcId="{3A1844D7-A1C9-4A22-8ADA-36E0CFE7C009}" destId="{58C41989-902B-49B5-AD6F-FFAA781953D1}" srcOrd="0" destOrd="0" presId="urn:microsoft.com/office/officeart/2005/8/layout/radial6"/>
    <dgm:cxn modelId="{6928BB1C-1A78-42C2-88D1-C2771E843943}" type="presOf" srcId="{1C11A54E-461C-494E-B417-44E1B285C802}" destId="{561AC388-CE6E-460F-80FD-0F63848DA5C8}" srcOrd="0" destOrd="0" presId="urn:microsoft.com/office/officeart/2005/8/layout/radial6"/>
    <dgm:cxn modelId="{8F483697-0B35-4BFE-A1F3-381ACD28D111}" srcId="{69353919-2004-4FE3-A0D6-98B734ECCA9D}" destId="{4DC7F5B8-A029-439B-86DD-2F0F439FD4C6}" srcOrd="1" destOrd="0" parTransId="{9C721608-E56C-42F7-B0DB-D4456CF0E04D}" sibTransId="{12CC962C-C505-4D05-B1D6-B74503075A7B}"/>
    <dgm:cxn modelId="{9FE66E33-3C7D-4F12-9FFB-1BAA542DE353}" type="presOf" srcId="{7DF3C16E-13F0-4187-BDEA-8CC9EF582ECE}" destId="{B6C956C1-55B1-4564-B171-0680855F07B8}" srcOrd="0" destOrd="0" presId="urn:microsoft.com/office/officeart/2005/8/layout/radial6"/>
    <dgm:cxn modelId="{9EA33607-7864-46CB-ADF8-939E14E3FD98}" type="presOf" srcId="{3D4C676B-42A6-4C23-AD09-E87914E9F8DB}" destId="{2DD60A2A-0A8F-48B8-9750-50DA2B94D61B}" srcOrd="0" destOrd="0" presId="urn:microsoft.com/office/officeart/2005/8/layout/radial6"/>
    <dgm:cxn modelId="{2D820D7E-11FB-4197-B7C4-EDAAEDDC9B02}" srcId="{69353919-2004-4FE3-A0D6-98B734ECCA9D}" destId="{DC656DC6-713A-43C5-86F3-8F699D60879E}" srcOrd="0" destOrd="0" parTransId="{912F33F0-1958-4238-B3D3-EC77B58D985D}" sibTransId="{3D4C676B-42A6-4C23-AD09-E87914E9F8DB}"/>
    <dgm:cxn modelId="{54F8BCDE-AEFE-46FA-94C4-7B020D4CBEC7}" type="presOf" srcId="{69353919-2004-4FE3-A0D6-98B734ECCA9D}" destId="{2D30D230-2468-4EF6-BE9A-F0F2BDDE9B09}" srcOrd="0" destOrd="0" presId="urn:microsoft.com/office/officeart/2005/8/layout/radial6"/>
    <dgm:cxn modelId="{FA90134A-DADB-4178-8737-AAC538F5FC40}" type="presParOf" srcId="{7DEE3279-1C18-432C-AB8A-0BA6700EE584}" destId="{2D30D230-2468-4EF6-BE9A-F0F2BDDE9B09}" srcOrd="0" destOrd="0" presId="urn:microsoft.com/office/officeart/2005/8/layout/radial6"/>
    <dgm:cxn modelId="{3910A6D0-39F3-4BA7-A880-5F40B8068C6C}" type="presParOf" srcId="{7DEE3279-1C18-432C-AB8A-0BA6700EE584}" destId="{66095268-AC16-46CC-894C-533997AABDA1}" srcOrd="1" destOrd="0" presId="urn:microsoft.com/office/officeart/2005/8/layout/radial6"/>
    <dgm:cxn modelId="{FFAB5397-9A9E-4BA0-8288-C8165C735E7F}" type="presParOf" srcId="{7DEE3279-1C18-432C-AB8A-0BA6700EE584}" destId="{F3CAA88B-3772-4272-87B9-8B38C3A36A02}" srcOrd="2" destOrd="0" presId="urn:microsoft.com/office/officeart/2005/8/layout/radial6"/>
    <dgm:cxn modelId="{AEB934C6-EC02-4C72-B1E5-51E67A980C96}" type="presParOf" srcId="{7DEE3279-1C18-432C-AB8A-0BA6700EE584}" destId="{2DD60A2A-0A8F-48B8-9750-50DA2B94D61B}" srcOrd="3" destOrd="0" presId="urn:microsoft.com/office/officeart/2005/8/layout/radial6"/>
    <dgm:cxn modelId="{757EEA92-6F68-464B-AE8F-2ED67632597B}" type="presParOf" srcId="{7DEE3279-1C18-432C-AB8A-0BA6700EE584}" destId="{14B3864B-E8B6-43AC-876C-BEFFAA65993A}" srcOrd="4" destOrd="0" presId="urn:microsoft.com/office/officeart/2005/8/layout/radial6"/>
    <dgm:cxn modelId="{505DC6EE-A2C4-4624-ABF0-9EBC05C6B963}" type="presParOf" srcId="{7DEE3279-1C18-432C-AB8A-0BA6700EE584}" destId="{CC55ED97-A335-4B7B-9F47-E1AF375DE826}" srcOrd="5" destOrd="0" presId="urn:microsoft.com/office/officeart/2005/8/layout/radial6"/>
    <dgm:cxn modelId="{4BDD6F5F-8091-4FC2-BAB1-B781C7F127AC}" type="presParOf" srcId="{7DEE3279-1C18-432C-AB8A-0BA6700EE584}" destId="{9AEE5E94-D2A9-4920-BDCE-4335DEB65945}" srcOrd="6" destOrd="0" presId="urn:microsoft.com/office/officeart/2005/8/layout/radial6"/>
    <dgm:cxn modelId="{ECE15E0A-5CA0-4AB9-820E-E638810AB4F8}" type="presParOf" srcId="{7DEE3279-1C18-432C-AB8A-0BA6700EE584}" destId="{B6C956C1-55B1-4564-B171-0680855F07B8}" srcOrd="7" destOrd="0" presId="urn:microsoft.com/office/officeart/2005/8/layout/radial6"/>
    <dgm:cxn modelId="{AF5EB308-20F3-4AFA-8FB0-516E1C973A07}" type="presParOf" srcId="{7DEE3279-1C18-432C-AB8A-0BA6700EE584}" destId="{A463BE81-2887-462C-8290-921A81A969B0}" srcOrd="8" destOrd="0" presId="urn:microsoft.com/office/officeart/2005/8/layout/radial6"/>
    <dgm:cxn modelId="{0FC1ABA8-3BEF-468C-AC37-91B51C08C844}" type="presParOf" srcId="{7DEE3279-1C18-432C-AB8A-0BA6700EE584}" destId="{561AC388-CE6E-460F-80FD-0F63848DA5C8}" srcOrd="9" destOrd="0" presId="urn:microsoft.com/office/officeart/2005/8/layout/radial6"/>
    <dgm:cxn modelId="{F71975EC-BC69-49FE-A466-C9D8F341C9E6}" type="presParOf" srcId="{7DEE3279-1C18-432C-AB8A-0BA6700EE584}" destId="{58C41989-902B-49B5-AD6F-FFAA781953D1}" srcOrd="10" destOrd="0" presId="urn:microsoft.com/office/officeart/2005/8/layout/radial6"/>
    <dgm:cxn modelId="{275FDEB9-87C2-476B-AEA0-01FF41C44CFD}" type="presParOf" srcId="{7DEE3279-1C18-432C-AB8A-0BA6700EE584}" destId="{67033B82-C133-4537-A082-28E63D357971}" srcOrd="11" destOrd="0" presId="urn:microsoft.com/office/officeart/2005/8/layout/radial6"/>
    <dgm:cxn modelId="{5E851E52-720F-4DD3-9C48-9B5F161BED3B}" type="presParOf" srcId="{7DEE3279-1C18-432C-AB8A-0BA6700EE584}" destId="{4C3B63E6-66A2-48F0-8B16-0D2E389CCD1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B63E6-66A2-48F0-8B16-0D2E389CCD17}">
      <dsp:nvSpPr>
        <dsp:cNvPr id="0" name=""/>
        <dsp:cNvSpPr/>
      </dsp:nvSpPr>
      <dsp:spPr>
        <a:xfrm>
          <a:off x="1980380" y="651467"/>
          <a:ext cx="4167238" cy="4167238"/>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1AC388-CE6E-460F-80FD-0F63848DA5C8}">
      <dsp:nvSpPr>
        <dsp:cNvPr id="0" name=""/>
        <dsp:cNvSpPr/>
      </dsp:nvSpPr>
      <dsp:spPr>
        <a:xfrm>
          <a:off x="1980380" y="625714"/>
          <a:ext cx="4167238" cy="4167238"/>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EE5E94-D2A9-4920-BDCE-4335DEB65945}">
      <dsp:nvSpPr>
        <dsp:cNvPr id="0" name=""/>
        <dsp:cNvSpPr/>
      </dsp:nvSpPr>
      <dsp:spPr>
        <a:xfrm>
          <a:off x="1980380" y="625714"/>
          <a:ext cx="4167238" cy="4167238"/>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D60A2A-0A8F-48B8-9750-50DA2B94D61B}">
      <dsp:nvSpPr>
        <dsp:cNvPr id="0" name=""/>
        <dsp:cNvSpPr/>
      </dsp:nvSpPr>
      <dsp:spPr>
        <a:xfrm>
          <a:off x="1980380" y="625714"/>
          <a:ext cx="4167238" cy="4167238"/>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30D230-2468-4EF6-BE9A-F0F2BDDE9B09}">
      <dsp:nvSpPr>
        <dsp:cNvPr id="0" name=""/>
        <dsp:cNvSpPr/>
      </dsp:nvSpPr>
      <dsp:spPr>
        <a:xfrm>
          <a:off x="3104554" y="1749888"/>
          <a:ext cx="1918890" cy="1918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MKC Facility Monitoring System</a:t>
          </a:r>
        </a:p>
      </dsp:txBody>
      <dsp:txXfrm>
        <a:off x="3385569" y="2030903"/>
        <a:ext cx="1356860" cy="1356860"/>
      </dsp:txXfrm>
    </dsp:sp>
    <dsp:sp modelId="{66095268-AC16-46CC-894C-533997AABDA1}">
      <dsp:nvSpPr>
        <dsp:cNvPr id="0" name=""/>
        <dsp:cNvSpPr/>
      </dsp:nvSpPr>
      <dsp:spPr>
        <a:xfrm>
          <a:off x="3392388" y="2458"/>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Power Resource Management</a:t>
          </a:r>
        </a:p>
      </dsp:txBody>
      <dsp:txXfrm>
        <a:off x="3589098" y="199168"/>
        <a:ext cx="949803" cy="949803"/>
      </dsp:txXfrm>
    </dsp:sp>
    <dsp:sp modelId="{14B3864B-E8B6-43AC-876C-BEFFAA65993A}">
      <dsp:nvSpPr>
        <dsp:cNvPr id="0" name=""/>
        <dsp:cNvSpPr/>
      </dsp:nvSpPr>
      <dsp:spPr>
        <a:xfrm>
          <a:off x="5427651"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Vehicle Parking Space Management</a:t>
          </a:r>
        </a:p>
      </dsp:txBody>
      <dsp:txXfrm>
        <a:off x="5624361" y="2234431"/>
        <a:ext cx="949803" cy="949803"/>
      </dsp:txXfrm>
    </dsp:sp>
    <dsp:sp modelId="{B6C956C1-55B1-4564-B171-0680855F07B8}">
      <dsp:nvSpPr>
        <dsp:cNvPr id="0" name=""/>
        <dsp:cNvSpPr/>
      </dsp:nvSpPr>
      <dsp:spPr>
        <a:xfrm>
          <a:off x="3392388" y="4072985"/>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Environment Monitoring System</a:t>
          </a:r>
        </a:p>
      </dsp:txBody>
      <dsp:txXfrm>
        <a:off x="3589098" y="4269695"/>
        <a:ext cx="949803" cy="949803"/>
      </dsp:txXfrm>
    </dsp:sp>
    <dsp:sp modelId="{58C41989-902B-49B5-AD6F-FFAA781953D1}">
      <dsp:nvSpPr>
        <dsp:cNvPr id="0" name=""/>
        <dsp:cNvSpPr/>
      </dsp:nvSpPr>
      <dsp:spPr>
        <a:xfrm>
          <a:off x="1357124"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Water Resource Management </a:t>
          </a:r>
        </a:p>
      </dsp:txBody>
      <dsp:txXfrm>
        <a:off x="1553834" y="2234431"/>
        <a:ext cx="949803" cy="94980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0A95D6-8CA3-46D1-9FE6-AE6E4FB6540D}" type="datetimeFigureOut">
              <a:rPr lang="en-US" smtClean="0"/>
              <a:t>07-Dec-21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3FBDD-B25A-4DAC-B52F-93B3000EBCF9}" type="slidenum">
              <a:rPr lang="en-US" smtClean="0"/>
              <a:t>‹#›</a:t>
            </a:fld>
            <a:endParaRPr lang="en-US"/>
          </a:p>
        </p:txBody>
      </p:sp>
    </p:spTree>
    <p:extLst>
      <p:ext uri="{BB962C8B-B14F-4D97-AF65-F5344CB8AC3E}">
        <p14:creationId xmlns:p14="http://schemas.microsoft.com/office/powerpoint/2010/main" val="2908508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C1D6C82-57D3-CE41-87E7-EEE3CDA1A7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xmlns="" id="{7A78B3B9-E4CB-4A43-A254-2D34EF08D6A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02EACD6-28A7-42E5-9A17-D56E5B50C20C}" type="datetimeFigureOut">
              <a:rPr lang="en-US"/>
              <a:pPr>
                <a:defRPr/>
              </a:pPr>
              <a:t>07-Dec-21</a:t>
            </a:fld>
            <a:endParaRPr lang="en-US" dirty="0"/>
          </a:p>
        </p:txBody>
      </p:sp>
      <p:sp>
        <p:nvSpPr>
          <p:cNvPr id="4" name="Slide Image Placeholder 3">
            <a:extLst>
              <a:ext uri="{FF2B5EF4-FFF2-40B4-BE49-F238E27FC236}">
                <a16:creationId xmlns:a16="http://schemas.microsoft.com/office/drawing/2014/main" xmlns="" id="{9560BCB7-8DB5-BC40-9B7A-D9810D20287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9A501D5D-AD9F-8349-8C9C-0754BCD8E77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2E726DC8-7042-3843-9BDB-DC5C6DEA503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xmlns="" id="{6AA1BC00-A6A0-BA42-9999-3B108A53431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51B5D27C-E399-4FD5-82F6-5C083AA11511}" type="slidenum">
              <a:rPr lang="en-US"/>
              <a:pPr>
                <a:defRPr/>
              </a:pPr>
              <a:t>‹#›</a:t>
            </a:fld>
            <a:endParaRPr lang="en-US" dirty="0"/>
          </a:p>
        </p:txBody>
      </p:sp>
    </p:spTree>
    <p:extLst>
      <p:ext uri="{BB962C8B-B14F-4D97-AF65-F5344CB8AC3E}">
        <p14:creationId xmlns:p14="http://schemas.microsoft.com/office/powerpoint/2010/main" val="226028889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1B5D27C-E399-4FD5-82F6-5C083AA11511}" type="slidenum">
              <a:rPr lang="en-US" smtClean="0"/>
              <a:pPr>
                <a:defRPr/>
              </a:pPr>
              <a:t>1</a:t>
            </a:fld>
            <a:endParaRPr lang="en-US" dirty="0"/>
          </a:p>
        </p:txBody>
      </p:sp>
    </p:spTree>
    <p:extLst>
      <p:ext uri="{BB962C8B-B14F-4D97-AF65-F5344CB8AC3E}">
        <p14:creationId xmlns:p14="http://schemas.microsoft.com/office/powerpoint/2010/main" val="347694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ico templa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7C57141-3EA6-4124-866F-BFA3E4B56D22}"/>
              </a:ext>
            </a:extLst>
          </p:cNvPr>
          <p:cNvSpPr/>
          <p:nvPr/>
        </p:nvSpPr>
        <p:spPr>
          <a:xfrm>
            <a:off x="0" y="601663"/>
            <a:ext cx="1009650" cy="265112"/>
          </a:xfrm>
          <a:prstGeom prst="rect">
            <a:avLst/>
          </a:prstGeom>
          <a:solidFill>
            <a:srgbClr val="5DA4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itle 2">
            <a:extLst>
              <a:ext uri="{FF2B5EF4-FFF2-40B4-BE49-F238E27FC236}">
                <a16:creationId xmlns:a16="http://schemas.microsoft.com/office/drawing/2014/main" xmlns="" id="{BCCB66D0-076C-4C18-B9A7-8802F91BE704}"/>
              </a:ext>
            </a:extLst>
          </p:cNvPr>
          <p:cNvSpPr>
            <a:spLocks noGrp="1"/>
          </p:cNvSpPr>
          <p:nvPr>
            <p:ph type="title"/>
          </p:nvPr>
        </p:nvSpPr>
        <p:spPr>
          <a:xfrm>
            <a:off x="1009763" y="494062"/>
            <a:ext cx="10515600" cy="480131"/>
          </a:xfrm>
          <a:prstGeom prst="rect">
            <a:avLst/>
          </a:prstGeom>
          <a:noFill/>
        </p:spPr>
        <p:txBody>
          <a:bodyPr wrap="square" rtlCol="0">
            <a:spAutoFit/>
          </a:bodyPr>
          <a:lstStyle>
            <a:lvl1pPr>
              <a:defRPr lang="en-IN" sz="2800" b="1" dirty="0">
                <a:solidFill>
                  <a:srgbClr val="2F2573"/>
                </a:solidFill>
                <a:latin typeface="+mn-lt"/>
                <a:ea typeface="Montserrat ExtraBold" charset="0"/>
                <a:cs typeface="Montserrat ExtraBold" charset="0"/>
              </a:defRPr>
            </a:lvl1pPr>
          </a:lstStyle>
          <a:p>
            <a:pPr lvl="0"/>
            <a:r>
              <a:rPr lang="en-US" dirty="0"/>
              <a:t>Click to edit Master title style</a:t>
            </a:r>
            <a:endParaRPr lang="en-IN" dirty="0"/>
          </a:p>
        </p:txBody>
      </p:sp>
    </p:spTree>
    <p:extLst>
      <p:ext uri="{BB962C8B-B14F-4D97-AF65-F5344CB8AC3E}">
        <p14:creationId xmlns:p14="http://schemas.microsoft.com/office/powerpoint/2010/main" val="106316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ico templat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95C35BF-940B-4393-BE9D-79183C2EE60E}"/>
              </a:ext>
            </a:extLst>
          </p:cNvPr>
          <p:cNvSpPr/>
          <p:nvPr userDrawn="1"/>
        </p:nvSpPr>
        <p:spPr>
          <a:xfrm>
            <a:off x="0" y="601663"/>
            <a:ext cx="1009650" cy="265112"/>
          </a:xfrm>
          <a:prstGeom prst="rect">
            <a:avLst/>
          </a:prstGeom>
          <a:solidFill>
            <a:srgbClr val="5DA4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Picture Placeholder 7"/>
          <p:cNvSpPr>
            <a:spLocks noGrp="1"/>
          </p:cNvSpPr>
          <p:nvPr>
            <p:ph type="pic" sz="quarter" idx="13"/>
          </p:nvPr>
        </p:nvSpPr>
        <p:spPr>
          <a:xfrm>
            <a:off x="6024483" y="1373959"/>
            <a:ext cx="997043" cy="821628"/>
          </a:xfrm>
          <a:prstGeom prst="rect">
            <a:avLst/>
          </a:prstGeom>
        </p:spPr>
        <p:txBody>
          <a:bodyPr/>
          <a:lstStyle>
            <a:lvl1pPr>
              <a:defRPr sz="1400"/>
            </a:lvl1pPr>
          </a:lstStyle>
          <a:p>
            <a:pPr lvl="0"/>
            <a:endParaRPr lang="en-US" noProof="0" dirty="0"/>
          </a:p>
        </p:txBody>
      </p:sp>
      <p:sp>
        <p:nvSpPr>
          <p:cNvPr id="5" name="Picture Placeholder 7"/>
          <p:cNvSpPr>
            <a:spLocks noGrp="1"/>
          </p:cNvSpPr>
          <p:nvPr>
            <p:ph type="pic" sz="quarter" idx="14"/>
          </p:nvPr>
        </p:nvSpPr>
        <p:spPr>
          <a:xfrm>
            <a:off x="7423037" y="1373959"/>
            <a:ext cx="997043" cy="821628"/>
          </a:xfrm>
          <a:prstGeom prst="rect">
            <a:avLst/>
          </a:prstGeom>
        </p:spPr>
        <p:txBody>
          <a:bodyPr/>
          <a:lstStyle>
            <a:lvl1pPr>
              <a:defRPr sz="1400"/>
            </a:lvl1pPr>
          </a:lstStyle>
          <a:p>
            <a:pPr lvl="0"/>
            <a:endParaRPr lang="en-US" noProof="0" dirty="0"/>
          </a:p>
        </p:txBody>
      </p:sp>
      <p:sp>
        <p:nvSpPr>
          <p:cNvPr id="6" name="Picture Placeholder 7"/>
          <p:cNvSpPr>
            <a:spLocks noGrp="1"/>
          </p:cNvSpPr>
          <p:nvPr>
            <p:ph type="pic" sz="quarter" idx="15"/>
          </p:nvPr>
        </p:nvSpPr>
        <p:spPr>
          <a:xfrm>
            <a:off x="8821591" y="1348961"/>
            <a:ext cx="997043" cy="821628"/>
          </a:xfrm>
          <a:prstGeom prst="rect">
            <a:avLst/>
          </a:prstGeom>
        </p:spPr>
        <p:txBody>
          <a:bodyPr/>
          <a:lstStyle>
            <a:lvl1pPr>
              <a:defRPr sz="1400"/>
            </a:lvl1pPr>
          </a:lstStyle>
          <a:p>
            <a:pPr lvl="0"/>
            <a:endParaRPr lang="en-US" noProof="0" dirty="0"/>
          </a:p>
        </p:txBody>
      </p:sp>
      <p:sp>
        <p:nvSpPr>
          <p:cNvPr id="8" name="Picture Placeholder 7"/>
          <p:cNvSpPr>
            <a:spLocks noGrp="1"/>
          </p:cNvSpPr>
          <p:nvPr>
            <p:ph type="pic" sz="quarter" idx="16"/>
          </p:nvPr>
        </p:nvSpPr>
        <p:spPr>
          <a:xfrm>
            <a:off x="6024483" y="2574803"/>
            <a:ext cx="997043" cy="821628"/>
          </a:xfrm>
          <a:prstGeom prst="rect">
            <a:avLst/>
          </a:prstGeom>
        </p:spPr>
        <p:txBody>
          <a:bodyPr/>
          <a:lstStyle>
            <a:lvl1pPr>
              <a:defRPr sz="1400"/>
            </a:lvl1pPr>
          </a:lstStyle>
          <a:p>
            <a:pPr lvl="0"/>
            <a:endParaRPr lang="en-US" noProof="0" dirty="0"/>
          </a:p>
        </p:txBody>
      </p:sp>
      <p:sp>
        <p:nvSpPr>
          <p:cNvPr id="9" name="Picture Placeholder 7"/>
          <p:cNvSpPr>
            <a:spLocks noGrp="1"/>
          </p:cNvSpPr>
          <p:nvPr>
            <p:ph type="pic" sz="quarter" idx="17"/>
          </p:nvPr>
        </p:nvSpPr>
        <p:spPr>
          <a:xfrm>
            <a:off x="7423037" y="2574803"/>
            <a:ext cx="997043" cy="821628"/>
          </a:xfrm>
          <a:prstGeom prst="rect">
            <a:avLst/>
          </a:prstGeom>
        </p:spPr>
        <p:txBody>
          <a:bodyPr/>
          <a:lstStyle>
            <a:lvl1pPr>
              <a:defRPr sz="1400"/>
            </a:lvl1pPr>
          </a:lstStyle>
          <a:p>
            <a:pPr lvl="0"/>
            <a:endParaRPr lang="en-US" noProof="0" dirty="0"/>
          </a:p>
        </p:txBody>
      </p:sp>
      <p:sp>
        <p:nvSpPr>
          <p:cNvPr id="10" name="Picture Placeholder 7"/>
          <p:cNvSpPr>
            <a:spLocks noGrp="1"/>
          </p:cNvSpPr>
          <p:nvPr>
            <p:ph type="pic" sz="quarter" idx="18"/>
          </p:nvPr>
        </p:nvSpPr>
        <p:spPr>
          <a:xfrm>
            <a:off x="8821591" y="2549805"/>
            <a:ext cx="997043" cy="821628"/>
          </a:xfrm>
          <a:prstGeom prst="rect">
            <a:avLst/>
          </a:prstGeom>
        </p:spPr>
        <p:txBody>
          <a:bodyPr/>
          <a:lstStyle>
            <a:lvl1pPr>
              <a:defRPr sz="1400"/>
            </a:lvl1pPr>
          </a:lstStyle>
          <a:p>
            <a:pPr lvl="0"/>
            <a:endParaRPr lang="en-US" noProof="0" dirty="0"/>
          </a:p>
        </p:txBody>
      </p:sp>
      <p:sp>
        <p:nvSpPr>
          <p:cNvPr id="11" name="Picture Placeholder 7"/>
          <p:cNvSpPr>
            <a:spLocks noGrp="1"/>
          </p:cNvSpPr>
          <p:nvPr>
            <p:ph type="pic" sz="quarter" idx="19"/>
          </p:nvPr>
        </p:nvSpPr>
        <p:spPr>
          <a:xfrm>
            <a:off x="6024483" y="3843915"/>
            <a:ext cx="997043" cy="821628"/>
          </a:xfrm>
          <a:prstGeom prst="rect">
            <a:avLst/>
          </a:prstGeom>
        </p:spPr>
        <p:txBody>
          <a:bodyPr/>
          <a:lstStyle>
            <a:lvl1pPr>
              <a:defRPr sz="1400"/>
            </a:lvl1pPr>
          </a:lstStyle>
          <a:p>
            <a:pPr lvl="0"/>
            <a:endParaRPr lang="en-US" noProof="0" dirty="0"/>
          </a:p>
        </p:txBody>
      </p:sp>
      <p:sp>
        <p:nvSpPr>
          <p:cNvPr id="12" name="Picture Placeholder 7"/>
          <p:cNvSpPr>
            <a:spLocks noGrp="1"/>
          </p:cNvSpPr>
          <p:nvPr>
            <p:ph type="pic" sz="quarter" idx="20"/>
          </p:nvPr>
        </p:nvSpPr>
        <p:spPr>
          <a:xfrm>
            <a:off x="7423037" y="3843915"/>
            <a:ext cx="997043" cy="821628"/>
          </a:xfrm>
          <a:prstGeom prst="rect">
            <a:avLst/>
          </a:prstGeom>
        </p:spPr>
        <p:txBody>
          <a:bodyPr/>
          <a:lstStyle>
            <a:lvl1pPr>
              <a:defRPr sz="1400"/>
            </a:lvl1pPr>
          </a:lstStyle>
          <a:p>
            <a:pPr lvl="0"/>
            <a:endParaRPr lang="en-US" noProof="0" dirty="0"/>
          </a:p>
        </p:txBody>
      </p:sp>
      <p:sp>
        <p:nvSpPr>
          <p:cNvPr id="13" name="Picture Placeholder 7"/>
          <p:cNvSpPr>
            <a:spLocks noGrp="1"/>
          </p:cNvSpPr>
          <p:nvPr>
            <p:ph type="pic" sz="quarter" idx="21"/>
          </p:nvPr>
        </p:nvSpPr>
        <p:spPr>
          <a:xfrm>
            <a:off x="8821591" y="3843915"/>
            <a:ext cx="997043" cy="821628"/>
          </a:xfrm>
          <a:prstGeom prst="rect">
            <a:avLst/>
          </a:prstGeom>
        </p:spPr>
        <p:txBody>
          <a:bodyPr/>
          <a:lstStyle>
            <a:lvl1pPr>
              <a:defRPr sz="1400"/>
            </a:lvl1pPr>
          </a:lstStyle>
          <a:p>
            <a:pPr lvl="0"/>
            <a:endParaRPr lang="en-US" noProof="0" dirty="0"/>
          </a:p>
        </p:txBody>
      </p:sp>
      <p:sp>
        <p:nvSpPr>
          <p:cNvPr id="14" name="Picture Placeholder 7"/>
          <p:cNvSpPr>
            <a:spLocks noGrp="1"/>
          </p:cNvSpPr>
          <p:nvPr>
            <p:ph type="pic" sz="quarter" idx="22"/>
          </p:nvPr>
        </p:nvSpPr>
        <p:spPr>
          <a:xfrm>
            <a:off x="6024483" y="5184191"/>
            <a:ext cx="997043" cy="821628"/>
          </a:xfrm>
          <a:prstGeom prst="rect">
            <a:avLst/>
          </a:prstGeom>
        </p:spPr>
        <p:txBody>
          <a:bodyPr/>
          <a:lstStyle>
            <a:lvl1pPr>
              <a:defRPr sz="1400"/>
            </a:lvl1pPr>
          </a:lstStyle>
          <a:p>
            <a:pPr lvl="0"/>
            <a:endParaRPr lang="en-US" noProof="0" dirty="0"/>
          </a:p>
        </p:txBody>
      </p:sp>
      <p:sp>
        <p:nvSpPr>
          <p:cNvPr id="15" name="Picture Placeholder 7"/>
          <p:cNvSpPr>
            <a:spLocks noGrp="1"/>
          </p:cNvSpPr>
          <p:nvPr>
            <p:ph type="pic" sz="quarter" idx="23"/>
          </p:nvPr>
        </p:nvSpPr>
        <p:spPr>
          <a:xfrm>
            <a:off x="7423037" y="5184191"/>
            <a:ext cx="997043" cy="821628"/>
          </a:xfrm>
          <a:prstGeom prst="rect">
            <a:avLst/>
          </a:prstGeom>
        </p:spPr>
        <p:txBody>
          <a:bodyPr/>
          <a:lstStyle>
            <a:lvl1pPr>
              <a:defRPr sz="1400"/>
            </a:lvl1pPr>
          </a:lstStyle>
          <a:p>
            <a:pPr lvl="0"/>
            <a:endParaRPr lang="en-US" noProof="0" dirty="0"/>
          </a:p>
        </p:txBody>
      </p:sp>
      <p:sp>
        <p:nvSpPr>
          <p:cNvPr id="17" name="Picture Placeholder 7"/>
          <p:cNvSpPr>
            <a:spLocks noGrp="1"/>
          </p:cNvSpPr>
          <p:nvPr>
            <p:ph type="pic" sz="quarter" idx="24"/>
          </p:nvPr>
        </p:nvSpPr>
        <p:spPr>
          <a:xfrm>
            <a:off x="8821591" y="5184191"/>
            <a:ext cx="997043" cy="821628"/>
          </a:xfrm>
          <a:prstGeom prst="rect">
            <a:avLst/>
          </a:prstGeom>
        </p:spPr>
        <p:txBody>
          <a:bodyPr/>
          <a:lstStyle>
            <a:lvl1pPr>
              <a:defRPr sz="1400"/>
            </a:lvl1pPr>
          </a:lstStyle>
          <a:p>
            <a:pPr lvl="0"/>
            <a:endParaRPr lang="en-US" noProof="0" dirty="0"/>
          </a:p>
        </p:txBody>
      </p:sp>
      <p:sp>
        <p:nvSpPr>
          <p:cNvPr id="18" name="Picture Placeholder 7"/>
          <p:cNvSpPr>
            <a:spLocks noGrp="1"/>
          </p:cNvSpPr>
          <p:nvPr>
            <p:ph type="pic" sz="quarter" idx="25"/>
          </p:nvPr>
        </p:nvSpPr>
        <p:spPr>
          <a:xfrm>
            <a:off x="1009763" y="1893343"/>
            <a:ext cx="4273028" cy="3290848"/>
          </a:xfrm>
          <a:prstGeom prst="rect">
            <a:avLst/>
          </a:prstGeom>
        </p:spPr>
        <p:txBody>
          <a:bodyPr/>
          <a:lstStyle/>
          <a:p>
            <a:pPr lvl="0"/>
            <a:endParaRPr lang="en-US" noProof="0" dirty="0"/>
          </a:p>
        </p:txBody>
      </p:sp>
      <p:sp>
        <p:nvSpPr>
          <p:cNvPr id="19" name="Picture Placeholder 7"/>
          <p:cNvSpPr>
            <a:spLocks noGrp="1"/>
          </p:cNvSpPr>
          <p:nvPr>
            <p:ph type="pic" sz="quarter" idx="26"/>
          </p:nvPr>
        </p:nvSpPr>
        <p:spPr>
          <a:xfrm>
            <a:off x="10093343" y="1348961"/>
            <a:ext cx="997043" cy="821628"/>
          </a:xfrm>
          <a:prstGeom prst="rect">
            <a:avLst/>
          </a:prstGeom>
        </p:spPr>
        <p:txBody>
          <a:bodyPr/>
          <a:lstStyle>
            <a:lvl1pPr>
              <a:defRPr sz="1400"/>
            </a:lvl1pPr>
          </a:lstStyle>
          <a:p>
            <a:pPr lvl="0"/>
            <a:endParaRPr lang="en-US" noProof="0" dirty="0"/>
          </a:p>
        </p:txBody>
      </p:sp>
      <p:sp>
        <p:nvSpPr>
          <p:cNvPr id="20" name="Picture Placeholder 7"/>
          <p:cNvSpPr>
            <a:spLocks noGrp="1"/>
          </p:cNvSpPr>
          <p:nvPr>
            <p:ph type="pic" sz="quarter" idx="27"/>
          </p:nvPr>
        </p:nvSpPr>
        <p:spPr>
          <a:xfrm>
            <a:off x="10093343" y="2549805"/>
            <a:ext cx="997043" cy="821628"/>
          </a:xfrm>
          <a:prstGeom prst="rect">
            <a:avLst/>
          </a:prstGeom>
        </p:spPr>
        <p:txBody>
          <a:bodyPr/>
          <a:lstStyle>
            <a:lvl1pPr>
              <a:defRPr sz="1400"/>
            </a:lvl1pPr>
          </a:lstStyle>
          <a:p>
            <a:pPr lvl="0"/>
            <a:endParaRPr lang="en-US" noProof="0" dirty="0"/>
          </a:p>
        </p:txBody>
      </p:sp>
      <p:sp>
        <p:nvSpPr>
          <p:cNvPr id="21" name="Picture Placeholder 7"/>
          <p:cNvSpPr>
            <a:spLocks noGrp="1"/>
          </p:cNvSpPr>
          <p:nvPr>
            <p:ph type="pic" sz="quarter" idx="28"/>
          </p:nvPr>
        </p:nvSpPr>
        <p:spPr>
          <a:xfrm>
            <a:off x="10093343" y="3843915"/>
            <a:ext cx="997043" cy="821628"/>
          </a:xfrm>
          <a:prstGeom prst="rect">
            <a:avLst/>
          </a:prstGeom>
        </p:spPr>
        <p:txBody>
          <a:bodyPr/>
          <a:lstStyle>
            <a:lvl1pPr>
              <a:defRPr sz="1400"/>
            </a:lvl1pPr>
          </a:lstStyle>
          <a:p>
            <a:pPr lvl="0"/>
            <a:endParaRPr lang="en-US" noProof="0" dirty="0"/>
          </a:p>
        </p:txBody>
      </p:sp>
      <p:sp>
        <p:nvSpPr>
          <p:cNvPr id="22" name="Picture Placeholder 7"/>
          <p:cNvSpPr>
            <a:spLocks noGrp="1"/>
          </p:cNvSpPr>
          <p:nvPr>
            <p:ph type="pic" sz="quarter" idx="29"/>
          </p:nvPr>
        </p:nvSpPr>
        <p:spPr>
          <a:xfrm>
            <a:off x="10093343" y="5184191"/>
            <a:ext cx="997043" cy="821628"/>
          </a:xfrm>
          <a:prstGeom prst="rect">
            <a:avLst/>
          </a:prstGeom>
        </p:spPr>
        <p:txBody>
          <a:bodyPr/>
          <a:lstStyle>
            <a:lvl1pPr>
              <a:defRPr sz="1400"/>
            </a:lvl1pPr>
          </a:lstStyle>
          <a:p>
            <a:pPr lvl="0"/>
            <a:endParaRPr lang="en-US" noProof="0" dirty="0"/>
          </a:p>
        </p:txBody>
      </p:sp>
    </p:spTree>
    <p:extLst>
      <p:ext uri="{BB962C8B-B14F-4D97-AF65-F5344CB8AC3E}">
        <p14:creationId xmlns:p14="http://schemas.microsoft.com/office/powerpoint/2010/main" val="22682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0316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a:extLst>
              <a:ext uri="{FF2B5EF4-FFF2-40B4-BE49-F238E27FC236}">
                <a16:creationId xmlns:a16="http://schemas.microsoft.com/office/drawing/2014/main" xmlns="" id="{E8281C0F-7AE1-42B9-86A3-0C1629517B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4254500"/>
            <a:ext cx="1219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a:extLst>
              <a:ext uri="{FF2B5EF4-FFF2-40B4-BE49-F238E27FC236}">
                <a16:creationId xmlns:a16="http://schemas.microsoft.com/office/drawing/2014/main" xmlns="" id="{90FEB330-368C-4D77-8990-DD6FEB8FC2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29988" y="6510338"/>
            <a:ext cx="6365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8">
            <a:extLst>
              <a:ext uri="{FF2B5EF4-FFF2-40B4-BE49-F238E27FC236}">
                <a16:creationId xmlns:a16="http://schemas.microsoft.com/office/drawing/2014/main" xmlns="" id="{D22A9690-BA42-48DC-A4DC-A3B11078B768}"/>
              </a:ext>
            </a:extLst>
          </p:cNvPr>
          <p:cNvGrpSpPr>
            <a:grpSpLocks/>
          </p:cNvGrpSpPr>
          <p:nvPr/>
        </p:nvGrpSpPr>
        <p:grpSpPr bwMode="auto">
          <a:xfrm>
            <a:off x="214313" y="6477000"/>
            <a:ext cx="161925" cy="231775"/>
            <a:chOff x="210287" y="6463786"/>
            <a:chExt cx="162082" cy="230832"/>
          </a:xfrm>
        </p:grpSpPr>
        <p:sp>
          <p:nvSpPr>
            <p:cNvPr id="10" name="Oval 9">
              <a:extLst>
                <a:ext uri="{FF2B5EF4-FFF2-40B4-BE49-F238E27FC236}">
                  <a16:creationId xmlns:a16="http://schemas.microsoft.com/office/drawing/2014/main" xmlns="" id="{DB4446B7-64CE-2B45-A0D3-7B09AC5A1102}"/>
                </a:ext>
              </a:extLst>
            </p:cNvPr>
            <p:cNvSpPr/>
            <p:nvPr/>
          </p:nvSpPr>
          <p:spPr>
            <a:xfrm>
              <a:off x="243656" y="6530190"/>
              <a:ext cx="128713" cy="128065"/>
            </a:xfrm>
            <a:prstGeom prst="ellipse">
              <a:avLst/>
            </a:prstGeom>
            <a:noFill/>
            <a:ln>
              <a:solidFill>
                <a:srgbClr val="2F257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3" name="TextBox 10">
              <a:extLst>
                <a:ext uri="{FF2B5EF4-FFF2-40B4-BE49-F238E27FC236}">
                  <a16:creationId xmlns:a16="http://schemas.microsoft.com/office/drawing/2014/main" xmlns="" id="{E0B08224-7137-E745-8440-704D84A0434A}"/>
                </a:ext>
              </a:extLst>
            </p:cNvPr>
            <p:cNvSpPr txBox="1">
              <a:spLocks noChangeArrowheads="1"/>
            </p:cNvSpPr>
            <p:nvPr/>
          </p:nvSpPr>
          <p:spPr bwMode="auto">
            <a:xfrm>
              <a:off x="210287" y="6463786"/>
              <a:ext cx="1541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900" b="1">
                  <a:solidFill>
                    <a:srgbClr val="2F2573"/>
                  </a:solidFill>
                  <a:ea typeface="Montserrat"/>
                  <a:cs typeface="Montserrat"/>
                </a:rPr>
                <a:t>c</a:t>
              </a:r>
              <a:endParaRPr lang="en-US" altLang="en-US" sz="900" b="1">
                <a:solidFill>
                  <a:srgbClr val="2F2573"/>
                </a:solidFill>
                <a:ea typeface="Montserrat SemiBold"/>
                <a:cs typeface="Montserrat SemiBold"/>
              </a:endParaRPr>
            </a:p>
          </p:txBody>
        </p:sp>
      </p:grpSp>
      <p:sp>
        <p:nvSpPr>
          <p:cNvPr id="15" name="Slide Number Placeholder 5">
            <a:extLst>
              <a:ext uri="{FF2B5EF4-FFF2-40B4-BE49-F238E27FC236}">
                <a16:creationId xmlns:a16="http://schemas.microsoft.com/office/drawing/2014/main" xmlns="" id="{2A175812-FC6D-41A0-BCBD-DBEBC92A506C}"/>
              </a:ext>
            </a:extLst>
          </p:cNvPr>
          <p:cNvSpPr txBox="1">
            <a:spLocks/>
          </p:cNvSpPr>
          <p:nvPr/>
        </p:nvSpPr>
        <p:spPr>
          <a:xfrm>
            <a:off x="-363538" y="6426200"/>
            <a:ext cx="2743201" cy="365125"/>
          </a:xfrm>
          <a:prstGeom prst="rect">
            <a:avLst/>
          </a:prstGeom>
        </p:spPr>
        <p:txBody>
          <a:bodyPr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C224FC3F-0A18-49E4-8DD0-F04FE661568D}" type="slidenum">
              <a:rPr lang="en-US" sz="800" smtClean="0">
                <a:latin typeface="Montserrat" charset="0"/>
                <a:ea typeface="Montserrat" charset="0"/>
                <a:cs typeface="Montserrat" charset="0"/>
              </a:rPr>
              <a:pPr fontAlgn="auto">
                <a:spcBef>
                  <a:spcPts val="0"/>
                </a:spcBef>
                <a:spcAft>
                  <a:spcPts val="0"/>
                </a:spcAft>
                <a:defRPr/>
              </a:pPr>
              <a:t>‹#›</a:t>
            </a:fld>
            <a:endParaRPr lang="en-US" sz="800" dirty="0">
              <a:latin typeface="Montserrat" charset="0"/>
              <a:ea typeface="Montserrat" charset="0"/>
              <a:cs typeface="Montserrat" charset="0"/>
            </a:endParaRPr>
          </a:p>
        </p:txBody>
      </p:sp>
      <p:sp>
        <p:nvSpPr>
          <p:cNvPr id="1031" name="TextBox 7">
            <a:extLst>
              <a:ext uri="{FF2B5EF4-FFF2-40B4-BE49-F238E27FC236}">
                <a16:creationId xmlns:a16="http://schemas.microsoft.com/office/drawing/2014/main" xmlns="" id="{CA5CECEE-4593-9748-A7D6-77C29840DCCD}"/>
              </a:ext>
            </a:extLst>
          </p:cNvPr>
          <p:cNvSpPr txBox="1">
            <a:spLocks noChangeArrowheads="1"/>
          </p:cNvSpPr>
          <p:nvPr/>
        </p:nvSpPr>
        <p:spPr bwMode="auto">
          <a:xfrm>
            <a:off x="376238" y="6508750"/>
            <a:ext cx="2330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700" dirty="0">
                <a:solidFill>
                  <a:srgbClr val="2F2573"/>
                </a:solidFill>
                <a:ea typeface="Montserrat"/>
                <a:cs typeface="Montserrat"/>
              </a:rPr>
              <a:t>2021.Naico Information Technology Services</a:t>
            </a:r>
            <a:endParaRPr lang="en-US" altLang="en-US" sz="700" b="1" dirty="0">
              <a:solidFill>
                <a:srgbClr val="2F2573"/>
              </a:solidFill>
              <a:ea typeface="Montserrat SemiBold"/>
              <a:cs typeface="Montserrat SemiBold"/>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www.naicoits.com/" TargetMode="External"/><Relationship Id="rId7" Type="http://schemas.openxmlformats.org/officeDocument/2006/relationships/image" Target="../media/image20.png"/><Relationship Id="rId2" Type="http://schemas.openxmlformats.org/officeDocument/2006/relationships/hyperlink" Target="http://getinfo@naicoits.com/" TargetMode="Externa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550224"/>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2428879" y="1905"/>
            <a:ext cx="9744706" cy="6842760"/>
          </a:xfrm>
          <a:prstGeom prst="rect">
            <a:avLst/>
          </a:prstGeom>
        </p:spPr>
      </p:pic>
      <p:pic>
        <p:nvPicPr>
          <p:cNvPr id="4" name="Picture 3"/>
          <p:cNvPicPr>
            <a:picLocks noChangeAspect="1"/>
          </p:cNvPicPr>
          <p:nvPr/>
        </p:nvPicPr>
        <p:blipFill>
          <a:blip r:embed="rId5" cstate="print">
            <a:alphaModFix amt="2000"/>
            <a:extLst>
              <a:ext uri="{28A0092B-C50C-407E-A947-70E740481C1C}">
                <a14:useLocalDpi xmlns:a14="http://schemas.microsoft.com/office/drawing/2010/main"/>
              </a:ext>
            </a:extLst>
          </a:blip>
          <a:stretch>
            <a:fillRect/>
          </a:stretch>
        </p:blipFill>
        <p:spPr>
          <a:xfrm>
            <a:off x="18987" y="699247"/>
            <a:ext cx="6369210" cy="6369210"/>
          </a:xfrm>
          <a:prstGeom prst="rect">
            <a:avLst/>
          </a:prstGeom>
        </p:spPr>
      </p:pic>
      <p:grpSp>
        <p:nvGrpSpPr>
          <p:cNvPr id="14" name="Group 13"/>
          <p:cNvGrpSpPr/>
          <p:nvPr/>
        </p:nvGrpSpPr>
        <p:grpSpPr>
          <a:xfrm>
            <a:off x="893373" y="6440445"/>
            <a:ext cx="2439458" cy="230832"/>
            <a:chOff x="217010" y="6489410"/>
            <a:chExt cx="2439458" cy="230832"/>
          </a:xfrm>
        </p:grpSpPr>
        <p:sp>
          <p:nvSpPr>
            <p:cNvPr id="15" name="Oval 14"/>
            <p:cNvSpPr/>
            <p:nvPr/>
          </p:nvSpPr>
          <p:spPr>
            <a:xfrm>
              <a:off x="246842" y="6538866"/>
              <a:ext cx="128016" cy="128016"/>
            </a:xfrm>
            <a:prstGeom prst="ellipse">
              <a:avLst/>
            </a:prstGeom>
            <a:noFill/>
            <a:ln>
              <a:solidFill>
                <a:srgbClr val="2F25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36758" y="6501830"/>
              <a:ext cx="2319710" cy="200055"/>
            </a:xfrm>
            <a:prstGeom prst="rect">
              <a:avLst/>
            </a:prstGeom>
            <a:noFill/>
          </p:spPr>
          <p:txBody>
            <a:bodyPr wrap="square" rtlCol="0">
              <a:spAutoFit/>
            </a:bodyPr>
            <a:lstStyle/>
            <a:p>
              <a:r>
                <a:rPr lang="en-US" sz="700" dirty="0">
                  <a:solidFill>
                    <a:srgbClr val="2F2573"/>
                  </a:solidFill>
                  <a:latin typeface="Montserrat" panose="00000500000000000000" charset="0"/>
                  <a:ea typeface="Montserrat" panose="00000500000000000000" charset="0"/>
                  <a:cs typeface="Montserrat" panose="00000500000000000000" charset="0"/>
                </a:rPr>
                <a:t>2021.Naico Information Technology Services</a:t>
              </a:r>
              <a:endParaRPr lang="en-US" sz="700" b="1" dirty="0">
                <a:solidFill>
                  <a:srgbClr val="2F2573"/>
                </a:solidFill>
                <a:latin typeface="Montserrat SemiBold" panose="00000700000000000000" charset="0"/>
                <a:ea typeface="Montserrat SemiBold" panose="00000700000000000000" charset="0"/>
                <a:cs typeface="Montserrat SemiBold" panose="00000700000000000000" charset="0"/>
              </a:endParaRPr>
            </a:p>
          </p:txBody>
        </p:sp>
        <p:sp>
          <p:nvSpPr>
            <p:cNvPr id="17" name="TextBox 16"/>
            <p:cNvSpPr txBox="1"/>
            <p:nvPr/>
          </p:nvSpPr>
          <p:spPr>
            <a:xfrm>
              <a:off x="217010" y="6489410"/>
              <a:ext cx="154468" cy="230832"/>
            </a:xfrm>
            <a:prstGeom prst="rect">
              <a:avLst/>
            </a:prstGeom>
            <a:noFill/>
          </p:spPr>
          <p:txBody>
            <a:bodyPr wrap="square" rtlCol="0">
              <a:spAutoFit/>
            </a:bodyPr>
            <a:lstStyle/>
            <a:p>
              <a:r>
                <a:rPr lang="en-US" sz="900" b="1" dirty="0">
                  <a:solidFill>
                    <a:srgbClr val="2F2573"/>
                  </a:solidFill>
                  <a:latin typeface="Montserrat" panose="00000500000000000000" charset="0"/>
                  <a:ea typeface="Montserrat" panose="00000500000000000000" charset="0"/>
                  <a:cs typeface="Montserrat" panose="00000500000000000000" charset="0"/>
                </a:rPr>
                <a:t>c</a:t>
              </a:r>
              <a:endParaRPr lang="en-US" sz="900" b="1" dirty="0">
                <a:solidFill>
                  <a:srgbClr val="2F2573"/>
                </a:solidFill>
                <a:latin typeface="Montserrat SemiBold" panose="00000700000000000000" charset="0"/>
                <a:ea typeface="Montserrat SemiBold" panose="00000700000000000000" charset="0"/>
                <a:cs typeface="Montserrat SemiBold" panose="00000700000000000000" charset="0"/>
              </a:endParaRPr>
            </a:p>
          </p:txBody>
        </p:sp>
      </p:grpSp>
      <p:grpSp>
        <p:nvGrpSpPr>
          <p:cNvPr id="10" name="Group 9"/>
          <p:cNvGrpSpPr/>
          <p:nvPr/>
        </p:nvGrpSpPr>
        <p:grpSpPr>
          <a:xfrm>
            <a:off x="407454" y="3290650"/>
            <a:ext cx="3208913" cy="1519708"/>
            <a:chOff x="2056201" y="3093721"/>
            <a:chExt cx="4006937" cy="1862938"/>
          </a:xfrm>
        </p:grpSpPr>
        <p:pic>
          <p:nvPicPr>
            <p:cNvPr id="11" name="Picture 10">
              <a:extLst>
                <a:ext uri="{FF2B5EF4-FFF2-40B4-BE49-F238E27FC236}">
                  <a16:creationId xmlns:a16="http://schemas.microsoft.com/office/drawing/2014/main" xmlns="" id="{6BE7F65D-C372-4FAA-9D25-0A83088B3F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72927" y="3804207"/>
              <a:ext cx="2024947" cy="670940"/>
            </a:xfrm>
            <a:prstGeom prst="rect">
              <a:avLst/>
            </a:prstGeom>
          </p:spPr>
        </p:pic>
        <p:grpSp>
          <p:nvGrpSpPr>
            <p:cNvPr id="13" name="Group 12"/>
            <p:cNvGrpSpPr/>
            <p:nvPr/>
          </p:nvGrpSpPr>
          <p:grpSpPr>
            <a:xfrm>
              <a:off x="2056201" y="3093721"/>
              <a:ext cx="4006937" cy="1862938"/>
              <a:chOff x="796695" y="1546352"/>
              <a:chExt cx="3442461" cy="1497390"/>
            </a:xfrm>
          </p:grpSpPr>
          <p:sp>
            <p:nvSpPr>
              <p:cNvPr id="18" name="Rectangle 17">
                <a:extLst>
                  <a:ext uri="{FF2B5EF4-FFF2-40B4-BE49-F238E27FC236}">
                    <a16:creationId xmlns:a16="http://schemas.microsoft.com/office/drawing/2014/main" xmlns="" id="{7B960F9B-6A63-4801-B259-D8B49A3D9F2E}"/>
                  </a:ext>
                </a:extLst>
              </p:cNvPr>
              <p:cNvSpPr/>
              <p:nvPr/>
            </p:nvSpPr>
            <p:spPr>
              <a:xfrm>
                <a:off x="940278" y="1553936"/>
                <a:ext cx="3298878" cy="444595"/>
              </a:xfrm>
              <a:prstGeom prst="rect">
                <a:avLst/>
              </a:prstGeom>
              <a:solidFill>
                <a:srgbClr val="B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ln>
                    <a:solidFill>
                      <a:sysClr val="windowText" lastClr="000000"/>
                    </a:solidFill>
                  </a:ln>
                </a:endParaRPr>
              </a:p>
            </p:txBody>
          </p:sp>
          <p:grpSp>
            <p:nvGrpSpPr>
              <p:cNvPr id="19" name="Group 18"/>
              <p:cNvGrpSpPr/>
              <p:nvPr/>
            </p:nvGrpSpPr>
            <p:grpSpPr>
              <a:xfrm>
                <a:off x="796695" y="1546352"/>
                <a:ext cx="3298878" cy="1497390"/>
                <a:chOff x="491895" y="1778000"/>
                <a:chExt cx="3298878" cy="1497390"/>
              </a:xfrm>
            </p:grpSpPr>
            <p:sp>
              <p:nvSpPr>
                <p:cNvPr id="20" name="TextBox 46">
                  <a:extLst>
                    <a:ext uri="{FF2B5EF4-FFF2-40B4-BE49-F238E27FC236}">
                      <a16:creationId xmlns:a16="http://schemas.microsoft.com/office/drawing/2014/main" xmlns="" id="{86244FEB-7813-44F4-87EA-7A43FA35ADD9}"/>
                    </a:ext>
                  </a:extLst>
                </p:cNvPr>
                <p:cNvSpPr txBox="1"/>
                <p:nvPr/>
              </p:nvSpPr>
              <p:spPr>
                <a:xfrm>
                  <a:off x="491895" y="2643926"/>
                  <a:ext cx="3233088" cy="28385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90000"/>
                    </a:lnSpc>
                    <a:spcBef>
                      <a:spcPts val="500"/>
                    </a:spcBef>
                    <a:buClr>
                      <a:srgbClr val="5DA4DA"/>
                    </a:buClr>
                  </a:pPr>
                  <a:endParaRPr lang="en-US" sz="1400" dirty="0">
                    <a:ea typeface="Montserrat" charset="0"/>
                    <a:cs typeface="Montserrat" charset="0"/>
                  </a:endParaRPr>
                </a:p>
              </p:txBody>
            </p:sp>
            <p:sp>
              <p:nvSpPr>
                <p:cNvPr id="21" name="TextBox 47">
                  <a:extLst>
                    <a:ext uri="{FF2B5EF4-FFF2-40B4-BE49-F238E27FC236}">
                      <a16:creationId xmlns:a16="http://schemas.microsoft.com/office/drawing/2014/main" xmlns="" id="{024530A8-E57E-49BE-9C34-2F031BA2E5A0}"/>
                    </a:ext>
                  </a:extLst>
                </p:cNvPr>
                <p:cNvSpPr txBox="1"/>
                <p:nvPr/>
              </p:nvSpPr>
              <p:spPr>
                <a:xfrm>
                  <a:off x="694206" y="1836801"/>
                  <a:ext cx="2178897" cy="3385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F2573"/>
                      </a:solidFill>
                    </a:rPr>
                    <a:t>Presented By</a:t>
                  </a:r>
                  <a:endParaRPr lang="en-US" sz="1600" b="1" dirty="0">
                    <a:solidFill>
                      <a:srgbClr val="2F2573"/>
                    </a:solidFill>
                    <a:cs typeface="Calibri"/>
                  </a:endParaRPr>
                </a:p>
              </p:txBody>
            </p:sp>
            <p:sp>
              <p:nvSpPr>
                <p:cNvPr id="22" name="Rectangle 21">
                  <a:extLst>
                    <a:ext uri="{FF2B5EF4-FFF2-40B4-BE49-F238E27FC236}">
                      <a16:creationId xmlns:a16="http://schemas.microsoft.com/office/drawing/2014/main" xmlns="" id="{7B960F9B-6A63-4801-B259-D8B49A3D9F2E}"/>
                    </a:ext>
                  </a:extLst>
                </p:cNvPr>
                <p:cNvSpPr/>
                <p:nvPr/>
              </p:nvSpPr>
              <p:spPr>
                <a:xfrm>
                  <a:off x="635478" y="1778000"/>
                  <a:ext cx="3155295" cy="1497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grpSp>
        </p:grpSp>
      </p:grpSp>
      <p:grpSp>
        <p:nvGrpSpPr>
          <p:cNvPr id="23" name="Group 22"/>
          <p:cNvGrpSpPr/>
          <p:nvPr/>
        </p:nvGrpSpPr>
        <p:grpSpPr>
          <a:xfrm>
            <a:off x="3734391" y="3276879"/>
            <a:ext cx="3445423" cy="1547250"/>
            <a:chOff x="4518353" y="1546352"/>
            <a:chExt cx="3175589" cy="1400747"/>
          </a:xfrm>
        </p:grpSpPr>
        <p:sp>
          <p:nvSpPr>
            <p:cNvPr id="24" name="Rectangle 23">
              <a:extLst>
                <a:ext uri="{FF2B5EF4-FFF2-40B4-BE49-F238E27FC236}">
                  <a16:creationId xmlns:a16="http://schemas.microsoft.com/office/drawing/2014/main" xmlns="" id="{7B960F9B-6A63-4801-B259-D8B49A3D9F2E}"/>
                </a:ext>
              </a:extLst>
            </p:cNvPr>
            <p:cNvSpPr/>
            <p:nvPr/>
          </p:nvSpPr>
          <p:spPr>
            <a:xfrm>
              <a:off x="4784396" y="1571286"/>
              <a:ext cx="2909546" cy="413910"/>
            </a:xfrm>
            <a:prstGeom prst="rect">
              <a:avLst/>
            </a:prstGeom>
            <a:solidFill>
              <a:srgbClr val="50D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grpSp>
          <p:nvGrpSpPr>
            <p:cNvPr id="25" name="Group 24"/>
            <p:cNvGrpSpPr/>
            <p:nvPr/>
          </p:nvGrpSpPr>
          <p:grpSpPr>
            <a:xfrm>
              <a:off x="4518353" y="1546352"/>
              <a:ext cx="3155294" cy="1400747"/>
              <a:chOff x="4518353" y="1778000"/>
              <a:chExt cx="3155294" cy="1400747"/>
            </a:xfrm>
          </p:grpSpPr>
          <p:sp>
            <p:nvSpPr>
              <p:cNvPr id="26" name="TextBox 38">
                <a:extLst>
                  <a:ext uri="{FF2B5EF4-FFF2-40B4-BE49-F238E27FC236}">
                    <a16:creationId xmlns:a16="http://schemas.microsoft.com/office/drawing/2014/main" xmlns="" id="{ECB1FE50-E44C-4F40-A395-1C905AD2FF32}"/>
                  </a:ext>
                </a:extLst>
              </p:cNvPr>
              <p:cNvSpPr txBox="1"/>
              <p:nvPr/>
            </p:nvSpPr>
            <p:spPr>
              <a:xfrm>
                <a:off x="4784396" y="1824292"/>
                <a:ext cx="1912282" cy="31222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F2573"/>
                    </a:solidFill>
                  </a:rPr>
                  <a:t>Presented To</a:t>
                </a:r>
                <a:endParaRPr lang="en-US" sz="1600" dirty="0">
                  <a:solidFill>
                    <a:srgbClr val="2F2573"/>
                  </a:solidFill>
                  <a:cs typeface="Calibri"/>
                </a:endParaRPr>
              </a:p>
            </p:txBody>
          </p:sp>
          <p:sp>
            <p:nvSpPr>
              <p:cNvPr id="27" name="Rectangle 26">
                <a:extLst>
                  <a:ext uri="{FF2B5EF4-FFF2-40B4-BE49-F238E27FC236}">
                    <a16:creationId xmlns:a16="http://schemas.microsoft.com/office/drawing/2014/main" xmlns="" id="{7B960F9B-6A63-4801-B259-D8B49A3D9F2E}"/>
                  </a:ext>
                </a:extLst>
              </p:cNvPr>
              <p:cNvSpPr/>
              <p:nvPr/>
            </p:nvSpPr>
            <p:spPr>
              <a:xfrm>
                <a:off x="4518353" y="1778000"/>
                <a:ext cx="3155294" cy="1400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grpSp>
      </p:grpSp>
      <p:sp>
        <p:nvSpPr>
          <p:cNvPr id="2" name="TextBox 1"/>
          <p:cNvSpPr txBox="1"/>
          <p:nvPr/>
        </p:nvSpPr>
        <p:spPr>
          <a:xfrm>
            <a:off x="397731" y="487274"/>
            <a:ext cx="11051587" cy="830997"/>
          </a:xfrm>
          <a:prstGeom prst="rect">
            <a:avLst/>
          </a:prstGeom>
          <a:noFill/>
        </p:spPr>
        <p:txBody>
          <a:bodyPr wrap="square" rtlCol="0">
            <a:spAutoFit/>
          </a:bodyPr>
          <a:lstStyle/>
          <a:p>
            <a:r>
              <a:rPr lang="en-US" sz="4800" b="1" dirty="0">
                <a:solidFill>
                  <a:schemeClr val="accent1">
                    <a:lumMod val="75000"/>
                  </a:schemeClr>
                </a:solidFill>
              </a:rPr>
              <a:t>Solution Proposal</a:t>
            </a:r>
            <a:endParaRPr lang="en-IN" sz="4800" b="1" dirty="0">
              <a:solidFill>
                <a:schemeClr val="accent1">
                  <a:lumMod val="75000"/>
                </a:schemeClr>
              </a:solidFill>
            </a:endParaRPr>
          </a:p>
        </p:txBody>
      </p:sp>
      <p:sp>
        <p:nvSpPr>
          <p:cNvPr id="3" name="TextBox 2"/>
          <p:cNvSpPr txBox="1"/>
          <p:nvPr/>
        </p:nvSpPr>
        <p:spPr>
          <a:xfrm>
            <a:off x="407454" y="1528577"/>
            <a:ext cx="10762113" cy="1323439"/>
          </a:xfrm>
          <a:prstGeom prst="rect">
            <a:avLst/>
          </a:prstGeom>
          <a:noFill/>
        </p:spPr>
        <p:txBody>
          <a:bodyPr wrap="square" rtlCol="0">
            <a:spAutoFit/>
          </a:bodyPr>
          <a:lstStyle>
            <a:defPPr>
              <a:defRPr lang="en-US"/>
            </a:defPPr>
            <a:lvl1pPr>
              <a:defRPr sz="6000" b="1">
                <a:solidFill>
                  <a:schemeClr val="accent1">
                    <a:lumMod val="75000"/>
                  </a:schemeClr>
                </a:solidFill>
              </a:defRPr>
            </a:lvl1pPr>
          </a:lstStyle>
          <a:p>
            <a:r>
              <a:rPr lang="en-US" sz="4000" i="1" dirty="0"/>
              <a:t>MKC SMART System </a:t>
            </a:r>
          </a:p>
          <a:p>
            <a:r>
              <a:rPr lang="en-US" sz="4000" i="1" dirty="0"/>
              <a:t>for Monitoring Facilities at Real Time</a:t>
            </a:r>
            <a:endParaRPr lang="en-IN" sz="4000" i="1" dirty="0"/>
          </a:p>
        </p:txBody>
      </p:sp>
      <p:sp>
        <p:nvSpPr>
          <p:cNvPr id="29" name="TextBox 28">
            <a:extLst>
              <a:ext uri="{FF2B5EF4-FFF2-40B4-BE49-F238E27FC236}">
                <a16:creationId xmlns:a16="http://schemas.microsoft.com/office/drawing/2014/main" xmlns="" id="{84BE6B9D-BC34-4064-B913-833B2559E039}"/>
              </a:ext>
            </a:extLst>
          </p:cNvPr>
          <p:cNvSpPr txBox="1"/>
          <p:nvPr/>
        </p:nvSpPr>
        <p:spPr>
          <a:xfrm>
            <a:off x="2279024" y="3777431"/>
            <a:ext cx="1510732" cy="738151"/>
          </a:xfrm>
          <a:prstGeom prst="rect">
            <a:avLst/>
          </a:prstGeom>
          <a:noFill/>
        </p:spPr>
        <p:txBody>
          <a:bodyPr wrap="square" rtlCol="0" anchor="t">
            <a:spAutoFit/>
          </a:bodyPr>
          <a:lstStyle/>
          <a:p>
            <a:pPr>
              <a:lnSpc>
                <a:spcPct val="90000"/>
              </a:lnSpc>
              <a:spcBef>
                <a:spcPts val="500"/>
              </a:spcBef>
              <a:buClr>
                <a:srgbClr val="5DA4DA"/>
              </a:buClr>
            </a:pPr>
            <a:r>
              <a:rPr lang="en-US" sz="1400" dirty="0">
                <a:solidFill>
                  <a:schemeClr val="dk1"/>
                </a:solidFill>
                <a:ea typeface="Montserrat" charset="0"/>
                <a:cs typeface="Montserrat" charset="0"/>
              </a:rPr>
              <a:t>Smart City, Kochi, Kerala, India</a:t>
            </a:r>
          </a:p>
          <a:p>
            <a:pPr>
              <a:lnSpc>
                <a:spcPct val="90000"/>
              </a:lnSpc>
              <a:spcBef>
                <a:spcPts val="500"/>
              </a:spcBef>
              <a:buClr>
                <a:srgbClr val="5DA4DA"/>
              </a:buClr>
            </a:pPr>
            <a:r>
              <a:rPr lang="en-US" sz="1400" dirty="0">
                <a:solidFill>
                  <a:schemeClr val="dk1"/>
                </a:solidFill>
                <a:ea typeface="Montserrat" charset="0"/>
                <a:cs typeface="Montserrat" charset="0"/>
              </a:rPr>
              <a:t>www.naicoits.com</a:t>
            </a:r>
          </a:p>
        </p:txBody>
      </p:sp>
      <p:sp>
        <p:nvSpPr>
          <p:cNvPr id="30" name="TextBox 29">
            <a:extLst>
              <a:ext uri="{FF2B5EF4-FFF2-40B4-BE49-F238E27FC236}">
                <a16:creationId xmlns:a16="http://schemas.microsoft.com/office/drawing/2014/main" xmlns="" id="{84BE6B9D-BC34-4064-B913-833B2559E039}"/>
              </a:ext>
            </a:extLst>
          </p:cNvPr>
          <p:cNvSpPr txBox="1"/>
          <p:nvPr/>
        </p:nvSpPr>
        <p:spPr>
          <a:xfrm>
            <a:off x="5015817" y="3838729"/>
            <a:ext cx="2141978" cy="1169551"/>
          </a:xfrm>
          <a:prstGeom prst="rect">
            <a:avLst/>
          </a:prstGeom>
          <a:noFill/>
        </p:spPr>
        <p:txBody>
          <a:bodyPr wrap="square" rtlCol="0" anchor="t">
            <a:spAutoFit/>
          </a:bodyPr>
          <a:lstStyle/>
          <a:p>
            <a:r>
              <a:rPr lang="en-US" sz="1400" dirty="0" err="1"/>
              <a:t>Markaz</a:t>
            </a:r>
            <a:r>
              <a:rPr lang="en-US" sz="1400" dirty="0"/>
              <a:t> Knowledge City, Landmark World</a:t>
            </a:r>
          </a:p>
          <a:p>
            <a:r>
              <a:rPr lang="en-US" sz="1400" dirty="0"/>
              <a:t>NH 17 Bypass, Calicut. Kerala. 673014</a:t>
            </a:r>
          </a:p>
          <a:p>
            <a:r>
              <a:rPr lang="en-US" sz="1400" dirty="0"/>
              <a:t>www.mkconline.com/</a:t>
            </a:r>
          </a:p>
        </p:txBody>
      </p:sp>
      <p:pic>
        <p:nvPicPr>
          <p:cNvPr id="28" name="Picture 27"/>
          <p:cNvPicPr/>
          <p:nvPr/>
        </p:nvPicPr>
        <p:blipFill>
          <a:blip r:embed="rId7" cstate="print">
            <a:extLst>
              <a:ext uri="{28A0092B-C50C-407E-A947-70E740481C1C}">
                <a14:useLocalDpi xmlns:a14="http://schemas.microsoft.com/office/drawing/2010/main" val="0"/>
              </a:ext>
            </a:extLst>
          </a:blip>
          <a:stretch>
            <a:fillRect/>
          </a:stretch>
        </p:blipFill>
        <p:spPr>
          <a:xfrm>
            <a:off x="4012239" y="3870235"/>
            <a:ext cx="1038225" cy="454025"/>
          </a:xfrm>
          <a:prstGeom prst="rect">
            <a:avLst/>
          </a:prstGeom>
        </p:spPr>
      </p:pic>
    </p:spTree>
    <p:extLst>
      <p:ext uri="{BB962C8B-B14F-4D97-AF65-F5344CB8AC3E}">
        <p14:creationId xmlns:p14="http://schemas.microsoft.com/office/powerpoint/2010/main" val="651443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MKC </a:t>
            </a:r>
            <a:r>
              <a:rPr lang="en-US" altLang="en-US" sz="2800" b="1" dirty="0" smtClean="0">
                <a:solidFill>
                  <a:srgbClr val="2F2573"/>
                </a:solidFill>
                <a:ea typeface="Montserrat ExtraBold"/>
                <a:cs typeface="Montserrat ExtraBold"/>
              </a:rPr>
              <a:t>Facility (2/2) </a:t>
            </a:r>
            <a:endParaRPr lang="en-US" altLang="en-US" sz="2800" b="1" dirty="0">
              <a:solidFill>
                <a:srgbClr val="2F2573"/>
              </a:solidFill>
              <a:ea typeface="Montserrat ExtraBold"/>
              <a:cs typeface="Montserrat ExtraBold"/>
            </a:endParaRPr>
          </a:p>
        </p:txBody>
      </p:sp>
      <p:sp>
        <p:nvSpPr>
          <p:cNvPr id="38" name="TextBox 37">
            <a:extLst>
              <a:ext uri="{FF2B5EF4-FFF2-40B4-BE49-F238E27FC236}">
                <a16:creationId xmlns:a16="http://schemas.microsoft.com/office/drawing/2014/main" xmlns="" id="{6A2BC1D3-0B08-410E-8475-2FBF66BA8031}"/>
              </a:ext>
            </a:extLst>
          </p:cNvPr>
          <p:cNvSpPr txBox="1"/>
          <p:nvPr/>
        </p:nvSpPr>
        <p:spPr>
          <a:xfrm>
            <a:off x="866498" y="1344882"/>
            <a:ext cx="10658752" cy="2585323"/>
          </a:xfrm>
          <a:prstGeom prst="rect">
            <a:avLst/>
          </a:prstGeom>
          <a:noFill/>
        </p:spPr>
        <p:txBody>
          <a:bodyPr wrap="square" rtlCol="0">
            <a:spAutoFit/>
          </a:bodyPr>
          <a:lstStyle/>
          <a:p>
            <a:pPr algn="just"/>
            <a:r>
              <a:rPr lang="en-US" dirty="0">
                <a:latin typeface="Book Antiqua" panose="02040602050305030304" pitchFamily="18" charset="0"/>
              </a:rPr>
              <a:t>The sensors used for water resources management are:</a:t>
            </a:r>
          </a:p>
          <a:p>
            <a:pPr marL="342900" indent="-342900" algn="just">
              <a:buFont typeface="+mj-lt"/>
              <a:buAutoNum type="arabicPeriod"/>
            </a:pPr>
            <a:r>
              <a:rPr lang="en-US" b="1" dirty="0">
                <a:latin typeface="Book Antiqua" panose="02040602050305030304" pitchFamily="18" charset="0"/>
              </a:rPr>
              <a:t>Water level Sensor</a:t>
            </a:r>
            <a:r>
              <a:rPr lang="en-US" dirty="0">
                <a:latin typeface="Book Antiqua" panose="02040602050305030304" pitchFamily="18" charset="0"/>
              </a:rPr>
              <a:t>: To determine the water level of sources and intermediary tenant water storages.</a:t>
            </a:r>
          </a:p>
          <a:p>
            <a:pPr marL="342900" indent="-342900" algn="just">
              <a:buFont typeface="+mj-lt"/>
              <a:buAutoNum type="arabicPeriod"/>
            </a:pPr>
            <a:r>
              <a:rPr lang="en-US" b="1" dirty="0" smtClean="0">
                <a:latin typeface="Book Antiqua" panose="02040602050305030304" pitchFamily="18" charset="0"/>
              </a:rPr>
              <a:t>Digital </a:t>
            </a:r>
            <a:r>
              <a:rPr lang="en-US" b="1" dirty="0">
                <a:latin typeface="Book Antiqua" panose="02040602050305030304" pitchFamily="18" charset="0"/>
              </a:rPr>
              <a:t>Flow Meters</a:t>
            </a:r>
            <a:r>
              <a:rPr lang="en-US" dirty="0">
                <a:latin typeface="Book Antiqua" panose="02040602050305030304" pitchFamily="18" charset="0"/>
              </a:rPr>
              <a:t>: To estimate the </a:t>
            </a:r>
            <a:r>
              <a:rPr lang="en-US" dirty="0" smtClean="0">
                <a:latin typeface="Book Antiqua" panose="02040602050305030304" pitchFamily="18" charset="0"/>
              </a:rPr>
              <a:t>consumption </a:t>
            </a:r>
            <a:r>
              <a:rPr lang="en-US" dirty="0">
                <a:latin typeface="Book Antiqua" panose="02040602050305030304" pitchFamily="18" charset="0"/>
              </a:rPr>
              <a:t>of </a:t>
            </a:r>
            <a:r>
              <a:rPr lang="en-US" dirty="0" smtClean="0">
                <a:latin typeface="Book Antiqua" panose="02040602050305030304" pitchFamily="18" charset="0"/>
              </a:rPr>
              <a:t>water. At </a:t>
            </a:r>
            <a:r>
              <a:rPr lang="en-US" dirty="0">
                <a:latin typeface="Book Antiqua" panose="02040602050305030304" pitchFamily="18" charset="0"/>
              </a:rPr>
              <a:t>the campus and tenants with in the </a:t>
            </a:r>
            <a:r>
              <a:rPr lang="en-US" dirty="0" smtClean="0">
                <a:latin typeface="Book Antiqua" panose="02040602050305030304" pitchFamily="18" charset="0"/>
              </a:rPr>
              <a:t>campus.</a:t>
            </a:r>
            <a:endParaRPr lang="en-US" dirty="0">
              <a:latin typeface="Book Antiqua" panose="02040602050305030304" pitchFamily="18" charset="0"/>
            </a:endParaRPr>
          </a:p>
          <a:p>
            <a:pPr marL="342900" indent="-342900" algn="just">
              <a:buFont typeface="+mj-lt"/>
              <a:buAutoNum type="arabicPeriod"/>
            </a:pPr>
            <a:r>
              <a:rPr lang="en-US" b="1" dirty="0">
                <a:latin typeface="Book Antiqua" panose="02040602050305030304" pitchFamily="18" charset="0"/>
              </a:rPr>
              <a:t>Quality Parameter Sensors</a:t>
            </a:r>
            <a:r>
              <a:rPr lang="en-US" dirty="0">
                <a:latin typeface="Book Antiqua" panose="02040602050305030304" pitchFamily="18" charset="0"/>
              </a:rPr>
              <a:t>: To track the qualitative parameters for STP and for addition of chemicals.</a:t>
            </a:r>
          </a:p>
          <a:p>
            <a:pPr algn="just"/>
            <a:endParaRPr lang="en-US" dirty="0" smtClean="0">
              <a:latin typeface="Book Antiqua" panose="02040602050305030304" pitchFamily="18" charset="0"/>
            </a:endParaRPr>
          </a:p>
          <a:p>
            <a:pPr algn="just"/>
            <a:r>
              <a:rPr lang="en-US" dirty="0" smtClean="0">
                <a:latin typeface="Book Antiqua" panose="02040602050305030304" pitchFamily="18" charset="0"/>
              </a:rPr>
              <a:t>Note: Data </a:t>
            </a:r>
            <a:r>
              <a:rPr lang="en-US" dirty="0">
                <a:latin typeface="Book Antiqua" panose="02040602050305030304" pitchFamily="18" charset="0"/>
              </a:rPr>
              <a:t>from these sensors will be digitally captured and fed into MKC monitoring system</a:t>
            </a:r>
            <a:r>
              <a:rPr lang="en-US" dirty="0" smtClean="0">
                <a:latin typeface="Book Antiqua" panose="02040602050305030304" pitchFamily="18" charset="0"/>
              </a:rPr>
              <a:t>. </a:t>
            </a:r>
            <a:endParaRPr lang="en-US" dirty="0">
              <a:latin typeface="Book Antiqua" panose="02040602050305030304" pitchFamily="18" charset="0"/>
            </a:endParaRPr>
          </a:p>
        </p:txBody>
      </p:sp>
    </p:spTree>
    <p:extLst>
      <p:ext uri="{BB962C8B-B14F-4D97-AF65-F5344CB8AC3E}">
        <p14:creationId xmlns:p14="http://schemas.microsoft.com/office/powerpoint/2010/main" val="110487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3880919" y="4292892"/>
            <a:ext cx="4656424" cy="22769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ed Rectangle 6"/>
          <p:cNvSpPr/>
          <p:nvPr/>
        </p:nvSpPr>
        <p:spPr>
          <a:xfrm>
            <a:off x="291548" y="4301289"/>
            <a:ext cx="3538330" cy="22769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ed Rectangle 12"/>
          <p:cNvSpPr/>
          <p:nvPr/>
        </p:nvSpPr>
        <p:spPr>
          <a:xfrm>
            <a:off x="8588384" y="2072170"/>
            <a:ext cx="3517282" cy="311395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MKC Campus </a:t>
            </a:r>
            <a:r>
              <a:rPr lang="en-US" altLang="en-US" sz="2800" b="1" dirty="0">
                <a:solidFill>
                  <a:srgbClr val="2F2573"/>
                </a:solidFill>
                <a:ea typeface="Montserrat ExtraBold"/>
                <a:cs typeface="Montserrat ExtraBold"/>
              </a:rPr>
              <a:t>Dashboard </a:t>
            </a:r>
          </a:p>
        </p:txBody>
      </p:sp>
      <p:sp>
        <p:nvSpPr>
          <p:cNvPr id="2" name="TextBox 1">
            <a:extLst>
              <a:ext uri="{FF2B5EF4-FFF2-40B4-BE49-F238E27FC236}">
                <a16:creationId xmlns:a16="http://schemas.microsoft.com/office/drawing/2014/main" xmlns="" id="{6B43BBFD-2A9F-4872-98BC-4DFC74CF8E2F}"/>
              </a:ext>
            </a:extLst>
          </p:cNvPr>
          <p:cNvSpPr txBox="1"/>
          <p:nvPr/>
        </p:nvSpPr>
        <p:spPr>
          <a:xfrm>
            <a:off x="666435" y="2080817"/>
            <a:ext cx="1546860" cy="369332"/>
          </a:xfrm>
          <a:prstGeom prst="rect">
            <a:avLst/>
          </a:prstGeom>
          <a:solidFill>
            <a:schemeClr val="accent5">
              <a:lumMod val="60000"/>
              <a:lumOff val="40000"/>
            </a:schemeClr>
          </a:solidFill>
        </p:spPr>
        <p:txBody>
          <a:bodyPr wrap="square" rtlCol="0">
            <a:spAutoFit/>
          </a:bodyPr>
          <a:lstStyle/>
          <a:p>
            <a:r>
              <a:rPr lang="en-US" dirty="0"/>
              <a:t>Water Sources</a:t>
            </a:r>
          </a:p>
        </p:txBody>
      </p:sp>
      <p:sp>
        <p:nvSpPr>
          <p:cNvPr id="4" name="TextBox 3">
            <a:extLst>
              <a:ext uri="{FF2B5EF4-FFF2-40B4-BE49-F238E27FC236}">
                <a16:creationId xmlns:a16="http://schemas.microsoft.com/office/drawing/2014/main" xmlns="" id="{ED2F8CA0-DDE7-4B21-A2DF-7946233690E3}"/>
              </a:ext>
            </a:extLst>
          </p:cNvPr>
          <p:cNvSpPr txBox="1"/>
          <p:nvPr/>
        </p:nvSpPr>
        <p:spPr>
          <a:xfrm>
            <a:off x="2449515" y="2105463"/>
            <a:ext cx="1638300" cy="369332"/>
          </a:xfrm>
          <a:prstGeom prst="rect">
            <a:avLst/>
          </a:prstGeom>
          <a:solidFill>
            <a:schemeClr val="accent1">
              <a:lumMod val="40000"/>
              <a:lumOff val="60000"/>
            </a:schemeClr>
          </a:solidFill>
        </p:spPr>
        <p:txBody>
          <a:bodyPr wrap="square" rtlCol="0">
            <a:spAutoFit/>
          </a:bodyPr>
          <a:lstStyle/>
          <a:p>
            <a:r>
              <a:rPr lang="en-US" dirty="0"/>
              <a:t>Tenant Storage</a:t>
            </a:r>
          </a:p>
        </p:txBody>
      </p:sp>
      <p:sp>
        <p:nvSpPr>
          <p:cNvPr id="5" name="TextBox 4">
            <a:extLst>
              <a:ext uri="{FF2B5EF4-FFF2-40B4-BE49-F238E27FC236}">
                <a16:creationId xmlns:a16="http://schemas.microsoft.com/office/drawing/2014/main" xmlns="" id="{B6E566FA-3FDD-42ED-B4F9-8FAE844E2E71}"/>
              </a:ext>
            </a:extLst>
          </p:cNvPr>
          <p:cNvSpPr txBox="1"/>
          <p:nvPr/>
        </p:nvSpPr>
        <p:spPr>
          <a:xfrm>
            <a:off x="4423095" y="2107249"/>
            <a:ext cx="1638300" cy="369332"/>
          </a:xfrm>
          <a:prstGeom prst="rect">
            <a:avLst/>
          </a:prstGeom>
          <a:solidFill>
            <a:schemeClr val="accent5">
              <a:lumMod val="20000"/>
              <a:lumOff val="80000"/>
            </a:schemeClr>
          </a:solidFill>
        </p:spPr>
        <p:txBody>
          <a:bodyPr wrap="square" rtlCol="0">
            <a:spAutoFit/>
          </a:bodyPr>
          <a:lstStyle/>
          <a:p>
            <a:r>
              <a:rPr lang="en-US" dirty="0"/>
              <a:t>Consumption</a:t>
            </a:r>
          </a:p>
        </p:txBody>
      </p:sp>
      <p:sp>
        <p:nvSpPr>
          <p:cNvPr id="6" name="TextBox 5">
            <a:extLst>
              <a:ext uri="{FF2B5EF4-FFF2-40B4-BE49-F238E27FC236}">
                <a16:creationId xmlns:a16="http://schemas.microsoft.com/office/drawing/2014/main" xmlns="" id="{59958A6F-9E16-4030-893D-97EE3F895A27}"/>
              </a:ext>
            </a:extLst>
          </p:cNvPr>
          <p:cNvSpPr txBox="1"/>
          <p:nvPr/>
        </p:nvSpPr>
        <p:spPr>
          <a:xfrm>
            <a:off x="6278565" y="2105463"/>
            <a:ext cx="1638300" cy="369332"/>
          </a:xfrm>
          <a:prstGeom prst="rect">
            <a:avLst/>
          </a:prstGeom>
          <a:solidFill>
            <a:schemeClr val="accent2">
              <a:lumMod val="20000"/>
              <a:lumOff val="80000"/>
            </a:schemeClr>
          </a:solidFill>
        </p:spPr>
        <p:txBody>
          <a:bodyPr wrap="square" rtlCol="0">
            <a:spAutoFit/>
          </a:bodyPr>
          <a:lstStyle/>
          <a:p>
            <a:r>
              <a:rPr lang="en-US" dirty="0"/>
              <a:t>Waste water</a:t>
            </a:r>
          </a:p>
        </p:txBody>
      </p:sp>
      <p:sp>
        <p:nvSpPr>
          <p:cNvPr id="3" name="TextBox 2">
            <a:extLst>
              <a:ext uri="{FF2B5EF4-FFF2-40B4-BE49-F238E27FC236}">
                <a16:creationId xmlns:a16="http://schemas.microsoft.com/office/drawing/2014/main" xmlns="" id="{7F3EBA49-D31C-4824-921F-DFCB4DE8A62A}"/>
              </a:ext>
            </a:extLst>
          </p:cNvPr>
          <p:cNvSpPr txBox="1"/>
          <p:nvPr/>
        </p:nvSpPr>
        <p:spPr>
          <a:xfrm>
            <a:off x="731205" y="2690576"/>
            <a:ext cx="1417320" cy="1200329"/>
          </a:xfrm>
          <a:prstGeom prst="rect">
            <a:avLst/>
          </a:prstGeom>
          <a:solidFill>
            <a:schemeClr val="accent5">
              <a:lumMod val="60000"/>
              <a:lumOff val="40000"/>
            </a:schemeClr>
          </a:solidFill>
        </p:spPr>
        <p:txBody>
          <a:bodyPr wrap="square" rtlCol="0">
            <a:spAutoFit/>
          </a:bodyPr>
          <a:lstStyle/>
          <a:p>
            <a:r>
              <a:rPr lang="en-US" dirty="0"/>
              <a:t>Open Well</a:t>
            </a:r>
          </a:p>
          <a:p>
            <a:r>
              <a:rPr lang="en-US" dirty="0"/>
              <a:t>Mini Dam</a:t>
            </a:r>
          </a:p>
          <a:p>
            <a:r>
              <a:rPr lang="en-US" dirty="0"/>
              <a:t>Natural pond</a:t>
            </a:r>
          </a:p>
          <a:p>
            <a:r>
              <a:rPr lang="en-US" dirty="0"/>
              <a:t>Others</a:t>
            </a:r>
          </a:p>
        </p:txBody>
      </p:sp>
      <p:sp>
        <p:nvSpPr>
          <p:cNvPr id="8" name="TextBox 7">
            <a:extLst>
              <a:ext uri="{FF2B5EF4-FFF2-40B4-BE49-F238E27FC236}">
                <a16:creationId xmlns:a16="http://schemas.microsoft.com/office/drawing/2014/main" xmlns="" id="{0D30692D-9751-41E8-947A-0DC371DB10C2}"/>
              </a:ext>
            </a:extLst>
          </p:cNvPr>
          <p:cNvSpPr txBox="1"/>
          <p:nvPr/>
        </p:nvSpPr>
        <p:spPr>
          <a:xfrm>
            <a:off x="2449515" y="2705816"/>
            <a:ext cx="1638300" cy="923330"/>
          </a:xfrm>
          <a:prstGeom prst="rect">
            <a:avLst/>
          </a:prstGeom>
          <a:solidFill>
            <a:schemeClr val="accent1">
              <a:lumMod val="40000"/>
              <a:lumOff val="60000"/>
            </a:schemeClr>
          </a:solidFill>
        </p:spPr>
        <p:txBody>
          <a:bodyPr wrap="square" rtlCol="0">
            <a:spAutoFit/>
          </a:bodyPr>
          <a:lstStyle/>
          <a:p>
            <a:r>
              <a:rPr lang="en-US" dirty="0"/>
              <a:t>Over head Tank</a:t>
            </a:r>
          </a:p>
          <a:p>
            <a:r>
              <a:rPr lang="en-US" dirty="0"/>
              <a:t>Slump Tank</a:t>
            </a:r>
          </a:p>
          <a:p>
            <a:r>
              <a:rPr lang="en-US" dirty="0"/>
              <a:t>Others</a:t>
            </a:r>
          </a:p>
        </p:txBody>
      </p:sp>
      <p:sp>
        <p:nvSpPr>
          <p:cNvPr id="9" name="TextBox 8">
            <a:extLst>
              <a:ext uri="{FF2B5EF4-FFF2-40B4-BE49-F238E27FC236}">
                <a16:creationId xmlns:a16="http://schemas.microsoft.com/office/drawing/2014/main" xmlns="" id="{1C0F3645-C96A-469C-84E5-073094D9AFE3}"/>
              </a:ext>
            </a:extLst>
          </p:cNvPr>
          <p:cNvSpPr txBox="1"/>
          <p:nvPr/>
        </p:nvSpPr>
        <p:spPr>
          <a:xfrm>
            <a:off x="4423095" y="2690576"/>
            <a:ext cx="1638300" cy="1477328"/>
          </a:xfrm>
          <a:prstGeom prst="rect">
            <a:avLst/>
          </a:prstGeom>
          <a:solidFill>
            <a:schemeClr val="accent5">
              <a:lumMod val="20000"/>
              <a:lumOff val="80000"/>
            </a:schemeClr>
          </a:solidFill>
        </p:spPr>
        <p:txBody>
          <a:bodyPr wrap="square" rtlCol="0">
            <a:spAutoFit/>
          </a:bodyPr>
          <a:lstStyle/>
          <a:p>
            <a:r>
              <a:rPr lang="en-US" dirty="0"/>
              <a:t>Kitchen</a:t>
            </a:r>
          </a:p>
          <a:p>
            <a:r>
              <a:rPr lang="en-US" dirty="0"/>
              <a:t>Wash Rooms</a:t>
            </a:r>
          </a:p>
          <a:p>
            <a:r>
              <a:rPr lang="en-US" dirty="0"/>
              <a:t>Toilets</a:t>
            </a:r>
          </a:p>
          <a:p>
            <a:r>
              <a:rPr lang="en-US" dirty="0" smtClean="0"/>
              <a:t>Clinical Rooms</a:t>
            </a:r>
            <a:endParaRPr lang="en-US" dirty="0"/>
          </a:p>
          <a:p>
            <a:r>
              <a:rPr lang="en-US" dirty="0"/>
              <a:t>Others</a:t>
            </a:r>
          </a:p>
        </p:txBody>
      </p:sp>
      <p:sp>
        <p:nvSpPr>
          <p:cNvPr id="10" name="TextBox 9">
            <a:extLst>
              <a:ext uri="{FF2B5EF4-FFF2-40B4-BE49-F238E27FC236}">
                <a16:creationId xmlns:a16="http://schemas.microsoft.com/office/drawing/2014/main" xmlns="" id="{E6297C5A-4214-4184-90EB-0D96C262D55D}"/>
              </a:ext>
            </a:extLst>
          </p:cNvPr>
          <p:cNvSpPr txBox="1"/>
          <p:nvPr/>
        </p:nvSpPr>
        <p:spPr>
          <a:xfrm>
            <a:off x="6278565" y="2690576"/>
            <a:ext cx="1638300" cy="646331"/>
          </a:xfrm>
          <a:prstGeom prst="rect">
            <a:avLst/>
          </a:prstGeom>
          <a:solidFill>
            <a:schemeClr val="accent2">
              <a:lumMod val="20000"/>
              <a:lumOff val="80000"/>
            </a:schemeClr>
          </a:solidFill>
        </p:spPr>
        <p:txBody>
          <a:bodyPr wrap="square" rtlCol="0">
            <a:spAutoFit/>
          </a:bodyPr>
          <a:lstStyle/>
          <a:p>
            <a:r>
              <a:rPr lang="en-US" dirty="0"/>
              <a:t>Drainage water</a:t>
            </a:r>
          </a:p>
          <a:p>
            <a:r>
              <a:rPr lang="en-US" dirty="0"/>
              <a:t>Others</a:t>
            </a:r>
          </a:p>
        </p:txBody>
      </p:sp>
      <p:cxnSp>
        <p:nvCxnSpPr>
          <p:cNvPr id="11" name="Connector: Elbow 10">
            <a:extLst>
              <a:ext uri="{FF2B5EF4-FFF2-40B4-BE49-F238E27FC236}">
                <a16:creationId xmlns:a16="http://schemas.microsoft.com/office/drawing/2014/main" xmlns="" id="{E48909EC-DFDF-4BD7-96BD-F8D88A029D30}"/>
              </a:ext>
            </a:extLst>
          </p:cNvPr>
          <p:cNvCxnSpPr>
            <a:cxnSpLocks/>
          </p:cNvCxnSpPr>
          <p:nvPr/>
        </p:nvCxnSpPr>
        <p:spPr>
          <a:xfrm rot="5400000">
            <a:off x="6334010" y="3244316"/>
            <a:ext cx="641290" cy="864870"/>
          </a:xfrm>
          <a:prstGeom prst="bentConnector2">
            <a:avLst/>
          </a:prstGeom>
          <a:ln>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xmlns="" id="{1D6DEFF8-527B-48FB-99D9-B09C44F19BF3}"/>
              </a:ext>
            </a:extLst>
          </p:cNvPr>
          <p:cNvSpPr txBox="1"/>
          <p:nvPr/>
        </p:nvSpPr>
        <p:spPr>
          <a:xfrm>
            <a:off x="672543" y="5788260"/>
            <a:ext cx="2681693" cy="923330"/>
          </a:xfrm>
          <a:prstGeom prst="rect">
            <a:avLst/>
          </a:prstGeom>
          <a:noFill/>
        </p:spPr>
        <p:txBody>
          <a:bodyPr wrap="square" rtlCol="0">
            <a:spAutoFit/>
          </a:bodyPr>
          <a:lstStyle/>
          <a:p>
            <a:r>
              <a:rPr lang="en-IN" sz="1200" dirty="0"/>
              <a:t>Water level    		X%</a:t>
            </a:r>
          </a:p>
          <a:p>
            <a:r>
              <a:rPr lang="en-IN" sz="1200" dirty="0"/>
              <a:t>Projected Water availability	Y days</a:t>
            </a:r>
          </a:p>
          <a:p>
            <a:r>
              <a:rPr lang="en-IN" sz="1200" dirty="0"/>
              <a:t>Consumption per day	Z </a:t>
            </a:r>
            <a:r>
              <a:rPr lang="en-IN" sz="1200" dirty="0" err="1" smtClean="0"/>
              <a:t>Liters</a:t>
            </a:r>
            <a:endParaRPr lang="en-IN" sz="1200" dirty="0"/>
          </a:p>
          <a:p>
            <a:endParaRPr lang="en-IN" dirty="0"/>
          </a:p>
        </p:txBody>
      </p:sp>
      <p:sp>
        <p:nvSpPr>
          <p:cNvPr id="22" name="Partial Circle 21">
            <a:extLst>
              <a:ext uri="{FF2B5EF4-FFF2-40B4-BE49-F238E27FC236}">
                <a16:creationId xmlns:a16="http://schemas.microsoft.com/office/drawing/2014/main" xmlns="" id="{DD1A36DA-474F-48C3-8371-1CAD52FAB23B}"/>
              </a:ext>
            </a:extLst>
          </p:cNvPr>
          <p:cNvSpPr/>
          <p:nvPr/>
        </p:nvSpPr>
        <p:spPr>
          <a:xfrm>
            <a:off x="480999" y="4497002"/>
            <a:ext cx="1432336" cy="1266465"/>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Partial Circle 22">
            <a:extLst>
              <a:ext uri="{FF2B5EF4-FFF2-40B4-BE49-F238E27FC236}">
                <a16:creationId xmlns:a16="http://schemas.microsoft.com/office/drawing/2014/main" xmlns="" id="{13CDDECF-C41F-4563-8C54-E1952A315EBC}"/>
              </a:ext>
            </a:extLst>
          </p:cNvPr>
          <p:cNvSpPr/>
          <p:nvPr/>
        </p:nvSpPr>
        <p:spPr>
          <a:xfrm>
            <a:off x="2295715" y="4497001"/>
            <a:ext cx="1432336" cy="1266465"/>
          </a:xfrm>
          <a:prstGeom prst="pie">
            <a:avLst>
              <a:gd name="adj1" fmla="val 887002"/>
              <a:gd name="adj2" fmla="val 16200000"/>
            </a:avLst>
          </a:prstGeom>
          <a:solidFill>
            <a:schemeClr val="accent1">
              <a:lumMod val="40000"/>
              <a:lumOff val="6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Partial Circle 23">
            <a:extLst>
              <a:ext uri="{FF2B5EF4-FFF2-40B4-BE49-F238E27FC236}">
                <a16:creationId xmlns:a16="http://schemas.microsoft.com/office/drawing/2014/main" xmlns="" id="{43288866-8A8E-4C8D-9D95-231D9A23C57B}"/>
              </a:ext>
            </a:extLst>
          </p:cNvPr>
          <p:cNvSpPr/>
          <p:nvPr/>
        </p:nvSpPr>
        <p:spPr>
          <a:xfrm>
            <a:off x="4069897" y="4497000"/>
            <a:ext cx="1432336" cy="1266465"/>
          </a:xfrm>
          <a:prstGeom prst="pie">
            <a:avLst>
              <a:gd name="adj1" fmla="val 887002"/>
              <a:gd name="adj2" fmla="val 16200000"/>
            </a:avLst>
          </a:prstGeom>
          <a:solidFill>
            <a:schemeClr val="accent5">
              <a:lumMod val="20000"/>
              <a:lumOff val="8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Partial Circle 24">
            <a:extLst>
              <a:ext uri="{FF2B5EF4-FFF2-40B4-BE49-F238E27FC236}">
                <a16:creationId xmlns:a16="http://schemas.microsoft.com/office/drawing/2014/main" xmlns="" id="{D6754B38-A902-488C-B002-CA19E216FD7B}"/>
              </a:ext>
            </a:extLst>
          </p:cNvPr>
          <p:cNvSpPr/>
          <p:nvPr/>
        </p:nvSpPr>
        <p:spPr>
          <a:xfrm>
            <a:off x="5957465" y="4514906"/>
            <a:ext cx="1432336" cy="1266465"/>
          </a:xfrm>
          <a:prstGeom prst="pie">
            <a:avLst>
              <a:gd name="adj1" fmla="val 887002"/>
              <a:gd name="adj2" fmla="val 16200000"/>
            </a:avLst>
          </a:prstGeom>
          <a:solidFill>
            <a:schemeClr val="accent2">
              <a:lumMod val="20000"/>
              <a:lumOff val="8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TextBox 25">
            <a:extLst>
              <a:ext uri="{FF2B5EF4-FFF2-40B4-BE49-F238E27FC236}">
                <a16:creationId xmlns:a16="http://schemas.microsoft.com/office/drawing/2014/main" xmlns="" id="{D7C7C864-1C68-4A6C-8760-9CC6EE3E5FDB}"/>
              </a:ext>
            </a:extLst>
          </p:cNvPr>
          <p:cNvSpPr txBox="1"/>
          <p:nvPr/>
        </p:nvSpPr>
        <p:spPr>
          <a:xfrm>
            <a:off x="3929049" y="5931874"/>
            <a:ext cx="2082231" cy="430887"/>
          </a:xfrm>
          <a:prstGeom prst="rect">
            <a:avLst/>
          </a:prstGeom>
          <a:noFill/>
        </p:spPr>
        <p:txBody>
          <a:bodyPr wrap="square" rtlCol="0">
            <a:spAutoFit/>
          </a:bodyPr>
          <a:lstStyle/>
          <a:p>
            <a:r>
              <a:rPr lang="en-IN" sz="1100" dirty="0"/>
              <a:t>Normal water per day   X </a:t>
            </a:r>
            <a:r>
              <a:rPr lang="en-IN" sz="1100" dirty="0" err="1" smtClean="0"/>
              <a:t>liters</a:t>
            </a:r>
            <a:endParaRPr lang="en-IN" sz="1100" dirty="0"/>
          </a:p>
          <a:p>
            <a:r>
              <a:rPr lang="en-IN" sz="1100" dirty="0"/>
              <a:t>Recycled water per day Y </a:t>
            </a:r>
            <a:r>
              <a:rPr lang="en-IN" sz="1100" dirty="0" err="1" smtClean="0"/>
              <a:t>liters</a:t>
            </a:r>
            <a:endParaRPr lang="en-IN" sz="1100" dirty="0"/>
          </a:p>
        </p:txBody>
      </p:sp>
      <p:sp>
        <p:nvSpPr>
          <p:cNvPr id="27" name="TextBox 26">
            <a:extLst>
              <a:ext uri="{FF2B5EF4-FFF2-40B4-BE49-F238E27FC236}">
                <a16:creationId xmlns:a16="http://schemas.microsoft.com/office/drawing/2014/main" xmlns="" id="{C7E95F57-81D3-4156-8543-E0AD9194BBF1}"/>
              </a:ext>
            </a:extLst>
          </p:cNvPr>
          <p:cNvSpPr txBox="1"/>
          <p:nvPr/>
        </p:nvSpPr>
        <p:spPr>
          <a:xfrm>
            <a:off x="5845479" y="5931874"/>
            <a:ext cx="2573682" cy="646331"/>
          </a:xfrm>
          <a:prstGeom prst="rect">
            <a:avLst/>
          </a:prstGeom>
          <a:noFill/>
        </p:spPr>
        <p:txBody>
          <a:bodyPr wrap="square" rtlCol="0">
            <a:spAutoFit/>
          </a:bodyPr>
          <a:lstStyle/>
          <a:p>
            <a:r>
              <a:rPr lang="en-IN" sz="1100" dirty="0"/>
              <a:t>Water treatment plant </a:t>
            </a:r>
            <a:r>
              <a:rPr lang="en-IN" sz="1100" dirty="0" smtClean="0"/>
              <a:t>utilization   X</a:t>
            </a:r>
            <a:r>
              <a:rPr lang="en-IN" sz="1100" dirty="0"/>
              <a:t>%</a:t>
            </a:r>
          </a:p>
          <a:p>
            <a:r>
              <a:rPr lang="en-IN" sz="1100" dirty="0"/>
              <a:t>Consumption per </a:t>
            </a:r>
            <a:r>
              <a:rPr lang="en-IN" sz="1100" dirty="0" smtClean="0"/>
              <a:t>day</a:t>
            </a:r>
            <a:r>
              <a:rPr lang="en-IN" sz="1100" dirty="0"/>
              <a:t> </a:t>
            </a:r>
            <a:r>
              <a:rPr lang="en-IN" sz="1100" dirty="0" smtClean="0"/>
              <a:t>                       Z </a:t>
            </a:r>
            <a:r>
              <a:rPr lang="en-IN" sz="1100" dirty="0" err="1" smtClean="0"/>
              <a:t>Liters</a:t>
            </a:r>
            <a:endParaRPr lang="en-IN" sz="1100" dirty="0"/>
          </a:p>
          <a:p>
            <a:endParaRPr lang="en-IN" sz="1400" dirty="0"/>
          </a:p>
        </p:txBody>
      </p:sp>
      <p:sp>
        <p:nvSpPr>
          <p:cNvPr id="28" name="Rectangle 27">
            <a:extLst>
              <a:ext uri="{FF2B5EF4-FFF2-40B4-BE49-F238E27FC236}">
                <a16:creationId xmlns:a16="http://schemas.microsoft.com/office/drawing/2014/main" xmlns="" id="{5A8B7FD9-7004-4BFF-AA1C-E5B347CDE1D5}"/>
              </a:ext>
            </a:extLst>
          </p:cNvPr>
          <p:cNvSpPr/>
          <p:nvPr/>
        </p:nvSpPr>
        <p:spPr>
          <a:xfrm>
            <a:off x="10999156" y="2548690"/>
            <a:ext cx="268133" cy="22745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F108A775-DBB4-4B1B-839B-8CF6852CD0CD}"/>
              </a:ext>
            </a:extLst>
          </p:cNvPr>
          <p:cNvSpPr/>
          <p:nvPr/>
        </p:nvSpPr>
        <p:spPr>
          <a:xfrm>
            <a:off x="8915132" y="3745320"/>
            <a:ext cx="228725" cy="6350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xmlns="" id="{A5287C89-ED51-42E8-9B39-DEBC4B5A38BB}"/>
              </a:ext>
            </a:extLst>
          </p:cNvPr>
          <p:cNvSpPr/>
          <p:nvPr/>
        </p:nvSpPr>
        <p:spPr>
          <a:xfrm>
            <a:off x="9446716" y="3909907"/>
            <a:ext cx="210688" cy="4704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xmlns="" id="{49199736-8EA1-45EB-887F-AACB29316BF3}"/>
              </a:ext>
            </a:extLst>
          </p:cNvPr>
          <p:cNvSpPr/>
          <p:nvPr/>
        </p:nvSpPr>
        <p:spPr>
          <a:xfrm>
            <a:off x="9919564" y="3595284"/>
            <a:ext cx="208128" cy="7803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DE84441E-CEB1-41D5-A31E-3DA0784612E8}"/>
              </a:ext>
            </a:extLst>
          </p:cNvPr>
          <p:cNvSpPr/>
          <p:nvPr/>
        </p:nvSpPr>
        <p:spPr>
          <a:xfrm>
            <a:off x="10999156" y="3259725"/>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F6D526ED-2DD2-48F7-A0A0-45F27D4D7B17}"/>
              </a:ext>
            </a:extLst>
          </p:cNvPr>
          <p:cNvSpPr/>
          <p:nvPr/>
        </p:nvSpPr>
        <p:spPr>
          <a:xfrm>
            <a:off x="10999156" y="2900482"/>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xmlns="" id="{0E0475E6-AD32-4680-A377-C99306D3D485}"/>
              </a:ext>
            </a:extLst>
          </p:cNvPr>
          <p:cNvSpPr txBox="1"/>
          <p:nvPr/>
        </p:nvSpPr>
        <p:spPr>
          <a:xfrm>
            <a:off x="9939565" y="2220840"/>
            <a:ext cx="639392" cy="461665"/>
          </a:xfrm>
          <a:prstGeom prst="rect">
            <a:avLst/>
          </a:prstGeom>
          <a:noFill/>
        </p:spPr>
        <p:txBody>
          <a:bodyPr wrap="square" rtlCol="0">
            <a:spAutoFit/>
          </a:bodyPr>
          <a:lstStyle/>
          <a:p>
            <a:r>
              <a:rPr lang="en-IN" sz="1200" dirty="0" smtClean="0"/>
              <a:t>Water Quality</a:t>
            </a:r>
            <a:endParaRPr lang="en-IN" sz="1200" dirty="0"/>
          </a:p>
        </p:txBody>
      </p:sp>
      <p:sp>
        <p:nvSpPr>
          <p:cNvPr id="35" name="TextBox 34">
            <a:extLst>
              <a:ext uri="{FF2B5EF4-FFF2-40B4-BE49-F238E27FC236}">
                <a16:creationId xmlns:a16="http://schemas.microsoft.com/office/drawing/2014/main" xmlns="" id="{6A2BC1D3-0B08-410E-8475-2FBF66BA8031}"/>
              </a:ext>
            </a:extLst>
          </p:cNvPr>
          <p:cNvSpPr txBox="1"/>
          <p:nvPr/>
        </p:nvSpPr>
        <p:spPr>
          <a:xfrm>
            <a:off x="525396" y="1091068"/>
            <a:ext cx="10515600" cy="646331"/>
          </a:xfrm>
          <a:prstGeom prst="rect">
            <a:avLst/>
          </a:prstGeom>
          <a:noFill/>
        </p:spPr>
        <p:txBody>
          <a:bodyPr wrap="square" rtlCol="0">
            <a:spAutoFit/>
          </a:bodyPr>
          <a:lstStyle/>
          <a:p>
            <a:pPr algn="just"/>
            <a:r>
              <a:rPr lang="en-US" b="1" dirty="0">
                <a:latin typeface="Book Antiqua" panose="02040602050305030304" pitchFamily="18" charset="0"/>
              </a:rPr>
              <a:t>Note</a:t>
            </a:r>
            <a:r>
              <a:rPr lang="en-US" dirty="0">
                <a:latin typeface="Book Antiqua" panose="02040602050305030304" pitchFamily="18" charset="0"/>
              </a:rPr>
              <a:t>: Dashboard elements for Water Resource Management in MKC facility is shown </a:t>
            </a:r>
            <a:r>
              <a:rPr lang="en-US" dirty="0" smtClean="0">
                <a:latin typeface="Book Antiqua" panose="02040602050305030304" pitchFamily="18" charset="0"/>
              </a:rPr>
              <a:t>below. </a:t>
            </a:r>
            <a:r>
              <a:rPr lang="en-US" dirty="0">
                <a:latin typeface="Book Antiqua" panose="02040602050305030304" pitchFamily="18" charset="0"/>
              </a:rPr>
              <a:t>Dashboard for individual tenant will be customized for each tenant with tenant-wise data.</a:t>
            </a:r>
          </a:p>
        </p:txBody>
      </p:sp>
      <p:sp>
        <p:nvSpPr>
          <p:cNvPr id="37" name="Rectangle 36">
            <a:extLst>
              <a:ext uri="{FF2B5EF4-FFF2-40B4-BE49-F238E27FC236}">
                <a16:creationId xmlns:a16="http://schemas.microsoft.com/office/drawing/2014/main" xmlns="" id="{2713AE2B-734D-41AA-9433-9A4E24042FC9}"/>
              </a:ext>
            </a:extLst>
          </p:cNvPr>
          <p:cNvSpPr/>
          <p:nvPr/>
        </p:nvSpPr>
        <p:spPr>
          <a:xfrm>
            <a:off x="10350232" y="3758020"/>
            <a:ext cx="228725" cy="6350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xmlns="" id="{148CC1AD-097F-4209-B801-3F48D9FFBA78}"/>
              </a:ext>
            </a:extLst>
          </p:cNvPr>
          <p:cNvSpPr/>
          <p:nvPr/>
        </p:nvSpPr>
        <p:spPr>
          <a:xfrm>
            <a:off x="10935652" y="3936303"/>
            <a:ext cx="210688" cy="4704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xmlns="" id="{0E0475E6-AD32-4680-A377-C99306D3D485}"/>
              </a:ext>
            </a:extLst>
          </p:cNvPr>
          <p:cNvSpPr txBox="1"/>
          <p:nvPr/>
        </p:nvSpPr>
        <p:spPr>
          <a:xfrm>
            <a:off x="11322792" y="2509842"/>
            <a:ext cx="869208" cy="1015663"/>
          </a:xfrm>
          <a:prstGeom prst="rect">
            <a:avLst/>
          </a:prstGeom>
          <a:noFill/>
        </p:spPr>
        <p:txBody>
          <a:bodyPr wrap="square" rtlCol="0">
            <a:spAutoFit/>
          </a:bodyPr>
          <a:lstStyle/>
          <a:p>
            <a:r>
              <a:rPr lang="en-IN" sz="1200" dirty="0" smtClean="0"/>
              <a:t>High</a:t>
            </a:r>
          </a:p>
          <a:p>
            <a:endParaRPr lang="en-IN" sz="1200" dirty="0"/>
          </a:p>
          <a:p>
            <a:r>
              <a:rPr lang="en-IN" sz="1200" dirty="0" smtClean="0"/>
              <a:t>Medium</a:t>
            </a:r>
          </a:p>
          <a:p>
            <a:endParaRPr lang="en-IN" sz="1200" dirty="0"/>
          </a:p>
          <a:p>
            <a:r>
              <a:rPr lang="en-IN" sz="1200" dirty="0" smtClean="0"/>
              <a:t>Low</a:t>
            </a:r>
            <a:endParaRPr lang="en-IN" sz="1200" dirty="0"/>
          </a:p>
        </p:txBody>
      </p:sp>
      <p:sp>
        <p:nvSpPr>
          <p:cNvPr id="40" name="TextBox 39">
            <a:extLst>
              <a:ext uri="{FF2B5EF4-FFF2-40B4-BE49-F238E27FC236}">
                <a16:creationId xmlns:a16="http://schemas.microsoft.com/office/drawing/2014/main" xmlns="" id="{0E0475E6-AD32-4680-A377-C99306D3D485}"/>
              </a:ext>
            </a:extLst>
          </p:cNvPr>
          <p:cNvSpPr txBox="1"/>
          <p:nvPr/>
        </p:nvSpPr>
        <p:spPr>
          <a:xfrm>
            <a:off x="8797920" y="4475381"/>
            <a:ext cx="3079402" cy="276999"/>
          </a:xfrm>
          <a:prstGeom prst="rect">
            <a:avLst/>
          </a:prstGeom>
          <a:noFill/>
        </p:spPr>
        <p:txBody>
          <a:bodyPr wrap="square" rtlCol="0">
            <a:spAutoFit/>
          </a:bodyPr>
          <a:lstStyle/>
          <a:p>
            <a:r>
              <a:rPr lang="en-IN" sz="1200" dirty="0" smtClean="0"/>
              <a:t>BOD        TDS     COD    Turbidity    pH</a:t>
            </a:r>
            <a:endParaRPr lang="en-IN" sz="1200" dirty="0"/>
          </a:p>
        </p:txBody>
      </p:sp>
      <p:cxnSp>
        <p:nvCxnSpPr>
          <p:cNvPr id="12" name="Straight Connector 11"/>
          <p:cNvCxnSpPr/>
          <p:nvPr/>
        </p:nvCxnSpPr>
        <p:spPr>
          <a:xfrm flipV="1">
            <a:off x="8717847" y="4862392"/>
            <a:ext cx="3258355" cy="69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Conceptual </a:t>
            </a:r>
            <a:r>
              <a:rPr lang="en-US" altLang="en-US" sz="2800" b="1" dirty="0">
                <a:solidFill>
                  <a:srgbClr val="2F2573"/>
                </a:solidFill>
                <a:ea typeface="Montserrat ExtraBold"/>
                <a:cs typeface="Montserrat ExtraBold"/>
              </a:rPr>
              <a:t>Layout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28" y="1095972"/>
            <a:ext cx="5428222" cy="5504569"/>
          </a:xfrm>
          <a:prstGeom prst="rect">
            <a:avLst/>
          </a:prstGeom>
          <a:ln>
            <a:noFill/>
          </a:ln>
        </p:spPr>
      </p:pic>
      <p:sp>
        <p:nvSpPr>
          <p:cNvPr id="4" name="Rectangle: Rounded Corners 10">
            <a:extLst>
              <a:ext uri="{FF2B5EF4-FFF2-40B4-BE49-F238E27FC236}">
                <a16:creationId xmlns:a16="http://schemas.microsoft.com/office/drawing/2014/main" xmlns="" id="{07F97CE1-BDEF-4D42-B427-07201B31920F}"/>
              </a:ext>
            </a:extLst>
          </p:cNvPr>
          <p:cNvSpPr/>
          <p:nvPr/>
        </p:nvSpPr>
        <p:spPr>
          <a:xfrm>
            <a:off x="9598635" y="2499105"/>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 name="Right Arrow 2"/>
          <p:cNvSpPr/>
          <p:nvPr/>
        </p:nvSpPr>
        <p:spPr>
          <a:xfrm>
            <a:off x="7272382" y="2966032"/>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4214" y="2042702"/>
            <a:ext cx="2903347"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a:t>
            </a:r>
          </a:p>
        </p:txBody>
      </p:sp>
      <p:sp>
        <p:nvSpPr>
          <p:cNvPr id="7" name="Rectangle 6"/>
          <p:cNvSpPr/>
          <p:nvPr/>
        </p:nvSpPr>
        <p:spPr>
          <a:xfrm>
            <a:off x="9307561" y="3998680"/>
            <a:ext cx="2903347" cy="923330"/>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Water </a:t>
            </a:r>
            <a:r>
              <a:rPr lang="en-US" dirty="0" smtClean="0"/>
              <a:t>Quality</a:t>
            </a:r>
            <a:endParaRPr lang="en-US" dirty="0"/>
          </a:p>
        </p:txBody>
      </p:sp>
    </p:spTree>
    <p:extLst>
      <p:ext uri="{BB962C8B-B14F-4D97-AF65-F5344CB8AC3E}">
        <p14:creationId xmlns:p14="http://schemas.microsoft.com/office/powerpoint/2010/main" val="218530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Sensor Implementation </a:t>
            </a:r>
            <a:r>
              <a:rPr lang="en-US" altLang="en-US" sz="2800" b="1" dirty="0">
                <a:solidFill>
                  <a:srgbClr val="2F2573"/>
                </a:solidFill>
                <a:ea typeface="Montserrat ExtraBold"/>
                <a:cs typeface="Montserrat ExtraBold"/>
              </a:rPr>
              <a:t>Layout </a:t>
            </a:r>
          </a:p>
        </p:txBody>
      </p:sp>
      <p:sp>
        <p:nvSpPr>
          <p:cNvPr id="4" name="Rectangle: Rounded Corners 10">
            <a:extLst>
              <a:ext uri="{FF2B5EF4-FFF2-40B4-BE49-F238E27FC236}">
                <a16:creationId xmlns:a16="http://schemas.microsoft.com/office/drawing/2014/main" xmlns="" id="{07F97CE1-BDEF-4D42-B427-07201B31920F}"/>
              </a:ext>
            </a:extLst>
          </p:cNvPr>
          <p:cNvSpPr/>
          <p:nvPr/>
        </p:nvSpPr>
        <p:spPr>
          <a:xfrm>
            <a:off x="9061607" y="2499105"/>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7" name="Rectangle 6"/>
          <p:cNvSpPr/>
          <p:nvPr/>
        </p:nvSpPr>
        <p:spPr>
          <a:xfrm>
            <a:off x="8770533" y="3998680"/>
            <a:ext cx="2903347" cy="923330"/>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Water </a:t>
            </a:r>
            <a:r>
              <a:rPr lang="en-US" dirty="0" smtClean="0"/>
              <a:t>Quality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974725"/>
            <a:ext cx="4984750" cy="5554260"/>
          </a:xfrm>
          <a:prstGeom prst="rect">
            <a:avLst/>
          </a:prstGeom>
        </p:spPr>
      </p:pic>
      <p:sp>
        <p:nvSpPr>
          <p:cNvPr id="8" name="Right Arrow 7"/>
          <p:cNvSpPr/>
          <p:nvPr/>
        </p:nvSpPr>
        <p:spPr>
          <a:xfrm>
            <a:off x="6809546" y="2816188"/>
            <a:ext cx="1436915" cy="1008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94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MKC Facility </a:t>
            </a:r>
          </a:p>
        </p:txBody>
      </p:sp>
      <p:sp>
        <p:nvSpPr>
          <p:cNvPr id="22" name="TextBox 21">
            <a:extLst>
              <a:ext uri="{FF2B5EF4-FFF2-40B4-BE49-F238E27FC236}">
                <a16:creationId xmlns:a16="http://schemas.microsoft.com/office/drawing/2014/main" xmlns="" id="{821434D8-2CD0-4343-BA08-42951A9EAFF4}"/>
              </a:ext>
            </a:extLst>
          </p:cNvPr>
          <p:cNvSpPr txBox="1"/>
          <p:nvPr/>
        </p:nvSpPr>
        <p:spPr>
          <a:xfrm>
            <a:off x="841830" y="1669249"/>
            <a:ext cx="10515599"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 Antiqua" panose="02040602050305030304" pitchFamily="18" charset="0"/>
              </a:rPr>
              <a:t>The objective of Power Resource Management is to monitor and manage the p</a:t>
            </a:r>
            <a:r>
              <a:rPr lang="en-US" dirty="0" smtClean="0">
                <a:latin typeface="Book Antiqua" panose="02040602050305030304" pitchFamily="18" charset="0"/>
              </a:rPr>
              <a:t>ower </a:t>
            </a:r>
            <a:r>
              <a:rPr lang="en-US" dirty="0">
                <a:latin typeface="Book Antiqua" panose="02040602050305030304" pitchFamily="18" charset="0"/>
              </a:rPr>
              <a:t>c</a:t>
            </a:r>
            <a:r>
              <a:rPr lang="en-US" dirty="0" smtClean="0">
                <a:latin typeface="Book Antiqua" panose="02040602050305030304" pitchFamily="18" charset="0"/>
              </a:rPr>
              <a:t>onsumption </a:t>
            </a:r>
            <a:r>
              <a:rPr lang="en-US" dirty="0">
                <a:latin typeface="Book Antiqua" panose="02040602050305030304" pitchFamily="18" charset="0"/>
              </a:rPr>
              <a:t>at the </a:t>
            </a:r>
            <a:r>
              <a:rPr lang="en-US" dirty="0" smtClean="0">
                <a:latin typeface="Book Antiqua" panose="02040602050305030304" pitchFamily="18" charset="0"/>
              </a:rPr>
              <a:t>MKC campus</a:t>
            </a:r>
            <a:r>
              <a:rPr lang="en-US" dirty="0">
                <a:latin typeface="Book Antiqua" panose="02040602050305030304" pitchFamily="18" charset="0"/>
              </a:rPr>
              <a:t>.</a:t>
            </a:r>
          </a:p>
          <a:p>
            <a:pPr marL="285750" indent="-285750" algn="just">
              <a:buFont typeface="Arial" panose="020B0604020202020204" pitchFamily="34" charset="0"/>
              <a:buChar char="•"/>
            </a:pPr>
            <a:r>
              <a:rPr lang="en-US" dirty="0">
                <a:latin typeface="Book Antiqua" panose="02040602050305030304" pitchFamily="18" charset="0"/>
              </a:rPr>
              <a:t>Through Power Resource Management, we will able:</a:t>
            </a:r>
          </a:p>
          <a:p>
            <a:pPr marL="742950" lvl="1" indent="-285750" algn="just">
              <a:buFont typeface="Courier New" panose="02070309020205020404" pitchFamily="49" charset="0"/>
              <a:buChar char="o"/>
            </a:pPr>
            <a:r>
              <a:rPr lang="en-US" dirty="0">
                <a:latin typeface="Book Antiqua" panose="02040602050305030304" pitchFamily="18" charset="0"/>
              </a:rPr>
              <a:t>To find out the facility wise consumption and load capacity.</a:t>
            </a:r>
          </a:p>
          <a:p>
            <a:pPr marL="742950" lvl="1" indent="-285750" algn="just">
              <a:buFont typeface="Courier New" panose="02070309020205020404" pitchFamily="49" charset="0"/>
              <a:buChar char="o"/>
            </a:pPr>
            <a:r>
              <a:rPr lang="en-US" dirty="0">
                <a:latin typeface="Book Antiqua" panose="02040602050305030304" pitchFamily="18" charset="0"/>
              </a:rPr>
              <a:t>To determine the split-up of power consumption of each facilities by placing smart digital meters for each tenants/ facilities.</a:t>
            </a:r>
          </a:p>
          <a:p>
            <a:pPr marL="742950" lvl="1" indent="-285750" algn="just">
              <a:buFont typeface="Courier New" panose="02070309020205020404" pitchFamily="49" charset="0"/>
              <a:buChar char="o"/>
            </a:pPr>
            <a:r>
              <a:rPr lang="en-US" dirty="0">
                <a:latin typeface="Book Antiqua" panose="02040602050305030304" pitchFamily="18" charset="0"/>
              </a:rPr>
              <a:t>To track the load balancing on generator and inverter.</a:t>
            </a:r>
          </a:p>
          <a:p>
            <a:pPr marL="742950" lvl="1" indent="-285750" algn="just">
              <a:buFont typeface="Courier New" panose="02070309020205020404" pitchFamily="49" charset="0"/>
              <a:buChar char="o"/>
            </a:pPr>
            <a:endParaRPr lang="en-US" dirty="0">
              <a:latin typeface="Book Antiqua" panose="02040602050305030304" pitchFamily="18" charset="0"/>
            </a:endParaRPr>
          </a:p>
          <a:p>
            <a:pPr algn="just"/>
            <a:r>
              <a:rPr lang="en-US" dirty="0">
                <a:latin typeface="Book Antiqua" panose="02040602050305030304" pitchFamily="18" charset="0"/>
              </a:rPr>
              <a:t>Bill of Materials will be shared to MKC team. Data captured from smart meters will be captured and fed into MKC Monitoring system</a:t>
            </a:r>
            <a:r>
              <a:rPr lang="en-US" dirty="0" smtClean="0">
                <a:latin typeface="Book Antiqua" panose="02040602050305030304" pitchFamily="18" charset="0"/>
              </a:rPr>
              <a:t>. The billing calculation for power consumption will be done tenant-wise.</a:t>
            </a:r>
            <a:endParaRPr lang="en-US" dirty="0">
              <a:latin typeface="Book Antiqua" panose="02040602050305030304" pitchFamily="18" charset="0"/>
            </a:endParaRPr>
          </a:p>
        </p:txBody>
      </p:sp>
    </p:spTree>
    <p:extLst>
      <p:ext uri="{BB962C8B-B14F-4D97-AF65-F5344CB8AC3E}">
        <p14:creationId xmlns:p14="http://schemas.microsoft.com/office/powerpoint/2010/main" val="1915332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Dashboard Elements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05" y="1117647"/>
            <a:ext cx="10058400" cy="2243175"/>
          </a:xfrm>
          <a:prstGeom prst="rect">
            <a:avLst/>
          </a:prstGeom>
          <a:ln>
            <a:solidFill>
              <a:schemeClr val="accent1"/>
            </a:solidFill>
          </a:ln>
        </p:spPr>
      </p:pic>
      <p:sp>
        <p:nvSpPr>
          <p:cNvPr id="23" name="Rectangle 22"/>
          <p:cNvSpPr/>
          <p:nvPr/>
        </p:nvSpPr>
        <p:spPr>
          <a:xfrm>
            <a:off x="757905" y="3764570"/>
            <a:ext cx="10185398"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Book Antiqua" panose="02040602050305030304" pitchFamily="18" charset="0"/>
              </a:rPr>
              <a:t>Power consumption in the Campus will be captured using smart digital meters installed at the facilities. </a:t>
            </a:r>
          </a:p>
          <a:p>
            <a:pPr marL="285750" indent="-285750" algn="just">
              <a:buFont typeface="Arial" panose="020B0604020202020204" pitchFamily="34" charset="0"/>
              <a:buChar char="•"/>
            </a:pPr>
            <a:r>
              <a:rPr lang="en-US" dirty="0">
                <a:latin typeface="Book Antiqua" panose="02040602050305030304" pitchFamily="18" charset="0"/>
              </a:rPr>
              <a:t>Power distribution from multiple sources will be tracked through smart Digital meters</a:t>
            </a:r>
            <a:r>
              <a:rPr lang="en-US" dirty="0" smtClean="0">
                <a:latin typeface="Book Antiqua" panose="02040602050305030304" pitchFamily="18" charset="0"/>
              </a:rPr>
              <a:t>.</a:t>
            </a:r>
          </a:p>
          <a:p>
            <a:pPr marL="285750" indent="-285750" algn="just">
              <a:buFont typeface="Arial" panose="020B0604020202020204" pitchFamily="34" charset="0"/>
              <a:buChar char="•"/>
            </a:pPr>
            <a:r>
              <a:rPr lang="en-US" dirty="0" smtClean="0">
                <a:latin typeface="Book Antiqua" panose="02040602050305030304" pitchFamily="18" charset="0"/>
              </a:rPr>
              <a:t>To compare Load versus source-wise consumption </a:t>
            </a:r>
          </a:p>
          <a:p>
            <a:pPr marL="285750" indent="-285750" algn="just">
              <a:buFont typeface="Arial" panose="020B0604020202020204" pitchFamily="34" charset="0"/>
              <a:buChar char="•"/>
            </a:pPr>
            <a:r>
              <a:rPr lang="en-US" dirty="0" smtClean="0">
                <a:latin typeface="Book Antiqua" panose="02040602050305030304" pitchFamily="18" charset="0"/>
              </a:rPr>
              <a:t>Naico Dynamic Monitoring Dashboard will provide High level view of Power consumption in the campus with a detailed view of consumption at each tenant and consuming units as required by the tenant to optimize their power consumption.</a:t>
            </a:r>
            <a:endParaRPr lang="en-US" dirty="0">
              <a:latin typeface="Book Antiqua" panose="02040602050305030304" pitchFamily="18" charset="0"/>
            </a:endParaRPr>
          </a:p>
        </p:txBody>
      </p:sp>
    </p:spTree>
    <p:extLst>
      <p:ext uri="{BB962C8B-B14F-4D97-AF65-F5344CB8AC3E}">
        <p14:creationId xmlns:p14="http://schemas.microsoft.com/office/powerpoint/2010/main" val="174947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16030" y="1153886"/>
            <a:ext cx="2206296" cy="1346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ounded Rectangle 15"/>
          <p:cNvSpPr/>
          <p:nvPr/>
        </p:nvSpPr>
        <p:spPr>
          <a:xfrm>
            <a:off x="3770020" y="1153886"/>
            <a:ext cx="2483720" cy="24780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Logical layout </a:t>
            </a:r>
          </a:p>
        </p:txBody>
      </p:sp>
      <p:sp>
        <p:nvSpPr>
          <p:cNvPr id="4" name="Rounded Rectangle 3"/>
          <p:cNvSpPr/>
          <p:nvPr/>
        </p:nvSpPr>
        <p:spPr>
          <a:xfrm>
            <a:off x="1009649" y="1306195"/>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KSEB Grid</a:t>
            </a:r>
          </a:p>
        </p:txBody>
      </p:sp>
      <p:sp>
        <p:nvSpPr>
          <p:cNvPr id="6" name="Rounded Rectangle 5"/>
          <p:cNvSpPr/>
          <p:nvPr/>
        </p:nvSpPr>
        <p:spPr>
          <a:xfrm>
            <a:off x="1009649" y="187359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Transformer</a:t>
            </a:r>
          </a:p>
        </p:txBody>
      </p:sp>
      <p:sp>
        <p:nvSpPr>
          <p:cNvPr id="7" name="Rounded Rectangle 6"/>
          <p:cNvSpPr/>
          <p:nvPr/>
        </p:nvSpPr>
        <p:spPr>
          <a:xfrm>
            <a:off x="4219831" y="1560698"/>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Inverter</a:t>
            </a:r>
          </a:p>
        </p:txBody>
      </p:sp>
      <p:sp>
        <p:nvSpPr>
          <p:cNvPr id="8" name="Rounded Rectangle 7"/>
          <p:cNvSpPr/>
          <p:nvPr/>
        </p:nvSpPr>
        <p:spPr>
          <a:xfrm>
            <a:off x="4219830" y="2211313"/>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9" name="Rounded Rectangle 8"/>
          <p:cNvSpPr/>
          <p:nvPr/>
        </p:nvSpPr>
        <p:spPr>
          <a:xfrm>
            <a:off x="4219830" y="2859555"/>
            <a:ext cx="1584101" cy="593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Solar Panels (Optional)</a:t>
            </a:r>
          </a:p>
        </p:txBody>
      </p:sp>
      <p:sp>
        <p:nvSpPr>
          <p:cNvPr id="5" name="Rounded Rectangle 4"/>
          <p:cNvSpPr/>
          <p:nvPr/>
        </p:nvSpPr>
        <p:spPr>
          <a:xfrm>
            <a:off x="1360720" y="4316373"/>
            <a:ext cx="4443212" cy="11091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1027127" y="300202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a:t>
            </a:r>
          </a:p>
        </p:txBody>
      </p:sp>
      <p:sp>
        <p:nvSpPr>
          <p:cNvPr id="11" name="Rounded Rectangle 10"/>
          <p:cNvSpPr/>
          <p:nvPr/>
        </p:nvSpPr>
        <p:spPr>
          <a:xfrm>
            <a:off x="1503292" y="4495532"/>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13" name="Rectangle 12"/>
          <p:cNvSpPr/>
          <p:nvPr/>
        </p:nvSpPr>
        <p:spPr>
          <a:xfrm>
            <a:off x="4019410" y="4240210"/>
            <a:ext cx="630506" cy="646331"/>
          </a:xfrm>
          <a:prstGeom prst="rect">
            <a:avLst/>
          </a:prstGeom>
        </p:spPr>
        <p:txBody>
          <a:bodyPr wrap="square">
            <a:spAutoFit/>
          </a:bodyPr>
          <a:lstStyle/>
          <a:p>
            <a:pPr algn="just"/>
            <a:r>
              <a:rPr lang="en-US" sz="3600" dirty="0"/>
              <a:t>…</a:t>
            </a:r>
          </a:p>
        </p:txBody>
      </p:sp>
      <p:cxnSp>
        <p:nvCxnSpPr>
          <p:cNvPr id="30" name="Elbow Connector 29"/>
          <p:cNvCxnSpPr>
            <a:stCxn id="16" idx="1"/>
            <a:endCxn id="10" idx="3"/>
          </p:cNvCxnSpPr>
          <p:nvPr/>
        </p:nvCxnSpPr>
        <p:spPr>
          <a:xfrm rot="10800000" flipV="1">
            <a:off x="2611228" y="2392915"/>
            <a:ext cx="1158792" cy="8344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10">
            <a:extLst>
              <a:ext uri="{FF2B5EF4-FFF2-40B4-BE49-F238E27FC236}">
                <a16:creationId xmlns:a16="http://schemas.microsoft.com/office/drawing/2014/main" xmlns="" id="{07F97CE1-BDEF-4D42-B427-07201B31920F}"/>
              </a:ext>
            </a:extLst>
          </p:cNvPr>
          <p:cNvSpPr/>
          <p:nvPr/>
        </p:nvSpPr>
        <p:spPr>
          <a:xfrm>
            <a:off x="8848748" y="2250247"/>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5" name="Right Arrow 34"/>
          <p:cNvSpPr/>
          <p:nvPr/>
        </p:nvSpPr>
        <p:spPr>
          <a:xfrm>
            <a:off x="6813569" y="2613935"/>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336447" y="3764570"/>
            <a:ext cx="3563631" cy="1200329"/>
          </a:xfrm>
          <a:prstGeom prst="rect">
            <a:avLst/>
          </a:prstGeom>
        </p:spPr>
        <p:txBody>
          <a:bodyPr wrap="square">
            <a:spAutoFit/>
          </a:bodyPr>
          <a:lstStyle/>
          <a:p>
            <a:pPr marL="342900" indent="-342900" algn="just">
              <a:buFont typeface="+mj-lt"/>
              <a:buAutoNum type="arabicPeriod"/>
            </a:pPr>
            <a:r>
              <a:rPr lang="en-US" dirty="0"/>
              <a:t>Source wise Demand and  Consumption</a:t>
            </a:r>
          </a:p>
          <a:p>
            <a:pPr marL="342900" indent="-342900" algn="just">
              <a:buFont typeface="+mj-lt"/>
              <a:buAutoNum type="arabicPeriod"/>
            </a:pPr>
            <a:r>
              <a:rPr lang="en-US" dirty="0"/>
              <a:t>Facility wise Load and Demand</a:t>
            </a:r>
          </a:p>
          <a:p>
            <a:pPr marL="342900" indent="-342900" algn="just">
              <a:buFont typeface="+mj-lt"/>
              <a:buAutoNum type="arabicPeriod"/>
            </a:pPr>
            <a:r>
              <a:rPr lang="en-US" dirty="0"/>
              <a:t>Consumption Timeline Pattern</a:t>
            </a:r>
          </a:p>
        </p:txBody>
      </p:sp>
      <p:sp>
        <p:nvSpPr>
          <p:cNvPr id="41" name="Rounded Rectangle 40"/>
          <p:cNvSpPr/>
          <p:nvPr/>
        </p:nvSpPr>
        <p:spPr>
          <a:xfrm>
            <a:off x="2922326" y="4495533"/>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42" name="Rounded Rectangle 41"/>
          <p:cNvSpPr/>
          <p:nvPr/>
        </p:nvSpPr>
        <p:spPr>
          <a:xfrm>
            <a:off x="4595636" y="4499570"/>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N</a:t>
            </a:r>
          </a:p>
        </p:txBody>
      </p:sp>
      <p:cxnSp>
        <p:nvCxnSpPr>
          <p:cNvPr id="47" name="Straight Arrow Connector 46"/>
          <p:cNvCxnSpPr>
            <a:stCxn id="45" idx="2"/>
            <a:endCxn id="10" idx="0"/>
          </p:cNvCxnSpPr>
          <p:nvPr/>
        </p:nvCxnSpPr>
        <p:spPr>
          <a:xfrm>
            <a:off x="1819178" y="2500745"/>
            <a:ext cx="0" cy="5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98FD2AC4-F3DD-4AE5-9B7D-B397C8CD96F4}"/>
              </a:ext>
            </a:extLst>
          </p:cNvPr>
          <p:cNvCxnSpPr/>
          <p:nvPr/>
        </p:nvCxnSpPr>
        <p:spPr>
          <a:xfrm>
            <a:off x="1801699" y="4116799"/>
            <a:ext cx="34640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CD429A06-C394-46BF-AAB4-ED51D4FB2CCA}"/>
              </a:ext>
            </a:extLst>
          </p:cNvPr>
          <p:cNvCxnSpPr/>
          <p:nvPr/>
        </p:nvCxnSpPr>
        <p:spPr>
          <a:xfrm>
            <a:off x="1819177" y="4116799"/>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CE20FBB4-CB9F-4AD5-BEF7-31C3426F0849}"/>
              </a:ext>
            </a:extLst>
          </p:cNvPr>
          <p:cNvCxnSpPr/>
          <p:nvPr/>
        </p:nvCxnSpPr>
        <p:spPr>
          <a:xfrm>
            <a:off x="3482155" y="4166046"/>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23FC9361-8B3A-4E6E-8224-0640E4CF3B58}"/>
              </a:ext>
            </a:extLst>
          </p:cNvPr>
          <p:cNvCxnSpPr/>
          <p:nvPr/>
        </p:nvCxnSpPr>
        <p:spPr>
          <a:xfrm>
            <a:off x="5248177" y="4129499"/>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16D14A83-EB31-4490-B8D4-CC07138EE5A2}"/>
              </a:ext>
            </a:extLst>
          </p:cNvPr>
          <p:cNvCxnSpPr>
            <a:endCxn id="41" idx="0"/>
          </p:cNvCxnSpPr>
          <p:nvPr/>
        </p:nvCxnSpPr>
        <p:spPr>
          <a:xfrm>
            <a:off x="1819180" y="3452783"/>
            <a:ext cx="1662976" cy="1042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226" y="2576908"/>
            <a:ext cx="398366" cy="398366"/>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564" y="3845072"/>
            <a:ext cx="398366" cy="398366"/>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249" y="3677586"/>
            <a:ext cx="398366" cy="398366"/>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5504" y="3835531"/>
            <a:ext cx="398366" cy="398366"/>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111" y="5910817"/>
            <a:ext cx="398366" cy="398366"/>
          </a:xfrm>
          <a:prstGeom prst="rect">
            <a:avLst/>
          </a:prstGeom>
        </p:spPr>
      </p:pic>
      <p:sp>
        <p:nvSpPr>
          <p:cNvPr id="37" name="Rectangle 36"/>
          <p:cNvSpPr/>
          <p:nvPr/>
        </p:nvSpPr>
        <p:spPr>
          <a:xfrm>
            <a:off x="3330477" y="5939851"/>
            <a:ext cx="3563631" cy="369332"/>
          </a:xfrm>
          <a:prstGeom prst="rect">
            <a:avLst/>
          </a:prstGeom>
        </p:spPr>
        <p:txBody>
          <a:bodyPr wrap="square">
            <a:spAutoFit/>
          </a:bodyPr>
          <a:lstStyle/>
          <a:p>
            <a:pPr algn="just"/>
            <a:r>
              <a:rPr lang="en-US" dirty="0" smtClean="0"/>
              <a:t>- Digital Energy Meter</a:t>
            </a:r>
            <a:endParaRPr lang="en-US" dirty="0"/>
          </a:p>
        </p:txBody>
      </p:sp>
      <p:sp>
        <p:nvSpPr>
          <p:cNvPr id="38" name="Rectangle 37"/>
          <p:cNvSpPr/>
          <p:nvPr/>
        </p:nvSpPr>
        <p:spPr>
          <a:xfrm>
            <a:off x="206389" y="3495337"/>
            <a:ext cx="3563631" cy="369332"/>
          </a:xfrm>
          <a:prstGeom prst="rect">
            <a:avLst/>
          </a:prstGeom>
        </p:spPr>
        <p:txBody>
          <a:bodyPr wrap="square">
            <a:spAutoFit/>
          </a:bodyPr>
          <a:lstStyle/>
          <a:p>
            <a:pPr algn="just"/>
            <a:r>
              <a:rPr lang="en-US" dirty="0" smtClean="0"/>
              <a:t>Load capacity - X</a:t>
            </a:r>
            <a:endParaRPr lang="en-US" dirty="0"/>
          </a:p>
        </p:txBody>
      </p:sp>
    </p:spTree>
    <p:extLst>
      <p:ext uri="{BB962C8B-B14F-4D97-AF65-F5344CB8AC3E}">
        <p14:creationId xmlns:p14="http://schemas.microsoft.com/office/powerpoint/2010/main" val="1723752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Vehicle Parking Management System – MKC </a:t>
            </a:r>
            <a:r>
              <a:rPr lang="en-US" altLang="en-US" sz="2800" b="1" dirty="0" smtClean="0">
                <a:solidFill>
                  <a:srgbClr val="2F2573"/>
                </a:solidFill>
                <a:ea typeface="Montserrat ExtraBold"/>
                <a:cs typeface="Montserrat ExtraBold"/>
              </a:rPr>
              <a:t>Facility (1/2)</a:t>
            </a:r>
            <a:endParaRPr lang="en-US" altLang="en-US" sz="2800" b="1" dirty="0">
              <a:solidFill>
                <a:srgbClr val="2F2573"/>
              </a:solidFill>
              <a:ea typeface="Montserrat ExtraBold"/>
              <a:cs typeface="Montserrat ExtraBold"/>
            </a:endParaRPr>
          </a:p>
        </p:txBody>
      </p:sp>
      <p:sp>
        <p:nvSpPr>
          <p:cNvPr id="18" name="Rectangle: Rounded Corners 10">
            <a:extLst>
              <a:ext uri="{FF2B5EF4-FFF2-40B4-BE49-F238E27FC236}">
                <a16:creationId xmlns:a16="http://schemas.microsoft.com/office/drawing/2014/main" xmlns="" id="{07F97CE1-BDEF-4D42-B427-07201B31920F}"/>
              </a:ext>
            </a:extLst>
          </p:cNvPr>
          <p:cNvSpPr/>
          <p:nvPr/>
        </p:nvSpPr>
        <p:spPr>
          <a:xfrm>
            <a:off x="9642915" y="2967448"/>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0" name="Right Arrow 19"/>
          <p:cNvSpPr/>
          <p:nvPr/>
        </p:nvSpPr>
        <p:spPr>
          <a:xfrm>
            <a:off x="6513904" y="4681929"/>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23664" y="4481888"/>
            <a:ext cx="3157060" cy="646331"/>
          </a:xfrm>
          <a:prstGeom prst="rect">
            <a:avLst/>
          </a:prstGeom>
        </p:spPr>
        <p:txBody>
          <a:bodyPr wrap="square">
            <a:spAutoFit/>
          </a:bodyPr>
          <a:lstStyle/>
          <a:p>
            <a:pPr marL="457200" indent="-457200" algn="just">
              <a:buFont typeface="+mj-lt"/>
              <a:buAutoNum type="arabicPeriod"/>
            </a:pPr>
            <a:r>
              <a:rPr lang="en-US" dirty="0"/>
              <a:t>Vehicle Space Availability</a:t>
            </a:r>
          </a:p>
          <a:p>
            <a:pPr marL="457200" indent="-457200" algn="just">
              <a:buFont typeface="+mj-lt"/>
              <a:buAutoNum type="arabicPeriod"/>
            </a:pPr>
            <a:r>
              <a:rPr lang="en-US" dirty="0"/>
              <a:t>Space Occupancy</a:t>
            </a:r>
          </a:p>
        </p:txBody>
      </p:sp>
      <p:sp>
        <p:nvSpPr>
          <p:cNvPr id="8" name="Rectangle 7"/>
          <p:cNvSpPr/>
          <p:nvPr/>
        </p:nvSpPr>
        <p:spPr>
          <a:xfrm>
            <a:off x="291150" y="1267139"/>
            <a:ext cx="11410682" cy="923330"/>
          </a:xfrm>
          <a:prstGeom prst="rect">
            <a:avLst/>
          </a:prstGeom>
        </p:spPr>
        <p:txBody>
          <a:bodyPr wrap="square">
            <a:spAutoFit/>
          </a:bodyPr>
          <a:lstStyle/>
          <a:p>
            <a:pPr algn="just"/>
            <a:r>
              <a:rPr lang="en-US" dirty="0">
                <a:latin typeface="Book Antiqua" panose="02040602050305030304" pitchFamily="18" charset="0"/>
              </a:rPr>
              <a:t>Vehicle Parking Space Management in Parking Lots is done through </a:t>
            </a:r>
            <a:r>
              <a:rPr lang="en-US" dirty="0" smtClean="0">
                <a:latin typeface="Book Antiqua" panose="02040602050305030304" pitchFamily="18" charset="0"/>
              </a:rPr>
              <a:t>cameras. The </a:t>
            </a:r>
            <a:r>
              <a:rPr lang="en-US" dirty="0">
                <a:latin typeface="Book Antiqua" panose="02040602050305030304" pitchFamily="18" charset="0"/>
              </a:rPr>
              <a:t>count of incoming and outgoing vehicles are calculated by number of camera clicks (snap image count) for calculating the space occupancy. The difference in the count will denote the space occupancy</a:t>
            </a:r>
            <a:r>
              <a:rPr lang="en-US" dirty="0" smtClean="0">
                <a:latin typeface="Book Antiqua" panose="02040602050305030304" pitchFamily="18" charset="0"/>
              </a:rPr>
              <a:t>.</a:t>
            </a:r>
          </a:p>
        </p:txBody>
      </p:sp>
      <p:sp>
        <p:nvSpPr>
          <p:cNvPr id="21" name="Rounded Rectangle 20"/>
          <p:cNvSpPr/>
          <p:nvPr/>
        </p:nvSpPr>
        <p:spPr>
          <a:xfrm>
            <a:off x="468116" y="2749431"/>
            <a:ext cx="7762170" cy="37608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826823" y="4718062"/>
            <a:ext cx="3716333" cy="16356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Flowchart: Data 23">
            <a:extLst>
              <a:ext uri="{FF2B5EF4-FFF2-40B4-BE49-F238E27FC236}">
                <a16:creationId xmlns:a16="http://schemas.microsoft.com/office/drawing/2014/main" xmlns="" id="{B38987CD-BEAC-4521-87A3-1C2D93245483}"/>
              </a:ext>
            </a:extLst>
          </p:cNvPr>
          <p:cNvSpPr/>
          <p:nvPr/>
        </p:nvSpPr>
        <p:spPr>
          <a:xfrm>
            <a:off x="2865678" y="5242199"/>
            <a:ext cx="1540090" cy="923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TenantParking</a:t>
            </a:r>
            <a:r>
              <a:rPr lang="en-US" dirty="0" smtClean="0"/>
              <a:t> </a:t>
            </a:r>
            <a:r>
              <a:rPr lang="en-US" dirty="0"/>
              <a:t>Data</a:t>
            </a:r>
          </a:p>
        </p:txBody>
      </p:sp>
      <p:sp>
        <p:nvSpPr>
          <p:cNvPr id="25" name="Rectangle: Beveled 4">
            <a:extLst>
              <a:ext uri="{FF2B5EF4-FFF2-40B4-BE49-F238E27FC236}">
                <a16:creationId xmlns:a16="http://schemas.microsoft.com/office/drawing/2014/main" xmlns="" id="{CF1F622F-DFB3-41A7-BF78-F4C76CFF8EC5}"/>
              </a:ext>
            </a:extLst>
          </p:cNvPr>
          <p:cNvSpPr/>
          <p:nvPr/>
        </p:nvSpPr>
        <p:spPr>
          <a:xfrm>
            <a:off x="920803" y="4837948"/>
            <a:ext cx="1051001" cy="60461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In</a:t>
            </a:r>
          </a:p>
        </p:txBody>
      </p:sp>
      <p:sp>
        <p:nvSpPr>
          <p:cNvPr id="26" name="Rectangle: Beveled 10">
            <a:extLst>
              <a:ext uri="{FF2B5EF4-FFF2-40B4-BE49-F238E27FC236}">
                <a16:creationId xmlns:a16="http://schemas.microsoft.com/office/drawing/2014/main" xmlns="" id="{F5EED451-E018-43DE-9255-A1EB9513651D}"/>
              </a:ext>
            </a:extLst>
          </p:cNvPr>
          <p:cNvSpPr/>
          <p:nvPr/>
        </p:nvSpPr>
        <p:spPr>
          <a:xfrm>
            <a:off x="920803" y="5619936"/>
            <a:ext cx="1090876" cy="6686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Out</a:t>
            </a:r>
          </a:p>
        </p:txBody>
      </p:sp>
      <p:cxnSp>
        <p:nvCxnSpPr>
          <p:cNvPr id="27" name="Connector: Elbow 9">
            <a:extLst>
              <a:ext uri="{FF2B5EF4-FFF2-40B4-BE49-F238E27FC236}">
                <a16:creationId xmlns:a16="http://schemas.microsoft.com/office/drawing/2014/main" xmlns="" id="{0513A363-D3DA-4DD9-BD97-2B6DC311C8F7}"/>
              </a:ext>
            </a:extLst>
          </p:cNvPr>
          <p:cNvCxnSpPr/>
          <p:nvPr/>
        </p:nvCxnSpPr>
        <p:spPr>
          <a:xfrm>
            <a:off x="2011679" y="5131321"/>
            <a:ext cx="814124" cy="2522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9">
            <a:extLst>
              <a:ext uri="{FF2B5EF4-FFF2-40B4-BE49-F238E27FC236}">
                <a16:creationId xmlns:a16="http://schemas.microsoft.com/office/drawing/2014/main" xmlns="" id="{0513A363-D3DA-4DD9-BD97-2B6DC311C8F7}"/>
              </a:ext>
            </a:extLst>
          </p:cNvPr>
          <p:cNvCxnSpPr/>
          <p:nvPr/>
        </p:nvCxnSpPr>
        <p:spPr>
          <a:xfrm flipV="1">
            <a:off x="2011679" y="5718863"/>
            <a:ext cx="814124" cy="2153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790" y="2782035"/>
            <a:ext cx="591635" cy="624142"/>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76" y="3143790"/>
            <a:ext cx="613573" cy="647286"/>
          </a:xfrm>
          <a:prstGeom prst="rect">
            <a:avLst/>
          </a:prstGeom>
        </p:spPr>
      </p:pic>
      <p:sp>
        <p:nvSpPr>
          <p:cNvPr id="31" name="Rectangle 30"/>
          <p:cNvSpPr/>
          <p:nvPr/>
        </p:nvSpPr>
        <p:spPr>
          <a:xfrm>
            <a:off x="1879986" y="4403092"/>
            <a:ext cx="1851267" cy="369332"/>
          </a:xfrm>
          <a:prstGeom prst="rect">
            <a:avLst/>
          </a:prstGeom>
        </p:spPr>
        <p:txBody>
          <a:bodyPr wrap="square">
            <a:spAutoFit/>
          </a:bodyPr>
          <a:lstStyle/>
          <a:p>
            <a:pPr algn="just"/>
            <a:r>
              <a:rPr lang="en-US" dirty="0" smtClean="0"/>
              <a:t>Tenants/ Facilities</a:t>
            </a:r>
            <a:endParaRPr lang="en-US" dirty="0"/>
          </a:p>
        </p:txBody>
      </p:sp>
      <p:sp>
        <p:nvSpPr>
          <p:cNvPr id="32" name="Rectangle 31"/>
          <p:cNvSpPr/>
          <p:nvPr/>
        </p:nvSpPr>
        <p:spPr>
          <a:xfrm>
            <a:off x="3398853" y="2371292"/>
            <a:ext cx="1705811" cy="369332"/>
          </a:xfrm>
          <a:prstGeom prst="rect">
            <a:avLst/>
          </a:prstGeom>
        </p:spPr>
        <p:txBody>
          <a:bodyPr wrap="square">
            <a:spAutoFit/>
          </a:bodyPr>
          <a:lstStyle/>
          <a:p>
            <a:pPr algn="just"/>
            <a:r>
              <a:rPr lang="en-US" dirty="0" smtClean="0"/>
              <a:t>MKC Campus</a:t>
            </a:r>
            <a:endParaRPr lang="en-US" dirty="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87030"/>
            <a:ext cx="1202028" cy="901521"/>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7524" y="2337166"/>
            <a:ext cx="1202028" cy="901521"/>
          </a:xfrm>
          <a:prstGeom prst="rect">
            <a:avLst/>
          </a:prstGeom>
        </p:spPr>
      </p:pic>
      <p:sp>
        <p:nvSpPr>
          <p:cNvPr id="35" name="Rectangle 34"/>
          <p:cNvSpPr/>
          <p:nvPr/>
        </p:nvSpPr>
        <p:spPr>
          <a:xfrm>
            <a:off x="601014" y="4008921"/>
            <a:ext cx="1705811" cy="369332"/>
          </a:xfrm>
          <a:prstGeom prst="rect">
            <a:avLst/>
          </a:prstGeom>
        </p:spPr>
        <p:txBody>
          <a:bodyPr wrap="square">
            <a:spAutoFit/>
          </a:bodyPr>
          <a:lstStyle/>
          <a:p>
            <a:pPr algn="just"/>
            <a:r>
              <a:rPr lang="en-US" dirty="0" smtClean="0"/>
              <a:t>Gate-In Camera</a:t>
            </a:r>
            <a:endParaRPr lang="en-US" dirty="0"/>
          </a:p>
        </p:txBody>
      </p:sp>
      <p:sp>
        <p:nvSpPr>
          <p:cNvPr id="36" name="Rectangle 35"/>
          <p:cNvSpPr/>
          <p:nvPr/>
        </p:nvSpPr>
        <p:spPr>
          <a:xfrm>
            <a:off x="5279711" y="3478349"/>
            <a:ext cx="2118110" cy="369332"/>
          </a:xfrm>
          <a:prstGeom prst="rect">
            <a:avLst/>
          </a:prstGeom>
        </p:spPr>
        <p:txBody>
          <a:bodyPr wrap="square">
            <a:spAutoFit/>
          </a:bodyPr>
          <a:lstStyle/>
          <a:p>
            <a:pPr algn="just"/>
            <a:r>
              <a:rPr lang="en-US" dirty="0" smtClean="0"/>
              <a:t>Gate-Out Camera</a:t>
            </a:r>
            <a:endParaRPr lang="en-US" dirty="0"/>
          </a:p>
        </p:txBody>
      </p:sp>
      <p:sp>
        <p:nvSpPr>
          <p:cNvPr id="37" name="Flowchart: Data 36">
            <a:extLst>
              <a:ext uri="{FF2B5EF4-FFF2-40B4-BE49-F238E27FC236}">
                <a16:creationId xmlns:a16="http://schemas.microsoft.com/office/drawing/2014/main" xmlns="" id="{B38987CD-BEAC-4521-87A3-1C2D93245483}"/>
              </a:ext>
            </a:extLst>
          </p:cNvPr>
          <p:cNvSpPr/>
          <p:nvPr/>
        </p:nvSpPr>
        <p:spPr>
          <a:xfrm>
            <a:off x="4783330" y="3999220"/>
            <a:ext cx="1625977" cy="7445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Campus Parking </a:t>
            </a:r>
            <a:r>
              <a:rPr lang="en-US" dirty="0"/>
              <a:t>Data</a:t>
            </a:r>
          </a:p>
        </p:txBody>
      </p:sp>
      <p:cxnSp>
        <p:nvCxnSpPr>
          <p:cNvPr id="38" name="Connector: Elbow 9">
            <a:extLst>
              <a:ext uri="{FF2B5EF4-FFF2-40B4-BE49-F238E27FC236}">
                <a16:creationId xmlns:a16="http://schemas.microsoft.com/office/drawing/2014/main" xmlns="" id="{0513A363-D3DA-4DD9-BD97-2B6DC311C8F7}"/>
              </a:ext>
            </a:extLst>
          </p:cNvPr>
          <p:cNvCxnSpPr>
            <a:stCxn id="30" idx="3"/>
            <a:endCxn id="37" idx="2"/>
          </p:cNvCxnSpPr>
          <p:nvPr/>
        </p:nvCxnSpPr>
        <p:spPr>
          <a:xfrm>
            <a:off x="1944849" y="3467433"/>
            <a:ext cx="3001079" cy="9040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Data 38">
            <a:extLst>
              <a:ext uri="{FF2B5EF4-FFF2-40B4-BE49-F238E27FC236}">
                <a16:creationId xmlns:a16="http://schemas.microsoft.com/office/drawing/2014/main" xmlns="" id="{B38987CD-BEAC-4521-87A3-1C2D93245483}"/>
              </a:ext>
            </a:extLst>
          </p:cNvPr>
          <p:cNvSpPr/>
          <p:nvPr/>
        </p:nvSpPr>
        <p:spPr>
          <a:xfrm>
            <a:off x="6219339" y="4844034"/>
            <a:ext cx="1940281" cy="923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Combined Parking </a:t>
            </a:r>
            <a:r>
              <a:rPr lang="en-US" dirty="0"/>
              <a:t>Data</a:t>
            </a:r>
          </a:p>
        </p:txBody>
      </p:sp>
      <p:cxnSp>
        <p:nvCxnSpPr>
          <p:cNvPr id="40" name="Connector: Elbow 9">
            <a:extLst>
              <a:ext uri="{FF2B5EF4-FFF2-40B4-BE49-F238E27FC236}">
                <a16:creationId xmlns:a16="http://schemas.microsoft.com/office/drawing/2014/main" xmlns="" id="{0513A363-D3DA-4DD9-BD97-2B6DC311C8F7}"/>
              </a:ext>
            </a:extLst>
          </p:cNvPr>
          <p:cNvCxnSpPr>
            <a:stCxn id="24" idx="5"/>
            <a:endCxn id="39" idx="2"/>
          </p:cNvCxnSpPr>
          <p:nvPr/>
        </p:nvCxnSpPr>
        <p:spPr>
          <a:xfrm flipV="1">
            <a:off x="4251759" y="5305680"/>
            <a:ext cx="2161608" cy="398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9">
            <a:extLst>
              <a:ext uri="{FF2B5EF4-FFF2-40B4-BE49-F238E27FC236}">
                <a16:creationId xmlns:a16="http://schemas.microsoft.com/office/drawing/2014/main" xmlns="" id="{0513A363-D3DA-4DD9-BD97-2B6DC311C8F7}"/>
              </a:ext>
            </a:extLst>
          </p:cNvPr>
          <p:cNvCxnSpPr>
            <a:stCxn id="29" idx="1"/>
            <a:endCxn id="37" idx="0"/>
          </p:cNvCxnSpPr>
          <p:nvPr/>
        </p:nvCxnSpPr>
        <p:spPr>
          <a:xfrm rot="10800000" flipH="1" flipV="1">
            <a:off x="5726790" y="3094106"/>
            <a:ext cx="32126" cy="905114"/>
          </a:xfrm>
          <a:prstGeom prst="bentConnector4">
            <a:avLst>
              <a:gd name="adj1" fmla="val -4720435"/>
              <a:gd name="adj2" fmla="val 814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9">
            <a:extLst>
              <a:ext uri="{FF2B5EF4-FFF2-40B4-BE49-F238E27FC236}">
                <a16:creationId xmlns:a16="http://schemas.microsoft.com/office/drawing/2014/main" xmlns="" id="{0513A363-D3DA-4DD9-BD97-2B6DC311C8F7}"/>
              </a:ext>
            </a:extLst>
          </p:cNvPr>
          <p:cNvCxnSpPr>
            <a:stCxn id="37" idx="5"/>
            <a:endCxn id="39" idx="0"/>
          </p:cNvCxnSpPr>
          <p:nvPr/>
        </p:nvCxnSpPr>
        <p:spPr>
          <a:xfrm>
            <a:off x="6246709" y="4371478"/>
            <a:ext cx="1136799" cy="472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Arrow 42"/>
          <p:cNvSpPr/>
          <p:nvPr/>
        </p:nvSpPr>
        <p:spPr>
          <a:xfrm>
            <a:off x="8409686" y="3371754"/>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370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997390" y="49476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Vehicle Parking Management System – MKC Facility </a:t>
            </a:r>
            <a:r>
              <a:rPr lang="en-US" altLang="en-US" sz="2800" b="1" dirty="0" smtClean="0">
                <a:solidFill>
                  <a:srgbClr val="2F2573"/>
                </a:solidFill>
                <a:ea typeface="Montserrat ExtraBold"/>
                <a:cs typeface="Montserrat ExtraBold"/>
              </a:rPr>
              <a:t>(2/2</a:t>
            </a:r>
            <a:r>
              <a:rPr lang="en-US" altLang="en-US" sz="2800" b="1" dirty="0">
                <a:solidFill>
                  <a:srgbClr val="2F2573"/>
                </a:solidFill>
                <a:ea typeface="Montserrat ExtraBold"/>
                <a:cs typeface="Montserrat ExtraBold"/>
              </a:rPr>
              <a:t>)</a:t>
            </a:r>
          </a:p>
        </p:txBody>
      </p:sp>
      <p:sp>
        <p:nvSpPr>
          <p:cNvPr id="54" name="Rectangle 53"/>
          <p:cNvSpPr/>
          <p:nvPr/>
        </p:nvSpPr>
        <p:spPr>
          <a:xfrm>
            <a:off x="1116168" y="1286538"/>
            <a:ext cx="10114209"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Book Antiqua" panose="02040602050305030304" pitchFamily="18" charset="0"/>
              </a:rPr>
              <a:t>Cameras will be installed in campus Gate-In and Gate-Out. </a:t>
            </a:r>
            <a:r>
              <a:rPr lang="en-US" dirty="0" smtClean="0">
                <a:latin typeface="Book Antiqua" panose="02040602050305030304" pitchFamily="18" charset="0"/>
              </a:rPr>
              <a:t>A snapshot will be taken when the vehicle comes in or goes out of the gate. The difference in count of snapshots taken from Gate-In and Gate-out cameras will be used to count the number of vehicles present inside the campus.</a:t>
            </a:r>
          </a:p>
          <a:p>
            <a:pPr marL="285750" indent="-285750" algn="just">
              <a:buFont typeface="Arial" panose="020B0604020202020204" pitchFamily="34" charset="0"/>
              <a:buChar char="•"/>
            </a:pPr>
            <a:r>
              <a:rPr lang="en-US" dirty="0">
                <a:latin typeface="Book Antiqua" panose="02040602050305030304" pitchFamily="18" charset="0"/>
              </a:rPr>
              <a:t>The ‘Camera In’ &amp; ‘Camera Out’ </a:t>
            </a:r>
            <a:r>
              <a:rPr lang="en-US" dirty="0" smtClean="0">
                <a:latin typeface="Book Antiqua" panose="02040602050305030304" pitchFamily="18" charset="0"/>
              </a:rPr>
              <a:t>camera equipment </a:t>
            </a:r>
            <a:r>
              <a:rPr lang="en-US" dirty="0">
                <a:latin typeface="Book Antiqua" panose="02040602050305030304" pitchFamily="18" charset="0"/>
              </a:rPr>
              <a:t>installed respectively </a:t>
            </a:r>
            <a:r>
              <a:rPr lang="en-US" dirty="0" smtClean="0">
                <a:latin typeface="Book Antiqua" panose="02040602050305030304" pitchFamily="18" charset="0"/>
              </a:rPr>
              <a:t>at </a:t>
            </a:r>
            <a:r>
              <a:rPr lang="en-US" dirty="0">
                <a:latin typeface="Book Antiqua" panose="02040602050305030304" pitchFamily="18" charset="0"/>
              </a:rPr>
              <a:t>entry and exit points </a:t>
            </a:r>
            <a:r>
              <a:rPr lang="en-US" dirty="0" smtClean="0">
                <a:latin typeface="Book Antiqua" panose="02040602050305030304" pitchFamily="18" charset="0"/>
              </a:rPr>
              <a:t>in </a:t>
            </a:r>
            <a:r>
              <a:rPr lang="en-US" dirty="0">
                <a:latin typeface="Book Antiqua" panose="02040602050305030304" pitchFamily="18" charset="0"/>
              </a:rPr>
              <a:t>the parking lots of each tenants. The count of unique snaps will be used as captured data to estimate the space occupancy of the parking </a:t>
            </a:r>
            <a:r>
              <a:rPr lang="en-US" dirty="0" smtClean="0">
                <a:latin typeface="Book Antiqua" panose="02040602050305030304" pitchFamily="18" charset="0"/>
              </a:rPr>
              <a:t>lot</a:t>
            </a:r>
            <a:r>
              <a:rPr lang="en-US" dirty="0">
                <a:latin typeface="Book Antiqua" panose="02040602050305030304" pitchFamily="18" charset="0"/>
              </a:rPr>
              <a:t> </a:t>
            </a:r>
            <a:r>
              <a:rPr lang="en-US" dirty="0" smtClean="0">
                <a:latin typeface="Book Antiqua" panose="02040602050305030304" pitchFamily="18" charset="0"/>
              </a:rPr>
              <a:t>with respect to each tenant.</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The data captured will be fed into MKC monitoring system to gain insights.</a:t>
            </a:r>
          </a:p>
        </p:txBody>
      </p:sp>
    </p:spTree>
    <p:extLst>
      <p:ext uri="{BB962C8B-B14F-4D97-AF65-F5344CB8AC3E}">
        <p14:creationId xmlns:p14="http://schemas.microsoft.com/office/powerpoint/2010/main" val="3077907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018387" y="3704386"/>
            <a:ext cx="3018385" cy="2774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312816" y="2864052"/>
            <a:ext cx="4941764" cy="3028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Environment Monitoring System</a:t>
            </a:r>
          </a:p>
        </p:txBody>
      </p:sp>
      <p:sp>
        <p:nvSpPr>
          <p:cNvPr id="3" name="Rectangle: Rounded Corners 5">
            <a:extLst>
              <a:ext uri="{FF2B5EF4-FFF2-40B4-BE49-F238E27FC236}">
                <a16:creationId xmlns:a16="http://schemas.microsoft.com/office/drawing/2014/main" xmlns="" id="{5156BBCB-CCEB-4708-8FE7-64DC9C997C54}"/>
              </a:ext>
            </a:extLst>
          </p:cNvPr>
          <p:cNvSpPr/>
          <p:nvPr/>
        </p:nvSpPr>
        <p:spPr>
          <a:xfrm>
            <a:off x="772878" y="3011631"/>
            <a:ext cx="1423164" cy="86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Ambient air quality</a:t>
            </a:r>
          </a:p>
        </p:txBody>
      </p:sp>
      <p:sp>
        <p:nvSpPr>
          <p:cNvPr id="4" name="Rectangle: Rounded Corners 6">
            <a:extLst>
              <a:ext uri="{FF2B5EF4-FFF2-40B4-BE49-F238E27FC236}">
                <a16:creationId xmlns:a16="http://schemas.microsoft.com/office/drawing/2014/main" xmlns="" id="{F6D932A8-A20C-4E02-905C-6AA9BB3F5672}"/>
              </a:ext>
            </a:extLst>
          </p:cNvPr>
          <p:cNvSpPr/>
          <p:nvPr/>
        </p:nvSpPr>
        <p:spPr>
          <a:xfrm>
            <a:off x="556883" y="4312448"/>
            <a:ext cx="1855154" cy="86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Meteorology</a:t>
            </a:r>
          </a:p>
        </p:txBody>
      </p:sp>
      <p:sp>
        <p:nvSpPr>
          <p:cNvPr id="9" name="TextBox 8">
            <a:extLst>
              <a:ext uri="{FF2B5EF4-FFF2-40B4-BE49-F238E27FC236}">
                <a16:creationId xmlns:a16="http://schemas.microsoft.com/office/drawing/2014/main" xmlns="" id="{521D6E09-1A2A-424C-8743-F71570E08A23}"/>
              </a:ext>
            </a:extLst>
          </p:cNvPr>
          <p:cNvSpPr txBox="1"/>
          <p:nvPr/>
        </p:nvSpPr>
        <p:spPr>
          <a:xfrm>
            <a:off x="2813923" y="4149750"/>
            <a:ext cx="2036879"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a:t>Wind Speed &amp; direction</a:t>
            </a:r>
          </a:p>
          <a:p>
            <a:pPr marL="285750" indent="-285750">
              <a:buFont typeface="Wingdings" panose="05000000000000000000" pitchFamily="2" charset="2"/>
              <a:buChar char="ü"/>
            </a:pPr>
            <a:r>
              <a:rPr lang="en-IN" dirty="0"/>
              <a:t>Temperature</a:t>
            </a:r>
          </a:p>
          <a:p>
            <a:pPr marL="285750" indent="-285750">
              <a:buFont typeface="Wingdings" panose="05000000000000000000" pitchFamily="2" charset="2"/>
              <a:buChar char="ü"/>
            </a:pPr>
            <a:r>
              <a:rPr lang="en-IN" dirty="0"/>
              <a:t>Humidity</a:t>
            </a:r>
          </a:p>
          <a:p>
            <a:pPr marL="285750" indent="-285750">
              <a:buFont typeface="Wingdings" panose="05000000000000000000" pitchFamily="2" charset="2"/>
              <a:buChar char="ü"/>
            </a:pPr>
            <a:r>
              <a:rPr lang="en-IN" dirty="0"/>
              <a:t>Rainfall</a:t>
            </a:r>
          </a:p>
        </p:txBody>
      </p:sp>
      <p:sp>
        <p:nvSpPr>
          <p:cNvPr id="12" name="TextBox 11">
            <a:extLst>
              <a:ext uri="{FF2B5EF4-FFF2-40B4-BE49-F238E27FC236}">
                <a16:creationId xmlns:a16="http://schemas.microsoft.com/office/drawing/2014/main" xmlns="" id="{97A0E6D0-BD81-46B8-B9B3-C960F7867C03}"/>
              </a:ext>
            </a:extLst>
          </p:cNvPr>
          <p:cNvSpPr txBox="1"/>
          <p:nvPr/>
        </p:nvSpPr>
        <p:spPr>
          <a:xfrm>
            <a:off x="2573893" y="3189058"/>
            <a:ext cx="1999088" cy="646331"/>
          </a:xfrm>
          <a:prstGeom prst="rect">
            <a:avLst/>
          </a:prstGeom>
          <a:noFill/>
        </p:spPr>
        <p:txBody>
          <a:bodyPr wrap="square" rtlCol="0">
            <a:spAutoFit/>
          </a:bodyPr>
          <a:lstStyle/>
          <a:p>
            <a:pPr marL="285750" indent="-285750">
              <a:buFont typeface="Wingdings" panose="05000000000000000000" pitchFamily="2" charset="2"/>
              <a:buChar char="ü"/>
            </a:pPr>
            <a:r>
              <a:rPr lang="en-IN" dirty="0"/>
              <a:t>Air Quality Index (AQI)</a:t>
            </a:r>
          </a:p>
        </p:txBody>
      </p:sp>
      <p:sp>
        <p:nvSpPr>
          <p:cNvPr id="18" name="Rectangle: Rounded Corners 10">
            <a:extLst>
              <a:ext uri="{FF2B5EF4-FFF2-40B4-BE49-F238E27FC236}">
                <a16:creationId xmlns:a16="http://schemas.microsoft.com/office/drawing/2014/main" xmlns="" id="{07F97CE1-BDEF-4D42-B427-07201B31920F}"/>
              </a:ext>
            </a:extLst>
          </p:cNvPr>
          <p:cNvSpPr/>
          <p:nvPr/>
        </p:nvSpPr>
        <p:spPr>
          <a:xfrm>
            <a:off x="7468299" y="4223891"/>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0" name="Right Arrow 19"/>
          <p:cNvSpPr/>
          <p:nvPr/>
        </p:nvSpPr>
        <p:spPr>
          <a:xfrm>
            <a:off x="5740536" y="3916588"/>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08818" y="5549104"/>
            <a:ext cx="3157060" cy="646331"/>
          </a:xfrm>
          <a:prstGeom prst="rect">
            <a:avLst/>
          </a:prstGeom>
        </p:spPr>
        <p:txBody>
          <a:bodyPr wrap="square">
            <a:spAutoFit/>
          </a:bodyPr>
          <a:lstStyle/>
          <a:p>
            <a:pPr marL="457200" indent="-457200" algn="just">
              <a:buFont typeface="+mj-lt"/>
              <a:buAutoNum type="arabicPeriod"/>
            </a:pPr>
            <a:r>
              <a:rPr lang="en-US" dirty="0"/>
              <a:t>Qualitative Measures</a:t>
            </a:r>
          </a:p>
          <a:p>
            <a:pPr marL="457200" indent="-457200" algn="just">
              <a:buFont typeface="+mj-lt"/>
              <a:buAutoNum type="arabicPeriod"/>
            </a:pPr>
            <a:r>
              <a:rPr lang="en-US" dirty="0"/>
              <a:t>Weather Report</a:t>
            </a:r>
          </a:p>
        </p:txBody>
      </p:sp>
      <p:sp>
        <p:nvSpPr>
          <p:cNvPr id="25" name="Rectangle 24"/>
          <p:cNvSpPr/>
          <p:nvPr/>
        </p:nvSpPr>
        <p:spPr>
          <a:xfrm>
            <a:off x="312816" y="1114536"/>
            <a:ext cx="11587799" cy="923330"/>
          </a:xfrm>
          <a:prstGeom prst="rect">
            <a:avLst/>
          </a:prstGeom>
        </p:spPr>
        <p:txBody>
          <a:bodyPr wrap="square">
            <a:spAutoFit/>
          </a:bodyPr>
          <a:lstStyle/>
          <a:p>
            <a:pPr algn="just"/>
            <a:r>
              <a:rPr lang="en-US" dirty="0" smtClean="0">
                <a:latin typeface="Book Antiqua" panose="02040602050305030304" pitchFamily="18" charset="0"/>
              </a:rPr>
              <a:t>There will be built-in modules installed in the campus to determine the air </a:t>
            </a:r>
            <a:r>
              <a:rPr lang="en-US" dirty="0" smtClean="0">
                <a:latin typeface="Book Antiqua" panose="02040602050305030304" pitchFamily="18" charset="0"/>
              </a:rPr>
              <a:t>quality</a:t>
            </a:r>
            <a:r>
              <a:rPr lang="en-US" dirty="0">
                <a:latin typeface="Book Antiqua" panose="02040602050305030304" pitchFamily="18" charset="0"/>
              </a:rPr>
              <a:t> </a:t>
            </a:r>
            <a:r>
              <a:rPr lang="en-US" dirty="0" smtClean="0">
                <a:latin typeface="Book Antiqua" panose="02040602050305030304" pitchFamily="18" charset="0"/>
              </a:rPr>
              <a:t>and meteorology data</a:t>
            </a:r>
            <a:r>
              <a:rPr lang="en-US" dirty="0" smtClean="0">
                <a:latin typeface="Book Antiqua" panose="02040602050305030304" pitchFamily="18" charset="0"/>
              </a:rPr>
              <a:t>. </a:t>
            </a:r>
            <a:r>
              <a:rPr lang="en-US" dirty="0" smtClean="0">
                <a:latin typeface="Book Antiqua" panose="02040602050305030304" pitchFamily="18" charset="0"/>
              </a:rPr>
              <a:t>The </a:t>
            </a:r>
            <a:r>
              <a:rPr lang="en-US" dirty="0">
                <a:latin typeface="Book Antiqua" panose="02040602050305030304" pitchFamily="18" charset="0"/>
              </a:rPr>
              <a:t>Meteorology and atmospheric data will be captured through sensors which will be installed inside the MKC campus. The sensor data captured will be fed into MKC monitoring system to gain insights.</a:t>
            </a:r>
          </a:p>
        </p:txBody>
      </p:sp>
      <p:pic>
        <p:nvPicPr>
          <p:cNvPr id="22" name="Picture 4" descr="Customized Quality Assurance Elevator WiFi LCD Digital Signage Display  Manufacturers, Suppliers, Factory - Quotation - OCEANUS">
            <a:extLst>
              <a:ext uri="{FF2B5EF4-FFF2-40B4-BE49-F238E27FC236}">
                <a16:creationId xmlns:a16="http://schemas.microsoft.com/office/drawing/2014/main" xmlns="" id="{22A8F178-EE76-4617-A791-94ADF609B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843" y="2160543"/>
            <a:ext cx="2476265" cy="145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58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07812"/>
            <a:ext cx="10515600" cy="480131"/>
          </a:xfrm>
        </p:spPr>
        <p:txBody>
          <a:bodyPr/>
          <a:lstStyle/>
          <a:p>
            <a:pPr eaLnBrk="1" fontAlgn="auto" hangingPunct="1">
              <a:spcAft>
                <a:spcPts val="0"/>
              </a:spcAft>
              <a:defRPr/>
            </a:pPr>
            <a:r>
              <a:rPr lang="en-US" dirty="0"/>
              <a:t>Project Objective</a:t>
            </a:r>
          </a:p>
        </p:txBody>
      </p:sp>
      <p:sp>
        <p:nvSpPr>
          <p:cNvPr id="3" name="TextBox 2">
            <a:extLst>
              <a:ext uri="{FF2B5EF4-FFF2-40B4-BE49-F238E27FC236}">
                <a16:creationId xmlns:a16="http://schemas.microsoft.com/office/drawing/2014/main" xmlns="" id="{6A2BC1D3-0B08-410E-8475-2FBF66BA8031}"/>
              </a:ext>
            </a:extLst>
          </p:cNvPr>
          <p:cNvSpPr txBox="1"/>
          <p:nvPr/>
        </p:nvSpPr>
        <p:spPr>
          <a:xfrm>
            <a:off x="738591" y="1781807"/>
            <a:ext cx="10515600" cy="646331"/>
          </a:xfrm>
          <a:prstGeom prst="rect">
            <a:avLst/>
          </a:prstGeom>
          <a:noFill/>
        </p:spPr>
        <p:txBody>
          <a:bodyPr wrap="square" rtlCol="0">
            <a:spAutoFit/>
          </a:bodyPr>
          <a:lstStyle/>
          <a:p>
            <a:pPr algn="just"/>
            <a:r>
              <a:rPr lang="en-US" dirty="0">
                <a:latin typeface="Book Antiqua" panose="02040602050305030304" pitchFamily="18" charset="0"/>
              </a:rPr>
              <a:t>To develop an integrated </a:t>
            </a:r>
            <a:r>
              <a:rPr lang="en-US" dirty="0" smtClean="0">
                <a:latin typeface="Book Antiqua" panose="02040602050305030304" pitchFamily="18" charset="0"/>
              </a:rPr>
              <a:t>monitoring </a:t>
            </a:r>
            <a:r>
              <a:rPr lang="en-US" dirty="0">
                <a:latin typeface="Book Antiqua" panose="02040602050305030304" pitchFamily="18" charset="0"/>
              </a:rPr>
              <a:t>system across the </a:t>
            </a:r>
            <a:r>
              <a:rPr lang="en-US" dirty="0" smtClean="0">
                <a:latin typeface="Book Antiqua" panose="02040602050305030304" pitchFamily="18" charset="0"/>
              </a:rPr>
              <a:t>MKC campus </a:t>
            </a:r>
            <a:r>
              <a:rPr lang="en-US" dirty="0">
                <a:latin typeface="Book Antiqua" panose="02040602050305030304" pitchFamily="18" charset="0"/>
              </a:rPr>
              <a:t>enabling timely and informed </a:t>
            </a:r>
            <a:r>
              <a:rPr lang="en-US" dirty="0" smtClean="0">
                <a:latin typeface="Book Antiqua" panose="02040602050305030304" pitchFamily="18" charset="0"/>
              </a:rPr>
              <a:t>decisions.</a:t>
            </a:r>
            <a:endParaRPr lang="en-US" dirty="0">
              <a:latin typeface="Book Antiqua" panose="02040602050305030304" pitchFamily="18" charset="0"/>
            </a:endParaRPr>
          </a:p>
        </p:txBody>
      </p:sp>
      <p:sp>
        <p:nvSpPr>
          <p:cNvPr id="2" name="TextBox 1">
            <a:extLst>
              <a:ext uri="{FF2B5EF4-FFF2-40B4-BE49-F238E27FC236}">
                <a16:creationId xmlns:a16="http://schemas.microsoft.com/office/drawing/2014/main" xmlns="" id="{821434D8-2CD0-4343-BA08-42951A9EAFF4}"/>
              </a:ext>
            </a:extLst>
          </p:cNvPr>
          <p:cNvSpPr txBox="1"/>
          <p:nvPr/>
        </p:nvSpPr>
        <p:spPr>
          <a:xfrm>
            <a:off x="738592" y="2760337"/>
            <a:ext cx="10515599" cy="923330"/>
          </a:xfrm>
          <a:prstGeom prst="rect">
            <a:avLst/>
          </a:prstGeom>
          <a:noFill/>
        </p:spPr>
        <p:txBody>
          <a:bodyPr wrap="square" rtlCol="0">
            <a:spAutoFit/>
          </a:bodyPr>
          <a:lstStyle/>
          <a:p>
            <a:pPr algn="just"/>
            <a:r>
              <a:rPr lang="en-US" dirty="0">
                <a:latin typeface="Book Antiqua" panose="02040602050305030304" pitchFamily="18" charset="0"/>
              </a:rPr>
              <a:t>The system will enable real time monitoring of various resources within </a:t>
            </a:r>
            <a:r>
              <a:rPr lang="en-US" dirty="0" smtClean="0">
                <a:latin typeface="Book Antiqua" panose="02040602050305030304" pitchFamily="18" charset="0"/>
              </a:rPr>
              <a:t>MKC campus </a:t>
            </a:r>
            <a:r>
              <a:rPr lang="en-US" dirty="0">
                <a:latin typeface="Book Antiqua" panose="02040602050305030304" pitchFamily="18" charset="0"/>
              </a:rPr>
              <a:t>and provide actionable insights on the demand, consumption and forecast of resources for optimal utilization,  result in increased productivity with enhanced customer experience.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Pilot Implementation of MKC Monitoring System – WIRAS Facility</a:t>
            </a:r>
          </a:p>
        </p:txBody>
      </p:sp>
      <p:sp>
        <p:nvSpPr>
          <p:cNvPr id="3" name="TextBox 2">
            <a:extLst>
              <a:ext uri="{FF2B5EF4-FFF2-40B4-BE49-F238E27FC236}">
                <a16:creationId xmlns:a16="http://schemas.microsoft.com/office/drawing/2014/main" xmlns="" id="{CBF917C1-65FF-413C-AF4B-44D0C72BAFD2}"/>
              </a:ext>
            </a:extLst>
          </p:cNvPr>
          <p:cNvSpPr txBox="1"/>
          <p:nvPr/>
        </p:nvSpPr>
        <p:spPr>
          <a:xfrm>
            <a:off x="1133925" y="1807070"/>
            <a:ext cx="9903269" cy="2308324"/>
          </a:xfrm>
          <a:prstGeom prst="rect">
            <a:avLst/>
          </a:prstGeom>
          <a:noFill/>
        </p:spPr>
        <p:txBody>
          <a:bodyPr wrap="square" rtlCol="0">
            <a:spAutoFit/>
          </a:bodyPr>
          <a:lstStyle/>
          <a:p>
            <a:r>
              <a:rPr lang="en-US" dirty="0">
                <a:latin typeface="Book Antiqua" panose="02040602050305030304" pitchFamily="18" charset="0"/>
              </a:rPr>
              <a:t>WIRAS (World Institute of Research &amp; Advanced Studies) is a </a:t>
            </a:r>
            <a:r>
              <a:rPr lang="en-US" dirty="0" smtClean="0">
                <a:latin typeface="Book Antiqua" panose="02040602050305030304" pitchFamily="18" charset="0"/>
              </a:rPr>
              <a:t>pilot </a:t>
            </a:r>
            <a:r>
              <a:rPr lang="en-US" dirty="0">
                <a:latin typeface="Book Antiqua" panose="02040602050305030304" pitchFamily="18" charset="0"/>
              </a:rPr>
              <a:t>project for smart building project with MKC. WIRAS, a building facility houses over 300 students helping them with their education and accommodation. In addition, WIRAS also accommodates over 10 staffs in the facility</a:t>
            </a:r>
            <a:r>
              <a:rPr lang="en-US" dirty="0" smtClean="0">
                <a:latin typeface="Book Antiqua" panose="02040602050305030304" pitchFamily="18" charset="0"/>
              </a:rPr>
              <a:t>.</a:t>
            </a:r>
          </a:p>
          <a:p>
            <a:endParaRPr lang="en-US" dirty="0">
              <a:latin typeface="Book Antiqua" panose="02040602050305030304" pitchFamily="18" charset="0"/>
            </a:endParaRPr>
          </a:p>
          <a:p>
            <a:r>
              <a:rPr lang="en-US" dirty="0">
                <a:latin typeface="Book Antiqua" panose="02040602050305030304" pitchFamily="18" charset="0"/>
              </a:rPr>
              <a:t>The objective of the pilot project will be to monitor and control the consumption of water and power supply within WIRAS campus along with managing the operations of sewage treatment plant</a:t>
            </a:r>
            <a:r>
              <a:rPr lang="en-US" dirty="0" smtClean="0">
                <a:latin typeface="Book Antiqua" panose="02040602050305030304" pitchFamily="18" charset="0"/>
              </a:rPr>
              <a:t>.</a:t>
            </a:r>
            <a:endParaRPr lang="en-US" dirty="0">
              <a:latin typeface="Book Antiqua" panose="02040602050305030304" pitchFamily="18" charset="0"/>
            </a:endParaRPr>
          </a:p>
        </p:txBody>
      </p:sp>
    </p:spTree>
    <p:extLst>
      <p:ext uri="{BB962C8B-B14F-4D97-AF65-F5344CB8AC3E}">
        <p14:creationId xmlns:p14="http://schemas.microsoft.com/office/powerpoint/2010/main" val="68541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WIRAS </a:t>
            </a:r>
            <a:r>
              <a:rPr lang="en-US" altLang="en-US" sz="2800" b="1" dirty="0" smtClean="0">
                <a:solidFill>
                  <a:srgbClr val="2F2573"/>
                </a:solidFill>
                <a:ea typeface="Montserrat ExtraBold"/>
                <a:cs typeface="Montserrat ExtraBold"/>
              </a:rPr>
              <a:t>Facility – </a:t>
            </a:r>
            <a:r>
              <a:rPr lang="en-US" altLang="en-US" sz="2800" b="1" dirty="0">
                <a:solidFill>
                  <a:srgbClr val="2F2573"/>
                </a:solidFill>
                <a:ea typeface="Montserrat ExtraBold"/>
                <a:cs typeface="Montserrat ExtraBold"/>
              </a:rPr>
              <a:t>Existing Water Resources</a:t>
            </a:r>
          </a:p>
        </p:txBody>
      </p:sp>
      <p:sp>
        <p:nvSpPr>
          <p:cNvPr id="3" name="Rectangle 2"/>
          <p:cNvSpPr/>
          <p:nvPr/>
        </p:nvSpPr>
        <p:spPr>
          <a:xfrm>
            <a:off x="592428" y="973844"/>
            <a:ext cx="10932822"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Book Antiqua" panose="02040602050305030304" pitchFamily="18" charset="0"/>
              </a:rPr>
              <a:t>All </a:t>
            </a:r>
            <a:r>
              <a:rPr lang="en-US" dirty="0">
                <a:latin typeface="Book Antiqua" panose="02040602050305030304" pitchFamily="18" charset="0"/>
              </a:rPr>
              <a:t>water supply needs for WIRAS facility is addressed by an Overhead tank (OH). </a:t>
            </a:r>
            <a:endParaRPr lang="en-US" dirty="0" smtClean="0">
              <a:latin typeface="Book Antiqua" panose="02040602050305030304" pitchFamily="18" charset="0"/>
            </a:endParaRPr>
          </a:p>
          <a:p>
            <a:pPr marL="285750" indent="-285750" algn="just">
              <a:buFont typeface="Arial" panose="020B0604020202020204" pitchFamily="34" charset="0"/>
              <a:buChar char="•"/>
            </a:pPr>
            <a:r>
              <a:rPr lang="en-US" dirty="0" smtClean="0">
                <a:latin typeface="Book Antiqua" panose="02040602050305030304" pitchFamily="18" charset="0"/>
              </a:rPr>
              <a:t>There </a:t>
            </a:r>
            <a:r>
              <a:rPr lang="en-US" dirty="0">
                <a:latin typeface="Book Antiqua" panose="02040602050305030304" pitchFamily="18" charset="0"/>
              </a:rPr>
              <a:t>are 2 primary water sources which supplies water to Overhead Tank, they are the Mini dam (Artificial Dam) and Open well situated at different locations inside MKC campus. </a:t>
            </a:r>
            <a:endParaRPr lang="en-US" dirty="0" smtClean="0">
              <a:latin typeface="Book Antiqua" panose="02040602050305030304" pitchFamily="18" charset="0"/>
            </a:endParaRPr>
          </a:p>
          <a:p>
            <a:pPr marL="285750" indent="-285750" algn="just">
              <a:buFont typeface="Arial" panose="020B0604020202020204" pitchFamily="34" charset="0"/>
              <a:buChar char="•"/>
            </a:pPr>
            <a:r>
              <a:rPr lang="en-US" dirty="0" smtClean="0">
                <a:latin typeface="Book Antiqua" panose="02040602050305030304" pitchFamily="18" charset="0"/>
              </a:rPr>
              <a:t>From </a:t>
            </a:r>
            <a:r>
              <a:rPr lang="en-US" dirty="0">
                <a:latin typeface="Book Antiqua" panose="02040602050305030304" pitchFamily="18" charset="0"/>
              </a:rPr>
              <a:t>the overhead tank, water is supplied to </a:t>
            </a:r>
            <a:r>
              <a:rPr lang="en-US" dirty="0" smtClean="0">
                <a:latin typeface="Book Antiqua" panose="02040602050305030304" pitchFamily="18" charset="0"/>
              </a:rPr>
              <a:t>Kitchen, washroom and toilet flush. </a:t>
            </a:r>
            <a:r>
              <a:rPr lang="en-US" dirty="0">
                <a:latin typeface="Book Antiqua" panose="02040602050305030304" pitchFamily="18" charset="0"/>
              </a:rPr>
              <a:t>The used water from Kitchen, domestic taps and bathrooms/ washrooms flows directly to Sewage Treatment Plant (STP). The used water from the toilets flows to the septic tank. The overflow from the septic tank flows directly to Sewage treatment plant. </a:t>
            </a:r>
          </a:p>
          <a:p>
            <a:pPr algn="just"/>
            <a:endParaRPr lang="en-US" dirty="0">
              <a:latin typeface="Book Antiqua" panose="02040602050305030304" pitchFamily="18" charset="0"/>
            </a:endParaRPr>
          </a:p>
          <a:p>
            <a:pPr algn="just"/>
            <a:r>
              <a:rPr lang="en-US" dirty="0" smtClean="0">
                <a:latin typeface="Book Antiqua" panose="02040602050305030304" pitchFamily="18" charset="0"/>
              </a:rPr>
              <a:t>Available details of water resources in WIRAS are: </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Over Head tank (80000 KL): Available for consumption (40000 </a:t>
            </a:r>
            <a:r>
              <a:rPr lang="en-US" dirty="0" smtClean="0">
                <a:latin typeface="Book Antiqua" panose="02040602050305030304" pitchFamily="18" charset="0"/>
              </a:rPr>
              <a:t>KL). Balance </a:t>
            </a:r>
            <a:r>
              <a:rPr lang="en-US" dirty="0">
                <a:latin typeface="Book Antiqua" panose="02040602050305030304" pitchFamily="18" charset="0"/>
              </a:rPr>
              <a:t>water is reserved for emergency and Fire - and safety </a:t>
            </a:r>
            <a:r>
              <a:rPr lang="en-US" dirty="0" smtClean="0">
                <a:latin typeface="Book Antiqua" panose="02040602050305030304" pitchFamily="18" charset="0"/>
              </a:rPr>
              <a:t>compliances.</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Source of water Supply ( Connected Sources)</a:t>
            </a:r>
          </a:p>
          <a:p>
            <a:pPr marL="285750" indent="-285750" algn="just">
              <a:buFont typeface="Arial" panose="020B0604020202020204" pitchFamily="34" charset="0"/>
              <a:buChar char="•"/>
            </a:pPr>
            <a:r>
              <a:rPr lang="en-US" dirty="0">
                <a:latin typeface="Book Antiqua" panose="02040602050305030304" pitchFamily="18" charset="0"/>
              </a:rPr>
              <a:t>Open Well (6m diameter)</a:t>
            </a:r>
          </a:p>
          <a:p>
            <a:pPr marL="285750" indent="-285750" algn="just">
              <a:buFont typeface="Arial" panose="020B0604020202020204" pitchFamily="34" charset="0"/>
              <a:buChar char="•"/>
            </a:pPr>
            <a:r>
              <a:rPr lang="en-US" dirty="0">
                <a:latin typeface="Book Antiqua" panose="02040602050305030304" pitchFamily="18" charset="0"/>
              </a:rPr>
              <a:t>Mini Dam (2 Cr Liter)</a:t>
            </a:r>
          </a:p>
        </p:txBody>
      </p:sp>
      <p:graphicFrame>
        <p:nvGraphicFramePr>
          <p:cNvPr id="15" name="Table 14"/>
          <p:cNvGraphicFramePr>
            <a:graphicFrameLocks noGrp="1"/>
          </p:cNvGraphicFramePr>
          <p:nvPr>
            <p:extLst>
              <p:ext uri="{D42A27DB-BD31-4B8C-83A1-F6EECF244321}">
                <p14:modId xmlns:p14="http://schemas.microsoft.com/office/powerpoint/2010/main" val="763827382"/>
              </p:ext>
            </p:extLst>
          </p:nvPr>
        </p:nvGraphicFramePr>
        <p:xfrm>
          <a:off x="2481064" y="4962790"/>
          <a:ext cx="2846823" cy="1752600"/>
        </p:xfrm>
        <a:graphic>
          <a:graphicData uri="http://schemas.openxmlformats.org/drawingml/2006/table">
            <a:tbl>
              <a:tblPr firstRow="1" bandRow="1">
                <a:tableStyleId>{5C22544A-7EE6-4342-B048-85BDC9FD1C3A}</a:tableStyleId>
              </a:tblPr>
              <a:tblGrid>
                <a:gridCol w="2846823"/>
              </a:tblGrid>
              <a:tr h="370840">
                <a:tc>
                  <a:txBody>
                    <a:bodyPr/>
                    <a:lstStyle/>
                    <a:p>
                      <a:pPr algn="ctr"/>
                      <a:r>
                        <a:rPr lang="en-US" dirty="0" smtClean="0"/>
                        <a:t>Water Consumption Facilities</a:t>
                      </a:r>
                      <a:endParaRPr lang="en-US" dirty="0"/>
                    </a:p>
                  </a:txBody>
                  <a:tcPr/>
                </a:tc>
              </a:tr>
              <a:tr h="370840">
                <a:tc>
                  <a:txBody>
                    <a:bodyPr/>
                    <a:lstStyle/>
                    <a:p>
                      <a:pPr algn="ctr"/>
                      <a:r>
                        <a:rPr lang="en-US" dirty="0" smtClean="0"/>
                        <a:t>Kitchen</a:t>
                      </a:r>
                      <a:endParaRPr lang="en-US" dirty="0"/>
                    </a:p>
                  </a:txBody>
                  <a:tcPr/>
                </a:tc>
              </a:tr>
              <a:tr h="370840">
                <a:tc>
                  <a:txBody>
                    <a:bodyPr/>
                    <a:lstStyle/>
                    <a:p>
                      <a:pPr algn="ctr"/>
                      <a:r>
                        <a:rPr lang="en-US" dirty="0" smtClean="0"/>
                        <a:t>Washrooms</a:t>
                      </a:r>
                      <a:endParaRPr lang="en-US" dirty="0"/>
                    </a:p>
                  </a:txBody>
                  <a:tcPr/>
                </a:tc>
              </a:tr>
              <a:tr h="370840">
                <a:tc>
                  <a:txBody>
                    <a:bodyPr/>
                    <a:lstStyle/>
                    <a:p>
                      <a:pPr algn="ctr"/>
                      <a:r>
                        <a:rPr lang="en-US" dirty="0" smtClean="0"/>
                        <a:t>Toilet</a:t>
                      </a:r>
                      <a:r>
                        <a:rPr lang="en-US" baseline="0" dirty="0" smtClean="0"/>
                        <a:t> Flushing</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79800413"/>
              </p:ext>
            </p:extLst>
          </p:nvPr>
        </p:nvGraphicFramePr>
        <p:xfrm>
          <a:off x="6139218" y="4977538"/>
          <a:ext cx="3374493" cy="1483360"/>
        </p:xfrm>
        <a:graphic>
          <a:graphicData uri="http://schemas.openxmlformats.org/drawingml/2006/table">
            <a:tbl>
              <a:tblPr firstRow="1" bandRow="1">
                <a:tableStyleId>{5C22544A-7EE6-4342-B048-85BDC9FD1C3A}</a:tableStyleId>
              </a:tblPr>
              <a:tblGrid>
                <a:gridCol w="3374493"/>
              </a:tblGrid>
              <a:tr h="370840">
                <a:tc>
                  <a:txBody>
                    <a:bodyPr/>
                    <a:lstStyle/>
                    <a:p>
                      <a:pPr algn="ctr"/>
                      <a:r>
                        <a:rPr lang="en-US" dirty="0" smtClean="0"/>
                        <a:t>Sewage Treatment</a:t>
                      </a:r>
                      <a:endParaRPr lang="en-US" dirty="0"/>
                    </a:p>
                  </a:txBody>
                  <a:tcPr/>
                </a:tc>
              </a:tr>
              <a:tr h="370840">
                <a:tc>
                  <a:txBody>
                    <a:bodyPr/>
                    <a:lstStyle/>
                    <a:p>
                      <a:r>
                        <a:rPr lang="en-US" dirty="0" smtClean="0"/>
                        <a:t>Sewage</a:t>
                      </a:r>
                      <a:r>
                        <a:rPr lang="en-US" baseline="0" dirty="0" smtClean="0"/>
                        <a:t> Treatment Plant (50 KLD)</a:t>
                      </a:r>
                      <a:endParaRPr lang="en-US" dirty="0"/>
                    </a:p>
                  </a:txBody>
                  <a:tcPr/>
                </a:tc>
              </a:tr>
              <a:tr h="370840">
                <a:tc>
                  <a:txBody>
                    <a:bodyPr/>
                    <a:lstStyle/>
                    <a:p>
                      <a:r>
                        <a:rPr lang="en-US" dirty="0" smtClean="0"/>
                        <a:t>Drainage (Kitchen + Washroom)</a:t>
                      </a:r>
                      <a:endParaRPr lang="en-US" dirty="0"/>
                    </a:p>
                  </a:txBody>
                  <a:tcPr/>
                </a:tc>
              </a:tr>
              <a:tr h="370840">
                <a:tc>
                  <a:txBody>
                    <a:bodyPr/>
                    <a:lstStyle/>
                    <a:p>
                      <a:r>
                        <a:rPr lang="en-US" dirty="0" smtClean="0"/>
                        <a:t>Septic Tank (80 KL)</a:t>
                      </a:r>
                      <a:endParaRPr lang="en-US" dirty="0"/>
                    </a:p>
                  </a:txBody>
                  <a:tcPr/>
                </a:tc>
              </a:tr>
            </a:tbl>
          </a:graphicData>
        </a:graphic>
      </p:graphicFrame>
    </p:spTree>
    <p:extLst>
      <p:ext uri="{BB962C8B-B14F-4D97-AF65-F5344CB8AC3E}">
        <p14:creationId xmlns:p14="http://schemas.microsoft.com/office/powerpoint/2010/main" val="53175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WIRAS </a:t>
            </a:r>
            <a:r>
              <a:rPr lang="en-US" altLang="en-US" sz="2800" b="1" dirty="0" smtClean="0">
                <a:solidFill>
                  <a:srgbClr val="2F2573"/>
                </a:solidFill>
                <a:ea typeface="Montserrat ExtraBold"/>
                <a:cs typeface="Montserrat ExtraBold"/>
              </a:rPr>
              <a:t>Facility – </a:t>
            </a:r>
            <a:r>
              <a:rPr lang="en-US" altLang="en-US" sz="2800" b="1" dirty="0">
                <a:solidFill>
                  <a:srgbClr val="2F2573"/>
                </a:solidFill>
                <a:ea typeface="Montserrat ExtraBold"/>
                <a:cs typeface="Montserrat ExtraBold"/>
              </a:rPr>
              <a:t>Existing </a:t>
            </a:r>
            <a:r>
              <a:rPr lang="en-US" altLang="en-US" sz="2800" b="1" dirty="0" smtClean="0">
                <a:solidFill>
                  <a:srgbClr val="2F2573"/>
                </a:solidFill>
                <a:ea typeface="Montserrat ExtraBold"/>
                <a:cs typeface="Montserrat ExtraBold"/>
              </a:rPr>
              <a:t>Power </a:t>
            </a:r>
            <a:r>
              <a:rPr lang="en-US" altLang="en-US" sz="2800" b="1" dirty="0">
                <a:solidFill>
                  <a:srgbClr val="2F2573"/>
                </a:solidFill>
                <a:ea typeface="Montserrat ExtraBold"/>
                <a:cs typeface="Montserrat ExtraBold"/>
              </a:rPr>
              <a:t>Resources</a:t>
            </a:r>
          </a:p>
        </p:txBody>
      </p:sp>
      <p:sp>
        <p:nvSpPr>
          <p:cNvPr id="2" name="Rectangle 1"/>
          <p:cNvSpPr/>
          <p:nvPr/>
        </p:nvSpPr>
        <p:spPr>
          <a:xfrm>
            <a:off x="759854" y="1088872"/>
            <a:ext cx="10599312" cy="3198568"/>
          </a:xfrm>
          <a:prstGeom prst="rect">
            <a:avLst/>
          </a:prstGeom>
        </p:spPr>
        <p:txBody>
          <a:bodyPr wrap="square">
            <a:spAutoFit/>
          </a:bodyPr>
          <a:lstStyle/>
          <a:p>
            <a:pPr marL="0" marR="0" algn="just">
              <a:lnSpc>
                <a:spcPct val="115000"/>
              </a:lnSpc>
              <a:spcBef>
                <a:spcPts val="1200"/>
              </a:spcBef>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One HT line (Individual metering) from KSEB main power lines is distributed to 5 buildings as individual LT lines (normal metering/ analog metering). The distribution is through 400 KV transformer. One of 5 lines is connected to WIRAS facility. In each 5 lines, analog metering is provided in each feeder for getting the meter readings of power consumptions.</a:t>
            </a:r>
            <a:endParaRPr lang="en-US" dirty="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WIRAS has a routed and metered power supply from KSEB with a load capacity of 133KV supported by a DC generator of 62.5 KVA. The connected load is estimated to be 150 KV including AC units. The demand is currently limited to 20 KV but when the student capacity increases, load limit raises to 30-40 KV range. Currently, the AC unit provisioning is limited in WIRAS facility</a:t>
            </a:r>
            <a:r>
              <a:rPr lang="en-US" dirty="0" smtClean="0">
                <a:latin typeface="Book Antiqua" panose="02040602050305030304" pitchFamily="18" charset="0"/>
                <a:ea typeface="Calibri" panose="020F0502020204030204" pitchFamily="34" charset="0"/>
                <a:cs typeface="Arial" panose="020B0604020202020204" pitchFamily="34" charset="0"/>
              </a:rPr>
              <a:t>.</a:t>
            </a:r>
          </a:p>
          <a:p>
            <a:pPr marL="0" marR="0" algn="just">
              <a:lnSpc>
                <a:spcPct val="115000"/>
              </a:lnSpc>
              <a:spcBef>
                <a:spcPts val="0"/>
              </a:spcBef>
              <a:spcAft>
                <a:spcPts val="1000"/>
              </a:spcAft>
            </a:pPr>
            <a:r>
              <a:rPr lang="en-US" dirty="0" smtClean="0">
                <a:effectLst/>
                <a:latin typeface="Book Antiqua" panose="02040602050305030304" pitchFamily="18" charset="0"/>
                <a:ea typeface="Calibri" panose="020F0502020204030204" pitchFamily="34" charset="0"/>
                <a:cs typeface="Arial" panose="020B0604020202020204" pitchFamily="34" charset="0"/>
              </a:rPr>
              <a:t>WIRAS  mainly consists of consumption units and power backup units as shown in the tables below:</a:t>
            </a:r>
            <a:endParaRPr lang="en-US" dirty="0">
              <a:effectLst/>
              <a:ea typeface="Calibri" panose="020F050202020403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87711596"/>
              </p:ext>
            </p:extLst>
          </p:nvPr>
        </p:nvGraphicFramePr>
        <p:xfrm>
          <a:off x="2398391" y="4566185"/>
          <a:ext cx="2769367" cy="1759633"/>
        </p:xfrm>
        <a:graphic>
          <a:graphicData uri="http://schemas.openxmlformats.org/drawingml/2006/table">
            <a:tbl>
              <a:tblPr firstRow="1" bandRow="1">
                <a:tableStyleId>{5C22544A-7EE6-4342-B048-85BDC9FD1C3A}</a:tableStyleId>
              </a:tblPr>
              <a:tblGrid>
                <a:gridCol w="2769367"/>
              </a:tblGrid>
              <a:tr h="377873">
                <a:tc>
                  <a:txBody>
                    <a:bodyPr/>
                    <a:lstStyle/>
                    <a:p>
                      <a:pPr algn="ctr"/>
                      <a:r>
                        <a:rPr lang="en-US" dirty="0" smtClean="0"/>
                        <a:t>Power Consumption Blocks</a:t>
                      </a:r>
                      <a:endParaRPr lang="en-US" dirty="0"/>
                    </a:p>
                  </a:txBody>
                  <a:tcPr/>
                </a:tc>
              </a:tr>
              <a:tr h="370840">
                <a:tc>
                  <a:txBody>
                    <a:bodyPr/>
                    <a:lstStyle/>
                    <a:p>
                      <a:pPr algn="ctr"/>
                      <a:r>
                        <a:rPr lang="en-US" dirty="0" smtClean="0"/>
                        <a:t>Hostel</a:t>
                      </a:r>
                      <a:endParaRPr lang="en-US" dirty="0"/>
                    </a:p>
                  </a:txBody>
                  <a:tcPr/>
                </a:tc>
              </a:tr>
              <a:tr h="370840">
                <a:tc>
                  <a:txBody>
                    <a:bodyPr/>
                    <a:lstStyle/>
                    <a:p>
                      <a:pPr algn="ctr"/>
                      <a:r>
                        <a:rPr lang="en-US" dirty="0" smtClean="0"/>
                        <a:t>Classrooms</a:t>
                      </a:r>
                      <a:endParaRPr lang="en-US" dirty="0"/>
                    </a:p>
                  </a:txBody>
                  <a:tcPr/>
                </a:tc>
              </a:tr>
              <a:tr h="370840">
                <a:tc>
                  <a:txBody>
                    <a:bodyPr/>
                    <a:lstStyle/>
                    <a:p>
                      <a:pPr algn="ctr"/>
                      <a:r>
                        <a:rPr lang="en-US" dirty="0" smtClean="0"/>
                        <a:t>Admin Office (Chairman,</a:t>
                      </a:r>
                      <a:r>
                        <a:rPr lang="en-US" baseline="0" dirty="0" smtClean="0"/>
                        <a:t> MD)</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2730075"/>
              </p:ext>
            </p:extLst>
          </p:nvPr>
        </p:nvGraphicFramePr>
        <p:xfrm>
          <a:off x="6563391" y="4572939"/>
          <a:ext cx="2769367" cy="1483360"/>
        </p:xfrm>
        <a:graphic>
          <a:graphicData uri="http://schemas.openxmlformats.org/drawingml/2006/table">
            <a:tbl>
              <a:tblPr firstRow="1" bandRow="1">
                <a:tableStyleId>{5C22544A-7EE6-4342-B048-85BDC9FD1C3A}</a:tableStyleId>
              </a:tblPr>
              <a:tblGrid>
                <a:gridCol w="2769367"/>
              </a:tblGrid>
              <a:tr h="370840">
                <a:tc>
                  <a:txBody>
                    <a:bodyPr/>
                    <a:lstStyle/>
                    <a:p>
                      <a:pPr algn="ctr"/>
                      <a:r>
                        <a:rPr lang="en-US" dirty="0" smtClean="0"/>
                        <a:t>Power Backup Units</a:t>
                      </a:r>
                      <a:endParaRPr lang="en-US" dirty="0"/>
                    </a:p>
                  </a:txBody>
                  <a:tcPr/>
                </a:tc>
              </a:tr>
              <a:tr h="370840">
                <a:tc>
                  <a:txBody>
                    <a:bodyPr/>
                    <a:lstStyle/>
                    <a:p>
                      <a:pPr algn="ctr"/>
                      <a:r>
                        <a:rPr lang="en-US" dirty="0" smtClean="0"/>
                        <a:t>Inverter (</a:t>
                      </a:r>
                      <a:r>
                        <a:rPr lang="en-US" sz="1800" kern="1200" dirty="0" smtClean="0">
                          <a:solidFill>
                            <a:schemeClr val="dk1"/>
                          </a:solidFill>
                          <a:effectLst/>
                          <a:latin typeface="+mn-lt"/>
                          <a:ea typeface="+mn-ea"/>
                          <a:cs typeface="+mn-cs"/>
                        </a:rPr>
                        <a:t>5KVA)</a:t>
                      </a:r>
                      <a:endParaRPr lang="en-US" dirty="0"/>
                    </a:p>
                  </a:txBody>
                  <a:tcPr/>
                </a:tc>
              </a:tr>
              <a:tr h="370840">
                <a:tc>
                  <a:txBody>
                    <a:bodyPr/>
                    <a:lstStyle/>
                    <a:p>
                      <a:pPr algn="ctr"/>
                      <a:r>
                        <a:rPr lang="en-US" dirty="0" smtClean="0"/>
                        <a:t>AMF Generator (62.5 KVA)</a:t>
                      </a:r>
                      <a:endParaRPr lang="en-US" dirty="0"/>
                    </a:p>
                  </a:txBody>
                  <a:tcPr/>
                </a:tc>
              </a:tr>
              <a:tr h="370840">
                <a:tc>
                  <a:txBody>
                    <a:bodyPr/>
                    <a:lstStyle/>
                    <a:p>
                      <a:pPr algn="ctr"/>
                      <a:r>
                        <a:rPr lang="en-US" dirty="0" smtClean="0"/>
                        <a:t>Solar Panels (Optional)</a:t>
                      </a:r>
                      <a:endParaRPr lang="en-US" dirty="0"/>
                    </a:p>
                  </a:txBody>
                  <a:tcPr/>
                </a:tc>
              </a:tr>
            </a:tbl>
          </a:graphicData>
        </a:graphic>
      </p:graphicFrame>
    </p:spTree>
    <p:extLst>
      <p:ext uri="{BB962C8B-B14F-4D97-AF65-F5344CB8AC3E}">
        <p14:creationId xmlns:p14="http://schemas.microsoft.com/office/powerpoint/2010/main" val="2127695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156092" y="3545036"/>
            <a:ext cx="3923071" cy="1681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ounded Rectangle 1"/>
          <p:cNvSpPr/>
          <p:nvPr/>
        </p:nvSpPr>
        <p:spPr>
          <a:xfrm>
            <a:off x="1150374" y="1654053"/>
            <a:ext cx="3923071" cy="1681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Pilot Implementation of MKC Monitoring System – WIRAS Facility</a:t>
            </a:r>
          </a:p>
        </p:txBody>
      </p:sp>
      <p:sp>
        <p:nvSpPr>
          <p:cNvPr id="24" name="Rounded Rectangle 23"/>
          <p:cNvSpPr/>
          <p:nvPr/>
        </p:nvSpPr>
        <p:spPr>
          <a:xfrm>
            <a:off x="7320406" y="1287887"/>
            <a:ext cx="4566794" cy="43659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ounded Rectangle 24"/>
          <p:cNvSpPr/>
          <p:nvPr/>
        </p:nvSpPr>
        <p:spPr>
          <a:xfrm>
            <a:off x="9453628" y="3970745"/>
            <a:ext cx="2232400" cy="900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Resource Management</a:t>
            </a:r>
          </a:p>
        </p:txBody>
      </p:sp>
      <p:sp>
        <p:nvSpPr>
          <p:cNvPr id="26" name="Rounded Rectangle 25"/>
          <p:cNvSpPr/>
          <p:nvPr/>
        </p:nvSpPr>
        <p:spPr>
          <a:xfrm>
            <a:off x="9453630" y="2424031"/>
            <a:ext cx="2232398" cy="816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Resource </a:t>
            </a:r>
            <a:r>
              <a:rPr lang="en-US" dirty="0" smtClean="0"/>
              <a:t>&amp; STP Management</a:t>
            </a:r>
            <a:endParaRPr lang="en-US" dirty="0"/>
          </a:p>
        </p:txBody>
      </p:sp>
      <p:sp>
        <p:nvSpPr>
          <p:cNvPr id="27" name="Rectangle 26"/>
          <p:cNvSpPr/>
          <p:nvPr/>
        </p:nvSpPr>
        <p:spPr>
          <a:xfrm>
            <a:off x="8103359" y="1371063"/>
            <a:ext cx="3157060" cy="646331"/>
          </a:xfrm>
          <a:prstGeom prst="rect">
            <a:avLst/>
          </a:prstGeom>
        </p:spPr>
        <p:txBody>
          <a:bodyPr wrap="square">
            <a:spAutoFit/>
          </a:bodyPr>
          <a:lstStyle/>
          <a:p>
            <a:pPr algn="ctr"/>
            <a:r>
              <a:rPr lang="en-IN" dirty="0"/>
              <a:t>MKC Monitoring System </a:t>
            </a:r>
            <a:r>
              <a:rPr lang="en-IN" dirty="0" smtClean="0"/>
              <a:t>Dashboard for WIRAS</a:t>
            </a:r>
            <a:endParaRPr lang="en-IN" dirty="0"/>
          </a:p>
        </p:txBody>
      </p:sp>
      <p:sp>
        <p:nvSpPr>
          <p:cNvPr id="28" name="Rectangle 27"/>
          <p:cNvSpPr/>
          <p:nvPr/>
        </p:nvSpPr>
        <p:spPr>
          <a:xfrm>
            <a:off x="1331612" y="4079563"/>
            <a:ext cx="3572029"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 (STP)</a:t>
            </a:r>
          </a:p>
        </p:txBody>
      </p:sp>
      <p:sp>
        <p:nvSpPr>
          <p:cNvPr id="29" name="Rectangle 28"/>
          <p:cNvSpPr/>
          <p:nvPr/>
        </p:nvSpPr>
        <p:spPr>
          <a:xfrm>
            <a:off x="1328037" y="2017394"/>
            <a:ext cx="3563631" cy="923330"/>
          </a:xfrm>
          <a:prstGeom prst="rect">
            <a:avLst/>
          </a:prstGeom>
        </p:spPr>
        <p:txBody>
          <a:bodyPr wrap="square">
            <a:spAutoFit/>
          </a:bodyPr>
          <a:lstStyle/>
          <a:p>
            <a:pPr marL="342900" indent="-342900" algn="just">
              <a:buFont typeface="+mj-lt"/>
              <a:buAutoNum type="arabicPeriod"/>
            </a:pPr>
            <a:r>
              <a:rPr lang="en-US" dirty="0"/>
              <a:t>Power Consumption Meter Readings</a:t>
            </a:r>
          </a:p>
          <a:p>
            <a:pPr marL="342900" indent="-342900" algn="just">
              <a:buFont typeface="+mj-lt"/>
              <a:buAutoNum type="arabicPeriod"/>
            </a:pPr>
            <a:r>
              <a:rPr lang="en-US" dirty="0"/>
              <a:t>Load Factor data</a:t>
            </a:r>
          </a:p>
        </p:txBody>
      </p:sp>
      <p:sp>
        <p:nvSpPr>
          <p:cNvPr id="30" name="Rectangle 29"/>
          <p:cNvSpPr/>
          <p:nvPr/>
        </p:nvSpPr>
        <p:spPr>
          <a:xfrm>
            <a:off x="1501416" y="1684703"/>
            <a:ext cx="3424785" cy="369332"/>
          </a:xfrm>
          <a:prstGeom prst="rect">
            <a:avLst/>
          </a:prstGeom>
        </p:spPr>
        <p:txBody>
          <a:bodyPr wrap="square">
            <a:spAutoFit/>
          </a:bodyPr>
          <a:lstStyle/>
          <a:p>
            <a:pPr algn="ctr"/>
            <a:r>
              <a:rPr lang="en-IN" b="1" dirty="0"/>
              <a:t>Power Consumption Data - WIRAS</a:t>
            </a:r>
          </a:p>
        </p:txBody>
      </p:sp>
      <p:sp>
        <p:nvSpPr>
          <p:cNvPr id="31" name="Rectangle 30"/>
          <p:cNvSpPr/>
          <p:nvPr/>
        </p:nvSpPr>
        <p:spPr>
          <a:xfrm>
            <a:off x="1328037" y="3727086"/>
            <a:ext cx="3424785" cy="369332"/>
          </a:xfrm>
          <a:prstGeom prst="rect">
            <a:avLst/>
          </a:prstGeom>
        </p:spPr>
        <p:txBody>
          <a:bodyPr wrap="square">
            <a:spAutoFit/>
          </a:bodyPr>
          <a:lstStyle/>
          <a:p>
            <a:pPr algn="ctr"/>
            <a:r>
              <a:rPr lang="en-IN" b="1" dirty="0"/>
              <a:t>Water Consumption Data - WIRAS</a:t>
            </a:r>
          </a:p>
        </p:txBody>
      </p:sp>
      <p:sp>
        <p:nvSpPr>
          <p:cNvPr id="7" name="Right Arrow 6"/>
          <p:cNvSpPr/>
          <p:nvPr/>
        </p:nvSpPr>
        <p:spPr>
          <a:xfrm>
            <a:off x="5865683" y="2918295"/>
            <a:ext cx="1283973" cy="759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tial Circle 12">
            <a:extLst>
              <a:ext uri="{FF2B5EF4-FFF2-40B4-BE49-F238E27FC236}">
                <a16:creationId xmlns:a16="http://schemas.microsoft.com/office/drawing/2014/main" xmlns="" id="{68451337-0471-485D-8126-D01277AF0F18}"/>
              </a:ext>
            </a:extLst>
          </p:cNvPr>
          <p:cNvSpPr/>
          <p:nvPr/>
        </p:nvSpPr>
        <p:spPr>
          <a:xfrm>
            <a:off x="8337117" y="2457892"/>
            <a:ext cx="915341" cy="759595"/>
          </a:xfrm>
          <a:prstGeom prst="pie">
            <a:avLst>
              <a:gd name="adj1" fmla="val 19236288"/>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Partial Circle 7">
            <a:extLst>
              <a:ext uri="{FF2B5EF4-FFF2-40B4-BE49-F238E27FC236}">
                <a16:creationId xmlns:a16="http://schemas.microsoft.com/office/drawing/2014/main" xmlns="" id="{7D7D1606-936F-467D-AB68-75DF2AEC361C}"/>
              </a:ext>
            </a:extLst>
          </p:cNvPr>
          <p:cNvSpPr/>
          <p:nvPr/>
        </p:nvSpPr>
        <p:spPr>
          <a:xfrm>
            <a:off x="7482624" y="2424031"/>
            <a:ext cx="838883" cy="895067"/>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2" descr="Energy Consumption Icon Stock Illustrations – 7,494 Energy Consumption Icon  Stock Illustrations, Vectors &amp; Clipart - Dreamstime">
            <a:extLst>
              <a:ext uri="{FF2B5EF4-FFF2-40B4-BE49-F238E27FC236}">
                <a16:creationId xmlns:a16="http://schemas.microsoft.com/office/drawing/2014/main" xmlns="" id="{D83754D0-FA68-43C2-B0FC-ABDC2E92B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8" t="3991" r="16748" b="21627"/>
          <a:stretch/>
        </p:blipFill>
        <p:spPr bwMode="auto">
          <a:xfrm>
            <a:off x="7777149" y="3632260"/>
            <a:ext cx="1017639" cy="122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976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of WIRAS – Logical </a:t>
            </a:r>
            <a:r>
              <a:rPr lang="en-US" altLang="en-US" sz="2800" b="1" dirty="0" smtClean="0">
                <a:solidFill>
                  <a:srgbClr val="2F2573"/>
                </a:solidFill>
                <a:ea typeface="Montserrat ExtraBold"/>
                <a:cs typeface="Montserrat ExtraBold"/>
              </a:rPr>
              <a:t>Layout with Sensors </a:t>
            </a:r>
            <a:endParaRPr lang="en-US" altLang="en-US" sz="2800" b="1" dirty="0">
              <a:solidFill>
                <a:srgbClr val="2F2573"/>
              </a:solidFill>
              <a:ea typeface="Montserrat ExtraBold"/>
              <a:cs typeface="Montserrat Extra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31" y="936962"/>
            <a:ext cx="5393191" cy="5863605"/>
          </a:xfrm>
          <a:prstGeom prst="rect">
            <a:avLst/>
          </a:prstGeom>
          <a:ln>
            <a:noFill/>
          </a:ln>
        </p:spPr>
      </p:pic>
      <p:sp>
        <p:nvSpPr>
          <p:cNvPr id="4" name="Rectangle: Rounded Corners 10">
            <a:extLst>
              <a:ext uri="{FF2B5EF4-FFF2-40B4-BE49-F238E27FC236}">
                <a16:creationId xmlns:a16="http://schemas.microsoft.com/office/drawing/2014/main" xmlns="" id="{07F97CE1-BDEF-4D42-B427-07201B31920F}"/>
              </a:ext>
            </a:extLst>
          </p:cNvPr>
          <p:cNvSpPr/>
          <p:nvPr/>
        </p:nvSpPr>
        <p:spPr>
          <a:xfrm>
            <a:off x="9628031" y="2666229"/>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 name="Right Arrow 2"/>
          <p:cNvSpPr/>
          <p:nvPr/>
        </p:nvSpPr>
        <p:spPr>
          <a:xfrm>
            <a:off x="6607980" y="3011793"/>
            <a:ext cx="2609762"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9712" y="1924689"/>
            <a:ext cx="2903347"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a:t>
            </a:r>
          </a:p>
        </p:txBody>
      </p:sp>
      <p:sp>
        <p:nvSpPr>
          <p:cNvPr id="7" name="Rectangle 6"/>
          <p:cNvSpPr/>
          <p:nvPr/>
        </p:nvSpPr>
        <p:spPr>
          <a:xfrm>
            <a:off x="9217742" y="3970875"/>
            <a:ext cx="2903347" cy="1200329"/>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Quality Level Data for addition of chemicals</a:t>
            </a:r>
          </a:p>
        </p:txBody>
      </p:sp>
      <p:sp>
        <p:nvSpPr>
          <p:cNvPr id="8" name="Rectangle 7"/>
          <p:cNvSpPr/>
          <p:nvPr/>
        </p:nvSpPr>
        <p:spPr>
          <a:xfrm>
            <a:off x="6708587" y="5171204"/>
            <a:ext cx="5078498" cy="1477328"/>
          </a:xfrm>
          <a:prstGeom prst="rect">
            <a:avLst/>
          </a:prstGeom>
          <a:ln>
            <a:solidFill>
              <a:schemeClr val="accent1"/>
            </a:solidFill>
          </a:ln>
        </p:spPr>
        <p:txBody>
          <a:bodyPr wrap="square">
            <a:spAutoFit/>
          </a:bodyPr>
          <a:lstStyle/>
          <a:p>
            <a:pPr algn="just"/>
            <a:r>
              <a:rPr lang="en-US" dirty="0"/>
              <a:t>Note: </a:t>
            </a:r>
          </a:p>
          <a:p>
            <a:pPr marL="285750" indent="-285750" algn="just">
              <a:buFont typeface="Arial" panose="020B0604020202020204" pitchFamily="34" charset="0"/>
              <a:buChar char="•"/>
            </a:pPr>
            <a:r>
              <a:rPr lang="en-US" dirty="0"/>
              <a:t>Identified water consumption units are Kitchen, washroom and Toilets.</a:t>
            </a:r>
          </a:p>
          <a:p>
            <a:pPr marL="285750" indent="-285750" algn="just">
              <a:buFont typeface="Arial" panose="020B0604020202020204" pitchFamily="34" charset="0"/>
              <a:buChar char="•"/>
            </a:pPr>
            <a:r>
              <a:rPr lang="en-US" dirty="0"/>
              <a:t>Dashboard will also monitor the addition of chemicals in Sewage treatment plant.</a:t>
            </a:r>
          </a:p>
        </p:txBody>
      </p:sp>
    </p:spTree>
    <p:extLst>
      <p:ext uri="{BB962C8B-B14F-4D97-AF65-F5344CB8AC3E}">
        <p14:creationId xmlns:p14="http://schemas.microsoft.com/office/powerpoint/2010/main" val="253296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of WIRAS – Logical Layout </a:t>
            </a:r>
          </a:p>
        </p:txBody>
      </p:sp>
      <p:sp>
        <p:nvSpPr>
          <p:cNvPr id="8" name="Rectangle 7"/>
          <p:cNvSpPr/>
          <p:nvPr/>
        </p:nvSpPr>
        <p:spPr>
          <a:xfrm>
            <a:off x="6859922" y="5472480"/>
            <a:ext cx="5078498" cy="646331"/>
          </a:xfrm>
          <a:prstGeom prst="rect">
            <a:avLst/>
          </a:prstGeom>
        </p:spPr>
        <p:txBody>
          <a:bodyPr wrap="square">
            <a:spAutoFit/>
          </a:bodyPr>
          <a:lstStyle/>
          <a:p>
            <a:pPr algn="just"/>
            <a:r>
              <a:rPr lang="en-US" dirty="0"/>
              <a:t>Note: Identified power consumption units/ blocks are classroom, Admin offices and Hostel.</a:t>
            </a:r>
          </a:p>
        </p:txBody>
      </p:sp>
      <p:sp>
        <p:nvSpPr>
          <p:cNvPr id="9" name="Rounded Rectangle 8"/>
          <p:cNvSpPr/>
          <p:nvPr/>
        </p:nvSpPr>
        <p:spPr>
          <a:xfrm>
            <a:off x="716030" y="1153886"/>
            <a:ext cx="2206296" cy="1346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4133796" y="1125656"/>
            <a:ext cx="2483720" cy="1794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ounded Rectangle 10"/>
          <p:cNvSpPr/>
          <p:nvPr/>
        </p:nvSpPr>
        <p:spPr>
          <a:xfrm>
            <a:off x="1009649" y="1306195"/>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KSEB Grid</a:t>
            </a:r>
          </a:p>
        </p:txBody>
      </p:sp>
      <p:sp>
        <p:nvSpPr>
          <p:cNvPr id="12" name="Rounded Rectangle 11"/>
          <p:cNvSpPr/>
          <p:nvPr/>
        </p:nvSpPr>
        <p:spPr>
          <a:xfrm>
            <a:off x="1009649" y="187359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Transformer</a:t>
            </a:r>
          </a:p>
        </p:txBody>
      </p:sp>
      <p:sp>
        <p:nvSpPr>
          <p:cNvPr id="13" name="Rounded Rectangle 12"/>
          <p:cNvSpPr/>
          <p:nvPr/>
        </p:nvSpPr>
        <p:spPr>
          <a:xfrm>
            <a:off x="4583607" y="153246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Inverter</a:t>
            </a:r>
          </a:p>
        </p:txBody>
      </p:sp>
      <p:sp>
        <p:nvSpPr>
          <p:cNvPr id="14" name="Rounded Rectangle 13"/>
          <p:cNvSpPr/>
          <p:nvPr/>
        </p:nvSpPr>
        <p:spPr>
          <a:xfrm>
            <a:off x="4583606" y="218308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16" name="Rounded Rectangle 15"/>
          <p:cNvSpPr/>
          <p:nvPr/>
        </p:nvSpPr>
        <p:spPr>
          <a:xfrm>
            <a:off x="1360719" y="4022973"/>
            <a:ext cx="4443212" cy="13553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ounded Rectangle 16"/>
          <p:cNvSpPr/>
          <p:nvPr/>
        </p:nvSpPr>
        <p:spPr>
          <a:xfrm>
            <a:off x="1027127" y="300202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WIRAS</a:t>
            </a:r>
          </a:p>
        </p:txBody>
      </p:sp>
      <p:sp>
        <p:nvSpPr>
          <p:cNvPr id="18" name="Rounded Rectangle 17"/>
          <p:cNvSpPr/>
          <p:nvPr/>
        </p:nvSpPr>
        <p:spPr>
          <a:xfrm>
            <a:off x="1434177" y="4315666"/>
            <a:ext cx="1283266"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Classrooms</a:t>
            </a:r>
          </a:p>
        </p:txBody>
      </p:sp>
      <p:cxnSp>
        <p:nvCxnSpPr>
          <p:cNvPr id="21" name="Elbow Connector 20"/>
          <p:cNvCxnSpPr>
            <a:stCxn id="17" idx="2"/>
            <a:endCxn id="16" idx="1"/>
          </p:cNvCxnSpPr>
          <p:nvPr/>
        </p:nvCxnSpPr>
        <p:spPr>
          <a:xfrm rot="5400000">
            <a:off x="966025" y="3847478"/>
            <a:ext cx="1247848" cy="458459"/>
          </a:xfrm>
          <a:prstGeom prst="bentConnector4">
            <a:avLst>
              <a:gd name="adj1" fmla="val 22847"/>
              <a:gd name="adj2" fmla="val 149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1"/>
            <a:endCxn id="17" idx="3"/>
          </p:cNvCxnSpPr>
          <p:nvPr/>
        </p:nvCxnSpPr>
        <p:spPr>
          <a:xfrm rot="10800000" flipV="1">
            <a:off x="2611228" y="2022745"/>
            <a:ext cx="1522568" cy="1204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10">
            <a:extLst>
              <a:ext uri="{FF2B5EF4-FFF2-40B4-BE49-F238E27FC236}">
                <a16:creationId xmlns:a16="http://schemas.microsoft.com/office/drawing/2014/main" xmlns="" id="{07F97CE1-BDEF-4D42-B427-07201B31920F}"/>
              </a:ext>
            </a:extLst>
          </p:cNvPr>
          <p:cNvSpPr/>
          <p:nvPr/>
        </p:nvSpPr>
        <p:spPr>
          <a:xfrm>
            <a:off x="8848748" y="2250247"/>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4" name="Right Arrow 23"/>
          <p:cNvSpPr/>
          <p:nvPr/>
        </p:nvSpPr>
        <p:spPr>
          <a:xfrm>
            <a:off x="6813569" y="2613935"/>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36447" y="3764570"/>
            <a:ext cx="3563631" cy="1200329"/>
          </a:xfrm>
          <a:prstGeom prst="rect">
            <a:avLst/>
          </a:prstGeom>
        </p:spPr>
        <p:txBody>
          <a:bodyPr wrap="square">
            <a:spAutoFit/>
          </a:bodyPr>
          <a:lstStyle/>
          <a:p>
            <a:pPr marL="342900" indent="-342900" algn="just">
              <a:buFont typeface="+mj-lt"/>
              <a:buAutoNum type="arabicPeriod"/>
            </a:pPr>
            <a:r>
              <a:rPr lang="en-US" dirty="0"/>
              <a:t>Source wise Demand and  Consumption</a:t>
            </a:r>
          </a:p>
          <a:p>
            <a:pPr marL="342900" indent="-342900" algn="just">
              <a:buFont typeface="+mj-lt"/>
              <a:buAutoNum type="arabicPeriod"/>
            </a:pPr>
            <a:r>
              <a:rPr lang="en-US" dirty="0"/>
              <a:t>Facility wise Load and Demand</a:t>
            </a:r>
          </a:p>
          <a:p>
            <a:pPr marL="342900" indent="-342900" algn="just">
              <a:buFont typeface="+mj-lt"/>
              <a:buAutoNum type="arabicPeriod"/>
            </a:pPr>
            <a:r>
              <a:rPr lang="en-US" dirty="0"/>
              <a:t>Consumption Timeline Pattern</a:t>
            </a:r>
          </a:p>
        </p:txBody>
      </p:sp>
      <p:sp>
        <p:nvSpPr>
          <p:cNvPr id="26" name="Rounded Rectangle 25"/>
          <p:cNvSpPr/>
          <p:nvPr/>
        </p:nvSpPr>
        <p:spPr>
          <a:xfrm>
            <a:off x="3022495" y="4315665"/>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Hostel</a:t>
            </a:r>
          </a:p>
        </p:txBody>
      </p:sp>
      <p:sp>
        <p:nvSpPr>
          <p:cNvPr id="27" name="Rounded Rectangle 26"/>
          <p:cNvSpPr/>
          <p:nvPr/>
        </p:nvSpPr>
        <p:spPr>
          <a:xfrm>
            <a:off x="4526521" y="4314017"/>
            <a:ext cx="1119659" cy="581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Office</a:t>
            </a:r>
          </a:p>
        </p:txBody>
      </p:sp>
      <p:cxnSp>
        <p:nvCxnSpPr>
          <p:cNvPr id="28" name="Straight Arrow Connector 27"/>
          <p:cNvCxnSpPr>
            <a:stCxn id="9" idx="2"/>
            <a:endCxn id="17" idx="0"/>
          </p:cNvCxnSpPr>
          <p:nvPr/>
        </p:nvCxnSpPr>
        <p:spPr>
          <a:xfrm>
            <a:off x="1819178" y="2500745"/>
            <a:ext cx="0" cy="5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226" y="2576908"/>
            <a:ext cx="398366" cy="398366"/>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822" y="4838768"/>
            <a:ext cx="398366" cy="398366"/>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8399" y="4873174"/>
            <a:ext cx="398366" cy="398366"/>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313" y="4962212"/>
            <a:ext cx="398366" cy="398366"/>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111" y="5910817"/>
            <a:ext cx="398366" cy="398366"/>
          </a:xfrm>
          <a:prstGeom prst="rect">
            <a:avLst/>
          </a:prstGeom>
        </p:spPr>
      </p:pic>
      <p:sp>
        <p:nvSpPr>
          <p:cNvPr id="34" name="Rectangle 33"/>
          <p:cNvSpPr/>
          <p:nvPr/>
        </p:nvSpPr>
        <p:spPr>
          <a:xfrm>
            <a:off x="3330477" y="5939851"/>
            <a:ext cx="3563631" cy="369332"/>
          </a:xfrm>
          <a:prstGeom prst="rect">
            <a:avLst/>
          </a:prstGeom>
        </p:spPr>
        <p:txBody>
          <a:bodyPr wrap="square">
            <a:spAutoFit/>
          </a:bodyPr>
          <a:lstStyle/>
          <a:p>
            <a:pPr algn="just"/>
            <a:r>
              <a:rPr lang="en-US" dirty="0" smtClean="0"/>
              <a:t>- Digital Energy Meter</a:t>
            </a:r>
            <a:endParaRPr lang="en-US" dirty="0"/>
          </a:p>
        </p:txBody>
      </p:sp>
      <p:sp>
        <p:nvSpPr>
          <p:cNvPr id="35" name="Rectangle 34"/>
          <p:cNvSpPr/>
          <p:nvPr/>
        </p:nvSpPr>
        <p:spPr>
          <a:xfrm>
            <a:off x="2082549" y="3645014"/>
            <a:ext cx="3563631" cy="369332"/>
          </a:xfrm>
          <a:prstGeom prst="rect">
            <a:avLst/>
          </a:prstGeom>
        </p:spPr>
        <p:txBody>
          <a:bodyPr wrap="square">
            <a:spAutoFit/>
          </a:bodyPr>
          <a:lstStyle/>
          <a:p>
            <a:pPr algn="just"/>
            <a:r>
              <a:rPr lang="en-US" dirty="0" smtClean="0"/>
              <a:t>Load capacity – 150 KV</a:t>
            </a:r>
            <a:endParaRPr lang="en-US" dirty="0"/>
          </a:p>
        </p:txBody>
      </p:sp>
      <p:sp>
        <p:nvSpPr>
          <p:cNvPr id="36" name="Rectangle 35"/>
          <p:cNvSpPr/>
          <p:nvPr/>
        </p:nvSpPr>
        <p:spPr>
          <a:xfrm>
            <a:off x="1238537" y="859616"/>
            <a:ext cx="3563631" cy="369332"/>
          </a:xfrm>
          <a:prstGeom prst="rect">
            <a:avLst/>
          </a:prstGeom>
        </p:spPr>
        <p:txBody>
          <a:bodyPr wrap="square">
            <a:spAutoFit/>
          </a:bodyPr>
          <a:lstStyle/>
          <a:p>
            <a:pPr algn="just"/>
            <a:r>
              <a:rPr lang="en-US" dirty="0"/>
              <a:t>Load capacity – 133 </a:t>
            </a:r>
            <a:r>
              <a:rPr lang="en-US" dirty="0" smtClean="0"/>
              <a:t>KV</a:t>
            </a:r>
            <a:endParaRPr lang="en-US" dirty="0"/>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9377" y="1570927"/>
            <a:ext cx="398366" cy="398366"/>
          </a:xfrm>
          <a:prstGeom prst="rect">
            <a:avLst/>
          </a:prstGeom>
        </p:spPr>
      </p:pic>
    </p:spTree>
    <p:extLst>
      <p:ext uri="{BB962C8B-B14F-4D97-AF65-F5344CB8AC3E}">
        <p14:creationId xmlns:p14="http://schemas.microsoft.com/office/powerpoint/2010/main" val="1089085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46690960"/>
              </p:ext>
            </p:extLst>
          </p:nvPr>
        </p:nvGraphicFramePr>
        <p:xfrm>
          <a:off x="579546" y="1324973"/>
          <a:ext cx="11037198" cy="4846320"/>
        </p:xfrm>
        <a:graphic>
          <a:graphicData uri="http://schemas.openxmlformats.org/drawingml/2006/table">
            <a:tbl>
              <a:tblPr firstRow="1" bandRow="1">
                <a:tableStyleId>{5C22544A-7EE6-4342-B048-85BDC9FD1C3A}</a:tableStyleId>
              </a:tblPr>
              <a:tblGrid>
                <a:gridCol w="1158765"/>
                <a:gridCol w="2614748"/>
                <a:gridCol w="5203065"/>
                <a:gridCol w="2060620"/>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Water 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Digital</a:t>
                      </a:r>
                      <a:r>
                        <a:rPr lang="en-US" baseline="0" dirty="0" smtClean="0"/>
                        <a:t> Flow Meter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Mini. Working Voltage: DC 4.5V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Max. Working Current: 15mA (DC 5V)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Working Voltage: DC 5V~24V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Flow Rate Range: 1~30L/min</a:t>
                      </a:r>
                    </a:p>
                    <a:p>
                      <a:pPr marL="285750" indent="-285750">
                        <a:buFont typeface="Arial" panose="020B0604020202020204" pitchFamily="34" charset="0"/>
                        <a:buChar char="•"/>
                      </a:pPr>
                      <a:r>
                        <a:rPr lang="en-US" dirty="0" smtClean="0"/>
                        <a:t>Flow Pulse: F(Hz)=(5.0*Q)&amp;plusmn;3% Q=L/Min</a:t>
                      </a:r>
                    </a:p>
                    <a:p>
                      <a:pPr marL="285750" indent="-285750">
                        <a:buFont typeface="Arial" panose="020B0604020202020204" pitchFamily="34" charset="0"/>
                        <a:buChar char="•"/>
                      </a:pPr>
                      <a:r>
                        <a:rPr lang="en-US" dirty="0" smtClean="0"/>
                        <a:t>Load Capacity: &amp;le;10mA (DC 5V), </a:t>
                      </a:r>
                    </a:p>
                    <a:p>
                      <a:pPr marL="285750" indent="-285750">
                        <a:buFont typeface="Arial" panose="020B0604020202020204" pitchFamily="34" charset="0"/>
                        <a:buChar char="•"/>
                      </a:pPr>
                      <a:r>
                        <a:rPr lang="en-US" dirty="0" smtClean="0"/>
                        <a:t>Operating Temperature: 80 </a:t>
                      </a:r>
                      <a:r>
                        <a:rPr lang="en-US" dirty="0" err="1" smtClean="0"/>
                        <a:t>celsius</a:t>
                      </a:r>
                      <a:endParaRPr lang="en-US" dirty="0" smtClean="0"/>
                    </a:p>
                    <a:p>
                      <a:pPr marL="285750" indent="-285750">
                        <a:buFont typeface="Arial" panose="020B0604020202020204" pitchFamily="34" charset="0"/>
                        <a:buChar char="•"/>
                      </a:pPr>
                      <a:r>
                        <a:rPr lang="en-US" dirty="0" smtClean="0"/>
                        <a:t>Liquid Temperature: 120 </a:t>
                      </a:r>
                      <a:r>
                        <a:rPr lang="en-US" dirty="0" err="1" smtClean="0"/>
                        <a:t>celsius</a:t>
                      </a:r>
                      <a:endParaRPr lang="en-US" dirty="0" smtClean="0"/>
                    </a:p>
                    <a:p>
                      <a:pPr marL="285750" indent="-285750">
                        <a:buFont typeface="Arial" panose="020B0604020202020204" pitchFamily="34" charset="0"/>
                        <a:buChar char="•"/>
                      </a:pPr>
                      <a:r>
                        <a:rPr lang="en-US" dirty="0" smtClean="0"/>
                        <a:t>Operating Humidity: 35%～90%RH</a:t>
                      </a:r>
                    </a:p>
                    <a:p>
                      <a:pPr marL="285750" indent="-285750">
                        <a:buFont typeface="Arial" panose="020B0604020202020204" pitchFamily="34" charset="0"/>
                        <a:buChar char="•"/>
                      </a:pPr>
                      <a:r>
                        <a:rPr lang="en-US" dirty="0" smtClean="0"/>
                        <a:t>Water Pressure: 1.75MPa</a:t>
                      </a:r>
                    </a:p>
                    <a:p>
                      <a:pPr marL="285750" indent="-285750">
                        <a:buFont typeface="Arial" panose="020B0604020202020204" pitchFamily="34" charset="0"/>
                        <a:buChar char="•"/>
                      </a:pPr>
                      <a:r>
                        <a:rPr lang="en-US" dirty="0" smtClean="0"/>
                        <a:t>Storage Temperature: -25～+ 80℃</a:t>
                      </a:r>
                    </a:p>
                    <a:p>
                      <a:pPr marL="285750" indent="-285750">
                        <a:buFont typeface="Arial" panose="020B0604020202020204" pitchFamily="34" charset="0"/>
                        <a:buChar char="•"/>
                      </a:pPr>
                      <a:r>
                        <a:rPr lang="en-US" dirty="0" smtClean="0"/>
                        <a:t>Storage Humidity: 25%～95%RH</a:t>
                      </a:r>
                    </a:p>
                    <a:p>
                      <a:pPr marL="285750" indent="-285750">
                        <a:buFont typeface="Arial" panose="020B0604020202020204" pitchFamily="34" charset="0"/>
                        <a:buChar char="•"/>
                      </a:pPr>
                      <a:r>
                        <a:rPr lang="en-US" dirty="0" smtClean="0"/>
                        <a:t>Weight G.W 22.5g</a:t>
                      </a:r>
                    </a:p>
                    <a:p>
                      <a:pPr marL="285750" indent="-285750">
                        <a:buFont typeface="Arial" panose="020B0604020202020204" pitchFamily="34" charset="0"/>
                        <a:buChar char="•"/>
                      </a:pPr>
                      <a:r>
                        <a:rPr lang="en-US" dirty="0" smtClean="0"/>
                        <a:t>Battery Excluded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Price: </a:t>
                      </a:r>
                      <a:r>
                        <a:rPr lang="en-US" sz="1800" b="0" i="0" u="none" strike="noStrike" kern="1200" baseline="0" dirty="0" smtClean="0">
                          <a:solidFill>
                            <a:schemeClr val="dk1"/>
                          </a:solidFill>
                          <a:latin typeface="+mn-lt"/>
                          <a:ea typeface="+mn-ea"/>
                          <a:cs typeface="+mn-cs"/>
                        </a:rPr>
                        <a:t>~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8</a:t>
                      </a:r>
                      <a:r>
                        <a:rPr lang="en-US" sz="1800" b="0" i="0" u="none" strike="noStrike" kern="1200" baseline="0" dirty="0" smtClean="0">
                          <a:solidFill>
                            <a:schemeClr val="dk1"/>
                          </a:solidFill>
                          <a:latin typeface="+mn-lt"/>
                          <a:ea typeface="+mn-ea"/>
                          <a:cs typeface="+mn-cs"/>
                        </a:rPr>
                        <a:t>00 approximately</a:t>
                      </a:r>
                      <a:endParaRPr lang="en-US" dirty="0" smtClean="0"/>
                    </a:p>
                  </a:txBody>
                  <a:tcPr/>
                </a:tc>
                <a:tc>
                  <a:txBody>
                    <a:bodyPr/>
                    <a:lstStyle/>
                    <a:p>
                      <a:r>
                        <a:rPr lang="en-US" dirty="0" smtClean="0"/>
                        <a:t>Communication</a:t>
                      </a:r>
                      <a:r>
                        <a:rPr lang="en-US" baseline="0" dirty="0" smtClean="0"/>
                        <a:t> will be through wired connection. RS485 protocol will be used.</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Water Resource Management (1/2)</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2344022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4502182"/>
              </p:ext>
            </p:extLst>
          </p:nvPr>
        </p:nvGraphicFramePr>
        <p:xfrm>
          <a:off x="579546" y="1324973"/>
          <a:ext cx="11037198" cy="5120640"/>
        </p:xfrm>
        <a:graphic>
          <a:graphicData uri="http://schemas.openxmlformats.org/drawingml/2006/table">
            <a:tbl>
              <a:tblPr firstRow="1" bandRow="1">
                <a:tableStyleId>{5C22544A-7EE6-4342-B048-85BDC9FD1C3A}</a:tableStyleId>
              </a:tblPr>
              <a:tblGrid>
                <a:gridCol w="1158765"/>
                <a:gridCol w="2099593"/>
                <a:gridCol w="4468969"/>
                <a:gridCol w="3309871"/>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Water 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2</a:t>
                      </a:r>
                      <a:endParaRPr lang="en-US" dirty="0"/>
                    </a:p>
                  </a:txBody>
                  <a:tcPr/>
                </a:tc>
                <a:tc>
                  <a:txBody>
                    <a:bodyPr/>
                    <a:lstStyle/>
                    <a:p>
                      <a:r>
                        <a:rPr lang="en-US" dirty="0" smtClean="0">
                          <a:solidFill>
                            <a:schemeClr val="tx1"/>
                          </a:solidFill>
                        </a:rPr>
                        <a:t>Water Level </a:t>
                      </a:r>
                      <a:r>
                        <a:rPr lang="en-US" baseline="0" dirty="0" smtClean="0">
                          <a:solidFill>
                            <a:schemeClr val="tx1"/>
                          </a:solidFill>
                        </a:rPr>
                        <a:t>Sensor</a:t>
                      </a:r>
                      <a:endParaRPr lang="en-US" dirty="0">
                        <a:solidFill>
                          <a:schemeClr val="tx1"/>
                        </a:solidFill>
                      </a:endParaRPr>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Product Name: Industrial Liquid Level Sensor MODBUS RS485 Aviation Connector</a:t>
                      </a:r>
                    </a:p>
                    <a:p>
                      <a:pPr marL="285750" indent="-285750">
                        <a:buFont typeface="Arial" panose="020B0604020202020204" pitchFamily="34" charset="0"/>
                        <a:buChar char="•"/>
                      </a:pPr>
                      <a:r>
                        <a:rPr lang="en-US" b="0" dirty="0" smtClean="0"/>
                        <a:t>Strong anti-interference and long-term stability</a:t>
                      </a:r>
                    </a:p>
                    <a:p>
                      <a:pPr marL="285750" indent="-285750">
                        <a:buFont typeface="Arial" panose="020B0604020202020204" pitchFamily="34" charset="0"/>
                        <a:buChar char="•"/>
                      </a:pPr>
                      <a:r>
                        <a:rPr lang="en-US" b="0" dirty="0" smtClean="0"/>
                        <a:t>Anti-corrosion  material,  excellent  anti-corrosion  performance, and durable</a:t>
                      </a:r>
                    </a:p>
                    <a:p>
                      <a:pPr marL="285750" indent="-285750">
                        <a:buFont typeface="Arial" panose="020B0604020202020204" pitchFamily="34" charset="0"/>
                        <a:buChar char="•"/>
                      </a:pPr>
                      <a:r>
                        <a:rPr lang="en-US" b="0" dirty="0" smtClean="0"/>
                        <a:t>Anti-blocking design, easy to clean</a:t>
                      </a:r>
                    </a:p>
                    <a:p>
                      <a:pPr marL="285750" indent="-285750">
                        <a:buFont typeface="Arial" panose="020B0604020202020204" pitchFamily="34" charset="0"/>
                        <a:buChar char="•"/>
                      </a:pPr>
                      <a:r>
                        <a:rPr lang="en-US" b="0" dirty="0" smtClean="0"/>
                        <a:t>Modbus-RTU  RS485  protocol,  it  can  be  used  with a display  device, PLC, inverter, recorder, and other instruments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The  shell  is  made  of  stainless  steel  and  durable,  and  with  waterproof cable, safe to use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Price: </a:t>
                      </a:r>
                      <a:r>
                        <a:rPr lang="en-US" sz="1800" b="0" i="0" u="none" strike="noStrike" kern="1200" baseline="0" dirty="0" smtClean="0">
                          <a:solidFill>
                            <a:schemeClr val="dk1"/>
                          </a:solidFill>
                          <a:latin typeface="+mn-lt"/>
                          <a:ea typeface="+mn-ea"/>
                          <a:cs typeface="+mn-cs"/>
                        </a:rPr>
                        <a:t>~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10,0</a:t>
                      </a:r>
                      <a:r>
                        <a:rPr lang="en-US" sz="1800" b="0" i="0" u="none" strike="noStrike" kern="1200" baseline="0" dirty="0" smtClean="0">
                          <a:solidFill>
                            <a:schemeClr val="dk1"/>
                          </a:solidFill>
                          <a:latin typeface="+mn-lt"/>
                          <a:ea typeface="+mn-ea"/>
                          <a:cs typeface="+mn-cs"/>
                        </a:rPr>
                        <a:t>00 </a:t>
                      </a:r>
                      <a:r>
                        <a:rPr lang="en-US" sz="1800" b="0" i="0" u="none" strike="noStrike" kern="1200" baseline="0" dirty="0" smtClean="0">
                          <a:solidFill>
                            <a:schemeClr val="dk1"/>
                          </a:solidFill>
                          <a:latin typeface="+mn-lt"/>
                          <a:ea typeface="+mn-ea"/>
                          <a:cs typeface="+mn-cs"/>
                        </a:rPr>
                        <a:t>approximately</a:t>
                      </a:r>
                      <a:endParaRPr lang="en-US" dirty="0" smtClean="0"/>
                    </a:p>
                    <a:p>
                      <a:pPr marL="285750" indent="-285750">
                        <a:buFont typeface="Arial" panose="020B0604020202020204" pitchFamily="34" charset="0"/>
                        <a:buChar char="•"/>
                      </a:pPr>
                      <a:endParaRPr lang="en-US" b="0" dirty="0"/>
                    </a:p>
                  </a:txBody>
                  <a:tcPr/>
                </a:tc>
                <a:tc>
                  <a:txBody>
                    <a:bodyPr/>
                    <a:lstStyle/>
                    <a:p>
                      <a:r>
                        <a:rPr lang="en-US" sz="1800" b="0" i="0" kern="1200" dirty="0" smtClean="0">
                          <a:solidFill>
                            <a:schemeClr val="dk1"/>
                          </a:solidFill>
                          <a:effectLst/>
                          <a:latin typeface="+mn-lt"/>
                          <a:ea typeface="+mn-ea"/>
                          <a:cs typeface="+mn-cs"/>
                        </a:rPr>
                        <a:t>RS485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Water Resource Management (2/2)</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2903137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39930600"/>
              </p:ext>
            </p:extLst>
          </p:nvPr>
        </p:nvGraphicFramePr>
        <p:xfrm>
          <a:off x="1009650" y="1221942"/>
          <a:ext cx="9221276" cy="3205480"/>
        </p:xfrm>
        <a:graphic>
          <a:graphicData uri="http://schemas.openxmlformats.org/drawingml/2006/table">
            <a:tbl>
              <a:tblPr firstRow="1" bandRow="1">
                <a:tableStyleId>{5C22544A-7EE6-4342-B048-85BDC9FD1C3A}</a:tableStyleId>
              </a:tblPr>
              <a:tblGrid>
                <a:gridCol w="772736"/>
                <a:gridCol w="3523823"/>
                <a:gridCol w="4924717"/>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Device Name</a:t>
                      </a:r>
                      <a:endParaRPr lang="en-US" dirty="0"/>
                    </a:p>
                  </a:txBody>
                  <a:tcPr/>
                </a:tc>
                <a:tc>
                  <a:txBody>
                    <a:bodyPr/>
                    <a:lstStyle/>
                    <a:p>
                      <a:pPr algn="ctr"/>
                      <a:r>
                        <a:rPr lang="en-US" dirty="0" smtClean="0"/>
                        <a:t>Data Communication</a:t>
                      </a:r>
                      <a:endParaRPr lang="en-US" dirty="0"/>
                    </a:p>
                  </a:txBody>
                  <a:tcPr/>
                </a:tc>
              </a:tr>
              <a:tr h="370840">
                <a:tc>
                  <a:txBody>
                    <a:bodyPr/>
                    <a:lstStyle/>
                    <a:p>
                      <a:r>
                        <a:rPr lang="en-US" dirty="0" smtClean="0"/>
                        <a:t>1</a:t>
                      </a:r>
                      <a:endParaRPr lang="en-US" dirty="0"/>
                    </a:p>
                  </a:txBody>
                  <a:tcPr/>
                </a:tc>
                <a:tc>
                  <a:txBody>
                    <a:bodyPr/>
                    <a:lstStyle/>
                    <a:p>
                      <a:r>
                        <a:rPr lang="en-US" dirty="0" smtClean="0">
                          <a:solidFill>
                            <a:schemeClr val="tx1"/>
                          </a:solidFill>
                        </a:rPr>
                        <a:t>Smart Energy Meter</a:t>
                      </a:r>
                      <a:endParaRPr lang="en-US" dirty="0">
                        <a:solidFill>
                          <a:schemeClr val="tx1"/>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smtClean="0">
                          <a:solidFill>
                            <a:schemeClr val="dk1"/>
                          </a:solidFill>
                          <a:effectLst/>
                          <a:latin typeface="+mn-lt"/>
                          <a:ea typeface="+mn-ea"/>
                          <a:cs typeface="+mn-cs"/>
                        </a:rPr>
                        <a:t>Single Techno RS 232 Port Energy Meter 1 Phase, 240</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Phase:	Single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Brand:	TECHNO</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Model Name/Number:	TMCB012 RS 232</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Voltage: 240V</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Usage/Application: ALL</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Version Of Communication: RS 232 PORT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Type:</a:t>
                      </a:r>
                      <a:r>
                        <a:rPr lang="en-US" baseline="0" dirty="0" smtClean="0"/>
                        <a:t> </a:t>
                      </a:r>
                      <a:r>
                        <a:rPr lang="en-US" dirty="0" smtClean="0"/>
                        <a:t>Digital</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Price: ~₹ 1,600 approximately</a:t>
                      </a:r>
                      <a:endParaRPr lang="en-US" dirty="0" smtClean="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Power Resource Management</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2499683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968368"/>
              </p:ext>
            </p:extLst>
          </p:nvPr>
        </p:nvGraphicFramePr>
        <p:xfrm>
          <a:off x="489394" y="974725"/>
          <a:ext cx="11165986" cy="5760720"/>
        </p:xfrm>
        <a:graphic>
          <a:graphicData uri="http://schemas.openxmlformats.org/drawingml/2006/table">
            <a:tbl>
              <a:tblPr firstRow="1" bandRow="1">
                <a:tableStyleId>{5C22544A-7EE6-4342-B048-85BDC9FD1C3A}</a:tableStyleId>
              </a:tblPr>
              <a:tblGrid>
                <a:gridCol w="592432"/>
                <a:gridCol w="1416675"/>
                <a:gridCol w="6903077"/>
                <a:gridCol w="2253802"/>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STP 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pH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Wide-range power supply: 3.6V ~ 30V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Robustness: suitable to be immersed in soil or water for a long time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Maintenance-Free: advanced junction design, no clogging</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Durable: anti-corrosion, automatic temperature compensation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User-friendly: Easy to install and integrate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smtClean="0">
                          <a:solidFill>
                            <a:schemeClr val="dk1"/>
                          </a:solidFill>
                          <a:latin typeface="+mn-lt"/>
                          <a:ea typeface="+mn-ea"/>
                          <a:cs typeface="+mn-cs"/>
                        </a:rPr>
                        <a:t>Price range: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10,000 approximately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Universal protocol: MODBUS RS-485 or 4~20mA current</a:t>
                      </a:r>
                    </a:p>
                    <a:p>
                      <a:endParaRPr lang="en-US" dirty="0"/>
                    </a:p>
                  </a:txBody>
                  <a:tcPr/>
                </a:tc>
              </a:tr>
              <a:tr h="370840">
                <a:tc>
                  <a:txBody>
                    <a:bodyPr/>
                    <a:lstStyle/>
                    <a:p>
                      <a:r>
                        <a:rPr lang="en-US" dirty="0" smtClean="0"/>
                        <a:t>2</a:t>
                      </a:r>
                      <a:endParaRPr lang="en-US" dirty="0"/>
                    </a:p>
                  </a:txBody>
                  <a:tcPr/>
                </a:tc>
                <a:tc>
                  <a:txBody>
                    <a:bodyPr/>
                    <a:lstStyle/>
                    <a:p>
                      <a:r>
                        <a:rPr lang="en-US" dirty="0" smtClean="0"/>
                        <a:t>Turbidity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Low power consumption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Small size: 2.0cm x 4.0cm Grove module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Only 3 pins needed, save I/O resources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Easy to use: Grove connector, plug and play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Output mode optional, support analog output and digital output</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Operating Voltage: 3.3V/5V 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Output Interface: Analog/Digital</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Connector: 1 Grove, 1 power interface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LEDs: 1 power LED, 1 signal LED</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Switch: 1 A-D toggle switch</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Dimensions: 20x40 mm</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smtClean="0">
                          <a:solidFill>
                            <a:schemeClr val="dk1"/>
                          </a:solidFill>
                          <a:latin typeface="+mn-lt"/>
                          <a:ea typeface="+mn-ea"/>
                          <a:cs typeface="+mn-cs"/>
                        </a:rPr>
                        <a:t>Price Range: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2,000 approximately</a:t>
                      </a:r>
                      <a:endParaRPr lang="en-US" dirty="0" smtClean="0"/>
                    </a:p>
                  </a:txBody>
                  <a:tcPr/>
                </a:tc>
                <a:tc>
                  <a:txBody>
                    <a:bodyPr/>
                    <a:lstStyle/>
                    <a:p>
                      <a:r>
                        <a:rPr lang="en-US" dirty="0" smtClean="0"/>
                        <a:t>Serial</a:t>
                      </a:r>
                      <a:r>
                        <a:rPr lang="en-US" baseline="0" dirty="0" smtClean="0"/>
                        <a:t>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Sewage </a:t>
            </a:r>
            <a:r>
              <a:rPr lang="en-US" altLang="en-US" sz="2800" b="1" dirty="0">
                <a:solidFill>
                  <a:srgbClr val="2F2573"/>
                </a:solidFill>
                <a:ea typeface="Montserrat ExtraBold"/>
                <a:cs typeface="Montserrat ExtraBold"/>
              </a:rPr>
              <a:t>T</a:t>
            </a:r>
            <a:r>
              <a:rPr lang="en-US" altLang="en-US" sz="2800" b="1" dirty="0" smtClean="0">
                <a:solidFill>
                  <a:srgbClr val="2F2573"/>
                </a:solidFill>
                <a:ea typeface="Montserrat ExtraBold"/>
                <a:cs typeface="Montserrat ExtraBold"/>
              </a:rPr>
              <a:t>reatment Plant (1/3)</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998250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p:txBody>
          <a:bodyPr/>
          <a:lstStyle/>
          <a:p>
            <a:pPr eaLnBrk="1" fontAlgn="auto" hangingPunct="1">
              <a:spcAft>
                <a:spcPts val="0"/>
              </a:spcAft>
              <a:defRPr/>
            </a:pPr>
            <a:r>
              <a:rPr lang="en-US" dirty="0"/>
              <a:t>MKC – Campus Facilities</a:t>
            </a:r>
          </a:p>
        </p:txBody>
      </p:sp>
      <p:sp>
        <p:nvSpPr>
          <p:cNvPr id="21507" name="TextBox 2">
            <a:extLst>
              <a:ext uri="{FF2B5EF4-FFF2-40B4-BE49-F238E27FC236}">
                <a16:creationId xmlns:a16="http://schemas.microsoft.com/office/drawing/2014/main" xmlns="" id="{065A5373-033B-49C1-8DD6-45269ED7C355}"/>
              </a:ext>
            </a:extLst>
          </p:cNvPr>
          <p:cNvSpPr txBox="1">
            <a:spLocks noChangeArrowheads="1"/>
          </p:cNvSpPr>
          <p:nvPr/>
        </p:nvSpPr>
        <p:spPr bwMode="auto">
          <a:xfrm>
            <a:off x="725606" y="1152327"/>
            <a:ext cx="10740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endParaRPr lang="en-IN" altLang="en-US" sz="2000" dirty="0"/>
          </a:p>
          <a:p>
            <a:pPr>
              <a:defRPr/>
            </a:pPr>
            <a:endParaRPr lang="en-IN" altLang="en-US" sz="2000" dirty="0"/>
          </a:p>
        </p:txBody>
      </p:sp>
      <p:sp>
        <p:nvSpPr>
          <p:cNvPr id="2" name="TextBox 1"/>
          <p:cNvSpPr txBox="1"/>
          <p:nvPr/>
        </p:nvSpPr>
        <p:spPr>
          <a:xfrm>
            <a:off x="1114273" y="1306874"/>
            <a:ext cx="10197740" cy="3170099"/>
          </a:xfrm>
          <a:prstGeom prst="rect">
            <a:avLst/>
          </a:prstGeom>
          <a:noFill/>
        </p:spPr>
        <p:txBody>
          <a:bodyPr wrap="square" rtlCol="0">
            <a:spAutoFit/>
          </a:bodyPr>
          <a:lstStyle/>
          <a:p>
            <a:pPr algn="just"/>
            <a:r>
              <a:rPr lang="en-IN" dirty="0">
                <a:latin typeface="Book Antiqua" panose="02040602050305030304" pitchFamily="18" charset="0"/>
              </a:rPr>
              <a:t>MKC campus is an Integrated Education Township with multiple tenants broadly categorized in to…</a:t>
            </a:r>
          </a:p>
          <a:p>
            <a:pPr algn="just"/>
            <a:r>
              <a:rPr lang="en-IN" dirty="0">
                <a:latin typeface="Book Antiqua" panose="02040602050305030304" pitchFamily="18" charset="0"/>
              </a:rPr>
              <a:t> </a:t>
            </a:r>
          </a:p>
          <a:p>
            <a:pPr marL="342900" indent="-342900" algn="just">
              <a:buFont typeface="Arial" panose="020B0604020202020204" pitchFamily="34" charset="0"/>
              <a:buChar char="•"/>
            </a:pPr>
            <a:r>
              <a:rPr lang="en-IN" dirty="0">
                <a:latin typeface="Book Antiqua" panose="02040602050305030304" pitchFamily="18" charset="0"/>
              </a:rPr>
              <a:t>Academic Facilities</a:t>
            </a:r>
          </a:p>
          <a:p>
            <a:pPr marL="342900" indent="-342900" algn="just">
              <a:buFont typeface="Arial" panose="020B0604020202020204" pitchFamily="34" charset="0"/>
              <a:buChar char="•"/>
            </a:pPr>
            <a:r>
              <a:rPr lang="en-IN" dirty="0">
                <a:latin typeface="Book Antiqua" panose="02040602050305030304" pitchFamily="18" charset="0"/>
              </a:rPr>
              <a:t>Residential Facilities</a:t>
            </a:r>
          </a:p>
          <a:p>
            <a:pPr marL="342900" indent="-342900" algn="just">
              <a:buFont typeface="Arial" panose="020B0604020202020204" pitchFamily="34" charset="0"/>
              <a:buChar char="•"/>
            </a:pPr>
            <a:r>
              <a:rPr lang="en-IN" dirty="0">
                <a:latin typeface="Book Antiqua" panose="02040602050305030304" pitchFamily="18" charset="0"/>
              </a:rPr>
              <a:t>Commercial Facilities</a:t>
            </a:r>
          </a:p>
          <a:p>
            <a:pPr marL="342900" indent="-342900" algn="just">
              <a:buFont typeface="Arial" panose="020B0604020202020204" pitchFamily="34" charset="0"/>
              <a:buChar char="•"/>
            </a:pPr>
            <a:r>
              <a:rPr lang="en-IN" dirty="0">
                <a:latin typeface="Book Antiqua" panose="02040602050305030304" pitchFamily="18" charset="0"/>
              </a:rPr>
              <a:t>Socio-Cultural Facilities</a:t>
            </a:r>
          </a:p>
          <a:p>
            <a:pPr marL="342900" indent="-342900" algn="just">
              <a:buFont typeface="Arial" panose="020B0604020202020204" pitchFamily="34" charset="0"/>
              <a:buChar char="•"/>
            </a:pPr>
            <a:r>
              <a:rPr lang="en-IN" dirty="0">
                <a:latin typeface="Book Antiqua" panose="02040602050305030304" pitchFamily="18" charset="0"/>
              </a:rPr>
              <a:t>Healthcare Facilities</a:t>
            </a:r>
          </a:p>
          <a:p>
            <a:pPr marL="342900" indent="-342900" algn="just">
              <a:buFont typeface="Arial" panose="020B0604020202020204" pitchFamily="34" charset="0"/>
              <a:buChar char="•"/>
            </a:pPr>
            <a:r>
              <a:rPr lang="en-IN" dirty="0">
                <a:latin typeface="Book Antiqua" panose="02040602050305030304" pitchFamily="18" charset="0"/>
              </a:rPr>
              <a:t>Vehicle Parking Facilities</a:t>
            </a:r>
          </a:p>
          <a:p>
            <a:pPr marL="342900" indent="-342900" algn="just">
              <a:buFont typeface="Arial" panose="020B0604020202020204" pitchFamily="34" charset="0"/>
              <a:buChar char="•"/>
            </a:pPr>
            <a:endParaRPr lang="en-IN" dirty="0">
              <a:latin typeface="Book Antiqua" panose="02040602050305030304" pitchFamily="18" charset="0"/>
            </a:endParaRPr>
          </a:p>
          <a:p>
            <a:pPr algn="just"/>
            <a:r>
              <a:rPr lang="en-IN" dirty="0">
                <a:latin typeface="Book Antiqua" panose="02040602050305030304" pitchFamily="18" charset="0"/>
              </a:rPr>
              <a:t>Note: The network connection of the campus utilities can be wired, wi-fi or a combination of both</a:t>
            </a:r>
            <a:r>
              <a:rPr lang="en-IN" sz="2000" dirty="0">
                <a:latin typeface="Book Antiqua" panose="02040602050305030304" pitchFamily="18" charset="0"/>
              </a:rPr>
              <a:t>. </a:t>
            </a:r>
          </a:p>
        </p:txBody>
      </p:sp>
    </p:spTree>
    <p:extLst>
      <p:ext uri="{BB962C8B-B14F-4D97-AF65-F5344CB8AC3E}">
        <p14:creationId xmlns:p14="http://schemas.microsoft.com/office/powerpoint/2010/main" val="3187280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70400123"/>
              </p:ext>
            </p:extLst>
          </p:nvPr>
        </p:nvGraphicFramePr>
        <p:xfrm>
          <a:off x="489394" y="974725"/>
          <a:ext cx="11165986" cy="4572000"/>
        </p:xfrm>
        <a:graphic>
          <a:graphicData uri="http://schemas.openxmlformats.org/drawingml/2006/table">
            <a:tbl>
              <a:tblPr firstRow="1" bandRow="1">
                <a:tableStyleId>{5C22544A-7EE6-4342-B048-85BDC9FD1C3A}</a:tableStyleId>
              </a:tblPr>
              <a:tblGrid>
                <a:gridCol w="592432"/>
                <a:gridCol w="1880315"/>
                <a:gridCol w="6439437"/>
                <a:gridCol w="2253802"/>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STP 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TDS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High performance: high accuracy, fast response, good repeatability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Wide-range power supply: 3.9V ~ 30V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Robustness: suitable to be immersed in water for a long time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Durable: anti-corrosion, automatic temperature compensation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User-friendly: Easy to install and integrate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Output Interface: Analog Voltage 0-2V (Output resistance ~0ohm), RS485 Modbus-RTU</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Supply: 3.9-30V/DC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Consumption (Idle): 40mA@24V 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Consumption (Max): 80mA@24V 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Start-up Time: &lt; 2 seconds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Temperature Measurement: Range: -40~80°C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smtClean="0">
                          <a:solidFill>
                            <a:schemeClr val="dk1"/>
                          </a:solidFill>
                          <a:latin typeface="+mn-lt"/>
                          <a:ea typeface="+mn-ea"/>
                          <a:cs typeface="+mn-cs"/>
                        </a:rPr>
                        <a:t>Price: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1</a:t>
                      </a:r>
                      <a:r>
                        <a:rPr lang="en-US" sz="1800" b="0" i="0" u="none" strike="noStrike" kern="1200" baseline="0" dirty="0" smtClean="0">
                          <a:solidFill>
                            <a:schemeClr val="dk1"/>
                          </a:solidFill>
                          <a:latin typeface="+mn-lt"/>
                          <a:ea typeface="+mn-ea"/>
                          <a:cs typeface="+mn-cs"/>
                        </a:rPr>
                        <a:t>0,000 approximately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Universal </a:t>
                      </a:r>
                      <a:r>
                        <a:rPr lang="en-US" sz="1800" b="0" i="0" u="none" strike="noStrike" kern="1200" baseline="0" dirty="0" smtClean="0">
                          <a:solidFill>
                            <a:schemeClr val="dk1"/>
                          </a:solidFill>
                          <a:latin typeface="+mn-lt"/>
                          <a:ea typeface="+mn-ea"/>
                          <a:cs typeface="+mn-cs"/>
                        </a:rPr>
                        <a:t>protocol: MODBUS RS485, 0-2V</a:t>
                      </a:r>
                    </a:p>
                    <a:p>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Sewage </a:t>
            </a:r>
            <a:r>
              <a:rPr lang="en-US" altLang="en-US" sz="2800" b="1" dirty="0">
                <a:solidFill>
                  <a:srgbClr val="2F2573"/>
                </a:solidFill>
                <a:ea typeface="Montserrat ExtraBold"/>
                <a:cs typeface="Montserrat ExtraBold"/>
              </a:rPr>
              <a:t>T</a:t>
            </a:r>
            <a:r>
              <a:rPr lang="en-US" altLang="en-US" sz="2800" b="1" dirty="0" smtClean="0">
                <a:solidFill>
                  <a:srgbClr val="2F2573"/>
                </a:solidFill>
                <a:ea typeface="Montserrat ExtraBold"/>
                <a:cs typeface="Montserrat ExtraBold"/>
              </a:rPr>
              <a:t>reatment Plant (2/3) </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357739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867181"/>
              </p:ext>
            </p:extLst>
          </p:nvPr>
        </p:nvGraphicFramePr>
        <p:xfrm>
          <a:off x="489394" y="974725"/>
          <a:ext cx="11165986" cy="4023360"/>
        </p:xfrm>
        <a:graphic>
          <a:graphicData uri="http://schemas.openxmlformats.org/drawingml/2006/table">
            <a:tbl>
              <a:tblPr firstRow="1" bandRow="1">
                <a:tableStyleId>{5C22544A-7EE6-4342-B048-85BDC9FD1C3A}</a:tableStyleId>
              </a:tblPr>
              <a:tblGrid>
                <a:gridCol w="592432"/>
                <a:gridCol w="1880315"/>
                <a:gridCol w="6439437"/>
                <a:gridCol w="2253802"/>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STP 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COD &amp; BOD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Measurement Principle: Attenuation, Transmission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Range: 0-2000 mg/L</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Measurement Technology: Light Source: 2 LED(254nm, 530nm)</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Detector: Photo diode + Filter</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Turbidity Compensation: at 530 nm</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Optical path : 1mm,2mm,5mm,10mm,50mm</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T100 Response Time: 4s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System Compatibility: Modbus RTU</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Consumption: &lt;- 1W</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Sample Temperature: 2 to 40 Degree C I ~+36 Degree F to +104 Degree F</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Price Range: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5,00,000 approximately</a:t>
                      </a:r>
                      <a:endParaRPr lang="en-US" dirty="0"/>
                    </a:p>
                  </a:txBody>
                  <a:tcPr/>
                </a:tc>
                <a:tc>
                  <a:txBody>
                    <a:bodyPr/>
                    <a:lstStyle/>
                    <a:p>
                      <a:r>
                        <a:rPr lang="en-US" dirty="0" smtClean="0"/>
                        <a:t>Serial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Sewage </a:t>
            </a:r>
            <a:r>
              <a:rPr lang="en-US" altLang="en-US" sz="2800" b="1" dirty="0">
                <a:solidFill>
                  <a:srgbClr val="2F2573"/>
                </a:solidFill>
                <a:ea typeface="Montserrat ExtraBold"/>
                <a:cs typeface="Montserrat ExtraBold"/>
              </a:rPr>
              <a:t>T</a:t>
            </a:r>
            <a:r>
              <a:rPr lang="en-US" altLang="en-US" sz="2800" b="1" dirty="0" smtClean="0">
                <a:solidFill>
                  <a:srgbClr val="2F2573"/>
                </a:solidFill>
                <a:ea typeface="Montserrat ExtraBold"/>
                <a:cs typeface="Montserrat ExtraBold"/>
              </a:rPr>
              <a:t>reatment Plant (3/3) </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3264267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52410626"/>
              </p:ext>
            </p:extLst>
          </p:nvPr>
        </p:nvGraphicFramePr>
        <p:xfrm>
          <a:off x="579546" y="1324973"/>
          <a:ext cx="11075835" cy="5212080"/>
        </p:xfrm>
        <a:graphic>
          <a:graphicData uri="http://schemas.openxmlformats.org/drawingml/2006/table">
            <a:tbl>
              <a:tblPr firstRow="1" bandRow="1">
                <a:tableStyleId>{5C22544A-7EE6-4342-B048-85BDC9FD1C3A}</a:tableStyleId>
              </a:tblPr>
              <a:tblGrid>
                <a:gridCol w="1162821"/>
                <a:gridCol w="2829633"/>
                <a:gridCol w="4314422"/>
                <a:gridCol w="2768959"/>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Other Sensors</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solidFill>
                            <a:schemeClr val="tx1"/>
                          </a:solidFill>
                        </a:rPr>
                        <a:t>Camera (Vehicle Parking)</a:t>
                      </a:r>
                      <a:endParaRPr lang="en-US" dirty="0">
                        <a:solidFill>
                          <a:schemeClr val="tx1"/>
                        </a:solidFill>
                      </a:endParaRPr>
                    </a:p>
                  </a:txBody>
                  <a:tcPr/>
                </a:tc>
                <a:tc>
                  <a:txBody>
                    <a:bodyPr/>
                    <a:lstStyle/>
                    <a:p>
                      <a:pPr marL="285750" indent="-285750" algn="l">
                        <a:buFont typeface="Arial" panose="020B0604020202020204" pitchFamily="34" charset="0"/>
                        <a:buChar char="•"/>
                      </a:pPr>
                      <a:r>
                        <a:rPr lang="en-US" dirty="0" smtClean="0"/>
                        <a:t>IP Cameras</a:t>
                      </a:r>
                    </a:p>
                    <a:p>
                      <a:pPr marL="285750" indent="-285750" algn="l">
                        <a:buFont typeface="Arial" panose="020B0604020202020204" pitchFamily="34" charset="0"/>
                        <a:buChar char="•"/>
                      </a:pPr>
                      <a:r>
                        <a:rPr lang="en-US" dirty="0" smtClean="0"/>
                        <a:t>Starting Price: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4</a:t>
                      </a:r>
                      <a:r>
                        <a:rPr lang="en-US" sz="1800" b="0" i="0" u="none" strike="noStrike" kern="1200" baseline="0" dirty="0" smtClean="0">
                          <a:solidFill>
                            <a:schemeClr val="dk1"/>
                          </a:solidFill>
                          <a:latin typeface="+mn-lt"/>
                          <a:ea typeface="+mn-ea"/>
                          <a:cs typeface="+mn-cs"/>
                        </a:rPr>
                        <a:t>,000 onwards/ unit</a:t>
                      </a:r>
                      <a:endParaRPr lang="en-US" dirty="0"/>
                    </a:p>
                  </a:txBody>
                  <a:tcPr/>
                </a:tc>
                <a:tc>
                  <a:txBody>
                    <a:bodyPr/>
                    <a:lstStyle/>
                    <a:p>
                      <a:r>
                        <a:rPr lang="en-US" dirty="0" smtClean="0"/>
                        <a:t>Direct Communication  through IP address</a:t>
                      </a:r>
                      <a:endParaRPr lang="en-US" dirty="0"/>
                    </a:p>
                  </a:txBody>
                  <a:tcPr/>
                </a:tc>
              </a:tr>
              <a:tr h="370840">
                <a:tc>
                  <a:txBody>
                    <a:bodyPr/>
                    <a:lstStyle/>
                    <a:p>
                      <a:r>
                        <a:rPr lang="en-US" dirty="0" smtClean="0"/>
                        <a:t>2</a:t>
                      </a:r>
                      <a:endParaRPr lang="en-US" dirty="0"/>
                    </a:p>
                  </a:txBody>
                  <a:tcPr/>
                </a:tc>
                <a:tc>
                  <a:txBody>
                    <a:bodyPr/>
                    <a:lstStyle/>
                    <a:p>
                      <a:pPr marL="0" indent="0">
                        <a:buFont typeface="Arial" panose="020B0604020202020204" pitchFamily="34" charset="0"/>
                        <a:buNone/>
                      </a:pPr>
                      <a:r>
                        <a:rPr lang="en-US" sz="1800" b="0" i="0" kern="1200" dirty="0" smtClean="0">
                          <a:solidFill>
                            <a:schemeClr val="dk1"/>
                          </a:solidFill>
                          <a:effectLst/>
                          <a:latin typeface="+mn-lt"/>
                          <a:ea typeface="+mn-ea"/>
                          <a:cs typeface="+mn-cs"/>
                        </a:rPr>
                        <a:t>Air Quality Index Sensor (Environment Monitoring)</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err="1" smtClean="0">
                          <a:solidFill>
                            <a:schemeClr val="dk1"/>
                          </a:solidFill>
                          <a:effectLst/>
                          <a:latin typeface="+mn-lt"/>
                          <a:ea typeface="+mn-ea"/>
                          <a:cs typeface="+mn-cs"/>
                        </a:rPr>
                        <a:t>Adafruit</a:t>
                      </a:r>
                      <a:r>
                        <a:rPr lang="en-US" sz="1800" b="0" i="0" kern="1200" dirty="0" smtClean="0">
                          <a:solidFill>
                            <a:schemeClr val="dk1"/>
                          </a:solidFill>
                          <a:effectLst/>
                          <a:latin typeface="+mn-lt"/>
                          <a:ea typeface="+mn-ea"/>
                          <a:cs typeface="+mn-cs"/>
                        </a:rPr>
                        <a:t> SGP40 Air Quality Sensor Breakout – VOC Index – STEMMA QT/</a:t>
                      </a:r>
                      <a:r>
                        <a:rPr lang="en-US" sz="1800" b="0" i="0" kern="1200" dirty="0" err="1" smtClean="0">
                          <a:solidFill>
                            <a:schemeClr val="dk1"/>
                          </a:solidFill>
                          <a:effectLst/>
                          <a:latin typeface="+mn-lt"/>
                          <a:ea typeface="+mn-ea"/>
                          <a:cs typeface="+mn-cs"/>
                        </a:rPr>
                        <a:t>Qwiic</a:t>
                      </a:r>
                      <a:endParaRPr lang="en-US" sz="1800" b="0" i="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Circuit: SGP40</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Supply voltage: 3 V to 5 V</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Communication interface: I2C</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I2C communication interface address: 0x59</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VOC Measuring range: 0 ppm to 1000 ppm</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VOC index value Measuring range: 0 to 500</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Connectors: STEMMA QT / </a:t>
                      </a:r>
                      <a:r>
                        <a:rPr lang="en-US" sz="1800" b="0" i="0" kern="1200" dirty="0" err="1" smtClean="0">
                          <a:solidFill>
                            <a:schemeClr val="dk1"/>
                          </a:solidFill>
                          <a:effectLst/>
                          <a:latin typeface="+mn-lt"/>
                          <a:ea typeface="+mn-ea"/>
                          <a:cs typeface="+mn-cs"/>
                        </a:rPr>
                        <a:t>Qwiic</a:t>
                      </a:r>
                      <a:endParaRPr lang="en-US" sz="1800" b="0" i="0" kern="1200" dirty="0" smtClean="0">
                        <a:solidFill>
                          <a:schemeClr val="dk1"/>
                        </a:solidFill>
                        <a:effectLst/>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Price: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2200.00/ piece approximately</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I2C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Environment Monitoring &amp; Vehicle </a:t>
            </a:r>
            <a:r>
              <a:rPr lang="en-US" altLang="en-US" sz="2800" b="1" dirty="0" smtClean="0">
                <a:solidFill>
                  <a:srgbClr val="2F2573"/>
                </a:solidFill>
                <a:ea typeface="Montserrat ExtraBold"/>
                <a:cs typeface="Montserrat ExtraBold"/>
              </a:rPr>
              <a:t>Parking – 1/3</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598494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44916834"/>
              </p:ext>
            </p:extLst>
          </p:nvPr>
        </p:nvGraphicFramePr>
        <p:xfrm>
          <a:off x="579546" y="1324973"/>
          <a:ext cx="11075835" cy="5212080"/>
        </p:xfrm>
        <a:graphic>
          <a:graphicData uri="http://schemas.openxmlformats.org/drawingml/2006/table">
            <a:tbl>
              <a:tblPr firstRow="1" bandRow="1">
                <a:tableStyleId>{5C22544A-7EE6-4342-B048-85BDC9FD1C3A}</a:tableStyleId>
              </a:tblPr>
              <a:tblGrid>
                <a:gridCol w="1162821"/>
                <a:gridCol w="2829633"/>
                <a:gridCol w="4314422"/>
                <a:gridCol w="2768959"/>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Other Sensors</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3</a:t>
                      </a:r>
                      <a:endParaRPr lang="en-US" dirty="0"/>
                    </a:p>
                  </a:txBody>
                  <a:tcPr/>
                </a:tc>
                <a:tc>
                  <a:txBody>
                    <a:bodyPr/>
                    <a:lstStyle/>
                    <a:p>
                      <a:r>
                        <a:rPr lang="en-US" sz="1800" b="0" i="0" kern="1200" dirty="0" smtClean="0">
                          <a:solidFill>
                            <a:schemeClr val="dk1"/>
                          </a:solidFill>
                          <a:effectLst/>
                          <a:latin typeface="+mn-lt"/>
                          <a:ea typeface="+mn-ea"/>
                          <a:cs typeface="+mn-cs"/>
                        </a:rPr>
                        <a:t>Wind Speed Sensor</a:t>
                      </a:r>
                      <a:r>
                        <a:rPr lang="en-US" dirty="0" smtClean="0"/>
                        <a:t/>
                      </a:r>
                      <a:br>
                        <a:rPr lang="en-US" dirty="0" smtClean="0"/>
                      </a:br>
                      <a:r>
                        <a:rPr lang="en-US" dirty="0" smtClean="0"/>
                        <a:t>(Environment Monitoring)</a:t>
                      </a:r>
                      <a:endParaRPr lang="en-US" dirty="0">
                        <a:solidFill>
                          <a:schemeClr val="tx1"/>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Wind Speed Sensor Current Type(4 to 20mA) Anemometer Kit (Waterproof &amp; Industrial)</a:t>
                      </a:r>
                      <a:endParaRPr lang="en-US" dirty="0" smtClean="0">
                        <a:solidFill>
                          <a:schemeClr val="tx1"/>
                        </a:solidFill>
                      </a:endParaRP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mode of its output signal:4 to 20mA</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supply voltage: DC 12-24V.</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Power consumption: MAX≤0.3W.</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Start wind speed：0.4-0.8m/s.</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Effective measurement range:0-30m/s</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Transmission distance (m):&lt; 1000 m</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Price: </a:t>
                      </a:r>
                      <a:r>
                        <a:rPr lang="en-US" sz="1800" b="0" i="0" u="none" strike="noStrike" kern="1200" baseline="0" dirty="0" smtClean="0">
                          <a:solidFill>
                            <a:schemeClr val="dk1"/>
                          </a:solidFill>
                          <a:latin typeface="+mn-lt"/>
                          <a:ea typeface="+mn-ea"/>
                          <a:cs typeface="+mn-cs"/>
                        </a:rPr>
                        <a:t>~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5,000 approximately</a:t>
                      </a:r>
                      <a:endParaRPr lang="en-US" dirty="0" smtClean="0"/>
                    </a:p>
                  </a:txBody>
                  <a:tcPr/>
                </a:tc>
                <a:tc>
                  <a:txBody>
                    <a:bodyPr/>
                    <a:lstStyle/>
                    <a:p>
                      <a:r>
                        <a:rPr lang="en-US" sz="1800" b="0" i="0" kern="1200" dirty="0" smtClean="0">
                          <a:solidFill>
                            <a:schemeClr val="dk1"/>
                          </a:solidFill>
                          <a:effectLst/>
                          <a:latin typeface="+mn-lt"/>
                          <a:ea typeface="+mn-ea"/>
                          <a:cs typeface="+mn-cs"/>
                        </a:rPr>
                        <a:t>Serial Communication</a:t>
                      </a:r>
                      <a:endParaRPr lang="en-US" dirty="0"/>
                    </a:p>
                  </a:txBody>
                  <a:tcPr/>
                </a:tc>
              </a:tr>
              <a:tr h="370840">
                <a:tc>
                  <a:txBody>
                    <a:bodyPr/>
                    <a:lstStyle/>
                    <a:p>
                      <a:r>
                        <a:rPr lang="en-US" dirty="0" smtClean="0"/>
                        <a:t>4</a:t>
                      </a:r>
                      <a:endParaRPr lang="en-US" dirty="0"/>
                    </a:p>
                  </a:txBody>
                  <a:tcPr/>
                </a:tc>
                <a:tc>
                  <a:txBody>
                    <a:bodyPr/>
                    <a:lstStyle/>
                    <a:p>
                      <a:pPr marL="0" indent="0">
                        <a:buFont typeface="Arial" panose="020B0604020202020204" pitchFamily="34" charset="0"/>
                        <a:buNone/>
                      </a:pPr>
                      <a:r>
                        <a:rPr lang="en-US" sz="1800" b="0" i="0" kern="1200" dirty="0" smtClean="0">
                          <a:solidFill>
                            <a:schemeClr val="dk1"/>
                          </a:solidFill>
                          <a:effectLst/>
                          <a:latin typeface="+mn-lt"/>
                          <a:ea typeface="+mn-ea"/>
                          <a:cs typeface="+mn-cs"/>
                        </a:rPr>
                        <a:t>Temperature and Humidity Sensor</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Temperature-Humidity Sensor-AF5485 (Encased RS485 )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high performance industrial network-based temperature and humidity transmitter.</a:t>
                      </a:r>
                      <a:endParaRPr lang="en-US"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Price: </a:t>
                      </a:r>
                      <a:r>
                        <a:rPr lang="en-US" sz="1800" b="0" i="0" u="none" strike="noStrike" kern="1200" baseline="0" dirty="0" smtClean="0">
                          <a:solidFill>
                            <a:schemeClr val="dk1"/>
                          </a:solidFill>
                          <a:latin typeface="+mn-lt"/>
                          <a:ea typeface="+mn-ea"/>
                          <a:cs typeface="+mn-cs"/>
                        </a:rPr>
                        <a:t>~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4</a:t>
                      </a:r>
                      <a:r>
                        <a:rPr lang="en-US" sz="1800" b="0" i="0" u="none" strike="noStrike" kern="1200" baseline="0" dirty="0" smtClean="0">
                          <a:solidFill>
                            <a:schemeClr val="dk1"/>
                          </a:solidFill>
                          <a:latin typeface="+mn-lt"/>
                          <a:ea typeface="+mn-ea"/>
                          <a:cs typeface="+mn-cs"/>
                        </a:rPr>
                        <a:t>,000 approximately</a:t>
                      </a:r>
                      <a:endParaRPr lang="en-US" dirty="0" smtClean="0"/>
                    </a:p>
                  </a:txBody>
                  <a:tcPr/>
                </a:tc>
                <a:tc>
                  <a:txBody>
                    <a:bodyPr/>
                    <a:lstStyle/>
                    <a:p>
                      <a:r>
                        <a:rPr lang="en-US" sz="1800" b="0" i="0" kern="1200" dirty="0" smtClean="0">
                          <a:solidFill>
                            <a:schemeClr val="dk1"/>
                          </a:solidFill>
                          <a:effectLst/>
                          <a:latin typeface="+mn-lt"/>
                          <a:ea typeface="+mn-ea"/>
                          <a:cs typeface="+mn-cs"/>
                        </a:rPr>
                        <a:t>RS 485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040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Environment Monitoring &amp; Vehicle </a:t>
            </a:r>
            <a:r>
              <a:rPr lang="en-US" altLang="en-US" sz="2800" b="1" dirty="0" smtClean="0">
                <a:solidFill>
                  <a:srgbClr val="2F2573"/>
                </a:solidFill>
                <a:ea typeface="Montserrat ExtraBold"/>
                <a:cs typeface="Montserrat ExtraBold"/>
              </a:rPr>
              <a:t>Parking – 2/3</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496395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92185437"/>
              </p:ext>
            </p:extLst>
          </p:nvPr>
        </p:nvGraphicFramePr>
        <p:xfrm>
          <a:off x="579546" y="1324973"/>
          <a:ext cx="11075835" cy="4023360"/>
        </p:xfrm>
        <a:graphic>
          <a:graphicData uri="http://schemas.openxmlformats.org/drawingml/2006/table">
            <a:tbl>
              <a:tblPr firstRow="1" bandRow="1">
                <a:tableStyleId>{5C22544A-7EE6-4342-B048-85BDC9FD1C3A}</a:tableStyleId>
              </a:tblPr>
              <a:tblGrid>
                <a:gridCol w="1162821"/>
                <a:gridCol w="2829633"/>
                <a:gridCol w="4314422"/>
                <a:gridCol w="2768959"/>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Other Sensors</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5</a:t>
                      </a:r>
                      <a:endParaRPr lang="en-US" dirty="0"/>
                    </a:p>
                  </a:txBody>
                  <a:tcPr/>
                </a:tc>
                <a:tc>
                  <a:txBody>
                    <a:bodyPr/>
                    <a:lstStyle/>
                    <a:p>
                      <a:r>
                        <a:rPr lang="en-US" sz="1800" b="0" i="0" kern="1200" dirty="0" smtClean="0">
                          <a:solidFill>
                            <a:schemeClr val="dk1"/>
                          </a:solidFill>
                          <a:effectLst/>
                          <a:latin typeface="+mn-lt"/>
                          <a:ea typeface="+mn-ea"/>
                          <a:cs typeface="+mn-cs"/>
                        </a:rPr>
                        <a:t>Rainfall Sensor</a:t>
                      </a:r>
                      <a:endParaRPr lang="en-US" dirty="0">
                        <a:solidFill>
                          <a:schemeClr val="tx1"/>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Industrial-Grade Optical Rain Gauge RG-9 Rain Sensor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Detects the size of raindrops and provides information on rain intensity to the users.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It features easy-installation and maintenance-free, suitable for applications in weather and climate studies, hydrological network monitoring, agriculture, and other scenarios that need monitoring rainfall.</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Price: </a:t>
                      </a:r>
                      <a:r>
                        <a:rPr lang="en-US" sz="1800" b="0" i="0" u="none" strike="noStrike" kern="1200" baseline="0" dirty="0" smtClean="0">
                          <a:solidFill>
                            <a:schemeClr val="dk1"/>
                          </a:solidFill>
                          <a:latin typeface="+mn-lt"/>
                          <a:ea typeface="+mn-ea"/>
                          <a:cs typeface="+mn-cs"/>
                        </a:rPr>
                        <a:t>~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4</a:t>
                      </a:r>
                      <a:r>
                        <a:rPr lang="en-US" sz="1800" b="0" i="0" u="none" strike="noStrike" kern="1200" baseline="0" dirty="0" smtClean="0">
                          <a:solidFill>
                            <a:schemeClr val="dk1"/>
                          </a:solidFill>
                          <a:latin typeface="+mn-lt"/>
                          <a:ea typeface="+mn-ea"/>
                          <a:cs typeface="+mn-cs"/>
                        </a:rPr>
                        <a:t>,000 approximately</a:t>
                      </a:r>
                      <a:endParaRPr lang="en-US" dirty="0" smtClean="0"/>
                    </a:p>
                  </a:txBody>
                  <a:tcPr/>
                </a:tc>
                <a:tc>
                  <a:txBody>
                    <a:bodyPr/>
                    <a:lstStyle/>
                    <a:p>
                      <a:r>
                        <a:rPr lang="en-US" sz="1800" b="0" i="0" kern="1200" dirty="0" smtClean="0">
                          <a:solidFill>
                            <a:schemeClr val="dk1"/>
                          </a:solidFill>
                          <a:effectLst/>
                          <a:latin typeface="+mn-lt"/>
                          <a:ea typeface="+mn-ea"/>
                          <a:cs typeface="+mn-cs"/>
                        </a:rPr>
                        <a:t>Serial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040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Environment Monitoring &amp; Vehicle </a:t>
            </a:r>
            <a:r>
              <a:rPr lang="en-US" altLang="en-US" sz="2800" b="1" dirty="0" smtClean="0">
                <a:solidFill>
                  <a:srgbClr val="2F2573"/>
                </a:solidFill>
                <a:ea typeface="Montserrat ExtraBold"/>
                <a:cs typeface="Montserrat ExtraBold"/>
              </a:rPr>
              <a:t>Parking – 3/3</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959563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Technical Assumptions</a:t>
            </a:r>
            <a:endParaRPr lang="en-US" altLang="en-US" sz="2800" b="1" dirty="0">
              <a:solidFill>
                <a:srgbClr val="2F2573"/>
              </a:solidFill>
              <a:ea typeface="Montserrat ExtraBold"/>
              <a:cs typeface="Montserrat ExtraBold"/>
            </a:endParaRPr>
          </a:p>
        </p:txBody>
      </p:sp>
      <p:sp>
        <p:nvSpPr>
          <p:cNvPr id="5" name="Rectangle 4"/>
          <p:cNvSpPr/>
          <p:nvPr/>
        </p:nvSpPr>
        <p:spPr>
          <a:xfrm>
            <a:off x="1009649" y="1183815"/>
            <a:ext cx="10272243" cy="147732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Book Antiqua" panose="02040602050305030304" pitchFamily="18" charset="0"/>
              </a:rPr>
              <a:t>Sensors will be communicating with RS-485 protocol through a wired connection (serial communication). Connection range is approximately 3000 ft.</a:t>
            </a:r>
          </a:p>
          <a:p>
            <a:pPr marL="285750" indent="-285750" algn="just">
              <a:buFont typeface="Arial" panose="020B0604020202020204" pitchFamily="34" charset="0"/>
              <a:buChar char="•"/>
            </a:pPr>
            <a:r>
              <a:rPr lang="en-US" dirty="0" smtClean="0">
                <a:latin typeface="Book Antiqua" panose="02040602050305030304" pitchFamily="18" charset="0"/>
              </a:rPr>
              <a:t>In case of installing sensors in Sewage treatment Plant, sensors will be integrated into single unit as part of cost-effective approach.</a:t>
            </a:r>
          </a:p>
          <a:p>
            <a:pPr marL="285750" indent="-285750" algn="just">
              <a:buFont typeface="Arial" panose="020B0604020202020204" pitchFamily="34" charset="0"/>
              <a:buChar char="•"/>
            </a:pPr>
            <a:r>
              <a:rPr lang="en-US" dirty="0" smtClean="0">
                <a:latin typeface="Book Antiqua" panose="02040602050305030304" pitchFamily="18" charset="0"/>
              </a:rPr>
              <a:t>VSS </a:t>
            </a:r>
            <a:r>
              <a:rPr lang="en-US" dirty="0">
                <a:latin typeface="Book Antiqua" panose="02040602050305030304" pitchFamily="18" charset="0"/>
              </a:rPr>
              <a:t>Sensor and Coliforms Sensor </a:t>
            </a:r>
            <a:r>
              <a:rPr lang="en-US" dirty="0" smtClean="0">
                <a:latin typeface="Book Antiqua" panose="02040602050305030304" pitchFamily="18" charset="0"/>
              </a:rPr>
              <a:t>for STP </a:t>
            </a:r>
            <a:r>
              <a:rPr lang="en-US" dirty="0" smtClean="0">
                <a:latin typeface="Book Antiqua" panose="02040602050305030304" pitchFamily="18" charset="0"/>
              </a:rPr>
              <a:t>are </a:t>
            </a:r>
            <a:r>
              <a:rPr lang="en-US" dirty="0">
                <a:latin typeface="Book Antiqua" panose="02040602050305030304" pitchFamily="18" charset="0"/>
              </a:rPr>
              <a:t>not </a:t>
            </a:r>
            <a:r>
              <a:rPr lang="en-US" dirty="0" smtClean="0">
                <a:latin typeface="Book Antiqua" panose="02040602050305030304" pitchFamily="18" charset="0"/>
              </a:rPr>
              <a:t>included.</a:t>
            </a:r>
          </a:p>
        </p:txBody>
      </p:sp>
    </p:spTree>
    <p:extLst>
      <p:ext uri="{BB962C8B-B14F-4D97-AF65-F5344CB8AC3E}">
        <p14:creationId xmlns:p14="http://schemas.microsoft.com/office/powerpoint/2010/main" val="4011842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xmlns="" id="{FC36636C-8B94-41B1-87EC-1CC9174709C7}"/>
              </a:ext>
            </a:extLst>
          </p:cNvPr>
          <p:cNvSpPr txBox="1"/>
          <p:nvPr/>
        </p:nvSpPr>
        <p:spPr>
          <a:xfrm>
            <a:off x="6097877" y="4291114"/>
            <a:ext cx="4423552" cy="923330"/>
          </a:xfrm>
          <a:prstGeom prst="rect">
            <a:avLst/>
          </a:prstGeom>
          <a:noFill/>
        </p:spPr>
        <p:txBody>
          <a:bodyPr wrap="square" rtlCol="0">
            <a:spAutoFit/>
          </a:bodyPr>
          <a:lstStyle/>
          <a:p>
            <a:r>
              <a:rPr lang="en-US" sz="5400" b="1" dirty="0">
                <a:solidFill>
                  <a:srgbClr val="2F2573"/>
                </a:solidFill>
                <a:latin typeface="Montserrat ExtraBold" charset="0"/>
                <a:ea typeface="Montserrat Medium" charset="0"/>
                <a:cs typeface="Montserrat Medium" charset="0"/>
              </a:rPr>
              <a:t>Thank You</a:t>
            </a:r>
            <a:endParaRPr lang="en-US" sz="5400" dirty="0">
              <a:solidFill>
                <a:srgbClr val="2F2573"/>
              </a:solidFill>
              <a:latin typeface="Montserrat Medium" charset="0"/>
              <a:ea typeface="Montserrat Medium" charset="0"/>
              <a:cs typeface="Montserrat Medium" charset="0"/>
            </a:endParaRPr>
          </a:p>
        </p:txBody>
      </p:sp>
      <p:grpSp>
        <p:nvGrpSpPr>
          <p:cNvPr id="56" name="Group 55">
            <a:extLst>
              <a:ext uri="{FF2B5EF4-FFF2-40B4-BE49-F238E27FC236}">
                <a16:creationId xmlns:a16="http://schemas.microsoft.com/office/drawing/2014/main" xmlns="" id="{B100D016-A9A0-46C3-823A-777E95570006}"/>
              </a:ext>
            </a:extLst>
          </p:cNvPr>
          <p:cNvGrpSpPr/>
          <p:nvPr/>
        </p:nvGrpSpPr>
        <p:grpSpPr>
          <a:xfrm>
            <a:off x="4959437" y="1130361"/>
            <a:ext cx="4110152" cy="2610064"/>
            <a:chOff x="4959437" y="1130361"/>
            <a:chExt cx="4110152" cy="2610064"/>
          </a:xfrm>
        </p:grpSpPr>
        <p:grpSp>
          <p:nvGrpSpPr>
            <p:cNvPr id="57" name="Group 56">
              <a:extLst>
                <a:ext uri="{FF2B5EF4-FFF2-40B4-BE49-F238E27FC236}">
                  <a16:creationId xmlns:a16="http://schemas.microsoft.com/office/drawing/2014/main" xmlns="" id="{26D50062-34C8-4492-BA63-BD7967059DD0}"/>
                </a:ext>
              </a:extLst>
            </p:cNvPr>
            <p:cNvGrpSpPr/>
            <p:nvPr/>
          </p:nvGrpSpPr>
          <p:grpSpPr>
            <a:xfrm>
              <a:off x="4959437" y="1788655"/>
              <a:ext cx="4110152" cy="1951770"/>
              <a:chOff x="4959437" y="1788655"/>
              <a:chExt cx="4110152" cy="1951770"/>
            </a:xfrm>
          </p:grpSpPr>
          <p:sp>
            <p:nvSpPr>
              <p:cNvPr id="59" name="TextBox 58"/>
              <p:cNvSpPr txBox="1"/>
              <p:nvPr/>
            </p:nvSpPr>
            <p:spPr>
              <a:xfrm>
                <a:off x="4959437" y="1788655"/>
                <a:ext cx="3893361" cy="954107"/>
              </a:xfrm>
              <a:prstGeom prst="rect">
                <a:avLst/>
              </a:prstGeom>
              <a:noFill/>
            </p:spPr>
            <p:txBody>
              <a:bodyPr wrap="square" rtlCol="0">
                <a:spAutoFit/>
              </a:bodyPr>
              <a:lstStyle/>
              <a:p>
                <a:r>
                  <a:rPr lang="en-US" sz="1400" b="1" dirty="0">
                    <a:solidFill>
                      <a:srgbClr val="2F2573"/>
                    </a:solidFill>
                  </a:rPr>
                  <a:t>Naico Information Technology Services (P) Ltd</a:t>
                </a:r>
                <a:br>
                  <a:rPr lang="en-US" sz="1400" b="1" dirty="0">
                    <a:solidFill>
                      <a:srgbClr val="2F2573"/>
                    </a:solidFill>
                  </a:rPr>
                </a:br>
                <a:r>
                  <a:rPr lang="en-US" sz="1400" dirty="0">
                    <a:solidFill>
                      <a:srgbClr val="2F2573"/>
                    </a:solidFill>
                  </a:rPr>
                  <a:t>Office No. O405B, 4th Floor, SCK 01, </a:t>
                </a:r>
              </a:p>
              <a:p>
                <a:r>
                  <a:rPr lang="en-US" sz="1400" dirty="0">
                    <a:solidFill>
                      <a:srgbClr val="2F2573"/>
                    </a:solidFill>
                  </a:rPr>
                  <a:t>SmartCity Kochi, Kerala, India</a:t>
                </a:r>
              </a:p>
              <a:p>
                <a:r>
                  <a:rPr lang="en-US" sz="1400" dirty="0">
                    <a:solidFill>
                      <a:srgbClr val="2F2573"/>
                    </a:solidFill>
                  </a:rPr>
                  <a:t>Pin: 682042</a:t>
                </a:r>
              </a:p>
            </p:txBody>
          </p:sp>
          <p:sp>
            <p:nvSpPr>
              <p:cNvPr id="60" name="TextBox 59"/>
              <p:cNvSpPr txBox="1"/>
              <p:nvPr/>
            </p:nvSpPr>
            <p:spPr>
              <a:xfrm>
                <a:off x="5176228" y="3001761"/>
                <a:ext cx="3893361" cy="738664"/>
              </a:xfrm>
              <a:prstGeom prst="rect">
                <a:avLst/>
              </a:prstGeom>
              <a:noFill/>
            </p:spPr>
            <p:txBody>
              <a:bodyPr wrap="square" rtlCol="0">
                <a:spAutoFit/>
              </a:bodyPr>
              <a:lstStyle/>
              <a:p>
                <a:r>
                  <a:rPr lang="en-US" sz="1400" b="1" dirty="0">
                    <a:solidFill>
                      <a:srgbClr val="2F2573"/>
                    </a:solidFill>
                  </a:rPr>
                  <a:t>+91 484 4060130</a:t>
                </a:r>
                <a:br>
                  <a:rPr lang="en-US" sz="1400" b="1" dirty="0">
                    <a:solidFill>
                      <a:srgbClr val="2F2573"/>
                    </a:solidFill>
                  </a:rPr>
                </a:br>
                <a:r>
                  <a:rPr lang="en-US" sz="1400" b="1" dirty="0">
                    <a:solidFill>
                      <a:srgbClr val="2F2573"/>
                    </a:solidFill>
                    <a:hlinkClick r:id="rId2"/>
                  </a:rPr>
                  <a:t>getinfo@naicoits.com</a:t>
                </a:r>
                <a:r>
                  <a:rPr lang="en-US" sz="1400" b="1" dirty="0">
                    <a:solidFill>
                      <a:srgbClr val="2F2573"/>
                    </a:solidFill>
                  </a:rPr>
                  <a:t/>
                </a:r>
                <a:br>
                  <a:rPr lang="en-US" sz="1400" b="1" dirty="0">
                    <a:solidFill>
                      <a:srgbClr val="2F2573"/>
                    </a:solidFill>
                  </a:rPr>
                </a:br>
                <a:r>
                  <a:rPr lang="en-US" sz="1400" b="1" dirty="0">
                    <a:solidFill>
                      <a:srgbClr val="2F2573"/>
                    </a:solidFill>
                    <a:hlinkClick r:id="rId3"/>
                  </a:rPr>
                  <a:t>www.naicoits.com</a:t>
                </a:r>
                <a:endParaRPr lang="en-US" sz="1400" b="1" dirty="0">
                  <a:solidFill>
                    <a:srgbClr val="2F2573"/>
                  </a:solidFill>
                  <a:ea typeface="Montserrat" charset="0"/>
                  <a:cs typeface="Montserrat" charset="0"/>
                </a:endParaRPr>
              </a:p>
            </p:txBody>
          </p:sp>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42325" y="3059417"/>
                <a:ext cx="147166" cy="147166"/>
              </a:xfrm>
              <a:prstGeom prst="rect">
                <a:avLst/>
              </a:prstGeom>
            </p:spPr>
          </p:pic>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48263" y="3278224"/>
                <a:ext cx="158958" cy="158958"/>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053465" y="3503857"/>
                <a:ext cx="159778" cy="159778"/>
              </a:xfrm>
              <a:prstGeom prst="rect">
                <a:avLst/>
              </a:prstGeom>
            </p:spPr>
          </p:pic>
        </p:grpSp>
        <p:pic>
          <p:nvPicPr>
            <p:cNvPr id="58" name="Picture 57">
              <a:extLst>
                <a:ext uri="{FF2B5EF4-FFF2-40B4-BE49-F238E27FC236}">
                  <a16:creationId xmlns:a16="http://schemas.microsoft.com/office/drawing/2014/main" xmlns="" id="{D5F35FCA-682D-4535-A9EA-52FB2F1E786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53465" y="1130361"/>
              <a:ext cx="1712394" cy="499616"/>
            </a:xfrm>
            <a:prstGeom prst="rect">
              <a:avLst/>
            </a:prstGeom>
          </p:spPr>
        </p:pic>
      </p:gr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15022" t="494" r="31274" b="-494"/>
          <a:stretch/>
        </p:blipFill>
        <p:spPr>
          <a:xfrm>
            <a:off x="0" y="0"/>
            <a:ext cx="4910667" cy="6858000"/>
          </a:xfrm>
          <a:prstGeom prst="rect">
            <a:avLst/>
          </a:prstGeom>
        </p:spPr>
      </p:pic>
    </p:spTree>
    <p:extLst>
      <p:ext uri="{BB962C8B-B14F-4D97-AF65-F5344CB8AC3E}">
        <p14:creationId xmlns:p14="http://schemas.microsoft.com/office/powerpoint/2010/main" val="18238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07812"/>
            <a:ext cx="10515600" cy="480131"/>
          </a:xfrm>
        </p:spPr>
        <p:txBody>
          <a:bodyPr/>
          <a:lstStyle/>
          <a:p>
            <a:pPr eaLnBrk="1" fontAlgn="auto" hangingPunct="1">
              <a:spcAft>
                <a:spcPts val="0"/>
              </a:spcAft>
              <a:defRPr/>
            </a:pPr>
            <a:r>
              <a:rPr lang="en-US" dirty="0"/>
              <a:t>Existing MKC Facilities/ Tenants</a:t>
            </a:r>
          </a:p>
        </p:txBody>
      </p:sp>
      <p:graphicFrame>
        <p:nvGraphicFramePr>
          <p:cNvPr id="5" name="Table 4"/>
          <p:cNvGraphicFramePr>
            <a:graphicFrameLocks noGrp="1"/>
          </p:cNvGraphicFramePr>
          <p:nvPr>
            <p:extLst>
              <p:ext uri="{D42A27DB-BD31-4B8C-83A1-F6EECF244321}">
                <p14:modId xmlns:p14="http://schemas.microsoft.com/office/powerpoint/2010/main" val="988614524"/>
              </p:ext>
            </p:extLst>
          </p:nvPr>
        </p:nvGraphicFramePr>
        <p:xfrm>
          <a:off x="2669457" y="1359930"/>
          <a:ext cx="6664634" cy="4445000"/>
        </p:xfrm>
        <a:graphic>
          <a:graphicData uri="http://schemas.openxmlformats.org/drawingml/2006/table">
            <a:tbl>
              <a:tblPr firstRow="1" bandRow="1">
                <a:tableStyleId>{5940675A-B579-460E-94D1-54222C63F5DA}</a:tableStyleId>
              </a:tblPr>
              <a:tblGrid>
                <a:gridCol w="3332317">
                  <a:extLst>
                    <a:ext uri="{9D8B030D-6E8A-4147-A177-3AD203B41FA5}">
                      <a16:colId xmlns:a16="http://schemas.microsoft.com/office/drawing/2014/main" xmlns="" val="20000"/>
                    </a:ext>
                  </a:extLst>
                </a:gridCol>
                <a:gridCol w="3332317">
                  <a:extLst>
                    <a:ext uri="{9D8B030D-6E8A-4147-A177-3AD203B41FA5}">
                      <a16:colId xmlns:a16="http://schemas.microsoft.com/office/drawing/2014/main" xmlns="" val="20001"/>
                    </a:ext>
                  </a:extLst>
                </a:gridCol>
              </a:tblGrid>
              <a:tr h="0">
                <a:tc>
                  <a:txBody>
                    <a:bodyPr/>
                    <a:lstStyle/>
                    <a:p>
                      <a:pPr algn="ctr"/>
                      <a:r>
                        <a:rPr lang="en-US" dirty="0"/>
                        <a:t>Tigris Valley</a:t>
                      </a:r>
                    </a:p>
                  </a:txBody>
                  <a:tcPr/>
                </a:tc>
                <a:tc>
                  <a:txBody>
                    <a:bodyPr/>
                    <a:lstStyle/>
                    <a:p>
                      <a:pPr algn="ctr"/>
                      <a:r>
                        <a:rPr lang="en-US" dirty="0"/>
                        <a:t>School of Architecture</a:t>
                      </a:r>
                    </a:p>
                  </a:txBody>
                  <a:tcPr/>
                </a:tc>
                <a:extLst>
                  <a:ext uri="{0D108BD9-81ED-4DB2-BD59-A6C34878D82A}">
                    <a16:rowId xmlns:a16="http://schemas.microsoft.com/office/drawing/2014/main" xmlns="" val="10000"/>
                  </a:ext>
                </a:extLst>
              </a:tr>
              <a:tr h="370840">
                <a:tc>
                  <a:txBody>
                    <a:bodyPr/>
                    <a:lstStyle/>
                    <a:p>
                      <a:pPr algn="ctr"/>
                      <a:r>
                        <a:rPr lang="en-US" dirty="0" err="1"/>
                        <a:t>Fezzin</a:t>
                      </a:r>
                      <a:r>
                        <a:rPr lang="en-US" dirty="0"/>
                        <a:t> Hotel</a:t>
                      </a:r>
                    </a:p>
                  </a:txBody>
                  <a:tcPr/>
                </a:tc>
                <a:tc>
                  <a:txBody>
                    <a:bodyPr/>
                    <a:lstStyle/>
                    <a:p>
                      <a:pPr algn="ctr"/>
                      <a:r>
                        <a:rPr lang="en-US" dirty="0"/>
                        <a:t>School of Business Studies</a:t>
                      </a:r>
                    </a:p>
                  </a:txBody>
                  <a:tcPr/>
                </a:tc>
                <a:extLst>
                  <a:ext uri="{0D108BD9-81ED-4DB2-BD59-A6C34878D82A}">
                    <a16:rowId xmlns:a16="http://schemas.microsoft.com/office/drawing/2014/main" xmlns="" val="10001"/>
                  </a:ext>
                </a:extLst>
              </a:tr>
              <a:tr h="370840">
                <a:tc>
                  <a:txBody>
                    <a:bodyPr/>
                    <a:lstStyle/>
                    <a:p>
                      <a:pPr algn="ctr"/>
                      <a:r>
                        <a:rPr lang="en-US" dirty="0"/>
                        <a:t>Excellency Club</a:t>
                      </a:r>
                    </a:p>
                  </a:txBody>
                  <a:tcPr/>
                </a:tc>
                <a:tc>
                  <a:txBody>
                    <a:bodyPr/>
                    <a:lstStyle/>
                    <a:p>
                      <a:pPr algn="ctr"/>
                      <a:r>
                        <a:rPr lang="en-US" dirty="0" err="1"/>
                        <a:t>Alif</a:t>
                      </a:r>
                      <a:r>
                        <a:rPr lang="en-US" dirty="0"/>
                        <a:t> Global School</a:t>
                      </a:r>
                    </a:p>
                  </a:txBody>
                  <a:tcPr/>
                </a:tc>
                <a:extLst>
                  <a:ext uri="{0D108BD9-81ED-4DB2-BD59-A6C34878D82A}">
                    <a16:rowId xmlns:a16="http://schemas.microsoft.com/office/drawing/2014/main" xmlns="" val="10002"/>
                  </a:ext>
                </a:extLst>
              </a:tr>
              <a:tr h="370840">
                <a:tc>
                  <a:txBody>
                    <a:bodyPr/>
                    <a:lstStyle/>
                    <a:p>
                      <a:pPr algn="ctr"/>
                      <a:r>
                        <a:rPr lang="en-US" dirty="0"/>
                        <a:t>Special Need School</a:t>
                      </a:r>
                    </a:p>
                  </a:txBody>
                  <a:tcPr/>
                </a:tc>
                <a:tc>
                  <a:txBody>
                    <a:bodyPr/>
                    <a:lstStyle/>
                    <a:p>
                      <a:pPr algn="ctr"/>
                      <a:r>
                        <a:rPr lang="en-US" dirty="0"/>
                        <a:t>M Tower Apartments</a:t>
                      </a:r>
                    </a:p>
                  </a:txBody>
                  <a:tcPr/>
                </a:tc>
                <a:extLst>
                  <a:ext uri="{0D108BD9-81ED-4DB2-BD59-A6C34878D82A}">
                    <a16:rowId xmlns:a16="http://schemas.microsoft.com/office/drawing/2014/main" xmlns="" val="10003"/>
                  </a:ext>
                </a:extLst>
              </a:tr>
              <a:tr h="370840">
                <a:tc>
                  <a:txBody>
                    <a:bodyPr/>
                    <a:lstStyle/>
                    <a:p>
                      <a:pPr algn="ctr"/>
                      <a:r>
                        <a:rPr lang="en-US" dirty="0"/>
                        <a:t>Dormitory/</a:t>
                      </a:r>
                      <a:r>
                        <a:rPr lang="en-US" baseline="0" dirty="0"/>
                        <a:t> Admin Block</a:t>
                      </a:r>
                      <a:endParaRPr lang="en-US" dirty="0"/>
                    </a:p>
                  </a:txBody>
                  <a:tcPr/>
                </a:tc>
                <a:tc>
                  <a:txBody>
                    <a:bodyPr/>
                    <a:lstStyle/>
                    <a:p>
                      <a:pPr algn="ctr"/>
                      <a:r>
                        <a:rPr lang="en-US" dirty="0"/>
                        <a:t>Sports School</a:t>
                      </a:r>
                    </a:p>
                  </a:txBody>
                  <a:tcPr/>
                </a:tc>
                <a:extLst>
                  <a:ext uri="{0D108BD9-81ED-4DB2-BD59-A6C34878D82A}">
                    <a16:rowId xmlns:a16="http://schemas.microsoft.com/office/drawing/2014/main" xmlns="" val="10004"/>
                  </a:ext>
                </a:extLst>
              </a:tr>
              <a:tr h="370840">
                <a:tc>
                  <a:txBody>
                    <a:bodyPr/>
                    <a:lstStyle/>
                    <a:p>
                      <a:pPr algn="ctr"/>
                      <a:r>
                        <a:rPr lang="en-US" dirty="0" err="1"/>
                        <a:t>Markaz</a:t>
                      </a:r>
                      <a:r>
                        <a:rPr lang="en-US" dirty="0"/>
                        <a:t> Law College</a:t>
                      </a:r>
                    </a:p>
                  </a:txBody>
                  <a:tcPr/>
                </a:tc>
                <a:tc>
                  <a:txBody>
                    <a:bodyPr/>
                    <a:lstStyle/>
                    <a:p>
                      <a:pPr algn="ctr"/>
                      <a:r>
                        <a:rPr lang="en-US" dirty="0"/>
                        <a:t>Park Masjid</a:t>
                      </a:r>
                    </a:p>
                  </a:txBody>
                  <a:tcPr/>
                </a:tc>
                <a:extLst>
                  <a:ext uri="{0D108BD9-81ED-4DB2-BD59-A6C34878D82A}">
                    <a16:rowId xmlns:a16="http://schemas.microsoft.com/office/drawing/2014/main" xmlns="" val="10005"/>
                  </a:ext>
                </a:extLst>
              </a:tr>
              <a:tr h="370840">
                <a:tc>
                  <a:txBody>
                    <a:bodyPr/>
                    <a:lstStyle/>
                    <a:p>
                      <a:pPr algn="ctr"/>
                      <a:r>
                        <a:rPr lang="en-US" dirty="0" err="1"/>
                        <a:t>Unani</a:t>
                      </a:r>
                      <a:r>
                        <a:rPr lang="en-US" dirty="0"/>
                        <a:t> Research</a:t>
                      </a:r>
                      <a:r>
                        <a:rPr lang="en-US" baseline="0" dirty="0"/>
                        <a:t> Center</a:t>
                      </a:r>
                      <a:endParaRPr lang="en-US" dirty="0"/>
                    </a:p>
                  </a:txBody>
                  <a:tcPr/>
                </a:tc>
                <a:tc>
                  <a:txBody>
                    <a:bodyPr/>
                    <a:lstStyle/>
                    <a:p>
                      <a:pPr algn="ctr"/>
                      <a:r>
                        <a:rPr lang="en-US" dirty="0"/>
                        <a:t>Pharmacy College</a:t>
                      </a:r>
                    </a:p>
                  </a:txBody>
                  <a:tcPr/>
                </a:tc>
                <a:extLst>
                  <a:ext uri="{0D108BD9-81ED-4DB2-BD59-A6C34878D82A}">
                    <a16:rowId xmlns:a16="http://schemas.microsoft.com/office/drawing/2014/main" xmlns="" val="10006"/>
                  </a:ext>
                </a:extLst>
              </a:tr>
              <a:tr h="370840">
                <a:tc>
                  <a:txBody>
                    <a:bodyPr/>
                    <a:lstStyle/>
                    <a:p>
                      <a:pPr algn="ctr"/>
                      <a:r>
                        <a:rPr lang="en-US" dirty="0" err="1"/>
                        <a:t>Unani</a:t>
                      </a:r>
                      <a:r>
                        <a:rPr lang="en-US" dirty="0"/>
                        <a:t> Medical College</a:t>
                      </a:r>
                    </a:p>
                  </a:txBody>
                  <a:tcPr/>
                </a:tc>
                <a:tc>
                  <a:txBody>
                    <a:bodyPr/>
                    <a:lstStyle/>
                    <a:p>
                      <a:pPr algn="ctr"/>
                      <a:r>
                        <a:rPr lang="en-US" dirty="0"/>
                        <a:t>Landmark</a:t>
                      </a:r>
                    </a:p>
                  </a:txBody>
                  <a:tcPr/>
                </a:tc>
                <a:extLst>
                  <a:ext uri="{0D108BD9-81ED-4DB2-BD59-A6C34878D82A}">
                    <a16:rowId xmlns:a16="http://schemas.microsoft.com/office/drawing/2014/main" xmlns="" val="10007"/>
                  </a:ext>
                </a:extLst>
              </a:tr>
              <a:tr h="370840">
                <a:tc>
                  <a:txBody>
                    <a:bodyPr/>
                    <a:lstStyle/>
                    <a:p>
                      <a:pPr algn="ctr"/>
                      <a:r>
                        <a:rPr lang="en-US" dirty="0"/>
                        <a:t>Design Bridge International</a:t>
                      </a:r>
                    </a:p>
                  </a:txBody>
                  <a:tcPr/>
                </a:tc>
                <a:tc>
                  <a:txBody>
                    <a:bodyPr/>
                    <a:lstStyle/>
                    <a:p>
                      <a:pPr algn="ctr"/>
                      <a:r>
                        <a:rPr lang="en-US" dirty="0"/>
                        <a:t>Hostel near SNS</a:t>
                      </a:r>
                    </a:p>
                  </a:txBody>
                  <a:tcPr/>
                </a:tc>
                <a:extLst>
                  <a:ext uri="{0D108BD9-81ED-4DB2-BD59-A6C34878D82A}">
                    <a16:rowId xmlns:a16="http://schemas.microsoft.com/office/drawing/2014/main" xmlns="" val="10008"/>
                  </a:ext>
                </a:extLst>
              </a:tr>
              <a:tr h="370840">
                <a:tc>
                  <a:txBody>
                    <a:bodyPr/>
                    <a:lstStyle/>
                    <a:p>
                      <a:pPr algn="ctr"/>
                      <a:r>
                        <a:rPr lang="en-US" dirty="0"/>
                        <a:t>Library &amp; Research Center</a:t>
                      </a:r>
                    </a:p>
                  </a:txBody>
                  <a:tcPr/>
                </a:tc>
                <a:tc>
                  <a:txBody>
                    <a:bodyPr/>
                    <a:lstStyle/>
                    <a:p>
                      <a:pPr algn="ctr"/>
                      <a:r>
                        <a:rPr lang="en-US" dirty="0"/>
                        <a:t>Guest Flow</a:t>
                      </a:r>
                    </a:p>
                  </a:txBody>
                  <a:tcPr/>
                </a:tc>
                <a:extLst>
                  <a:ext uri="{0D108BD9-81ED-4DB2-BD59-A6C34878D82A}">
                    <a16:rowId xmlns:a16="http://schemas.microsoft.com/office/drawing/2014/main" xmlns="" val="10009"/>
                  </a:ext>
                </a:extLst>
              </a:tr>
              <a:tr h="370840">
                <a:tc>
                  <a:txBody>
                    <a:bodyPr/>
                    <a:lstStyle/>
                    <a:p>
                      <a:pPr algn="ctr"/>
                      <a:r>
                        <a:rPr lang="en-US" dirty="0"/>
                        <a:t>School of Islamic Studies</a:t>
                      </a:r>
                    </a:p>
                  </a:txBody>
                  <a:tcPr/>
                </a:tc>
                <a:tc>
                  <a:txBody>
                    <a:bodyPr/>
                    <a:lstStyle/>
                    <a:p>
                      <a:pPr algn="ctr"/>
                      <a:r>
                        <a:rPr lang="en-US" dirty="0"/>
                        <a:t>Common</a:t>
                      </a:r>
                      <a:r>
                        <a:rPr lang="en-US" baseline="0" dirty="0"/>
                        <a:t> Areas</a:t>
                      </a:r>
                      <a:endParaRPr lang="en-US" dirty="0"/>
                    </a:p>
                  </a:txBody>
                  <a:tcPr/>
                </a:tc>
                <a:extLst>
                  <a:ext uri="{0D108BD9-81ED-4DB2-BD59-A6C34878D82A}">
                    <a16:rowId xmlns:a16="http://schemas.microsoft.com/office/drawing/2014/main" xmlns="" val="10010"/>
                  </a:ext>
                </a:extLst>
              </a:tr>
              <a:tr h="370840">
                <a:tc>
                  <a:txBody>
                    <a:bodyPr/>
                    <a:lstStyle/>
                    <a:p>
                      <a:pPr algn="ctr"/>
                      <a:r>
                        <a:rPr lang="en-US" dirty="0"/>
                        <a:t>Cultural Center</a:t>
                      </a:r>
                    </a:p>
                  </a:txBody>
                  <a:tcPr/>
                </a:tc>
                <a:tc>
                  <a:txBody>
                    <a:bodyPr/>
                    <a:lstStyle/>
                    <a:p>
                      <a:pPr algn="ctr"/>
                      <a:r>
                        <a:rPr lang="en-US" dirty="0"/>
                        <a:t>WIRAS</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4326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p:txBody>
          <a:bodyPr/>
          <a:lstStyle/>
          <a:p>
            <a:pPr eaLnBrk="1" fontAlgn="auto" hangingPunct="1">
              <a:spcAft>
                <a:spcPts val="0"/>
              </a:spcAft>
              <a:defRPr/>
            </a:pPr>
            <a:r>
              <a:rPr lang="en-US" dirty="0"/>
              <a:t>MKC – Campus Infrastructure</a:t>
            </a:r>
          </a:p>
        </p:txBody>
      </p:sp>
      <p:sp>
        <p:nvSpPr>
          <p:cNvPr id="21507" name="TextBox 2">
            <a:extLst>
              <a:ext uri="{FF2B5EF4-FFF2-40B4-BE49-F238E27FC236}">
                <a16:creationId xmlns:a16="http://schemas.microsoft.com/office/drawing/2014/main" xmlns="" id="{065A5373-033B-49C1-8DD6-45269ED7C355}"/>
              </a:ext>
            </a:extLst>
          </p:cNvPr>
          <p:cNvSpPr txBox="1">
            <a:spLocks noChangeArrowheads="1"/>
          </p:cNvSpPr>
          <p:nvPr/>
        </p:nvSpPr>
        <p:spPr bwMode="auto">
          <a:xfrm>
            <a:off x="725606" y="1152327"/>
            <a:ext cx="10740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endParaRPr lang="en-IN" altLang="en-US" sz="2000" dirty="0"/>
          </a:p>
          <a:p>
            <a:pPr>
              <a:defRPr/>
            </a:pPr>
            <a:endParaRPr lang="en-IN" altLang="en-US" sz="2000" dirty="0"/>
          </a:p>
        </p:txBody>
      </p:sp>
      <p:pic>
        <p:nvPicPr>
          <p:cNvPr id="5" name="Picture 6" descr="Image result for public wifi network architecture">
            <a:extLst>
              <a:ext uri="{FF2B5EF4-FFF2-40B4-BE49-F238E27FC236}">
                <a16:creationId xmlns:a16="http://schemas.microsoft.com/office/drawing/2014/main" xmlns="" id="{86DCCF47-D807-4AC7-8B20-A62E42149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78" y="974193"/>
            <a:ext cx="8932044" cy="5370986"/>
          </a:xfrm>
          <a:prstGeom prst="rect">
            <a:avLst/>
          </a:prstGeom>
          <a:noFill/>
          <a:ln w="25400">
            <a:solidFill>
              <a:schemeClr val="accent1">
                <a:shade val="50000"/>
              </a:schemeClr>
            </a:solidFill>
            <a:prstDash val="lg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6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19075"/>
            <a:ext cx="10515600" cy="480131"/>
          </a:xfrm>
        </p:spPr>
        <p:txBody>
          <a:bodyPr/>
          <a:lstStyle/>
          <a:p>
            <a:pPr eaLnBrk="1" fontAlgn="auto" hangingPunct="1">
              <a:spcAft>
                <a:spcPts val="0"/>
              </a:spcAft>
              <a:defRPr/>
            </a:pPr>
            <a:r>
              <a:rPr lang="en-US" dirty="0"/>
              <a:t>Project Scope (1/2)</a:t>
            </a:r>
          </a:p>
        </p:txBody>
      </p:sp>
      <p:sp>
        <p:nvSpPr>
          <p:cNvPr id="43" name="TextBox 42">
            <a:extLst>
              <a:ext uri="{FF2B5EF4-FFF2-40B4-BE49-F238E27FC236}">
                <a16:creationId xmlns:a16="http://schemas.microsoft.com/office/drawing/2014/main" xmlns="" id="{6A2BC1D3-0B08-410E-8475-2FBF66BA8031}"/>
              </a:ext>
            </a:extLst>
          </p:cNvPr>
          <p:cNvSpPr txBox="1"/>
          <p:nvPr/>
        </p:nvSpPr>
        <p:spPr>
          <a:xfrm>
            <a:off x="723842" y="999206"/>
            <a:ext cx="10515600" cy="2862322"/>
          </a:xfrm>
          <a:prstGeom prst="rect">
            <a:avLst/>
          </a:prstGeom>
          <a:noFill/>
        </p:spPr>
        <p:txBody>
          <a:bodyPr wrap="square" rtlCol="0">
            <a:spAutoFit/>
          </a:bodyPr>
          <a:lstStyle/>
          <a:p>
            <a:pPr algn="just"/>
            <a:r>
              <a:rPr lang="en-US" dirty="0">
                <a:latin typeface="Book Antiqua" panose="02040602050305030304" pitchFamily="18" charset="0"/>
              </a:rPr>
              <a:t>The project scope includes the following application modules:</a:t>
            </a:r>
          </a:p>
          <a:p>
            <a:pPr algn="just"/>
            <a:endParaRPr lang="en-US" dirty="0">
              <a:latin typeface="Book Antiqua" panose="02040602050305030304" pitchFamily="18" charset="0"/>
            </a:endParaRPr>
          </a:p>
          <a:p>
            <a:pPr marL="342900" indent="-342900" algn="just">
              <a:buFont typeface="+mj-lt"/>
              <a:buAutoNum type="arabicPeriod"/>
            </a:pPr>
            <a:r>
              <a:rPr lang="en-US" dirty="0">
                <a:latin typeface="Book Antiqua" panose="02040602050305030304" pitchFamily="18" charset="0"/>
              </a:rPr>
              <a:t>Water Resources Management</a:t>
            </a:r>
          </a:p>
          <a:p>
            <a:pPr marL="342900" indent="-342900" algn="just">
              <a:buFont typeface="+mj-lt"/>
              <a:buAutoNum type="arabicPeriod"/>
            </a:pPr>
            <a:r>
              <a:rPr lang="en-US" dirty="0" smtClean="0">
                <a:latin typeface="Book Antiqua" panose="02040602050305030304" pitchFamily="18" charset="0"/>
              </a:rPr>
              <a:t>Power </a:t>
            </a:r>
            <a:r>
              <a:rPr lang="en-US" dirty="0">
                <a:latin typeface="Book Antiqua" panose="02040602050305030304" pitchFamily="18" charset="0"/>
              </a:rPr>
              <a:t>Resources Management</a:t>
            </a:r>
          </a:p>
          <a:p>
            <a:pPr marL="342900" indent="-342900" algn="just">
              <a:buFont typeface="+mj-lt"/>
              <a:buAutoNum type="arabicPeriod"/>
            </a:pPr>
            <a:r>
              <a:rPr lang="en-US" dirty="0" smtClean="0">
                <a:latin typeface="Book Antiqua" panose="02040602050305030304" pitchFamily="18" charset="0"/>
              </a:rPr>
              <a:t>Vehicle </a:t>
            </a:r>
            <a:r>
              <a:rPr lang="en-US" dirty="0">
                <a:latin typeface="Book Antiqua" panose="02040602050305030304" pitchFamily="18" charset="0"/>
              </a:rPr>
              <a:t>Parking Space Management</a:t>
            </a:r>
          </a:p>
          <a:p>
            <a:pPr marL="342900" indent="-342900" algn="just">
              <a:buFont typeface="+mj-lt"/>
              <a:buAutoNum type="arabicPeriod"/>
            </a:pPr>
            <a:r>
              <a:rPr lang="en-US" dirty="0">
                <a:latin typeface="Book Antiqua" panose="02040602050305030304" pitchFamily="18" charset="0"/>
              </a:rPr>
              <a:t>Environment Monitoring System</a:t>
            </a:r>
          </a:p>
          <a:p>
            <a:pPr algn="just"/>
            <a:endParaRPr lang="en-US" dirty="0">
              <a:latin typeface="Book Antiqua" panose="02040602050305030304" pitchFamily="18" charset="0"/>
            </a:endParaRPr>
          </a:p>
          <a:p>
            <a:pPr algn="just"/>
            <a:r>
              <a:rPr lang="en-US" dirty="0">
                <a:latin typeface="Book Antiqua" panose="02040602050305030304" pitchFamily="18" charset="0"/>
              </a:rPr>
              <a:t>Naico will implement a central smart solution encompassing the above management systems. The data from each management system will be obtained from the abovementioned management systems and utilized to gain insights.</a:t>
            </a:r>
          </a:p>
        </p:txBody>
      </p:sp>
    </p:spTree>
    <p:extLst>
      <p:ext uri="{BB962C8B-B14F-4D97-AF65-F5344CB8AC3E}">
        <p14:creationId xmlns:p14="http://schemas.microsoft.com/office/powerpoint/2010/main" val="37622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p:txBody>
          <a:bodyPr/>
          <a:lstStyle/>
          <a:p>
            <a:pPr eaLnBrk="1" fontAlgn="auto" hangingPunct="1">
              <a:spcAft>
                <a:spcPts val="0"/>
              </a:spcAft>
              <a:defRPr/>
            </a:pPr>
            <a:r>
              <a:rPr lang="en-US" dirty="0"/>
              <a:t>Proposed System Modules – Logical Layout</a:t>
            </a:r>
          </a:p>
        </p:txBody>
      </p:sp>
      <p:graphicFrame>
        <p:nvGraphicFramePr>
          <p:cNvPr id="4" name="Diagram 3"/>
          <p:cNvGraphicFramePr/>
          <p:nvPr>
            <p:extLst>
              <p:ext uri="{D42A27DB-BD31-4B8C-83A1-F6EECF244321}">
                <p14:modId xmlns:p14="http://schemas.microsoft.com/office/powerpoint/2010/main" val="4189482947"/>
              </p:ext>
            </p:extLst>
          </p:nvPr>
        </p:nvGraphicFramePr>
        <p:xfrm>
          <a:off x="0" y="11559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10">
            <a:extLst>
              <a:ext uri="{FF2B5EF4-FFF2-40B4-BE49-F238E27FC236}">
                <a16:creationId xmlns:a16="http://schemas.microsoft.com/office/drawing/2014/main" xmlns="" id="{07F97CE1-BDEF-4D42-B427-07201B31920F}"/>
              </a:ext>
            </a:extLst>
          </p:cNvPr>
          <p:cNvSpPr/>
          <p:nvPr/>
        </p:nvSpPr>
        <p:spPr>
          <a:xfrm>
            <a:off x="8412380" y="1455836"/>
            <a:ext cx="2614410" cy="1223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5" name="Rectangle 4"/>
          <p:cNvSpPr/>
          <p:nvPr/>
        </p:nvSpPr>
        <p:spPr>
          <a:xfrm>
            <a:off x="7385402" y="2833352"/>
            <a:ext cx="4547213" cy="3271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xmlns="" id="{80CA798E-A93E-4034-9617-1D833D147101}"/>
              </a:ext>
            </a:extLst>
          </p:cNvPr>
          <p:cNvGrpSpPr/>
          <p:nvPr/>
        </p:nvGrpSpPr>
        <p:grpSpPr>
          <a:xfrm>
            <a:off x="7922519" y="3045705"/>
            <a:ext cx="3795243" cy="1373445"/>
            <a:chOff x="643968" y="740387"/>
            <a:chExt cx="3795243" cy="1373445"/>
          </a:xfrm>
        </p:grpSpPr>
        <p:grpSp>
          <p:nvGrpSpPr>
            <p:cNvPr id="9" name="Group 8">
              <a:extLst>
                <a:ext uri="{FF2B5EF4-FFF2-40B4-BE49-F238E27FC236}">
                  <a16:creationId xmlns:a16="http://schemas.microsoft.com/office/drawing/2014/main" xmlns="" id="{BF270403-21F6-4AE2-8650-D3F5BFBD5D03}"/>
                </a:ext>
              </a:extLst>
            </p:cNvPr>
            <p:cNvGrpSpPr/>
            <p:nvPr/>
          </p:nvGrpSpPr>
          <p:grpSpPr>
            <a:xfrm>
              <a:off x="2579403" y="866848"/>
              <a:ext cx="639392" cy="1050323"/>
              <a:chOff x="2605696" y="718885"/>
              <a:chExt cx="639392" cy="1050323"/>
            </a:xfrm>
          </p:grpSpPr>
          <p:sp>
            <p:nvSpPr>
              <p:cNvPr id="35" name="Rectangle 34">
                <a:extLst>
                  <a:ext uri="{FF2B5EF4-FFF2-40B4-BE49-F238E27FC236}">
                    <a16:creationId xmlns:a16="http://schemas.microsoft.com/office/drawing/2014/main" xmlns="" id="{24FF131F-A7BB-42E6-BCF5-769D6940EBFE}"/>
                  </a:ext>
                </a:extLst>
              </p:cNvPr>
              <p:cNvSpPr/>
              <p:nvPr/>
            </p:nvSpPr>
            <p:spPr>
              <a:xfrm>
                <a:off x="2791326" y="989454"/>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xmlns="" id="{313B4A08-019D-4C8C-8E25-1AEA8F282C54}"/>
                  </a:ext>
                </a:extLst>
              </p:cNvPr>
              <p:cNvSpPr/>
              <p:nvPr/>
            </p:nvSpPr>
            <p:spPr>
              <a:xfrm>
                <a:off x="2791326" y="1265604"/>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xmlns="" id="{5AA4C7BD-C35F-48A5-A058-8D291AC505AF}"/>
                  </a:ext>
                </a:extLst>
              </p:cNvPr>
              <p:cNvSpPr/>
              <p:nvPr/>
            </p:nvSpPr>
            <p:spPr>
              <a:xfrm>
                <a:off x="2791326" y="1541754"/>
                <a:ext cx="268133" cy="2274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xmlns="" id="{1C5D9FF5-2770-410D-93C9-76B49E6A651E}"/>
                  </a:ext>
                </a:extLst>
              </p:cNvPr>
              <p:cNvSpPr txBox="1"/>
              <p:nvPr/>
            </p:nvSpPr>
            <p:spPr>
              <a:xfrm>
                <a:off x="2605696" y="718885"/>
                <a:ext cx="639392" cy="246221"/>
              </a:xfrm>
              <a:prstGeom prst="rect">
                <a:avLst/>
              </a:prstGeom>
              <a:noFill/>
            </p:spPr>
            <p:txBody>
              <a:bodyPr wrap="square" rtlCol="0">
                <a:spAutoFit/>
              </a:bodyPr>
              <a:lstStyle/>
              <a:p>
                <a:r>
                  <a:rPr lang="en-IN" sz="1000" dirty="0"/>
                  <a:t>Quality</a:t>
                </a:r>
              </a:p>
            </p:txBody>
          </p:sp>
        </p:grpSp>
        <p:grpSp>
          <p:nvGrpSpPr>
            <p:cNvPr id="10" name="Group 9">
              <a:extLst>
                <a:ext uri="{FF2B5EF4-FFF2-40B4-BE49-F238E27FC236}">
                  <a16:creationId xmlns:a16="http://schemas.microsoft.com/office/drawing/2014/main" xmlns="" id="{12A6DDF1-F68B-497E-B9A5-BDC3366FAAC7}"/>
                </a:ext>
              </a:extLst>
            </p:cNvPr>
            <p:cNvGrpSpPr/>
            <p:nvPr/>
          </p:nvGrpSpPr>
          <p:grpSpPr>
            <a:xfrm>
              <a:off x="643968" y="863498"/>
              <a:ext cx="715019" cy="1136639"/>
              <a:chOff x="643968" y="650372"/>
              <a:chExt cx="715019" cy="1136639"/>
            </a:xfrm>
          </p:grpSpPr>
          <p:grpSp>
            <p:nvGrpSpPr>
              <p:cNvPr id="26" name="Group 25">
                <a:extLst>
                  <a:ext uri="{FF2B5EF4-FFF2-40B4-BE49-F238E27FC236}">
                    <a16:creationId xmlns:a16="http://schemas.microsoft.com/office/drawing/2014/main" xmlns="" id="{3D3468F9-DF40-4B7F-AA99-5464EDF42A05}"/>
                  </a:ext>
                </a:extLst>
              </p:cNvPr>
              <p:cNvGrpSpPr/>
              <p:nvPr/>
            </p:nvGrpSpPr>
            <p:grpSpPr>
              <a:xfrm>
                <a:off x="643968" y="925237"/>
                <a:ext cx="702422" cy="861774"/>
                <a:chOff x="643968" y="925237"/>
                <a:chExt cx="702422" cy="861774"/>
              </a:xfrm>
            </p:grpSpPr>
            <p:grpSp>
              <p:nvGrpSpPr>
                <p:cNvPr id="28" name="Group 27">
                  <a:extLst>
                    <a:ext uri="{FF2B5EF4-FFF2-40B4-BE49-F238E27FC236}">
                      <a16:creationId xmlns:a16="http://schemas.microsoft.com/office/drawing/2014/main" xmlns="" id="{D6F14E71-4944-4565-9847-FD2908EE12FF}"/>
                    </a:ext>
                  </a:extLst>
                </p:cNvPr>
                <p:cNvGrpSpPr/>
                <p:nvPr/>
              </p:nvGrpSpPr>
              <p:grpSpPr>
                <a:xfrm>
                  <a:off x="1138982" y="989454"/>
                  <a:ext cx="207408" cy="724172"/>
                  <a:chOff x="2754651" y="1058779"/>
                  <a:chExt cx="207408" cy="724172"/>
                </a:xfrm>
              </p:grpSpPr>
              <p:sp>
                <p:nvSpPr>
                  <p:cNvPr id="30" name="Rectangle 29">
                    <a:extLst>
                      <a:ext uri="{FF2B5EF4-FFF2-40B4-BE49-F238E27FC236}">
                        <a16:creationId xmlns:a16="http://schemas.microsoft.com/office/drawing/2014/main" xmlns="" id="{F3B3A4C7-FA13-466D-83C2-18ACD45D37B1}"/>
                      </a:ext>
                    </a:extLst>
                  </p:cNvPr>
                  <p:cNvSpPr/>
                  <p:nvPr/>
                </p:nvSpPr>
                <p:spPr>
                  <a:xfrm>
                    <a:off x="2754651" y="1058779"/>
                    <a:ext cx="206257" cy="12375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D21254CA-DCC0-4D1A-AB8D-F9071A0F7A87}"/>
                      </a:ext>
                    </a:extLst>
                  </p:cNvPr>
                  <p:cNvSpPr/>
                  <p:nvPr/>
                </p:nvSpPr>
                <p:spPr>
                  <a:xfrm>
                    <a:off x="2755801" y="1211176"/>
                    <a:ext cx="206257" cy="1237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AD2590C9-A287-4FF9-A2A8-CD606DA997D2}"/>
                      </a:ext>
                    </a:extLst>
                  </p:cNvPr>
                  <p:cNvSpPr/>
                  <p:nvPr/>
                </p:nvSpPr>
                <p:spPr>
                  <a:xfrm>
                    <a:off x="2755802" y="1363573"/>
                    <a:ext cx="206257" cy="1237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517B1EB7-1745-4A0C-8911-5A7520432153}"/>
                      </a:ext>
                    </a:extLst>
                  </p:cNvPr>
                  <p:cNvSpPr/>
                  <p:nvPr/>
                </p:nvSpPr>
                <p:spPr>
                  <a:xfrm>
                    <a:off x="2755801" y="1515960"/>
                    <a:ext cx="206257" cy="1237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xmlns="" id="{71EB33DE-B30A-4A5B-9157-D477A6A5DB76}"/>
                      </a:ext>
                    </a:extLst>
                  </p:cNvPr>
                  <p:cNvSpPr/>
                  <p:nvPr/>
                </p:nvSpPr>
                <p:spPr>
                  <a:xfrm>
                    <a:off x="2755801" y="1659198"/>
                    <a:ext cx="206257" cy="12375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a16="http://schemas.microsoft.com/office/drawing/2014/main" xmlns="" id="{736FE080-50E3-4834-88DC-54F0B2516C94}"/>
                    </a:ext>
                  </a:extLst>
                </p:cNvPr>
                <p:cNvSpPr txBox="1"/>
                <p:nvPr/>
              </p:nvSpPr>
              <p:spPr>
                <a:xfrm>
                  <a:off x="643968" y="925237"/>
                  <a:ext cx="495014" cy="861774"/>
                </a:xfrm>
                <a:prstGeom prst="rect">
                  <a:avLst/>
                </a:prstGeom>
                <a:noFill/>
              </p:spPr>
              <p:txBody>
                <a:bodyPr wrap="square" rtlCol="0">
                  <a:spAutoFit/>
                </a:bodyPr>
                <a:lstStyle/>
                <a:p>
                  <a:r>
                    <a:rPr lang="en-IN" sz="1000" dirty="0"/>
                    <a:t>80+%</a:t>
                  </a:r>
                </a:p>
                <a:p>
                  <a:r>
                    <a:rPr lang="en-IN" sz="1000" dirty="0"/>
                    <a:t>60+%</a:t>
                  </a:r>
                </a:p>
                <a:p>
                  <a:r>
                    <a:rPr lang="en-IN" sz="1000" dirty="0"/>
                    <a:t>40+%</a:t>
                  </a:r>
                </a:p>
                <a:p>
                  <a:r>
                    <a:rPr lang="en-IN" sz="1000" dirty="0"/>
                    <a:t>20+%</a:t>
                  </a:r>
                </a:p>
                <a:p>
                  <a:r>
                    <a:rPr lang="en-IN" sz="1000" dirty="0"/>
                    <a:t>10+%</a:t>
                  </a:r>
                </a:p>
              </p:txBody>
            </p:sp>
          </p:grpSp>
          <p:sp>
            <p:nvSpPr>
              <p:cNvPr id="27" name="TextBox 26">
                <a:extLst>
                  <a:ext uri="{FF2B5EF4-FFF2-40B4-BE49-F238E27FC236}">
                    <a16:creationId xmlns:a16="http://schemas.microsoft.com/office/drawing/2014/main" xmlns="" id="{E73CA1BD-7F41-4A04-955F-A1FCB03FB12C}"/>
                  </a:ext>
                </a:extLst>
              </p:cNvPr>
              <p:cNvSpPr txBox="1"/>
              <p:nvPr/>
            </p:nvSpPr>
            <p:spPr>
              <a:xfrm>
                <a:off x="643968" y="650372"/>
                <a:ext cx="715019" cy="246221"/>
              </a:xfrm>
              <a:prstGeom prst="rect">
                <a:avLst/>
              </a:prstGeom>
              <a:noFill/>
            </p:spPr>
            <p:txBody>
              <a:bodyPr wrap="square" rtlCol="0">
                <a:spAutoFit/>
              </a:bodyPr>
              <a:lstStyle/>
              <a:p>
                <a:r>
                  <a:rPr lang="en-IN" sz="1000" dirty="0"/>
                  <a:t>Quantity</a:t>
                </a:r>
              </a:p>
            </p:txBody>
          </p:sp>
        </p:grpSp>
        <p:grpSp>
          <p:nvGrpSpPr>
            <p:cNvPr id="11" name="Group 10">
              <a:extLst>
                <a:ext uri="{FF2B5EF4-FFF2-40B4-BE49-F238E27FC236}">
                  <a16:creationId xmlns:a16="http://schemas.microsoft.com/office/drawing/2014/main" xmlns="" id="{6B18BD2E-522F-447F-A066-DC4ADC5DF9FE}"/>
                </a:ext>
              </a:extLst>
            </p:cNvPr>
            <p:cNvGrpSpPr/>
            <p:nvPr/>
          </p:nvGrpSpPr>
          <p:grpSpPr>
            <a:xfrm>
              <a:off x="3260090" y="740387"/>
              <a:ext cx="1179121" cy="1373445"/>
              <a:chOff x="3260090" y="527261"/>
              <a:chExt cx="1179121" cy="1373445"/>
            </a:xfrm>
          </p:grpSpPr>
          <p:grpSp>
            <p:nvGrpSpPr>
              <p:cNvPr id="14" name="Group 13">
                <a:extLst>
                  <a:ext uri="{FF2B5EF4-FFF2-40B4-BE49-F238E27FC236}">
                    <a16:creationId xmlns:a16="http://schemas.microsoft.com/office/drawing/2014/main" xmlns="" id="{06898669-A8A7-4CE4-8A50-9CFF045A3A3B}"/>
                  </a:ext>
                </a:extLst>
              </p:cNvPr>
              <p:cNvGrpSpPr/>
              <p:nvPr/>
            </p:nvGrpSpPr>
            <p:grpSpPr>
              <a:xfrm>
                <a:off x="3371128" y="784805"/>
                <a:ext cx="231539" cy="914189"/>
                <a:chOff x="3808855" y="965107"/>
                <a:chExt cx="215430" cy="993619"/>
              </a:xfrm>
            </p:grpSpPr>
            <p:sp>
              <p:nvSpPr>
                <p:cNvPr id="24" name="Rectangle 23">
                  <a:extLst>
                    <a:ext uri="{FF2B5EF4-FFF2-40B4-BE49-F238E27FC236}">
                      <a16:creationId xmlns:a16="http://schemas.microsoft.com/office/drawing/2014/main" xmlns="" id="{CBABEC11-342A-468D-A295-1BD491938C23}"/>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37600AC5-C02B-4DE0-9C80-425E69905458}"/>
                    </a:ext>
                  </a:extLst>
                </p:cNvPr>
                <p:cNvSpPr/>
                <p:nvPr/>
              </p:nvSpPr>
              <p:spPr>
                <a:xfrm>
                  <a:off x="3811473" y="1268529"/>
                  <a:ext cx="212812" cy="6901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xmlns="" id="{BFEA1324-C708-4A1B-8528-6078774EF902}"/>
                  </a:ext>
                </a:extLst>
              </p:cNvPr>
              <p:cNvGrpSpPr/>
              <p:nvPr/>
            </p:nvGrpSpPr>
            <p:grpSpPr>
              <a:xfrm>
                <a:off x="3712599" y="784806"/>
                <a:ext cx="228029" cy="911498"/>
                <a:chOff x="3808855" y="965107"/>
                <a:chExt cx="215430" cy="993619"/>
              </a:xfrm>
            </p:grpSpPr>
            <p:sp>
              <p:nvSpPr>
                <p:cNvPr id="22" name="Rectangle 21">
                  <a:extLst>
                    <a:ext uri="{FF2B5EF4-FFF2-40B4-BE49-F238E27FC236}">
                      <a16:creationId xmlns:a16="http://schemas.microsoft.com/office/drawing/2014/main" xmlns="" id="{541685D6-59F5-4474-A70C-770E31A5ECAD}"/>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2BB9FBE9-D713-4929-A708-78709BD311DE}"/>
                    </a:ext>
                  </a:extLst>
                </p:cNvPr>
                <p:cNvSpPr/>
                <p:nvPr/>
              </p:nvSpPr>
              <p:spPr>
                <a:xfrm>
                  <a:off x="3811473" y="1445906"/>
                  <a:ext cx="199047" cy="512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xmlns="" id="{17DEC505-86C5-48C6-94F0-54A9CAC64E59}"/>
                  </a:ext>
                </a:extLst>
              </p:cNvPr>
              <p:cNvGrpSpPr/>
              <p:nvPr/>
            </p:nvGrpSpPr>
            <p:grpSpPr>
              <a:xfrm>
                <a:off x="4055339" y="784806"/>
                <a:ext cx="210688" cy="908816"/>
                <a:chOff x="3808855" y="965107"/>
                <a:chExt cx="215430" cy="993619"/>
              </a:xfrm>
            </p:grpSpPr>
            <p:sp>
              <p:nvSpPr>
                <p:cNvPr id="20" name="Rectangle 19">
                  <a:extLst>
                    <a:ext uri="{FF2B5EF4-FFF2-40B4-BE49-F238E27FC236}">
                      <a16:creationId xmlns:a16="http://schemas.microsoft.com/office/drawing/2014/main" xmlns="" id="{2A9A62A4-8713-4450-B0DE-672497E73537}"/>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xmlns="" id="{24C92688-80E4-4E06-9B5B-2D22626079EC}"/>
                    </a:ext>
                  </a:extLst>
                </p:cNvPr>
                <p:cNvSpPr/>
                <p:nvPr/>
              </p:nvSpPr>
              <p:spPr>
                <a:xfrm>
                  <a:off x="3811473" y="1105539"/>
                  <a:ext cx="212812" cy="853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xmlns="" id="{08418C66-0FDC-4D01-A1E6-1C04FC64E014}"/>
                  </a:ext>
                </a:extLst>
              </p:cNvPr>
              <p:cNvSpPr txBox="1"/>
              <p:nvPr/>
            </p:nvSpPr>
            <p:spPr>
              <a:xfrm>
                <a:off x="3371128" y="1654485"/>
                <a:ext cx="1025681" cy="246221"/>
              </a:xfrm>
              <a:prstGeom prst="rect">
                <a:avLst/>
              </a:prstGeom>
              <a:noFill/>
            </p:spPr>
            <p:txBody>
              <a:bodyPr wrap="square" rtlCol="0">
                <a:spAutoFit/>
              </a:bodyPr>
              <a:lstStyle/>
              <a:p>
                <a:r>
                  <a:rPr lang="en-IN" sz="1000" dirty="0"/>
                  <a:t>P1       P2       P3</a:t>
                </a:r>
              </a:p>
            </p:txBody>
          </p:sp>
          <p:sp>
            <p:nvSpPr>
              <p:cNvPr id="18" name="TextBox 17">
                <a:extLst>
                  <a:ext uri="{FF2B5EF4-FFF2-40B4-BE49-F238E27FC236}">
                    <a16:creationId xmlns:a16="http://schemas.microsoft.com/office/drawing/2014/main" xmlns="" id="{A2E718EB-5F4B-4454-82EF-4E71DE734E26}"/>
                  </a:ext>
                </a:extLst>
              </p:cNvPr>
              <p:cNvSpPr txBox="1"/>
              <p:nvPr/>
            </p:nvSpPr>
            <p:spPr>
              <a:xfrm>
                <a:off x="3260090" y="527261"/>
                <a:ext cx="1179121" cy="246221"/>
              </a:xfrm>
              <a:prstGeom prst="rect">
                <a:avLst/>
              </a:prstGeom>
              <a:noFill/>
            </p:spPr>
            <p:txBody>
              <a:bodyPr wrap="square" rtlCol="0">
                <a:spAutoFit/>
              </a:bodyPr>
              <a:lstStyle/>
              <a:p>
                <a:r>
                  <a:rPr lang="en-IN" sz="1000" dirty="0"/>
                  <a:t>Quality Parameters</a:t>
                </a:r>
              </a:p>
            </p:txBody>
          </p:sp>
        </p:grpSp>
        <p:sp>
          <p:nvSpPr>
            <p:cNvPr id="12" name="TextBox 11">
              <a:extLst>
                <a:ext uri="{FF2B5EF4-FFF2-40B4-BE49-F238E27FC236}">
                  <a16:creationId xmlns:a16="http://schemas.microsoft.com/office/drawing/2014/main" xmlns="" id="{8EF16012-855A-4C50-8C9D-7C5C1BEB6007}"/>
                </a:ext>
              </a:extLst>
            </p:cNvPr>
            <p:cNvSpPr txBox="1"/>
            <p:nvPr/>
          </p:nvSpPr>
          <p:spPr>
            <a:xfrm>
              <a:off x="1635015" y="813143"/>
              <a:ext cx="781388" cy="276999"/>
            </a:xfrm>
            <a:prstGeom prst="rect">
              <a:avLst/>
            </a:prstGeom>
            <a:noFill/>
          </p:spPr>
          <p:txBody>
            <a:bodyPr wrap="square" rtlCol="0">
              <a:spAutoFit/>
            </a:bodyPr>
            <a:lstStyle/>
            <a:p>
              <a:r>
                <a:rPr lang="en-IN" sz="1200" b="1" dirty="0"/>
                <a:t>Source </a:t>
              </a:r>
            </a:p>
          </p:txBody>
        </p:sp>
        <p:sp>
          <p:nvSpPr>
            <p:cNvPr id="13" name="Partial Circle 123">
              <a:extLst>
                <a:ext uri="{FF2B5EF4-FFF2-40B4-BE49-F238E27FC236}">
                  <a16:creationId xmlns:a16="http://schemas.microsoft.com/office/drawing/2014/main" xmlns="" id="{0B199F7C-8152-4DF4-8F5B-9FFB4FFB421B}"/>
                </a:ext>
              </a:extLst>
            </p:cNvPr>
            <p:cNvSpPr/>
            <p:nvPr/>
          </p:nvSpPr>
          <p:spPr>
            <a:xfrm>
              <a:off x="1598928" y="1143797"/>
              <a:ext cx="1025681" cy="906141"/>
            </a:xfrm>
            <a:prstGeom prst="pie">
              <a:avLst>
                <a:gd name="adj1" fmla="val 1709946"/>
                <a:gd name="adj2" fmla="val 16200000"/>
              </a:avLst>
            </a:prstGeom>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1761" y="4863434"/>
            <a:ext cx="4386385" cy="978230"/>
          </a:xfrm>
          <a:prstGeom prst="rect">
            <a:avLst/>
          </a:prstGeom>
          <a:ln>
            <a:solidFill>
              <a:schemeClr val="accent1"/>
            </a:solidFill>
          </a:ln>
        </p:spPr>
      </p:pic>
    </p:spTree>
    <p:extLst>
      <p:ext uri="{BB962C8B-B14F-4D97-AF65-F5344CB8AC3E}">
        <p14:creationId xmlns:p14="http://schemas.microsoft.com/office/powerpoint/2010/main" val="23460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143405" y="3966570"/>
            <a:ext cx="4478349"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ounded Rectangle 38"/>
          <p:cNvSpPr/>
          <p:nvPr/>
        </p:nvSpPr>
        <p:spPr>
          <a:xfrm>
            <a:off x="4763342" y="4051246"/>
            <a:ext cx="3231014" cy="19291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ounded Rectangle 37"/>
          <p:cNvSpPr/>
          <p:nvPr/>
        </p:nvSpPr>
        <p:spPr>
          <a:xfrm>
            <a:off x="6105652" y="1099758"/>
            <a:ext cx="4620974"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ounded Rectangle 36"/>
          <p:cNvSpPr/>
          <p:nvPr/>
        </p:nvSpPr>
        <p:spPr>
          <a:xfrm>
            <a:off x="8099410" y="4071717"/>
            <a:ext cx="3971602"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ounded Rectangle 1"/>
          <p:cNvSpPr/>
          <p:nvPr/>
        </p:nvSpPr>
        <p:spPr>
          <a:xfrm>
            <a:off x="427703" y="1099758"/>
            <a:ext cx="5086406"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19075"/>
            <a:ext cx="10515600" cy="480131"/>
          </a:xfrm>
        </p:spPr>
        <p:txBody>
          <a:bodyPr/>
          <a:lstStyle/>
          <a:p>
            <a:pPr eaLnBrk="1" fontAlgn="auto" hangingPunct="1">
              <a:spcAft>
                <a:spcPts val="0"/>
              </a:spcAft>
              <a:defRPr/>
            </a:pPr>
            <a:r>
              <a:rPr lang="en-US" dirty="0"/>
              <a:t>Project Scope (2/2) – MKC Facility Dashboard Requirements</a:t>
            </a:r>
          </a:p>
        </p:txBody>
      </p:sp>
      <p:grpSp>
        <p:nvGrpSpPr>
          <p:cNvPr id="7" name="Group 6">
            <a:extLst>
              <a:ext uri="{FF2B5EF4-FFF2-40B4-BE49-F238E27FC236}">
                <a16:creationId xmlns:a16="http://schemas.microsoft.com/office/drawing/2014/main" xmlns="" id="{DD9BBE87-3060-4003-9AC6-D5DE2B8ECDCE}"/>
              </a:ext>
            </a:extLst>
          </p:cNvPr>
          <p:cNvGrpSpPr/>
          <p:nvPr/>
        </p:nvGrpSpPr>
        <p:grpSpPr>
          <a:xfrm>
            <a:off x="915794" y="1099758"/>
            <a:ext cx="4598315" cy="2622616"/>
            <a:chOff x="5513407" y="372533"/>
            <a:chExt cx="4876801" cy="3175189"/>
          </a:xfrm>
        </p:grpSpPr>
        <p:sp>
          <p:nvSpPr>
            <p:cNvPr id="8" name="Partial Circle 7">
              <a:extLst>
                <a:ext uri="{FF2B5EF4-FFF2-40B4-BE49-F238E27FC236}">
                  <a16:creationId xmlns:a16="http://schemas.microsoft.com/office/drawing/2014/main" xmlns="" id="{7D7D1606-936F-467D-AB68-75DF2AEC361C}"/>
                </a:ext>
              </a:extLst>
            </p:cNvPr>
            <p:cNvSpPr/>
            <p:nvPr/>
          </p:nvSpPr>
          <p:spPr>
            <a:xfrm>
              <a:off x="6205988" y="856296"/>
              <a:ext cx="1501883" cy="1317573"/>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xmlns="" id="{E1D67D0B-9223-4181-B19A-FFB9912F3BB3}"/>
                </a:ext>
              </a:extLst>
            </p:cNvPr>
            <p:cNvSpPr txBox="1"/>
            <p:nvPr/>
          </p:nvSpPr>
          <p:spPr>
            <a:xfrm>
              <a:off x="5513407" y="2206277"/>
              <a:ext cx="4876801" cy="1341445"/>
            </a:xfrm>
            <a:prstGeom prst="rect">
              <a:avLst/>
            </a:prstGeom>
            <a:noFill/>
          </p:spPr>
          <p:txBody>
            <a:bodyPr wrap="square" rtlCol="0">
              <a:spAutoFit/>
            </a:bodyPr>
            <a:lstStyle/>
            <a:p>
              <a:r>
                <a:rPr lang="en-IN" sz="1600" dirty="0"/>
                <a:t>Water level    		X%</a:t>
              </a:r>
            </a:p>
            <a:p>
              <a:r>
                <a:rPr lang="en-IN" sz="1600" dirty="0"/>
                <a:t>Projected Water availability	Y days</a:t>
              </a:r>
            </a:p>
            <a:p>
              <a:r>
                <a:rPr lang="en-IN" sz="1600" dirty="0"/>
                <a:t>Consumption per day		Z </a:t>
              </a:r>
              <a:r>
                <a:rPr lang="en-IN" sz="1600" dirty="0" err="1"/>
                <a:t>Liters</a:t>
              </a:r>
              <a:endParaRPr lang="en-IN" sz="1600" dirty="0"/>
            </a:p>
            <a:p>
              <a:endParaRPr lang="en-IN" dirty="0"/>
            </a:p>
          </p:txBody>
        </p:sp>
        <p:sp>
          <p:nvSpPr>
            <p:cNvPr id="10" name="TextBox 9">
              <a:extLst>
                <a:ext uri="{FF2B5EF4-FFF2-40B4-BE49-F238E27FC236}">
                  <a16:creationId xmlns:a16="http://schemas.microsoft.com/office/drawing/2014/main" xmlns="" id="{BB698C27-2A81-4A1B-A085-7D4DB12A3E3B}"/>
                </a:ext>
              </a:extLst>
            </p:cNvPr>
            <p:cNvSpPr txBox="1"/>
            <p:nvPr/>
          </p:nvSpPr>
          <p:spPr>
            <a:xfrm>
              <a:off x="6307666" y="372533"/>
              <a:ext cx="3114660" cy="447148"/>
            </a:xfrm>
            <a:prstGeom prst="rect">
              <a:avLst/>
            </a:prstGeom>
            <a:noFill/>
          </p:spPr>
          <p:txBody>
            <a:bodyPr wrap="square" rtlCol="0">
              <a:spAutoFit/>
            </a:bodyPr>
            <a:lstStyle/>
            <a:p>
              <a:r>
                <a:rPr lang="en-IN" b="1" dirty="0"/>
                <a:t>Water Sources Dashboard</a:t>
              </a:r>
            </a:p>
          </p:txBody>
        </p:sp>
      </p:grpSp>
      <p:grpSp>
        <p:nvGrpSpPr>
          <p:cNvPr id="11" name="Group 10">
            <a:extLst>
              <a:ext uri="{FF2B5EF4-FFF2-40B4-BE49-F238E27FC236}">
                <a16:creationId xmlns:a16="http://schemas.microsoft.com/office/drawing/2014/main" xmlns="" id="{3F3D7788-7093-409A-8809-D4995AABC5B5}"/>
              </a:ext>
            </a:extLst>
          </p:cNvPr>
          <p:cNvGrpSpPr/>
          <p:nvPr/>
        </p:nvGrpSpPr>
        <p:grpSpPr>
          <a:xfrm>
            <a:off x="6429689" y="1228028"/>
            <a:ext cx="4296937" cy="2405262"/>
            <a:chOff x="5731975" y="3335718"/>
            <a:chExt cx="5206958" cy="3333391"/>
          </a:xfrm>
        </p:grpSpPr>
        <p:grpSp>
          <p:nvGrpSpPr>
            <p:cNvPr id="12" name="Group 11">
              <a:extLst>
                <a:ext uri="{FF2B5EF4-FFF2-40B4-BE49-F238E27FC236}">
                  <a16:creationId xmlns:a16="http://schemas.microsoft.com/office/drawing/2014/main" xmlns="" id="{C8BD6053-1187-4082-8AAA-3D5A014449DC}"/>
                </a:ext>
              </a:extLst>
            </p:cNvPr>
            <p:cNvGrpSpPr/>
            <p:nvPr/>
          </p:nvGrpSpPr>
          <p:grpSpPr>
            <a:xfrm>
              <a:off x="5776304" y="4092408"/>
              <a:ext cx="639392" cy="1050323"/>
              <a:chOff x="2605696" y="718885"/>
              <a:chExt cx="639392" cy="1050323"/>
            </a:xfrm>
          </p:grpSpPr>
          <p:sp>
            <p:nvSpPr>
              <p:cNvPr id="29" name="Rectangle 28">
                <a:extLst>
                  <a:ext uri="{FF2B5EF4-FFF2-40B4-BE49-F238E27FC236}">
                    <a16:creationId xmlns:a16="http://schemas.microsoft.com/office/drawing/2014/main" xmlns="" id="{A479ED24-0CB6-4C5B-88B7-A52ECEC63ECE}"/>
                  </a:ext>
                </a:extLst>
              </p:cNvPr>
              <p:cNvSpPr/>
              <p:nvPr/>
            </p:nvSpPr>
            <p:spPr>
              <a:xfrm>
                <a:off x="2791326" y="989454"/>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16BC1218-72DD-46A9-A461-7484A586A735}"/>
                  </a:ext>
                </a:extLst>
              </p:cNvPr>
              <p:cNvSpPr/>
              <p:nvPr/>
            </p:nvSpPr>
            <p:spPr>
              <a:xfrm>
                <a:off x="2791326" y="1265604"/>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C02F978B-112F-4E12-8828-71592C6F92BE}"/>
                  </a:ext>
                </a:extLst>
              </p:cNvPr>
              <p:cNvSpPr/>
              <p:nvPr/>
            </p:nvSpPr>
            <p:spPr>
              <a:xfrm>
                <a:off x="2791326" y="1541754"/>
                <a:ext cx="268133" cy="2274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871D5431-F690-479F-A4D0-87B3D9265EAC}"/>
                  </a:ext>
                </a:extLst>
              </p:cNvPr>
              <p:cNvSpPr txBox="1"/>
              <p:nvPr/>
            </p:nvSpPr>
            <p:spPr>
              <a:xfrm>
                <a:off x="2605696" y="718885"/>
                <a:ext cx="639392" cy="246221"/>
              </a:xfrm>
              <a:prstGeom prst="rect">
                <a:avLst/>
              </a:prstGeom>
              <a:noFill/>
            </p:spPr>
            <p:txBody>
              <a:bodyPr wrap="square" rtlCol="0">
                <a:spAutoFit/>
              </a:bodyPr>
              <a:lstStyle/>
              <a:p>
                <a:r>
                  <a:rPr lang="en-IN" sz="1000" dirty="0"/>
                  <a:t>Quality</a:t>
                </a:r>
              </a:p>
            </p:txBody>
          </p:sp>
        </p:grpSp>
        <p:sp>
          <p:nvSpPr>
            <p:cNvPr id="13" name="Partial Circle 12">
              <a:extLst>
                <a:ext uri="{FF2B5EF4-FFF2-40B4-BE49-F238E27FC236}">
                  <a16:creationId xmlns:a16="http://schemas.microsoft.com/office/drawing/2014/main" xmlns="" id="{68451337-0471-485D-8126-D01277AF0F18}"/>
                </a:ext>
              </a:extLst>
            </p:cNvPr>
            <p:cNvSpPr/>
            <p:nvPr/>
          </p:nvSpPr>
          <p:spPr>
            <a:xfrm>
              <a:off x="6568520" y="4081261"/>
              <a:ext cx="1406292" cy="1245151"/>
            </a:xfrm>
            <a:prstGeom prst="pie">
              <a:avLst>
                <a:gd name="adj1" fmla="val 19236288"/>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TextBox 13">
              <a:extLst>
                <a:ext uri="{FF2B5EF4-FFF2-40B4-BE49-F238E27FC236}">
                  <a16:creationId xmlns:a16="http://schemas.microsoft.com/office/drawing/2014/main" xmlns="" id="{C2577C62-0CDA-44EF-BD93-D67FEC4FE548}"/>
                </a:ext>
              </a:extLst>
            </p:cNvPr>
            <p:cNvSpPr txBox="1"/>
            <p:nvPr/>
          </p:nvSpPr>
          <p:spPr>
            <a:xfrm>
              <a:off x="5731975" y="5474798"/>
              <a:ext cx="5206958" cy="1194311"/>
            </a:xfrm>
            <a:prstGeom prst="rect">
              <a:avLst/>
            </a:prstGeom>
            <a:noFill/>
          </p:spPr>
          <p:txBody>
            <a:bodyPr wrap="square" rtlCol="0">
              <a:spAutoFit/>
            </a:bodyPr>
            <a:lstStyle/>
            <a:p>
              <a:r>
                <a:rPr lang="en-IN" sz="1600" dirty="0"/>
                <a:t>Water treatment plant utilisation   X%</a:t>
              </a:r>
            </a:p>
            <a:p>
              <a:r>
                <a:rPr lang="en-IN" sz="1600" dirty="0"/>
                <a:t>Consumption per day	                       Z </a:t>
              </a:r>
              <a:r>
                <a:rPr lang="en-IN" sz="1600" dirty="0" err="1"/>
                <a:t>Liters</a:t>
              </a:r>
              <a:endParaRPr lang="en-IN" sz="1600" dirty="0"/>
            </a:p>
            <a:p>
              <a:endParaRPr lang="en-IN" dirty="0"/>
            </a:p>
          </p:txBody>
        </p:sp>
        <p:grpSp>
          <p:nvGrpSpPr>
            <p:cNvPr id="15" name="Group 14">
              <a:extLst>
                <a:ext uri="{FF2B5EF4-FFF2-40B4-BE49-F238E27FC236}">
                  <a16:creationId xmlns:a16="http://schemas.microsoft.com/office/drawing/2014/main" xmlns="" id="{EA41F209-9D0F-46CD-9525-A735D93FD57B}"/>
                </a:ext>
              </a:extLst>
            </p:cNvPr>
            <p:cNvGrpSpPr/>
            <p:nvPr/>
          </p:nvGrpSpPr>
          <p:grpSpPr>
            <a:xfrm>
              <a:off x="8316584" y="3872429"/>
              <a:ext cx="1590677" cy="1434199"/>
              <a:chOff x="3260090" y="466507"/>
              <a:chExt cx="1590677" cy="1434199"/>
            </a:xfrm>
          </p:grpSpPr>
          <p:grpSp>
            <p:nvGrpSpPr>
              <p:cNvPr id="17" name="Group 16">
                <a:extLst>
                  <a:ext uri="{FF2B5EF4-FFF2-40B4-BE49-F238E27FC236}">
                    <a16:creationId xmlns:a16="http://schemas.microsoft.com/office/drawing/2014/main" xmlns="" id="{AE2CA19D-6067-4FA0-84AB-8779B4376749}"/>
                  </a:ext>
                </a:extLst>
              </p:cNvPr>
              <p:cNvGrpSpPr/>
              <p:nvPr/>
            </p:nvGrpSpPr>
            <p:grpSpPr>
              <a:xfrm>
                <a:off x="3371128" y="784805"/>
                <a:ext cx="231539" cy="914189"/>
                <a:chOff x="3808855" y="965107"/>
                <a:chExt cx="215430" cy="993619"/>
              </a:xfrm>
            </p:grpSpPr>
            <p:sp>
              <p:nvSpPr>
                <p:cNvPr id="27" name="Rectangle 26">
                  <a:extLst>
                    <a:ext uri="{FF2B5EF4-FFF2-40B4-BE49-F238E27FC236}">
                      <a16:creationId xmlns:a16="http://schemas.microsoft.com/office/drawing/2014/main" xmlns="" id="{C42545C9-5116-4CDB-94EA-B966019DD1BC}"/>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550C4E1D-EDC9-442B-B6E1-F935297B7236}"/>
                    </a:ext>
                  </a:extLst>
                </p:cNvPr>
                <p:cNvSpPr/>
                <p:nvPr/>
              </p:nvSpPr>
              <p:spPr>
                <a:xfrm>
                  <a:off x="3811473" y="1268529"/>
                  <a:ext cx="212812" cy="6901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xmlns="" id="{7A5CFAFE-5CEE-428B-9FD0-CC55ADF3FF4F}"/>
                  </a:ext>
                </a:extLst>
              </p:cNvPr>
              <p:cNvGrpSpPr/>
              <p:nvPr/>
            </p:nvGrpSpPr>
            <p:grpSpPr>
              <a:xfrm>
                <a:off x="3712599" y="784806"/>
                <a:ext cx="228029" cy="911498"/>
                <a:chOff x="3808855" y="965107"/>
                <a:chExt cx="215430" cy="993619"/>
              </a:xfrm>
            </p:grpSpPr>
            <p:sp>
              <p:nvSpPr>
                <p:cNvPr id="25" name="Rectangle 24">
                  <a:extLst>
                    <a:ext uri="{FF2B5EF4-FFF2-40B4-BE49-F238E27FC236}">
                      <a16:creationId xmlns:a16="http://schemas.microsoft.com/office/drawing/2014/main" xmlns="" id="{F165E6AF-E384-4F17-BD5E-5866E48D7412}"/>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FA50B129-EBFB-484D-B08A-14357A523D82}"/>
                    </a:ext>
                  </a:extLst>
                </p:cNvPr>
                <p:cNvSpPr/>
                <p:nvPr/>
              </p:nvSpPr>
              <p:spPr>
                <a:xfrm>
                  <a:off x="3811473" y="1445906"/>
                  <a:ext cx="199047" cy="512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xmlns="" id="{DB163DD2-976E-4067-A741-37E32E819655}"/>
                  </a:ext>
                </a:extLst>
              </p:cNvPr>
              <p:cNvGrpSpPr/>
              <p:nvPr/>
            </p:nvGrpSpPr>
            <p:grpSpPr>
              <a:xfrm>
                <a:off x="4055339" y="784806"/>
                <a:ext cx="210688" cy="908816"/>
                <a:chOff x="3808855" y="965107"/>
                <a:chExt cx="215430" cy="993619"/>
              </a:xfrm>
            </p:grpSpPr>
            <p:sp>
              <p:nvSpPr>
                <p:cNvPr id="23" name="Rectangle 22">
                  <a:extLst>
                    <a:ext uri="{FF2B5EF4-FFF2-40B4-BE49-F238E27FC236}">
                      <a16:creationId xmlns:a16="http://schemas.microsoft.com/office/drawing/2014/main" xmlns="" id="{EFCF4B01-3C51-4E23-96F7-E916844D92B8}"/>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347A38BB-43B4-4000-A591-760BA1788D8B}"/>
                    </a:ext>
                  </a:extLst>
                </p:cNvPr>
                <p:cNvSpPr/>
                <p:nvPr/>
              </p:nvSpPr>
              <p:spPr>
                <a:xfrm>
                  <a:off x="3811473" y="1105539"/>
                  <a:ext cx="212812" cy="853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xmlns="" id="{575890D9-E62B-4767-9B9C-E2D3FE40E954}"/>
                  </a:ext>
                </a:extLst>
              </p:cNvPr>
              <p:cNvSpPr txBox="1"/>
              <p:nvPr/>
            </p:nvSpPr>
            <p:spPr>
              <a:xfrm>
                <a:off x="3371128" y="1654485"/>
                <a:ext cx="1025681" cy="246221"/>
              </a:xfrm>
              <a:prstGeom prst="rect">
                <a:avLst/>
              </a:prstGeom>
              <a:noFill/>
            </p:spPr>
            <p:txBody>
              <a:bodyPr wrap="square" rtlCol="0">
                <a:spAutoFit/>
              </a:bodyPr>
              <a:lstStyle/>
              <a:p>
                <a:r>
                  <a:rPr lang="en-IN" sz="1000" dirty="0"/>
                  <a:t>P1       P2       P3</a:t>
                </a:r>
              </a:p>
            </p:txBody>
          </p:sp>
          <p:sp>
            <p:nvSpPr>
              <p:cNvPr id="22" name="TextBox 21">
                <a:extLst>
                  <a:ext uri="{FF2B5EF4-FFF2-40B4-BE49-F238E27FC236}">
                    <a16:creationId xmlns:a16="http://schemas.microsoft.com/office/drawing/2014/main" xmlns="" id="{8789EED6-28B9-4B22-971C-15894DE5C212}"/>
                  </a:ext>
                </a:extLst>
              </p:cNvPr>
              <p:cNvSpPr txBox="1"/>
              <p:nvPr/>
            </p:nvSpPr>
            <p:spPr>
              <a:xfrm>
                <a:off x="3260090" y="466507"/>
                <a:ext cx="1590677" cy="341232"/>
              </a:xfrm>
              <a:prstGeom prst="rect">
                <a:avLst/>
              </a:prstGeom>
              <a:noFill/>
            </p:spPr>
            <p:txBody>
              <a:bodyPr wrap="square" rtlCol="0">
                <a:spAutoFit/>
              </a:bodyPr>
              <a:lstStyle/>
              <a:p>
                <a:r>
                  <a:rPr lang="en-IN" sz="1000" dirty="0"/>
                  <a:t>Quality Parameters</a:t>
                </a:r>
              </a:p>
            </p:txBody>
          </p:sp>
        </p:grpSp>
        <p:sp>
          <p:nvSpPr>
            <p:cNvPr id="16" name="TextBox 15">
              <a:extLst>
                <a:ext uri="{FF2B5EF4-FFF2-40B4-BE49-F238E27FC236}">
                  <a16:creationId xmlns:a16="http://schemas.microsoft.com/office/drawing/2014/main" xmlns="" id="{28F6ED7B-A740-4386-ACC6-3A0994867DE2}"/>
                </a:ext>
              </a:extLst>
            </p:cNvPr>
            <p:cNvSpPr txBox="1"/>
            <p:nvPr/>
          </p:nvSpPr>
          <p:spPr>
            <a:xfrm>
              <a:off x="6725907" y="3335718"/>
              <a:ext cx="3181354" cy="511848"/>
            </a:xfrm>
            <a:prstGeom prst="rect">
              <a:avLst/>
            </a:prstGeom>
            <a:noFill/>
          </p:spPr>
          <p:txBody>
            <a:bodyPr wrap="square" rtlCol="0">
              <a:spAutoFit/>
            </a:bodyPr>
            <a:lstStyle/>
            <a:p>
              <a:r>
                <a:rPr lang="en-IN" b="1" dirty="0"/>
                <a:t>Water Treatment Plant</a:t>
              </a:r>
            </a:p>
          </p:txBody>
        </p:sp>
      </p:grpSp>
      <p:pic>
        <p:nvPicPr>
          <p:cNvPr id="33" name="Picture 2" descr="Energy Consumption Icon Stock Illustrations – 7,494 Energy Consumption Icon  Stock Illustrations, Vectors &amp; Clipart - Dreamstime">
            <a:extLst>
              <a:ext uri="{FF2B5EF4-FFF2-40B4-BE49-F238E27FC236}">
                <a16:creationId xmlns:a16="http://schemas.microsoft.com/office/drawing/2014/main" xmlns="" id="{D83754D0-FA68-43C2-B0FC-ABDC2E92B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8" t="3991" r="16748" b="21627"/>
          <a:stretch/>
        </p:blipFill>
        <p:spPr bwMode="auto">
          <a:xfrm>
            <a:off x="399600" y="4816709"/>
            <a:ext cx="1017639" cy="12241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9659443-B590-4551-AD5A-B396C617AEE4}"/>
              </a:ext>
            </a:extLst>
          </p:cNvPr>
          <p:cNvSpPr txBox="1"/>
          <p:nvPr/>
        </p:nvSpPr>
        <p:spPr>
          <a:xfrm>
            <a:off x="1558827" y="4855095"/>
            <a:ext cx="3009981" cy="1200329"/>
          </a:xfrm>
          <a:prstGeom prst="rect">
            <a:avLst/>
          </a:prstGeom>
          <a:noFill/>
        </p:spPr>
        <p:txBody>
          <a:bodyPr wrap="square" rtlCol="0">
            <a:spAutoFit/>
          </a:bodyPr>
          <a:lstStyle/>
          <a:p>
            <a:r>
              <a:rPr lang="en-US" dirty="0"/>
              <a:t>Power Consumption   700KVA   </a:t>
            </a:r>
          </a:p>
          <a:p>
            <a:r>
              <a:rPr lang="en-US" dirty="0"/>
              <a:t>Load capacity              350 KVA</a:t>
            </a:r>
          </a:p>
          <a:p>
            <a:r>
              <a:rPr lang="en-US" dirty="0"/>
              <a:t>Source wise                 200 KVA</a:t>
            </a:r>
          </a:p>
          <a:p>
            <a:r>
              <a:rPr lang="en-US" dirty="0"/>
              <a:t>consumption </a:t>
            </a:r>
          </a:p>
        </p:txBody>
      </p:sp>
      <p:pic>
        <p:nvPicPr>
          <p:cNvPr id="1028" name="Picture 4" descr="Customized Quality Assurance Elevator WiFi LCD Digital Signage Display  Manufacturers, Suppliers, Factory - Quotation - OCEANUS">
            <a:extLst>
              <a:ext uri="{FF2B5EF4-FFF2-40B4-BE49-F238E27FC236}">
                <a16:creationId xmlns:a16="http://schemas.microsoft.com/office/drawing/2014/main" xmlns="" id="{22A8F178-EE76-4617-A791-94ADF609B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139" y="4524459"/>
            <a:ext cx="3460339" cy="20313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xmlns="" id="{C6FE744D-39BD-46BC-B350-665604D494BC}"/>
              </a:ext>
            </a:extLst>
          </p:cNvPr>
          <p:cNvSpPr txBox="1"/>
          <p:nvPr/>
        </p:nvSpPr>
        <p:spPr>
          <a:xfrm>
            <a:off x="5229811" y="4257334"/>
            <a:ext cx="3460339" cy="1200329"/>
          </a:xfrm>
          <a:prstGeom prst="rect">
            <a:avLst/>
          </a:prstGeom>
          <a:noFill/>
        </p:spPr>
        <p:txBody>
          <a:bodyPr wrap="square" rtlCol="0">
            <a:spAutoFit/>
          </a:bodyPr>
          <a:lstStyle/>
          <a:p>
            <a:endParaRPr lang="en-US" dirty="0"/>
          </a:p>
          <a:p>
            <a:r>
              <a:rPr lang="en-US" dirty="0"/>
              <a:t>Total Parking slots   50</a:t>
            </a:r>
          </a:p>
          <a:p>
            <a:r>
              <a:rPr lang="en-US" dirty="0"/>
              <a:t>Occupancy                30</a:t>
            </a:r>
          </a:p>
          <a:p>
            <a:r>
              <a:rPr lang="en-US" dirty="0"/>
              <a:t>Vacant slots              20</a:t>
            </a:r>
          </a:p>
        </p:txBody>
      </p:sp>
      <p:sp>
        <p:nvSpPr>
          <p:cNvPr id="40" name="TextBox 39">
            <a:extLst>
              <a:ext uri="{FF2B5EF4-FFF2-40B4-BE49-F238E27FC236}">
                <a16:creationId xmlns:a16="http://schemas.microsoft.com/office/drawing/2014/main" xmlns="" id="{28F6ED7B-A740-4386-ACC6-3A0994867DE2}"/>
              </a:ext>
            </a:extLst>
          </p:cNvPr>
          <p:cNvSpPr txBox="1"/>
          <p:nvPr/>
        </p:nvSpPr>
        <p:spPr>
          <a:xfrm>
            <a:off x="5088223" y="4084121"/>
            <a:ext cx="2625348" cy="369332"/>
          </a:xfrm>
          <a:prstGeom prst="rect">
            <a:avLst/>
          </a:prstGeom>
          <a:noFill/>
        </p:spPr>
        <p:txBody>
          <a:bodyPr wrap="square" rtlCol="0">
            <a:spAutoFit/>
          </a:bodyPr>
          <a:lstStyle/>
          <a:p>
            <a:r>
              <a:rPr lang="en-IN" b="1" dirty="0"/>
              <a:t>Parking Space Dashboard</a:t>
            </a:r>
          </a:p>
        </p:txBody>
      </p:sp>
      <p:sp>
        <p:nvSpPr>
          <p:cNvPr id="41" name="TextBox 40">
            <a:extLst>
              <a:ext uri="{FF2B5EF4-FFF2-40B4-BE49-F238E27FC236}">
                <a16:creationId xmlns:a16="http://schemas.microsoft.com/office/drawing/2014/main" xmlns="" id="{28F6ED7B-A740-4386-ACC6-3A0994867DE2}"/>
              </a:ext>
            </a:extLst>
          </p:cNvPr>
          <p:cNvSpPr txBox="1"/>
          <p:nvPr/>
        </p:nvSpPr>
        <p:spPr>
          <a:xfrm>
            <a:off x="8715372" y="4170571"/>
            <a:ext cx="2889171" cy="369332"/>
          </a:xfrm>
          <a:prstGeom prst="rect">
            <a:avLst/>
          </a:prstGeom>
          <a:noFill/>
        </p:spPr>
        <p:txBody>
          <a:bodyPr wrap="square" rtlCol="0">
            <a:spAutoFit/>
          </a:bodyPr>
          <a:lstStyle/>
          <a:p>
            <a:r>
              <a:rPr lang="en-IN" b="1" dirty="0"/>
              <a:t>Environmental Monitoring</a:t>
            </a:r>
          </a:p>
        </p:txBody>
      </p:sp>
      <p:sp>
        <p:nvSpPr>
          <p:cNvPr id="44" name="TextBox 43">
            <a:extLst>
              <a:ext uri="{FF2B5EF4-FFF2-40B4-BE49-F238E27FC236}">
                <a16:creationId xmlns:a16="http://schemas.microsoft.com/office/drawing/2014/main" xmlns="" id="{28F6ED7B-A740-4386-ACC6-3A0994867DE2}"/>
              </a:ext>
            </a:extLst>
          </p:cNvPr>
          <p:cNvSpPr txBox="1"/>
          <p:nvPr/>
        </p:nvSpPr>
        <p:spPr>
          <a:xfrm>
            <a:off x="1079406" y="4103599"/>
            <a:ext cx="2976399" cy="369332"/>
          </a:xfrm>
          <a:prstGeom prst="rect">
            <a:avLst/>
          </a:prstGeom>
          <a:noFill/>
        </p:spPr>
        <p:txBody>
          <a:bodyPr wrap="square" rtlCol="0">
            <a:spAutoFit/>
          </a:bodyPr>
          <a:lstStyle/>
          <a:p>
            <a:r>
              <a:rPr lang="en-IN" b="1" dirty="0"/>
              <a:t>Power &amp; Energy Dashboard</a:t>
            </a:r>
          </a:p>
        </p:txBody>
      </p:sp>
    </p:spTree>
    <p:extLst>
      <p:ext uri="{BB962C8B-B14F-4D97-AF65-F5344CB8AC3E}">
        <p14:creationId xmlns:p14="http://schemas.microsoft.com/office/powerpoint/2010/main" val="9558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MKC </a:t>
            </a:r>
            <a:r>
              <a:rPr lang="en-US" altLang="en-US" sz="2800" b="1" dirty="0" smtClean="0">
                <a:solidFill>
                  <a:srgbClr val="2F2573"/>
                </a:solidFill>
                <a:ea typeface="Montserrat ExtraBold"/>
                <a:cs typeface="Montserrat ExtraBold"/>
              </a:rPr>
              <a:t>Facility (1/2) </a:t>
            </a:r>
            <a:endParaRPr lang="en-US" altLang="en-US" sz="2800" b="1" dirty="0">
              <a:solidFill>
                <a:srgbClr val="2F2573"/>
              </a:solidFill>
              <a:ea typeface="Montserrat ExtraBold"/>
              <a:cs typeface="Montserrat ExtraBold"/>
            </a:endParaRPr>
          </a:p>
        </p:txBody>
      </p:sp>
      <p:sp>
        <p:nvSpPr>
          <p:cNvPr id="35" name="TextBox 34">
            <a:extLst>
              <a:ext uri="{FF2B5EF4-FFF2-40B4-BE49-F238E27FC236}">
                <a16:creationId xmlns:a16="http://schemas.microsoft.com/office/drawing/2014/main" xmlns="" id="{6A2BC1D3-0B08-410E-8475-2FBF66BA8031}"/>
              </a:ext>
            </a:extLst>
          </p:cNvPr>
          <p:cNvSpPr txBox="1"/>
          <p:nvPr/>
        </p:nvSpPr>
        <p:spPr>
          <a:xfrm>
            <a:off x="510718" y="1369901"/>
            <a:ext cx="11234815" cy="4278094"/>
          </a:xfrm>
          <a:prstGeom prst="rect">
            <a:avLst/>
          </a:prstGeom>
          <a:noFill/>
        </p:spPr>
        <p:txBody>
          <a:bodyPr wrap="square" rtlCol="0">
            <a:spAutoFit/>
          </a:bodyPr>
          <a:lstStyle/>
          <a:p>
            <a:pPr algn="just"/>
            <a:r>
              <a:rPr lang="en-US" sz="1600" dirty="0">
                <a:latin typeface="Book Antiqua" panose="02040602050305030304" pitchFamily="18" charset="0"/>
              </a:rPr>
              <a:t>Water Resource Management in MKC facility will be able</a:t>
            </a:r>
            <a:r>
              <a:rPr lang="en-US" sz="1600" dirty="0" smtClean="0">
                <a:latin typeface="Book Antiqua" panose="02040602050305030304" pitchFamily="18" charset="0"/>
              </a:rPr>
              <a:t>:</a:t>
            </a:r>
            <a:endParaRPr lang="en-US" sz="1600" dirty="0">
              <a:latin typeface="Book Antiqua" panose="02040602050305030304" pitchFamily="18" charset="0"/>
            </a:endParaRPr>
          </a:p>
          <a:p>
            <a:pPr marL="800100" lvl="1" indent="-342900" algn="just">
              <a:buFont typeface="Arial" panose="020B0604020202020204" pitchFamily="34" charset="0"/>
              <a:buChar char="•"/>
            </a:pPr>
            <a:r>
              <a:rPr lang="en-US" sz="1600" dirty="0">
                <a:latin typeface="Book Antiqua" panose="02040602050305030304" pitchFamily="18" charset="0"/>
              </a:rPr>
              <a:t>To track the available quantity of the water resources in the campus.</a:t>
            </a:r>
          </a:p>
          <a:p>
            <a:pPr marL="800100" lvl="1" indent="-342900" algn="just">
              <a:buFont typeface="Arial" panose="020B0604020202020204" pitchFamily="34" charset="0"/>
              <a:buChar char="•"/>
            </a:pPr>
            <a:r>
              <a:rPr lang="en-US" sz="1600" dirty="0">
                <a:latin typeface="Book Antiqua" panose="02040602050305030304" pitchFamily="18" charset="0"/>
              </a:rPr>
              <a:t>To track the average daily consumption.</a:t>
            </a:r>
          </a:p>
          <a:p>
            <a:pPr marL="800100" lvl="1" indent="-342900" algn="just">
              <a:buFont typeface="Arial" panose="020B0604020202020204" pitchFamily="34" charset="0"/>
              <a:buChar char="•"/>
            </a:pPr>
            <a:r>
              <a:rPr lang="en-US" sz="1600" dirty="0">
                <a:latin typeface="Book Antiqua" panose="02040602050305030304" pitchFamily="18" charset="0"/>
              </a:rPr>
              <a:t>To gain insights about the reservation/ storage quantity based on the consumption for a given period.</a:t>
            </a:r>
          </a:p>
          <a:p>
            <a:pPr marL="800100" lvl="1" indent="-342900" algn="just">
              <a:buFont typeface="Arial" panose="020B0604020202020204" pitchFamily="34" charset="0"/>
              <a:buChar char="•"/>
            </a:pPr>
            <a:r>
              <a:rPr lang="en-US" sz="1600" dirty="0">
                <a:latin typeface="Book Antiqua" panose="02040602050305030304" pitchFamily="18" charset="0"/>
              </a:rPr>
              <a:t>Sewage Treatment Plant Monitoring </a:t>
            </a:r>
            <a:r>
              <a:rPr lang="en-US" sz="1600" dirty="0" smtClean="0">
                <a:latin typeface="Book Antiqua" panose="02040602050305030304" pitchFamily="18" charset="0"/>
              </a:rPr>
              <a:t>System will be included in this system with the following capabilities:</a:t>
            </a:r>
            <a:endParaRPr lang="en-US" sz="1600" dirty="0">
              <a:latin typeface="Book Antiqua" panose="02040602050305030304" pitchFamily="18" charset="0"/>
            </a:endParaRPr>
          </a:p>
          <a:p>
            <a:pPr marL="1257300" lvl="2" indent="-342900" algn="just">
              <a:buFont typeface="Courier New" panose="02070309020205020404" pitchFamily="49" charset="0"/>
              <a:buChar char="o"/>
            </a:pPr>
            <a:r>
              <a:rPr lang="en-US" sz="1600" dirty="0">
                <a:latin typeface="Book Antiqua" panose="02040602050305030304" pitchFamily="18" charset="0"/>
              </a:rPr>
              <a:t>Track the inlet flow </a:t>
            </a:r>
          </a:p>
          <a:p>
            <a:pPr marL="1257300" lvl="2" indent="-342900" algn="just">
              <a:buFont typeface="Courier New" panose="02070309020205020404" pitchFamily="49" charset="0"/>
              <a:buChar char="o"/>
            </a:pPr>
            <a:r>
              <a:rPr lang="en-US" sz="1600" dirty="0">
                <a:latin typeface="Book Antiqua" panose="02040602050305030304" pitchFamily="18" charset="0"/>
              </a:rPr>
              <a:t>Monitor Qualitative parameters</a:t>
            </a:r>
          </a:p>
          <a:p>
            <a:pPr marL="1257300" lvl="2" indent="-342900" algn="just">
              <a:buFont typeface="Courier New" panose="02070309020205020404" pitchFamily="49" charset="0"/>
              <a:buChar char="o"/>
            </a:pPr>
            <a:r>
              <a:rPr lang="en-US" sz="1600" dirty="0">
                <a:latin typeface="Book Antiqua" panose="02040602050305030304" pitchFamily="18" charset="0"/>
              </a:rPr>
              <a:t>Track Treated water Consumption</a:t>
            </a:r>
          </a:p>
          <a:p>
            <a:pPr marL="285750" indent="-285750" algn="just">
              <a:buFont typeface="Arial" panose="020B0604020202020204" pitchFamily="34" charset="0"/>
              <a:buChar char="•"/>
            </a:pPr>
            <a:r>
              <a:rPr lang="en-US" sz="1600" dirty="0" smtClean="0">
                <a:latin typeface="Book Antiqua" panose="02040602050305030304" pitchFamily="18" charset="0"/>
              </a:rPr>
              <a:t>To </a:t>
            </a:r>
            <a:r>
              <a:rPr lang="en-US" sz="1600" dirty="0">
                <a:latin typeface="Book Antiqua" panose="02040602050305030304" pitchFamily="18" charset="0"/>
              </a:rPr>
              <a:t>monitor </a:t>
            </a:r>
            <a:r>
              <a:rPr lang="en-US" sz="1600" dirty="0" smtClean="0">
                <a:latin typeface="Book Antiqua" panose="02040602050305030304" pitchFamily="18" charset="0"/>
              </a:rPr>
              <a:t>the </a:t>
            </a:r>
            <a:r>
              <a:rPr lang="en-US" sz="1600" dirty="0">
                <a:latin typeface="Book Antiqua" panose="02040602050305030304" pitchFamily="18" charset="0"/>
              </a:rPr>
              <a:t>qualitative parameters at </a:t>
            </a:r>
            <a:r>
              <a:rPr lang="en-US" sz="1600" dirty="0" smtClean="0">
                <a:latin typeface="Book Antiqua" panose="02040602050305030304" pitchFamily="18" charset="0"/>
              </a:rPr>
              <a:t>sewage treatment plant. The quality parameters include:</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pH</a:t>
            </a:r>
            <a:r>
              <a:rPr lang="en-US" sz="1600" dirty="0">
                <a:latin typeface="Book Antiqua" panose="02040602050305030304" pitchFamily="18" charset="0"/>
              </a:rPr>
              <a:t>: </a:t>
            </a:r>
            <a:r>
              <a:rPr lang="en-US" sz="1600" dirty="0" smtClean="0">
                <a:latin typeface="Book Antiqua" panose="02040602050305030304" pitchFamily="18" charset="0"/>
              </a:rPr>
              <a:t>pH is the measure </a:t>
            </a:r>
            <a:r>
              <a:rPr lang="en-US" sz="1600" dirty="0">
                <a:latin typeface="Book Antiqua" panose="02040602050305030304" pitchFamily="18" charset="0"/>
              </a:rPr>
              <a:t>of how acidic/basic water is</a:t>
            </a:r>
            <a:r>
              <a:rPr lang="en-US" sz="1600" dirty="0" smtClean="0">
                <a:latin typeface="Book Antiqua" panose="02040602050305030304" pitchFamily="18" charset="0"/>
              </a:rPr>
              <a:t>. Unit is </a:t>
            </a:r>
            <a:r>
              <a:rPr lang="en-US" sz="1600" dirty="0" err="1" smtClean="0">
                <a:latin typeface="Book Antiqua" panose="02040602050305030304" pitchFamily="18" charset="0"/>
              </a:rPr>
              <a:t>pH.</a:t>
            </a:r>
            <a:endParaRPr lang="en-US" sz="1600" dirty="0" smtClean="0">
              <a:latin typeface="Book Antiqua" panose="02040602050305030304" pitchFamily="18" charset="0"/>
            </a:endParaRPr>
          </a:p>
          <a:p>
            <a:pPr marL="742950" lvl="1" indent="-285750" algn="just">
              <a:buFont typeface="Courier New" panose="02070309020205020404" pitchFamily="49" charset="0"/>
              <a:buChar char="o"/>
            </a:pPr>
            <a:r>
              <a:rPr lang="en-US" sz="1600" b="1" dirty="0">
                <a:latin typeface="Book Antiqua" panose="02040602050305030304" pitchFamily="18" charset="0"/>
              </a:rPr>
              <a:t>Turbidity</a:t>
            </a:r>
            <a:r>
              <a:rPr lang="en-US" sz="1600" dirty="0">
                <a:latin typeface="Book Antiqua" panose="02040602050305030304" pitchFamily="18" charset="0"/>
              </a:rPr>
              <a:t>: Turbidity is the measure of relative clarity of a liquid</a:t>
            </a:r>
            <a:r>
              <a:rPr lang="en-US" sz="1600" dirty="0" smtClean="0">
                <a:latin typeface="Book Antiqua" panose="02040602050305030304" pitchFamily="18" charset="0"/>
              </a:rPr>
              <a:t>. Unit is NTU</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TDS</a:t>
            </a:r>
            <a:r>
              <a:rPr lang="en-US" sz="1600" dirty="0" smtClean="0">
                <a:latin typeface="Book Antiqua" panose="02040602050305030304" pitchFamily="18" charset="0"/>
              </a:rPr>
              <a:t>: Total Dissolved Solids, </a:t>
            </a:r>
            <a:r>
              <a:rPr lang="en-US" sz="1600" dirty="0">
                <a:latin typeface="Book Antiqua" panose="02040602050305030304" pitchFamily="18" charset="0"/>
              </a:rPr>
              <a:t>amount of organic and inorganic </a:t>
            </a:r>
            <a:r>
              <a:rPr lang="en-US" sz="1600" dirty="0" smtClean="0">
                <a:latin typeface="Book Antiqua" panose="02040602050305030304" pitchFamily="18" charset="0"/>
              </a:rPr>
              <a:t>materials dissolved </a:t>
            </a:r>
            <a:r>
              <a:rPr lang="en-US" sz="1600" dirty="0">
                <a:latin typeface="Book Antiqua" panose="02040602050305030304" pitchFamily="18" charset="0"/>
              </a:rPr>
              <a:t>in a particular volume of </a:t>
            </a:r>
            <a:r>
              <a:rPr lang="en-US" sz="1600" dirty="0" smtClean="0">
                <a:latin typeface="Book Antiqua" panose="02040602050305030304" pitchFamily="18" charset="0"/>
              </a:rPr>
              <a:t>water. Unit is ppm.</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COD</a:t>
            </a:r>
            <a:r>
              <a:rPr lang="en-US" sz="1600" dirty="0">
                <a:latin typeface="Book Antiqua" panose="02040602050305030304" pitchFamily="18" charset="0"/>
              </a:rPr>
              <a:t>: The chemical oxygen demand (COD) is the amount of oxygen consumed when the water sample is chemically </a:t>
            </a:r>
            <a:r>
              <a:rPr lang="en-US" sz="1600" dirty="0" smtClean="0">
                <a:latin typeface="Book Antiqua" panose="02040602050305030304" pitchFamily="18" charset="0"/>
              </a:rPr>
              <a:t>oxidized.</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BOD</a:t>
            </a:r>
            <a:r>
              <a:rPr lang="en-US" sz="1600" dirty="0">
                <a:latin typeface="Book Antiqua" panose="02040602050305030304" pitchFamily="18" charset="0"/>
              </a:rPr>
              <a:t>: The biochemical oxygen demand (BOD) represents the amount of dissolved oxygen (DO) consumed by biological organisms when they decompose organic matter in water. </a:t>
            </a:r>
            <a:endParaRPr lang="en-US" sz="1600" dirty="0" smtClean="0">
              <a:latin typeface="Book Antiqua" panose="02040602050305030304" pitchFamily="18" charset="0"/>
            </a:endParaRPr>
          </a:p>
        </p:txBody>
      </p:sp>
    </p:spTree>
    <p:extLst>
      <p:ext uri="{BB962C8B-B14F-4D97-AF65-F5344CB8AC3E}">
        <p14:creationId xmlns:p14="http://schemas.microsoft.com/office/powerpoint/2010/main" val="74897493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19148</TotalTime>
  <Words>3074</Words>
  <Application>Microsoft Office PowerPoint</Application>
  <PresentationFormat>Widescreen</PresentationFormat>
  <Paragraphs>498</Paragraphs>
  <Slides>36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Book Antiqua</vt:lpstr>
      <vt:lpstr>Calibri</vt:lpstr>
      <vt:lpstr>Calibri Light</vt:lpstr>
      <vt:lpstr>Courier New</vt:lpstr>
      <vt:lpstr>Montserrat</vt:lpstr>
      <vt:lpstr>Montserrat ExtraBold</vt:lpstr>
      <vt:lpstr>Montserrat Medium</vt:lpstr>
      <vt:lpstr>Montserrat SemiBold</vt:lpstr>
      <vt:lpstr>Wingdings</vt:lpstr>
      <vt:lpstr>Custom Design</vt:lpstr>
      <vt:lpstr>1_Custom Design</vt:lpstr>
      <vt:lpstr>PowerPoint Presentation</vt:lpstr>
      <vt:lpstr>Project Objective</vt:lpstr>
      <vt:lpstr>MKC – Campus Facilities</vt:lpstr>
      <vt:lpstr>Existing MKC Facilities/ Tenants</vt:lpstr>
      <vt:lpstr>MKC – Campus Infrastructure</vt:lpstr>
      <vt:lpstr>Project Scope (1/2)</vt:lpstr>
      <vt:lpstr>Proposed System Modules – Logical Layout</vt:lpstr>
      <vt:lpstr>Project Scope (2/2) – MKC Facility Dashboard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Naico ITS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subject>Solution Proposal</dc:subject>
  <dc:creator>Deepak Venugopal</dc:creator>
  <cp:lastModifiedBy>Deepak Venugopal</cp:lastModifiedBy>
  <cp:revision>1134</cp:revision>
  <cp:lastPrinted>2018-10-08T15:24:50Z</cp:lastPrinted>
  <dcterms:created xsi:type="dcterms:W3CDTF">2018-09-03T16:45:26Z</dcterms:created>
  <dcterms:modified xsi:type="dcterms:W3CDTF">2021-12-07T14:44:39Z</dcterms:modified>
  <cp:category>Proposal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7543297</vt:lpwstr>
  </property>
  <property fmtid="{D5CDD505-2E9C-101B-9397-08002B2CF9AE}" pid="3" name="NXPowerLiteSettings">
    <vt:lpwstr>C7000400038000</vt:lpwstr>
  </property>
  <property fmtid="{D5CDD505-2E9C-101B-9397-08002B2CF9AE}" pid="4" name="NXPowerLiteVersion">
    <vt:lpwstr>S8.2.2</vt:lpwstr>
  </property>
</Properties>
</file>