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257" r:id="rId3"/>
    <p:sldId id="258" r:id="rId4"/>
    <p:sldId id="260" r:id="rId5"/>
    <p:sldId id="261" r:id="rId6"/>
    <p:sldId id="277" r:id="rId7"/>
    <p:sldId id="278" r:id="rId8"/>
    <p:sldId id="279" r:id="rId9"/>
    <p:sldId id="262" r:id="rId10"/>
    <p:sldId id="263" r:id="rId11"/>
    <p:sldId id="259" r:id="rId12"/>
    <p:sldId id="264" r:id="rId13"/>
    <p:sldId id="265" r:id="rId14"/>
    <p:sldId id="268" r:id="rId15"/>
    <p:sldId id="267" r:id="rId16"/>
    <p:sldId id="266" r:id="rId17"/>
    <p:sldId id="269" r:id="rId18"/>
    <p:sldId id="270" r:id="rId19"/>
    <p:sldId id="271" r:id="rId20"/>
    <p:sldId id="272" r:id="rId21"/>
    <p:sldId id="273" r:id="rId22"/>
    <p:sldId id="274" r:id="rId23"/>
    <p:sldId id="280" r:id="rId24"/>
    <p:sldId id="275" r:id="rId25"/>
    <p:sldId id="276" r:id="rId26"/>
    <p:sldId id="302" r:id="rId27"/>
    <p:sldId id="303" r:id="rId28"/>
    <p:sldId id="304" r:id="rId29"/>
    <p:sldId id="305" r:id="rId30"/>
    <p:sldId id="306" r:id="rId31"/>
    <p:sldId id="307" r:id="rId32"/>
    <p:sldId id="281" r:id="rId33"/>
    <p:sldId id="282" r:id="rId34"/>
    <p:sldId id="283" r:id="rId35"/>
    <p:sldId id="284" r:id="rId36"/>
    <p:sldId id="308"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9" r:id="rId54"/>
    <p:sldId id="311" r:id="rId55"/>
    <p:sldId id="312" r:id="rId56"/>
    <p:sldId id="313" r:id="rId57"/>
    <p:sldId id="314" r:id="rId58"/>
    <p:sldId id="310"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15"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74" d="100"/>
          <a:sy n="74" d="100"/>
        </p:scale>
        <p:origin x="57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487184-6FE0-4199-A2DF-A364720D5622}" type="datetimeFigureOut">
              <a:rPr lang="en-US" smtClean="0"/>
              <a:t>10/11/2023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E275A-EFDD-414B-9B61-304A6D1AA852}" type="slidenum">
              <a:rPr lang="en-US" smtClean="0"/>
              <a:t>‹#›</a:t>
            </a:fld>
            <a:endParaRPr lang="en-US"/>
          </a:p>
        </p:txBody>
      </p:sp>
    </p:spTree>
    <p:extLst>
      <p:ext uri="{BB962C8B-B14F-4D97-AF65-F5344CB8AC3E}">
        <p14:creationId xmlns:p14="http://schemas.microsoft.com/office/powerpoint/2010/main" val="89355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1A5240-81E5-AB49-B1F8-5943D635F2C2}" type="slidenum">
              <a:rPr lang="en-US" smtClean="0"/>
              <a:t>26</a:t>
            </a:fld>
            <a:endParaRPr lang="en-US"/>
          </a:p>
        </p:txBody>
      </p:sp>
    </p:spTree>
    <p:extLst>
      <p:ext uri="{BB962C8B-B14F-4D97-AF65-F5344CB8AC3E}">
        <p14:creationId xmlns:p14="http://schemas.microsoft.com/office/powerpoint/2010/main" val="2866769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0E275A-EFDD-414B-9B61-304A6D1AA852}" type="slidenum">
              <a:rPr lang="en-US" smtClean="0"/>
              <a:t>30</a:t>
            </a:fld>
            <a:endParaRPr lang="en-US"/>
          </a:p>
        </p:txBody>
      </p:sp>
    </p:spTree>
    <p:extLst>
      <p:ext uri="{BB962C8B-B14F-4D97-AF65-F5344CB8AC3E}">
        <p14:creationId xmlns:p14="http://schemas.microsoft.com/office/powerpoint/2010/main" val="3433436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0E275A-EFDD-414B-9B61-304A6D1AA852}" type="slidenum">
              <a:rPr lang="en-US" smtClean="0"/>
              <a:t>78</a:t>
            </a:fld>
            <a:endParaRPr lang="en-US"/>
          </a:p>
        </p:txBody>
      </p:sp>
    </p:spTree>
    <p:extLst>
      <p:ext uri="{BB962C8B-B14F-4D97-AF65-F5344CB8AC3E}">
        <p14:creationId xmlns:p14="http://schemas.microsoft.com/office/powerpoint/2010/main" val="999242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1A5240-81E5-AB49-B1F8-5943D635F2C2}" type="slidenum">
              <a:rPr lang="en-US" smtClean="0"/>
              <a:t>79</a:t>
            </a:fld>
            <a:endParaRPr lang="en-US"/>
          </a:p>
        </p:txBody>
      </p:sp>
    </p:spTree>
    <p:extLst>
      <p:ext uri="{BB962C8B-B14F-4D97-AF65-F5344CB8AC3E}">
        <p14:creationId xmlns:p14="http://schemas.microsoft.com/office/powerpoint/2010/main" val="3534617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05FD52-5249-43F0-92A8-31DBEEEBF5E9}" type="datetime1">
              <a:rPr lang="en-US" smtClean="0"/>
              <a:t>10/11/2023</a:t>
            </a:fld>
            <a:endParaRPr lang="en-US"/>
          </a:p>
        </p:txBody>
      </p:sp>
      <p:sp>
        <p:nvSpPr>
          <p:cNvPr id="5" name="Footer Placeholder 4"/>
          <p:cNvSpPr>
            <a:spLocks noGrp="1"/>
          </p:cNvSpPr>
          <p:nvPr>
            <p:ph type="ftr" sz="quarter" idx="11"/>
          </p:nvPr>
        </p:nvSpPr>
        <p:spPr/>
        <p:txBody>
          <a:bodyPr/>
          <a:lstStyle/>
          <a:p>
            <a:r>
              <a:rPr lang="en-US" smtClean="0"/>
              <a:t>ER. Roshani Ghimire</a:t>
            </a:r>
            <a:endParaRPr lang="en-US"/>
          </a:p>
        </p:txBody>
      </p:sp>
      <p:sp>
        <p:nvSpPr>
          <p:cNvPr id="6" name="Slide Number Placeholder 5"/>
          <p:cNvSpPr>
            <a:spLocks noGrp="1"/>
          </p:cNvSpPr>
          <p:nvPr>
            <p:ph type="sldNum" sz="quarter" idx="12"/>
          </p:nvPr>
        </p:nvSpPr>
        <p:spPr/>
        <p:txBody>
          <a:bodyPr/>
          <a:lstStyle/>
          <a:p>
            <a:fld id="{83A1C4B3-F368-4BA1-9A3B-4D493BAFFF03}" type="slidenum">
              <a:rPr lang="en-US" smtClean="0"/>
              <a:t>‹#›</a:t>
            </a:fld>
            <a:endParaRPr lang="en-US"/>
          </a:p>
        </p:txBody>
      </p:sp>
    </p:spTree>
    <p:extLst>
      <p:ext uri="{BB962C8B-B14F-4D97-AF65-F5344CB8AC3E}">
        <p14:creationId xmlns:p14="http://schemas.microsoft.com/office/powerpoint/2010/main" val="3824258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F2B03C-930E-4ED3-8797-B89D02DD1B16}" type="datetime1">
              <a:rPr lang="en-US" smtClean="0"/>
              <a:t>10/11/2023</a:t>
            </a:fld>
            <a:endParaRPr lang="en-US"/>
          </a:p>
        </p:txBody>
      </p:sp>
      <p:sp>
        <p:nvSpPr>
          <p:cNvPr id="5" name="Footer Placeholder 4"/>
          <p:cNvSpPr>
            <a:spLocks noGrp="1"/>
          </p:cNvSpPr>
          <p:nvPr>
            <p:ph type="ftr" sz="quarter" idx="11"/>
          </p:nvPr>
        </p:nvSpPr>
        <p:spPr/>
        <p:txBody>
          <a:bodyPr/>
          <a:lstStyle/>
          <a:p>
            <a:r>
              <a:rPr lang="en-US" smtClean="0"/>
              <a:t>ER. Roshani Ghimire</a:t>
            </a:r>
            <a:endParaRPr lang="en-US"/>
          </a:p>
        </p:txBody>
      </p:sp>
      <p:sp>
        <p:nvSpPr>
          <p:cNvPr id="6" name="Slide Number Placeholder 5"/>
          <p:cNvSpPr>
            <a:spLocks noGrp="1"/>
          </p:cNvSpPr>
          <p:nvPr>
            <p:ph type="sldNum" sz="quarter" idx="12"/>
          </p:nvPr>
        </p:nvSpPr>
        <p:spPr/>
        <p:txBody>
          <a:bodyPr/>
          <a:lstStyle/>
          <a:p>
            <a:fld id="{83A1C4B3-F368-4BA1-9A3B-4D493BAFFF03}" type="slidenum">
              <a:rPr lang="en-US" smtClean="0"/>
              <a:t>‹#›</a:t>
            </a:fld>
            <a:endParaRPr lang="en-US"/>
          </a:p>
        </p:txBody>
      </p:sp>
    </p:spTree>
    <p:extLst>
      <p:ext uri="{BB962C8B-B14F-4D97-AF65-F5344CB8AC3E}">
        <p14:creationId xmlns:p14="http://schemas.microsoft.com/office/powerpoint/2010/main" val="3248696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769612-45CA-46D9-8928-C6E048626490}" type="datetime1">
              <a:rPr lang="en-US" smtClean="0"/>
              <a:t>10/11/2023</a:t>
            </a:fld>
            <a:endParaRPr lang="en-US"/>
          </a:p>
        </p:txBody>
      </p:sp>
      <p:sp>
        <p:nvSpPr>
          <p:cNvPr id="5" name="Footer Placeholder 4"/>
          <p:cNvSpPr>
            <a:spLocks noGrp="1"/>
          </p:cNvSpPr>
          <p:nvPr>
            <p:ph type="ftr" sz="quarter" idx="11"/>
          </p:nvPr>
        </p:nvSpPr>
        <p:spPr/>
        <p:txBody>
          <a:bodyPr/>
          <a:lstStyle/>
          <a:p>
            <a:r>
              <a:rPr lang="en-US" smtClean="0"/>
              <a:t>ER. Roshani Ghimire</a:t>
            </a:r>
            <a:endParaRPr lang="en-US"/>
          </a:p>
        </p:txBody>
      </p:sp>
      <p:sp>
        <p:nvSpPr>
          <p:cNvPr id="6" name="Slide Number Placeholder 5"/>
          <p:cNvSpPr>
            <a:spLocks noGrp="1"/>
          </p:cNvSpPr>
          <p:nvPr>
            <p:ph type="sldNum" sz="quarter" idx="12"/>
          </p:nvPr>
        </p:nvSpPr>
        <p:spPr/>
        <p:txBody>
          <a:bodyPr/>
          <a:lstStyle/>
          <a:p>
            <a:fld id="{83A1C4B3-F368-4BA1-9A3B-4D493BAFFF03}" type="slidenum">
              <a:rPr lang="en-US" smtClean="0"/>
              <a:t>‹#›</a:t>
            </a:fld>
            <a:endParaRPr lang="en-US"/>
          </a:p>
        </p:txBody>
      </p:sp>
    </p:spTree>
    <p:extLst>
      <p:ext uri="{BB962C8B-B14F-4D97-AF65-F5344CB8AC3E}">
        <p14:creationId xmlns:p14="http://schemas.microsoft.com/office/powerpoint/2010/main" val="395259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F325A6-0BE1-49F0-9948-315FD0B378A2}" type="datetime1">
              <a:rPr lang="en-US" smtClean="0"/>
              <a:t>10/11/2023</a:t>
            </a:fld>
            <a:endParaRPr lang="en-US"/>
          </a:p>
        </p:txBody>
      </p:sp>
      <p:sp>
        <p:nvSpPr>
          <p:cNvPr id="5" name="Footer Placeholder 4"/>
          <p:cNvSpPr>
            <a:spLocks noGrp="1"/>
          </p:cNvSpPr>
          <p:nvPr>
            <p:ph type="ftr" sz="quarter" idx="11"/>
          </p:nvPr>
        </p:nvSpPr>
        <p:spPr/>
        <p:txBody>
          <a:bodyPr/>
          <a:lstStyle/>
          <a:p>
            <a:r>
              <a:rPr lang="en-US" smtClean="0"/>
              <a:t>ER. Roshani Ghimire</a:t>
            </a:r>
            <a:endParaRPr lang="en-US"/>
          </a:p>
        </p:txBody>
      </p:sp>
      <p:sp>
        <p:nvSpPr>
          <p:cNvPr id="6" name="Slide Number Placeholder 5"/>
          <p:cNvSpPr>
            <a:spLocks noGrp="1"/>
          </p:cNvSpPr>
          <p:nvPr>
            <p:ph type="sldNum" sz="quarter" idx="12"/>
          </p:nvPr>
        </p:nvSpPr>
        <p:spPr/>
        <p:txBody>
          <a:bodyPr/>
          <a:lstStyle/>
          <a:p>
            <a:fld id="{83A1C4B3-F368-4BA1-9A3B-4D493BAFFF03}" type="slidenum">
              <a:rPr lang="en-US" smtClean="0"/>
              <a:t>‹#›</a:t>
            </a:fld>
            <a:endParaRPr lang="en-US"/>
          </a:p>
        </p:txBody>
      </p:sp>
    </p:spTree>
    <p:extLst>
      <p:ext uri="{BB962C8B-B14F-4D97-AF65-F5344CB8AC3E}">
        <p14:creationId xmlns:p14="http://schemas.microsoft.com/office/powerpoint/2010/main" val="1208787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605DB0-C8D0-475C-9648-4CA9E249B417}" type="datetime1">
              <a:rPr lang="en-US" smtClean="0"/>
              <a:t>10/11/2023</a:t>
            </a:fld>
            <a:endParaRPr lang="en-US"/>
          </a:p>
        </p:txBody>
      </p:sp>
      <p:sp>
        <p:nvSpPr>
          <p:cNvPr id="5" name="Footer Placeholder 4"/>
          <p:cNvSpPr>
            <a:spLocks noGrp="1"/>
          </p:cNvSpPr>
          <p:nvPr>
            <p:ph type="ftr" sz="quarter" idx="11"/>
          </p:nvPr>
        </p:nvSpPr>
        <p:spPr/>
        <p:txBody>
          <a:bodyPr/>
          <a:lstStyle/>
          <a:p>
            <a:r>
              <a:rPr lang="en-US" smtClean="0"/>
              <a:t>ER. Roshani Ghimire</a:t>
            </a:r>
            <a:endParaRPr lang="en-US"/>
          </a:p>
        </p:txBody>
      </p:sp>
      <p:sp>
        <p:nvSpPr>
          <p:cNvPr id="6" name="Slide Number Placeholder 5"/>
          <p:cNvSpPr>
            <a:spLocks noGrp="1"/>
          </p:cNvSpPr>
          <p:nvPr>
            <p:ph type="sldNum" sz="quarter" idx="12"/>
          </p:nvPr>
        </p:nvSpPr>
        <p:spPr/>
        <p:txBody>
          <a:bodyPr/>
          <a:lstStyle/>
          <a:p>
            <a:fld id="{83A1C4B3-F368-4BA1-9A3B-4D493BAFFF03}" type="slidenum">
              <a:rPr lang="en-US" smtClean="0"/>
              <a:t>‹#›</a:t>
            </a:fld>
            <a:endParaRPr lang="en-US"/>
          </a:p>
        </p:txBody>
      </p:sp>
    </p:spTree>
    <p:extLst>
      <p:ext uri="{BB962C8B-B14F-4D97-AF65-F5344CB8AC3E}">
        <p14:creationId xmlns:p14="http://schemas.microsoft.com/office/powerpoint/2010/main" val="611722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31FBD3-B327-4712-9127-E5C353FD57BE}" type="datetime1">
              <a:rPr lang="en-US" smtClean="0"/>
              <a:t>10/11/2023</a:t>
            </a:fld>
            <a:endParaRPr lang="en-US"/>
          </a:p>
        </p:txBody>
      </p:sp>
      <p:sp>
        <p:nvSpPr>
          <p:cNvPr id="6" name="Footer Placeholder 5"/>
          <p:cNvSpPr>
            <a:spLocks noGrp="1"/>
          </p:cNvSpPr>
          <p:nvPr>
            <p:ph type="ftr" sz="quarter" idx="11"/>
          </p:nvPr>
        </p:nvSpPr>
        <p:spPr/>
        <p:txBody>
          <a:bodyPr/>
          <a:lstStyle/>
          <a:p>
            <a:r>
              <a:rPr lang="en-US" smtClean="0"/>
              <a:t>ER. Roshani Ghimire</a:t>
            </a:r>
            <a:endParaRPr lang="en-US"/>
          </a:p>
        </p:txBody>
      </p:sp>
      <p:sp>
        <p:nvSpPr>
          <p:cNvPr id="7" name="Slide Number Placeholder 6"/>
          <p:cNvSpPr>
            <a:spLocks noGrp="1"/>
          </p:cNvSpPr>
          <p:nvPr>
            <p:ph type="sldNum" sz="quarter" idx="12"/>
          </p:nvPr>
        </p:nvSpPr>
        <p:spPr/>
        <p:txBody>
          <a:bodyPr/>
          <a:lstStyle/>
          <a:p>
            <a:fld id="{83A1C4B3-F368-4BA1-9A3B-4D493BAFFF03}" type="slidenum">
              <a:rPr lang="en-US" smtClean="0"/>
              <a:t>‹#›</a:t>
            </a:fld>
            <a:endParaRPr lang="en-US"/>
          </a:p>
        </p:txBody>
      </p:sp>
    </p:spTree>
    <p:extLst>
      <p:ext uri="{BB962C8B-B14F-4D97-AF65-F5344CB8AC3E}">
        <p14:creationId xmlns:p14="http://schemas.microsoft.com/office/powerpoint/2010/main" val="2694071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99F0A8-75E0-4CB6-80A9-3FD524734240}" type="datetime1">
              <a:rPr lang="en-US" smtClean="0"/>
              <a:t>10/11/2023</a:t>
            </a:fld>
            <a:endParaRPr lang="en-US"/>
          </a:p>
        </p:txBody>
      </p:sp>
      <p:sp>
        <p:nvSpPr>
          <p:cNvPr id="8" name="Footer Placeholder 7"/>
          <p:cNvSpPr>
            <a:spLocks noGrp="1"/>
          </p:cNvSpPr>
          <p:nvPr>
            <p:ph type="ftr" sz="quarter" idx="11"/>
          </p:nvPr>
        </p:nvSpPr>
        <p:spPr/>
        <p:txBody>
          <a:bodyPr/>
          <a:lstStyle/>
          <a:p>
            <a:r>
              <a:rPr lang="en-US" smtClean="0"/>
              <a:t>ER. Roshani Ghimire</a:t>
            </a:r>
            <a:endParaRPr lang="en-US"/>
          </a:p>
        </p:txBody>
      </p:sp>
      <p:sp>
        <p:nvSpPr>
          <p:cNvPr id="9" name="Slide Number Placeholder 8"/>
          <p:cNvSpPr>
            <a:spLocks noGrp="1"/>
          </p:cNvSpPr>
          <p:nvPr>
            <p:ph type="sldNum" sz="quarter" idx="12"/>
          </p:nvPr>
        </p:nvSpPr>
        <p:spPr/>
        <p:txBody>
          <a:bodyPr/>
          <a:lstStyle/>
          <a:p>
            <a:fld id="{83A1C4B3-F368-4BA1-9A3B-4D493BAFFF03}" type="slidenum">
              <a:rPr lang="en-US" smtClean="0"/>
              <a:t>‹#›</a:t>
            </a:fld>
            <a:endParaRPr lang="en-US"/>
          </a:p>
        </p:txBody>
      </p:sp>
    </p:spTree>
    <p:extLst>
      <p:ext uri="{BB962C8B-B14F-4D97-AF65-F5344CB8AC3E}">
        <p14:creationId xmlns:p14="http://schemas.microsoft.com/office/powerpoint/2010/main" val="143915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93A821-4712-4E9C-B906-E5896A75B2DD}" type="datetime1">
              <a:rPr lang="en-US" smtClean="0"/>
              <a:t>10/11/2023</a:t>
            </a:fld>
            <a:endParaRPr lang="en-US"/>
          </a:p>
        </p:txBody>
      </p:sp>
      <p:sp>
        <p:nvSpPr>
          <p:cNvPr id="4" name="Footer Placeholder 3"/>
          <p:cNvSpPr>
            <a:spLocks noGrp="1"/>
          </p:cNvSpPr>
          <p:nvPr>
            <p:ph type="ftr" sz="quarter" idx="11"/>
          </p:nvPr>
        </p:nvSpPr>
        <p:spPr/>
        <p:txBody>
          <a:bodyPr/>
          <a:lstStyle/>
          <a:p>
            <a:r>
              <a:rPr lang="en-US" smtClean="0"/>
              <a:t>ER. Roshani Ghimire</a:t>
            </a:r>
            <a:endParaRPr lang="en-US"/>
          </a:p>
        </p:txBody>
      </p:sp>
      <p:sp>
        <p:nvSpPr>
          <p:cNvPr id="5" name="Slide Number Placeholder 4"/>
          <p:cNvSpPr>
            <a:spLocks noGrp="1"/>
          </p:cNvSpPr>
          <p:nvPr>
            <p:ph type="sldNum" sz="quarter" idx="12"/>
          </p:nvPr>
        </p:nvSpPr>
        <p:spPr/>
        <p:txBody>
          <a:bodyPr/>
          <a:lstStyle/>
          <a:p>
            <a:fld id="{83A1C4B3-F368-4BA1-9A3B-4D493BAFFF03}" type="slidenum">
              <a:rPr lang="en-US" smtClean="0"/>
              <a:t>‹#›</a:t>
            </a:fld>
            <a:endParaRPr lang="en-US"/>
          </a:p>
        </p:txBody>
      </p:sp>
    </p:spTree>
    <p:extLst>
      <p:ext uri="{BB962C8B-B14F-4D97-AF65-F5344CB8AC3E}">
        <p14:creationId xmlns:p14="http://schemas.microsoft.com/office/powerpoint/2010/main" val="3495186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5B1218-0CFB-4A2F-BD45-08353B241DA9}" type="datetime1">
              <a:rPr lang="en-US" smtClean="0"/>
              <a:t>10/11/2023</a:t>
            </a:fld>
            <a:endParaRPr lang="en-US"/>
          </a:p>
        </p:txBody>
      </p:sp>
      <p:sp>
        <p:nvSpPr>
          <p:cNvPr id="3" name="Footer Placeholder 2"/>
          <p:cNvSpPr>
            <a:spLocks noGrp="1"/>
          </p:cNvSpPr>
          <p:nvPr>
            <p:ph type="ftr" sz="quarter" idx="11"/>
          </p:nvPr>
        </p:nvSpPr>
        <p:spPr/>
        <p:txBody>
          <a:bodyPr/>
          <a:lstStyle/>
          <a:p>
            <a:r>
              <a:rPr lang="en-US" smtClean="0"/>
              <a:t>ER. Roshani Ghimire</a:t>
            </a:r>
            <a:endParaRPr lang="en-US"/>
          </a:p>
        </p:txBody>
      </p:sp>
      <p:sp>
        <p:nvSpPr>
          <p:cNvPr id="4" name="Slide Number Placeholder 3"/>
          <p:cNvSpPr>
            <a:spLocks noGrp="1"/>
          </p:cNvSpPr>
          <p:nvPr>
            <p:ph type="sldNum" sz="quarter" idx="12"/>
          </p:nvPr>
        </p:nvSpPr>
        <p:spPr/>
        <p:txBody>
          <a:bodyPr/>
          <a:lstStyle/>
          <a:p>
            <a:fld id="{83A1C4B3-F368-4BA1-9A3B-4D493BAFFF03}" type="slidenum">
              <a:rPr lang="en-US" smtClean="0"/>
              <a:t>‹#›</a:t>
            </a:fld>
            <a:endParaRPr lang="en-US"/>
          </a:p>
        </p:txBody>
      </p:sp>
    </p:spTree>
    <p:extLst>
      <p:ext uri="{BB962C8B-B14F-4D97-AF65-F5344CB8AC3E}">
        <p14:creationId xmlns:p14="http://schemas.microsoft.com/office/powerpoint/2010/main" val="2312475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407DB2-0124-4F66-96C2-CC084693E632}" type="datetime1">
              <a:rPr lang="en-US" smtClean="0"/>
              <a:t>10/11/2023</a:t>
            </a:fld>
            <a:endParaRPr lang="en-US"/>
          </a:p>
        </p:txBody>
      </p:sp>
      <p:sp>
        <p:nvSpPr>
          <p:cNvPr id="6" name="Footer Placeholder 5"/>
          <p:cNvSpPr>
            <a:spLocks noGrp="1"/>
          </p:cNvSpPr>
          <p:nvPr>
            <p:ph type="ftr" sz="quarter" idx="11"/>
          </p:nvPr>
        </p:nvSpPr>
        <p:spPr/>
        <p:txBody>
          <a:bodyPr/>
          <a:lstStyle/>
          <a:p>
            <a:r>
              <a:rPr lang="en-US" smtClean="0"/>
              <a:t>ER. Roshani Ghimire</a:t>
            </a:r>
            <a:endParaRPr lang="en-US"/>
          </a:p>
        </p:txBody>
      </p:sp>
      <p:sp>
        <p:nvSpPr>
          <p:cNvPr id="7" name="Slide Number Placeholder 6"/>
          <p:cNvSpPr>
            <a:spLocks noGrp="1"/>
          </p:cNvSpPr>
          <p:nvPr>
            <p:ph type="sldNum" sz="quarter" idx="12"/>
          </p:nvPr>
        </p:nvSpPr>
        <p:spPr/>
        <p:txBody>
          <a:bodyPr/>
          <a:lstStyle/>
          <a:p>
            <a:fld id="{83A1C4B3-F368-4BA1-9A3B-4D493BAFFF03}" type="slidenum">
              <a:rPr lang="en-US" smtClean="0"/>
              <a:t>‹#›</a:t>
            </a:fld>
            <a:endParaRPr lang="en-US"/>
          </a:p>
        </p:txBody>
      </p:sp>
    </p:spTree>
    <p:extLst>
      <p:ext uri="{BB962C8B-B14F-4D97-AF65-F5344CB8AC3E}">
        <p14:creationId xmlns:p14="http://schemas.microsoft.com/office/powerpoint/2010/main" val="3162521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6B4A9D-5573-4BE9-881A-6A503DC8C3E3}" type="datetime1">
              <a:rPr lang="en-US" smtClean="0"/>
              <a:t>10/11/2023</a:t>
            </a:fld>
            <a:endParaRPr lang="en-US"/>
          </a:p>
        </p:txBody>
      </p:sp>
      <p:sp>
        <p:nvSpPr>
          <p:cNvPr id="6" name="Footer Placeholder 5"/>
          <p:cNvSpPr>
            <a:spLocks noGrp="1"/>
          </p:cNvSpPr>
          <p:nvPr>
            <p:ph type="ftr" sz="quarter" idx="11"/>
          </p:nvPr>
        </p:nvSpPr>
        <p:spPr/>
        <p:txBody>
          <a:bodyPr/>
          <a:lstStyle/>
          <a:p>
            <a:r>
              <a:rPr lang="en-US" smtClean="0"/>
              <a:t>ER. Roshani Ghimire</a:t>
            </a:r>
            <a:endParaRPr lang="en-US"/>
          </a:p>
        </p:txBody>
      </p:sp>
      <p:sp>
        <p:nvSpPr>
          <p:cNvPr id="7" name="Slide Number Placeholder 6"/>
          <p:cNvSpPr>
            <a:spLocks noGrp="1"/>
          </p:cNvSpPr>
          <p:nvPr>
            <p:ph type="sldNum" sz="quarter" idx="12"/>
          </p:nvPr>
        </p:nvSpPr>
        <p:spPr/>
        <p:txBody>
          <a:bodyPr/>
          <a:lstStyle/>
          <a:p>
            <a:fld id="{83A1C4B3-F368-4BA1-9A3B-4D493BAFFF03}" type="slidenum">
              <a:rPr lang="en-US" smtClean="0"/>
              <a:t>‹#›</a:t>
            </a:fld>
            <a:endParaRPr lang="en-US"/>
          </a:p>
        </p:txBody>
      </p:sp>
    </p:spTree>
    <p:extLst>
      <p:ext uri="{BB962C8B-B14F-4D97-AF65-F5344CB8AC3E}">
        <p14:creationId xmlns:p14="http://schemas.microsoft.com/office/powerpoint/2010/main" val="283651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49BE3-37AB-4EF5-843F-2587B45E14F6}" type="datetime1">
              <a:rPr lang="en-US" smtClean="0"/>
              <a:t>10/11/2023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ER. Roshani Ghimire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A1C4B3-F368-4BA1-9A3B-4D493BAFFF03}" type="slidenum">
              <a:rPr lang="en-US" smtClean="0"/>
              <a:t>‹#›</a:t>
            </a:fld>
            <a:endParaRPr lang="en-US"/>
          </a:p>
        </p:txBody>
      </p:sp>
    </p:spTree>
    <p:extLst>
      <p:ext uri="{BB962C8B-B14F-4D97-AF65-F5344CB8AC3E}">
        <p14:creationId xmlns:p14="http://schemas.microsoft.com/office/powerpoint/2010/main" val="2474343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Chapter 1</a:t>
            </a:r>
            <a:r>
              <a:rPr lang="en-US" dirty="0" smtClean="0"/>
              <a:t/>
            </a:r>
            <a:br>
              <a:rPr lang="en-US" dirty="0" smtClean="0"/>
            </a:br>
            <a:r>
              <a:rPr lang="en-US" dirty="0" smtClean="0"/>
              <a:t>Introduction to E-Commerce</a:t>
            </a:r>
            <a:endParaRPr lang="en-US" dirty="0"/>
          </a:p>
        </p:txBody>
      </p:sp>
      <p:sp>
        <p:nvSpPr>
          <p:cNvPr id="3" name="Subtitle 2"/>
          <p:cNvSpPr>
            <a:spLocks noGrp="1"/>
          </p:cNvSpPr>
          <p:nvPr>
            <p:ph type="subTitle" idx="1"/>
          </p:nvPr>
        </p:nvSpPr>
        <p:spPr/>
        <p:txBody>
          <a:bodyPr/>
          <a:lstStyle/>
          <a:p>
            <a:r>
              <a:rPr lang="en-US" dirty="0" smtClean="0"/>
              <a:t>7 hours</a:t>
            </a:r>
            <a:endParaRPr lang="en-US" dirty="0"/>
          </a:p>
        </p:txBody>
      </p:sp>
      <p:sp>
        <p:nvSpPr>
          <p:cNvPr id="4" name="Slide Number Placeholder 3"/>
          <p:cNvSpPr>
            <a:spLocks noGrp="1"/>
          </p:cNvSpPr>
          <p:nvPr>
            <p:ph type="sldNum" sz="quarter" idx="12"/>
          </p:nvPr>
        </p:nvSpPr>
        <p:spPr/>
        <p:txBody>
          <a:bodyPr/>
          <a:lstStyle/>
          <a:p>
            <a:fld id="{83A1C4B3-F368-4BA1-9A3B-4D493BAFFF03}" type="slidenum">
              <a:rPr lang="en-US" smtClean="0"/>
              <a:t>1</a:t>
            </a:fld>
            <a:endParaRPr lang="en-US"/>
          </a:p>
        </p:txBody>
      </p:sp>
    </p:spTree>
    <p:extLst>
      <p:ext uri="{BB962C8B-B14F-4D97-AF65-F5344CB8AC3E}">
        <p14:creationId xmlns:p14="http://schemas.microsoft.com/office/powerpoint/2010/main" val="2922355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r>
              <a:rPr lang="en-US" dirty="0" smtClean="0"/>
              <a:t>Example of pure and partial EC</a:t>
            </a:r>
            <a:endParaRPr lang="en-US" dirty="0"/>
          </a:p>
        </p:txBody>
      </p:sp>
      <p:sp>
        <p:nvSpPr>
          <p:cNvPr id="3" name="Content Placeholder 2"/>
          <p:cNvSpPr>
            <a:spLocks noGrp="1"/>
          </p:cNvSpPr>
          <p:nvPr>
            <p:ph idx="1"/>
          </p:nvPr>
        </p:nvSpPr>
        <p:spPr>
          <a:xfrm>
            <a:off x="838200" y="1352282"/>
            <a:ext cx="10515600" cy="4824681"/>
          </a:xfrm>
        </p:spPr>
        <p:txBody>
          <a:bodyPr>
            <a:normAutofit/>
          </a:bodyPr>
          <a:lstStyle/>
          <a:p>
            <a:pPr marL="0" indent="0">
              <a:buNone/>
            </a:pPr>
            <a:r>
              <a:rPr lang="en-US" dirty="0" smtClean="0"/>
              <a:t>Pure EC</a:t>
            </a:r>
          </a:p>
          <a:p>
            <a:r>
              <a:rPr lang="en-US" dirty="0" smtClean="0"/>
              <a:t>Buying an E-book</a:t>
            </a:r>
          </a:p>
          <a:p>
            <a:r>
              <a:rPr lang="en-US" dirty="0" smtClean="0"/>
              <a:t>In-app purchases in games or mobile apps.</a:t>
            </a:r>
          </a:p>
          <a:p>
            <a:r>
              <a:rPr lang="en-US" dirty="0" smtClean="0"/>
              <a:t>Buying and Selling of Mutual Funds</a:t>
            </a:r>
          </a:p>
          <a:p>
            <a:endParaRPr lang="en-US" dirty="0" smtClean="0"/>
          </a:p>
          <a:p>
            <a:pPr marL="0" indent="0">
              <a:buNone/>
            </a:pPr>
            <a:r>
              <a:rPr lang="en-US" dirty="0" smtClean="0"/>
              <a:t>Partial EC</a:t>
            </a:r>
            <a:endParaRPr lang="en-US" dirty="0"/>
          </a:p>
          <a:p>
            <a:r>
              <a:rPr lang="en-US" dirty="0" smtClean="0"/>
              <a:t>Order a laptop online which then gets delivered physically.</a:t>
            </a:r>
          </a:p>
          <a:p>
            <a:r>
              <a:rPr lang="en-US" dirty="0" smtClean="0"/>
              <a:t>Buying book from sastodeal.</a:t>
            </a:r>
          </a:p>
          <a:p>
            <a:r>
              <a:rPr lang="en-US" dirty="0" smtClean="0"/>
              <a:t>Ordering items from Daraaz.</a:t>
            </a:r>
          </a:p>
          <a:p>
            <a:endParaRPr lang="en-US" dirty="0" smtClean="0"/>
          </a:p>
        </p:txBody>
      </p:sp>
      <p:sp>
        <p:nvSpPr>
          <p:cNvPr id="4" name="Slide Number Placeholder 3"/>
          <p:cNvSpPr>
            <a:spLocks noGrp="1"/>
          </p:cNvSpPr>
          <p:nvPr>
            <p:ph type="sldNum" sz="quarter" idx="12"/>
          </p:nvPr>
        </p:nvSpPr>
        <p:spPr/>
        <p:txBody>
          <a:bodyPr/>
          <a:lstStyle/>
          <a:p>
            <a:fld id="{83A1C4B3-F368-4BA1-9A3B-4D493BAFFF03}" type="slidenum">
              <a:rPr lang="en-US" smtClean="0"/>
              <a:t>10</a:t>
            </a:fld>
            <a:endParaRPr lang="en-US"/>
          </a:p>
        </p:txBody>
      </p:sp>
    </p:spTree>
    <p:extLst>
      <p:ext uri="{BB962C8B-B14F-4D97-AF65-F5344CB8AC3E}">
        <p14:creationId xmlns:p14="http://schemas.microsoft.com/office/powerpoint/2010/main" val="12602552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93416114"/>
              </p:ext>
            </p:extLst>
          </p:nvPr>
        </p:nvGraphicFramePr>
        <p:xfrm>
          <a:off x="1800178" y="1878764"/>
          <a:ext cx="9301410" cy="3235960"/>
        </p:xfrm>
        <a:graphic>
          <a:graphicData uri="http://schemas.openxmlformats.org/drawingml/2006/table">
            <a:tbl>
              <a:tblPr firstRow="1" bandRow="1">
                <a:tableStyleId>{5940675A-B579-460E-94D1-54222C63F5DA}</a:tableStyleId>
              </a:tblPr>
              <a:tblGrid>
                <a:gridCol w="4650705"/>
                <a:gridCol w="4650705"/>
              </a:tblGrid>
              <a:tr h="370840">
                <a:tc>
                  <a:txBody>
                    <a:bodyPr/>
                    <a:lstStyle/>
                    <a:p>
                      <a:pPr algn="ctr"/>
                      <a:r>
                        <a:rPr lang="en-US" dirty="0" smtClean="0"/>
                        <a:t>Traditional Commerce</a:t>
                      </a:r>
                      <a:endParaRPr lang="en-US" dirty="0"/>
                    </a:p>
                  </a:txBody>
                  <a:tcPr>
                    <a:solidFill>
                      <a:schemeClr val="bg2"/>
                    </a:solidFill>
                  </a:tcPr>
                </a:tc>
                <a:tc>
                  <a:txBody>
                    <a:bodyPr/>
                    <a:lstStyle/>
                    <a:p>
                      <a:pPr algn="ctr"/>
                      <a:r>
                        <a:rPr lang="en-US" dirty="0" smtClean="0"/>
                        <a:t>Electronic Commerce</a:t>
                      </a:r>
                      <a:endParaRPr lang="en-US" dirty="0"/>
                    </a:p>
                  </a:txBody>
                  <a:tcPr>
                    <a:solidFill>
                      <a:schemeClr val="bg2"/>
                    </a:solidFill>
                  </a:tcPr>
                </a:tc>
              </a:tr>
              <a:tr h="370840">
                <a:tc>
                  <a:txBody>
                    <a:bodyPr/>
                    <a:lstStyle/>
                    <a:p>
                      <a:r>
                        <a:rPr lang="en-US" dirty="0" smtClean="0"/>
                        <a:t>Face-to-face interaction</a:t>
                      </a:r>
                      <a:endParaRPr lang="en-US" dirty="0"/>
                    </a:p>
                  </a:txBody>
                  <a:tcPr/>
                </a:tc>
                <a:tc>
                  <a:txBody>
                    <a:bodyPr/>
                    <a:lstStyle/>
                    <a:p>
                      <a:r>
                        <a:rPr lang="en-US" dirty="0" smtClean="0"/>
                        <a:t>Interaction through electronic media</a:t>
                      </a:r>
                    </a:p>
                  </a:txBody>
                  <a:tcPr/>
                </a:tc>
              </a:tr>
              <a:tr h="370840">
                <a:tc>
                  <a:txBody>
                    <a:bodyPr/>
                    <a:lstStyle/>
                    <a:p>
                      <a:r>
                        <a:rPr lang="en-US" dirty="0" smtClean="0"/>
                        <a:t>Printed and written documents</a:t>
                      </a:r>
                      <a:r>
                        <a:rPr lang="en-US" baseline="0" dirty="0" smtClean="0"/>
                        <a:t> exist</a:t>
                      </a:r>
                      <a:endParaRPr lang="en-US" dirty="0"/>
                    </a:p>
                  </a:txBody>
                  <a:tcPr/>
                </a:tc>
                <a:tc>
                  <a:txBody>
                    <a:bodyPr/>
                    <a:lstStyle/>
                    <a:p>
                      <a:r>
                        <a:rPr lang="en-US" dirty="0" smtClean="0"/>
                        <a:t>Digital invoices and receipts exist</a:t>
                      </a:r>
                    </a:p>
                  </a:txBody>
                  <a:tcPr/>
                </a:tc>
              </a:tr>
              <a:tr h="370840">
                <a:tc>
                  <a:txBody>
                    <a:bodyPr/>
                    <a:lstStyle/>
                    <a:p>
                      <a:r>
                        <a:rPr lang="en-US" dirty="0" smtClean="0"/>
                        <a:t>Customization in transaction is very rare</a:t>
                      </a:r>
                      <a:endParaRPr lang="en-US" dirty="0"/>
                    </a:p>
                  </a:txBody>
                  <a:tcPr/>
                </a:tc>
                <a:tc>
                  <a:txBody>
                    <a:bodyPr/>
                    <a:lstStyle/>
                    <a:p>
                      <a:r>
                        <a:rPr lang="en-US" dirty="0" smtClean="0"/>
                        <a:t>Transaction or</a:t>
                      </a:r>
                      <a:r>
                        <a:rPr lang="en-US" baseline="0" dirty="0" smtClean="0"/>
                        <a:t> user pages can be customized</a:t>
                      </a:r>
                      <a:endParaRPr lang="en-US" dirty="0"/>
                    </a:p>
                  </a:txBody>
                  <a:tcPr/>
                </a:tc>
              </a:tr>
              <a:tr h="370840">
                <a:tc>
                  <a:txBody>
                    <a:bodyPr/>
                    <a:lstStyle/>
                    <a:p>
                      <a:r>
                        <a:rPr lang="en-US" dirty="0" smtClean="0"/>
                        <a:t>Communication by postal mail or telephone</a:t>
                      </a:r>
                      <a:endParaRPr lang="en-US" dirty="0"/>
                    </a:p>
                  </a:txBody>
                  <a:tcPr/>
                </a:tc>
                <a:tc>
                  <a:txBody>
                    <a:bodyPr/>
                    <a:lstStyle/>
                    <a:p>
                      <a:r>
                        <a:rPr lang="en-US" dirty="0" smtClean="0"/>
                        <a:t>Communication by e-mail or </a:t>
                      </a:r>
                      <a:r>
                        <a:rPr lang="en-US" dirty="0" err="1" smtClean="0"/>
                        <a:t>sms</a:t>
                      </a:r>
                      <a:endParaRPr lang="en-US" dirty="0"/>
                    </a:p>
                  </a:txBody>
                  <a:tcPr/>
                </a:tc>
              </a:tr>
              <a:tr h="370840">
                <a:tc>
                  <a:txBody>
                    <a:bodyPr/>
                    <a:lstStyle/>
                    <a:p>
                      <a:r>
                        <a:rPr lang="en-US" dirty="0" smtClean="0"/>
                        <a:t>Advertisement is manual or through TV,</a:t>
                      </a:r>
                      <a:r>
                        <a:rPr lang="en-US" baseline="0" dirty="0" smtClean="0"/>
                        <a:t> R</a:t>
                      </a:r>
                      <a:r>
                        <a:rPr lang="en-US" dirty="0" smtClean="0"/>
                        <a:t>adio</a:t>
                      </a:r>
                      <a:endParaRPr lang="en-US" dirty="0"/>
                    </a:p>
                  </a:txBody>
                  <a:tcPr/>
                </a:tc>
                <a:tc>
                  <a:txBody>
                    <a:bodyPr/>
                    <a:lstStyle/>
                    <a:p>
                      <a:r>
                        <a:rPr lang="en-US" dirty="0" smtClean="0"/>
                        <a:t>Advertisement is on web pages, </a:t>
                      </a:r>
                      <a:r>
                        <a:rPr lang="en-US" dirty="0" err="1" smtClean="0"/>
                        <a:t>sms</a:t>
                      </a:r>
                      <a:r>
                        <a:rPr lang="en-US" dirty="0" smtClean="0"/>
                        <a:t>, social media</a:t>
                      </a:r>
                      <a:endParaRPr lang="en-US" dirty="0"/>
                    </a:p>
                  </a:txBody>
                  <a:tcPr/>
                </a:tc>
              </a:tr>
              <a:tr h="370840">
                <a:tc>
                  <a:txBody>
                    <a:bodyPr/>
                    <a:lstStyle/>
                    <a:p>
                      <a:r>
                        <a:rPr lang="en-US" dirty="0" smtClean="0"/>
                        <a:t>Merchandise delivered immediately</a:t>
                      </a:r>
                      <a:endParaRPr lang="en-US" dirty="0"/>
                    </a:p>
                  </a:txBody>
                  <a:tcPr/>
                </a:tc>
                <a:tc>
                  <a:txBody>
                    <a:bodyPr/>
                    <a:lstStyle/>
                    <a:p>
                      <a:r>
                        <a:rPr lang="en-US" dirty="0" smtClean="0"/>
                        <a:t>Merchandise delivery takes 2 days on </a:t>
                      </a:r>
                      <a:r>
                        <a:rPr lang="en-US" dirty="0" err="1" smtClean="0"/>
                        <a:t>avg</a:t>
                      </a:r>
                      <a:endParaRPr lang="en-US" dirty="0"/>
                    </a:p>
                  </a:txBody>
                  <a:tcPr/>
                </a:tc>
              </a:tr>
              <a:tr h="370840">
                <a:tc>
                  <a:txBody>
                    <a:bodyPr/>
                    <a:lstStyle/>
                    <a:p>
                      <a:r>
                        <a:rPr lang="en-US" dirty="0" smtClean="0"/>
                        <a:t>Item exchange, refunds are tedious</a:t>
                      </a:r>
                      <a:endParaRPr lang="en-US" dirty="0"/>
                    </a:p>
                  </a:txBody>
                  <a:tcPr/>
                </a:tc>
                <a:tc>
                  <a:txBody>
                    <a:bodyPr/>
                    <a:lstStyle/>
                    <a:p>
                      <a:r>
                        <a:rPr lang="en-US" dirty="0" smtClean="0"/>
                        <a:t>Item exchange refunds are easy</a:t>
                      </a:r>
                      <a:endParaRPr lang="en-US" dirty="0"/>
                    </a:p>
                  </a:txBody>
                  <a:tcPr/>
                </a:tc>
              </a:tr>
            </a:tbl>
          </a:graphicData>
        </a:graphic>
      </p:graphicFrame>
      <p:sp>
        <p:nvSpPr>
          <p:cNvPr id="5" name="Title 1"/>
          <p:cNvSpPr>
            <a:spLocks noGrp="1"/>
          </p:cNvSpPr>
          <p:nvPr>
            <p:ph type="title"/>
          </p:nvPr>
        </p:nvSpPr>
        <p:spPr>
          <a:xfrm>
            <a:off x="838200" y="365125"/>
            <a:ext cx="10515600" cy="613669"/>
          </a:xfrm>
        </p:spPr>
        <p:txBody>
          <a:bodyPr>
            <a:normAutofit fontScale="90000"/>
          </a:bodyPr>
          <a:lstStyle/>
          <a:p>
            <a:r>
              <a:rPr lang="en-US" dirty="0" smtClean="0"/>
              <a:t>Electronic Commerce VS Traditional Commerce</a:t>
            </a:r>
            <a:endParaRPr lang="en-US" dirty="0"/>
          </a:p>
        </p:txBody>
      </p:sp>
      <p:sp>
        <p:nvSpPr>
          <p:cNvPr id="2" name="Slide Number Placeholder 1"/>
          <p:cNvSpPr>
            <a:spLocks noGrp="1"/>
          </p:cNvSpPr>
          <p:nvPr>
            <p:ph type="sldNum" sz="quarter" idx="12"/>
          </p:nvPr>
        </p:nvSpPr>
        <p:spPr/>
        <p:txBody>
          <a:bodyPr/>
          <a:lstStyle/>
          <a:p>
            <a:fld id="{83A1C4B3-F368-4BA1-9A3B-4D493BAFFF03}" type="slidenum">
              <a:rPr lang="en-US" smtClean="0"/>
              <a:t>11</a:t>
            </a:fld>
            <a:endParaRPr lang="en-US"/>
          </a:p>
        </p:txBody>
      </p:sp>
    </p:spTree>
    <p:extLst>
      <p:ext uri="{BB962C8B-B14F-4D97-AF65-F5344CB8AC3E}">
        <p14:creationId xmlns:p14="http://schemas.microsoft.com/office/powerpoint/2010/main" val="25727421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r>
              <a:rPr lang="en-US" dirty="0" smtClean="0"/>
              <a:t>Features of E-Commerce</a:t>
            </a:r>
            <a:endParaRPr lang="en-US" dirty="0"/>
          </a:p>
        </p:txBody>
      </p:sp>
      <p:sp>
        <p:nvSpPr>
          <p:cNvPr id="3" name="Content Placeholder 2"/>
          <p:cNvSpPr>
            <a:spLocks noGrp="1"/>
          </p:cNvSpPr>
          <p:nvPr>
            <p:ph idx="1"/>
          </p:nvPr>
        </p:nvSpPr>
        <p:spPr>
          <a:xfrm>
            <a:off x="838200" y="1352282"/>
            <a:ext cx="10515600" cy="4824681"/>
          </a:xfrm>
        </p:spPr>
        <p:txBody>
          <a:bodyPr>
            <a:normAutofit/>
          </a:bodyPr>
          <a:lstStyle/>
          <a:p>
            <a:r>
              <a:rPr lang="en-US" dirty="0" smtClean="0"/>
              <a:t>Non-Cash Payment</a:t>
            </a:r>
          </a:p>
          <a:p>
            <a:r>
              <a:rPr lang="en-US" dirty="0" smtClean="0"/>
              <a:t>24x7 Service Availability</a:t>
            </a:r>
          </a:p>
          <a:p>
            <a:r>
              <a:rPr lang="en-US" dirty="0" smtClean="0"/>
              <a:t>Wider advertisement and marketing scope</a:t>
            </a:r>
          </a:p>
          <a:p>
            <a:r>
              <a:rPr lang="en-US" dirty="0" smtClean="0"/>
              <a:t>Improved sales</a:t>
            </a:r>
          </a:p>
          <a:p>
            <a:r>
              <a:rPr lang="en-US" dirty="0" smtClean="0"/>
              <a:t>Better support</a:t>
            </a:r>
          </a:p>
          <a:p>
            <a:r>
              <a:rPr lang="en-US" dirty="0" smtClean="0"/>
              <a:t>Efficient inventory and order management</a:t>
            </a:r>
          </a:p>
          <a:p>
            <a:r>
              <a:rPr lang="en-US" dirty="0" smtClean="0"/>
              <a:t>Improved communication</a:t>
            </a:r>
          </a:p>
          <a:p>
            <a:r>
              <a:rPr lang="en-US" dirty="0" smtClean="0"/>
              <a:t>Window for customization</a:t>
            </a:r>
          </a:p>
        </p:txBody>
      </p:sp>
      <p:sp>
        <p:nvSpPr>
          <p:cNvPr id="4" name="Slide Number Placeholder 3"/>
          <p:cNvSpPr>
            <a:spLocks noGrp="1"/>
          </p:cNvSpPr>
          <p:nvPr>
            <p:ph type="sldNum" sz="quarter" idx="12"/>
          </p:nvPr>
        </p:nvSpPr>
        <p:spPr/>
        <p:txBody>
          <a:bodyPr/>
          <a:lstStyle/>
          <a:p>
            <a:fld id="{83A1C4B3-F368-4BA1-9A3B-4D493BAFFF03}" type="slidenum">
              <a:rPr lang="en-US" smtClean="0"/>
              <a:t>12</a:t>
            </a:fld>
            <a:endParaRPr lang="en-US"/>
          </a:p>
        </p:txBody>
      </p:sp>
    </p:spTree>
    <p:extLst>
      <p:ext uri="{BB962C8B-B14F-4D97-AF65-F5344CB8AC3E}">
        <p14:creationId xmlns:p14="http://schemas.microsoft.com/office/powerpoint/2010/main" val="1137712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r>
              <a:rPr lang="en-US" dirty="0" smtClean="0"/>
              <a:t>Advantages/Benefits of E-Commerce</a:t>
            </a:r>
            <a:endParaRPr lang="en-US" dirty="0"/>
          </a:p>
        </p:txBody>
      </p:sp>
      <p:sp>
        <p:nvSpPr>
          <p:cNvPr id="3" name="Content Placeholder 2"/>
          <p:cNvSpPr>
            <a:spLocks noGrp="1"/>
          </p:cNvSpPr>
          <p:nvPr>
            <p:ph idx="1"/>
          </p:nvPr>
        </p:nvSpPr>
        <p:spPr>
          <a:xfrm>
            <a:off x="838200" y="1352282"/>
            <a:ext cx="10515600" cy="4824681"/>
          </a:xfrm>
        </p:spPr>
        <p:txBody>
          <a:bodyPr>
            <a:normAutofit/>
          </a:bodyPr>
          <a:lstStyle/>
          <a:p>
            <a:r>
              <a:rPr lang="en-US" dirty="0" smtClean="0"/>
              <a:t>Market expansion / Global Reach</a:t>
            </a:r>
          </a:p>
          <a:p>
            <a:r>
              <a:rPr lang="en-US" dirty="0" smtClean="0"/>
              <a:t>Reduced cost for processing and distribution of goods</a:t>
            </a:r>
          </a:p>
          <a:p>
            <a:r>
              <a:rPr lang="en-US" dirty="0" smtClean="0"/>
              <a:t>Reduces paperwork</a:t>
            </a:r>
          </a:p>
          <a:p>
            <a:r>
              <a:rPr lang="en-US" dirty="0" smtClean="0"/>
              <a:t>Improves company brand and functionality</a:t>
            </a:r>
          </a:p>
          <a:p>
            <a:r>
              <a:rPr lang="en-US" dirty="0" smtClean="0"/>
              <a:t>Better customer services</a:t>
            </a:r>
          </a:p>
          <a:p>
            <a:r>
              <a:rPr lang="en-US" dirty="0" smtClean="0"/>
              <a:t>Simplification of business processes</a:t>
            </a:r>
          </a:p>
          <a:p>
            <a:r>
              <a:rPr lang="en-US" dirty="0" smtClean="0"/>
              <a:t>Faster and efficient business transactions</a:t>
            </a:r>
          </a:p>
          <a:p>
            <a:endParaRPr lang="en-US" dirty="0" smtClean="0"/>
          </a:p>
        </p:txBody>
      </p:sp>
      <p:sp>
        <p:nvSpPr>
          <p:cNvPr id="4" name="Slide Number Placeholder 3"/>
          <p:cNvSpPr>
            <a:spLocks noGrp="1"/>
          </p:cNvSpPr>
          <p:nvPr>
            <p:ph type="sldNum" sz="quarter" idx="12"/>
          </p:nvPr>
        </p:nvSpPr>
        <p:spPr/>
        <p:txBody>
          <a:bodyPr/>
          <a:lstStyle/>
          <a:p>
            <a:fld id="{83A1C4B3-F368-4BA1-9A3B-4D493BAFFF03}" type="slidenum">
              <a:rPr lang="en-US" smtClean="0"/>
              <a:t>13</a:t>
            </a:fld>
            <a:endParaRPr lang="en-US"/>
          </a:p>
        </p:txBody>
      </p:sp>
    </p:spTree>
    <p:extLst>
      <p:ext uri="{BB962C8B-B14F-4D97-AF65-F5344CB8AC3E}">
        <p14:creationId xmlns:p14="http://schemas.microsoft.com/office/powerpoint/2010/main" val="2273365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24210" y="425004"/>
            <a:ext cx="10299822" cy="5466746"/>
          </a:xfrm>
          <a:prstGeom prst="rect">
            <a:avLst/>
          </a:prstGeom>
        </p:spPr>
      </p:pic>
      <p:sp>
        <p:nvSpPr>
          <p:cNvPr id="2" name="Slide Number Placeholder 1"/>
          <p:cNvSpPr>
            <a:spLocks noGrp="1"/>
          </p:cNvSpPr>
          <p:nvPr>
            <p:ph type="sldNum" sz="quarter" idx="12"/>
          </p:nvPr>
        </p:nvSpPr>
        <p:spPr/>
        <p:txBody>
          <a:bodyPr/>
          <a:lstStyle/>
          <a:p>
            <a:fld id="{83A1C4B3-F368-4BA1-9A3B-4D493BAFFF03}" type="slidenum">
              <a:rPr lang="en-US" smtClean="0"/>
              <a:t>14</a:t>
            </a:fld>
            <a:endParaRPr lang="en-US"/>
          </a:p>
        </p:txBody>
      </p:sp>
    </p:spTree>
    <p:extLst>
      <p:ext uri="{BB962C8B-B14F-4D97-AF65-F5344CB8AC3E}">
        <p14:creationId xmlns:p14="http://schemas.microsoft.com/office/powerpoint/2010/main" val="5385951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r>
              <a:rPr lang="en-US" dirty="0" smtClean="0"/>
              <a:t>Disadvantages of E-Commerce (General)</a:t>
            </a:r>
            <a:endParaRPr lang="en-US" dirty="0"/>
          </a:p>
        </p:txBody>
      </p:sp>
      <p:sp>
        <p:nvSpPr>
          <p:cNvPr id="3" name="Content Placeholder 2"/>
          <p:cNvSpPr>
            <a:spLocks noGrp="1"/>
          </p:cNvSpPr>
          <p:nvPr>
            <p:ph idx="1"/>
          </p:nvPr>
        </p:nvSpPr>
        <p:spPr>
          <a:xfrm>
            <a:off x="838200" y="1352282"/>
            <a:ext cx="10515600" cy="4824681"/>
          </a:xfrm>
        </p:spPr>
        <p:txBody>
          <a:bodyPr>
            <a:normAutofit/>
          </a:bodyPr>
          <a:lstStyle/>
          <a:p>
            <a:r>
              <a:rPr lang="en-US" dirty="0" smtClean="0"/>
              <a:t>Cost of implementation</a:t>
            </a:r>
          </a:p>
          <a:p>
            <a:r>
              <a:rPr lang="en-US" dirty="0" smtClean="0"/>
              <a:t>User Resistance and Reach</a:t>
            </a:r>
          </a:p>
          <a:p>
            <a:r>
              <a:rPr lang="en-US" dirty="0" smtClean="0"/>
              <a:t>Security and Privacy issues</a:t>
            </a:r>
          </a:p>
          <a:p>
            <a:r>
              <a:rPr lang="en-US" dirty="0" smtClean="0"/>
              <a:t>Lack of touch for online shopping</a:t>
            </a:r>
          </a:p>
          <a:p>
            <a:r>
              <a:rPr lang="en-US" dirty="0" smtClean="0"/>
              <a:t>Ecommerce applications not always work as intended</a:t>
            </a:r>
          </a:p>
          <a:p>
            <a:r>
              <a:rPr lang="en-US" dirty="0" smtClean="0"/>
              <a:t>Internet access is inconvenient in various parts of the world</a:t>
            </a:r>
          </a:p>
          <a:p>
            <a:r>
              <a:rPr lang="en-US" smtClean="0"/>
              <a:t>Digital divide </a:t>
            </a:r>
            <a:endParaRPr lang="en-US" dirty="0" smtClean="0"/>
          </a:p>
        </p:txBody>
      </p:sp>
      <p:sp>
        <p:nvSpPr>
          <p:cNvPr id="4" name="Slide Number Placeholder 3"/>
          <p:cNvSpPr>
            <a:spLocks noGrp="1"/>
          </p:cNvSpPr>
          <p:nvPr>
            <p:ph type="sldNum" sz="quarter" idx="12"/>
          </p:nvPr>
        </p:nvSpPr>
        <p:spPr/>
        <p:txBody>
          <a:bodyPr/>
          <a:lstStyle/>
          <a:p>
            <a:fld id="{83A1C4B3-F368-4BA1-9A3B-4D493BAFFF03}" type="slidenum">
              <a:rPr lang="en-US" smtClean="0"/>
              <a:t>15</a:t>
            </a:fld>
            <a:endParaRPr lang="en-US"/>
          </a:p>
        </p:txBody>
      </p:sp>
    </p:spTree>
    <p:extLst>
      <p:ext uri="{BB962C8B-B14F-4D97-AF65-F5344CB8AC3E}">
        <p14:creationId xmlns:p14="http://schemas.microsoft.com/office/powerpoint/2010/main" val="5811634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r>
              <a:rPr lang="en-US" dirty="0" smtClean="0"/>
              <a:t>Disadvantages of E-Commerce (Technical)</a:t>
            </a:r>
            <a:endParaRPr lang="en-US" dirty="0"/>
          </a:p>
        </p:txBody>
      </p:sp>
      <p:sp>
        <p:nvSpPr>
          <p:cNvPr id="3" name="Content Placeholder 2"/>
          <p:cNvSpPr>
            <a:spLocks noGrp="1"/>
          </p:cNvSpPr>
          <p:nvPr>
            <p:ph idx="1"/>
          </p:nvPr>
        </p:nvSpPr>
        <p:spPr>
          <a:xfrm>
            <a:off x="838200" y="1352282"/>
            <a:ext cx="10515600" cy="4824681"/>
          </a:xfrm>
        </p:spPr>
        <p:txBody>
          <a:bodyPr>
            <a:normAutofit/>
          </a:bodyPr>
          <a:lstStyle/>
          <a:p>
            <a:r>
              <a:rPr lang="en-US" dirty="0" smtClean="0"/>
              <a:t>System security is always vital aspect</a:t>
            </a:r>
          </a:p>
          <a:p>
            <a:r>
              <a:rPr lang="en-US" dirty="0" smtClean="0"/>
              <a:t>Software development industry is always changing</a:t>
            </a:r>
          </a:p>
          <a:p>
            <a:r>
              <a:rPr lang="en-US" dirty="0" smtClean="0"/>
              <a:t>Network bandwidth is not stable or available everywhere</a:t>
            </a:r>
          </a:p>
          <a:p>
            <a:r>
              <a:rPr lang="en-US" dirty="0" smtClean="0"/>
              <a:t>Need of special hardware and software facilities for some business</a:t>
            </a:r>
          </a:p>
          <a:p>
            <a:r>
              <a:rPr lang="en-US" dirty="0" smtClean="0"/>
              <a:t>Difficulty of integration of e-commerce application with existing application or databases</a:t>
            </a:r>
          </a:p>
          <a:p>
            <a:r>
              <a:rPr lang="en-US" dirty="0" smtClean="0"/>
              <a:t>Hardware Software compatibility issue</a:t>
            </a:r>
          </a:p>
          <a:p>
            <a:r>
              <a:rPr lang="en-US" dirty="0" smtClean="0"/>
              <a:t>Sometimes transactions are one-way; Roll back option might be unavailable.</a:t>
            </a:r>
          </a:p>
        </p:txBody>
      </p:sp>
      <p:sp>
        <p:nvSpPr>
          <p:cNvPr id="4" name="Slide Number Placeholder 3"/>
          <p:cNvSpPr>
            <a:spLocks noGrp="1"/>
          </p:cNvSpPr>
          <p:nvPr>
            <p:ph type="sldNum" sz="quarter" idx="12"/>
          </p:nvPr>
        </p:nvSpPr>
        <p:spPr/>
        <p:txBody>
          <a:bodyPr/>
          <a:lstStyle/>
          <a:p>
            <a:fld id="{83A1C4B3-F368-4BA1-9A3B-4D493BAFFF03}" type="slidenum">
              <a:rPr lang="en-US" smtClean="0"/>
              <a:t>16</a:t>
            </a:fld>
            <a:endParaRPr lang="en-US"/>
          </a:p>
        </p:txBody>
      </p:sp>
    </p:spTree>
    <p:extLst>
      <p:ext uri="{BB962C8B-B14F-4D97-AF65-F5344CB8AC3E}">
        <p14:creationId xmlns:p14="http://schemas.microsoft.com/office/powerpoint/2010/main" val="3102232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00162" y="933450"/>
            <a:ext cx="9591675" cy="4991100"/>
          </a:xfrm>
          <a:prstGeom prst="rect">
            <a:avLst/>
          </a:prstGeom>
        </p:spPr>
      </p:pic>
      <p:sp>
        <p:nvSpPr>
          <p:cNvPr id="2" name="Slide Number Placeholder 1"/>
          <p:cNvSpPr>
            <a:spLocks noGrp="1"/>
          </p:cNvSpPr>
          <p:nvPr>
            <p:ph type="sldNum" sz="quarter" idx="12"/>
          </p:nvPr>
        </p:nvSpPr>
        <p:spPr/>
        <p:txBody>
          <a:bodyPr/>
          <a:lstStyle/>
          <a:p>
            <a:fld id="{83A1C4B3-F368-4BA1-9A3B-4D493BAFFF03}" type="slidenum">
              <a:rPr lang="en-US" smtClean="0"/>
              <a:t>17</a:t>
            </a:fld>
            <a:endParaRPr lang="en-US"/>
          </a:p>
        </p:txBody>
      </p:sp>
    </p:spTree>
    <p:extLst>
      <p:ext uri="{BB962C8B-B14F-4D97-AF65-F5344CB8AC3E}">
        <p14:creationId xmlns:p14="http://schemas.microsoft.com/office/powerpoint/2010/main" val="38537106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 Framework</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There are 4 levels/components of EC framework.</a:t>
            </a:r>
          </a:p>
          <a:p>
            <a:pPr marL="0" indent="0">
              <a:buNone/>
            </a:pPr>
            <a:r>
              <a:rPr lang="en-US" dirty="0" smtClean="0"/>
              <a:t> </a:t>
            </a:r>
          </a:p>
          <a:p>
            <a:pPr marL="514350" indent="-514350">
              <a:buFont typeface="+mj-lt"/>
              <a:buAutoNum type="arabicPeriod"/>
            </a:pPr>
            <a:r>
              <a:rPr lang="en-US" dirty="0" smtClean="0"/>
              <a:t>Base level  (</a:t>
            </a:r>
            <a:r>
              <a:rPr lang="en-US" dirty="0" smtClean="0">
                <a:solidFill>
                  <a:srgbClr val="00B0F0"/>
                </a:solidFill>
              </a:rPr>
              <a:t>People</a:t>
            </a:r>
            <a:r>
              <a:rPr lang="en-US" dirty="0" smtClean="0"/>
              <a:t>)</a:t>
            </a:r>
          </a:p>
          <a:p>
            <a:pPr marL="0" indent="0">
              <a:buNone/>
            </a:pPr>
            <a:r>
              <a:rPr lang="en-US" dirty="0"/>
              <a:t>(Related to Organization, Management, and Control)</a:t>
            </a:r>
          </a:p>
          <a:p>
            <a:pPr lvl="1"/>
            <a:r>
              <a:rPr lang="en-US" dirty="0" smtClean="0"/>
              <a:t>Management  </a:t>
            </a:r>
          </a:p>
        </p:txBody>
      </p:sp>
      <p:sp>
        <p:nvSpPr>
          <p:cNvPr id="4" name="Slide Number Placeholder 3"/>
          <p:cNvSpPr>
            <a:spLocks noGrp="1"/>
          </p:cNvSpPr>
          <p:nvPr>
            <p:ph type="sldNum" sz="quarter" idx="12"/>
          </p:nvPr>
        </p:nvSpPr>
        <p:spPr/>
        <p:txBody>
          <a:bodyPr/>
          <a:lstStyle/>
          <a:p>
            <a:fld id="{83A1C4B3-F368-4BA1-9A3B-4D493BAFFF03}" type="slidenum">
              <a:rPr lang="en-US" smtClean="0"/>
              <a:t>18</a:t>
            </a:fld>
            <a:endParaRPr lang="en-US"/>
          </a:p>
        </p:txBody>
      </p:sp>
    </p:spTree>
    <p:extLst>
      <p:ext uri="{BB962C8B-B14F-4D97-AF65-F5344CB8AC3E}">
        <p14:creationId xmlns:p14="http://schemas.microsoft.com/office/powerpoint/2010/main" val="970644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 Framework</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2"/>
            </a:pPr>
            <a:r>
              <a:rPr lang="en-US" dirty="0" smtClean="0"/>
              <a:t>Intermediate level (</a:t>
            </a:r>
            <a:r>
              <a:rPr lang="en-US" dirty="0" smtClean="0">
                <a:solidFill>
                  <a:srgbClr val="00B0F0"/>
                </a:solidFill>
              </a:rPr>
              <a:t>Data and Infrastructure</a:t>
            </a:r>
            <a:r>
              <a:rPr lang="en-US" dirty="0" smtClean="0"/>
              <a:t>)</a:t>
            </a:r>
          </a:p>
          <a:p>
            <a:pPr lvl="1"/>
            <a:r>
              <a:rPr lang="en-US" dirty="0" smtClean="0"/>
              <a:t>Common business service infrastructures (</a:t>
            </a:r>
            <a:r>
              <a:rPr lang="en-US" dirty="0" smtClean="0">
                <a:solidFill>
                  <a:srgbClr val="FF0000"/>
                </a:solidFill>
              </a:rPr>
              <a:t>Smart Cards, Authentication, Payments, Catalogs</a:t>
            </a:r>
            <a:r>
              <a:rPr lang="en-US" dirty="0" smtClean="0"/>
              <a:t>)</a:t>
            </a:r>
          </a:p>
          <a:p>
            <a:pPr lvl="1"/>
            <a:r>
              <a:rPr lang="en-US" dirty="0" smtClean="0"/>
              <a:t>Messaging and information distribution infrastructures (</a:t>
            </a:r>
            <a:r>
              <a:rPr lang="en-US" dirty="0" smtClean="0">
                <a:solidFill>
                  <a:srgbClr val="FF0000"/>
                </a:solidFill>
              </a:rPr>
              <a:t>email, HTTP, FTP</a:t>
            </a:r>
            <a:r>
              <a:rPr lang="en-US" dirty="0" smtClean="0"/>
              <a:t>)</a:t>
            </a:r>
          </a:p>
          <a:p>
            <a:pPr lvl="1"/>
            <a:r>
              <a:rPr lang="en-US" dirty="0" smtClean="0"/>
              <a:t>Multimedia content and network publishing infrastructures (</a:t>
            </a:r>
            <a:r>
              <a:rPr lang="en-US" dirty="0" smtClean="0">
                <a:solidFill>
                  <a:srgbClr val="FF0000"/>
                </a:solidFill>
              </a:rPr>
              <a:t>HTML, WWW</a:t>
            </a:r>
            <a:r>
              <a:rPr lang="en-US" dirty="0" smtClean="0"/>
              <a:t>)</a:t>
            </a:r>
          </a:p>
          <a:p>
            <a:pPr lvl="1"/>
            <a:r>
              <a:rPr lang="en-US" dirty="0" smtClean="0"/>
              <a:t>Network infrastructures (</a:t>
            </a:r>
            <a:r>
              <a:rPr lang="en-US" dirty="0" smtClean="0">
                <a:solidFill>
                  <a:srgbClr val="FF0000"/>
                </a:solidFill>
              </a:rPr>
              <a:t>Internet, LAN/MAN/WAN, Intranet and Extranet, Telecom, Cable TV</a:t>
            </a:r>
            <a:r>
              <a:rPr lang="en-US" dirty="0" smtClean="0"/>
              <a:t>)</a:t>
            </a:r>
          </a:p>
          <a:p>
            <a:pPr lvl="1"/>
            <a:r>
              <a:rPr lang="en-US" dirty="0" smtClean="0"/>
              <a:t>Interfacing infrastructure (</a:t>
            </a:r>
            <a:r>
              <a:rPr lang="en-US" dirty="0" smtClean="0">
                <a:solidFill>
                  <a:srgbClr val="FF0000"/>
                </a:solidFill>
              </a:rPr>
              <a:t>Database, Customers, Applications</a:t>
            </a:r>
            <a:r>
              <a:rPr lang="en-US" dirty="0" smtClean="0"/>
              <a:t>)</a:t>
            </a:r>
          </a:p>
          <a:p>
            <a:pPr lvl="1"/>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83A1C4B3-F368-4BA1-9A3B-4D493BAFFF03}" type="slidenum">
              <a:rPr lang="en-US" smtClean="0"/>
              <a:t>19</a:t>
            </a:fld>
            <a:endParaRPr lang="en-US"/>
          </a:p>
        </p:txBody>
      </p:sp>
    </p:spTree>
    <p:extLst>
      <p:ext uri="{BB962C8B-B14F-4D97-AF65-F5344CB8AC3E}">
        <p14:creationId xmlns:p14="http://schemas.microsoft.com/office/powerpoint/2010/main" val="1070999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0486"/>
          </a:xfrm>
        </p:spPr>
        <p:txBody>
          <a:bodyPr>
            <a:normAutofit fontScale="90000"/>
          </a:bodyPr>
          <a:lstStyle/>
          <a:p>
            <a:r>
              <a:rPr lang="en-US" dirty="0" smtClean="0"/>
              <a:t>Contents</a:t>
            </a:r>
            <a:endParaRPr lang="en-US" dirty="0"/>
          </a:p>
        </p:txBody>
      </p:sp>
      <p:sp>
        <p:nvSpPr>
          <p:cNvPr id="3" name="Content Placeholder 2"/>
          <p:cNvSpPr>
            <a:spLocks noGrp="1"/>
          </p:cNvSpPr>
          <p:nvPr>
            <p:ph idx="1"/>
          </p:nvPr>
        </p:nvSpPr>
        <p:spPr>
          <a:xfrm>
            <a:off x="838200" y="1159099"/>
            <a:ext cx="6296696" cy="5017864"/>
          </a:xfrm>
          <a:ln>
            <a:solidFill>
              <a:schemeClr val="accent1"/>
            </a:solidFill>
          </a:ln>
        </p:spPr>
        <p:txBody>
          <a:bodyPr>
            <a:normAutofit lnSpcReduction="10000"/>
          </a:bodyPr>
          <a:lstStyle/>
          <a:p>
            <a:pPr marL="0" indent="0">
              <a:buNone/>
            </a:pPr>
            <a:r>
              <a:rPr lang="en-US" dirty="0" smtClean="0"/>
              <a:t>E-commerce</a:t>
            </a:r>
          </a:p>
          <a:p>
            <a:r>
              <a:rPr lang="en-US" dirty="0" smtClean="0"/>
              <a:t>Definition and concepts</a:t>
            </a:r>
          </a:p>
          <a:p>
            <a:r>
              <a:rPr lang="en-US" dirty="0" smtClean="0"/>
              <a:t>Defining E-business</a:t>
            </a:r>
          </a:p>
          <a:p>
            <a:r>
              <a:rPr lang="en-US" dirty="0" smtClean="0"/>
              <a:t>Pure and Partial EC</a:t>
            </a:r>
          </a:p>
          <a:p>
            <a:r>
              <a:rPr lang="en-US" dirty="0" smtClean="0"/>
              <a:t>EC Framework</a:t>
            </a:r>
          </a:p>
          <a:p>
            <a:r>
              <a:rPr lang="en-US" dirty="0" smtClean="0"/>
              <a:t>Characteristics of EC</a:t>
            </a:r>
          </a:p>
          <a:p>
            <a:r>
              <a:rPr lang="en-US" dirty="0" smtClean="0"/>
              <a:t>Benefits of EC</a:t>
            </a:r>
          </a:p>
          <a:p>
            <a:r>
              <a:rPr lang="en-US" dirty="0" smtClean="0"/>
              <a:t>Role of internet and web in E-commerce</a:t>
            </a:r>
          </a:p>
          <a:p>
            <a:r>
              <a:rPr lang="en-US" dirty="0" smtClean="0"/>
              <a:t>Limitations and barriers</a:t>
            </a:r>
          </a:p>
          <a:p>
            <a:r>
              <a:rPr lang="en-US" dirty="0" smtClean="0"/>
              <a:t>Social networks and networking services</a:t>
            </a:r>
            <a:endParaRPr lang="en-US" dirty="0"/>
          </a:p>
        </p:txBody>
      </p:sp>
      <p:sp>
        <p:nvSpPr>
          <p:cNvPr id="4" name="Content Placeholder 2"/>
          <p:cNvSpPr txBox="1">
            <a:spLocks/>
          </p:cNvSpPr>
          <p:nvPr/>
        </p:nvSpPr>
        <p:spPr>
          <a:xfrm>
            <a:off x="7379593" y="1159099"/>
            <a:ext cx="4533365" cy="5017864"/>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m</a:t>
            </a:r>
            <a:r>
              <a:rPr lang="en-US" dirty="0" smtClean="0"/>
              <a:t>-commerce</a:t>
            </a:r>
          </a:p>
          <a:p>
            <a:r>
              <a:rPr lang="en-US" dirty="0" smtClean="0"/>
              <a:t>Concept</a:t>
            </a:r>
          </a:p>
          <a:p>
            <a:r>
              <a:rPr lang="en-US" dirty="0" smtClean="0"/>
              <a:t>Scopes and attributes</a:t>
            </a:r>
          </a:p>
          <a:p>
            <a:r>
              <a:rPr lang="en-US" dirty="0" smtClean="0"/>
              <a:t>Benefits</a:t>
            </a:r>
          </a:p>
          <a:p>
            <a:r>
              <a:rPr lang="en-US" dirty="0" smtClean="0"/>
              <a:t>Location based commerce (l-commerce)</a:t>
            </a:r>
          </a:p>
          <a:p>
            <a:r>
              <a:rPr lang="en-US" dirty="0" smtClean="0"/>
              <a:t>Location based services and applications</a:t>
            </a:r>
            <a:endParaRPr lang="en-US" dirty="0"/>
          </a:p>
        </p:txBody>
      </p:sp>
      <p:sp>
        <p:nvSpPr>
          <p:cNvPr id="5" name="Slide Number Placeholder 4"/>
          <p:cNvSpPr>
            <a:spLocks noGrp="1"/>
          </p:cNvSpPr>
          <p:nvPr>
            <p:ph type="sldNum" sz="quarter" idx="12"/>
          </p:nvPr>
        </p:nvSpPr>
        <p:spPr/>
        <p:txBody>
          <a:bodyPr/>
          <a:lstStyle/>
          <a:p>
            <a:fld id="{83A1C4B3-F368-4BA1-9A3B-4D493BAFFF03}" type="slidenum">
              <a:rPr lang="en-US" smtClean="0"/>
              <a:t>2</a:t>
            </a:fld>
            <a:endParaRPr lang="en-US"/>
          </a:p>
        </p:txBody>
      </p:sp>
    </p:spTree>
    <p:extLst>
      <p:ext uri="{BB962C8B-B14F-4D97-AF65-F5344CB8AC3E}">
        <p14:creationId xmlns:p14="http://schemas.microsoft.com/office/powerpoint/2010/main" val="38318606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 Framework</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3"/>
            </a:pPr>
            <a:r>
              <a:rPr lang="en-US" dirty="0" smtClean="0"/>
              <a:t>High level (</a:t>
            </a:r>
            <a:r>
              <a:rPr lang="en-US" dirty="0" smtClean="0">
                <a:solidFill>
                  <a:srgbClr val="00B0F0"/>
                </a:solidFill>
              </a:rPr>
              <a:t>Technical standards and protocols</a:t>
            </a:r>
            <a:r>
              <a:rPr lang="en-US" dirty="0" smtClean="0"/>
              <a:t>)</a:t>
            </a:r>
          </a:p>
          <a:p>
            <a:pPr lvl="1"/>
            <a:r>
              <a:rPr lang="en-US" dirty="0" smtClean="0"/>
              <a:t>People (</a:t>
            </a:r>
            <a:r>
              <a:rPr lang="en-US" dirty="0" smtClean="0">
                <a:solidFill>
                  <a:srgbClr val="FF0000"/>
                </a:solidFill>
              </a:rPr>
              <a:t>Buyers, sellers, intermediaries, supports</a:t>
            </a:r>
            <a:r>
              <a:rPr lang="en-US" dirty="0" smtClean="0"/>
              <a:t>)</a:t>
            </a:r>
          </a:p>
          <a:p>
            <a:pPr lvl="1"/>
            <a:r>
              <a:rPr lang="en-US" dirty="0" smtClean="0"/>
              <a:t>Policy (</a:t>
            </a:r>
            <a:r>
              <a:rPr lang="en-US" dirty="0" smtClean="0">
                <a:solidFill>
                  <a:srgbClr val="FF0000"/>
                </a:solidFill>
              </a:rPr>
              <a:t>Public, legal, and privacy issues</a:t>
            </a:r>
            <a:r>
              <a:rPr lang="en-US" dirty="0" smtClean="0"/>
              <a:t>)</a:t>
            </a:r>
          </a:p>
          <a:p>
            <a:pPr lvl="1"/>
            <a:r>
              <a:rPr lang="en-US" dirty="0" smtClean="0"/>
              <a:t>Technical Standards (</a:t>
            </a:r>
            <a:r>
              <a:rPr lang="en-US" dirty="0" smtClean="0">
                <a:solidFill>
                  <a:srgbClr val="FF0000"/>
                </a:solidFill>
              </a:rPr>
              <a:t>Standards for documentation, security, networking protocols</a:t>
            </a:r>
            <a:r>
              <a:rPr lang="en-US" dirty="0" smtClean="0"/>
              <a:t>)</a:t>
            </a:r>
          </a:p>
          <a:p>
            <a:pPr lvl="1"/>
            <a:r>
              <a:rPr lang="en-US" dirty="0" smtClean="0"/>
              <a:t>Organizations (</a:t>
            </a:r>
            <a:r>
              <a:rPr lang="en-US" dirty="0" smtClean="0">
                <a:solidFill>
                  <a:srgbClr val="FF0000"/>
                </a:solidFill>
              </a:rPr>
              <a:t>Partners, Competitors, Association, Govt. Services </a:t>
            </a:r>
            <a:r>
              <a:rPr lang="en-US" dirty="0" smtClean="0"/>
              <a:t>)</a:t>
            </a:r>
          </a:p>
        </p:txBody>
      </p:sp>
      <p:sp>
        <p:nvSpPr>
          <p:cNvPr id="4" name="Slide Number Placeholder 3"/>
          <p:cNvSpPr>
            <a:spLocks noGrp="1"/>
          </p:cNvSpPr>
          <p:nvPr>
            <p:ph type="sldNum" sz="quarter" idx="12"/>
          </p:nvPr>
        </p:nvSpPr>
        <p:spPr/>
        <p:txBody>
          <a:bodyPr/>
          <a:lstStyle/>
          <a:p>
            <a:fld id="{83A1C4B3-F368-4BA1-9A3B-4D493BAFFF03}" type="slidenum">
              <a:rPr lang="en-US" smtClean="0"/>
              <a:t>20</a:t>
            </a:fld>
            <a:endParaRPr lang="en-US"/>
          </a:p>
        </p:txBody>
      </p:sp>
    </p:spTree>
    <p:extLst>
      <p:ext uri="{BB962C8B-B14F-4D97-AF65-F5344CB8AC3E}">
        <p14:creationId xmlns:p14="http://schemas.microsoft.com/office/powerpoint/2010/main" val="9753470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 Framework</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4"/>
            </a:pPr>
            <a:r>
              <a:rPr lang="en-US" dirty="0" smtClean="0"/>
              <a:t>Top Level (</a:t>
            </a:r>
            <a:r>
              <a:rPr lang="en-US" dirty="0" smtClean="0">
                <a:solidFill>
                  <a:srgbClr val="00B0F0"/>
                </a:solidFill>
              </a:rPr>
              <a:t>E-commerce Applications</a:t>
            </a:r>
            <a:r>
              <a:rPr lang="en-US" dirty="0" smtClean="0"/>
              <a:t>)</a:t>
            </a:r>
            <a:endParaRPr lang="en-US" dirty="0"/>
          </a:p>
          <a:p>
            <a:pPr lvl="1"/>
            <a:r>
              <a:rPr lang="en-US" dirty="0" smtClean="0"/>
              <a:t>Procurement and Purchase</a:t>
            </a:r>
          </a:p>
          <a:p>
            <a:pPr lvl="1"/>
            <a:r>
              <a:rPr lang="en-US" dirty="0" smtClean="0"/>
              <a:t>Stocks Jobs</a:t>
            </a:r>
          </a:p>
          <a:p>
            <a:pPr lvl="1"/>
            <a:r>
              <a:rPr lang="en-US" dirty="0" smtClean="0"/>
              <a:t>Online banking</a:t>
            </a:r>
          </a:p>
          <a:p>
            <a:pPr lvl="1"/>
            <a:r>
              <a:rPr lang="en-US" dirty="0" smtClean="0"/>
              <a:t>Online marketing and advertising</a:t>
            </a:r>
          </a:p>
          <a:p>
            <a:pPr lvl="1"/>
            <a:r>
              <a:rPr lang="en-US" dirty="0" smtClean="0"/>
              <a:t>Home based shopping</a:t>
            </a:r>
          </a:p>
          <a:p>
            <a:pPr lvl="1"/>
            <a:r>
              <a:rPr lang="en-US" dirty="0" smtClean="0"/>
              <a:t>Auctions</a:t>
            </a:r>
          </a:p>
          <a:p>
            <a:pPr lvl="1"/>
            <a:r>
              <a:rPr lang="en-US" dirty="0" smtClean="0"/>
              <a:t>Travel and tourism</a:t>
            </a:r>
          </a:p>
          <a:p>
            <a:pPr lvl="1"/>
            <a:r>
              <a:rPr lang="en-US" dirty="0" smtClean="0"/>
              <a:t>Online publishing</a:t>
            </a:r>
            <a:r>
              <a:rPr lang="en-US" dirty="0"/>
              <a:t>	</a:t>
            </a:r>
          </a:p>
        </p:txBody>
      </p:sp>
      <p:sp>
        <p:nvSpPr>
          <p:cNvPr id="4" name="Slide Number Placeholder 3"/>
          <p:cNvSpPr>
            <a:spLocks noGrp="1"/>
          </p:cNvSpPr>
          <p:nvPr>
            <p:ph type="sldNum" sz="quarter" idx="12"/>
          </p:nvPr>
        </p:nvSpPr>
        <p:spPr/>
        <p:txBody>
          <a:bodyPr/>
          <a:lstStyle/>
          <a:p>
            <a:fld id="{83A1C4B3-F368-4BA1-9A3B-4D493BAFFF03}" type="slidenum">
              <a:rPr lang="en-US" smtClean="0"/>
              <a:t>21</a:t>
            </a:fld>
            <a:endParaRPr lang="en-US"/>
          </a:p>
        </p:txBody>
      </p:sp>
    </p:spTree>
    <p:extLst>
      <p:ext uri="{BB962C8B-B14F-4D97-AF65-F5344CB8AC3E}">
        <p14:creationId xmlns:p14="http://schemas.microsoft.com/office/powerpoint/2010/main" val="20890194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95781" y="296549"/>
            <a:ext cx="11201265" cy="6349047"/>
          </a:xfrm>
          <a:prstGeom prst="rect">
            <a:avLst/>
          </a:prstGeom>
        </p:spPr>
      </p:pic>
      <p:sp>
        <p:nvSpPr>
          <p:cNvPr id="2" name="Slide Number Placeholder 1"/>
          <p:cNvSpPr>
            <a:spLocks noGrp="1"/>
          </p:cNvSpPr>
          <p:nvPr>
            <p:ph type="sldNum" sz="quarter" idx="12"/>
          </p:nvPr>
        </p:nvSpPr>
        <p:spPr/>
        <p:txBody>
          <a:bodyPr/>
          <a:lstStyle/>
          <a:p>
            <a:fld id="{83A1C4B3-F368-4BA1-9A3B-4D493BAFFF03}" type="slidenum">
              <a:rPr lang="en-US" smtClean="0"/>
              <a:t>22</a:t>
            </a:fld>
            <a:endParaRPr lang="en-US"/>
          </a:p>
        </p:txBody>
      </p:sp>
    </p:spTree>
    <p:extLst>
      <p:ext uri="{BB962C8B-B14F-4D97-AF65-F5344CB8AC3E}">
        <p14:creationId xmlns:p14="http://schemas.microsoft.com/office/powerpoint/2010/main" val="2776815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xmlns="" id="{3940E269-ADCD-944F-89AB-FC1323C852AC}"/>
              </a:ext>
            </a:extLst>
          </p:cNvPr>
          <p:cNvGraphicFramePr>
            <a:graphicFrameLocks noGrp="1"/>
          </p:cNvGraphicFramePr>
          <p:nvPr>
            <p:ph idx="1"/>
            <p:extLst/>
          </p:nvPr>
        </p:nvGraphicFramePr>
        <p:xfrm>
          <a:off x="2660753" y="1056806"/>
          <a:ext cx="7112834" cy="4761125"/>
        </p:xfrm>
        <a:graphic>
          <a:graphicData uri="http://schemas.openxmlformats.org/drawingml/2006/table">
            <a:tbl>
              <a:tblPr firstRow="1" bandRow="1">
                <a:tableStyleId>{5940675A-B579-460E-94D1-54222C63F5DA}</a:tableStyleId>
              </a:tblPr>
              <a:tblGrid>
                <a:gridCol w="7112834">
                  <a:extLst>
                    <a:ext uri="{9D8B030D-6E8A-4147-A177-3AD203B41FA5}">
                      <a16:colId xmlns:a16="http://schemas.microsoft.com/office/drawing/2014/main" xmlns="" val="3583599553"/>
                    </a:ext>
                  </a:extLst>
                </a:gridCol>
              </a:tblGrid>
              <a:tr h="763249">
                <a:tc>
                  <a:txBody>
                    <a:bodyPr/>
                    <a:lstStyle/>
                    <a:p>
                      <a:r>
                        <a:rPr lang="en-US" sz="2800" dirty="0"/>
                        <a:t>APPLICATION SERVICE LAYER</a:t>
                      </a:r>
                    </a:p>
                  </a:txBody>
                  <a:tcPr/>
                </a:tc>
                <a:extLst>
                  <a:ext uri="{0D108BD9-81ED-4DB2-BD59-A6C34878D82A}">
                    <a16:rowId xmlns:a16="http://schemas.microsoft.com/office/drawing/2014/main" xmlns="" val="3445659556"/>
                  </a:ext>
                </a:extLst>
              </a:tr>
              <a:tr h="763249">
                <a:tc>
                  <a:txBody>
                    <a:bodyPr/>
                    <a:lstStyle/>
                    <a:p>
                      <a:r>
                        <a:rPr lang="en-US" sz="2800" dirty="0"/>
                        <a:t>INFORMATION BROKERAGE AND MANAGEMENT LAYER</a:t>
                      </a:r>
                    </a:p>
                  </a:txBody>
                  <a:tcPr/>
                </a:tc>
                <a:extLst>
                  <a:ext uri="{0D108BD9-81ED-4DB2-BD59-A6C34878D82A}">
                    <a16:rowId xmlns:a16="http://schemas.microsoft.com/office/drawing/2014/main" xmlns="" val="1773359656"/>
                  </a:ext>
                </a:extLst>
              </a:tr>
              <a:tr h="763249">
                <a:tc>
                  <a:txBody>
                    <a:bodyPr/>
                    <a:lstStyle/>
                    <a:p>
                      <a:r>
                        <a:rPr lang="en-US" sz="2800" dirty="0"/>
                        <a:t>INTERFACE AND SUPPORT SERVICES LAYER</a:t>
                      </a:r>
                    </a:p>
                  </a:txBody>
                  <a:tcPr/>
                </a:tc>
                <a:extLst>
                  <a:ext uri="{0D108BD9-81ED-4DB2-BD59-A6C34878D82A}">
                    <a16:rowId xmlns:a16="http://schemas.microsoft.com/office/drawing/2014/main" xmlns="" val="811976408"/>
                  </a:ext>
                </a:extLst>
              </a:tr>
              <a:tr h="763249">
                <a:tc>
                  <a:txBody>
                    <a:bodyPr/>
                    <a:lstStyle/>
                    <a:p>
                      <a:r>
                        <a:rPr lang="en-US" sz="2800" dirty="0"/>
                        <a:t>MESSAGING LAYER</a:t>
                      </a:r>
                    </a:p>
                  </a:txBody>
                  <a:tcPr/>
                </a:tc>
                <a:extLst>
                  <a:ext uri="{0D108BD9-81ED-4DB2-BD59-A6C34878D82A}">
                    <a16:rowId xmlns:a16="http://schemas.microsoft.com/office/drawing/2014/main" xmlns="" val="1957798005"/>
                  </a:ext>
                </a:extLst>
              </a:tr>
              <a:tr h="763249">
                <a:tc>
                  <a:txBody>
                    <a:bodyPr/>
                    <a:lstStyle/>
                    <a:p>
                      <a:r>
                        <a:rPr lang="en-US" sz="2800" dirty="0"/>
                        <a:t>MIDDLEWARE LAYER</a:t>
                      </a:r>
                    </a:p>
                  </a:txBody>
                  <a:tcPr/>
                </a:tc>
                <a:extLst>
                  <a:ext uri="{0D108BD9-81ED-4DB2-BD59-A6C34878D82A}">
                    <a16:rowId xmlns:a16="http://schemas.microsoft.com/office/drawing/2014/main" xmlns="" val="3048816903"/>
                  </a:ext>
                </a:extLst>
              </a:tr>
              <a:tr h="763249">
                <a:tc>
                  <a:txBody>
                    <a:bodyPr/>
                    <a:lstStyle/>
                    <a:p>
                      <a:r>
                        <a:rPr lang="en-US" sz="2800" dirty="0"/>
                        <a:t>NETWORK INFRASTRUCTURE LAYER</a:t>
                      </a:r>
                    </a:p>
                  </a:txBody>
                  <a:tcPr/>
                </a:tc>
                <a:extLst>
                  <a:ext uri="{0D108BD9-81ED-4DB2-BD59-A6C34878D82A}">
                    <a16:rowId xmlns:a16="http://schemas.microsoft.com/office/drawing/2014/main" xmlns="" val="3512744246"/>
                  </a:ext>
                </a:extLst>
              </a:tr>
            </a:tbl>
          </a:graphicData>
        </a:graphic>
      </p:graphicFrame>
      <p:sp>
        <p:nvSpPr>
          <p:cNvPr id="5" name="Slide Number Placeholder 4">
            <a:extLst>
              <a:ext uri="{FF2B5EF4-FFF2-40B4-BE49-F238E27FC236}">
                <a16:creationId xmlns:a16="http://schemas.microsoft.com/office/drawing/2014/main" xmlns="" id="{1E4C52A1-3565-6F43-AA3F-CF23D2A010B2}"/>
              </a:ext>
            </a:extLst>
          </p:cNvPr>
          <p:cNvSpPr>
            <a:spLocks noGrp="1"/>
          </p:cNvSpPr>
          <p:nvPr>
            <p:ph type="sldNum" sz="quarter" idx="12"/>
          </p:nvPr>
        </p:nvSpPr>
        <p:spPr/>
        <p:txBody>
          <a:bodyPr/>
          <a:lstStyle/>
          <a:p>
            <a:fld id="{BC5F5795-AF0F-AC4F-A1A3-FC59A9D0BB36}" type="slidenum">
              <a:rPr lang="en-US" smtClean="0"/>
              <a:t>23</a:t>
            </a:fld>
            <a:endParaRPr lang="en-US"/>
          </a:p>
        </p:txBody>
      </p:sp>
      <p:sp>
        <p:nvSpPr>
          <p:cNvPr id="7" name="Title 1"/>
          <p:cNvSpPr>
            <a:spLocks noGrp="1"/>
          </p:cNvSpPr>
          <p:nvPr>
            <p:ph type="title"/>
          </p:nvPr>
        </p:nvSpPr>
        <p:spPr>
          <a:xfrm>
            <a:off x="838200" y="365126"/>
            <a:ext cx="10515600" cy="472002"/>
          </a:xfrm>
        </p:spPr>
        <p:txBody>
          <a:bodyPr>
            <a:normAutofit fontScale="90000"/>
          </a:bodyPr>
          <a:lstStyle/>
          <a:p>
            <a:r>
              <a:rPr lang="en-US" dirty="0" smtClean="0"/>
              <a:t>EC Framework in simple table</a:t>
            </a:r>
            <a:endParaRPr lang="en-US" dirty="0"/>
          </a:p>
        </p:txBody>
      </p:sp>
    </p:spTree>
    <p:extLst>
      <p:ext uri="{BB962C8B-B14F-4D97-AF65-F5344CB8AC3E}">
        <p14:creationId xmlns:p14="http://schemas.microsoft.com/office/powerpoint/2010/main" val="25719827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3A1C4B3-F368-4BA1-9A3B-4D493BAFFF03}" type="slidenum">
              <a:rPr lang="en-US" smtClean="0"/>
              <a:t>24</a:t>
            </a:fld>
            <a:endParaRPr lang="en-US"/>
          </a:p>
        </p:txBody>
      </p:sp>
    </p:spTree>
    <p:extLst>
      <p:ext uri="{BB962C8B-B14F-4D97-AF65-F5344CB8AC3E}">
        <p14:creationId xmlns:p14="http://schemas.microsoft.com/office/powerpoint/2010/main" val="21261646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fontScale="90000"/>
          </a:bodyPr>
          <a:lstStyle/>
          <a:p>
            <a:r>
              <a:rPr lang="en-US" dirty="0" smtClean="0"/>
              <a:t>Role of internet in ecommerce</a:t>
            </a:r>
            <a:endParaRPr lang="en-US" dirty="0"/>
          </a:p>
        </p:txBody>
      </p:sp>
      <p:sp>
        <p:nvSpPr>
          <p:cNvPr id="3" name="Content Placeholder 2"/>
          <p:cNvSpPr>
            <a:spLocks noGrp="1"/>
          </p:cNvSpPr>
          <p:nvPr>
            <p:ph idx="1"/>
          </p:nvPr>
        </p:nvSpPr>
        <p:spPr>
          <a:xfrm>
            <a:off x="838200" y="953038"/>
            <a:ext cx="10515600" cy="5223925"/>
          </a:xfrm>
        </p:spPr>
        <p:txBody>
          <a:bodyPr>
            <a:normAutofit lnSpcReduction="10000"/>
          </a:bodyPr>
          <a:lstStyle/>
          <a:p>
            <a:pPr algn="just"/>
            <a:r>
              <a:rPr lang="en-US" dirty="0" smtClean="0"/>
              <a:t>The internet provides a worldwide collection of networks, linked with each other to share information by using a common set of protocols.</a:t>
            </a:r>
          </a:p>
          <a:p>
            <a:pPr algn="just"/>
            <a:r>
              <a:rPr lang="en-US" dirty="0" smtClean="0"/>
              <a:t>Since internet is a large network of people and information around the world, it is an enabler for e-commerce as it allows businesses to showcase and sell their products and services online.</a:t>
            </a:r>
          </a:p>
          <a:p>
            <a:pPr algn="just"/>
            <a:r>
              <a:rPr lang="en-US" dirty="0" smtClean="0"/>
              <a:t>It gives potential customers, prospects, and business partners the access to information about these business houses, their products and services which might lead to purchase and sales.</a:t>
            </a:r>
          </a:p>
          <a:p>
            <a:pPr algn="just"/>
            <a:r>
              <a:rPr lang="en-US" dirty="0" smtClean="0"/>
              <a:t>The internet opens up opportunity for people all over the world to get linked inexpensively and consistently. Hence it is an important aspect for ecommerce.</a:t>
            </a:r>
          </a:p>
          <a:p>
            <a:pPr algn="just"/>
            <a:r>
              <a:rPr lang="en-US" dirty="0" smtClean="0"/>
              <a:t>Internet contains social networking sites, marketing houses, online banking institutions, </a:t>
            </a:r>
            <a:r>
              <a:rPr lang="en-US" smtClean="0"/>
              <a:t>shopping sites, etc.</a:t>
            </a:r>
            <a:endParaRPr lang="en-US" dirty="0"/>
          </a:p>
        </p:txBody>
      </p:sp>
      <p:sp>
        <p:nvSpPr>
          <p:cNvPr id="4" name="Slide Number Placeholder 3"/>
          <p:cNvSpPr>
            <a:spLocks noGrp="1"/>
          </p:cNvSpPr>
          <p:nvPr>
            <p:ph type="sldNum" sz="quarter" idx="12"/>
          </p:nvPr>
        </p:nvSpPr>
        <p:spPr/>
        <p:txBody>
          <a:bodyPr/>
          <a:lstStyle/>
          <a:p>
            <a:fld id="{83A1C4B3-F368-4BA1-9A3B-4D493BAFFF03}" type="slidenum">
              <a:rPr lang="en-US" smtClean="0"/>
              <a:t>25</a:t>
            </a:fld>
            <a:endParaRPr lang="en-US"/>
          </a:p>
        </p:txBody>
      </p:sp>
    </p:spTree>
    <p:extLst>
      <p:ext uri="{BB962C8B-B14F-4D97-AF65-F5344CB8AC3E}">
        <p14:creationId xmlns:p14="http://schemas.microsoft.com/office/powerpoint/2010/main" val="37354064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6363F7-237F-5844-B4AB-E74E46389AAF}"/>
              </a:ext>
            </a:extLst>
          </p:cNvPr>
          <p:cNvSpPr>
            <a:spLocks noGrp="1"/>
          </p:cNvSpPr>
          <p:nvPr>
            <p:ph type="title"/>
          </p:nvPr>
        </p:nvSpPr>
        <p:spPr/>
        <p:txBody>
          <a:bodyPr>
            <a:normAutofit/>
          </a:bodyPr>
          <a:lstStyle/>
          <a:p>
            <a:r>
              <a:rPr lang="en-US" dirty="0"/>
              <a:t>Role of </a:t>
            </a:r>
            <a:r>
              <a:rPr lang="en-US" dirty="0" smtClean="0"/>
              <a:t>Internet (compact version)</a:t>
            </a:r>
            <a:endParaRPr lang="en-US" dirty="0"/>
          </a:p>
        </p:txBody>
      </p:sp>
      <p:sp>
        <p:nvSpPr>
          <p:cNvPr id="3" name="Content Placeholder 2">
            <a:extLst>
              <a:ext uri="{FF2B5EF4-FFF2-40B4-BE49-F238E27FC236}">
                <a16:creationId xmlns:a16="http://schemas.microsoft.com/office/drawing/2014/main" xmlns="" id="{3C840F3C-DB08-5742-9EFC-3F8D83698457}"/>
              </a:ext>
            </a:extLst>
          </p:cNvPr>
          <p:cNvSpPr>
            <a:spLocks noGrp="1"/>
          </p:cNvSpPr>
          <p:nvPr>
            <p:ph idx="1"/>
          </p:nvPr>
        </p:nvSpPr>
        <p:spPr/>
        <p:txBody>
          <a:bodyPr>
            <a:normAutofit/>
          </a:bodyPr>
          <a:lstStyle/>
          <a:p>
            <a:r>
              <a:rPr lang="en-US" dirty="0" smtClean="0"/>
              <a:t>There </a:t>
            </a:r>
            <a:r>
              <a:rPr lang="en-US" dirty="0"/>
              <a:t>are may ways to use Internet in Business. </a:t>
            </a:r>
          </a:p>
          <a:p>
            <a:pPr>
              <a:buAutoNum type="arabicPeriod"/>
            </a:pPr>
            <a:r>
              <a:rPr lang="en-US" dirty="0"/>
              <a:t>Buy and Sell. </a:t>
            </a:r>
          </a:p>
          <a:p>
            <a:pPr>
              <a:buAutoNum type="arabicPeriod"/>
            </a:pPr>
            <a:r>
              <a:rPr lang="en-US" smtClean="0"/>
              <a:t>Market Research. </a:t>
            </a:r>
            <a:endParaRPr lang="en-US" dirty="0"/>
          </a:p>
          <a:p>
            <a:pPr>
              <a:buAutoNum type="arabicPeriod"/>
            </a:pPr>
            <a:r>
              <a:rPr lang="en-US" dirty="0"/>
              <a:t>Checking Customer Interest. </a:t>
            </a:r>
          </a:p>
          <a:p>
            <a:pPr>
              <a:buAutoNum type="arabicPeriod"/>
            </a:pPr>
            <a:r>
              <a:rPr lang="en-US" dirty="0"/>
              <a:t>Advertising. </a:t>
            </a:r>
          </a:p>
          <a:p>
            <a:pPr>
              <a:buAutoNum type="arabicPeriod"/>
            </a:pPr>
            <a:r>
              <a:rPr lang="en-US" dirty="0"/>
              <a:t>Online Shopping. </a:t>
            </a:r>
          </a:p>
          <a:p>
            <a:pPr>
              <a:buAutoNum type="arabicPeriod"/>
            </a:pPr>
            <a:r>
              <a:rPr lang="en-US" dirty="0"/>
              <a:t>Online Services. </a:t>
            </a:r>
          </a:p>
          <a:p>
            <a:pPr>
              <a:buAutoNum type="arabicPeriod"/>
            </a:pPr>
            <a:r>
              <a:rPr lang="en-US" dirty="0"/>
              <a:t>Online Banking.</a:t>
            </a:r>
          </a:p>
        </p:txBody>
      </p:sp>
      <p:sp>
        <p:nvSpPr>
          <p:cNvPr id="5" name="Slide Number Placeholder 4">
            <a:extLst>
              <a:ext uri="{FF2B5EF4-FFF2-40B4-BE49-F238E27FC236}">
                <a16:creationId xmlns:a16="http://schemas.microsoft.com/office/drawing/2014/main" xmlns="" id="{FC2ADE1A-9EC1-674E-BFF9-98FD957013A2}"/>
              </a:ext>
            </a:extLst>
          </p:cNvPr>
          <p:cNvSpPr>
            <a:spLocks noGrp="1"/>
          </p:cNvSpPr>
          <p:nvPr>
            <p:ph type="sldNum" sz="quarter" idx="12"/>
          </p:nvPr>
        </p:nvSpPr>
        <p:spPr/>
        <p:txBody>
          <a:bodyPr/>
          <a:lstStyle/>
          <a:p>
            <a:fld id="{BC5F5795-AF0F-AC4F-A1A3-FC59A9D0BB36}" type="slidenum">
              <a:rPr lang="en-US" smtClean="0"/>
              <a:t>26</a:t>
            </a:fld>
            <a:endParaRPr lang="en-US"/>
          </a:p>
        </p:txBody>
      </p:sp>
    </p:spTree>
    <p:extLst>
      <p:ext uri="{BB962C8B-B14F-4D97-AF65-F5344CB8AC3E}">
        <p14:creationId xmlns:p14="http://schemas.microsoft.com/office/powerpoint/2010/main" val="8917641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B497508-BA15-2943-9939-4DFBF4A4F049}"/>
              </a:ext>
            </a:extLst>
          </p:cNvPr>
          <p:cNvSpPr>
            <a:spLocks noGrp="1"/>
          </p:cNvSpPr>
          <p:nvPr>
            <p:ph idx="1"/>
          </p:nvPr>
        </p:nvSpPr>
        <p:spPr>
          <a:xfrm>
            <a:off x="974361" y="119921"/>
            <a:ext cx="11047750" cy="6400800"/>
          </a:xfrm>
        </p:spPr>
        <p:txBody>
          <a:bodyPr>
            <a:noAutofit/>
          </a:bodyPr>
          <a:lstStyle/>
          <a:p>
            <a:pPr marL="0" indent="0">
              <a:buNone/>
            </a:pPr>
            <a:r>
              <a:rPr lang="en-US" sz="2400" dirty="0"/>
              <a:t>1</a:t>
            </a:r>
            <a:r>
              <a:rPr lang="en-US" sz="2400" dirty="0" smtClean="0"/>
              <a:t>. </a:t>
            </a:r>
            <a:r>
              <a:rPr lang="en-US" sz="2400" b="1" dirty="0" smtClean="0"/>
              <a:t>Buy </a:t>
            </a:r>
            <a:r>
              <a:rPr lang="en-US" sz="2400" b="1" dirty="0"/>
              <a:t>and Sell</a:t>
            </a:r>
            <a:r>
              <a:rPr lang="en-US" sz="2400" dirty="0"/>
              <a:t>: </a:t>
            </a:r>
          </a:p>
          <a:p>
            <a:r>
              <a:rPr lang="en-US" sz="2400" dirty="0"/>
              <a:t>One of the basic uses of the Internet for businesses is to sell products and services. </a:t>
            </a:r>
          </a:p>
          <a:p>
            <a:r>
              <a:rPr lang="en-US" sz="2400" dirty="0"/>
              <a:t>Businesses create E-commerce websites to sell anything from cell phone contracts to books and CDs. </a:t>
            </a:r>
          </a:p>
          <a:p>
            <a:pPr marL="0" indent="0">
              <a:buNone/>
            </a:pPr>
            <a:r>
              <a:rPr lang="en-US" sz="2400" dirty="0"/>
              <a:t>2</a:t>
            </a:r>
            <a:r>
              <a:rPr lang="en-US" sz="2400" dirty="0" smtClean="0"/>
              <a:t>. </a:t>
            </a:r>
            <a:r>
              <a:rPr lang="en-US" sz="2400" b="1" dirty="0" smtClean="0"/>
              <a:t>Research </a:t>
            </a:r>
            <a:r>
              <a:rPr lang="en-US" sz="2400" b="1" dirty="0"/>
              <a:t>Competition</a:t>
            </a:r>
            <a:r>
              <a:rPr lang="en-US" sz="2400" dirty="0"/>
              <a:t>: </a:t>
            </a:r>
          </a:p>
          <a:p>
            <a:r>
              <a:rPr lang="en-US" sz="2400" dirty="0"/>
              <a:t>Some businesses use the Internet to research competitors. </a:t>
            </a:r>
          </a:p>
          <a:p>
            <a:r>
              <a:rPr lang="en-US" sz="2400" dirty="0"/>
              <a:t>An Internet search on a competing company results in articles and news stories about the competition that may help a business owner prepare for changes in the industry.</a:t>
            </a:r>
          </a:p>
          <a:p>
            <a:pPr marL="0" indent="0">
              <a:buNone/>
            </a:pPr>
            <a:r>
              <a:rPr lang="en-US" sz="2400" dirty="0"/>
              <a:t>3</a:t>
            </a:r>
            <a:r>
              <a:rPr lang="en-US" sz="2400" dirty="0" smtClean="0"/>
              <a:t>. </a:t>
            </a:r>
            <a:r>
              <a:rPr lang="en-US" sz="2400" b="1" dirty="0" smtClean="0"/>
              <a:t>Checking </a:t>
            </a:r>
            <a:r>
              <a:rPr lang="en-US" sz="2400" b="1" dirty="0"/>
              <a:t>Customer Interest</a:t>
            </a:r>
            <a:r>
              <a:rPr lang="en-US" sz="2400" dirty="0"/>
              <a:t>: </a:t>
            </a:r>
          </a:p>
          <a:p>
            <a:r>
              <a:rPr lang="en-US" sz="2400" dirty="0"/>
              <a:t>Business owners use the Internet to monitor customer purchasing trends and interests. </a:t>
            </a:r>
          </a:p>
          <a:p>
            <a:r>
              <a:rPr lang="en-US" sz="2400" dirty="0"/>
              <a:t>To discover what everyday people think about a particular product or service, business owners can visit online social networking sites and message boards. </a:t>
            </a:r>
          </a:p>
          <a:p>
            <a:r>
              <a:rPr lang="en-US" sz="2400" dirty="0"/>
              <a:t>Taking in this feedback helps business owners make their products better.</a:t>
            </a:r>
          </a:p>
        </p:txBody>
      </p:sp>
      <p:sp>
        <p:nvSpPr>
          <p:cNvPr id="5" name="Slide Number Placeholder 4">
            <a:extLst>
              <a:ext uri="{FF2B5EF4-FFF2-40B4-BE49-F238E27FC236}">
                <a16:creationId xmlns:a16="http://schemas.microsoft.com/office/drawing/2014/main" xmlns="" id="{65A62A0B-A110-DE43-BB29-1EAF4B51AB23}"/>
              </a:ext>
            </a:extLst>
          </p:cNvPr>
          <p:cNvSpPr>
            <a:spLocks noGrp="1"/>
          </p:cNvSpPr>
          <p:nvPr>
            <p:ph type="sldNum" sz="quarter" idx="12"/>
          </p:nvPr>
        </p:nvSpPr>
        <p:spPr/>
        <p:txBody>
          <a:bodyPr/>
          <a:lstStyle/>
          <a:p>
            <a:fld id="{BC5F5795-AF0F-AC4F-A1A3-FC59A9D0BB36}" type="slidenum">
              <a:rPr lang="en-US" smtClean="0"/>
              <a:t>27</a:t>
            </a:fld>
            <a:endParaRPr lang="en-US"/>
          </a:p>
        </p:txBody>
      </p:sp>
    </p:spTree>
    <p:extLst>
      <p:ext uri="{BB962C8B-B14F-4D97-AF65-F5344CB8AC3E}">
        <p14:creationId xmlns:p14="http://schemas.microsoft.com/office/powerpoint/2010/main" val="9230970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2F29E63-6EDB-264B-9A8C-3CAE9DB65B1A}"/>
              </a:ext>
            </a:extLst>
          </p:cNvPr>
          <p:cNvSpPr>
            <a:spLocks noGrp="1"/>
          </p:cNvSpPr>
          <p:nvPr>
            <p:ph idx="1"/>
          </p:nvPr>
        </p:nvSpPr>
        <p:spPr>
          <a:xfrm>
            <a:off x="1251678" y="239844"/>
            <a:ext cx="10800414" cy="6481632"/>
          </a:xfrm>
        </p:spPr>
        <p:txBody>
          <a:bodyPr>
            <a:noAutofit/>
          </a:bodyPr>
          <a:lstStyle/>
          <a:p>
            <a:pPr marL="0" indent="0">
              <a:buNone/>
            </a:pPr>
            <a:r>
              <a:rPr lang="en-US" sz="2400" dirty="0"/>
              <a:t>4</a:t>
            </a:r>
            <a:r>
              <a:rPr lang="en-US" sz="2400" dirty="0" smtClean="0"/>
              <a:t>. </a:t>
            </a:r>
            <a:r>
              <a:rPr lang="en-US" sz="2400" b="1" dirty="0" smtClean="0"/>
              <a:t>Advertising</a:t>
            </a:r>
            <a:r>
              <a:rPr lang="en-US" sz="2400" dirty="0"/>
              <a:t>: </a:t>
            </a:r>
          </a:p>
          <a:p>
            <a:r>
              <a:rPr lang="en-US" sz="2400" dirty="0"/>
              <a:t>Businesses also use the Internet to find new customers through online advertising. </a:t>
            </a:r>
          </a:p>
          <a:p>
            <a:r>
              <a:rPr lang="en-US" sz="2400" dirty="0"/>
              <a:t>Offering text and banner ads on websites as well as informational pieces, the Internet allows advertisers to reach potential customers quickly and efficiently. </a:t>
            </a:r>
          </a:p>
          <a:p>
            <a:r>
              <a:rPr lang="en-US" sz="2400" dirty="0"/>
              <a:t>Pay-per click advertisements are distributed on Internet search engines and websites, allowing business owners to reach potential customers using search terms related to their business.</a:t>
            </a:r>
          </a:p>
          <a:p>
            <a:pPr marL="0" indent="0">
              <a:buNone/>
            </a:pPr>
            <a:r>
              <a:rPr lang="en-US" sz="2400" dirty="0"/>
              <a:t>5</a:t>
            </a:r>
            <a:r>
              <a:rPr lang="en-US" sz="2400" dirty="0" smtClean="0"/>
              <a:t>. </a:t>
            </a:r>
            <a:r>
              <a:rPr lang="en-US" sz="2400" b="1" dirty="0" smtClean="0"/>
              <a:t>Online </a:t>
            </a:r>
            <a:r>
              <a:rPr lang="en-US" sz="2400" b="1" dirty="0"/>
              <a:t>Shopping</a:t>
            </a:r>
            <a:r>
              <a:rPr lang="en-US" sz="2400" dirty="0"/>
              <a:t>: </a:t>
            </a:r>
          </a:p>
          <a:p>
            <a:r>
              <a:rPr lang="en-US" sz="2400" dirty="0"/>
              <a:t>It is a form of electronic commerce which allows consumers to directly buy goods or services from a seller over the Internet using a web browser. </a:t>
            </a:r>
          </a:p>
          <a:p>
            <a:r>
              <a:rPr lang="en-US" sz="2400" dirty="0"/>
              <a:t>Consumers find a product of interest by visiting the website of the retailer directly or by searching among alternative vendors using a shopping search engine, which displays the same product's availability and pricing at different e- retailers.</a:t>
            </a:r>
          </a:p>
        </p:txBody>
      </p:sp>
      <p:sp>
        <p:nvSpPr>
          <p:cNvPr id="5" name="Slide Number Placeholder 4">
            <a:extLst>
              <a:ext uri="{FF2B5EF4-FFF2-40B4-BE49-F238E27FC236}">
                <a16:creationId xmlns:a16="http://schemas.microsoft.com/office/drawing/2014/main" xmlns="" id="{7511053D-A498-3F4E-850F-0497938C0289}"/>
              </a:ext>
            </a:extLst>
          </p:cNvPr>
          <p:cNvSpPr>
            <a:spLocks noGrp="1"/>
          </p:cNvSpPr>
          <p:nvPr>
            <p:ph type="sldNum" sz="quarter" idx="12"/>
          </p:nvPr>
        </p:nvSpPr>
        <p:spPr/>
        <p:txBody>
          <a:bodyPr/>
          <a:lstStyle/>
          <a:p>
            <a:fld id="{BC5F5795-AF0F-AC4F-A1A3-FC59A9D0BB36}" type="slidenum">
              <a:rPr lang="en-US" smtClean="0"/>
              <a:t>28</a:t>
            </a:fld>
            <a:endParaRPr lang="en-US"/>
          </a:p>
        </p:txBody>
      </p:sp>
    </p:spTree>
    <p:extLst>
      <p:ext uri="{BB962C8B-B14F-4D97-AF65-F5344CB8AC3E}">
        <p14:creationId xmlns:p14="http://schemas.microsoft.com/office/powerpoint/2010/main" val="19407680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18E6FDE-F2AA-1B4F-92FA-C8604E00C811}"/>
              </a:ext>
            </a:extLst>
          </p:cNvPr>
          <p:cNvSpPr>
            <a:spLocks noGrp="1"/>
          </p:cNvSpPr>
          <p:nvPr>
            <p:ph idx="1"/>
          </p:nvPr>
        </p:nvSpPr>
        <p:spPr>
          <a:xfrm>
            <a:off x="1251678" y="644577"/>
            <a:ext cx="10178322" cy="5235015"/>
          </a:xfrm>
        </p:spPr>
        <p:txBody>
          <a:bodyPr>
            <a:normAutofit lnSpcReduction="10000"/>
          </a:bodyPr>
          <a:lstStyle/>
          <a:p>
            <a:pPr marL="0" indent="0">
              <a:buNone/>
            </a:pPr>
            <a:r>
              <a:rPr lang="en-US" sz="2400" dirty="0"/>
              <a:t>6</a:t>
            </a:r>
            <a:r>
              <a:rPr lang="en-US" sz="2400" dirty="0" smtClean="0"/>
              <a:t>. </a:t>
            </a:r>
            <a:r>
              <a:rPr lang="en-US" sz="2400" b="1" dirty="0" smtClean="0"/>
              <a:t>Online </a:t>
            </a:r>
            <a:r>
              <a:rPr lang="en-US" sz="2400" b="1" dirty="0"/>
              <a:t>Services</a:t>
            </a:r>
            <a:r>
              <a:rPr lang="en-US" sz="2400" dirty="0"/>
              <a:t>: </a:t>
            </a:r>
          </a:p>
          <a:p>
            <a:r>
              <a:rPr lang="en-US" sz="2400" dirty="0"/>
              <a:t>A commercial service that provides access to services such as the Internet, e-mail, news, etc.</a:t>
            </a:r>
          </a:p>
          <a:p>
            <a:r>
              <a:rPr lang="en-US" sz="2400" dirty="0"/>
              <a:t>An online service provider may be a local, international, or global company who specializes in online services or allows you to connect to online services through their network.</a:t>
            </a:r>
          </a:p>
          <a:p>
            <a:pPr marL="0" indent="0">
              <a:buNone/>
            </a:pPr>
            <a:r>
              <a:rPr lang="en-US" sz="2400" dirty="0"/>
              <a:t>7</a:t>
            </a:r>
            <a:r>
              <a:rPr lang="en-US" sz="2400" dirty="0" smtClean="0"/>
              <a:t>. </a:t>
            </a:r>
            <a:r>
              <a:rPr lang="en-US" sz="2400" b="1" dirty="0" smtClean="0"/>
              <a:t>Online </a:t>
            </a:r>
            <a:r>
              <a:rPr lang="en-US" sz="2400" b="1" dirty="0"/>
              <a:t>banking</a:t>
            </a:r>
            <a:r>
              <a:rPr lang="en-US" sz="2400" dirty="0"/>
              <a:t>: </a:t>
            </a:r>
          </a:p>
          <a:p>
            <a:r>
              <a:rPr lang="en-US" sz="2400" dirty="0"/>
              <a:t>It is also known as internet banking, e-banking or virtual banking, is an electronic payment system that enables customers of a bank or other financial institution to conduct a range of financial transactions through the financial institution's website. </a:t>
            </a:r>
          </a:p>
          <a:p>
            <a:r>
              <a:rPr lang="en-US" sz="2400" dirty="0"/>
              <a:t>The online banking system will typically connect to or be part of the core banking system operated by a bank and is in contrast to branch banking which was the traditional way customers accessed banking services.</a:t>
            </a:r>
          </a:p>
          <a:p>
            <a:endParaRPr lang="en-US" dirty="0"/>
          </a:p>
        </p:txBody>
      </p:sp>
      <p:sp>
        <p:nvSpPr>
          <p:cNvPr id="5" name="Slide Number Placeholder 4">
            <a:extLst>
              <a:ext uri="{FF2B5EF4-FFF2-40B4-BE49-F238E27FC236}">
                <a16:creationId xmlns:a16="http://schemas.microsoft.com/office/drawing/2014/main" xmlns="" id="{1DE6A245-D583-E042-AAE2-2928EF3EB0A9}"/>
              </a:ext>
            </a:extLst>
          </p:cNvPr>
          <p:cNvSpPr>
            <a:spLocks noGrp="1"/>
          </p:cNvSpPr>
          <p:nvPr>
            <p:ph type="sldNum" sz="quarter" idx="12"/>
          </p:nvPr>
        </p:nvSpPr>
        <p:spPr/>
        <p:txBody>
          <a:bodyPr/>
          <a:lstStyle/>
          <a:p>
            <a:fld id="{BC5F5795-AF0F-AC4F-A1A3-FC59A9D0BB36}" type="slidenum">
              <a:rPr lang="en-US" smtClean="0"/>
              <a:t>29</a:t>
            </a:fld>
            <a:endParaRPr lang="en-US"/>
          </a:p>
        </p:txBody>
      </p:sp>
    </p:spTree>
    <p:extLst>
      <p:ext uri="{BB962C8B-B14F-4D97-AF65-F5344CB8AC3E}">
        <p14:creationId xmlns:p14="http://schemas.microsoft.com/office/powerpoint/2010/main" val="3262620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r>
              <a:rPr lang="en-US" dirty="0" smtClean="0"/>
              <a:t>E-commerce Definition </a:t>
            </a:r>
            <a:endParaRPr lang="en-US" dirty="0"/>
          </a:p>
        </p:txBody>
      </p:sp>
      <p:sp>
        <p:nvSpPr>
          <p:cNvPr id="3" name="Content Placeholder 2"/>
          <p:cNvSpPr>
            <a:spLocks noGrp="1"/>
          </p:cNvSpPr>
          <p:nvPr>
            <p:ph idx="1"/>
          </p:nvPr>
        </p:nvSpPr>
        <p:spPr/>
        <p:txBody>
          <a:bodyPr>
            <a:normAutofit/>
          </a:bodyPr>
          <a:lstStyle/>
          <a:p>
            <a:r>
              <a:rPr lang="en-US" dirty="0" smtClean="0"/>
              <a:t>Commerce is a division of trade or production which deals with the exchange of goods and services from producer to the consumer.</a:t>
            </a:r>
          </a:p>
          <a:p>
            <a:r>
              <a:rPr lang="en-US" dirty="0" smtClean="0"/>
              <a:t>Commerce comprises the trading of something of economic value such as goods, services, information, or money between two or more concerned parties.</a:t>
            </a:r>
          </a:p>
          <a:p>
            <a:r>
              <a:rPr lang="en-US" b="1" dirty="0" smtClean="0"/>
              <a:t>Electronic Commerce, usually called as E-commerce, refers to the buying and selling of goods and services over electronic systems/devices such as the internet</a:t>
            </a:r>
            <a:r>
              <a:rPr lang="en-US" dirty="0" smtClean="0"/>
              <a:t>. </a:t>
            </a:r>
          </a:p>
          <a:p>
            <a:r>
              <a:rPr lang="en-US" dirty="0" smtClean="0"/>
              <a:t>E-commerce uses internet and other networks(intranet, extranet) to purchase, sell, transport, or trade data, goods or services.</a:t>
            </a:r>
          </a:p>
        </p:txBody>
      </p:sp>
      <p:sp>
        <p:nvSpPr>
          <p:cNvPr id="4" name="Slide Number Placeholder 3"/>
          <p:cNvSpPr>
            <a:spLocks noGrp="1"/>
          </p:cNvSpPr>
          <p:nvPr>
            <p:ph type="sldNum" sz="quarter" idx="12"/>
          </p:nvPr>
        </p:nvSpPr>
        <p:spPr/>
        <p:txBody>
          <a:bodyPr/>
          <a:lstStyle/>
          <a:p>
            <a:fld id="{83A1C4B3-F368-4BA1-9A3B-4D493BAFFF03}" type="slidenum">
              <a:rPr lang="en-US" smtClean="0"/>
              <a:t>3</a:t>
            </a:fld>
            <a:endParaRPr lang="en-US"/>
          </a:p>
        </p:txBody>
      </p:sp>
    </p:spTree>
    <p:extLst>
      <p:ext uri="{BB962C8B-B14F-4D97-AF65-F5344CB8AC3E}">
        <p14:creationId xmlns:p14="http://schemas.microsoft.com/office/powerpoint/2010/main" val="32211253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0F8B7A-E316-B34B-96FA-8D581EBDCAF8}"/>
              </a:ext>
            </a:extLst>
          </p:cNvPr>
          <p:cNvSpPr>
            <a:spLocks noGrp="1"/>
          </p:cNvSpPr>
          <p:nvPr>
            <p:ph type="title"/>
          </p:nvPr>
        </p:nvSpPr>
        <p:spPr>
          <a:xfrm>
            <a:off x="838200" y="365126"/>
            <a:ext cx="10515600" cy="356092"/>
          </a:xfrm>
        </p:spPr>
        <p:txBody>
          <a:bodyPr>
            <a:normAutofit fontScale="90000"/>
          </a:bodyPr>
          <a:lstStyle/>
          <a:p>
            <a:r>
              <a:rPr lang="en-US" b="1" dirty="0"/>
              <a:t>Role of Web in </a:t>
            </a:r>
            <a:r>
              <a:rPr lang="en-US" b="1" dirty="0" smtClean="0"/>
              <a:t>E-Commerce</a:t>
            </a:r>
            <a:endParaRPr lang="en-US" dirty="0"/>
          </a:p>
        </p:txBody>
      </p:sp>
      <p:sp>
        <p:nvSpPr>
          <p:cNvPr id="3" name="Content Placeholder 2">
            <a:extLst>
              <a:ext uri="{FF2B5EF4-FFF2-40B4-BE49-F238E27FC236}">
                <a16:creationId xmlns:a16="http://schemas.microsoft.com/office/drawing/2014/main" xmlns="" id="{1C2FCF93-DFF5-5A46-8C3F-2454E86B7401}"/>
              </a:ext>
            </a:extLst>
          </p:cNvPr>
          <p:cNvSpPr>
            <a:spLocks noGrp="1"/>
          </p:cNvSpPr>
          <p:nvPr>
            <p:ph idx="1"/>
          </p:nvPr>
        </p:nvSpPr>
        <p:spPr>
          <a:xfrm>
            <a:off x="870678" y="1364105"/>
            <a:ext cx="10940322" cy="5156616"/>
          </a:xfrm>
        </p:spPr>
        <p:txBody>
          <a:bodyPr>
            <a:noAutofit/>
          </a:bodyPr>
          <a:lstStyle/>
          <a:p>
            <a:pPr algn="just"/>
            <a:r>
              <a:rPr lang="en-US" sz="2400" dirty="0"/>
              <a:t>The World Wide Web is improving contact means, partnership, and production efficacy. </a:t>
            </a:r>
          </a:p>
          <a:p>
            <a:pPr algn="just"/>
            <a:r>
              <a:rPr lang="en-US" sz="2400" dirty="0"/>
              <a:t>A major advantage is rapid communication and interaction among participants, with business leaders able to make intelligent moves and techniques much more promptly than in the previous years when internet was not yet widely used are:</a:t>
            </a:r>
          </a:p>
          <a:p>
            <a:pPr marL="0" indent="0" algn="just">
              <a:buNone/>
            </a:pPr>
            <a:r>
              <a:rPr lang="en-US" sz="2400" dirty="0"/>
              <a:t>1</a:t>
            </a:r>
            <a:r>
              <a:rPr lang="en-US" sz="2400" dirty="0" smtClean="0"/>
              <a:t>. Customers </a:t>
            </a:r>
            <a:r>
              <a:rPr lang="en-US" sz="2400" dirty="0"/>
              <a:t>visiting business sites can make all necessary transactions using the internet without the hassle of going to the actual store.</a:t>
            </a:r>
          </a:p>
          <a:p>
            <a:pPr marL="0" indent="0" algn="just">
              <a:buNone/>
            </a:pPr>
            <a:r>
              <a:rPr lang="en-US" sz="2400" dirty="0"/>
              <a:t>2</a:t>
            </a:r>
            <a:r>
              <a:rPr lang="en-US" sz="2400" dirty="0" smtClean="0"/>
              <a:t>. They </a:t>
            </a:r>
            <a:r>
              <a:rPr lang="en-US" sz="2400" dirty="0"/>
              <a:t>can even view and buy anything in that website 24 hours a day and 7 days a week.</a:t>
            </a:r>
          </a:p>
          <a:p>
            <a:pPr marL="0" indent="0" algn="just">
              <a:buNone/>
            </a:pPr>
            <a:r>
              <a:rPr lang="en-US" sz="2400" dirty="0"/>
              <a:t>3</a:t>
            </a:r>
            <a:r>
              <a:rPr lang="en-US" sz="2400" dirty="0" smtClean="0"/>
              <a:t>. Updates </a:t>
            </a:r>
            <a:r>
              <a:rPr lang="en-US" sz="2400" dirty="0"/>
              <a:t>on order status and delivery schedule can also be known through the internet. Thus, the customer is well-informed about his purchase, from choosing the product to actually getting it.</a:t>
            </a:r>
          </a:p>
        </p:txBody>
      </p:sp>
      <p:sp>
        <p:nvSpPr>
          <p:cNvPr id="5" name="Slide Number Placeholder 4">
            <a:extLst>
              <a:ext uri="{FF2B5EF4-FFF2-40B4-BE49-F238E27FC236}">
                <a16:creationId xmlns:a16="http://schemas.microsoft.com/office/drawing/2014/main" xmlns="" id="{76EADF79-9AE1-F24E-B1F8-6FD215230AC9}"/>
              </a:ext>
            </a:extLst>
          </p:cNvPr>
          <p:cNvSpPr>
            <a:spLocks noGrp="1"/>
          </p:cNvSpPr>
          <p:nvPr>
            <p:ph type="sldNum" sz="quarter" idx="12"/>
          </p:nvPr>
        </p:nvSpPr>
        <p:spPr/>
        <p:txBody>
          <a:bodyPr/>
          <a:lstStyle/>
          <a:p>
            <a:fld id="{BC5F5795-AF0F-AC4F-A1A3-FC59A9D0BB36}" type="slidenum">
              <a:rPr lang="en-US" smtClean="0"/>
              <a:t>30</a:t>
            </a:fld>
            <a:endParaRPr lang="en-US"/>
          </a:p>
        </p:txBody>
      </p:sp>
    </p:spTree>
    <p:extLst>
      <p:ext uri="{BB962C8B-B14F-4D97-AF65-F5344CB8AC3E}">
        <p14:creationId xmlns:p14="http://schemas.microsoft.com/office/powerpoint/2010/main" val="25871055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047BFAC-2299-4947-BC2D-965BEAE7E918}"/>
              </a:ext>
            </a:extLst>
          </p:cNvPr>
          <p:cNvSpPr>
            <a:spLocks noGrp="1"/>
          </p:cNvSpPr>
          <p:nvPr>
            <p:ph idx="1"/>
          </p:nvPr>
        </p:nvSpPr>
        <p:spPr>
          <a:xfrm>
            <a:off x="1251678" y="614597"/>
            <a:ext cx="10178322" cy="5264995"/>
          </a:xfrm>
        </p:spPr>
        <p:txBody>
          <a:bodyPr/>
          <a:lstStyle/>
          <a:p>
            <a:pPr marL="0" indent="0" algn="just">
              <a:buNone/>
            </a:pPr>
            <a:r>
              <a:rPr lang="en-US" sz="2400" dirty="0"/>
              <a:t>4</a:t>
            </a:r>
            <a:r>
              <a:rPr lang="en-US" sz="2400" dirty="0" smtClean="0"/>
              <a:t>. Customers </a:t>
            </a:r>
            <a:r>
              <a:rPr lang="en-US" sz="2400" dirty="0"/>
              <a:t>can view detail technical specifications of products even if they are miles away or separated by seas from the supplier. </a:t>
            </a:r>
            <a:endParaRPr lang="en-US" sz="2400" dirty="0" smtClean="0"/>
          </a:p>
          <a:p>
            <a:pPr marL="0" indent="0" algn="just">
              <a:buNone/>
            </a:pPr>
            <a:r>
              <a:rPr lang="en-US" sz="2400" dirty="0"/>
              <a:t>	</a:t>
            </a:r>
            <a:r>
              <a:rPr lang="en-US" sz="2400" dirty="0" smtClean="0"/>
              <a:t>Through </a:t>
            </a:r>
            <a:r>
              <a:rPr lang="en-US" sz="2400" dirty="0"/>
              <a:t>this, customers can make more intelligent assessment of the products being sold. This is specifically applicable to products that involve intensive designing means such as for laboratory equipment or manufacturing facility machineries</a:t>
            </a:r>
            <a:r>
              <a:rPr lang="en-US" sz="2400" dirty="0" smtClean="0"/>
              <a:t>.</a:t>
            </a:r>
          </a:p>
          <a:p>
            <a:pPr marL="0" indent="0" algn="just">
              <a:buNone/>
            </a:pPr>
            <a:endParaRPr lang="en-US" sz="2400" dirty="0"/>
          </a:p>
          <a:p>
            <a:pPr marL="0" indent="0" algn="just">
              <a:buNone/>
            </a:pPr>
            <a:r>
              <a:rPr lang="en-US" sz="2400" dirty="0"/>
              <a:t>5</a:t>
            </a:r>
            <a:r>
              <a:rPr lang="en-US" sz="2400" dirty="0" smtClean="0"/>
              <a:t>. Customers </a:t>
            </a:r>
            <a:r>
              <a:rPr lang="en-US" sz="2400" dirty="0"/>
              <a:t>can have a more personal connection with the business through the Internet and on the other hand, businesses can have continuous communication with the customer. </a:t>
            </a:r>
            <a:endParaRPr lang="en-US" sz="2400" dirty="0" smtClean="0"/>
          </a:p>
          <a:p>
            <a:pPr marL="0" indent="0" algn="just">
              <a:buNone/>
            </a:pPr>
            <a:r>
              <a:rPr lang="en-US" sz="2400" dirty="0"/>
              <a:t>	</a:t>
            </a:r>
            <a:r>
              <a:rPr lang="en-US" sz="2400" dirty="0" smtClean="0"/>
              <a:t>With </a:t>
            </a:r>
            <a:r>
              <a:rPr lang="en-US" sz="2400" dirty="0"/>
              <a:t>the internet, making follow-ups on pending orders has become easier. Moreover, even payment of orders has become simple, secured and trouble-free through the use of the World Wide Web.</a:t>
            </a:r>
          </a:p>
          <a:p>
            <a:pPr algn="just"/>
            <a:endParaRPr lang="en-US" dirty="0"/>
          </a:p>
        </p:txBody>
      </p:sp>
      <p:sp>
        <p:nvSpPr>
          <p:cNvPr id="5" name="Slide Number Placeholder 4">
            <a:extLst>
              <a:ext uri="{FF2B5EF4-FFF2-40B4-BE49-F238E27FC236}">
                <a16:creationId xmlns:a16="http://schemas.microsoft.com/office/drawing/2014/main" xmlns="" id="{78AEFAF6-B698-EE4D-B236-A21A951461B2}"/>
              </a:ext>
            </a:extLst>
          </p:cNvPr>
          <p:cNvSpPr>
            <a:spLocks noGrp="1"/>
          </p:cNvSpPr>
          <p:nvPr>
            <p:ph type="sldNum" sz="quarter" idx="12"/>
          </p:nvPr>
        </p:nvSpPr>
        <p:spPr/>
        <p:txBody>
          <a:bodyPr/>
          <a:lstStyle/>
          <a:p>
            <a:fld id="{BC5F5795-AF0F-AC4F-A1A3-FC59A9D0BB36}" type="slidenum">
              <a:rPr lang="en-US" smtClean="0"/>
              <a:t>31</a:t>
            </a:fld>
            <a:endParaRPr lang="en-US"/>
          </a:p>
        </p:txBody>
      </p:sp>
    </p:spTree>
    <p:extLst>
      <p:ext uri="{BB962C8B-B14F-4D97-AF65-F5344CB8AC3E}">
        <p14:creationId xmlns:p14="http://schemas.microsoft.com/office/powerpoint/2010/main" val="4949495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3A1C4B3-F368-4BA1-9A3B-4D493BAFFF03}" type="slidenum">
              <a:rPr lang="en-US" smtClean="0"/>
              <a:t>32</a:t>
            </a:fld>
            <a:endParaRPr lang="en-US"/>
          </a:p>
        </p:txBody>
      </p:sp>
    </p:spTree>
    <p:extLst>
      <p:ext uri="{BB962C8B-B14F-4D97-AF65-F5344CB8AC3E}">
        <p14:creationId xmlns:p14="http://schemas.microsoft.com/office/powerpoint/2010/main" val="13329767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784F2B-ED85-854E-9BFA-B6740994CA1D}"/>
              </a:ext>
            </a:extLst>
          </p:cNvPr>
          <p:cNvSpPr>
            <a:spLocks noGrp="1"/>
          </p:cNvSpPr>
          <p:nvPr>
            <p:ph type="title"/>
          </p:nvPr>
        </p:nvSpPr>
        <p:spPr/>
        <p:txBody>
          <a:bodyPr>
            <a:normAutofit/>
          </a:bodyPr>
          <a:lstStyle/>
          <a:p>
            <a:r>
              <a:rPr lang="en-US" dirty="0"/>
              <a:t>Classification of EC</a:t>
            </a:r>
            <a:br>
              <a:rPr lang="en-US" dirty="0"/>
            </a:br>
            <a:endParaRPr lang="en-US" dirty="0"/>
          </a:p>
        </p:txBody>
      </p:sp>
      <p:sp>
        <p:nvSpPr>
          <p:cNvPr id="3" name="Content Placeholder 2">
            <a:extLst>
              <a:ext uri="{FF2B5EF4-FFF2-40B4-BE49-F238E27FC236}">
                <a16:creationId xmlns:a16="http://schemas.microsoft.com/office/drawing/2014/main" xmlns="" id="{71EF0F75-02E5-894C-9DE6-2CB6FE066C92}"/>
              </a:ext>
            </a:extLst>
          </p:cNvPr>
          <p:cNvSpPr>
            <a:spLocks noGrp="1"/>
          </p:cNvSpPr>
          <p:nvPr>
            <p:ph idx="1"/>
          </p:nvPr>
        </p:nvSpPr>
        <p:spPr/>
        <p:txBody>
          <a:bodyPr/>
          <a:lstStyle/>
          <a:p>
            <a:r>
              <a:rPr lang="en-US" dirty="0"/>
              <a:t>E-commerce is divided </a:t>
            </a:r>
            <a:r>
              <a:rPr lang="en-US" dirty="0" smtClean="0"/>
              <a:t>into 4 main categories:</a:t>
            </a:r>
            <a:endParaRPr lang="en-US" dirty="0"/>
          </a:p>
          <a:p>
            <a:pPr marL="914400" lvl="1" indent="-457200">
              <a:buFont typeface="+mj-lt"/>
              <a:buAutoNum type="arabicPeriod"/>
            </a:pPr>
            <a:r>
              <a:rPr lang="en-US" dirty="0"/>
              <a:t>Business to Business (B2B)</a:t>
            </a:r>
          </a:p>
          <a:p>
            <a:pPr marL="914400" lvl="1" indent="-457200">
              <a:buFont typeface="+mj-lt"/>
              <a:buAutoNum type="arabicPeriod"/>
            </a:pPr>
            <a:r>
              <a:rPr lang="en-US" dirty="0"/>
              <a:t>Business to Consumer (B2C)</a:t>
            </a:r>
          </a:p>
          <a:p>
            <a:pPr marL="914400" lvl="1" indent="-457200">
              <a:buFont typeface="+mj-lt"/>
              <a:buAutoNum type="arabicPeriod"/>
            </a:pPr>
            <a:r>
              <a:rPr lang="en-US" dirty="0"/>
              <a:t>Consumer to Consumer(C2C)</a:t>
            </a:r>
          </a:p>
          <a:p>
            <a:pPr marL="914400" lvl="1" indent="-457200">
              <a:buFont typeface="+mj-lt"/>
              <a:buAutoNum type="arabicPeriod"/>
            </a:pPr>
            <a:r>
              <a:rPr lang="en-US" dirty="0"/>
              <a:t>Consumer to Business(C2B)</a:t>
            </a:r>
          </a:p>
          <a:p>
            <a:pPr lvl="1"/>
            <a:endParaRPr lang="en-US" dirty="0"/>
          </a:p>
        </p:txBody>
      </p:sp>
      <p:sp>
        <p:nvSpPr>
          <p:cNvPr id="5" name="Slide Number Placeholder 4">
            <a:extLst>
              <a:ext uri="{FF2B5EF4-FFF2-40B4-BE49-F238E27FC236}">
                <a16:creationId xmlns:a16="http://schemas.microsoft.com/office/drawing/2014/main" xmlns="" id="{A352026E-D738-2B41-9606-78C49C334653}"/>
              </a:ext>
            </a:extLst>
          </p:cNvPr>
          <p:cNvSpPr>
            <a:spLocks noGrp="1"/>
          </p:cNvSpPr>
          <p:nvPr>
            <p:ph type="sldNum" sz="quarter" idx="12"/>
          </p:nvPr>
        </p:nvSpPr>
        <p:spPr/>
        <p:txBody>
          <a:bodyPr/>
          <a:lstStyle/>
          <a:p>
            <a:fld id="{BC5F5795-AF0F-AC4F-A1A3-FC59A9D0BB36}" type="slidenum">
              <a:rPr lang="en-US" smtClean="0"/>
              <a:t>33</a:t>
            </a:fld>
            <a:endParaRPr lang="en-US"/>
          </a:p>
        </p:txBody>
      </p:sp>
    </p:spTree>
    <p:extLst>
      <p:ext uri="{BB962C8B-B14F-4D97-AF65-F5344CB8AC3E}">
        <p14:creationId xmlns:p14="http://schemas.microsoft.com/office/powerpoint/2010/main" val="5485762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63118"/>
          </a:xfrm>
        </p:spPr>
        <p:txBody>
          <a:bodyPr>
            <a:normAutofit fontScale="90000"/>
          </a:bodyPr>
          <a:lstStyle/>
          <a:p>
            <a:r>
              <a:rPr lang="en-US" dirty="0">
                <a:solidFill>
                  <a:schemeClr val="tx1"/>
                </a:solidFill>
              </a:rPr>
              <a:t>Business-to-Business(B2B) E-Commerce</a:t>
            </a:r>
            <a:br>
              <a:rPr lang="en-US" dirty="0">
                <a:solidFill>
                  <a:schemeClr val="tx1"/>
                </a:solidFill>
              </a:rPr>
            </a:br>
            <a:endParaRPr lang="en-US" dirty="0">
              <a:solidFill>
                <a:schemeClr val="tx1"/>
              </a:solidFill>
            </a:endParaRPr>
          </a:p>
        </p:txBody>
      </p:sp>
      <p:sp>
        <p:nvSpPr>
          <p:cNvPr id="3" name="Content Placeholder 2"/>
          <p:cNvSpPr>
            <a:spLocks noGrp="1"/>
          </p:cNvSpPr>
          <p:nvPr>
            <p:ph idx="1"/>
          </p:nvPr>
        </p:nvSpPr>
        <p:spPr>
          <a:xfrm>
            <a:off x="1219201" y="1648918"/>
            <a:ext cx="9905998" cy="4707432"/>
          </a:xfrm>
        </p:spPr>
        <p:txBody>
          <a:bodyPr>
            <a:normAutofit lnSpcReduction="10000"/>
          </a:bodyPr>
          <a:lstStyle/>
          <a:p>
            <a:r>
              <a:rPr lang="en-US" dirty="0">
                <a:solidFill>
                  <a:schemeClr val="tx1"/>
                </a:solidFill>
              </a:rPr>
              <a:t>Business-to-business (B2B) ecommerce describes online transactions between </a:t>
            </a:r>
            <a:r>
              <a:rPr lang="en-US" dirty="0" smtClean="0">
                <a:solidFill>
                  <a:schemeClr val="tx1"/>
                </a:solidFill>
              </a:rPr>
              <a:t>business houses</a:t>
            </a:r>
            <a:r>
              <a:rPr lang="en-US" dirty="0">
                <a:solidFill>
                  <a:schemeClr val="tx1"/>
                </a:solidFill>
              </a:rPr>
              <a:t>.</a:t>
            </a:r>
          </a:p>
          <a:p>
            <a:r>
              <a:rPr lang="en-US" dirty="0">
                <a:solidFill>
                  <a:schemeClr val="tx1"/>
                </a:solidFill>
              </a:rPr>
              <a:t>B2B e-commerce is simply defined as e-commerce between companies.</a:t>
            </a:r>
          </a:p>
          <a:p>
            <a:r>
              <a:rPr lang="en-US" dirty="0">
                <a:solidFill>
                  <a:schemeClr val="tx1"/>
                </a:solidFill>
              </a:rPr>
              <a:t>A website following the B2B business model sells its products to an intermediate buyer who then sells the product to the final customer. </a:t>
            </a:r>
          </a:p>
          <a:p>
            <a:r>
              <a:rPr lang="en-US" dirty="0" smtClean="0">
                <a:solidFill>
                  <a:schemeClr val="tx1"/>
                </a:solidFill>
              </a:rPr>
              <a:t>For instance, </a:t>
            </a:r>
            <a:r>
              <a:rPr lang="en-US" dirty="0">
                <a:solidFill>
                  <a:schemeClr val="tx1"/>
                </a:solidFill>
              </a:rPr>
              <a:t>a wholesaler places an order from a company's website and after receiving the consignment, sells the end-product to the final customer who comes to buy the product at one of its retail outlets.</a:t>
            </a:r>
          </a:p>
          <a:p>
            <a:r>
              <a:rPr lang="en-US" dirty="0" smtClean="0">
                <a:solidFill>
                  <a:schemeClr val="tx1"/>
                </a:solidFill>
              </a:rPr>
              <a:t>Example: </a:t>
            </a:r>
            <a:r>
              <a:rPr lang="en-US" dirty="0">
                <a:solidFill>
                  <a:schemeClr val="tx1"/>
                </a:solidFill>
              </a:rPr>
              <a:t>Intel selling microprocessor to Dell.</a:t>
            </a:r>
          </a:p>
        </p:txBody>
      </p:sp>
      <p:sp>
        <p:nvSpPr>
          <p:cNvPr id="5" name="Slide Number Placeholder 4"/>
          <p:cNvSpPr>
            <a:spLocks noGrp="1"/>
          </p:cNvSpPr>
          <p:nvPr>
            <p:ph type="sldNum" sz="quarter" idx="12"/>
          </p:nvPr>
        </p:nvSpPr>
        <p:spPr/>
        <p:txBody>
          <a:bodyPr/>
          <a:lstStyle/>
          <a:p>
            <a:fld id="{896F4117-F109-45F4-BEBE-1A8C97DE69E9}" type="slidenum">
              <a:rPr lang="en-US" smtClean="0"/>
              <a:t>34</a:t>
            </a:fld>
            <a:endParaRPr lang="en-US"/>
          </a:p>
        </p:txBody>
      </p:sp>
    </p:spTree>
    <p:extLst>
      <p:ext uri="{BB962C8B-B14F-4D97-AF65-F5344CB8AC3E}">
        <p14:creationId xmlns:p14="http://schemas.microsoft.com/office/powerpoint/2010/main" val="35520525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CAE058-0EC1-FD48-BEF1-D0F21530B63D}"/>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xmlns="" id="{273B3ABD-248D-DA47-80CC-E2D5F62FDC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4480" y="2249488"/>
            <a:ext cx="7399865" cy="3541712"/>
          </a:xfrm>
        </p:spPr>
      </p:pic>
      <p:sp>
        <p:nvSpPr>
          <p:cNvPr id="5" name="Slide Number Placeholder 4">
            <a:extLst>
              <a:ext uri="{FF2B5EF4-FFF2-40B4-BE49-F238E27FC236}">
                <a16:creationId xmlns:a16="http://schemas.microsoft.com/office/drawing/2014/main" xmlns="" id="{B9EA6654-C9ED-1740-ABD6-0AC3847B132A}"/>
              </a:ext>
            </a:extLst>
          </p:cNvPr>
          <p:cNvSpPr>
            <a:spLocks noGrp="1"/>
          </p:cNvSpPr>
          <p:nvPr>
            <p:ph type="sldNum" sz="quarter" idx="12"/>
          </p:nvPr>
        </p:nvSpPr>
        <p:spPr/>
        <p:txBody>
          <a:bodyPr/>
          <a:lstStyle/>
          <a:p>
            <a:fld id="{896F4117-F109-45F4-BEBE-1A8C97DE69E9}" type="slidenum">
              <a:rPr lang="en-US" smtClean="0"/>
              <a:t>35</a:t>
            </a:fld>
            <a:endParaRPr lang="en-US"/>
          </a:p>
        </p:txBody>
      </p:sp>
    </p:spTree>
    <p:extLst>
      <p:ext uri="{BB962C8B-B14F-4D97-AF65-F5344CB8AC3E}">
        <p14:creationId xmlns:p14="http://schemas.microsoft.com/office/powerpoint/2010/main" val="29211827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96F4117-F109-45F4-BEBE-1A8C97DE69E9}" type="slidenum">
              <a:rPr lang="en-US" smtClean="0"/>
              <a:t>36</a:t>
            </a:fld>
            <a:endParaRPr lang="en-US"/>
          </a:p>
        </p:txBody>
      </p:sp>
      <p:pic>
        <p:nvPicPr>
          <p:cNvPr id="6" name="Picture 5"/>
          <p:cNvPicPr>
            <a:picLocks noChangeAspect="1"/>
          </p:cNvPicPr>
          <p:nvPr/>
        </p:nvPicPr>
        <p:blipFill>
          <a:blip r:embed="rId2"/>
          <a:stretch>
            <a:fillRect/>
          </a:stretch>
        </p:blipFill>
        <p:spPr>
          <a:xfrm>
            <a:off x="1141411" y="618517"/>
            <a:ext cx="8529061" cy="5271731"/>
          </a:xfrm>
          <a:prstGeom prst="rect">
            <a:avLst/>
          </a:prstGeom>
        </p:spPr>
      </p:pic>
      <p:sp>
        <p:nvSpPr>
          <p:cNvPr id="2" name="Cloud 1"/>
          <p:cNvSpPr/>
          <p:nvPr/>
        </p:nvSpPr>
        <p:spPr>
          <a:xfrm>
            <a:off x="2189408" y="2949262"/>
            <a:ext cx="2318198" cy="811370"/>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Wholesaler</a:t>
            </a:r>
          </a:p>
          <a:p>
            <a:pPr algn="ctr"/>
            <a:r>
              <a:rPr lang="en-US" dirty="0"/>
              <a:t>(</a:t>
            </a:r>
            <a:r>
              <a:rPr lang="en-US" dirty="0" smtClean="0"/>
              <a:t>Business org #1)</a:t>
            </a:r>
            <a:endParaRPr lang="en-US" dirty="0"/>
          </a:p>
        </p:txBody>
      </p:sp>
      <p:sp>
        <p:nvSpPr>
          <p:cNvPr id="7" name="Cloud 6"/>
          <p:cNvSpPr/>
          <p:nvPr/>
        </p:nvSpPr>
        <p:spPr>
          <a:xfrm>
            <a:off x="5973650" y="757708"/>
            <a:ext cx="2487770" cy="772732"/>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Supplier</a:t>
            </a:r>
          </a:p>
          <a:p>
            <a:pPr algn="ctr"/>
            <a:r>
              <a:rPr lang="en-US" dirty="0"/>
              <a:t>(</a:t>
            </a:r>
            <a:r>
              <a:rPr lang="en-US" dirty="0" smtClean="0"/>
              <a:t>Business org #2)</a:t>
            </a:r>
            <a:endParaRPr lang="en-US" dirty="0"/>
          </a:p>
        </p:txBody>
      </p:sp>
      <p:sp>
        <p:nvSpPr>
          <p:cNvPr id="3" name="Rectangle 2"/>
          <p:cNvSpPr/>
          <p:nvPr/>
        </p:nvSpPr>
        <p:spPr>
          <a:xfrm>
            <a:off x="1828800" y="605308"/>
            <a:ext cx="7405352" cy="3515932"/>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p:cNvSpPr txBox="1"/>
          <p:nvPr/>
        </p:nvSpPr>
        <p:spPr>
          <a:xfrm>
            <a:off x="9338257" y="2363274"/>
            <a:ext cx="643943" cy="369332"/>
          </a:xfrm>
          <a:prstGeom prst="rect">
            <a:avLst/>
          </a:prstGeom>
          <a:noFill/>
        </p:spPr>
        <p:txBody>
          <a:bodyPr wrap="square" rtlCol="0">
            <a:spAutoFit/>
          </a:bodyPr>
          <a:lstStyle/>
          <a:p>
            <a:r>
              <a:rPr lang="en-US" dirty="0" smtClean="0"/>
              <a:t>B2B</a:t>
            </a:r>
            <a:endParaRPr lang="en-US" dirty="0"/>
          </a:p>
        </p:txBody>
      </p:sp>
    </p:spTree>
    <p:extLst>
      <p:ext uri="{BB962C8B-B14F-4D97-AF65-F5344CB8AC3E}">
        <p14:creationId xmlns:p14="http://schemas.microsoft.com/office/powerpoint/2010/main" val="26863760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429491"/>
            <a:ext cx="9905999" cy="5361710"/>
          </a:xfrm>
        </p:spPr>
        <p:txBody>
          <a:bodyPr>
            <a:normAutofit lnSpcReduction="10000"/>
          </a:bodyPr>
          <a:lstStyle/>
          <a:p>
            <a:pPr marL="0" indent="0">
              <a:buNone/>
            </a:pPr>
            <a:r>
              <a:rPr lang="en-US" b="1" dirty="0"/>
              <a:t>Advantages</a:t>
            </a:r>
            <a:endParaRPr lang="en-US" dirty="0"/>
          </a:p>
          <a:p>
            <a:r>
              <a:rPr lang="en-US" dirty="0" smtClean="0">
                <a:solidFill>
                  <a:schemeClr val="tx1"/>
                </a:solidFill>
              </a:rPr>
              <a:t>Compared </a:t>
            </a:r>
            <a:r>
              <a:rPr lang="en-US" dirty="0">
                <a:solidFill>
                  <a:schemeClr val="tx1"/>
                </a:solidFill>
              </a:rPr>
              <a:t>to the other business strategies, the B2B e-Commerce business model has more market stability. </a:t>
            </a:r>
            <a:endParaRPr lang="en-US" dirty="0" smtClean="0">
              <a:solidFill>
                <a:schemeClr val="tx1"/>
              </a:solidFill>
            </a:endParaRPr>
          </a:p>
          <a:p>
            <a:r>
              <a:rPr lang="en-US" dirty="0" smtClean="0">
                <a:solidFill>
                  <a:schemeClr val="tx1"/>
                </a:solidFill>
              </a:rPr>
              <a:t>B2B </a:t>
            </a:r>
            <a:r>
              <a:rPr lang="en-US" dirty="0">
                <a:solidFill>
                  <a:schemeClr val="tx1"/>
                </a:solidFill>
              </a:rPr>
              <a:t>sectors grow gradually and can adapt to various complex market conditions. </a:t>
            </a:r>
            <a:endParaRPr lang="en-US" dirty="0" smtClean="0">
              <a:solidFill>
                <a:schemeClr val="tx1"/>
              </a:solidFill>
            </a:endParaRPr>
          </a:p>
          <a:p>
            <a:r>
              <a:rPr lang="en-US" dirty="0" smtClean="0">
                <a:solidFill>
                  <a:schemeClr val="tx1"/>
                </a:solidFill>
              </a:rPr>
              <a:t>Helps to </a:t>
            </a:r>
            <a:r>
              <a:rPr lang="en-US" dirty="0">
                <a:solidFill>
                  <a:schemeClr val="tx1"/>
                </a:solidFill>
              </a:rPr>
              <a:t>strengthen the online presence and business opportunities and get more potential clients and resellers.</a:t>
            </a:r>
          </a:p>
          <a:p>
            <a:r>
              <a:rPr lang="en-US" dirty="0" smtClean="0">
                <a:solidFill>
                  <a:schemeClr val="tx1"/>
                </a:solidFill>
              </a:rPr>
              <a:t>An </a:t>
            </a:r>
            <a:r>
              <a:rPr lang="en-US" dirty="0">
                <a:solidFill>
                  <a:schemeClr val="tx1"/>
                </a:solidFill>
              </a:rPr>
              <a:t>improved supply chain management process along with a </a:t>
            </a:r>
            <a:r>
              <a:rPr lang="en-US" dirty="0" smtClean="0">
                <a:solidFill>
                  <a:schemeClr val="tx1"/>
                </a:solidFill>
              </a:rPr>
              <a:t>collaborative approach.</a:t>
            </a:r>
            <a:endParaRPr lang="en-US" dirty="0">
              <a:solidFill>
                <a:schemeClr val="tx1"/>
              </a:solidFill>
            </a:endParaRPr>
          </a:p>
          <a:p>
            <a:r>
              <a:rPr lang="en-US" dirty="0" smtClean="0">
                <a:solidFill>
                  <a:schemeClr val="tx1"/>
                </a:solidFill>
              </a:rPr>
              <a:t>Lower </a:t>
            </a:r>
            <a:r>
              <a:rPr lang="en-US" dirty="0">
                <a:solidFill>
                  <a:schemeClr val="tx1"/>
                </a:solidFill>
              </a:rPr>
              <a:t>costs for the businesses. </a:t>
            </a:r>
            <a:endParaRPr lang="en-US" dirty="0" smtClean="0">
              <a:solidFill>
                <a:schemeClr val="tx1"/>
              </a:solidFill>
            </a:endParaRPr>
          </a:p>
          <a:p>
            <a:r>
              <a:rPr lang="en-US" dirty="0" smtClean="0">
                <a:solidFill>
                  <a:schemeClr val="tx1"/>
                </a:solidFill>
              </a:rPr>
              <a:t>With </a:t>
            </a:r>
            <a:r>
              <a:rPr lang="en-US" dirty="0">
                <a:solidFill>
                  <a:schemeClr val="tx1"/>
                </a:solidFill>
              </a:rPr>
              <a:t>an integrated data-driven approach, you can calculate detailed sales statistics.</a:t>
            </a:r>
          </a:p>
          <a:p>
            <a:endParaRPr lang="en-US" dirty="0"/>
          </a:p>
        </p:txBody>
      </p:sp>
      <p:sp>
        <p:nvSpPr>
          <p:cNvPr id="5" name="Slide Number Placeholder 4"/>
          <p:cNvSpPr>
            <a:spLocks noGrp="1"/>
          </p:cNvSpPr>
          <p:nvPr>
            <p:ph type="sldNum" sz="quarter" idx="12"/>
          </p:nvPr>
        </p:nvSpPr>
        <p:spPr/>
        <p:txBody>
          <a:bodyPr/>
          <a:lstStyle/>
          <a:p>
            <a:fld id="{896F4117-F109-45F4-BEBE-1A8C97DE69E9}" type="slidenum">
              <a:rPr lang="en-US" smtClean="0"/>
              <a:t>37</a:t>
            </a:fld>
            <a:endParaRPr lang="en-US"/>
          </a:p>
        </p:txBody>
      </p:sp>
    </p:spTree>
    <p:extLst>
      <p:ext uri="{BB962C8B-B14F-4D97-AF65-F5344CB8AC3E}">
        <p14:creationId xmlns:p14="http://schemas.microsoft.com/office/powerpoint/2010/main" val="22036461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09600"/>
            <a:ext cx="9905999" cy="5181601"/>
          </a:xfrm>
        </p:spPr>
        <p:txBody>
          <a:bodyPr>
            <a:normAutofit/>
          </a:bodyPr>
          <a:lstStyle/>
          <a:p>
            <a:pPr marL="0" indent="0">
              <a:buNone/>
            </a:pPr>
            <a:r>
              <a:rPr lang="en-US" b="1" dirty="0">
                <a:solidFill>
                  <a:schemeClr val="tx1"/>
                </a:solidFill>
              </a:rPr>
              <a:t>Disadvantages</a:t>
            </a:r>
            <a:endParaRPr lang="en-US" dirty="0">
              <a:solidFill>
                <a:schemeClr val="tx1"/>
              </a:solidFill>
            </a:endParaRPr>
          </a:p>
          <a:p>
            <a:r>
              <a:rPr lang="en-US" dirty="0" smtClean="0">
                <a:solidFill>
                  <a:schemeClr val="tx1"/>
                </a:solidFill>
              </a:rPr>
              <a:t>Limited Market</a:t>
            </a:r>
          </a:p>
          <a:p>
            <a:r>
              <a:rPr lang="en-US" dirty="0" smtClean="0">
                <a:solidFill>
                  <a:schemeClr val="tx1"/>
                </a:solidFill>
              </a:rPr>
              <a:t>A </a:t>
            </a:r>
            <a:r>
              <a:rPr lang="en-US" dirty="0">
                <a:solidFill>
                  <a:schemeClr val="tx1"/>
                </a:solidFill>
              </a:rPr>
              <a:t>risky venture for small and medium e-commerce businesses.</a:t>
            </a:r>
          </a:p>
          <a:p>
            <a:r>
              <a:rPr lang="en-US" dirty="0" smtClean="0">
                <a:solidFill>
                  <a:schemeClr val="tx1"/>
                </a:solidFill>
              </a:rPr>
              <a:t>majority </a:t>
            </a:r>
            <a:r>
              <a:rPr lang="en-US" dirty="0">
                <a:solidFill>
                  <a:schemeClr val="tx1"/>
                </a:solidFill>
              </a:rPr>
              <a:t>of the purchase decisions involve a lengthy process as there are two businesses </a:t>
            </a:r>
            <a:r>
              <a:rPr lang="en-US" dirty="0" smtClean="0">
                <a:solidFill>
                  <a:schemeClr val="tx1"/>
                </a:solidFill>
              </a:rPr>
              <a:t>involved.</a:t>
            </a:r>
            <a:endParaRPr lang="en-US" dirty="0">
              <a:solidFill>
                <a:schemeClr val="tx1"/>
              </a:solidFill>
            </a:endParaRPr>
          </a:p>
          <a:p>
            <a:r>
              <a:rPr lang="en-US" dirty="0" smtClean="0">
                <a:solidFill>
                  <a:schemeClr val="tx1"/>
                </a:solidFill>
              </a:rPr>
              <a:t>Compared </a:t>
            </a:r>
            <a:r>
              <a:rPr lang="en-US" dirty="0">
                <a:solidFill>
                  <a:schemeClr val="tx1"/>
                </a:solidFill>
              </a:rPr>
              <a:t>to the other models, consumers have more decision making power than sellers in the B2B business model. </a:t>
            </a:r>
            <a:endParaRPr lang="en-US" dirty="0" smtClean="0">
              <a:solidFill>
                <a:schemeClr val="tx1"/>
              </a:solidFill>
            </a:endParaRPr>
          </a:p>
          <a:p>
            <a:pPr lvl="1">
              <a:buFont typeface="Wingdings" panose="05000000000000000000" pitchFamily="2" charset="2"/>
              <a:buChar char="v"/>
            </a:pPr>
            <a:r>
              <a:rPr lang="en-US" dirty="0" smtClean="0"/>
              <a:t>Hence, t</a:t>
            </a:r>
            <a:r>
              <a:rPr lang="en-US" dirty="0" smtClean="0">
                <a:solidFill>
                  <a:schemeClr val="tx1"/>
                </a:solidFill>
              </a:rPr>
              <a:t>hey </a:t>
            </a:r>
            <a:r>
              <a:rPr lang="en-US" dirty="0">
                <a:solidFill>
                  <a:schemeClr val="tx1"/>
                </a:solidFill>
              </a:rPr>
              <a:t>may demand customizations, impose specifications and try to lower price rates.</a:t>
            </a:r>
          </a:p>
          <a:p>
            <a:endParaRPr lang="en-US" dirty="0"/>
          </a:p>
        </p:txBody>
      </p:sp>
      <p:sp>
        <p:nvSpPr>
          <p:cNvPr id="5" name="Slide Number Placeholder 4"/>
          <p:cNvSpPr>
            <a:spLocks noGrp="1"/>
          </p:cNvSpPr>
          <p:nvPr>
            <p:ph type="sldNum" sz="quarter" idx="12"/>
          </p:nvPr>
        </p:nvSpPr>
        <p:spPr/>
        <p:txBody>
          <a:bodyPr/>
          <a:lstStyle/>
          <a:p>
            <a:fld id="{896F4117-F109-45F4-BEBE-1A8C97DE69E9}" type="slidenum">
              <a:rPr lang="en-US" smtClean="0"/>
              <a:t>38</a:t>
            </a:fld>
            <a:endParaRPr lang="en-US"/>
          </a:p>
        </p:txBody>
      </p:sp>
    </p:spTree>
    <p:extLst>
      <p:ext uri="{BB962C8B-B14F-4D97-AF65-F5344CB8AC3E}">
        <p14:creationId xmlns:p14="http://schemas.microsoft.com/office/powerpoint/2010/main" val="40790395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1" y="340538"/>
            <a:ext cx="9601200" cy="993587"/>
          </a:xfrm>
        </p:spPr>
        <p:txBody>
          <a:bodyPr>
            <a:normAutofit fontScale="90000"/>
          </a:bodyPr>
          <a:lstStyle/>
          <a:p>
            <a:r>
              <a:rPr lang="en-US" dirty="0">
                <a:solidFill>
                  <a:schemeClr val="tx1"/>
                </a:solidFill>
              </a:rPr>
              <a:t>Business-to-Consumer (B2C) E-Commerce</a:t>
            </a:r>
            <a:br>
              <a:rPr lang="en-US" dirty="0">
                <a:solidFill>
                  <a:schemeClr val="tx1"/>
                </a:solidFill>
              </a:rPr>
            </a:br>
            <a:endParaRPr lang="en-US" dirty="0">
              <a:solidFill>
                <a:schemeClr val="tx1"/>
              </a:solidFill>
            </a:endParaRPr>
          </a:p>
        </p:txBody>
      </p:sp>
      <p:sp>
        <p:nvSpPr>
          <p:cNvPr id="3" name="Content Placeholder 2"/>
          <p:cNvSpPr>
            <a:spLocks noGrp="1"/>
          </p:cNvSpPr>
          <p:nvPr>
            <p:ph idx="1"/>
          </p:nvPr>
        </p:nvSpPr>
        <p:spPr>
          <a:xfrm>
            <a:off x="1141412" y="1745672"/>
            <a:ext cx="9905999" cy="4460255"/>
          </a:xfrm>
        </p:spPr>
        <p:txBody>
          <a:bodyPr>
            <a:normAutofit fontScale="92500" lnSpcReduction="10000"/>
          </a:bodyPr>
          <a:lstStyle/>
          <a:p>
            <a:pPr algn="just"/>
            <a:r>
              <a:rPr lang="en-US" dirty="0">
                <a:solidFill>
                  <a:schemeClr val="tx1"/>
                </a:solidFill>
                <a:latin typeface="Times New Roman" pitchFamily="18" charset="0"/>
                <a:cs typeface="Times New Roman" pitchFamily="18" charset="0"/>
              </a:rPr>
              <a:t>A B2C business model sells its products directly to a customer. </a:t>
            </a:r>
          </a:p>
          <a:p>
            <a:pPr algn="just"/>
            <a:r>
              <a:rPr lang="en-US" dirty="0">
                <a:solidFill>
                  <a:schemeClr val="tx1"/>
                </a:solidFill>
                <a:latin typeface="Times New Roman" pitchFamily="18" charset="0"/>
                <a:cs typeface="Times New Roman" pitchFamily="18" charset="0"/>
              </a:rPr>
              <a:t>A customer can view the products shown on the website. The customer can choose a product and order the same. The website will then send a notification to the business organization via email and the organization will dispatch the product/goods to the customer.</a:t>
            </a:r>
          </a:p>
          <a:p>
            <a:pPr lvl="0" algn="just"/>
            <a:r>
              <a:rPr lang="en-US" dirty="0">
                <a:solidFill>
                  <a:schemeClr val="tx1"/>
                </a:solidFill>
                <a:latin typeface="Times New Roman" pitchFamily="18" charset="0"/>
                <a:cs typeface="Times New Roman" pitchFamily="18" charset="0"/>
              </a:rPr>
              <a:t>It is the second largest and the earliest form of e-commerce. </a:t>
            </a:r>
          </a:p>
          <a:p>
            <a:pPr lvl="0" algn="just"/>
            <a:r>
              <a:rPr lang="en-US" dirty="0">
                <a:solidFill>
                  <a:schemeClr val="tx1"/>
                </a:solidFill>
                <a:latin typeface="Times New Roman" pitchFamily="18" charset="0"/>
                <a:cs typeface="Times New Roman" pitchFamily="18" charset="0"/>
              </a:rPr>
              <a:t>The more common B2C business models are the online retailing companies such as Amazon.com, Drugstore.com, etc.</a:t>
            </a:r>
          </a:p>
          <a:p>
            <a:pPr algn="just"/>
            <a:r>
              <a:rPr lang="en-US" dirty="0">
                <a:solidFill>
                  <a:schemeClr val="tx1"/>
                </a:solidFill>
                <a:latin typeface="Times New Roman" pitchFamily="18" charset="0"/>
                <a:cs typeface="Times New Roman" pitchFamily="18" charset="0"/>
              </a:rPr>
              <a:t>B2C e-commerce reduces transactions costs (particularly search costs) by increasing consumer access to information and allowing consumers to find the most competitive price for a product or service.</a:t>
            </a:r>
          </a:p>
          <a:p>
            <a:pPr marL="0" indent="0" algn="just">
              <a:buNone/>
            </a:pPr>
            <a:endParaRPr lang="en-US" dirty="0">
              <a:solidFill>
                <a:schemeClr val="tx1"/>
              </a:solidFill>
            </a:endParaRPr>
          </a:p>
        </p:txBody>
      </p:sp>
      <p:sp>
        <p:nvSpPr>
          <p:cNvPr id="5" name="Slide Number Placeholder 4"/>
          <p:cNvSpPr>
            <a:spLocks noGrp="1"/>
          </p:cNvSpPr>
          <p:nvPr>
            <p:ph type="sldNum" sz="quarter" idx="12"/>
          </p:nvPr>
        </p:nvSpPr>
        <p:spPr/>
        <p:txBody>
          <a:bodyPr/>
          <a:lstStyle/>
          <a:p>
            <a:fld id="{896F4117-F109-45F4-BEBE-1A8C97DE69E9}" type="slidenum">
              <a:rPr lang="en-US" smtClean="0"/>
              <a:t>39</a:t>
            </a:fld>
            <a:endParaRPr lang="en-US"/>
          </a:p>
        </p:txBody>
      </p:sp>
    </p:spTree>
    <p:extLst>
      <p:ext uri="{BB962C8B-B14F-4D97-AF65-F5344CB8AC3E}">
        <p14:creationId xmlns:p14="http://schemas.microsoft.com/office/powerpoint/2010/main" val="2339114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r>
              <a:rPr lang="en-US" dirty="0" smtClean="0"/>
              <a:t>Standard Definition </a:t>
            </a:r>
            <a:endParaRPr lang="en-US" dirty="0"/>
          </a:p>
        </p:txBody>
      </p:sp>
      <p:sp>
        <p:nvSpPr>
          <p:cNvPr id="3" name="Content Placeholder 2"/>
          <p:cNvSpPr>
            <a:spLocks noGrp="1"/>
          </p:cNvSpPr>
          <p:nvPr>
            <p:ph idx="1"/>
          </p:nvPr>
        </p:nvSpPr>
        <p:spPr>
          <a:xfrm>
            <a:off x="838200" y="1352282"/>
            <a:ext cx="10515600" cy="4824681"/>
          </a:xfrm>
        </p:spPr>
        <p:txBody>
          <a:bodyPr>
            <a:normAutofit lnSpcReduction="10000"/>
          </a:bodyPr>
          <a:lstStyle/>
          <a:p>
            <a:r>
              <a:rPr lang="en-US" dirty="0" smtClean="0"/>
              <a:t>E-commerce is a methodology of business which addresses the need of business organizations, vendors and customers to reduce cost and improve the quality of goods and services while increasing the speed of delivery.</a:t>
            </a:r>
          </a:p>
          <a:p>
            <a:endParaRPr lang="en-US" dirty="0"/>
          </a:p>
          <a:p>
            <a:r>
              <a:rPr lang="en-US" dirty="0" smtClean="0"/>
              <a:t>E-commerce refers to the paperless exchange of business information using the following ways:</a:t>
            </a:r>
          </a:p>
          <a:p>
            <a:pPr marL="914400" lvl="1" indent="-457200">
              <a:buFont typeface="+mj-lt"/>
              <a:buAutoNum type="alphaLcPeriod"/>
            </a:pPr>
            <a:r>
              <a:rPr lang="en-US" dirty="0" smtClean="0"/>
              <a:t>Electronic Data Exchange (EDI)</a:t>
            </a:r>
          </a:p>
          <a:p>
            <a:pPr marL="914400" lvl="1" indent="-457200">
              <a:buFont typeface="+mj-lt"/>
              <a:buAutoNum type="alphaLcPeriod"/>
            </a:pPr>
            <a:r>
              <a:rPr lang="en-US" dirty="0" smtClean="0"/>
              <a:t>Electronic Mail (e-mail)</a:t>
            </a:r>
          </a:p>
          <a:p>
            <a:pPr marL="914400" lvl="1" indent="-457200">
              <a:buFont typeface="+mj-lt"/>
              <a:buAutoNum type="alphaLcPeriod"/>
            </a:pPr>
            <a:r>
              <a:rPr lang="en-US" dirty="0" smtClean="0"/>
              <a:t>Electronic Bulletin Boards</a:t>
            </a:r>
          </a:p>
          <a:p>
            <a:pPr marL="914400" lvl="1" indent="-457200">
              <a:buFont typeface="+mj-lt"/>
              <a:buAutoNum type="alphaLcPeriod"/>
            </a:pPr>
            <a:r>
              <a:rPr lang="en-US" dirty="0" smtClean="0"/>
              <a:t>Electronic Fund Transfers (EFT)</a:t>
            </a:r>
          </a:p>
          <a:p>
            <a:pPr marL="914400" lvl="1" indent="-457200">
              <a:buFont typeface="+mj-lt"/>
              <a:buAutoNum type="alphaLcPeriod"/>
            </a:pPr>
            <a:r>
              <a:rPr lang="en-US" dirty="0" smtClean="0"/>
              <a:t>Other network based technologies </a:t>
            </a:r>
          </a:p>
        </p:txBody>
      </p:sp>
      <p:sp>
        <p:nvSpPr>
          <p:cNvPr id="4" name="Slide Number Placeholder 3"/>
          <p:cNvSpPr>
            <a:spLocks noGrp="1"/>
          </p:cNvSpPr>
          <p:nvPr>
            <p:ph type="sldNum" sz="quarter" idx="12"/>
          </p:nvPr>
        </p:nvSpPr>
        <p:spPr/>
        <p:txBody>
          <a:bodyPr/>
          <a:lstStyle/>
          <a:p>
            <a:fld id="{83A1C4B3-F368-4BA1-9A3B-4D493BAFFF03}" type="slidenum">
              <a:rPr lang="en-US" smtClean="0"/>
              <a:t>4</a:t>
            </a:fld>
            <a:endParaRPr lang="en-US"/>
          </a:p>
        </p:txBody>
      </p:sp>
    </p:spTree>
    <p:extLst>
      <p:ext uri="{BB962C8B-B14F-4D97-AF65-F5344CB8AC3E}">
        <p14:creationId xmlns:p14="http://schemas.microsoft.com/office/powerpoint/2010/main" val="17161992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F90CB9-54C9-924B-9F7B-92694CA83FA3}"/>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xmlns="" id="{ECBAC0FD-2474-DD4C-BB35-6D0521E4A4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5522" y="2249488"/>
            <a:ext cx="7417781" cy="3541712"/>
          </a:xfrm>
        </p:spPr>
      </p:pic>
      <p:sp>
        <p:nvSpPr>
          <p:cNvPr id="5" name="Slide Number Placeholder 4">
            <a:extLst>
              <a:ext uri="{FF2B5EF4-FFF2-40B4-BE49-F238E27FC236}">
                <a16:creationId xmlns:a16="http://schemas.microsoft.com/office/drawing/2014/main" xmlns="" id="{C4531ECC-FBE3-0449-95F8-C14D6A953354}"/>
              </a:ext>
            </a:extLst>
          </p:cNvPr>
          <p:cNvSpPr>
            <a:spLocks noGrp="1"/>
          </p:cNvSpPr>
          <p:nvPr>
            <p:ph type="sldNum" sz="quarter" idx="12"/>
          </p:nvPr>
        </p:nvSpPr>
        <p:spPr/>
        <p:txBody>
          <a:bodyPr/>
          <a:lstStyle/>
          <a:p>
            <a:fld id="{896F4117-F109-45F4-BEBE-1A8C97DE69E9}" type="slidenum">
              <a:rPr lang="en-US" smtClean="0"/>
              <a:t>40</a:t>
            </a:fld>
            <a:endParaRPr lang="en-US"/>
          </a:p>
        </p:txBody>
      </p:sp>
    </p:spTree>
    <p:extLst>
      <p:ext uri="{BB962C8B-B14F-4D97-AF65-F5344CB8AC3E}">
        <p14:creationId xmlns:p14="http://schemas.microsoft.com/office/powerpoint/2010/main" val="30579829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896F4117-F109-45F4-BEBE-1A8C97DE69E9}" type="slidenum">
              <a:rPr lang="en-US" smtClean="0"/>
              <a:t>41</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2" y="618517"/>
            <a:ext cx="9720552" cy="5369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6843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5217" y="443057"/>
            <a:ext cx="9601200" cy="5822831"/>
          </a:xfrm>
        </p:spPr>
        <p:txBody>
          <a:bodyPr>
            <a:normAutofit/>
          </a:bodyPr>
          <a:lstStyle/>
          <a:p>
            <a:r>
              <a:rPr lang="en-US" dirty="0"/>
              <a:t>Advantage </a:t>
            </a:r>
          </a:p>
          <a:p>
            <a:pPr lvl="1"/>
            <a:r>
              <a:rPr lang="en-US" dirty="0"/>
              <a:t>Expansion of market place to global </a:t>
            </a:r>
          </a:p>
          <a:p>
            <a:pPr lvl="1"/>
            <a:r>
              <a:rPr lang="en-US" dirty="0"/>
              <a:t>Cheaper electronic transaction</a:t>
            </a:r>
          </a:p>
          <a:p>
            <a:pPr lvl="1"/>
            <a:r>
              <a:rPr lang="en-US" i="0" dirty="0"/>
              <a:t>Time flexibility </a:t>
            </a:r>
          </a:p>
          <a:p>
            <a:pPr lvl="1"/>
            <a:r>
              <a:rPr lang="en-US" i="0" dirty="0"/>
              <a:t>Reduces operational costs </a:t>
            </a:r>
          </a:p>
          <a:p>
            <a:pPr lvl="1"/>
            <a:r>
              <a:rPr lang="en-US" i="0" dirty="0"/>
              <a:t>Less investments </a:t>
            </a:r>
          </a:p>
          <a:p>
            <a:pPr lvl="1"/>
            <a:r>
              <a:rPr lang="en-US" i="0" dirty="0"/>
              <a:t>Easy and comfort shopping </a:t>
            </a:r>
          </a:p>
          <a:p>
            <a:pPr lvl="1"/>
            <a:r>
              <a:rPr lang="en-US" i="0" dirty="0"/>
              <a:t>No hassles of middlemen</a:t>
            </a:r>
            <a:endParaRPr lang="en-US" dirty="0"/>
          </a:p>
          <a:p>
            <a:r>
              <a:rPr lang="en-US" dirty="0"/>
              <a:t>Disadvantage</a:t>
            </a:r>
          </a:p>
          <a:p>
            <a:pPr lvl="1"/>
            <a:r>
              <a:rPr lang="en-US" dirty="0"/>
              <a:t>Low conversion rates </a:t>
            </a:r>
          </a:p>
          <a:p>
            <a:pPr lvl="1"/>
            <a:r>
              <a:rPr lang="en-US" dirty="0"/>
              <a:t>Technical Glitches </a:t>
            </a:r>
          </a:p>
          <a:p>
            <a:pPr lvl="1"/>
            <a:r>
              <a:rPr lang="en-US" dirty="0"/>
              <a:t>High risks </a:t>
            </a:r>
          </a:p>
          <a:p>
            <a:pPr lvl="1"/>
            <a:r>
              <a:rPr lang="en-US" dirty="0"/>
              <a:t>More competition </a:t>
            </a:r>
          </a:p>
          <a:p>
            <a:pPr lvl="1"/>
            <a:r>
              <a:rPr lang="en-US" dirty="0"/>
              <a:t>Security threats</a:t>
            </a:r>
          </a:p>
        </p:txBody>
      </p:sp>
      <p:sp>
        <p:nvSpPr>
          <p:cNvPr id="5" name="Slide Number Placeholder 4"/>
          <p:cNvSpPr>
            <a:spLocks noGrp="1"/>
          </p:cNvSpPr>
          <p:nvPr>
            <p:ph type="sldNum" sz="quarter" idx="12"/>
          </p:nvPr>
        </p:nvSpPr>
        <p:spPr/>
        <p:txBody>
          <a:bodyPr/>
          <a:lstStyle/>
          <a:p>
            <a:fld id="{896F4117-F109-45F4-BEBE-1A8C97DE69E9}" type="slidenum">
              <a:rPr lang="en-US" smtClean="0"/>
              <a:t>42</a:t>
            </a:fld>
            <a:endParaRPr lang="en-US"/>
          </a:p>
        </p:txBody>
      </p:sp>
    </p:spTree>
    <p:extLst>
      <p:ext uri="{BB962C8B-B14F-4D97-AF65-F5344CB8AC3E}">
        <p14:creationId xmlns:p14="http://schemas.microsoft.com/office/powerpoint/2010/main" val="41610304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Consumer-to-Consumer(C2C) E-Commerce</a:t>
            </a:r>
            <a:r>
              <a:rPr lang="en-US" dirty="0">
                <a:solidFill>
                  <a:schemeClr val="bg1"/>
                </a:solidFill>
              </a:rPr>
              <a:t/>
            </a:r>
            <a:br>
              <a:rPr lang="en-US" dirty="0">
                <a:solidFill>
                  <a:schemeClr val="bg1"/>
                </a:solidFill>
              </a:rPr>
            </a:br>
            <a:endParaRPr lang="en-US" dirty="0"/>
          </a:p>
        </p:txBody>
      </p:sp>
      <p:sp>
        <p:nvSpPr>
          <p:cNvPr id="3" name="Content Placeholder 2"/>
          <p:cNvSpPr>
            <a:spLocks noGrp="1"/>
          </p:cNvSpPr>
          <p:nvPr>
            <p:ph idx="1"/>
          </p:nvPr>
        </p:nvSpPr>
        <p:spPr>
          <a:xfrm>
            <a:off x="1371600" y="1813810"/>
            <a:ext cx="9601200" cy="4053590"/>
          </a:xfrm>
        </p:spPr>
        <p:txBody>
          <a:bodyPr>
            <a:normAutofit/>
          </a:bodyPr>
          <a:lstStyle/>
          <a:p>
            <a:pPr algn="just"/>
            <a:r>
              <a:rPr lang="en-US" dirty="0">
                <a:solidFill>
                  <a:schemeClr val="tx1"/>
                </a:solidFill>
                <a:latin typeface="Times New Roman" pitchFamily="18" charset="0"/>
                <a:cs typeface="Times New Roman" pitchFamily="18" charset="0"/>
              </a:rPr>
              <a:t>C2C business model helps consumers to sell their assets like residential property, cars, motorcycles, etc., or rent a room by publishing their information on the website.</a:t>
            </a:r>
          </a:p>
          <a:p>
            <a:pPr algn="just"/>
            <a:r>
              <a:rPr lang="en-US" dirty="0">
                <a:solidFill>
                  <a:schemeClr val="tx1"/>
                </a:solidFill>
                <a:latin typeface="Times New Roman" pitchFamily="18" charset="0"/>
                <a:cs typeface="Times New Roman" pitchFamily="18" charset="0"/>
              </a:rPr>
              <a:t> Website may or may not charge the consumer for its services.</a:t>
            </a:r>
          </a:p>
          <a:p>
            <a:pPr algn="just"/>
            <a:r>
              <a:rPr lang="en-US" dirty="0">
                <a:solidFill>
                  <a:schemeClr val="tx1"/>
                </a:solidFill>
                <a:latin typeface="Times New Roman" pitchFamily="18" charset="0"/>
                <a:cs typeface="Times New Roman" pitchFamily="18" charset="0"/>
              </a:rPr>
              <a:t>Another consumer may opt to buy the product of the first customer by viewing the post/advertisement on the website.</a:t>
            </a:r>
          </a:p>
          <a:p>
            <a:pPr algn="just"/>
            <a:r>
              <a:rPr lang="en-US" dirty="0" err="1">
                <a:solidFill>
                  <a:schemeClr val="tx1"/>
                </a:solidFill>
                <a:latin typeface="Times New Roman" pitchFamily="18" charset="0"/>
                <a:cs typeface="Times New Roman" pitchFamily="18" charset="0"/>
              </a:rPr>
              <a:t>Hamrobazar.com</a:t>
            </a:r>
            <a:r>
              <a:rPr lang="en-US" dirty="0">
                <a:solidFill>
                  <a:schemeClr val="tx1"/>
                </a:solidFill>
                <a:latin typeface="Times New Roman" pitchFamily="18" charset="0"/>
                <a:cs typeface="Times New Roman" pitchFamily="18" charset="0"/>
              </a:rPr>
              <a:t>  falls under this category.</a:t>
            </a:r>
          </a:p>
          <a:p>
            <a:endParaRPr lang="en-US" dirty="0"/>
          </a:p>
        </p:txBody>
      </p:sp>
      <p:sp>
        <p:nvSpPr>
          <p:cNvPr id="5" name="Slide Number Placeholder 4"/>
          <p:cNvSpPr>
            <a:spLocks noGrp="1"/>
          </p:cNvSpPr>
          <p:nvPr>
            <p:ph type="sldNum" sz="quarter" idx="12"/>
          </p:nvPr>
        </p:nvSpPr>
        <p:spPr/>
        <p:txBody>
          <a:bodyPr/>
          <a:lstStyle/>
          <a:p>
            <a:fld id="{896F4117-F109-45F4-BEBE-1A8C97DE69E9}" type="slidenum">
              <a:rPr lang="en-US" smtClean="0"/>
              <a:t>43</a:t>
            </a:fld>
            <a:endParaRPr lang="en-US"/>
          </a:p>
        </p:txBody>
      </p:sp>
    </p:spTree>
    <p:extLst>
      <p:ext uri="{BB962C8B-B14F-4D97-AF65-F5344CB8AC3E}">
        <p14:creationId xmlns:p14="http://schemas.microsoft.com/office/powerpoint/2010/main" val="33471327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48548D-CC37-9646-8E62-044D9092D759}"/>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xmlns="" id="{D1E51E69-FEC3-0F45-9BFD-404ADB32D7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8851" y="2249488"/>
            <a:ext cx="7131123" cy="3541712"/>
          </a:xfrm>
        </p:spPr>
      </p:pic>
      <p:sp>
        <p:nvSpPr>
          <p:cNvPr id="5" name="Slide Number Placeholder 4">
            <a:extLst>
              <a:ext uri="{FF2B5EF4-FFF2-40B4-BE49-F238E27FC236}">
                <a16:creationId xmlns:a16="http://schemas.microsoft.com/office/drawing/2014/main" xmlns="" id="{EC0FB826-8990-794A-98DD-C6842523368E}"/>
              </a:ext>
            </a:extLst>
          </p:cNvPr>
          <p:cNvSpPr>
            <a:spLocks noGrp="1"/>
          </p:cNvSpPr>
          <p:nvPr>
            <p:ph type="sldNum" sz="quarter" idx="12"/>
          </p:nvPr>
        </p:nvSpPr>
        <p:spPr/>
        <p:txBody>
          <a:bodyPr/>
          <a:lstStyle/>
          <a:p>
            <a:fld id="{896F4117-F109-45F4-BEBE-1A8C97DE69E9}" type="slidenum">
              <a:rPr lang="en-US" smtClean="0"/>
              <a:t>44</a:t>
            </a:fld>
            <a:endParaRPr lang="en-US"/>
          </a:p>
        </p:txBody>
      </p:sp>
    </p:spTree>
    <p:extLst>
      <p:ext uri="{BB962C8B-B14F-4D97-AF65-F5344CB8AC3E}">
        <p14:creationId xmlns:p14="http://schemas.microsoft.com/office/powerpoint/2010/main" val="22591327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896F4117-F109-45F4-BEBE-1A8C97DE69E9}" type="slidenum">
              <a:rPr lang="en-US" smtClean="0"/>
              <a:t>45</a:t>
            </a:fld>
            <a:endParaRPr lang="en-US"/>
          </a:p>
        </p:txBody>
      </p:sp>
      <p:pic>
        <p:nvPicPr>
          <p:cNvPr id="6" name="Picture 2" descr="C2C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2" y="618517"/>
            <a:ext cx="10195970" cy="5172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0014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75855"/>
            <a:ext cx="9905999" cy="5015346"/>
          </a:xfrm>
        </p:spPr>
        <p:txBody>
          <a:bodyPr>
            <a:normAutofit/>
          </a:bodyPr>
          <a:lstStyle/>
          <a:p>
            <a:pPr marL="0" indent="0">
              <a:buNone/>
            </a:pPr>
            <a:r>
              <a:rPr lang="en-US" dirty="0">
                <a:solidFill>
                  <a:schemeClr val="tx1"/>
                </a:solidFill>
              </a:rPr>
              <a:t>Advantage</a:t>
            </a:r>
          </a:p>
          <a:p>
            <a:pPr lvl="0"/>
            <a:r>
              <a:rPr lang="en-US" dirty="0">
                <a:solidFill>
                  <a:schemeClr val="tx1"/>
                </a:solidFill>
              </a:rPr>
              <a:t> Sellers can post their goods over the internet cheaply compared to the high rent space in a store. </a:t>
            </a:r>
          </a:p>
          <a:p>
            <a:pPr lvl="0"/>
            <a:r>
              <a:rPr lang="en-US" dirty="0">
                <a:solidFill>
                  <a:schemeClr val="tx1"/>
                </a:solidFill>
              </a:rPr>
              <a:t>The lower expenses lead to smaller, yet profitable customer base.  </a:t>
            </a:r>
          </a:p>
          <a:p>
            <a:pPr lvl="0"/>
            <a:r>
              <a:rPr lang="en-US" dirty="0">
                <a:solidFill>
                  <a:schemeClr val="tx1"/>
                </a:solidFill>
              </a:rPr>
              <a:t>Being in a community of similar interest where buyers and sellers come together leading to more chances of goods and services being sold.  </a:t>
            </a:r>
          </a:p>
          <a:p>
            <a:r>
              <a:rPr lang="en-US" dirty="0">
                <a:solidFill>
                  <a:schemeClr val="tx1"/>
                </a:solidFill>
              </a:rPr>
              <a:t>Another benefit is that many small businesses can obtain a higher profitability over a C2C compared to a physical store because of the reduction of overhead costs when conducting an </a:t>
            </a:r>
            <a:r>
              <a:rPr lang="en-US" dirty="0"/>
              <a:t>e-business</a:t>
            </a:r>
            <a:r>
              <a:rPr lang="en-US" dirty="0">
                <a:solidFill>
                  <a:schemeClr val="tx1"/>
                </a:solidFill>
              </a:rPr>
              <a:t>.  </a:t>
            </a:r>
          </a:p>
          <a:p>
            <a:endParaRPr lang="en-US" dirty="0"/>
          </a:p>
        </p:txBody>
      </p:sp>
      <p:sp>
        <p:nvSpPr>
          <p:cNvPr id="5" name="Slide Number Placeholder 4"/>
          <p:cNvSpPr>
            <a:spLocks noGrp="1"/>
          </p:cNvSpPr>
          <p:nvPr>
            <p:ph type="sldNum" sz="quarter" idx="12"/>
          </p:nvPr>
        </p:nvSpPr>
        <p:spPr/>
        <p:txBody>
          <a:bodyPr/>
          <a:lstStyle/>
          <a:p>
            <a:fld id="{896F4117-F109-45F4-BEBE-1A8C97DE69E9}" type="slidenum">
              <a:rPr lang="en-US" smtClean="0"/>
              <a:t>46</a:t>
            </a:fld>
            <a:endParaRPr lang="en-US"/>
          </a:p>
        </p:txBody>
      </p:sp>
    </p:spTree>
    <p:extLst>
      <p:ext uri="{BB962C8B-B14F-4D97-AF65-F5344CB8AC3E}">
        <p14:creationId xmlns:p14="http://schemas.microsoft.com/office/powerpoint/2010/main" val="34383814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65018"/>
            <a:ext cx="9905999" cy="5126183"/>
          </a:xfrm>
        </p:spPr>
        <p:txBody>
          <a:bodyPr>
            <a:normAutofit/>
          </a:bodyPr>
          <a:lstStyle/>
          <a:p>
            <a:pPr marL="0" indent="0">
              <a:buNone/>
            </a:pPr>
            <a:r>
              <a:rPr lang="en-US" dirty="0">
                <a:solidFill>
                  <a:schemeClr val="tx1"/>
                </a:solidFill>
              </a:rPr>
              <a:t>Disadvantage</a:t>
            </a:r>
          </a:p>
          <a:p>
            <a:r>
              <a:rPr lang="en-US" dirty="0" smtClean="0">
                <a:solidFill>
                  <a:schemeClr val="tx1"/>
                </a:solidFill>
              </a:rPr>
              <a:t>It is the least safe </a:t>
            </a:r>
            <a:r>
              <a:rPr lang="en-US" dirty="0">
                <a:solidFill>
                  <a:schemeClr val="tx1"/>
                </a:solidFill>
              </a:rPr>
              <a:t>and </a:t>
            </a:r>
            <a:r>
              <a:rPr lang="en-US" dirty="0" smtClean="0">
                <a:solidFill>
                  <a:schemeClr val="tx1"/>
                </a:solidFill>
              </a:rPr>
              <a:t>unreliable platform to </a:t>
            </a:r>
            <a:r>
              <a:rPr lang="en-US" dirty="0">
                <a:solidFill>
                  <a:schemeClr val="tx1"/>
                </a:solidFill>
              </a:rPr>
              <a:t>conduct business.  </a:t>
            </a:r>
          </a:p>
          <a:p>
            <a:r>
              <a:rPr lang="en-US" dirty="0">
                <a:solidFill>
                  <a:schemeClr val="tx1"/>
                </a:solidFill>
              </a:rPr>
              <a:t>Sometimes buyers and sellers are not accommodating to each other when transactional information is needed.  </a:t>
            </a:r>
            <a:endParaRPr lang="en-US" dirty="0" smtClean="0">
              <a:solidFill>
                <a:schemeClr val="tx1"/>
              </a:solidFill>
            </a:endParaRPr>
          </a:p>
          <a:p>
            <a:r>
              <a:rPr lang="en-US" dirty="0" smtClean="0">
                <a:solidFill>
                  <a:schemeClr val="tx1"/>
                </a:solidFill>
              </a:rPr>
              <a:t>These </a:t>
            </a:r>
            <a:r>
              <a:rPr lang="en-US" dirty="0">
                <a:solidFill>
                  <a:schemeClr val="tx1"/>
                </a:solidFill>
              </a:rPr>
              <a:t>types of sites are known for scams, swindles, and people with ill-business intentions.  </a:t>
            </a:r>
          </a:p>
          <a:p>
            <a:pPr lvl="0" fontAlgn="base"/>
            <a:r>
              <a:rPr lang="en-US" dirty="0">
                <a:solidFill>
                  <a:schemeClr val="tx1"/>
                </a:solidFill>
              </a:rPr>
              <a:t>When things go wrong on C2C e-commerce communities, people can easily spread their stories across the internet which effectively is Word-of-Mouth (WOM) advertising</a:t>
            </a:r>
          </a:p>
          <a:p>
            <a:endParaRPr lang="en-US" dirty="0"/>
          </a:p>
        </p:txBody>
      </p:sp>
      <p:sp>
        <p:nvSpPr>
          <p:cNvPr id="5" name="Slide Number Placeholder 4"/>
          <p:cNvSpPr>
            <a:spLocks noGrp="1"/>
          </p:cNvSpPr>
          <p:nvPr>
            <p:ph type="sldNum" sz="quarter" idx="12"/>
          </p:nvPr>
        </p:nvSpPr>
        <p:spPr/>
        <p:txBody>
          <a:bodyPr/>
          <a:lstStyle/>
          <a:p>
            <a:fld id="{896F4117-F109-45F4-BEBE-1A8C97DE69E9}" type="slidenum">
              <a:rPr lang="en-US" smtClean="0"/>
              <a:t>47</a:t>
            </a:fld>
            <a:endParaRPr lang="en-US"/>
          </a:p>
        </p:txBody>
      </p:sp>
    </p:spTree>
    <p:extLst>
      <p:ext uri="{BB962C8B-B14F-4D97-AF65-F5344CB8AC3E}">
        <p14:creationId xmlns:p14="http://schemas.microsoft.com/office/powerpoint/2010/main" val="9112509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911"/>
            <a:ext cx="10515600" cy="502276"/>
          </a:xfrm>
        </p:spPr>
        <p:txBody>
          <a:bodyPr>
            <a:normAutofit fontScale="90000"/>
          </a:bodyPr>
          <a:lstStyle/>
          <a:p>
            <a:r>
              <a:rPr lang="en-US" dirty="0">
                <a:solidFill>
                  <a:schemeClr val="tx1"/>
                </a:solidFill>
              </a:rPr>
              <a:t>Consumer-to-Business(C2B) </a:t>
            </a:r>
            <a:r>
              <a:rPr lang="en-US" dirty="0" smtClean="0">
                <a:solidFill>
                  <a:schemeClr val="tx1"/>
                </a:solidFill>
              </a:rPr>
              <a:t>E-Commerce</a:t>
            </a:r>
            <a:endParaRPr lang="en-US" dirty="0">
              <a:solidFill>
                <a:schemeClr val="tx1"/>
              </a:solidFill>
            </a:endParaRPr>
          </a:p>
        </p:txBody>
      </p:sp>
      <p:sp>
        <p:nvSpPr>
          <p:cNvPr id="3" name="Content Placeholder 2"/>
          <p:cNvSpPr>
            <a:spLocks noGrp="1"/>
          </p:cNvSpPr>
          <p:nvPr>
            <p:ph idx="1"/>
          </p:nvPr>
        </p:nvSpPr>
        <p:spPr>
          <a:xfrm>
            <a:off x="1371600" y="759854"/>
            <a:ext cx="9601200" cy="5370489"/>
          </a:xfrm>
        </p:spPr>
        <p:txBody>
          <a:bodyPr>
            <a:normAutofit fontScale="85000" lnSpcReduction="10000"/>
          </a:bodyPr>
          <a:lstStyle/>
          <a:p>
            <a:pPr algn="just"/>
            <a:r>
              <a:rPr lang="en-US" dirty="0">
                <a:solidFill>
                  <a:schemeClr val="tx1"/>
                </a:solidFill>
                <a:cs typeface="Times New Roman" pitchFamily="18" charset="0"/>
              </a:rPr>
              <a:t>A consumer approaches a website showing multiple business organizations for a particular service</a:t>
            </a:r>
            <a:r>
              <a:rPr lang="en-US" dirty="0" smtClean="0">
                <a:solidFill>
                  <a:schemeClr val="tx1"/>
                </a:solidFill>
                <a:cs typeface="Times New Roman" pitchFamily="18" charset="0"/>
              </a:rPr>
              <a:t>.</a:t>
            </a:r>
          </a:p>
          <a:p>
            <a:pPr algn="just"/>
            <a:endParaRPr lang="en-US" dirty="0">
              <a:solidFill>
                <a:schemeClr val="tx1"/>
              </a:solidFill>
              <a:cs typeface="Times New Roman" pitchFamily="18" charset="0"/>
            </a:endParaRPr>
          </a:p>
          <a:p>
            <a:pPr algn="just"/>
            <a:r>
              <a:rPr lang="en-US" dirty="0">
                <a:solidFill>
                  <a:schemeClr val="tx1"/>
                </a:solidFill>
                <a:cs typeface="Times New Roman" pitchFamily="18" charset="0"/>
              </a:rPr>
              <a:t> The consumer places an estimate of amount he/she wants to spend for a particular service. </a:t>
            </a:r>
            <a:endParaRPr lang="en-US" dirty="0" smtClean="0">
              <a:solidFill>
                <a:schemeClr val="tx1"/>
              </a:solidFill>
              <a:cs typeface="Times New Roman" pitchFamily="18" charset="0"/>
            </a:endParaRPr>
          </a:p>
          <a:p>
            <a:pPr algn="just"/>
            <a:endParaRPr lang="en-US" dirty="0">
              <a:solidFill>
                <a:schemeClr val="tx1"/>
              </a:solidFill>
              <a:cs typeface="Times New Roman" pitchFamily="18" charset="0"/>
            </a:endParaRPr>
          </a:p>
          <a:p>
            <a:pPr algn="just"/>
            <a:r>
              <a:rPr lang="en-US" dirty="0">
                <a:solidFill>
                  <a:schemeClr val="tx1"/>
                </a:solidFill>
                <a:cs typeface="Times New Roman" pitchFamily="18" charset="0"/>
              </a:rPr>
              <a:t>For example, </a:t>
            </a:r>
            <a:r>
              <a:rPr lang="en-US" dirty="0" smtClean="0">
                <a:solidFill>
                  <a:schemeClr val="tx1"/>
                </a:solidFill>
                <a:cs typeface="Times New Roman" pitchFamily="18" charset="0"/>
              </a:rPr>
              <a:t>dairy product sold to community market by the milkman. </a:t>
            </a:r>
          </a:p>
          <a:p>
            <a:pPr algn="just"/>
            <a:endParaRPr lang="en-US" dirty="0">
              <a:solidFill>
                <a:schemeClr val="tx1"/>
              </a:solidFill>
              <a:cs typeface="Times New Roman" pitchFamily="18" charset="0"/>
            </a:endParaRPr>
          </a:p>
          <a:p>
            <a:pPr algn="just"/>
            <a:r>
              <a:rPr lang="en-US" dirty="0">
                <a:solidFill>
                  <a:schemeClr val="tx1"/>
                </a:solidFill>
                <a:cs typeface="Times New Roman" pitchFamily="18" charset="0"/>
              </a:rPr>
              <a:t>A business organization who fulfills the consumer's requirement within the specified budget, approaches the customer and provides its services</a:t>
            </a:r>
            <a:r>
              <a:rPr lang="en-US" dirty="0" smtClean="0">
                <a:solidFill>
                  <a:schemeClr val="tx1"/>
                </a:solidFill>
                <a:cs typeface="Times New Roman" pitchFamily="18" charset="0"/>
              </a:rPr>
              <a:t>.</a:t>
            </a:r>
          </a:p>
          <a:p>
            <a:pPr algn="just"/>
            <a:endParaRPr lang="en-US" dirty="0">
              <a:solidFill>
                <a:schemeClr val="tx1"/>
              </a:solidFill>
              <a:cs typeface="Times New Roman" pitchFamily="18" charset="0"/>
            </a:endParaRPr>
          </a:p>
          <a:p>
            <a:pPr algn="just"/>
            <a:r>
              <a:rPr lang="en-US" dirty="0">
                <a:solidFill>
                  <a:schemeClr val="tx1"/>
                </a:solidFill>
                <a:cs typeface="Times New Roman" pitchFamily="18" charset="0"/>
              </a:rPr>
              <a:t>Another example of this model also includes the designers who present several proposals for a company logo and where only one of them is selected and effectively purchased.</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896F4117-F109-45F4-BEBE-1A8C97DE69E9}" type="slidenum">
              <a:rPr lang="en-US" smtClean="0"/>
              <a:t>48</a:t>
            </a:fld>
            <a:endParaRPr lang="en-US"/>
          </a:p>
        </p:txBody>
      </p:sp>
    </p:spTree>
    <p:extLst>
      <p:ext uri="{BB962C8B-B14F-4D97-AF65-F5344CB8AC3E}">
        <p14:creationId xmlns:p14="http://schemas.microsoft.com/office/powerpoint/2010/main" val="31549021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B2507E-187D-ED4F-ACB6-BDB4C2CBA549}"/>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xmlns="" id="{B66F36EC-1C72-2C41-B65D-E08A835DFF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1847" y="2249488"/>
            <a:ext cx="7205132" cy="3541712"/>
          </a:xfrm>
        </p:spPr>
      </p:pic>
      <p:sp>
        <p:nvSpPr>
          <p:cNvPr id="5" name="Slide Number Placeholder 4">
            <a:extLst>
              <a:ext uri="{FF2B5EF4-FFF2-40B4-BE49-F238E27FC236}">
                <a16:creationId xmlns:a16="http://schemas.microsoft.com/office/drawing/2014/main" xmlns="" id="{894C855B-DFE8-1D40-B418-E65CC21E2B45}"/>
              </a:ext>
            </a:extLst>
          </p:cNvPr>
          <p:cNvSpPr>
            <a:spLocks noGrp="1"/>
          </p:cNvSpPr>
          <p:nvPr>
            <p:ph type="sldNum" sz="quarter" idx="12"/>
          </p:nvPr>
        </p:nvSpPr>
        <p:spPr/>
        <p:txBody>
          <a:bodyPr/>
          <a:lstStyle/>
          <a:p>
            <a:fld id="{896F4117-F109-45F4-BEBE-1A8C97DE69E9}" type="slidenum">
              <a:rPr lang="en-US" smtClean="0"/>
              <a:t>49</a:t>
            </a:fld>
            <a:endParaRPr lang="en-US"/>
          </a:p>
        </p:txBody>
      </p:sp>
    </p:spTree>
    <p:extLst>
      <p:ext uri="{BB962C8B-B14F-4D97-AF65-F5344CB8AC3E}">
        <p14:creationId xmlns:p14="http://schemas.microsoft.com/office/powerpoint/2010/main" val="218884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r>
              <a:rPr lang="en-US" dirty="0" smtClean="0"/>
              <a:t>What is E-business</a:t>
            </a:r>
            <a:endParaRPr lang="en-US" dirty="0"/>
          </a:p>
        </p:txBody>
      </p:sp>
      <p:sp>
        <p:nvSpPr>
          <p:cNvPr id="3" name="Content Placeholder 2"/>
          <p:cNvSpPr>
            <a:spLocks noGrp="1"/>
          </p:cNvSpPr>
          <p:nvPr>
            <p:ph idx="1"/>
          </p:nvPr>
        </p:nvSpPr>
        <p:spPr>
          <a:xfrm>
            <a:off x="838200" y="1352282"/>
            <a:ext cx="10515600" cy="4824681"/>
          </a:xfrm>
        </p:spPr>
        <p:txBody>
          <a:bodyPr>
            <a:normAutofit/>
          </a:bodyPr>
          <a:lstStyle/>
          <a:p>
            <a:r>
              <a:rPr lang="en-US" dirty="0" smtClean="0"/>
              <a:t>Some still view e-business as the activities that do not include buying and selling over the internet.</a:t>
            </a:r>
          </a:p>
          <a:p>
            <a:r>
              <a:rPr lang="en-US" dirty="0" smtClean="0"/>
              <a:t>In narrow perspective, e-business consists of collaboration and intra-business activities.</a:t>
            </a:r>
          </a:p>
          <a:p>
            <a:endParaRPr lang="en-US" dirty="0"/>
          </a:p>
          <a:p>
            <a:r>
              <a:rPr lang="en-US" dirty="0" smtClean="0"/>
              <a:t>However, e-business has a broader scope than EC.</a:t>
            </a:r>
          </a:p>
          <a:p>
            <a:r>
              <a:rPr lang="en-US" dirty="0" smtClean="0"/>
              <a:t>E-business relates to conducting all kinds of business online (not just buy or sell) such as servicing customers, collaboration with partners, delivery, advertisement and feedback, electronic transactions, etc.</a:t>
            </a:r>
          </a:p>
          <a:p>
            <a:endParaRPr lang="en-US" dirty="0" smtClean="0"/>
          </a:p>
        </p:txBody>
      </p:sp>
      <p:sp>
        <p:nvSpPr>
          <p:cNvPr id="4" name="Slide Number Placeholder 3"/>
          <p:cNvSpPr>
            <a:spLocks noGrp="1"/>
          </p:cNvSpPr>
          <p:nvPr>
            <p:ph type="sldNum" sz="quarter" idx="12"/>
          </p:nvPr>
        </p:nvSpPr>
        <p:spPr/>
        <p:txBody>
          <a:bodyPr/>
          <a:lstStyle/>
          <a:p>
            <a:fld id="{83A1C4B3-F368-4BA1-9A3B-4D493BAFFF03}" type="slidenum">
              <a:rPr lang="en-US" smtClean="0"/>
              <a:t>5</a:t>
            </a:fld>
            <a:endParaRPr lang="en-US"/>
          </a:p>
        </p:txBody>
      </p:sp>
    </p:spTree>
    <p:extLst>
      <p:ext uri="{BB962C8B-B14F-4D97-AF65-F5344CB8AC3E}">
        <p14:creationId xmlns:p14="http://schemas.microsoft.com/office/powerpoint/2010/main" val="27082019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896F4117-F109-45F4-BEBE-1A8C97DE69E9}" type="slidenum">
              <a:rPr lang="en-US" smtClean="0"/>
              <a:t>50</a:t>
            </a:fld>
            <a:endParaRPr lang="en-US"/>
          </a:p>
        </p:txBody>
      </p:sp>
      <p:pic>
        <p:nvPicPr>
          <p:cNvPr id="6" name="Picture 2" descr="C2B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2" y="618517"/>
            <a:ext cx="10086306" cy="5172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0170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318655"/>
            <a:ext cx="9905999" cy="5472546"/>
          </a:xfrm>
        </p:spPr>
        <p:txBody>
          <a:bodyPr/>
          <a:lstStyle/>
          <a:p>
            <a:pPr marL="0" indent="0">
              <a:buNone/>
            </a:pPr>
            <a:r>
              <a:rPr lang="en-US" dirty="0">
                <a:solidFill>
                  <a:schemeClr val="tx1"/>
                </a:solidFill>
              </a:rPr>
              <a:t>Advantages</a:t>
            </a:r>
          </a:p>
          <a:p>
            <a:pPr lvl="0"/>
            <a:r>
              <a:rPr lang="en-US" dirty="0">
                <a:solidFill>
                  <a:schemeClr val="tx1"/>
                </a:solidFill>
              </a:rPr>
              <a:t>Papal set up directly for this reason.</a:t>
            </a:r>
          </a:p>
          <a:p>
            <a:pPr lvl="0"/>
            <a:r>
              <a:rPr lang="en-US" dirty="0">
                <a:solidFill>
                  <a:schemeClr val="tx1"/>
                </a:solidFill>
              </a:rPr>
              <a:t>Broader market.</a:t>
            </a:r>
          </a:p>
          <a:p>
            <a:pPr lvl="0"/>
            <a:r>
              <a:rPr lang="en-US" dirty="0">
                <a:solidFill>
                  <a:schemeClr val="tx1"/>
                </a:solidFill>
              </a:rPr>
              <a:t>Eliminates intermediary.</a:t>
            </a:r>
          </a:p>
          <a:p>
            <a:pPr lvl="0"/>
            <a:r>
              <a:rPr lang="en-US" dirty="0">
                <a:solidFill>
                  <a:schemeClr val="tx1"/>
                </a:solidFill>
              </a:rPr>
              <a:t>Constantly changing, updating.</a:t>
            </a:r>
          </a:p>
          <a:p>
            <a:pPr lvl="0"/>
            <a:r>
              <a:rPr lang="en-US" dirty="0">
                <a:solidFill>
                  <a:schemeClr val="tx1"/>
                </a:solidFill>
              </a:rPr>
              <a:t>Always there so that consumers can use it whenever they want</a:t>
            </a:r>
            <a:r>
              <a:rPr lang="en-US" dirty="0">
                <a:solidFill>
                  <a:schemeClr val="bg1"/>
                </a:solidFill>
              </a:rPr>
              <a:t>.</a:t>
            </a:r>
          </a:p>
          <a:p>
            <a:endParaRPr lang="en-US" dirty="0">
              <a:solidFill>
                <a:schemeClr val="bg1"/>
              </a:solidFill>
            </a:endParaRPr>
          </a:p>
        </p:txBody>
      </p:sp>
      <p:sp>
        <p:nvSpPr>
          <p:cNvPr id="5" name="Slide Number Placeholder 4"/>
          <p:cNvSpPr>
            <a:spLocks noGrp="1"/>
          </p:cNvSpPr>
          <p:nvPr>
            <p:ph type="sldNum" sz="quarter" idx="12"/>
          </p:nvPr>
        </p:nvSpPr>
        <p:spPr/>
        <p:txBody>
          <a:bodyPr/>
          <a:lstStyle/>
          <a:p>
            <a:fld id="{896F4117-F109-45F4-BEBE-1A8C97DE69E9}" type="slidenum">
              <a:rPr lang="en-US" smtClean="0"/>
              <a:t>51</a:t>
            </a:fld>
            <a:endParaRPr lang="en-US"/>
          </a:p>
        </p:txBody>
      </p:sp>
    </p:spTree>
    <p:extLst>
      <p:ext uri="{BB962C8B-B14F-4D97-AF65-F5344CB8AC3E}">
        <p14:creationId xmlns:p14="http://schemas.microsoft.com/office/powerpoint/2010/main" val="28334868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318655"/>
            <a:ext cx="9905999" cy="5472546"/>
          </a:xfrm>
        </p:spPr>
        <p:txBody>
          <a:bodyPr/>
          <a:lstStyle/>
          <a:p>
            <a:pPr marL="0" indent="0">
              <a:buNone/>
            </a:pPr>
            <a:r>
              <a:rPr lang="en-US" dirty="0">
                <a:solidFill>
                  <a:schemeClr val="tx1"/>
                </a:solidFill>
              </a:rPr>
              <a:t>Disadvantages</a:t>
            </a:r>
          </a:p>
          <a:p>
            <a:pPr lvl="0"/>
            <a:r>
              <a:rPr lang="en-US" dirty="0">
                <a:solidFill>
                  <a:schemeClr val="tx1"/>
                </a:solidFill>
              </a:rPr>
              <a:t>No quality control</a:t>
            </a:r>
          </a:p>
          <a:p>
            <a:pPr lvl="0"/>
            <a:r>
              <a:rPr lang="en-US" dirty="0">
                <a:solidFill>
                  <a:schemeClr val="tx1"/>
                </a:solidFill>
              </a:rPr>
              <a:t>No payment guarantee</a:t>
            </a:r>
          </a:p>
          <a:p>
            <a:r>
              <a:rPr lang="en-US" dirty="0">
                <a:solidFill>
                  <a:schemeClr val="tx1"/>
                </a:solidFill>
              </a:rPr>
              <a:t>Hard to pay for using </a:t>
            </a:r>
            <a:r>
              <a:rPr lang="en-US" dirty="0" err="1">
                <a:solidFill>
                  <a:schemeClr val="tx1"/>
                </a:solidFill>
              </a:rPr>
              <a:t>cheques</a:t>
            </a:r>
            <a:r>
              <a:rPr lang="en-US" dirty="0">
                <a:solidFill>
                  <a:schemeClr val="tx1"/>
                </a:solidFill>
              </a:rPr>
              <a:t>, ATM, cards, etc. </a:t>
            </a:r>
            <a:r>
              <a:rPr lang="en-US">
                <a:solidFill>
                  <a:schemeClr val="tx1"/>
                </a:solidFill>
              </a:rPr>
              <a:t>but </a:t>
            </a:r>
            <a:r>
              <a:rPr lang="en-US" smtClean="0">
                <a:solidFill>
                  <a:schemeClr val="tx1"/>
                </a:solidFill>
              </a:rPr>
              <a:t>in future </a:t>
            </a:r>
            <a:r>
              <a:rPr lang="en-US" dirty="0">
                <a:solidFill>
                  <a:schemeClr val="tx1"/>
                </a:solidFill>
              </a:rPr>
              <a:t>this is likely to change</a:t>
            </a:r>
          </a:p>
        </p:txBody>
      </p:sp>
      <p:sp>
        <p:nvSpPr>
          <p:cNvPr id="5" name="Slide Number Placeholder 4"/>
          <p:cNvSpPr>
            <a:spLocks noGrp="1"/>
          </p:cNvSpPr>
          <p:nvPr>
            <p:ph type="sldNum" sz="quarter" idx="12"/>
          </p:nvPr>
        </p:nvSpPr>
        <p:spPr/>
        <p:txBody>
          <a:bodyPr/>
          <a:lstStyle/>
          <a:p>
            <a:fld id="{896F4117-F109-45F4-BEBE-1A8C97DE69E9}" type="slidenum">
              <a:rPr lang="en-US" smtClean="0"/>
              <a:t>52</a:t>
            </a:fld>
            <a:endParaRPr lang="en-US"/>
          </a:p>
        </p:txBody>
      </p:sp>
    </p:spTree>
    <p:extLst>
      <p:ext uri="{BB962C8B-B14F-4D97-AF65-F5344CB8AC3E}">
        <p14:creationId xmlns:p14="http://schemas.microsoft.com/office/powerpoint/2010/main" val="9838633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3A1C4B3-F368-4BA1-9A3B-4D493BAFFF03}" type="slidenum">
              <a:rPr lang="en-US" smtClean="0"/>
              <a:t>53</a:t>
            </a:fld>
            <a:endParaRPr lang="en-US"/>
          </a:p>
        </p:txBody>
      </p:sp>
    </p:spTree>
    <p:extLst>
      <p:ext uri="{BB962C8B-B14F-4D97-AF65-F5344CB8AC3E}">
        <p14:creationId xmlns:p14="http://schemas.microsoft.com/office/powerpoint/2010/main" val="2293851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0185C8-8845-8540-999A-135C81CE6171}"/>
              </a:ext>
            </a:extLst>
          </p:cNvPr>
          <p:cNvSpPr>
            <a:spLocks noGrp="1"/>
          </p:cNvSpPr>
          <p:nvPr>
            <p:ph type="title"/>
          </p:nvPr>
        </p:nvSpPr>
        <p:spPr/>
        <p:txBody>
          <a:bodyPr>
            <a:normAutofit/>
          </a:bodyPr>
          <a:lstStyle/>
          <a:p>
            <a:r>
              <a:rPr lang="en-US" dirty="0"/>
              <a:t>Social network and social network service</a:t>
            </a:r>
            <a:br>
              <a:rPr lang="en-US" dirty="0"/>
            </a:br>
            <a:endParaRPr lang="en-US" dirty="0"/>
          </a:p>
        </p:txBody>
      </p:sp>
      <p:sp>
        <p:nvSpPr>
          <p:cNvPr id="3" name="Content Placeholder 2">
            <a:extLst>
              <a:ext uri="{FF2B5EF4-FFF2-40B4-BE49-F238E27FC236}">
                <a16:creationId xmlns="" xmlns:a16="http://schemas.microsoft.com/office/drawing/2014/main" id="{9A372C2B-6795-7440-973F-D346F4D36684}"/>
              </a:ext>
            </a:extLst>
          </p:cNvPr>
          <p:cNvSpPr>
            <a:spLocks noGrp="1"/>
          </p:cNvSpPr>
          <p:nvPr>
            <p:ph idx="1"/>
          </p:nvPr>
        </p:nvSpPr>
        <p:spPr/>
        <p:txBody>
          <a:bodyPr>
            <a:normAutofit fontScale="92500" lnSpcReduction="10000"/>
          </a:bodyPr>
          <a:lstStyle/>
          <a:p>
            <a:pPr algn="just"/>
            <a:r>
              <a:rPr lang="en-US" dirty="0"/>
              <a:t>A </a:t>
            </a:r>
            <a:r>
              <a:rPr lang="en-US" b="1" dirty="0"/>
              <a:t>social networking service</a:t>
            </a:r>
            <a:r>
              <a:rPr lang="en-US" dirty="0"/>
              <a:t> (also </a:t>
            </a:r>
            <a:r>
              <a:rPr lang="en-US" b="1" dirty="0"/>
              <a:t>social networking site</a:t>
            </a:r>
            <a:r>
              <a:rPr lang="en-US" dirty="0"/>
              <a:t> or </a:t>
            </a:r>
            <a:r>
              <a:rPr lang="en-US" b="1" dirty="0"/>
              <a:t>social media</a:t>
            </a:r>
            <a:r>
              <a:rPr lang="en-US" dirty="0"/>
              <a:t>) is an online platform which people use to build social networks or social relationships with other people who share similar personal or career interests, activities, backgrounds or real-life connections</a:t>
            </a:r>
            <a:r>
              <a:rPr lang="en-US" dirty="0" smtClean="0"/>
              <a:t>.</a:t>
            </a:r>
          </a:p>
          <a:p>
            <a:pPr algn="just"/>
            <a:endParaRPr lang="en-US" dirty="0"/>
          </a:p>
          <a:p>
            <a:pPr algn="just"/>
            <a:r>
              <a:rPr lang="en-US" dirty="0"/>
              <a:t>A social networking service (SNS) is an online vehicle for creating relationships with other people who share an interest, background, or real relationship. </a:t>
            </a:r>
            <a:endParaRPr lang="en-US" dirty="0" smtClean="0"/>
          </a:p>
          <a:p>
            <a:pPr algn="just"/>
            <a:endParaRPr lang="en-US" dirty="0"/>
          </a:p>
          <a:p>
            <a:pPr algn="just"/>
            <a:r>
              <a:rPr lang="en-US" dirty="0"/>
              <a:t>Social networking service users create a profile with personal information and photos and form connections with other profiles</a:t>
            </a:r>
            <a:r>
              <a:rPr lang="en-US" dirty="0" smtClean="0"/>
              <a:t>.</a:t>
            </a:r>
            <a:endParaRPr lang="en-US" dirty="0"/>
          </a:p>
        </p:txBody>
      </p:sp>
      <p:sp>
        <p:nvSpPr>
          <p:cNvPr id="5" name="Slide Number Placeholder 4">
            <a:extLst>
              <a:ext uri="{FF2B5EF4-FFF2-40B4-BE49-F238E27FC236}">
                <a16:creationId xmlns="" xmlns:a16="http://schemas.microsoft.com/office/drawing/2014/main" id="{2EF32C47-AD3D-044C-9B2F-F7F50811E549}"/>
              </a:ext>
            </a:extLst>
          </p:cNvPr>
          <p:cNvSpPr>
            <a:spLocks noGrp="1"/>
          </p:cNvSpPr>
          <p:nvPr>
            <p:ph type="sldNum" sz="quarter" idx="12"/>
          </p:nvPr>
        </p:nvSpPr>
        <p:spPr/>
        <p:txBody>
          <a:bodyPr/>
          <a:lstStyle/>
          <a:p>
            <a:fld id="{BC5F5795-AF0F-AC4F-A1A3-FC59A9D0BB36}" type="slidenum">
              <a:rPr lang="en-US" smtClean="0"/>
              <a:t>54</a:t>
            </a:fld>
            <a:endParaRPr lang="en-US"/>
          </a:p>
        </p:txBody>
      </p:sp>
    </p:spTree>
    <p:extLst>
      <p:ext uri="{BB962C8B-B14F-4D97-AF65-F5344CB8AC3E}">
        <p14:creationId xmlns:p14="http://schemas.microsoft.com/office/powerpoint/2010/main" val="6299801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90A1F5E-F893-E44E-ADBC-F45EFC6A5419}"/>
              </a:ext>
            </a:extLst>
          </p:cNvPr>
          <p:cNvSpPr>
            <a:spLocks noGrp="1"/>
          </p:cNvSpPr>
          <p:nvPr>
            <p:ph idx="1"/>
          </p:nvPr>
        </p:nvSpPr>
        <p:spPr>
          <a:xfrm>
            <a:off x="838200" y="721217"/>
            <a:ext cx="10515600" cy="5455746"/>
          </a:xfrm>
        </p:spPr>
        <p:txBody>
          <a:bodyPr>
            <a:normAutofit/>
          </a:bodyPr>
          <a:lstStyle/>
          <a:p>
            <a:pPr algn="just"/>
            <a:r>
              <a:rPr lang="en-US" dirty="0"/>
              <a:t>Successful specialized SNS include YouTube, </a:t>
            </a:r>
            <a:r>
              <a:rPr lang="en-US" dirty="0" err="1"/>
              <a:t>Instagram</a:t>
            </a:r>
            <a:r>
              <a:rPr lang="en-US" dirty="0"/>
              <a:t>, Twitter, LinkedIn, </a:t>
            </a:r>
            <a:r>
              <a:rPr lang="en-US" dirty="0" err="1"/>
              <a:t>Reddit</a:t>
            </a:r>
            <a:r>
              <a:rPr lang="en-US" dirty="0"/>
              <a:t>, </a:t>
            </a:r>
            <a:r>
              <a:rPr lang="en-US" dirty="0" err="1"/>
              <a:t>Snapchat</a:t>
            </a:r>
            <a:r>
              <a:rPr lang="en-US" dirty="0"/>
              <a:t>, </a:t>
            </a:r>
            <a:r>
              <a:rPr lang="en-US" dirty="0" err="1"/>
              <a:t>Tumblr</a:t>
            </a:r>
            <a:r>
              <a:rPr lang="en-US" dirty="0"/>
              <a:t>, </a:t>
            </a:r>
            <a:r>
              <a:rPr lang="en-US" dirty="0" err="1"/>
              <a:t>Pinterest</a:t>
            </a:r>
            <a:r>
              <a:rPr lang="en-US" dirty="0"/>
              <a:t>, and </a:t>
            </a:r>
            <a:r>
              <a:rPr lang="en-US" dirty="0" err="1"/>
              <a:t>TikTok</a:t>
            </a:r>
            <a:r>
              <a:rPr lang="en-US" dirty="0"/>
              <a:t>. SNS profiles are very popular across the globe.</a:t>
            </a:r>
          </a:p>
          <a:p>
            <a:pPr algn="just"/>
            <a:endParaRPr lang="en-US" dirty="0" smtClean="0"/>
          </a:p>
          <a:p>
            <a:pPr algn="just"/>
            <a:r>
              <a:rPr lang="en-US" dirty="0" smtClean="0"/>
              <a:t>The </a:t>
            </a:r>
            <a:r>
              <a:rPr lang="en-US" dirty="0"/>
              <a:t>social networking service business model is based on online advertising, either through targeted advertising that utilizes an individual's personal information, search habits, location or other such data, or by selling the personal information to third parties. </a:t>
            </a:r>
          </a:p>
          <a:p>
            <a:pPr algn="just"/>
            <a:endParaRPr lang="en-US" dirty="0" smtClean="0"/>
          </a:p>
          <a:p>
            <a:pPr algn="just"/>
            <a:r>
              <a:rPr lang="en-US" dirty="0" smtClean="0"/>
              <a:t>Mobile </a:t>
            </a:r>
            <a:r>
              <a:rPr lang="en-US" dirty="0"/>
              <a:t>technologies, such as smartphones and tablets, have helped the growth of social SNS adoption and use.</a:t>
            </a:r>
          </a:p>
        </p:txBody>
      </p:sp>
      <p:sp>
        <p:nvSpPr>
          <p:cNvPr id="5" name="Slide Number Placeholder 4">
            <a:extLst>
              <a:ext uri="{FF2B5EF4-FFF2-40B4-BE49-F238E27FC236}">
                <a16:creationId xmlns="" xmlns:a16="http://schemas.microsoft.com/office/drawing/2014/main" id="{98268E38-DBD0-1A42-826C-466510FE7B13}"/>
              </a:ext>
            </a:extLst>
          </p:cNvPr>
          <p:cNvSpPr>
            <a:spLocks noGrp="1"/>
          </p:cNvSpPr>
          <p:nvPr>
            <p:ph type="sldNum" sz="quarter" idx="12"/>
          </p:nvPr>
        </p:nvSpPr>
        <p:spPr/>
        <p:txBody>
          <a:bodyPr/>
          <a:lstStyle/>
          <a:p>
            <a:fld id="{BC5F5795-AF0F-AC4F-A1A3-FC59A9D0BB36}" type="slidenum">
              <a:rPr lang="en-US" smtClean="0"/>
              <a:t>55</a:t>
            </a:fld>
            <a:endParaRPr lang="en-US"/>
          </a:p>
        </p:txBody>
      </p:sp>
    </p:spTree>
    <p:extLst>
      <p:ext uri="{BB962C8B-B14F-4D97-AF65-F5344CB8AC3E}">
        <p14:creationId xmlns:p14="http://schemas.microsoft.com/office/powerpoint/2010/main" val="13193672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2B1E1A9-86EA-6F4E-B583-841200045EFD}"/>
              </a:ext>
            </a:extLst>
          </p:cNvPr>
          <p:cNvSpPr>
            <a:spLocks noGrp="1"/>
          </p:cNvSpPr>
          <p:nvPr>
            <p:ph idx="1"/>
          </p:nvPr>
        </p:nvSpPr>
        <p:spPr>
          <a:xfrm>
            <a:off x="1251678" y="539646"/>
            <a:ext cx="10455640" cy="5836033"/>
          </a:xfrm>
        </p:spPr>
        <p:txBody>
          <a:bodyPr>
            <a:normAutofit/>
          </a:bodyPr>
          <a:lstStyle/>
          <a:p>
            <a:pPr marL="0" indent="0">
              <a:buNone/>
            </a:pPr>
            <a:r>
              <a:rPr lang="en-US" b="1" dirty="0"/>
              <a:t>Social Networking Service Characteristics</a:t>
            </a:r>
          </a:p>
          <a:p>
            <a:pPr algn="just"/>
            <a:r>
              <a:rPr lang="en-US" dirty="0" smtClean="0"/>
              <a:t>Driven by User-generated contents, </a:t>
            </a:r>
            <a:r>
              <a:rPr lang="en-US" dirty="0"/>
              <a:t>such as photos, videos, and </a:t>
            </a:r>
            <a:r>
              <a:rPr lang="en-US" dirty="0" smtClean="0"/>
              <a:t>posts.</a:t>
            </a:r>
            <a:endParaRPr lang="en-US" dirty="0"/>
          </a:p>
          <a:p>
            <a:pPr algn="just"/>
            <a:r>
              <a:rPr lang="en-US" dirty="0" smtClean="0"/>
              <a:t>Ability </a:t>
            </a:r>
            <a:r>
              <a:rPr lang="en-US" dirty="0"/>
              <a:t>to connect individuals from all over the </a:t>
            </a:r>
            <a:r>
              <a:rPr lang="en-US" dirty="0" smtClean="0"/>
              <a:t>world.</a:t>
            </a:r>
            <a:endParaRPr lang="en-US" dirty="0"/>
          </a:p>
          <a:p>
            <a:pPr algn="just"/>
            <a:r>
              <a:rPr lang="en-US" dirty="0" smtClean="0"/>
              <a:t>Generally free-to-use. </a:t>
            </a:r>
            <a:endParaRPr lang="en-US" dirty="0"/>
          </a:p>
          <a:p>
            <a:pPr algn="just"/>
            <a:r>
              <a:rPr lang="en-US" dirty="0" smtClean="0"/>
              <a:t>Business </a:t>
            </a:r>
            <a:r>
              <a:rPr lang="en-US" dirty="0"/>
              <a:t>model is based on breadth of </a:t>
            </a:r>
            <a:r>
              <a:rPr lang="en-US" dirty="0" smtClean="0"/>
              <a:t>membership. </a:t>
            </a:r>
            <a:endParaRPr lang="en-US" dirty="0"/>
          </a:p>
          <a:p>
            <a:pPr algn="just"/>
            <a:r>
              <a:rPr lang="en-US" dirty="0" smtClean="0"/>
              <a:t>Help in forging </a:t>
            </a:r>
            <a:r>
              <a:rPr lang="en-US" dirty="0"/>
              <a:t>and </a:t>
            </a:r>
            <a:r>
              <a:rPr lang="en-US" dirty="0" smtClean="0"/>
              <a:t>developing </a:t>
            </a:r>
            <a:r>
              <a:rPr lang="en-US" dirty="0"/>
              <a:t>relationships between people who share a profession or business network.</a:t>
            </a:r>
          </a:p>
          <a:p>
            <a:pPr algn="just"/>
            <a:r>
              <a:rPr lang="en-US" dirty="0"/>
              <a:t>They may be used to help individuals find information, products, services or resources that are relevant to them.</a:t>
            </a:r>
          </a:p>
          <a:p>
            <a:pPr algn="just"/>
            <a:endParaRPr lang="en-US" dirty="0"/>
          </a:p>
        </p:txBody>
      </p:sp>
      <p:sp>
        <p:nvSpPr>
          <p:cNvPr id="5" name="Slide Number Placeholder 4">
            <a:extLst>
              <a:ext uri="{FF2B5EF4-FFF2-40B4-BE49-F238E27FC236}">
                <a16:creationId xmlns="" xmlns:a16="http://schemas.microsoft.com/office/drawing/2014/main" id="{4BBE41A0-C68B-024F-8F54-D0E0378E0DA8}"/>
              </a:ext>
            </a:extLst>
          </p:cNvPr>
          <p:cNvSpPr>
            <a:spLocks noGrp="1"/>
          </p:cNvSpPr>
          <p:nvPr>
            <p:ph type="sldNum" sz="quarter" idx="12"/>
          </p:nvPr>
        </p:nvSpPr>
        <p:spPr/>
        <p:txBody>
          <a:bodyPr/>
          <a:lstStyle/>
          <a:p>
            <a:fld id="{BC5F5795-AF0F-AC4F-A1A3-FC59A9D0BB36}" type="slidenum">
              <a:rPr lang="en-US" smtClean="0"/>
              <a:t>56</a:t>
            </a:fld>
            <a:endParaRPr lang="en-US"/>
          </a:p>
        </p:txBody>
      </p:sp>
    </p:spTree>
    <p:extLst>
      <p:ext uri="{BB962C8B-B14F-4D97-AF65-F5344CB8AC3E}">
        <p14:creationId xmlns:p14="http://schemas.microsoft.com/office/powerpoint/2010/main" val="42471244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3296993-CFD5-EA43-A345-C0FC9897E4BD}"/>
              </a:ext>
            </a:extLst>
          </p:cNvPr>
          <p:cNvSpPr>
            <a:spLocks noGrp="1"/>
          </p:cNvSpPr>
          <p:nvPr>
            <p:ph idx="1"/>
          </p:nvPr>
        </p:nvSpPr>
        <p:spPr>
          <a:xfrm>
            <a:off x="1251678" y="764499"/>
            <a:ext cx="10178322" cy="5115094"/>
          </a:xfrm>
        </p:spPr>
        <p:txBody>
          <a:bodyPr>
            <a:normAutofit/>
          </a:bodyPr>
          <a:lstStyle/>
          <a:p>
            <a:pPr marL="0" indent="0">
              <a:buNone/>
            </a:pPr>
            <a:r>
              <a:rPr lang="en-US" dirty="0"/>
              <a:t>Pros</a:t>
            </a:r>
          </a:p>
          <a:p>
            <a:pPr lvl="1"/>
            <a:r>
              <a:rPr lang="en-US" dirty="0"/>
              <a:t>People can use social media to connect with others, including friends, family, and those with the same interests.</a:t>
            </a:r>
          </a:p>
          <a:p>
            <a:pPr lvl="1"/>
            <a:r>
              <a:rPr lang="en-US" dirty="0"/>
              <a:t>Companies can use social networks to reach new and existing clients, and to build and improve their brand name.</a:t>
            </a:r>
          </a:p>
          <a:p>
            <a:pPr lvl="1"/>
            <a:r>
              <a:rPr lang="en-US" dirty="0"/>
              <a:t>Corporations that use social media can connect with their clients and demonstrate the level of their customer service.</a:t>
            </a:r>
          </a:p>
          <a:p>
            <a:pPr marL="0" indent="0">
              <a:buNone/>
            </a:pPr>
            <a:r>
              <a:rPr lang="en-US" dirty="0"/>
              <a:t>Cons</a:t>
            </a:r>
          </a:p>
          <a:p>
            <a:pPr lvl="1"/>
            <a:r>
              <a:rPr lang="en-US" dirty="0"/>
              <a:t>Social media helps spread misinformation.</a:t>
            </a:r>
          </a:p>
          <a:p>
            <a:pPr lvl="1"/>
            <a:r>
              <a:rPr lang="en-US" dirty="0"/>
              <a:t>Criticism of companies can spread quickly, causing problems for their public relations departments.</a:t>
            </a:r>
          </a:p>
          <a:p>
            <a:pPr lvl="1"/>
            <a:r>
              <a:rPr lang="en-US" dirty="0"/>
              <a:t>Advertising and maintaining a corporate profile on social media can be costly.</a:t>
            </a:r>
          </a:p>
          <a:p>
            <a:endParaRPr lang="en-US" dirty="0"/>
          </a:p>
        </p:txBody>
      </p:sp>
      <p:sp>
        <p:nvSpPr>
          <p:cNvPr id="5" name="Slide Number Placeholder 4">
            <a:extLst>
              <a:ext uri="{FF2B5EF4-FFF2-40B4-BE49-F238E27FC236}">
                <a16:creationId xmlns="" xmlns:a16="http://schemas.microsoft.com/office/drawing/2014/main" id="{7E6C6D40-621E-014B-82D9-3D481DEB9D27}"/>
              </a:ext>
            </a:extLst>
          </p:cNvPr>
          <p:cNvSpPr>
            <a:spLocks noGrp="1"/>
          </p:cNvSpPr>
          <p:nvPr>
            <p:ph type="sldNum" sz="quarter" idx="12"/>
          </p:nvPr>
        </p:nvSpPr>
        <p:spPr/>
        <p:txBody>
          <a:bodyPr/>
          <a:lstStyle/>
          <a:p>
            <a:fld id="{BC5F5795-AF0F-AC4F-A1A3-FC59A9D0BB36}" type="slidenum">
              <a:rPr lang="en-US" smtClean="0"/>
              <a:t>57</a:t>
            </a:fld>
            <a:endParaRPr lang="en-US"/>
          </a:p>
        </p:txBody>
      </p:sp>
    </p:spTree>
    <p:extLst>
      <p:ext uri="{BB962C8B-B14F-4D97-AF65-F5344CB8AC3E}">
        <p14:creationId xmlns:p14="http://schemas.microsoft.com/office/powerpoint/2010/main" val="12342958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3A1C4B3-F368-4BA1-9A3B-4D493BAFFF03}" type="slidenum">
              <a:rPr lang="en-US" smtClean="0"/>
              <a:t>58</a:t>
            </a:fld>
            <a:endParaRPr lang="en-US"/>
          </a:p>
        </p:txBody>
      </p:sp>
    </p:spTree>
    <p:extLst>
      <p:ext uri="{BB962C8B-B14F-4D97-AF65-F5344CB8AC3E}">
        <p14:creationId xmlns:p14="http://schemas.microsoft.com/office/powerpoint/2010/main" val="23187189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1DF5AB-55A4-7E48-A8FC-1B3525CA0F8D}"/>
              </a:ext>
            </a:extLst>
          </p:cNvPr>
          <p:cNvSpPr>
            <a:spLocks noGrp="1"/>
          </p:cNvSpPr>
          <p:nvPr>
            <p:ph type="title"/>
          </p:nvPr>
        </p:nvSpPr>
        <p:spPr>
          <a:xfrm>
            <a:off x="838200" y="223457"/>
            <a:ext cx="10515600" cy="343213"/>
          </a:xfrm>
        </p:spPr>
        <p:txBody>
          <a:bodyPr>
            <a:normAutofit fontScale="90000"/>
          </a:bodyPr>
          <a:lstStyle/>
          <a:p>
            <a:r>
              <a:rPr lang="en-US" dirty="0"/>
              <a:t>M-commerce: concept, scope, Attribute, </a:t>
            </a:r>
            <a:r>
              <a:rPr lang="en-US" dirty="0" smtClean="0"/>
              <a:t>Benefits</a:t>
            </a:r>
            <a:endParaRPr lang="en-US" dirty="0"/>
          </a:p>
        </p:txBody>
      </p:sp>
      <p:sp>
        <p:nvSpPr>
          <p:cNvPr id="3" name="Content Placeholder 2">
            <a:extLst>
              <a:ext uri="{FF2B5EF4-FFF2-40B4-BE49-F238E27FC236}">
                <a16:creationId xmlns="" xmlns:a16="http://schemas.microsoft.com/office/drawing/2014/main" id="{A23888D4-6AAD-8045-B114-9CF7BCCAA882}"/>
              </a:ext>
            </a:extLst>
          </p:cNvPr>
          <p:cNvSpPr>
            <a:spLocks noGrp="1"/>
          </p:cNvSpPr>
          <p:nvPr>
            <p:ph idx="1"/>
          </p:nvPr>
        </p:nvSpPr>
        <p:spPr>
          <a:xfrm>
            <a:off x="1251678" y="837128"/>
            <a:ext cx="10178322" cy="5519222"/>
          </a:xfrm>
        </p:spPr>
        <p:txBody>
          <a:bodyPr>
            <a:normAutofit fontScale="92500" lnSpcReduction="20000"/>
          </a:bodyPr>
          <a:lstStyle/>
          <a:p>
            <a:pPr algn="just"/>
            <a:r>
              <a:rPr lang="en-US" u="sng" dirty="0"/>
              <a:t>Mobile commerce</a:t>
            </a:r>
            <a:r>
              <a:rPr lang="en-US" dirty="0"/>
              <a:t>, also known as m-commerce or m-commerce, is the use of wireless handheld devices like cellphones and tablets to conduct commercial transactions online, including the purchase and sale of products, online banking, and paying bills. </a:t>
            </a:r>
            <a:endParaRPr lang="en-US" dirty="0" smtClean="0"/>
          </a:p>
          <a:p>
            <a:pPr algn="just"/>
            <a:endParaRPr lang="en-US" dirty="0"/>
          </a:p>
          <a:p>
            <a:pPr algn="just"/>
            <a:r>
              <a:rPr lang="en-US" dirty="0"/>
              <a:t>It uses gadgets, such as mobile cellphones and tablets, to facilitate online banking, payment of bills, purchases and sales of good and services, and other types of financial transactions.</a:t>
            </a:r>
          </a:p>
          <a:p>
            <a:pPr algn="just"/>
            <a:endParaRPr lang="en-US" b="1" dirty="0" smtClean="0"/>
          </a:p>
          <a:p>
            <a:pPr algn="just"/>
            <a:r>
              <a:rPr lang="en-US" b="1" dirty="0" smtClean="0"/>
              <a:t>M-commerce</a:t>
            </a:r>
            <a:r>
              <a:rPr lang="en-US" dirty="0"/>
              <a:t> is a part of electronic commerce, which implies wireless online shopping with the help of handheld devices (smartphones and tablets).</a:t>
            </a:r>
          </a:p>
          <a:p>
            <a:pPr algn="just"/>
            <a:endParaRPr lang="en-US" dirty="0" smtClean="0"/>
          </a:p>
          <a:p>
            <a:pPr algn="just"/>
            <a:r>
              <a:rPr lang="en-US" dirty="0" smtClean="0"/>
              <a:t>The </a:t>
            </a:r>
            <a:r>
              <a:rPr lang="en-US" dirty="0"/>
              <a:t>rapid growth of mobile commerce is attributed to the growth of wireless communication networks, mobile commerce apps, and improved device infrastructure.</a:t>
            </a:r>
          </a:p>
          <a:p>
            <a:pPr algn="just"/>
            <a:endParaRPr lang="en-US" dirty="0"/>
          </a:p>
        </p:txBody>
      </p:sp>
      <p:sp>
        <p:nvSpPr>
          <p:cNvPr id="5" name="Slide Number Placeholder 4">
            <a:extLst>
              <a:ext uri="{FF2B5EF4-FFF2-40B4-BE49-F238E27FC236}">
                <a16:creationId xmlns="" xmlns:a16="http://schemas.microsoft.com/office/drawing/2014/main" id="{E62816FA-9964-9841-B1E4-5EC4E1908E41}"/>
              </a:ext>
            </a:extLst>
          </p:cNvPr>
          <p:cNvSpPr>
            <a:spLocks noGrp="1"/>
          </p:cNvSpPr>
          <p:nvPr>
            <p:ph type="sldNum" sz="quarter" idx="12"/>
          </p:nvPr>
        </p:nvSpPr>
        <p:spPr/>
        <p:txBody>
          <a:bodyPr/>
          <a:lstStyle/>
          <a:p>
            <a:fld id="{BC5F5795-AF0F-AC4F-A1A3-FC59A9D0BB36}" type="slidenum">
              <a:rPr lang="en-US" smtClean="0"/>
              <a:t>59</a:t>
            </a:fld>
            <a:endParaRPr lang="en-US"/>
          </a:p>
        </p:txBody>
      </p:sp>
    </p:spTree>
    <p:extLst>
      <p:ext uri="{BB962C8B-B14F-4D97-AF65-F5344CB8AC3E}">
        <p14:creationId xmlns:p14="http://schemas.microsoft.com/office/powerpoint/2010/main" val="922202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i1.wp.com/www.conceptsimplified.com/wp-content/uploads/2015/04/ecommerce-ebusiness-e1427983857871.jpg">
            <a:extLst>
              <a:ext uri="{FF2B5EF4-FFF2-40B4-BE49-F238E27FC236}">
                <a16:creationId xmlns:a16="http://schemas.microsoft.com/office/drawing/2014/main" xmlns="" id="{22688026-DDC5-524C-9411-400E48DD12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025" y="355638"/>
            <a:ext cx="9483307" cy="563313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83A1C4B3-F368-4BA1-9A3B-4D493BAFFF03}" type="slidenum">
              <a:rPr lang="en-US" smtClean="0"/>
              <a:t>6</a:t>
            </a:fld>
            <a:endParaRPr lang="en-US"/>
          </a:p>
        </p:txBody>
      </p:sp>
    </p:spTree>
    <p:extLst>
      <p:ext uri="{BB962C8B-B14F-4D97-AF65-F5344CB8AC3E}">
        <p14:creationId xmlns:p14="http://schemas.microsoft.com/office/powerpoint/2010/main" val="441193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F73594-BEBB-BC41-BC86-A9E1D64E7980}"/>
              </a:ext>
            </a:extLst>
          </p:cNvPr>
          <p:cNvSpPr>
            <a:spLocks noGrp="1"/>
          </p:cNvSpPr>
          <p:nvPr>
            <p:ph type="title"/>
          </p:nvPr>
        </p:nvSpPr>
        <p:spPr/>
        <p:txBody>
          <a:bodyPr/>
          <a:lstStyle/>
          <a:p>
            <a:r>
              <a:rPr lang="en-US" dirty="0"/>
              <a:t>Features of M-commerce</a:t>
            </a:r>
            <a:br>
              <a:rPr lang="en-US" dirty="0"/>
            </a:br>
            <a:endParaRPr lang="en-US" dirty="0"/>
          </a:p>
        </p:txBody>
      </p:sp>
      <p:pic>
        <p:nvPicPr>
          <p:cNvPr id="7" name="Content Placeholder 6">
            <a:extLst>
              <a:ext uri="{FF2B5EF4-FFF2-40B4-BE49-F238E27FC236}">
                <a16:creationId xmlns="" xmlns:a16="http://schemas.microsoft.com/office/drawing/2014/main" id="{CE090A86-F3EA-D94C-A7A0-6B7709089330}"/>
              </a:ext>
            </a:extLst>
          </p:cNvPr>
          <p:cNvPicPr>
            <a:picLocks noGrp="1" noChangeAspect="1"/>
          </p:cNvPicPr>
          <p:nvPr>
            <p:ph idx="1"/>
          </p:nvPr>
        </p:nvPicPr>
        <p:blipFill>
          <a:blip r:embed="rId2"/>
          <a:stretch>
            <a:fillRect/>
          </a:stretch>
        </p:blipFill>
        <p:spPr>
          <a:xfrm>
            <a:off x="2133595" y="1097475"/>
            <a:ext cx="8014957" cy="4752969"/>
          </a:xfrm>
          <a:ln>
            <a:solidFill>
              <a:schemeClr val="accent1"/>
            </a:solidFill>
          </a:ln>
        </p:spPr>
      </p:pic>
      <p:sp>
        <p:nvSpPr>
          <p:cNvPr id="5" name="Slide Number Placeholder 4">
            <a:extLst>
              <a:ext uri="{FF2B5EF4-FFF2-40B4-BE49-F238E27FC236}">
                <a16:creationId xmlns="" xmlns:a16="http://schemas.microsoft.com/office/drawing/2014/main" id="{D29BD6C5-69DD-A146-A9B3-9001E51D766A}"/>
              </a:ext>
            </a:extLst>
          </p:cNvPr>
          <p:cNvSpPr>
            <a:spLocks noGrp="1"/>
          </p:cNvSpPr>
          <p:nvPr>
            <p:ph type="sldNum" sz="quarter" idx="12"/>
          </p:nvPr>
        </p:nvSpPr>
        <p:spPr/>
        <p:txBody>
          <a:bodyPr/>
          <a:lstStyle/>
          <a:p>
            <a:fld id="{BC5F5795-AF0F-AC4F-A1A3-FC59A9D0BB36}" type="slidenum">
              <a:rPr lang="en-US" smtClean="0"/>
              <a:t>60</a:t>
            </a:fld>
            <a:endParaRPr lang="en-US"/>
          </a:p>
        </p:txBody>
      </p:sp>
    </p:spTree>
    <p:extLst>
      <p:ext uri="{BB962C8B-B14F-4D97-AF65-F5344CB8AC3E}">
        <p14:creationId xmlns:p14="http://schemas.microsoft.com/office/powerpoint/2010/main" val="3143040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DE7CD1A-8E22-2349-91F9-36A6500E5DEF}"/>
              </a:ext>
            </a:extLst>
          </p:cNvPr>
          <p:cNvSpPr>
            <a:spLocks noGrp="1"/>
          </p:cNvSpPr>
          <p:nvPr>
            <p:ph idx="1"/>
          </p:nvPr>
        </p:nvSpPr>
        <p:spPr>
          <a:xfrm>
            <a:off x="1064303" y="719528"/>
            <a:ext cx="10523094" cy="5306517"/>
          </a:xfrm>
        </p:spPr>
        <p:txBody>
          <a:bodyPr>
            <a:normAutofit fontScale="92500" lnSpcReduction="10000"/>
          </a:bodyPr>
          <a:lstStyle/>
          <a:p>
            <a:r>
              <a:rPr lang="en-US" sz="2400" b="1" dirty="0"/>
              <a:t>Pervasiveness:</a:t>
            </a:r>
            <a:r>
              <a:rPr lang="en-US" sz="2400" dirty="0"/>
              <a:t> The term pervasiveness defines the easy accessibility of information in real-time, i.e., it is an easier way for the users to fulfill their desired products query</a:t>
            </a:r>
            <a:r>
              <a:rPr lang="en-US" sz="2400" dirty="0" smtClean="0"/>
              <a:t>.</a:t>
            </a:r>
          </a:p>
          <a:p>
            <a:endParaRPr lang="en-US" sz="2400" dirty="0"/>
          </a:p>
          <a:p>
            <a:r>
              <a:rPr lang="en-US" sz="2400" b="1" dirty="0"/>
              <a:t>Accessibility:</a:t>
            </a:r>
            <a:r>
              <a:rPr lang="en-US" sz="2400" dirty="0"/>
              <a:t> Devices like mobile and tablets are always nearby, the user can access it according to his convenience from anywhere</a:t>
            </a:r>
            <a:r>
              <a:rPr lang="en-US" sz="2400" dirty="0" smtClean="0"/>
              <a:t>.</a:t>
            </a:r>
          </a:p>
          <a:p>
            <a:endParaRPr lang="en-US" sz="2400" dirty="0"/>
          </a:p>
          <a:p>
            <a:r>
              <a:rPr lang="en-US" sz="2400" b="1" dirty="0"/>
              <a:t>Inter-activity:</a:t>
            </a:r>
            <a:r>
              <a:rPr lang="en-US" sz="2400" dirty="0"/>
              <a:t> Mobile system allow for fast and easy interactions. i.e. the customer will directly search for a desired category of product, there is no need for viewing all the categories of products</a:t>
            </a:r>
            <a:r>
              <a:rPr lang="en-US" sz="2400" dirty="0" smtClean="0"/>
              <a:t>.</a:t>
            </a:r>
          </a:p>
          <a:p>
            <a:endParaRPr lang="en-US" sz="2400" dirty="0"/>
          </a:p>
          <a:p>
            <a:r>
              <a:rPr lang="en-US" sz="2400" b="1" dirty="0"/>
              <a:t>Determination of Place:</a:t>
            </a:r>
            <a:r>
              <a:rPr lang="en-US" sz="2400" dirty="0"/>
              <a:t> Targeting customers with mobile promotions within a defined geographical space</a:t>
            </a:r>
            <a:r>
              <a:rPr lang="en-US" sz="2400" dirty="0" smtClean="0"/>
              <a:t>.</a:t>
            </a:r>
          </a:p>
          <a:p>
            <a:endParaRPr lang="en-US" sz="2400" dirty="0"/>
          </a:p>
          <a:p>
            <a:r>
              <a:rPr lang="en-US" sz="2400" b="1" dirty="0"/>
              <a:t>Archetype:</a:t>
            </a:r>
            <a:r>
              <a:rPr lang="en-US" sz="2400" dirty="0"/>
              <a:t> Creation of the services that customize the end-user experiences.</a:t>
            </a:r>
          </a:p>
          <a:p>
            <a:endParaRPr lang="en-US" dirty="0"/>
          </a:p>
        </p:txBody>
      </p:sp>
      <p:sp>
        <p:nvSpPr>
          <p:cNvPr id="5" name="Slide Number Placeholder 4">
            <a:extLst>
              <a:ext uri="{FF2B5EF4-FFF2-40B4-BE49-F238E27FC236}">
                <a16:creationId xmlns="" xmlns:a16="http://schemas.microsoft.com/office/drawing/2014/main" id="{206D4E54-248B-6D47-A296-702D31ADA6C3}"/>
              </a:ext>
            </a:extLst>
          </p:cNvPr>
          <p:cNvSpPr>
            <a:spLocks noGrp="1"/>
          </p:cNvSpPr>
          <p:nvPr>
            <p:ph type="sldNum" sz="quarter" idx="12"/>
          </p:nvPr>
        </p:nvSpPr>
        <p:spPr/>
        <p:txBody>
          <a:bodyPr/>
          <a:lstStyle/>
          <a:p>
            <a:fld id="{BC5F5795-AF0F-AC4F-A1A3-FC59A9D0BB36}" type="slidenum">
              <a:rPr lang="en-US" smtClean="0"/>
              <a:t>61</a:t>
            </a:fld>
            <a:endParaRPr lang="en-US"/>
          </a:p>
        </p:txBody>
      </p:sp>
    </p:spTree>
    <p:extLst>
      <p:ext uri="{BB962C8B-B14F-4D97-AF65-F5344CB8AC3E}">
        <p14:creationId xmlns:p14="http://schemas.microsoft.com/office/powerpoint/2010/main" val="26798005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12DCA-A278-4D4A-BA77-D775433EA2A6}"/>
              </a:ext>
            </a:extLst>
          </p:cNvPr>
          <p:cNvSpPr>
            <a:spLocks noGrp="1"/>
          </p:cNvSpPr>
          <p:nvPr>
            <p:ph type="title"/>
          </p:nvPr>
        </p:nvSpPr>
        <p:spPr/>
        <p:txBody>
          <a:bodyPr>
            <a:normAutofit fontScale="90000"/>
          </a:bodyPr>
          <a:lstStyle/>
          <a:p>
            <a:r>
              <a:rPr lang="en-US" altLang="en-US" sz="5400" cap="none" dirty="0">
                <a:solidFill>
                  <a:srgbClr val="222222"/>
                </a:solidFill>
                <a:latin typeface="Raleway"/>
              </a:rPr>
              <a:t>Types of M-commerce</a:t>
            </a:r>
            <a:br>
              <a:rPr lang="en-US" altLang="en-US" sz="5400" cap="none" dirty="0">
                <a:solidFill>
                  <a:srgbClr val="222222"/>
                </a:solidFill>
                <a:latin typeface="Raleway"/>
              </a:rPr>
            </a:br>
            <a:endParaRPr lang="en-US" dirty="0"/>
          </a:p>
        </p:txBody>
      </p:sp>
      <p:sp>
        <p:nvSpPr>
          <p:cNvPr id="3" name="Content Placeholder 2">
            <a:extLst>
              <a:ext uri="{FF2B5EF4-FFF2-40B4-BE49-F238E27FC236}">
                <a16:creationId xmlns="" xmlns:a16="http://schemas.microsoft.com/office/drawing/2014/main" id="{3C36FAFA-F76C-3844-AA13-84066DCE9C24}"/>
              </a:ext>
            </a:extLst>
          </p:cNvPr>
          <p:cNvSpPr>
            <a:spLocks noGrp="1"/>
          </p:cNvSpPr>
          <p:nvPr>
            <p:ph idx="1"/>
          </p:nvPr>
        </p:nvSpPr>
        <p:spPr>
          <a:xfrm>
            <a:off x="1251678" y="1439063"/>
            <a:ext cx="10178322" cy="3593591"/>
          </a:xfrm>
        </p:spPr>
        <p:txBody>
          <a:bodyPr/>
          <a:lstStyle/>
          <a:p>
            <a:pPr marL="0" lvl="0" indent="0" eaLnBrk="0" fontAlgn="base" hangingPunct="0">
              <a:lnSpc>
                <a:spcPct val="100000"/>
              </a:lnSpc>
              <a:spcBef>
                <a:spcPct val="0"/>
              </a:spcBef>
              <a:spcAft>
                <a:spcPct val="0"/>
              </a:spcAft>
              <a:buClrTx/>
              <a:buNone/>
            </a:pPr>
            <a:r>
              <a:rPr lang="en-US" altLang="en-US" dirty="0">
                <a:solidFill>
                  <a:srgbClr val="222222"/>
                </a:solidFill>
                <a:latin typeface="Nunito Sans"/>
              </a:rPr>
              <a:t>These are the majorly used types of M-commerce:</a:t>
            </a:r>
            <a:endParaRPr lang="en-US" altLang="en-US" sz="1800" dirty="0">
              <a:solidFill>
                <a:schemeClr val="tx1"/>
              </a:solidFill>
            </a:endParaRPr>
          </a:p>
          <a:p>
            <a:pPr marL="0" lvl="0" indent="0" eaLnBrk="0" fontAlgn="base" hangingPunct="0">
              <a:lnSpc>
                <a:spcPct val="100000"/>
              </a:lnSpc>
              <a:spcBef>
                <a:spcPct val="0"/>
              </a:spcBef>
              <a:spcAft>
                <a:spcPct val="0"/>
              </a:spcAft>
              <a:buClrTx/>
              <a:buNone/>
            </a:pPr>
            <a:r>
              <a:rPr lang="en-US" altLang="en-US" dirty="0">
                <a:solidFill>
                  <a:srgbClr val="222222"/>
                </a:solidFill>
                <a:latin typeface="Nunito Sans"/>
              </a:rPr>
              <a:t> </a:t>
            </a:r>
            <a:endParaRPr lang="en-US" altLang="en-US" sz="1800" dirty="0">
              <a:solidFill>
                <a:schemeClr val="tx1"/>
              </a:solidFill>
            </a:endParaRPr>
          </a:p>
          <a:p>
            <a:endParaRPr lang="en-US" dirty="0"/>
          </a:p>
        </p:txBody>
      </p:sp>
      <p:sp>
        <p:nvSpPr>
          <p:cNvPr id="5" name="Slide Number Placeholder 4">
            <a:extLst>
              <a:ext uri="{FF2B5EF4-FFF2-40B4-BE49-F238E27FC236}">
                <a16:creationId xmlns="" xmlns:a16="http://schemas.microsoft.com/office/drawing/2014/main" id="{01722157-C032-E94D-A5FD-4DC67F01E59A}"/>
              </a:ext>
            </a:extLst>
          </p:cNvPr>
          <p:cNvSpPr>
            <a:spLocks noGrp="1"/>
          </p:cNvSpPr>
          <p:nvPr>
            <p:ph type="sldNum" sz="quarter" idx="12"/>
          </p:nvPr>
        </p:nvSpPr>
        <p:spPr/>
        <p:txBody>
          <a:bodyPr/>
          <a:lstStyle/>
          <a:p>
            <a:fld id="{BC5F5795-AF0F-AC4F-A1A3-FC59A9D0BB36}" type="slidenum">
              <a:rPr lang="en-US" smtClean="0"/>
              <a:t>62</a:t>
            </a:fld>
            <a:endParaRPr lang="en-US"/>
          </a:p>
        </p:txBody>
      </p:sp>
      <p:sp>
        <p:nvSpPr>
          <p:cNvPr id="6" name="Rectangle 1">
            <a:extLst>
              <a:ext uri="{FF2B5EF4-FFF2-40B4-BE49-F238E27FC236}">
                <a16:creationId xmlns="" xmlns:a16="http://schemas.microsoft.com/office/drawing/2014/main" id="{758CB8D8-E502-E64B-B984-5E310F7411E1}"/>
              </a:ext>
            </a:extLst>
          </p:cNvPr>
          <p:cNvSpPr>
            <a:spLocks noChangeArrowheads="1"/>
          </p:cNvSpPr>
          <p:nvPr/>
        </p:nvSpPr>
        <p:spPr bwMode="auto">
          <a:xfrm>
            <a:off x="989351" y="2353161"/>
            <a:ext cx="76944" cy="3378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3648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Nunito Sans"/>
              </a:rPr>
              <a:t>  </a:t>
            </a:r>
            <a:endParaRPr kumimoji="0" lang="en-US" altLang="en-US" sz="11200" b="0" i="0" u="none" strike="noStrike" cap="none" normalizeH="0" baseline="0" dirty="0">
              <a:ln>
                <a:noFill/>
              </a:ln>
              <a:solidFill>
                <a:srgbClr val="222222"/>
              </a:solidFill>
              <a:effectLst/>
              <a:latin typeface="Nunito Sans"/>
            </a:endParaRPr>
          </a:p>
        </p:txBody>
      </p:sp>
      <p:pic>
        <p:nvPicPr>
          <p:cNvPr id="1026" name="Picture 2" descr="types of m-commerce">
            <a:extLst>
              <a:ext uri="{FF2B5EF4-FFF2-40B4-BE49-F238E27FC236}">
                <a16:creationId xmlns="" xmlns:a16="http://schemas.microsoft.com/office/drawing/2014/main" id="{8A787400-B606-B341-B771-9CFDC38363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601" y="2691030"/>
            <a:ext cx="7600302" cy="2060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0099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BBBF857-66B7-1F4D-A545-C23D0BFC2B33}"/>
              </a:ext>
            </a:extLst>
          </p:cNvPr>
          <p:cNvSpPr>
            <a:spLocks noGrp="1"/>
          </p:cNvSpPr>
          <p:nvPr>
            <p:ph idx="1"/>
          </p:nvPr>
        </p:nvSpPr>
        <p:spPr>
          <a:xfrm>
            <a:off x="1251678" y="584617"/>
            <a:ext cx="10410670" cy="5791062"/>
          </a:xfrm>
        </p:spPr>
        <p:txBody>
          <a:bodyPr>
            <a:normAutofit fontScale="92500" lnSpcReduction="20000"/>
          </a:bodyPr>
          <a:lstStyle/>
          <a:p>
            <a:pPr marL="457200" indent="-457200">
              <a:buAutoNum type="arabicPeriod"/>
            </a:pPr>
            <a:r>
              <a:rPr lang="en-US" b="1" dirty="0"/>
              <a:t>Mobile banking:</a:t>
            </a:r>
            <a:r>
              <a:rPr lang="en-US" dirty="0"/>
              <a:t> </a:t>
            </a:r>
          </a:p>
          <a:p>
            <a:pPr lvl="1"/>
            <a:r>
              <a:rPr lang="en-US" dirty="0"/>
              <a:t>Mobile banking is an electronic medium of managing and making bank transactions via-a mobile </a:t>
            </a:r>
            <a:r>
              <a:rPr lang="en-US" dirty="0" smtClean="0"/>
              <a:t>device. Here, a customer </a:t>
            </a:r>
            <a:r>
              <a:rPr lang="en-US" dirty="0"/>
              <a:t>has a bank account in a respective bank can handle their bank account as well as </a:t>
            </a:r>
            <a:r>
              <a:rPr lang="en-US" dirty="0" smtClean="0"/>
              <a:t>view </a:t>
            </a:r>
            <a:r>
              <a:rPr lang="en-US" dirty="0"/>
              <a:t>his/ her banking details </a:t>
            </a:r>
            <a:r>
              <a:rPr lang="en-US" dirty="0" smtClean="0"/>
              <a:t>through mobile apps.</a:t>
            </a:r>
            <a:endParaRPr lang="en-US" dirty="0"/>
          </a:p>
          <a:p>
            <a:pPr marL="457200" indent="-457200">
              <a:buAutoNum type="arabicPeriod"/>
            </a:pPr>
            <a:r>
              <a:rPr lang="en-US" b="1" dirty="0"/>
              <a:t>Mobile shopping:</a:t>
            </a:r>
            <a:r>
              <a:rPr lang="en-US" dirty="0"/>
              <a:t> </a:t>
            </a:r>
          </a:p>
          <a:p>
            <a:pPr lvl="1"/>
            <a:r>
              <a:rPr lang="en-US" dirty="0"/>
              <a:t>Mobile shopping is </a:t>
            </a:r>
            <a:r>
              <a:rPr lang="en-US" dirty="0" smtClean="0"/>
              <a:t>what </a:t>
            </a:r>
            <a:r>
              <a:rPr lang="en-US" dirty="0"/>
              <a:t>we </a:t>
            </a:r>
            <a:r>
              <a:rPr lang="en-US" dirty="0" smtClean="0"/>
              <a:t>call “online shopping” </a:t>
            </a:r>
            <a:r>
              <a:rPr lang="en-US" dirty="0"/>
              <a:t>in general terms, i.e., purchase made through various applications online such as, purchase of the book from amazon or purchase of a item from </a:t>
            </a:r>
            <a:r>
              <a:rPr lang="en-US" dirty="0" err="1" smtClean="0"/>
              <a:t>Daraz</a:t>
            </a:r>
            <a:r>
              <a:rPr lang="en-US" dirty="0" smtClean="0"/>
              <a:t>.</a:t>
            </a:r>
            <a:endParaRPr lang="en-US" dirty="0"/>
          </a:p>
          <a:p>
            <a:pPr marL="457200" indent="-457200">
              <a:buAutoNum type="arabicPeriod"/>
            </a:pPr>
            <a:r>
              <a:rPr lang="en-US" b="1" dirty="0"/>
              <a:t>Mobile payment:</a:t>
            </a:r>
            <a:r>
              <a:rPr lang="en-US" dirty="0"/>
              <a:t> </a:t>
            </a:r>
          </a:p>
          <a:p>
            <a:pPr lvl="1"/>
            <a:r>
              <a:rPr lang="en-US" dirty="0"/>
              <a:t>Online transaction payment such as buying airplane tickets, movie tickets, bill payments through mobile phones by way of various gateways and applications such as Phone Pay, E-</a:t>
            </a:r>
            <a:r>
              <a:rPr lang="en-US" dirty="0" err="1"/>
              <a:t>sewa</a:t>
            </a:r>
            <a:r>
              <a:rPr lang="en-US" dirty="0"/>
              <a:t>, is known as Mobile payment.</a:t>
            </a:r>
          </a:p>
          <a:p>
            <a:pPr marL="457200" indent="-457200">
              <a:buAutoNum type="arabicPeriod"/>
            </a:pPr>
            <a:r>
              <a:rPr lang="en-US" b="1" dirty="0"/>
              <a:t>Mobile advertising:</a:t>
            </a:r>
            <a:r>
              <a:rPr lang="en-US" dirty="0"/>
              <a:t> </a:t>
            </a:r>
          </a:p>
          <a:p>
            <a:pPr lvl="1"/>
            <a:r>
              <a:rPr lang="en-US" dirty="0"/>
              <a:t>Mobile advertising is a way of advertising through SMS, mobile web posters, push-up notifications.</a:t>
            </a:r>
          </a:p>
          <a:p>
            <a:pPr lvl="1"/>
            <a:r>
              <a:rPr lang="en-US" dirty="0"/>
              <a:t>Companies use this service to promote their products and services by giving their ads in between the contents generally searched by the </a:t>
            </a:r>
            <a:r>
              <a:rPr lang="en-US" dirty="0" smtClean="0"/>
              <a:t>users.</a:t>
            </a:r>
            <a:endParaRPr lang="en-US" dirty="0"/>
          </a:p>
          <a:p>
            <a:endParaRPr lang="en-US" dirty="0"/>
          </a:p>
        </p:txBody>
      </p:sp>
      <p:sp>
        <p:nvSpPr>
          <p:cNvPr id="5" name="Slide Number Placeholder 4">
            <a:extLst>
              <a:ext uri="{FF2B5EF4-FFF2-40B4-BE49-F238E27FC236}">
                <a16:creationId xmlns="" xmlns:a16="http://schemas.microsoft.com/office/drawing/2014/main" id="{E74F4004-88EE-324C-ACA0-A7B12C411B6A}"/>
              </a:ext>
            </a:extLst>
          </p:cNvPr>
          <p:cNvSpPr>
            <a:spLocks noGrp="1"/>
          </p:cNvSpPr>
          <p:nvPr>
            <p:ph type="sldNum" sz="quarter" idx="12"/>
          </p:nvPr>
        </p:nvSpPr>
        <p:spPr/>
        <p:txBody>
          <a:bodyPr/>
          <a:lstStyle/>
          <a:p>
            <a:fld id="{BC5F5795-AF0F-AC4F-A1A3-FC59A9D0BB36}" type="slidenum">
              <a:rPr lang="en-US" smtClean="0"/>
              <a:t>63</a:t>
            </a:fld>
            <a:endParaRPr lang="en-US"/>
          </a:p>
        </p:txBody>
      </p:sp>
    </p:spTree>
    <p:extLst>
      <p:ext uri="{BB962C8B-B14F-4D97-AF65-F5344CB8AC3E}">
        <p14:creationId xmlns:p14="http://schemas.microsoft.com/office/powerpoint/2010/main" val="22641031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41A71F-3844-984E-BFF4-88C77B1ABB5D}"/>
              </a:ext>
            </a:extLst>
          </p:cNvPr>
          <p:cNvSpPr>
            <a:spLocks noGrp="1"/>
          </p:cNvSpPr>
          <p:nvPr>
            <p:ph type="title"/>
          </p:nvPr>
        </p:nvSpPr>
        <p:spPr/>
        <p:txBody>
          <a:bodyPr/>
          <a:lstStyle/>
          <a:p>
            <a:r>
              <a:rPr lang="en-US" dirty="0"/>
              <a:t>Advantages of M-commerce</a:t>
            </a:r>
          </a:p>
        </p:txBody>
      </p:sp>
      <p:sp>
        <p:nvSpPr>
          <p:cNvPr id="3" name="Content Placeholder 2">
            <a:extLst>
              <a:ext uri="{FF2B5EF4-FFF2-40B4-BE49-F238E27FC236}">
                <a16:creationId xmlns="" xmlns:a16="http://schemas.microsoft.com/office/drawing/2014/main" id="{540972C6-D8FA-0246-B6B0-7F2F7F30CF48}"/>
              </a:ext>
            </a:extLst>
          </p:cNvPr>
          <p:cNvSpPr>
            <a:spLocks noGrp="1"/>
          </p:cNvSpPr>
          <p:nvPr>
            <p:ph idx="1"/>
          </p:nvPr>
        </p:nvSpPr>
        <p:spPr>
          <a:xfrm>
            <a:off x="1251678" y="1349115"/>
            <a:ext cx="10178322" cy="5026564"/>
          </a:xfrm>
        </p:spPr>
        <p:txBody>
          <a:bodyPr>
            <a:normAutofit lnSpcReduction="10000"/>
          </a:bodyPr>
          <a:lstStyle/>
          <a:p>
            <a:pPr marL="0" indent="0" algn="just">
              <a:buNone/>
            </a:pPr>
            <a:r>
              <a:rPr lang="en-US" b="1" i="1" dirty="0" smtClean="0"/>
              <a:t>1. Access Anytime </a:t>
            </a:r>
            <a:r>
              <a:rPr lang="en-US" b="1" i="1" dirty="0"/>
              <a:t>Anywhere </a:t>
            </a:r>
            <a:endParaRPr lang="en-US" dirty="0"/>
          </a:p>
          <a:p>
            <a:pPr lvl="1" algn="just"/>
            <a:r>
              <a:rPr lang="en-US" dirty="0"/>
              <a:t>Mobile commerce together with wireless communication technology and wireless broadband internet access, keeps the mobile user connected with the internet while travelling across the globe.</a:t>
            </a:r>
          </a:p>
          <a:p>
            <a:pPr lvl="1" algn="just"/>
            <a:r>
              <a:rPr lang="en-US" dirty="0" smtClean="0"/>
              <a:t>This </a:t>
            </a:r>
            <a:r>
              <a:rPr lang="en-US" dirty="0"/>
              <a:t>anytime/anywhere internet access makes business transactions more flexible and customer communications more efficient, which in turn improves the productivity of the company and increases customer satisfaction. </a:t>
            </a:r>
          </a:p>
          <a:p>
            <a:pPr lvl="1" algn="just"/>
            <a:r>
              <a:rPr lang="en-US" dirty="0" smtClean="0"/>
              <a:t>Handheld </a:t>
            </a:r>
            <a:r>
              <a:rPr lang="en-US" dirty="0"/>
              <a:t>devices allow users to continuously send/receive electronic mail, download news alerts, stock prices and receive weather updates. </a:t>
            </a:r>
          </a:p>
          <a:p>
            <a:pPr lvl="1" algn="just"/>
            <a:r>
              <a:rPr lang="en-US" dirty="0"/>
              <a:t>The round the clock (24 x 7) internet availability benefits many users to conduct business transactions from their homes or from any other place while on the move and at any convenient time. </a:t>
            </a:r>
          </a:p>
          <a:p>
            <a:pPr lvl="1" algn="just"/>
            <a:r>
              <a:rPr lang="en-US" dirty="0"/>
              <a:t>Thus m-commerce offers greater mobility and flexibility to mobile users in performing business transactions using their handheld mobile devices. </a:t>
            </a:r>
          </a:p>
        </p:txBody>
      </p:sp>
      <p:sp>
        <p:nvSpPr>
          <p:cNvPr id="5" name="Slide Number Placeholder 4">
            <a:extLst>
              <a:ext uri="{FF2B5EF4-FFF2-40B4-BE49-F238E27FC236}">
                <a16:creationId xmlns="" xmlns:a16="http://schemas.microsoft.com/office/drawing/2014/main" id="{C5CC879D-348D-FB44-BD69-6A18AF4112F2}"/>
              </a:ext>
            </a:extLst>
          </p:cNvPr>
          <p:cNvSpPr>
            <a:spLocks noGrp="1"/>
          </p:cNvSpPr>
          <p:nvPr>
            <p:ph type="sldNum" sz="quarter" idx="12"/>
          </p:nvPr>
        </p:nvSpPr>
        <p:spPr/>
        <p:txBody>
          <a:bodyPr/>
          <a:lstStyle/>
          <a:p>
            <a:fld id="{BC5F5795-AF0F-AC4F-A1A3-FC59A9D0BB36}" type="slidenum">
              <a:rPr lang="en-US" smtClean="0"/>
              <a:t>64</a:t>
            </a:fld>
            <a:endParaRPr lang="en-US"/>
          </a:p>
        </p:txBody>
      </p:sp>
    </p:spTree>
    <p:extLst>
      <p:ext uri="{BB962C8B-B14F-4D97-AF65-F5344CB8AC3E}">
        <p14:creationId xmlns:p14="http://schemas.microsoft.com/office/powerpoint/2010/main" val="25923079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7AA6E84-B750-3649-84C5-C39E5557525C}"/>
              </a:ext>
            </a:extLst>
          </p:cNvPr>
          <p:cNvSpPr>
            <a:spLocks noGrp="1"/>
          </p:cNvSpPr>
          <p:nvPr>
            <p:ph idx="1"/>
          </p:nvPr>
        </p:nvSpPr>
        <p:spPr>
          <a:xfrm>
            <a:off x="1251678" y="359765"/>
            <a:ext cx="10178322" cy="5519828"/>
          </a:xfrm>
        </p:spPr>
        <p:txBody>
          <a:bodyPr>
            <a:normAutofit/>
          </a:bodyPr>
          <a:lstStyle/>
          <a:p>
            <a:pPr marL="0" indent="0">
              <a:buNone/>
            </a:pPr>
            <a:r>
              <a:rPr lang="en-US" b="1" i="1" dirty="0" smtClean="0"/>
              <a:t>2. Cost-effective </a:t>
            </a:r>
            <a:endParaRPr lang="en-US" b="1" i="1" dirty="0"/>
          </a:p>
          <a:p>
            <a:pPr lvl="1"/>
            <a:r>
              <a:rPr lang="en-US" dirty="0"/>
              <a:t>The costs of transactions using mobile devices are relatively low. </a:t>
            </a:r>
          </a:p>
          <a:p>
            <a:pPr lvl="1"/>
            <a:r>
              <a:rPr lang="en-US" dirty="0"/>
              <a:t>The time-critical business data, such as reports, photographs, etc. can be captured and transmitted easily from the mobile devices without involving any bulky expensive equipment. </a:t>
            </a:r>
          </a:p>
          <a:p>
            <a:pPr lvl="1"/>
            <a:r>
              <a:rPr lang="en-US" dirty="0" smtClean="0"/>
              <a:t>E.g. Customer support, </a:t>
            </a:r>
            <a:r>
              <a:rPr lang="en-US" dirty="0" err="1" smtClean="0"/>
              <a:t>sms</a:t>
            </a:r>
            <a:r>
              <a:rPr lang="en-US" dirty="0" smtClean="0"/>
              <a:t>-based payments, micro-payments, etc. can be performed using mobile phones.</a:t>
            </a:r>
          </a:p>
          <a:p>
            <a:pPr lvl="1"/>
            <a:r>
              <a:rPr lang="en-US" dirty="0" smtClean="0"/>
              <a:t>In </a:t>
            </a:r>
            <a:r>
              <a:rPr lang="en-US" dirty="0"/>
              <a:t>case of mobile billing, users can pay for electricity bills, telephone bills, petrol, grocery, etc. through their mobile phones. </a:t>
            </a:r>
            <a:endParaRPr lang="en-US" dirty="0" smtClean="0"/>
          </a:p>
          <a:p>
            <a:pPr lvl="2"/>
            <a:r>
              <a:rPr lang="en-US" dirty="0" smtClean="0"/>
              <a:t>The </a:t>
            </a:r>
            <a:r>
              <a:rPr lang="en-US" dirty="0"/>
              <a:t>payments made in the mobile phones for such items will appear as part of their mobile phone bills, thus eliminating the need' for a third party payment mechanism such as, credit cards. This reduces the cost of payment to a large extent. </a:t>
            </a:r>
          </a:p>
          <a:p>
            <a:endParaRPr lang="en-US" dirty="0"/>
          </a:p>
        </p:txBody>
      </p:sp>
      <p:sp>
        <p:nvSpPr>
          <p:cNvPr id="5" name="Slide Number Placeholder 4">
            <a:extLst>
              <a:ext uri="{FF2B5EF4-FFF2-40B4-BE49-F238E27FC236}">
                <a16:creationId xmlns="" xmlns:a16="http://schemas.microsoft.com/office/drawing/2014/main" id="{07CFBB74-28B1-6440-9303-8737580C6134}"/>
              </a:ext>
            </a:extLst>
          </p:cNvPr>
          <p:cNvSpPr>
            <a:spLocks noGrp="1"/>
          </p:cNvSpPr>
          <p:nvPr>
            <p:ph type="sldNum" sz="quarter" idx="12"/>
          </p:nvPr>
        </p:nvSpPr>
        <p:spPr/>
        <p:txBody>
          <a:bodyPr/>
          <a:lstStyle/>
          <a:p>
            <a:fld id="{BC5F5795-AF0F-AC4F-A1A3-FC59A9D0BB36}" type="slidenum">
              <a:rPr lang="en-US" smtClean="0"/>
              <a:t>65</a:t>
            </a:fld>
            <a:endParaRPr lang="en-US"/>
          </a:p>
        </p:txBody>
      </p:sp>
    </p:spTree>
    <p:extLst>
      <p:ext uri="{BB962C8B-B14F-4D97-AF65-F5344CB8AC3E}">
        <p14:creationId xmlns:p14="http://schemas.microsoft.com/office/powerpoint/2010/main" val="35506822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B7C39DB-EF54-F246-B245-B4E0CBE57FD4}"/>
              </a:ext>
            </a:extLst>
          </p:cNvPr>
          <p:cNvSpPr>
            <a:spLocks noGrp="1"/>
          </p:cNvSpPr>
          <p:nvPr>
            <p:ph idx="1"/>
          </p:nvPr>
        </p:nvSpPr>
        <p:spPr>
          <a:xfrm>
            <a:off x="1251678" y="464695"/>
            <a:ext cx="10178322" cy="5414897"/>
          </a:xfrm>
        </p:spPr>
        <p:txBody>
          <a:bodyPr>
            <a:normAutofit fontScale="92500"/>
          </a:bodyPr>
          <a:lstStyle/>
          <a:p>
            <a:pPr marL="0" indent="0" algn="just">
              <a:buNone/>
            </a:pPr>
            <a:r>
              <a:rPr lang="en-US" b="1" i="1" dirty="0" smtClean="0"/>
              <a:t>3. Personalized </a:t>
            </a:r>
            <a:r>
              <a:rPr lang="en-US" b="1" i="1" dirty="0"/>
              <a:t>Service </a:t>
            </a:r>
            <a:endParaRPr lang="en-US" dirty="0"/>
          </a:p>
          <a:p>
            <a:pPr lvl="1" algn="just"/>
            <a:r>
              <a:rPr lang="en-US" dirty="0"/>
              <a:t>Mobile commerce offers a number of personalized services to the mobile users depending on their various requirements and purposes. The digital cellular technology can monitor the location of user performing mobile transactions. </a:t>
            </a:r>
          </a:p>
          <a:p>
            <a:pPr lvl="1" algn="just"/>
            <a:r>
              <a:rPr lang="en-US" dirty="0"/>
              <a:t>Knowledge of the user's location may be used to deliver timely and useful contents such as product availability and discount information to the potential customer. </a:t>
            </a:r>
          </a:p>
          <a:p>
            <a:pPr lvl="1" algn="just"/>
            <a:r>
              <a:rPr lang="en-US" dirty="0"/>
              <a:t>Timely information, such as flight schedules and flight availability can be delivered to the user at the last minute. </a:t>
            </a:r>
          </a:p>
          <a:p>
            <a:pPr lvl="1" algn="just"/>
            <a:r>
              <a:rPr lang="en-US" dirty="0"/>
              <a:t>Delivery of time critical as well as emergency information, SMS- based notifications and alerts can be easily made if the location of the user is tracked. </a:t>
            </a:r>
          </a:p>
          <a:p>
            <a:pPr lvl="1" algn="just"/>
            <a:r>
              <a:rPr lang="en-US" dirty="0" smtClean="0"/>
              <a:t>Delivery </a:t>
            </a:r>
            <a:r>
              <a:rPr lang="en-US" dirty="0"/>
              <a:t>of regional maps, driving directions and online directories are also possible if the location of the mobile user is known. </a:t>
            </a:r>
          </a:p>
          <a:p>
            <a:pPr lvl="1" algn="just"/>
            <a:r>
              <a:rPr lang="en-US" dirty="0"/>
              <a:t>Another major advantage-of location tracking is that, in criminal investigation, the location of the mobile user can be monitored and recorded as part of the investigation process. </a:t>
            </a:r>
          </a:p>
        </p:txBody>
      </p:sp>
      <p:sp>
        <p:nvSpPr>
          <p:cNvPr id="5" name="Slide Number Placeholder 4">
            <a:extLst>
              <a:ext uri="{FF2B5EF4-FFF2-40B4-BE49-F238E27FC236}">
                <a16:creationId xmlns="" xmlns:a16="http://schemas.microsoft.com/office/drawing/2014/main" id="{86657A77-8682-3D46-973A-4B300A85F913}"/>
              </a:ext>
            </a:extLst>
          </p:cNvPr>
          <p:cNvSpPr>
            <a:spLocks noGrp="1"/>
          </p:cNvSpPr>
          <p:nvPr>
            <p:ph type="sldNum" sz="quarter" idx="12"/>
          </p:nvPr>
        </p:nvSpPr>
        <p:spPr/>
        <p:txBody>
          <a:bodyPr/>
          <a:lstStyle/>
          <a:p>
            <a:fld id="{BC5F5795-AF0F-AC4F-A1A3-FC59A9D0BB36}" type="slidenum">
              <a:rPr lang="en-US" smtClean="0"/>
              <a:t>66</a:t>
            </a:fld>
            <a:endParaRPr lang="en-US"/>
          </a:p>
        </p:txBody>
      </p:sp>
    </p:spTree>
    <p:extLst>
      <p:ext uri="{BB962C8B-B14F-4D97-AF65-F5344CB8AC3E}">
        <p14:creationId xmlns:p14="http://schemas.microsoft.com/office/powerpoint/2010/main" val="32319712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EEA5C2-2542-EC46-9B78-FABE7B7BA2DE}"/>
              </a:ext>
            </a:extLst>
          </p:cNvPr>
          <p:cNvSpPr>
            <a:spLocks noGrp="1"/>
          </p:cNvSpPr>
          <p:nvPr>
            <p:ph type="title"/>
          </p:nvPr>
        </p:nvSpPr>
        <p:spPr/>
        <p:txBody>
          <a:bodyPr/>
          <a:lstStyle/>
          <a:p>
            <a:r>
              <a:rPr lang="en-US" dirty="0"/>
              <a:t>Disadvantages of M-commerce</a:t>
            </a:r>
            <a:br>
              <a:rPr lang="en-US" dirty="0"/>
            </a:br>
            <a:endParaRPr lang="en-US" dirty="0"/>
          </a:p>
        </p:txBody>
      </p:sp>
      <p:sp>
        <p:nvSpPr>
          <p:cNvPr id="3" name="Content Placeholder 2">
            <a:extLst>
              <a:ext uri="{FF2B5EF4-FFF2-40B4-BE49-F238E27FC236}">
                <a16:creationId xmlns="" xmlns:a16="http://schemas.microsoft.com/office/drawing/2014/main" id="{8A342350-F43E-F546-855B-CB3BFA464350}"/>
              </a:ext>
            </a:extLst>
          </p:cNvPr>
          <p:cNvSpPr>
            <a:spLocks noGrp="1"/>
          </p:cNvSpPr>
          <p:nvPr>
            <p:ph idx="1"/>
          </p:nvPr>
        </p:nvSpPr>
        <p:spPr>
          <a:xfrm>
            <a:off x="1251678" y="1259175"/>
            <a:ext cx="10290748" cy="4841822"/>
          </a:xfrm>
        </p:spPr>
        <p:txBody>
          <a:bodyPr>
            <a:normAutofit fontScale="92500"/>
          </a:bodyPr>
          <a:lstStyle/>
          <a:p>
            <a:pPr marL="457200" indent="-457200">
              <a:buAutoNum type="arabicParenBoth"/>
            </a:pPr>
            <a:r>
              <a:rPr lang="en-US" b="1" i="1" dirty="0"/>
              <a:t>Mobile Device Limitations </a:t>
            </a:r>
          </a:p>
          <a:p>
            <a:pPr lvl="1"/>
            <a:r>
              <a:rPr lang="en-US" b="1" dirty="0"/>
              <a:t>Small screen size: </a:t>
            </a:r>
            <a:r>
              <a:rPr lang="en-US" dirty="0"/>
              <a:t>Mobile devices have smaller screen size (of the order of 2 by 3 inches) and poor resolution which makes them inconvenient for browsing applications. </a:t>
            </a:r>
          </a:p>
          <a:p>
            <a:pPr lvl="1"/>
            <a:r>
              <a:rPr lang="en-US" b="1" dirty="0"/>
              <a:t>Low speed processor: </a:t>
            </a:r>
            <a:r>
              <a:rPr lang="en-US" dirty="0"/>
              <a:t>Most mobile devices come with low-powered processors with much lower processing speed compared to sophisticated processors (i.e. core 2 duo or </a:t>
            </a:r>
            <a:r>
              <a:rPr lang="en-US" dirty="0" err="1"/>
              <a:t>i</a:t>
            </a:r>
            <a:r>
              <a:rPr lang="en-US" dirty="0"/>
              <a:t>-core series) used in desktops or laptops. Such low speed processors restrict the download speed in most mobile commerce applications. </a:t>
            </a:r>
          </a:p>
          <a:p>
            <a:pPr lvl="1"/>
            <a:r>
              <a:rPr lang="en-US" b="1" dirty="0"/>
              <a:t>Small memory capacity: </a:t>
            </a:r>
            <a:r>
              <a:rPr lang="en-US" dirty="0"/>
              <a:t>The mobile devices do not have large storage space. The memory capacity in mobile devices is in the order of 5 GB to 10 GB compared to 2 TB or higher used in desktops/laptops. So, it is difficult to store large video files in mobile devices for future use. </a:t>
            </a:r>
          </a:p>
          <a:p>
            <a:pPr lvl="1"/>
            <a:r>
              <a:rPr lang="en-US" b="1" dirty="0"/>
              <a:t>low power backup: </a:t>
            </a:r>
            <a:r>
              <a:rPr lang="en-US" dirty="0"/>
              <a:t>Mobile devices use batteries as their power supply. Normally, power for a mobile device lasts up to 2-3 days, depending on the size of the device.</a:t>
            </a:r>
            <a:endParaRPr lang="en-US" i="1" dirty="0"/>
          </a:p>
        </p:txBody>
      </p:sp>
      <p:sp>
        <p:nvSpPr>
          <p:cNvPr id="5" name="Slide Number Placeholder 4">
            <a:extLst>
              <a:ext uri="{FF2B5EF4-FFF2-40B4-BE49-F238E27FC236}">
                <a16:creationId xmlns="" xmlns:a16="http://schemas.microsoft.com/office/drawing/2014/main" id="{1CB08070-0406-BB40-9BE7-1D1E90169611}"/>
              </a:ext>
            </a:extLst>
          </p:cNvPr>
          <p:cNvSpPr>
            <a:spLocks noGrp="1"/>
          </p:cNvSpPr>
          <p:nvPr>
            <p:ph type="sldNum" sz="quarter" idx="12"/>
          </p:nvPr>
        </p:nvSpPr>
        <p:spPr/>
        <p:txBody>
          <a:bodyPr/>
          <a:lstStyle/>
          <a:p>
            <a:fld id="{BC5F5795-AF0F-AC4F-A1A3-FC59A9D0BB36}" type="slidenum">
              <a:rPr lang="en-US" smtClean="0"/>
              <a:t>67</a:t>
            </a:fld>
            <a:endParaRPr lang="en-US"/>
          </a:p>
        </p:txBody>
      </p:sp>
    </p:spTree>
    <p:extLst>
      <p:ext uri="{BB962C8B-B14F-4D97-AF65-F5344CB8AC3E}">
        <p14:creationId xmlns:p14="http://schemas.microsoft.com/office/powerpoint/2010/main" val="36797983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B42202B-9AE4-BE4E-BF36-6332D6A1909F}"/>
              </a:ext>
            </a:extLst>
          </p:cNvPr>
          <p:cNvSpPr>
            <a:spLocks noGrp="1"/>
          </p:cNvSpPr>
          <p:nvPr>
            <p:ph idx="1"/>
          </p:nvPr>
        </p:nvSpPr>
        <p:spPr>
          <a:xfrm>
            <a:off x="1251678" y="314793"/>
            <a:ext cx="10178322" cy="5564799"/>
          </a:xfrm>
        </p:spPr>
        <p:txBody>
          <a:bodyPr>
            <a:normAutofit fontScale="92500" lnSpcReduction="10000"/>
          </a:bodyPr>
          <a:lstStyle/>
          <a:p>
            <a:pPr marL="0" indent="0">
              <a:buNone/>
            </a:pPr>
            <a:r>
              <a:rPr lang="en-US" b="1" i="1" dirty="0"/>
              <a:t>(2) Wireless Network Limitations </a:t>
            </a:r>
            <a:endParaRPr lang="en-US" dirty="0"/>
          </a:p>
          <a:p>
            <a:pPr lvl="1"/>
            <a:r>
              <a:rPr lang="en-US" dirty="0"/>
              <a:t>Mobile commerce depends on wireless networks which are usually of lower speed compared to wired networks. </a:t>
            </a:r>
          </a:p>
          <a:p>
            <a:pPr lvl="1"/>
            <a:r>
              <a:rPr lang="en-US" dirty="0"/>
              <a:t>In many cases, wireless networks offer one-fourth speed of standard wired network. </a:t>
            </a:r>
          </a:p>
          <a:p>
            <a:pPr lvl="1"/>
            <a:r>
              <a:rPr lang="en-US" dirty="0"/>
              <a:t>Also, most wireless networks are more common in urban areas and some of the rural areas might not have wireless communication facilities. So online mobile services may become unavailable in some rural areas, and thus the popularity of mobile services may be suffered </a:t>
            </a:r>
          </a:p>
          <a:p>
            <a:pPr marL="0" indent="0">
              <a:buNone/>
            </a:pPr>
            <a:r>
              <a:rPr lang="en-US" b="1" i="1" dirty="0"/>
              <a:t>(3) Bandwidth Restrictions </a:t>
            </a:r>
            <a:endParaRPr lang="en-US" dirty="0"/>
          </a:p>
          <a:p>
            <a:pPr lvl="1"/>
            <a:r>
              <a:rPr lang="en-US" dirty="0"/>
              <a:t>A major disadvantage of mobile commerce is the bandwidth limitation, which imposes a limitation on speed of operation in various m-commerce applications. </a:t>
            </a:r>
          </a:p>
          <a:p>
            <a:pPr lvl="1"/>
            <a:r>
              <a:rPr lang="en-US" dirty="0"/>
              <a:t>Wireless networks use frequency spectrum to transmit information across the network. Regulatory bodies control the use of available frequency spectrum and allocate the spectrum to various mobile operators.</a:t>
            </a:r>
          </a:p>
          <a:p>
            <a:pPr lvl="1"/>
            <a:r>
              <a:rPr lang="en-US" dirty="0"/>
              <a:t>The limited availability of bandwidth to various mobile operators in turn restricts the data rate in mobile commerce applications. </a:t>
            </a:r>
          </a:p>
          <a:p>
            <a:pPr lvl="1"/>
            <a:endParaRPr lang="en-US" dirty="0"/>
          </a:p>
        </p:txBody>
      </p:sp>
      <p:sp>
        <p:nvSpPr>
          <p:cNvPr id="5" name="Slide Number Placeholder 4">
            <a:extLst>
              <a:ext uri="{FF2B5EF4-FFF2-40B4-BE49-F238E27FC236}">
                <a16:creationId xmlns="" xmlns:a16="http://schemas.microsoft.com/office/drawing/2014/main" id="{48A2131A-29B1-9D45-9941-9410243DD05B}"/>
              </a:ext>
            </a:extLst>
          </p:cNvPr>
          <p:cNvSpPr>
            <a:spLocks noGrp="1"/>
          </p:cNvSpPr>
          <p:nvPr>
            <p:ph type="sldNum" sz="quarter" idx="12"/>
          </p:nvPr>
        </p:nvSpPr>
        <p:spPr/>
        <p:txBody>
          <a:bodyPr/>
          <a:lstStyle/>
          <a:p>
            <a:fld id="{BC5F5795-AF0F-AC4F-A1A3-FC59A9D0BB36}" type="slidenum">
              <a:rPr lang="en-US" smtClean="0"/>
              <a:t>68</a:t>
            </a:fld>
            <a:endParaRPr lang="en-US"/>
          </a:p>
        </p:txBody>
      </p:sp>
    </p:spTree>
    <p:extLst>
      <p:ext uri="{BB962C8B-B14F-4D97-AF65-F5344CB8AC3E}">
        <p14:creationId xmlns:p14="http://schemas.microsoft.com/office/powerpoint/2010/main" val="9384487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C846D44-25A2-234C-9647-F832914C9107}"/>
              </a:ext>
            </a:extLst>
          </p:cNvPr>
          <p:cNvSpPr>
            <a:spLocks noGrp="1"/>
          </p:cNvSpPr>
          <p:nvPr>
            <p:ph idx="1"/>
          </p:nvPr>
        </p:nvSpPr>
        <p:spPr>
          <a:xfrm>
            <a:off x="1251678" y="659567"/>
            <a:ext cx="10178322" cy="5220025"/>
          </a:xfrm>
        </p:spPr>
        <p:txBody>
          <a:bodyPr>
            <a:normAutofit/>
          </a:bodyPr>
          <a:lstStyle/>
          <a:p>
            <a:pPr marL="0" indent="0">
              <a:buNone/>
            </a:pPr>
            <a:endParaRPr lang="en-US" dirty="0"/>
          </a:p>
          <a:p>
            <a:pPr marL="0" indent="0">
              <a:buNone/>
            </a:pPr>
            <a:r>
              <a:rPr lang="en-US" b="1" i="1" dirty="0"/>
              <a:t>(4) Security Issues </a:t>
            </a:r>
            <a:endParaRPr lang="en-US" dirty="0"/>
          </a:p>
          <a:p>
            <a:pPr lvl="1"/>
            <a:r>
              <a:rPr lang="en-US" dirty="0"/>
              <a:t>Another concern that is often raised in connection with mobile commerce is the security issue. </a:t>
            </a:r>
          </a:p>
          <a:p>
            <a:pPr lvl="1"/>
            <a:r>
              <a:rPr lang="en-US" dirty="0"/>
              <a:t>Mobile devices are more vulnerable to theft, loss and mishandling. </a:t>
            </a:r>
          </a:p>
          <a:p>
            <a:pPr lvl="1"/>
            <a:r>
              <a:rPr lang="en-US" dirty="0"/>
              <a:t>Special care must be taken to ensure that the security and privacy of the mobile customer are not compromised at the event of loss of a mobile device. This includes not storing sensitive information in the mobile devices and changing/locking of PIN (password fast and simple at the time of need.</a:t>
            </a:r>
          </a:p>
          <a:p>
            <a:pPr lvl="1"/>
            <a:r>
              <a:rPr lang="en-US" dirty="0"/>
              <a:t>Mobile commerce employs public wireless networks for transmission of signals which can be easily intercepted by hackers for capturing/ altering stream of data travelling through the wireless medium. </a:t>
            </a:r>
          </a:p>
          <a:p>
            <a:endParaRPr lang="en-US" dirty="0"/>
          </a:p>
        </p:txBody>
      </p:sp>
      <p:sp>
        <p:nvSpPr>
          <p:cNvPr id="5" name="Slide Number Placeholder 4">
            <a:extLst>
              <a:ext uri="{FF2B5EF4-FFF2-40B4-BE49-F238E27FC236}">
                <a16:creationId xmlns="" xmlns:a16="http://schemas.microsoft.com/office/drawing/2014/main" id="{5D270FC3-C73E-3344-B73C-6355BB6001F5}"/>
              </a:ext>
            </a:extLst>
          </p:cNvPr>
          <p:cNvSpPr>
            <a:spLocks noGrp="1"/>
          </p:cNvSpPr>
          <p:nvPr>
            <p:ph type="sldNum" sz="quarter" idx="12"/>
          </p:nvPr>
        </p:nvSpPr>
        <p:spPr/>
        <p:txBody>
          <a:bodyPr/>
          <a:lstStyle/>
          <a:p>
            <a:fld id="{BC5F5795-AF0F-AC4F-A1A3-FC59A9D0BB36}" type="slidenum">
              <a:rPr lang="en-US" smtClean="0"/>
              <a:t>69</a:t>
            </a:fld>
            <a:endParaRPr lang="en-US"/>
          </a:p>
        </p:txBody>
      </p:sp>
    </p:spTree>
    <p:extLst>
      <p:ext uri="{BB962C8B-B14F-4D97-AF65-F5344CB8AC3E}">
        <p14:creationId xmlns:p14="http://schemas.microsoft.com/office/powerpoint/2010/main" val="2046678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E1F2DB-8DC8-E645-BE3B-563D213C4E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081235B5-A594-6B47-99A0-6087E734CB34}"/>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xmlns="" id="{58EC4E26-A7D1-944E-8803-CFDDB11149D0}"/>
              </a:ext>
            </a:extLst>
          </p:cNvPr>
          <p:cNvSpPr>
            <a:spLocks noGrp="1"/>
          </p:cNvSpPr>
          <p:nvPr>
            <p:ph type="sldNum" sz="quarter" idx="12"/>
          </p:nvPr>
        </p:nvSpPr>
        <p:spPr/>
        <p:txBody>
          <a:bodyPr/>
          <a:lstStyle/>
          <a:p>
            <a:fld id="{BC5F5795-AF0F-AC4F-A1A3-FC59A9D0BB36}" type="slidenum">
              <a:rPr lang="en-US" smtClean="0"/>
              <a:t>7</a:t>
            </a:fld>
            <a:endParaRPr lang="en-US"/>
          </a:p>
        </p:txBody>
      </p:sp>
      <p:pic>
        <p:nvPicPr>
          <p:cNvPr id="6" name="Picture 5">
            <a:extLst>
              <a:ext uri="{FF2B5EF4-FFF2-40B4-BE49-F238E27FC236}">
                <a16:creationId xmlns:a16="http://schemas.microsoft.com/office/drawing/2014/main" xmlns="" id="{D37CE5D3-C614-F244-BC70-284837CA046B}"/>
              </a:ext>
            </a:extLst>
          </p:cNvPr>
          <p:cNvPicPr>
            <a:picLocks noChangeAspect="1"/>
          </p:cNvPicPr>
          <p:nvPr/>
        </p:nvPicPr>
        <p:blipFill>
          <a:blip r:embed="rId2"/>
          <a:stretch>
            <a:fillRect/>
          </a:stretch>
        </p:blipFill>
        <p:spPr>
          <a:xfrm>
            <a:off x="1647102" y="146156"/>
            <a:ext cx="9504218" cy="5989652"/>
          </a:xfrm>
          <a:prstGeom prst="rect">
            <a:avLst/>
          </a:prstGeom>
        </p:spPr>
      </p:pic>
    </p:spTree>
    <p:extLst>
      <p:ext uri="{BB962C8B-B14F-4D97-AF65-F5344CB8AC3E}">
        <p14:creationId xmlns:p14="http://schemas.microsoft.com/office/powerpoint/2010/main" val="37906735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636D5B-2423-3C4D-9AEE-0BF9CE631056}"/>
              </a:ext>
            </a:extLst>
          </p:cNvPr>
          <p:cNvSpPr>
            <a:spLocks noGrp="1"/>
          </p:cNvSpPr>
          <p:nvPr>
            <p:ph type="title"/>
          </p:nvPr>
        </p:nvSpPr>
        <p:spPr/>
        <p:txBody>
          <a:bodyPr/>
          <a:lstStyle/>
          <a:p>
            <a:r>
              <a:rPr lang="en-US" dirty="0"/>
              <a:t>Attributes</a:t>
            </a:r>
            <a:br>
              <a:rPr lang="en-US" dirty="0"/>
            </a:br>
            <a:endParaRPr lang="en-US" dirty="0"/>
          </a:p>
        </p:txBody>
      </p:sp>
      <p:sp>
        <p:nvSpPr>
          <p:cNvPr id="3" name="Content Placeholder 2">
            <a:extLst>
              <a:ext uri="{FF2B5EF4-FFF2-40B4-BE49-F238E27FC236}">
                <a16:creationId xmlns="" xmlns:a16="http://schemas.microsoft.com/office/drawing/2014/main" id="{D1C37D17-A3FA-784E-BEE0-1ED414129B92}"/>
              </a:ext>
            </a:extLst>
          </p:cNvPr>
          <p:cNvSpPr>
            <a:spLocks noGrp="1"/>
          </p:cNvSpPr>
          <p:nvPr>
            <p:ph idx="1"/>
          </p:nvPr>
        </p:nvSpPr>
        <p:spPr>
          <a:xfrm>
            <a:off x="1251678" y="1169233"/>
            <a:ext cx="10178322" cy="5096656"/>
          </a:xfrm>
        </p:spPr>
        <p:txBody>
          <a:bodyPr>
            <a:normAutofit lnSpcReduction="10000"/>
          </a:bodyPr>
          <a:lstStyle/>
          <a:p>
            <a:pPr marL="0" indent="0">
              <a:buNone/>
            </a:pPr>
            <a:r>
              <a:rPr lang="en-US" b="1" dirty="0"/>
              <a:t>The attribute of mobile commerce are</a:t>
            </a:r>
          </a:p>
          <a:p>
            <a:r>
              <a:rPr lang="en-US" b="1" dirty="0"/>
              <a:t>Mobility</a:t>
            </a:r>
          </a:p>
          <a:p>
            <a:pPr lvl="1"/>
            <a:r>
              <a:rPr lang="en-US" dirty="0"/>
              <a:t>Mobile computing and m-commerce are based on the fact that users carry a mobile device anywhere they go. </a:t>
            </a:r>
          </a:p>
          <a:p>
            <a:pPr lvl="1"/>
            <a:r>
              <a:rPr lang="en-US" dirty="0"/>
              <a:t>Mobility implies portability. Therefore, users can initiate a real-time contact with other systems from wherever they happen to be if they can connect to a wireless network.</a:t>
            </a:r>
            <a:endParaRPr lang="en-US" b="1" dirty="0"/>
          </a:p>
          <a:p>
            <a:r>
              <a:rPr lang="en-US" b="1" dirty="0"/>
              <a:t>Broad Reach</a:t>
            </a:r>
          </a:p>
          <a:p>
            <a:pPr lvl="1"/>
            <a:r>
              <a:rPr lang="en-US" dirty="0"/>
              <a:t>In mobile computing, people can be reached at any time. </a:t>
            </a:r>
          </a:p>
          <a:p>
            <a:pPr lvl="1"/>
            <a:r>
              <a:rPr lang="en-US" dirty="0"/>
              <a:t>Of course, users can block certain hours or certain messages, but when users carry an open mobile device, they can be reached instantly. </a:t>
            </a:r>
          </a:p>
          <a:p>
            <a:pPr lvl="1"/>
            <a:r>
              <a:rPr lang="en-US" dirty="0"/>
              <a:t>They create the following five value-added attributes that the development of m-commerce: ubiquity, convenience, instant connectivity, personalization, and localization of products and services.</a:t>
            </a:r>
            <a:endParaRPr lang="en-US" b="1" dirty="0"/>
          </a:p>
          <a:p>
            <a:endParaRPr lang="en-US" b="1" dirty="0"/>
          </a:p>
        </p:txBody>
      </p:sp>
      <p:sp>
        <p:nvSpPr>
          <p:cNvPr id="5" name="Slide Number Placeholder 4">
            <a:extLst>
              <a:ext uri="{FF2B5EF4-FFF2-40B4-BE49-F238E27FC236}">
                <a16:creationId xmlns="" xmlns:a16="http://schemas.microsoft.com/office/drawing/2014/main" id="{4A56E483-4F68-BA4E-B453-18F92E3BE3C1}"/>
              </a:ext>
            </a:extLst>
          </p:cNvPr>
          <p:cNvSpPr>
            <a:spLocks noGrp="1"/>
          </p:cNvSpPr>
          <p:nvPr>
            <p:ph type="sldNum" sz="quarter" idx="12"/>
          </p:nvPr>
        </p:nvSpPr>
        <p:spPr/>
        <p:txBody>
          <a:bodyPr/>
          <a:lstStyle/>
          <a:p>
            <a:fld id="{BC5F5795-AF0F-AC4F-A1A3-FC59A9D0BB36}" type="slidenum">
              <a:rPr lang="en-US" smtClean="0"/>
              <a:t>70</a:t>
            </a:fld>
            <a:endParaRPr lang="en-US"/>
          </a:p>
        </p:txBody>
      </p:sp>
    </p:spTree>
    <p:extLst>
      <p:ext uri="{BB962C8B-B14F-4D97-AF65-F5344CB8AC3E}">
        <p14:creationId xmlns:p14="http://schemas.microsoft.com/office/powerpoint/2010/main" val="24210189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BBFB2F2-12EB-9E48-A45B-7854F91775BB}"/>
              </a:ext>
            </a:extLst>
          </p:cNvPr>
          <p:cNvSpPr>
            <a:spLocks noGrp="1"/>
          </p:cNvSpPr>
          <p:nvPr>
            <p:ph idx="1"/>
          </p:nvPr>
        </p:nvSpPr>
        <p:spPr>
          <a:xfrm>
            <a:off x="1251678" y="539647"/>
            <a:ext cx="10178322" cy="5339946"/>
          </a:xfrm>
        </p:spPr>
        <p:txBody>
          <a:bodyPr>
            <a:normAutofit fontScale="85000" lnSpcReduction="10000"/>
          </a:bodyPr>
          <a:lstStyle/>
          <a:p>
            <a:r>
              <a:rPr lang="en-US" b="1" dirty="0"/>
              <a:t>Ubiquity. </a:t>
            </a:r>
            <a:r>
              <a:rPr lang="en-US" i="1" dirty="0"/>
              <a:t>Ubiquity </a:t>
            </a:r>
            <a:r>
              <a:rPr lang="en-US" dirty="0"/>
              <a:t>means being everywhere, especially at the same time. It is facilitated by wireless computing. Given that Wi-Fi access is available in more and more places, and that about half of all mobile phones are smart- phones, we have easier ubiquity. </a:t>
            </a:r>
          </a:p>
          <a:p>
            <a:r>
              <a:rPr lang="en-US" b="1" dirty="0"/>
              <a:t>Convenience and capabilities. </a:t>
            </a:r>
            <a:r>
              <a:rPr lang="en-US" dirty="0"/>
              <a:t>Having a mobile device increases the convenience of communication. The functionality and usability of mobile devices are increasing, while their physical size remains small and the cost is affordable. Unlike traditional computers, mobile devices connect to the Internet almost instantly. </a:t>
            </a:r>
          </a:p>
          <a:p>
            <a:r>
              <a:rPr lang="en-US" b="1" dirty="0"/>
              <a:t>Interactivity. </a:t>
            </a:r>
            <a:r>
              <a:rPr lang="en-US" dirty="0"/>
              <a:t>Mobile systems allow for fast and easy interactions (e.g., via Twitter, tablets, or smartphones). </a:t>
            </a:r>
          </a:p>
          <a:p>
            <a:r>
              <a:rPr lang="en-US" b="1" dirty="0"/>
              <a:t>Personalization. </a:t>
            </a:r>
            <a:r>
              <a:rPr lang="en-US" dirty="0"/>
              <a:t>Mobile devices are personal devices. While several people may share the same PC, a specific mobile device is usually used by one person. </a:t>
            </a:r>
          </a:p>
          <a:p>
            <a:r>
              <a:rPr lang="en-US" b="1" dirty="0"/>
              <a:t>Localization. </a:t>
            </a:r>
            <a:r>
              <a:rPr lang="en-US" dirty="0"/>
              <a:t>Knowing where a user is physically located in real time provides an opportunity to offer him or her relevant mobile advertisements, coupons, or other services. Such services are known as location-based m</a:t>
            </a:r>
            <a:r>
              <a:rPr lang="en-US" b="1" dirty="0"/>
              <a:t>-</a:t>
            </a:r>
            <a:r>
              <a:rPr lang="en-US" dirty="0"/>
              <a:t>commerce. </a:t>
            </a:r>
          </a:p>
        </p:txBody>
      </p:sp>
      <p:sp>
        <p:nvSpPr>
          <p:cNvPr id="5" name="Slide Number Placeholder 4">
            <a:extLst>
              <a:ext uri="{FF2B5EF4-FFF2-40B4-BE49-F238E27FC236}">
                <a16:creationId xmlns="" xmlns:a16="http://schemas.microsoft.com/office/drawing/2014/main" id="{FC976E11-789E-574A-A177-BC53C1C7FF70}"/>
              </a:ext>
            </a:extLst>
          </p:cNvPr>
          <p:cNvSpPr>
            <a:spLocks noGrp="1"/>
          </p:cNvSpPr>
          <p:nvPr>
            <p:ph type="sldNum" sz="quarter" idx="12"/>
          </p:nvPr>
        </p:nvSpPr>
        <p:spPr/>
        <p:txBody>
          <a:bodyPr/>
          <a:lstStyle/>
          <a:p>
            <a:fld id="{BC5F5795-AF0F-AC4F-A1A3-FC59A9D0BB36}" type="slidenum">
              <a:rPr lang="en-US" smtClean="0"/>
              <a:t>71</a:t>
            </a:fld>
            <a:endParaRPr lang="en-US"/>
          </a:p>
        </p:txBody>
      </p:sp>
    </p:spTree>
    <p:extLst>
      <p:ext uri="{BB962C8B-B14F-4D97-AF65-F5344CB8AC3E}">
        <p14:creationId xmlns:p14="http://schemas.microsoft.com/office/powerpoint/2010/main" val="126940917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833E921-4750-6F4E-96B7-4937B92248D5}"/>
              </a:ext>
            </a:extLst>
          </p:cNvPr>
          <p:cNvSpPr>
            <a:spLocks noGrp="1"/>
          </p:cNvSpPr>
          <p:nvPr>
            <p:ph idx="1"/>
          </p:nvPr>
        </p:nvSpPr>
        <p:spPr>
          <a:xfrm>
            <a:off x="1251677" y="329784"/>
            <a:ext cx="10500611" cy="6045895"/>
          </a:xfrm>
        </p:spPr>
        <p:txBody>
          <a:bodyPr>
            <a:normAutofit fontScale="70000" lnSpcReduction="20000"/>
          </a:bodyPr>
          <a:lstStyle/>
          <a:p>
            <a:r>
              <a:rPr lang="en-US" b="1" dirty="0"/>
              <a:t>Fast Processing</a:t>
            </a:r>
          </a:p>
          <a:p>
            <a:pPr lvl="1"/>
            <a:r>
              <a:rPr lang="en-US" dirty="0"/>
              <a:t>It allows the user to process a transaction fast. </a:t>
            </a:r>
          </a:p>
          <a:p>
            <a:pPr lvl="1"/>
            <a:r>
              <a:rPr lang="en-US" dirty="0"/>
              <a:t>Not only does the customer receive his item almost instantly via download, e-mail or another form of electronic delivery, the business owner receives payment for his product or service more quickly compared to traditional methods. </a:t>
            </a:r>
          </a:p>
          <a:p>
            <a:pPr lvl="1"/>
            <a:r>
              <a:rPr lang="en-US" dirty="0"/>
              <a:t>The customer must set up a payment option, such as a credit card or an agreement to pay using a specified account, to process the payment immediately before downloading the item. </a:t>
            </a:r>
            <a:endParaRPr lang="en-US" b="1" dirty="0"/>
          </a:p>
          <a:p>
            <a:r>
              <a:rPr lang="en-US" b="1" dirty="0"/>
              <a:t>Reduced Business Costs</a:t>
            </a:r>
          </a:p>
          <a:p>
            <a:pPr lvl="1"/>
            <a:r>
              <a:rPr lang="en-US" dirty="0"/>
              <a:t>Mobile commerce also helps reduce costs for the seller. For paying a separate office space, overhead costs or employees. </a:t>
            </a:r>
          </a:p>
          <a:p>
            <a:pPr lvl="1"/>
            <a:r>
              <a:rPr lang="en-US" dirty="0"/>
              <a:t>In some cases a small business owner who sets up a mobile commerce operation doesn't need an office at all. </a:t>
            </a:r>
          </a:p>
          <a:p>
            <a:pPr lvl="1"/>
            <a:r>
              <a:rPr lang="en-US" dirty="0"/>
              <a:t>The seller can monitor sales online or by receiving statements from a processing service. </a:t>
            </a:r>
          </a:p>
          <a:p>
            <a:pPr lvl="1"/>
            <a:r>
              <a:rPr lang="en-US" dirty="0"/>
              <a:t>The main expense for this type of business owner is advertising to disseminate information on how users can access the product or service. </a:t>
            </a:r>
          </a:p>
          <a:p>
            <a:pPr lvl="1"/>
            <a:r>
              <a:rPr lang="en-US" dirty="0"/>
              <a:t>The lowered cost allows the business owner to take advantage of a higher per-sale profit. He also can offer the product at a lower price compared to delivery in other formats.</a:t>
            </a:r>
            <a:br>
              <a:rPr lang="en-US" dirty="0"/>
            </a:br>
            <a:endParaRPr lang="en-US" b="1" dirty="0"/>
          </a:p>
          <a:p>
            <a:r>
              <a:rPr lang="en-US" b="1" dirty="0"/>
              <a:t>Little Need for Maintenance</a:t>
            </a:r>
          </a:p>
          <a:p>
            <a:pPr lvl="1"/>
            <a:r>
              <a:rPr lang="en-US" dirty="0"/>
              <a:t> It requires very little maintenance from the seller. </a:t>
            </a:r>
          </a:p>
          <a:p>
            <a:pPr lvl="1"/>
            <a:r>
              <a:rPr lang="en-US" dirty="0"/>
              <a:t>The owner sets the product up for mobile delivery one time and then receives payment for sales automatically. </a:t>
            </a:r>
          </a:p>
          <a:p>
            <a:pPr lvl="1"/>
            <a:r>
              <a:rPr lang="en-US" dirty="0"/>
              <a:t>From time to time, he may need to perform a few maintenance duties, such as correcting a technology error or updating the product, but overall it is a selling format that requires very little management compared with other selling strategies.</a:t>
            </a:r>
            <a:br>
              <a:rPr lang="en-US" dirty="0"/>
            </a:br>
            <a:endParaRPr lang="en-US" dirty="0"/>
          </a:p>
        </p:txBody>
      </p:sp>
      <p:sp>
        <p:nvSpPr>
          <p:cNvPr id="5" name="Slide Number Placeholder 4">
            <a:extLst>
              <a:ext uri="{FF2B5EF4-FFF2-40B4-BE49-F238E27FC236}">
                <a16:creationId xmlns="" xmlns:a16="http://schemas.microsoft.com/office/drawing/2014/main" id="{583B31E1-6A88-4744-95C1-FCBAC4793478}"/>
              </a:ext>
            </a:extLst>
          </p:cNvPr>
          <p:cNvSpPr>
            <a:spLocks noGrp="1"/>
          </p:cNvSpPr>
          <p:nvPr>
            <p:ph type="sldNum" sz="quarter" idx="12"/>
          </p:nvPr>
        </p:nvSpPr>
        <p:spPr/>
        <p:txBody>
          <a:bodyPr/>
          <a:lstStyle/>
          <a:p>
            <a:fld id="{BC5F5795-AF0F-AC4F-A1A3-FC59A9D0BB36}" type="slidenum">
              <a:rPr lang="en-US" smtClean="0"/>
              <a:t>72</a:t>
            </a:fld>
            <a:endParaRPr lang="en-US"/>
          </a:p>
        </p:txBody>
      </p:sp>
    </p:spTree>
    <p:extLst>
      <p:ext uri="{BB962C8B-B14F-4D97-AF65-F5344CB8AC3E}">
        <p14:creationId xmlns:p14="http://schemas.microsoft.com/office/powerpoint/2010/main" val="58103082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638"/>
          </a:xfrm>
        </p:spPr>
        <p:txBody>
          <a:bodyPr>
            <a:normAutofit fontScale="90000"/>
          </a:bodyPr>
          <a:lstStyle/>
          <a:p>
            <a:r>
              <a:rPr lang="en-US" dirty="0" smtClean="0"/>
              <a:t>Scope of m-Commerce</a:t>
            </a:r>
            <a:endParaRPr lang="en-US" dirty="0"/>
          </a:p>
        </p:txBody>
      </p:sp>
      <p:sp>
        <p:nvSpPr>
          <p:cNvPr id="4" name="Slide Number Placeholder 3"/>
          <p:cNvSpPr>
            <a:spLocks noGrp="1"/>
          </p:cNvSpPr>
          <p:nvPr>
            <p:ph type="sldNum" sz="quarter" idx="12"/>
          </p:nvPr>
        </p:nvSpPr>
        <p:spPr/>
        <p:txBody>
          <a:bodyPr/>
          <a:lstStyle/>
          <a:p>
            <a:fld id="{83A1C4B3-F368-4BA1-9A3B-4D493BAFFF03}" type="slidenum">
              <a:rPr lang="en-US" smtClean="0"/>
              <a:t>73</a:t>
            </a:fld>
            <a:endParaRPr lang="en-US"/>
          </a:p>
        </p:txBody>
      </p:sp>
      <p:sp>
        <p:nvSpPr>
          <p:cNvPr id="6" name="Content Placeholder 2">
            <a:extLst>
              <a:ext uri="{FF2B5EF4-FFF2-40B4-BE49-F238E27FC236}">
                <a16:creationId xmlns="" xmlns:a16="http://schemas.microsoft.com/office/drawing/2014/main" id="{C833E921-4750-6F4E-96B7-4937B92248D5}"/>
              </a:ext>
            </a:extLst>
          </p:cNvPr>
          <p:cNvSpPr txBox="1">
            <a:spLocks/>
          </p:cNvSpPr>
          <p:nvPr/>
        </p:nvSpPr>
        <p:spPr>
          <a:xfrm>
            <a:off x="1251677" y="1635617"/>
            <a:ext cx="10500611" cy="47400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smtClean="0"/>
              <a:t>Mobile Content Delivery</a:t>
            </a:r>
          </a:p>
          <a:p>
            <a:r>
              <a:rPr lang="en-US" b="1" dirty="0" smtClean="0"/>
              <a:t>Mobile Customer Services</a:t>
            </a:r>
          </a:p>
          <a:p>
            <a:r>
              <a:rPr lang="en-US" b="1" dirty="0" smtClean="0"/>
              <a:t>Mobile Marketing and Advertisement</a:t>
            </a:r>
          </a:p>
          <a:p>
            <a:r>
              <a:rPr lang="en-US" b="1" dirty="0" smtClean="0"/>
              <a:t>Mobile Enterprise-level Applications</a:t>
            </a:r>
          </a:p>
          <a:p>
            <a:r>
              <a:rPr lang="en-US" b="1" dirty="0" smtClean="0"/>
              <a:t>Mobile Governance Services</a:t>
            </a:r>
          </a:p>
        </p:txBody>
      </p:sp>
    </p:spTree>
    <p:extLst>
      <p:ext uri="{BB962C8B-B14F-4D97-AF65-F5344CB8AC3E}">
        <p14:creationId xmlns:p14="http://schemas.microsoft.com/office/powerpoint/2010/main" val="17455205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3A1C4B3-F368-4BA1-9A3B-4D493BAFFF03}" type="slidenum">
              <a:rPr lang="en-US" smtClean="0"/>
              <a:t>74</a:t>
            </a:fld>
            <a:endParaRPr lang="en-US"/>
          </a:p>
        </p:txBody>
      </p:sp>
      <p:pic>
        <p:nvPicPr>
          <p:cNvPr id="5" name="Content Placeholder 6">
            <a:extLst>
              <a:ext uri="{FF2B5EF4-FFF2-40B4-BE49-F238E27FC236}">
                <a16:creationId xmlns:a16="http://schemas.microsoft.com/office/drawing/2014/main" xmlns="" id="{36E2CD89-B19F-1044-9A05-83DD028A5E63}"/>
              </a:ext>
            </a:extLst>
          </p:cNvPr>
          <p:cNvPicPr>
            <a:picLocks noGrp="1" noChangeAspect="1"/>
          </p:cNvPicPr>
          <p:nvPr>
            <p:ph idx="1"/>
          </p:nvPr>
        </p:nvPicPr>
        <p:blipFill>
          <a:blip r:embed="rId2"/>
          <a:stretch>
            <a:fillRect/>
          </a:stretch>
        </p:blipFill>
        <p:spPr>
          <a:xfrm>
            <a:off x="980533" y="476519"/>
            <a:ext cx="9174865" cy="4997640"/>
          </a:xfrm>
        </p:spPr>
      </p:pic>
    </p:spTree>
    <p:extLst>
      <p:ext uri="{BB962C8B-B14F-4D97-AF65-F5344CB8AC3E}">
        <p14:creationId xmlns:p14="http://schemas.microsoft.com/office/powerpoint/2010/main" val="281511409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3A1C4B3-F368-4BA1-9A3B-4D493BAFFF03}" type="slidenum">
              <a:rPr lang="en-US" smtClean="0"/>
              <a:t>75</a:t>
            </a:fld>
            <a:endParaRPr lang="en-US"/>
          </a:p>
        </p:txBody>
      </p:sp>
    </p:spTree>
    <p:extLst>
      <p:ext uri="{BB962C8B-B14F-4D97-AF65-F5344CB8AC3E}">
        <p14:creationId xmlns:p14="http://schemas.microsoft.com/office/powerpoint/2010/main" val="338920924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B020BA-BCA4-A54B-A5FB-9857C2D237DF}"/>
              </a:ext>
            </a:extLst>
          </p:cNvPr>
          <p:cNvSpPr>
            <a:spLocks noGrp="1"/>
          </p:cNvSpPr>
          <p:nvPr>
            <p:ph type="title"/>
          </p:nvPr>
        </p:nvSpPr>
        <p:spPr>
          <a:xfrm>
            <a:off x="838199" y="365125"/>
            <a:ext cx="11016343" cy="1325563"/>
          </a:xfrm>
        </p:spPr>
        <p:txBody>
          <a:bodyPr>
            <a:normAutofit fontScale="90000"/>
          </a:bodyPr>
          <a:lstStyle/>
          <a:p>
            <a:r>
              <a:rPr lang="en-US" dirty="0"/>
              <a:t>Location based L-commerce, </a:t>
            </a:r>
            <a:r>
              <a:rPr lang="en-US" dirty="0" smtClean="0"/>
              <a:t>L-commerce </a:t>
            </a:r>
            <a:r>
              <a:rPr lang="en-US" dirty="0"/>
              <a:t>Infrastructure, location based service and Application</a:t>
            </a:r>
            <a:br>
              <a:rPr lang="en-US" dirty="0"/>
            </a:br>
            <a:endParaRPr lang="en-US" dirty="0"/>
          </a:p>
        </p:txBody>
      </p:sp>
      <p:sp>
        <p:nvSpPr>
          <p:cNvPr id="3" name="Content Placeholder 2">
            <a:extLst>
              <a:ext uri="{FF2B5EF4-FFF2-40B4-BE49-F238E27FC236}">
                <a16:creationId xmlns:a16="http://schemas.microsoft.com/office/drawing/2014/main" xmlns="" id="{0750A0EA-6B92-934A-BC4C-BBD91821FA6A}"/>
              </a:ext>
            </a:extLst>
          </p:cNvPr>
          <p:cNvSpPr>
            <a:spLocks noGrp="1"/>
          </p:cNvSpPr>
          <p:nvPr>
            <p:ph idx="1"/>
          </p:nvPr>
        </p:nvSpPr>
        <p:spPr>
          <a:xfrm>
            <a:off x="838200" y="1690688"/>
            <a:ext cx="10515600" cy="4486275"/>
          </a:xfrm>
        </p:spPr>
        <p:txBody>
          <a:bodyPr>
            <a:normAutofit fontScale="92500" lnSpcReduction="20000"/>
          </a:bodyPr>
          <a:lstStyle/>
          <a:p>
            <a:pPr algn="just"/>
            <a:r>
              <a:rPr lang="en-US" dirty="0"/>
              <a:t>Location-based commerce is an evolution of mobile commerce that leverages the known location of the consumer to drive contextual engagement with mobile shopping applications relative to a known location or retail store. </a:t>
            </a:r>
          </a:p>
          <a:p>
            <a:pPr algn="just"/>
            <a:r>
              <a:rPr lang="en-US" dirty="0"/>
              <a:t>The combination of GPS, application multitasking, and push notification technology </a:t>
            </a:r>
            <a:endParaRPr lang="en-US" dirty="0" smtClean="0"/>
          </a:p>
          <a:p>
            <a:pPr algn="just"/>
            <a:r>
              <a:rPr lang="en-US" dirty="0" err="1" smtClean="0"/>
              <a:t>eBusiness</a:t>
            </a:r>
            <a:r>
              <a:rPr lang="en-US" dirty="0" smtClean="0"/>
              <a:t> </a:t>
            </a:r>
            <a:r>
              <a:rPr lang="en-US" dirty="0"/>
              <a:t>executives can leverage to deliver tightly integrated multichannel promotions, offers, and services directly to their customers at the right time and in the right place.</a:t>
            </a:r>
          </a:p>
          <a:p>
            <a:pPr algn="just"/>
            <a:r>
              <a:rPr lang="en-US" b="1" dirty="0"/>
              <a:t>Location-based commerce (l-commerce)</a:t>
            </a:r>
            <a:r>
              <a:rPr lang="en-US" dirty="0"/>
              <a:t>, or LBC, refers to the use of location-finding systems such as GPS-enabled devices or similar technologies (e.g., triangulation of radio- or cell-based stations) to find where a customer with a mobile device or an object is located and provide relevant services, such as an advertisement or vehicle route optimization. </a:t>
            </a:r>
          </a:p>
          <a:p>
            <a:pPr algn="just"/>
            <a:endParaRPr lang="en-US" dirty="0"/>
          </a:p>
        </p:txBody>
      </p:sp>
      <p:sp>
        <p:nvSpPr>
          <p:cNvPr id="5" name="Slide Number Placeholder 4">
            <a:extLst>
              <a:ext uri="{FF2B5EF4-FFF2-40B4-BE49-F238E27FC236}">
                <a16:creationId xmlns:a16="http://schemas.microsoft.com/office/drawing/2014/main" xmlns="" id="{827881F5-A902-8649-B612-C2FA47AE9276}"/>
              </a:ext>
            </a:extLst>
          </p:cNvPr>
          <p:cNvSpPr>
            <a:spLocks noGrp="1"/>
          </p:cNvSpPr>
          <p:nvPr>
            <p:ph type="sldNum" sz="quarter" idx="12"/>
          </p:nvPr>
        </p:nvSpPr>
        <p:spPr/>
        <p:txBody>
          <a:bodyPr/>
          <a:lstStyle/>
          <a:p>
            <a:fld id="{BC5F5795-AF0F-AC4F-A1A3-FC59A9D0BB36}" type="slidenum">
              <a:rPr lang="en-US" smtClean="0"/>
              <a:t>76</a:t>
            </a:fld>
            <a:endParaRPr lang="en-US"/>
          </a:p>
        </p:txBody>
      </p:sp>
    </p:spTree>
    <p:extLst>
      <p:ext uri="{BB962C8B-B14F-4D97-AF65-F5344CB8AC3E}">
        <p14:creationId xmlns:p14="http://schemas.microsoft.com/office/powerpoint/2010/main" val="148743296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982A28C-DD16-FC4B-9305-C5F7B7155E26}"/>
              </a:ext>
            </a:extLst>
          </p:cNvPr>
          <p:cNvSpPr>
            <a:spLocks noGrp="1"/>
          </p:cNvSpPr>
          <p:nvPr>
            <p:ph idx="1"/>
          </p:nvPr>
        </p:nvSpPr>
        <p:spPr>
          <a:xfrm>
            <a:off x="1251678" y="734519"/>
            <a:ext cx="10178322" cy="5145074"/>
          </a:xfrm>
        </p:spPr>
        <p:txBody>
          <a:bodyPr>
            <a:normAutofit fontScale="92500"/>
          </a:bodyPr>
          <a:lstStyle/>
          <a:p>
            <a:pPr algn="just"/>
            <a:r>
              <a:rPr lang="en-US" dirty="0"/>
              <a:t>Location-based services use real-time geodata from a smartphone to provide information, entertainment or security. </a:t>
            </a:r>
          </a:p>
          <a:p>
            <a:pPr algn="just"/>
            <a:r>
              <a:rPr lang="en-US" dirty="0"/>
              <a:t>Some services allow consumers to "check in" at restaurants, coffee shops, stores, concerts, and other places or events. Often, businesses offer a reward – prizes, coupons or discounts – to people who check in. Google Maps, Foursquare, </a:t>
            </a:r>
            <a:r>
              <a:rPr lang="en-US" dirty="0" err="1"/>
              <a:t>GetGlue</a:t>
            </a:r>
            <a:r>
              <a:rPr lang="en-US" dirty="0"/>
              <a:t>, Yelp and Facebook Places are among the more popular services.</a:t>
            </a:r>
          </a:p>
          <a:p>
            <a:pPr algn="just"/>
            <a:r>
              <a:rPr lang="en-US" dirty="0"/>
              <a:t>Location-based services use a smartphone's GPS technology to track a person's location, if that person has opted in to allow it. After a smartphone user opts in, the service can identify their location down to a street address without the need for manual data entry</a:t>
            </a:r>
            <a:r>
              <a:rPr lang="en-US" dirty="0" smtClean="0"/>
              <a:t>.</a:t>
            </a:r>
          </a:p>
          <a:p>
            <a:pPr algn="just"/>
            <a:r>
              <a:rPr lang="en-US" dirty="0"/>
              <a:t>Sellers get the opportunity to advertise and provide or meet a customer’s needs in real time</a:t>
            </a:r>
            <a:r>
              <a:rPr lang="en-US" dirty="0" smtClean="0"/>
              <a:t>.</a:t>
            </a:r>
            <a:endParaRPr lang="en-US" dirty="0"/>
          </a:p>
        </p:txBody>
      </p:sp>
      <p:sp>
        <p:nvSpPr>
          <p:cNvPr id="5" name="Slide Number Placeholder 4">
            <a:extLst>
              <a:ext uri="{FF2B5EF4-FFF2-40B4-BE49-F238E27FC236}">
                <a16:creationId xmlns:a16="http://schemas.microsoft.com/office/drawing/2014/main" xmlns="" id="{785343D9-7779-1A4C-AC86-3F0C7727CE8D}"/>
              </a:ext>
            </a:extLst>
          </p:cNvPr>
          <p:cNvSpPr>
            <a:spLocks noGrp="1"/>
          </p:cNvSpPr>
          <p:nvPr>
            <p:ph type="sldNum" sz="quarter" idx="12"/>
          </p:nvPr>
        </p:nvSpPr>
        <p:spPr/>
        <p:txBody>
          <a:bodyPr/>
          <a:lstStyle/>
          <a:p>
            <a:fld id="{BC5F5795-AF0F-AC4F-A1A3-FC59A9D0BB36}" type="slidenum">
              <a:rPr lang="en-US" smtClean="0"/>
              <a:t>77</a:t>
            </a:fld>
            <a:endParaRPr lang="en-US"/>
          </a:p>
        </p:txBody>
      </p:sp>
    </p:spTree>
    <p:extLst>
      <p:ext uri="{BB962C8B-B14F-4D97-AF65-F5344CB8AC3E}">
        <p14:creationId xmlns:p14="http://schemas.microsoft.com/office/powerpoint/2010/main" val="257611244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8592326-717B-7E49-BA2F-88C935DB57F2}"/>
              </a:ext>
            </a:extLst>
          </p:cNvPr>
          <p:cNvSpPr>
            <a:spLocks noGrp="1"/>
          </p:cNvSpPr>
          <p:nvPr>
            <p:ph idx="1"/>
          </p:nvPr>
        </p:nvSpPr>
        <p:spPr>
          <a:xfrm>
            <a:off x="1251678" y="689548"/>
            <a:ext cx="10178322" cy="5561349"/>
          </a:xfrm>
        </p:spPr>
        <p:txBody>
          <a:bodyPr>
            <a:normAutofit/>
          </a:bodyPr>
          <a:lstStyle/>
          <a:p>
            <a:r>
              <a:rPr lang="en-US" dirty="0" smtClean="0"/>
              <a:t>L-commerce </a:t>
            </a:r>
            <a:r>
              <a:rPr lang="en-US" dirty="0"/>
              <a:t>involves </a:t>
            </a:r>
            <a:r>
              <a:rPr lang="en-US" i="1" dirty="0"/>
              <a:t>context-aware computing technology</a:t>
            </a:r>
            <a:r>
              <a:rPr lang="en-US" dirty="0"/>
              <a:t>. For images, search Google Images for “location-based commerce.”</a:t>
            </a:r>
          </a:p>
          <a:p>
            <a:r>
              <a:rPr lang="en-US" dirty="0"/>
              <a:t> L-commerce offers convenient services to consumers such as connections with friends, the ability to receive relevant and timely sales information, safety features (e.g., emergency assistance), and convenience (a user can locate what facility needed is nearby without consulting a directory or a map). </a:t>
            </a:r>
          </a:p>
          <a:p>
            <a:r>
              <a:rPr lang="en-US" dirty="0"/>
              <a:t>In essence, LBC is the delivery of m-commerce transactions to individuals who are in a known specific location, at a specific time. </a:t>
            </a:r>
          </a:p>
          <a:p>
            <a:r>
              <a:rPr lang="en-US" dirty="0"/>
              <a:t>Smartphones and tablets with location tracking that allows various apps to use the information of the people for social commercial uses. </a:t>
            </a:r>
          </a:p>
          <a:p>
            <a:endParaRPr lang="en-US" dirty="0"/>
          </a:p>
        </p:txBody>
      </p:sp>
      <p:sp>
        <p:nvSpPr>
          <p:cNvPr id="5" name="Slide Number Placeholder 4">
            <a:extLst>
              <a:ext uri="{FF2B5EF4-FFF2-40B4-BE49-F238E27FC236}">
                <a16:creationId xmlns:a16="http://schemas.microsoft.com/office/drawing/2014/main" xmlns="" id="{72C7C4EE-69EB-A947-869C-53B34EF8EA50}"/>
              </a:ext>
            </a:extLst>
          </p:cNvPr>
          <p:cNvSpPr>
            <a:spLocks noGrp="1"/>
          </p:cNvSpPr>
          <p:nvPr>
            <p:ph type="sldNum" sz="quarter" idx="12"/>
          </p:nvPr>
        </p:nvSpPr>
        <p:spPr/>
        <p:txBody>
          <a:bodyPr/>
          <a:lstStyle/>
          <a:p>
            <a:fld id="{BC5F5795-AF0F-AC4F-A1A3-FC59A9D0BB36}" type="slidenum">
              <a:rPr lang="en-US" smtClean="0"/>
              <a:t>78</a:t>
            </a:fld>
            <a:endParaRPr lang="en-US"/>
          </a:p>
        </p:txBody>
      </p:sp>
    </p:spTree>
    <p:extLst>
      <p:ext uri="{BB962C8B-B14F-4D97-AF65-F5344CB8AC3E}">
        <p14:creationId xmlns:p14="http://schemas.microsoft.com/office/powerpoint/2010/main" val="169115780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F280857-D55F-5941-B466-810ECAC6E89F}"/>
              </a:ext>
            </a:extLst>
          </p:cNvPr>
          <p:cNvSpPr>
            <a:spLocks noGrp="1"/>
          </p:cNvSpPr>
          <p:nvPr>
            <p:ph idx="1"/>
          </p:nvPr>
        </p:nvSpPr>
        <p:spPr>
          <a:xfrm>
            <a:off x="1251678" y="959371"/>
            <a:ext cx="10178322" cy="4920222"/>
          </a:xfrm>
        </p:spPr>
        <p:txBody>
          <a:bodyPr>
            <a:normAutofit lnSpcReduction="10000"/>
          </a:bodyPr>
          <a:lstStyle/>
          <a:p>
            <a:pPr marL="0" indent="0">
              <a:buNone/>
            </a:pPr>
            <a:r>
              <a:rPr lang="en-US" b="1" dirty="0"/>
              <a:t>Basic Concepts in L-Commerce </a:t>
            </a:r>
            <a:endParaRPr lang="en-US" dirty="0"/>
          </a:p>
          <a:p>
            <a:r>
              <a:rPr lang="en-US" dirty="0"/>
              <a:t>Location-based m-commerce mainly includes possible activities, all done in real time: </a:t>
            </a:r>
          </a:p>
          <a:p>
            <a:pPr lvl="1"/>
            <a:r>
              <a:rPr lang="en-US" b="1" dirty="0"/>
              <a:t>Location: </a:t>
            </a:r>
            <a:r>
              <a:rPr lang="en-US" dirty="0"/>
              <a:t>Finding where a person (with a smartphone) or another mobile device or a thing (e.g., a truck) is located </a:t>
            </a:r>
          </a:p>
          <a:p>
            <a:pPr lvl="1"/>
            <a:r>
              <a:rPr lang="en-US" b="1" dirty="0"/>
              <a:t>Navigation: </a:t>
            </a:r>
            <a:r>
              <a:rPr lang="en-US" dirty="0"/>
              <a:t>Finding and illustrating a route from one location to another(</a:t>
            </a:r>
            <a:r>
              <a:rPr lang="en-US" dirty="0" err="1"/>
              <a:t>e.g</a:t>
            </a:r>
            <a:r>
              <a:rPr lang="en-US" dirty="0"/>
              <a:t>, Google Maps) </a:t>
            </a:r>
          </a:p>
          <a:p>
            <a:pPr lvl="1"/>
            <a:r>
              <a:rPr lang="en-US" b="1" dirty="0"/>
              <a:t>Tracking: </a:t>
            </a:r>
            <a:r>
              <a:rPr lang="en-US" dirty="0"/>
              <a:t>Monitoring the movements and whereabouts of people or objects (e.g., a truck, airplane) </a:t>
            </a:r>
          </a:p>
          <a:p>
            <a:pPr lvl="1"/>
            <a:r>
              <a:rPr lang="en-US" b="1" dirty="0"/>
              <a:t>Mapping: </a:t>
            </a:r>
            <a:r>
              <a:rPr lang="en-US" dirty="0"/>
              <a:t>Creating maps of certain geographical locations with super imposed data if needed( e.g., GIS, Google Maps) </a:t>
            </a:r>
          </a:p>
          <a:p>
            <a:pPr lvl="1"/>
            <a:r>
              <a:rPr lang="en-US" b="1" dirty="0"/>
              <a:t>Timing. </a:t>
            </a:r>
            <a:r>
              <a:rPr lang="en-US" dirty="0"/>
              <a:t>Determining the arrival or departure time of something at a specific location (e.g., arrival of a bus to a specific bus stop or an airplane to an airport) </a:t>
            </a:r>
          </a:p>
          <a:p>
            <a:endParaRPr lang="en-US" dirty="0"/>
          </a:p>
        </p:txBody>
      </p:sp>
      <p:sp>
        <p:nvSpPr>
          <p:cNvPr id="5" name="Slide Number Placeholder 4">
            <a:extLst>
              <a:ext uri="{FF2B5EF4-FFF2-40B4-BE49-F238E27FC236}">
                <a16:creationId xmlns:a16="http://schemas.microsoft.com/office/drawing/2014/main" xmlns="" id="{94871A45-ABF1-1447-8D65-1E288D4B1A1D}"/>
              </a:ext>
            </a:extLst>
          </p:cNvPr>
          <p:cNvSpPr>
            <a:spLocks noGrp="1"/>
          </p:cNvSpPr>
          <p:nvPr>
            <p:ph type="sldNum" sz="quarter" idx="12"/>
          </p:nvPr>
        </p:nvSpPr>
        <p:spPr/>
        <p:txBody>
          <a:bodyPr/>
          <a:lstStyle/>
          <a:p>
            <a:fld id="{BC5F5795-AF0F-AC4F-A1A3-FC59A9D0BB36}" type="slidenum">
              <a:rPr lang="en-US" smtClean="0"/>
              <a:t>79</a:t>
            </a:fld>
            <a:endParaRPr lang="en-US"/>
          </a:p>
        </p:txBody>
      </p:sp>
    </p:spTree>
    <p:extLst>
      <p:ext uri="{BB962C8B-B14F-4D97-AF65-F5344CB8AC3E}">
        <p14:creationId xmlns:p14="http://schemas.microsoft.com/office/powerpoint/2010/main" val="4137761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58FA69-501D-A148-B657-3B4477E9B7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6E5CE32B-7B8E-A548-8E6E-92B4789B5987}"/>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xmlns="" id="{486F65F5-6424-C641-8296-6455E6EA6E6C}"/>
              </a:ext>
            </a:extLst>
          </p:cNvPr>
          <p:cNvSpPr>
            <a:spLocks noGrp="1"/>
          </p:cNvSpPr>
          <p:nvPr>
            <p:ph type="sldNum" sz="quarter" idx="12"/>
          </p:nvPr>
        </p:nvSpPr>
        <p:spPr/>
        <p:txBody>
          <a:bodyPr/>
          <a:lstStyle/>
          <a:p>
            <a:fld id="{BC5F5795-AF0F-AC4F-A1A3-FC59A9D0BB36}" type="slidenum">
              <a:rPr lang="en-US" smtClean="0"/>
              <a:t>8</a:t>
            </a:fld>
            <a:endParaRPr lang="en-US"/>
          </a:p>
        </p:txBody>
      </p:sp>
      <p:pic>
        <p:nvPicPr>
          <p:cNvPr id="6" name="Picture 5">
            <a:extLst>
              <a:ext uri="{FF2B5EF4-FFF2-40B4-BE49-F238E27FC236}">
                <a16:creationId xmlns:a16="http://schemas.microsoft.com/office/drawing/2014/main" xmlns="" id="{53B1171B-A444-6F46-8327-D87311F873C8}"/>
              </a:ext>
            </a:extLst>
          </p:cNvPr>
          <p:cNvPicPr>
            <a:picLocks noChangeAspect="1"/>
          </p:cNvPicPr>
          <p:nvPr/>
        </p:nvPicPr>
        <p:blipFill>
          <a:blip r:embed="rId2"/>
          <a:stretch>
            <a:fillRect/>
          </a:stretch>
        </p:blipFill>
        <p:spPr>
          <a:xfrm>
            <a:off x="1330036" y="152400"/>
            <a:ext cx="9753599" cy="6442364"/>
          </a:xfrm>
          <a:prstGeom prst="rect">
            <a:avLst/>
          </a:prstGeom>
        </p:spPr>
      </p:pic>
    </p:spTree>
    <p:extLst>
      <p:ext uri="{BB962C8B-B14F-4D97-AF65-F5344CB8AC3E}">
        <p14:creationId xmlns:p14="http://schemas.microsoft.com/office/powerpoint/2010/main" val="181815153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EE602B2-4488-5E45-822C-D8AF8BDEE50B}"/>
              </a:ext>
            </a:extLst>
          </p:cNvPr>
          <p:cNvSpPr>
            <a:spLocks noGrp="1"/>
          </p:cNvSpPr>
          <p:nvPr>
            <p:ph idx="1"/>
          </p:nvPr>
        </p:nvSpPr>
        <p:spPr>
          <a:xfrm>
            <a:off x="1034321" y="464695"/>
            <a:ext cx="10867869" cy="5910984"/>
          </a:xfrm>
        </p:spPr>
        <p:txBody>
          <a:bodyPr>
            <a:normAutofit/>
          </a:bodyPr>
          <a:lstStyle/>
          <a:p>
            <a:pPr marL="0" indent="0">
              <a:buNone/>
            </a:pPr>
            <a:r>
              <a:rPr lang="en-US" sz="2400" b="1" dirty="0"/>
              <a:t>Technology used in L-commerce</a:t>
            </a:r>
          </a:p>
          <a:p>
            <a:r>
              <a:rPr lang="en-US" sz="2400" dirty="0"/>
              <a:t>A mobile device communicates with other devices and hubs to function. That communication can be with satellites, routers, towers or anything else. </a:t>
            </a:r>
          </a:p>
          <a:p>
            <a:r>
              <a:rPr lang="en-US" sz="2400" dirty="0"/>
              <a:t>Because the mobile device is pinging off of multiple communication hubs, its precise location can be triangulated.</a:t>
            </a:r>
          </a:p>
          <a:p>
            <a:r>
              <a:rPr lang="en-US" sz="2400" dirty="0"/>
              <a:t>The most common are GPS, RFID, Wi-Fi and cellular. </a:t>
            </a:r>
          </a:p>
          <a:p>
            <a:pPr lvl="1"/>
            <a:r>
              <a:rPr lang="en-US" sz="2400" dirty="0"/>
              <a:t>GPS(Global Positioning system) : </a:t>
            </a:r>
          </a:p>
          <a:p>
            <a:pPr lvl="2"/>
            <a:r>
              <a:rPr lang="en-US" sz="2400" dirty="0"/>
              <a:t>The Global Positioning system is an array of satellites that exist solely to help find things across the planet.</a:t>
            </a:r>
          </a:p>
          <a:p>
            <a:pPr lvl="2"/>
            <a:r>
              <a:rPr lang="en-US" sz="2400" dirty="0"/>
              <a:t>Any device with a GPS receiver (which includes most smartphones) can ping the satellites with that receiver. This will cause it to communicate with at least four satellites, and the satellites can compare the signal delay to pinpoint where the signal originated. This allows your phone to know exactly where you are and provide turn-by-turn navigation.</a:t>
            </a:r>
          </a:p>
          <a:p>
            <a:endParaRPr lang="en-US" dirty="0"/>
          </a:p>
        </p:txBody>
      </p:sp>
      <p:sp>
        <p:nvSpPr>
          <p:cNvPr id="5" name="Slide Number Placeholder 4">
            <a:extLst>
              <a:ext uri="{FF2B5EF4-FFF2-40B4-BE49-F238E27FC236}">
                <a16:creationId xmlns:a16="http://schemas.microsoft.com/office/drawing/2014/main" xmlns="" id="{885F9D4E-63FE-F548-AFB8-6667AEB26591}"/>
              </a:ext>
            </a:extLst>
          </p:cNvPr>
          <p:cNvSpPr>
            <a:spLocks noGrp="1"/>
          </p:cNvSpPr>
          <p:nvPr>
            <p:ph type="sldNum" sz="quarter" idx="12"/>
          </p:nvPr>
        </p:nvSpPr>
        <p:spPr/>
        <p:txBody>
          <a:bodyPr/>
          <a:lstStyle/>
          <a:p>
            <a:fld id="{BC5F5795-AF0F-AC4F-A1A3-FC59A9D0BB36}" type="slidenum">
              <a:rPr lang="en-US" smtClean="0"/>
              <a:t>80</a:t>
            </a:fld>
            <a:endParaRPr lang="en-US"/>
          </a:p>
        </p:txBody>
      </p:sp>
    </p:spTree>
    <p:extLst>
      <p:ext uri="{BB962C8B-B14F-4D97-AF65-F5344CB8AC3E}">
        <p14:creationId xmlns:p14="http://schemas.microsoft.com/office/powerpoint/2010/main" val="225238320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41EE18B-8144-1D4F-8A4C-3C96CBD6B03D}"/>
              </a:ext>
            </a:extLst>
          </p:cNvPr>
          <p:cNvSpPr>
            <a:spLocks noGrp="1"/>
          </p:cNvSpPr>
          <p:nvPr>
            <p:ph idx="1"/>
          </p:nvPr>
        </p:nvSpPr>
        <p:spPr>
          <a:xfrm>
            <a:off x="1251678" y="449705"/>
            <a:ext cx="10178322" cy="5925974"/>
          </a:xfrm>
        </p:spPr>
        <p:txBody>
          <a:bodyPr>
            <a:normAutofit lnSpcReduction="10000"/>
          </a:bodyPr>
          <a:lstStyle/>
          <a:p>
            <a:r>
              <a:rPr lang="en-US" sz="2400" dirty="0"/>
              <a:t>Wi-Fi: </a:t>
            </a:r>
          </a:p>
          <a:p>
            <a:pPr lvl="1"/>
            <a:r>
              <a:rPr lang="en-US" sz="2400" dirty="0"/>
              <a:t>Wi- Fi location tracking is a bit different from other methods. </a:t>
            </a:r>
          </a:p>
          <a:p>
            <a:pPr lvl="1"/>
            <a:r>
              <a:rPr lang="en-US" sz="2400" dirty="0"/>
              <a:t>Typically, a device will only connect to one Wi-Fi network at a time. This eliminates the possibility of triangulation. </a:t>
            </a:r>
          </a:p>
          <a:p>
            <a:pPr lvl="1"/>
            <a:r>
              <a:rPr lang="en-US" sz="2400" dirty="0"/>
              <a:t>Instead, IP addresses are used for this form of location tracking. Every network has a physical IP address that allows the greater internet to know where it is. </a:t>
            </a:r>
          </a:p>
          <a:p>
            <a:pPr lvl="1"/>
            <a:r>
              <a:rPr lang="en-US" sz="2400" dirty="0"/>
              <a:t>This is necessary to accurately send information across internet infrastructure. When your phone connects to a Wi-Fi network, it pairs with the physical IP of that network. That allows location services to know your current address.</a:t>
            </a:r>
          </a:p>
          <a:p>
            <a:r>
              <a:rPr lang="en-US" sz="2400" dirty="0"/>
              <a:t>Cellular: </a:t>
            </a:r>
          </a:p>
          <a:p>
            <a:pPr lvl="1"/>
            <a:r>
              <a:rPr lang="en-US" sz="2400" dirty="0"/>
              <a:t>Cellular tracking works much like GPS. </a:t>
            </a:r>
          </a:p>
          <a:p>
            <a:pPr lvl="1"/>
            <a:r>
              <a:rPr lang="en-US" sz="2400" dirty="0"/>
              <a:t>Instead of connecting to satellites, though, your device is connecting to cellular towers. </a:t>
            </a:r>
          </a:p>
          <a:p>
            <a:pPr lvl="1"/>
            <a:r>
              <a:rPr lang="en-US" sz="2400" dirty="0"/>
              <a:t>Generally speaking, you will be in range of at least two towers, and that is enough for the system to use triangulation to find your location.</a:t>
            </a:r>
          </a:p>
          <a:p>
            <a:endParaRPr lang="en-US" dirty="0"/>
          </a:p>
        </p:txBody>
      </p:sp>
      <p:sp>
        <p:nvSpPr>
          <p:cNvPr id="5" name="Slide Number Placeholder 4">
            <a:extLst>
              <a:ext uri="{FF2B5EF4-FFF2-40B4-BE49-F238E27FC236}">
                <a16:creationId xmlns:a16="http://schemas.microsoft.com/office/drawing/2014/main" xmlns="" id="{97CD1EA3-211E-E749-AE96-0B7C938554D1}"/>
              </a:ext>
            </a:extLst>
          </p:cNvPr>
          <p:cNvSpPr>
            <a:spLocks noGrp="1"/>
          </p:cNvSpPr>
          <p:nvPr>
            <p:ph type="sldNum" sz="quarter" idx="12"/>
          </p:nvPr>
        </p:nvSpPr>
        <p:spPr/>
        <p:txBody>
          <a:bodyPr/>
          <a:lstStyle/>
          <a:p>
            <a:fld id="{BC5F5795-AF0F-AC4F-A1A3-FC59A9D0BB36}" type="slidenum">
              <a:rPr lang="en-US" smtClean="0"/>
              <a:t>81</a:t>
            </a:fld>
            <a:endParaRPr lang="en-US"/>
          </a:p>
        </p:txBody>
      </p:sp>
    </p:spTree>
    <p:extLst>
      <p:ext uri="{BB962C8B-B14F-4D97-AF65-F5344CB8AC3E}">
        <p14:creationId xmlns:p14="http://schemas.microsoft.com/office/powerpoint/2010/main" val="112501588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3444B2B-7A8C-0042-A34A-177EF371B819}"/>
              </a:ext>
            </a:extLst>
          </p:cNvPr>
          <p:cNvSpPr>
            <a:spLocks noGrp="1"/>
          </p:cNvSpPr>
          <p:nvPr>
            <p:ph idx="1"/>
          </p:nvPr>
        </p:nvSpPr>
        <p:spPr>
          <a:xfrm>
            <a:off x="1251678" y="329785"/>
            <a:ext cx="10178322" cy="5549808"/>
          </a:xfrm>
        </p:spPr>
        <p:txBody>
          <a:bodyPr/>
          <a:lstStyle/>
          <a:p>
            <a:r>
              <a:rPr lang="en-US" dirty="0"/>
              <a:t>QR codes</a:t>
            </a:r>
          </a:p>
          <a:p>
            <a:pPr lvl="1"/>
            <a:r>
              <a:rPr lang="en-US" dirty="0"/>
              <a:t>QR tracking is closer to Wi-Fi in principle. When a dynamic QR code is scanned, it logs information related to the scan. When the QR code is established, its physical location can be recorded. That location can then be tagged anytime the code is scanned.</a:t>
            </a:r>
          </a:p>
          <a:p>
            <a:r>
              <a:rPr lang="en-US" dirty="0"/>
              <a:t>RFID</a:t>
            </a:r>
          </a:p>
          <a:p>
            <a:pPr lvl="1"/>
            <a:r>
              <a:rPr lang="en-US" dirty="0"/>
              <a:t>RFID tracking is effectively a combination of these other methods. </a:t>
            </a:r>
          </a:p>
          <a:p>
            <a:pPr lvl="1"/>
            <a:r>
              <a:rPr lang="en-US" dirty="0"/>
              <a:t>The RFID scanner typically has a static location. By pinging off of other networks, the location of the scanner can be logged. When the RFID scanner is activated, it can tag its location when it records the access. This can be used to identify the location of the device accessing the scanner.</a:t>
            </a:r>
          </a:p>
          <a:p>
            <a:endParaRPr lang="en-US" dirty="0"/>
          </a:p>
        </p:txBody>
      </p:sp>
      <p:sp>
        <p:nvSpPr>
          <p:cNvPr id="5" name="Slide Number Placeholder 4">
            <a:extLst>
              <a:ext uri="{FF2B5EF4-FFF2-40B4-BE49-F238E27FC236}">
                <a16:creationId xmlns:a16="http://schemas.microsoft.com/office/drawing/2014/main" xmlns="" id="{7F79AA82-572E-4B4B-B52F-1C5F58097BD0}"/>
              </a:ext>
            </a:extLst>
          </p:cNvPr>
          <p:cNvSpPr>
            <a:spLocks noGrp="1"/>
          </p:cNvSpPr>
          <p:nvPr>
            <p:ph type="sldNum" sz="quarter" idx="12"/>
          </p:nvPr>
        </p:nvSpPr>
        <p:spPr/>
        <p:txBody>
          <a:bodyPr/>
          <a:lstStyle/>
          <a:p>
            <a:fld id="{BC5F5795-AF0F-AC4F-A1A3-FC59A9D0BB36}" type="slidenum">
              <a:rPr lang="en-US" smtClean="0"/>
              <a:t>82</a:t>
            </a:fld>
            <a:endParaRPr lang="en-US"/>
          </a:p>
        </p:txBody>
      </p:sp>
    </p:spTree>
    <p:extLst>
      <p:ext uri="{BB962C8B-B14F-4D97-AF65-F5344CB8AC3E}">
        <p14:creationId xmlns:p14="http://schemas.microsoft.com/office/powerpoint/2010/main" val="296879478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3360838-BCEC-A04F-85E0-4559FB00152F}"/>
              </a:ext>
            </a:extLst>
          </p:cNvPr>
          <p:cNvSpPr>
            <a:spLocks noGrp="1"/>
          </p:cNvSpPr>
          <p:nvPr>
            <p:ph idx="1"/>
          </p:nvPr>
        </p:nvSpPr>
        <p:spPr>
          <a:xfrm>
            <a:off x="1251678" y="569627"/>
            <a:ext cx="10178322" cy="5806052"/>
          </a:xfrm>
        </p:spPr>
        <p:txBody>
          <a:bodyPr>
            <a:normAutofit fontScale="92500" lnSpcReduction="20000"/>
          </a:bodyPr>
          <a:lstStyle/>
          <a:p>
            <a:pPr marL="0" indent="0">
              <a:buNone/>
            </a:pPr>
            <a:r>
              <a:rPr lang="en-US" b="1" dirty="0"/>
              <a:t>Uses of location-based services</a:t>
            </a:r>
          </a:p>
          <a:p>
            <a:r>
              <a:rPr lang="en-US" dirty="0"/>
              <a:t>Companies have found several ways to use a device's location:</a:t>
            </a:r>
          </a:p>
          <a:p>
            <a:pPr lvl="1"/>
            <a:r>
              <a:rPr lang="en-US" b="1" dirty="0"/>
              <a:t>Store locators.</a:t>
            </a:r>
            <a:r>
              <a:rPr lang="en-US" dirty="0"/>
              <a:t> Using location-based intelligence, retail customers can quickly find the nearest store location.</a:t>
            </a:r>
          </a:p>
          <a:p>
            <a:pPr lvl="1"/>
            <a:r>
              <a:rPr lang="en-US" b="1" dirty="0"/>
              <a:t>Proximity-based marketing.</a:t>
            </a:r>
            <a:r>
              <a:rPr lang="en-US" dirty="0"/>
              <a:t> Local companies can push ads only to individuals within the same geographic location. Location-based mobile marketing delivers ads to potential customers within that city who might actually act on the information.</a:t>
            </a:r>
          </a:p>
          <a:p>
            <a:pPr lvl="1"/>
            <a:r>
              <a:rPr lang="en-US" b="1" dirty="0"/>
              <a:t>Travel information.</a:t>
            </a:r>
            <a:r>
              <a:rPr lang="en-US" dirty="0"/>
              <a:t> An LBS can deliver real-time information, such as traffic updates or weather reports, to the smartphone so the user can plan accordingly.</a:t>
            </a:r>
          </a:p>
          <a:p>
            <a:pPr lvl="1"/>
            <a:r>
              <a:rPr lang="en-US" b="1" dirty="0"/>
              <a:t>Roadside assistance.</a:t>
            </a:r>
            <a:r>
              <a:rPr lang="en-US" dirty="0"/>
              <a:t> In the event of a blown tire or accident, many roadside assistance companies provide an app that allows them to track your exact location without the need for you to give directions.</a:t>
            </a:r>
          </a:p>
          <a:p>
            <a:pPr lvl="1"/>
            <a:r>
              <a:rPr lang="en-US" b="1" dirty="0"/>
              <a:t>Mobile workforce management.</a:t>
            </a:r>
            <a:r>
              <a:rPr lang="en-US" dirty="0"/>
              <a:t> For logistics-dependent companies that employ individuals out in the field or at multiple locations, an LBS allows employees to check in at a location using their mobile device.</a:t>
            </a:r>
          </a:p>
          <a:p>
            <a:pPr lvl="1"/>
            <a:r>
              <a:rPr lang="en-US" b="1" dirty="0"/>
              <a:t>Fraud prevention.</a:t>
            </a:r>
            <a:r>
              <a:rPr lang="en-US" dirty="0"/>
              <a:t> An LBS creates another level of security by matching a customer's location through the smartphone to a credit card transaction. Tying the smartphone's location to a credit card allows you to flag transactions made across several geographic locations over a short time.</a:t>
            </a:r>
            <a:br>
              <a:rPr lang="en-US" dirty="0"/>
            </a:br>
            <a:endParaRPr lang="en-US" dirty="0"/>
          </a:p>
        </p:txBody>
      </p:sp>
      <p:sp>
        <p:nvSpPr>
          <p:cNvPr id="5" name="Slide Number Placeholder 4">
            <a:extLst>
              <a:ext uri="{FF2B5EF4-FFF2-40B4-BE49-F238E27FC236}">
                <a16:creationId xmlns:a16="http://schemas.microsoft.com/office/drawing/2014/main" xmlns="" id="{7119D580-2037-D247-9B6D-99AA85D0E9A3}"/>
              </a:ext>
            </a:extLst>
          </p:cNvPr>
          <p:cNvSpPr>
            <a:spLocks noGrp="1"/>
          </p:cNvSpPr>
          <p:nvPr>
            <p:ph type="sldNum" sz="quarter" idx="12"/>
          </p:nvPr>
        </p:nvSpPr>
        <p:spPr/>
        <p:txBody>
          <a:bodyPr/>
          <a:lstStyle/>
          <a:p>
            <a:fld id="{BC5F5795-AF0F-AC4F-A1A3-FC59A9D0BB36}" type="slidenum">
              <a:rPr lang="en-US" smtClean="0"/>
              <a:t>83</a:t>
            </a:fld>
            <a:endParaRPr lang="en-US"/>
          </a:p>
        </p:txBody>
      </p:sp>
    </p:spTree>
    <p:extLst>
      <p:ext uri="{BB962C8B-B14F-4D97-AF65-F5344CB8AC3E}">
        <p14:creationId xmlns:p14="http://schemas.microsoft.com/office/powerpoint/2010/main" val="202613862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298796-1DEB-244B-A306-BE0BB108BA49}"/>
              </a:ext>
            </a:extLst>
          </p:cNvPr>
          <p:cNvSpPr>
            <a:spLocks noGrp="1"/>
          </p:cNvSpPr>
          <p:nvPr>
            <p:ph type="title"/>
          </p:nvPr>
        </p:nvSpPr>
        <p:spPr/>
        <p:txBody>
          <a:bodyPr/>
          <a:lstStyle/>
          <a:p>
            <a:r>
              <a:rPr lang="en-US" b="1" dirty="0"/>
              <a:t>L-Commerce Infrastructure </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2C9914E0-CC20-704C-8F1D-32D98A13C6EA}"/>
              </a:ext>
            </a:extLst>
          </p:cNvPr>
          <p:cNvSpPr>
            <a:spLocks noGrp="1"/>
          </p:cNvSpPr>
          <p:nvPr>
            <p:ph idx="1"/>
          </p:nvPr>
        </p:nvSpPr>
        <p:spPr>
          <a:xfrm>
            <a:off x="1251678" y="1424067"/>
            <a:ext cx="10178322" cy="4811841"/>
          </a:xfrm>
        </p:spPr>
        <p:txBody>
          <a:bodyPr>
            <a:normAutofit/>
          </a:bodyPr>
          <a:lstStyle/>
          <a:p>
            <a:r>
              <a:rPr lang="en-US" sz="2400" dirty="0"/>
              <a:t>The components depend on the applications. However, the following conditions usually exist: </a:t>
            </a:r>
          </a:p>
          <a:p>
            <a:pPr lvl="1"/>
            <a:r>
              <a:rPr lang="en-US" sz="2400" b="1" dirty="0"/>
              <a:t>Location finder (positioning) component: </a:t>
            </a:r>
            <a:r>
              <a:rPr lang="en-US" sz="2400" dirty="0"/>
              <a:t>A GPS (or other device) that finds the location of a person or a thing. </a:t>
            </a:r>
          </a:p>
          <a:p>
            <a:pPr lvl="1"/>
            <a:r>
              <a:rPr lang="en-US" sz="2400" b="1" dirty="0"/>
              <a:t>Mobile Positioning Center: </a:t>
            </a:r>
            <a:r>
              <a:rPr lang="en-US" sz="2400" dirty="0"/>
              <a:t>This includes a server that manages the location information received from the location finder. </a:t>
            </a:r>
          </a:p>
          <a:p>
            <a:pPr lvl="1"/>
            <a:r>
              <a:rPr lang="en-US" sz="2400" b="1" dirty="0"/>
              <a:t>User: </a:t>
            </a:r>
            <a:r>
              <a:rPr lang="en-US" sz="2400" dirty="0"/>
              <a:t>The user can be a person or thing(e.g., a vehicle). </a:t>
            </a:r>
          </a:p>
          <a:p>
            <a:pPr lvl="1"/>
            <a:r>
              <a:rPr lang="en-US" sz="2400" b="1" dirty="0"/>
              <a:t>Mobile devices : </a:t>
            </a:r>
            <a:r>
              <a:rPr lang="en-US" sz="2400" dirty="0"/>
              <a:t>The user needs a mobile device (e.g., a smartphone) that includes a GPS or other feature that locates the location (position) of something or someone. </a:t>
            </a:r>
          </a:p>
          <a:p>
            <a:pPr lvl="1"/>
            <a:r>
              <a:rPr lang="en-US" sz="2400" b="1" dirty="0"/>
              <a:t>Mobile communication </a:t>
            </a:r>
            <a:r>
              <a:rPr lang="en-US" sz="2400" b="1" dirty="0" err="1"/>
              <a:t>network:</a:t>
            </a:r>
            <a:r>
              <a:rPr lang="en-US" sz="2400" dirty="0" err="1"/>
              <a:t>The</a:t>
            </a:r>
            <a:r>
              <a:rPr lang="en-US" sz="2400" dirty="0"/>
              <a:t> network(s) that transfers user requests to the service providers and then transmits the reply to the user. </a:t>
            </a:r>
          </a:p>
          <a:p>
            <a:endParaRPr lang="en-US" dirty="0"/>
          </a:p>
        </p:txBody>
      </p:sp>
      <p:sp>
        <p:nvSpPr>
          <p:cNvPr id="5" name="Slide Number Placeholder 4">
            <a:extLst>
              <a:ext uri="{FF2B5EF4-FFF2-40B4-BE49-F238E27FC236}">
                <a16:creationId xmlns:a16="http://schemas.microsoft.com/office/drawing/2014/main" xmlns="" id="{DDA4B82C-A27D-DF4F-BD9B-E470A4EAEE16}"/>
              </a:ext>
            </a:extLst>
          </p:cNvPr>
          <p:cNvSpPr>
            <a:spLocks noGrp="1"/>
          </p:cNvSpPr>
          <p:nvPr>
            <p:ph type="sldNum" sz="quarter" idx="12"/>
          </p:nvPr>
        </p:nvSpPr>
        <p:spPr/>
        <p:txBody>
          <a:bodyPr/>
          <a:lstStyle/>
          <a:p>
            <a:fld id="{BC5F5795-AF0F-AC4F-A1A3-FC59A9D0BB36}" type="slidenum">
              <a:rPr lang="en-US" smtClean="0"/>
              <a:t>84</a:t>
            </a:fld>
            <a:endParaRPr lang="en-US"/>
          </a:p>
        </p:txBody>
      </p:sp>
    </p:spTree>
    <p:extLst>
      <p:ext uri="{BB962C8B-B14F-4D97-AF65-F5344CB8AC3E}">
        <p14:creationId xmlns:p14="http://schemas.microsoft.com/office/powerpoint/2010/main" val="96521987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3066EB9-225F-AC40-81FB-317B4339ACA1}"/>
              </a:ext>
            </a:extLst>
          </p:cNvPr>
          <p:cNvSpPr>
            <a:spLocks noGrp="1"/>
          </p:cNvSpPr>
          <p:nvPr>
            <p:ph idx="1"/>
          </p:nvPr>
        </p:nvSpPr>
        <p:spPr>
          <a:xfrm>
            <a:off x="1251678" y="809469"/>
            <a:ext cx="10178322" cy="5070123"/>
          </a:xfrm>
        </p:spPr>
        <p:txBody>
          <a:bodyPr>
            <a:normAutofit/>
          </a:bodyPr>
          <a:lstStyle/>
          <a:p>
            <a:pPr lvl="1"/>
            <a:r>
              <a:rPr lang="en-US" b="1" dirty="0"/>
              <a:t>Service or application providers. </a:t>
            </a:r>
            <a:r>
              <a:rPr lang="en-US" dirty="0"/>
              <a:t>Providers are responsible for servicing a user’s request. They may use applications such as GIS. </a:t>
            </a:r>
          </a:p>
          <a:p>
            <a:pPr lvl="1"/>
            <a:r>
              <a:rPr lang="en-US" b="1" dirty="0"/>
              <a:t>Data or content provider. </a:t>
            </a:r>
            <a:r>
              <a:rPr lang="en-US" dirty="0"/>
              <a:t>Service providers usually need to acquire (e.g., geographic, financial, or other data) in order to provide a reply to requests. Data may include maps, coupons, and GIS information. </a:t>
            </a:r>
          </a:p>
          <a:p>
            <a:pPr lvl="1"/>
            <a:r>
              <a:rPr lang="en-US" b="1" dirty="0"/>
              <a:t>Geographical information system (GIS). </a:t>
            </a:r>
            <a:r>
              <a:rPr lang="en-US" dirty="0"/>
              <a:t>This includes maps, location of businesses, and more.</a:t>
            </a:r>
          </a:p>
          <a:p>
            <a:pPr lvl="1"/>
            <a:r>
              <a:rPr lang="en-US" b="1" dirty="0"/>
              <a:t>Opt-in application. </a:t>
            </a:r>
            <a:r>
              <a:rPr lang="en-US" dirty="0"/>
              <a:t>In the United States and some other countries, LBS can be used only with people’s permission (opt-in). This requires an additional software app. </a:t>
            </a:r>
          </a:p>
          <a:p>
            <a:endParaRPr lang="en-US" dirty="0"/>
          </a:p>
        </p:txBody>
      </p:sp>
      <p:sp>
        <p:nvSpPr>
          <p:cNvPr id="5" name="Slide Number Placeholder 4">
            <a:extLst>
              <a:ext uri="{FF2B5EF4-FFF2-40B4-BE49-F238E27FC236}">
                <a16:creationId xmlns:a16="http://schemas.microsoft.com/office/drawing/2014/main" xmlns="" id="{135AEF23-0F50-AF45-BC15-55F84209B733}"/>
              </a:ext>
            </a:extLst>
          </p:cNvPr>
          <p:cNvSpPr>
            <a:spLocks noGrp="1"/>
          </p:cNvSpPr>
          <p:nvPr>
            <p:ph type="sldNum" sz="quarter" idx="12"/>
          </p:nvPr>
        </p:nvSpPr>
        <p:spPr/>
        <p:txBody>
          <a:bodyPr/>
          <a:lstStyle/>
          <a:p>
            <a:fld id="{BC5F5795-AF0F-AC4F-A1A3-FC59A9D0BB36}" type="slidenum">
              <a:rPr lang="en-US" smtClean="0"/>
              <a:t>85</a:t>
            </a:fld>
            <a:endParaRPr lang="en-US"/>
          </a:p>
        </p:txBody>
      </p:sp>
    </p:spTree>
    <p:extLst>
      <p:ext uri="{BB962C8B-B14F-4D97-AF65-F5344CB8AC3E}">
        <p14:creationId xmlns:p14="http://schemas.microsoft.com/office/powerpoint/2010/main" val="101004236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710BB52-B5D3-8346-8322-123F2C36FF2C}"/>
              </a:ext>
            </a:extLst>
          </p:cNvPr>
          <p:cNvSpPr>
            <a:spLocks noGrp="1"/>
          </p:cNvSpPr>
          <p:nvPr>
            <p:ph idx="1"/>
          </p:nvPr>
        </p:nvSpPr>
        <p:spPr>
          <a:xfrm>
            <a:off x="1251678" y="749509"/>
            <a:ext cx="10178322" cy="5130084"/>
          </a:xfrm>
        </p:spPr>
        <p:txBody>
          <a:bodyPr>
            <a:normAutofit fontScale="92500"/>
          </a:bodyPr>
          <a:lstStyle/>
          <a:p>
            <a:r>
              <a:rPr lang="en-US" dirty="0"/>
              <a:t>Here is how the LBS works </a:t>
            </a:r>
          </a:p>
          <a:p>
            <a:pPr marL="457200" indent="-457200">
              <a:buAutoNum type="arabicPeriod"/>
            </a:pPr>
            <a:r>
              <a:rPr lang="en-US" dirty="0"/>
              <a:t>The user expresses his or her wish by clicking on a function(e.g. “find me the nearest gas station”).</a:t>
            </a:r>
          </a:p>
          <a:p>
            <a:pPr marL="457200" indent="-457200">
              <a:buAutoNum type="arabicPeriod"/>
            </a:pPr>
            <a:r>
              <a:rPr lang="en-US" dirty="0"/>
              <a:t>The mobile network services finds the user is located using satellite and GPS.</a:t>
            </a:r>
          </a:p>
          <a:p>
            <a:pPr marL="457200" indent="-457200">
              <a:buAutoNum type="arabicPeriod"/>
            </a:pPr>
            <a:r>
              <a:rPr lang="en-US" dirty="0"/>
              <a:t>The request is transferred via a wireless network to the application service provider software that activates a search for the needed data.</a:t>
            </a:r>
          </a:p>
          <a:p>
            <a:pPr marL="457200" indent="-457200">
              <a:buAutoNum type="arabicPeriod"/>
            </a:pPr>
            <a:r>
              <a:rPr lang="en-US" dirty="0"/>
              <a:t>The server goes to a database, to find, for example, the nearest requested business and check if it is open , what it serves and so forth.</a:t>
            </a:r>
          </a:p>
          <a:p>
            <a:pPr marL="457200" indent="-457200">
              <a:buAutoNum type="arabicPeriod"/>
            </a:pPr>
            <a:r>
              <a:rPr lang="en-US" dirty="0"/>
              <a:t>Using GIS, the service delivers the reply to the user, including a man and driving direction if necessary.</a:t>
            </a:r>
          </a:p>
          <a:p>
            <a:endParaRPr lang="en-US" dirty="0"/>
          </a:p>
        </p:txBody>
      </p:sp>
      <p:sp>
        <p:nvSpPr>
          <p:cNvPr id="5" name="Slide Number Placeholder 4">
            <a:extLst>
              <a:ext uri="{FF2B5EF4-FFF2-40B4-BE49-F238E27FC236}">
                <a16:creationId xmlns:a16="http://schemas.microsoft.com/office/drawing/2014/main" xmlns="" id="{AEE08FCE-AA5A-B04E-A4A3-01CD55053677}"/>
              </a:ext>
            </a:extLst>
          </p:cNvPr>
          <p:cNvSpPr>
            <a:spLocks noGrp="1"/>
          </p:cNvSpPr>
          <p:nvPr>
            <p:ph type="sldNum" sz="quarter" idx="12"/>
          </p:nvPr>
        </p:nvSpPr>
        <p:spPr/>
        <p:txBody>
          <a:bodyPr/>
          <a:lstStyle/>
          <a:p>
            <a:fld id="{BC5F5795-AF0F-AC4F-A1A3-FC59A9D0BB36}" type="slidenum">
              <a:rPr lang="en-US" smtClean="0"/>
              <a:t>86</a:t>
            </a:fld>
            <a:endParaRPr lang="en-US"/>
          </a:p>
        </p:txBody>
      </p:sp>
    </p:spTree>
    <p:extLst>
      <p:ext uri="{BB962C8B-B14F-4D97-AF65-F5344CB8AC3E}">
        <p14:creationId xmlns:p14="http://schemas.microsoft.com/office/powerpoint/2010/main" val="139831098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xmlns="" id="{8F1B5F62-AB72-FD4B-A565-FC08CAD19883}"/>
              </a:ext>
            </a:extLst>
          </p:cNvPr>
          <p:cNvPicPr>
            <a:picLocks noGrp="1" noChangeAspect="1"/>
          </p:cNvPicPr>
          <p:nvPr>
            <p:ph idx="1"/>
          </p:nvPr>
        </p:nvPicPr>
        <p:blipFill>
          <a:blip r:embed="rId2"/>
          <a:stretch>
            <a:fillRect/>
          </a:stretch>
        </p:blipFill>
        <p:spPr>
          <a:xfrm>
            <a:off x="1969377" y="592112"/>
            <a:ext cx="8928471" cy="5913340"/>
          </a:xfrm>
        </p:spPr>
      </p:pic>
      <p:sp>
        <p:nvSpPr>
          <p:cNvPr id="5" name="Slide Number Placeholder 4">
            <a:extLst>
              <a:ext uri="{FF2B5EF4-FFF2-40B4-BE49-F238E27FC236}">
                <a16:creationId xmlns:a16="http://schemas.microsoft.com/office/drawing/2014/main" xmlns="" id="{D52E01E3-3860-DD47-9945-6123232C609F}"/>
              </a:ext>
            </a:extLst>
          </p:cNvPr>
          <p:cNvSpPr>
            <a:spLocks noGrp="1"/>
          </p:cNvSpPr>
          <p:nvPr>
            <p:ph type="sldNum" sz="quarter" idx="12"/>
          </p:nvPr>
        </p:nvSpPr>
        <p:spPr/>
        <p:txBody>
          <a:bodyPr/>
          <a:lstStyle/>
          <a:p>
            <a:fld id="{BC5F5795-AF0F-AC4F-A1A3-FC59A9D0BB36}" type="slidenum">
              <a:rPr lang="en-US" smtClean="0"/>
              <a:t>87</a:t>
            </a:fld>
            <a:endParaRPr lang="en-US"/>
          </a:p>
        </p:txBody>
      </p:sp>
    </p:spTree>
    <p:extLst>
      <p:ext uri="{BB962C8B-B14F-4D97-AF65-F5344CB8AC3E}">
        <p14:creationId xmlns:p14="http://schemas.microsoft.com/office/powerpoint/2010/main" val="6507482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r>
              <a:rPr lang="en-US" dirty="0" smtClean="0"/>
              <a:t>Pure </a:t>
            </a:r>
            <a:r>
              <a:rPr lang="en-US" dirty="0" err="1" smtClean="0"/>
              <a:t>vs</a:t>
            </a:r>
            <a:r>
              <a:rPr lang="en-US" dirty="0" smtClean="0"/>
              <a:t> Partial EC</a:t>
            </a:r>
            <a:endParaRPr lang="en-US" dirty="0"/>
          </a:p>
        </p:txBody>
      </p:sp>
      <p:sp>
        <p:nvSpPr>
          <p:cNvPr id="3" name="Content Placeholder 2"/>
          <p:cNvSpPr>
            <a:spLocks noGrp="1"/>
          </p:cNvSpPr>
          <p:nvPr>
            <p:ph idx="1"/>
          </p:nvPr>
        </p:nvSpPr>
        <p:spPr>
          <a:xfrm>
            <a:off x="838200" y="1352282"/>
            <a:ext cx="10515600" cy="4824681"/>
          </a:xfrm>
        </p:spPr>
        <p:txBody>
          <a:bodyPr>
            <a:normAutofit/>
          </a:bodyPr>
          <a:lstStyle/>
          <a:p>
            <a:r>
              <a:rPr lang="en-US" dirty="0" smtClean="0"/>
              <a:t>EC can be pure or partial based on 3 attributes:</a:t>
            </a:r>
          </a:p>
          <a:p>
            <a:pPr marL="914400" lvl="1" indent="-457200">
              <a:buFont typeface="+mj-lt"/>
              <a:buAutoNum type="alphaLcPeriod"/>
            </a:pPr>
            <a:r>
              <a:rPr lang="en-US" dirty="0" smtClean="0"/>
              <a:t>Ordering and Payments</a:t>
            </a:r>
          </a:p>
          <a:p>
            <a:pPr marL="914400" lvl="1" indent="-457200">
              <a:buFont typeface="+mj-lt"/>
              <a:buAutoNum type="alphaLcPeriod"/>
            </a:pPr>
            <a:r>
              <a:rPr lang="en-US" dirty="0" smtClean="0"/>
              <a:t>Fulfillment of orders</a:t>
            </a:r>
          </a:p>
          <a:p>
            <a:pPr marL="914400" lvl="1" indent="-457200">
              <a:buFont typeface="+mj-lt"/>
              <a:buAutoNum type="alphaLcPeriod"/>
            </a:pPr>
            <a:r>
              <a:rPr lang="en-US" dirty="0" smtClean="0"/>
              <a:t>Delivery to customers</a:t>
            </a:r>
          </a:p>
          <a:p>
            <a:endParaRPr lang="en-US" dirty="0"/>
          </a:p>
          <a:p>
            <a:r>
              <a:rPr lang="en-US" dirty="0" smtClean="0"/>
              <a:t>If all activities are digital, then the related e-commerce is pure.</a:t>
            </a:r>
          </a:p>
          <a:p>
            <a:r>
              <a:rPr lang="en-US" dirty="0" smtClean="0"/>
              <a:t>If no activities are digital, then the business has no e-commerce.</a:t>
            </a:r>
          </a:p>
          <a:p>
            <a:r>
              <a:rPr lang="en-US" dirty="0" smtClean="0"/>
              <a:t>If some activities are digital and some are not, then the business has partial e-commerce.</a:t>
            </a:r>
          </a:p>
        </p:txBody>
      </p:sp>
      <p:sp>
        <p:nvSpPr>
          <p:cNvPr id="4" name="Slide Number Placeholder 3"/>
          <p:cNvSpPr>
            <a:spLocks noGrp="1"/>
          </p:cNvSpPr>
          <p:nvPr>
            <p:ph type="sldNum" sz="quarter" idx="12"/>
          </p:nvPr>
        </p:nvSpPr>
        <p:spPr/>
        <p:txBody>
          <a:bodyPr/>
          <a:lstStyle/>
          <a:p>
            <a:fld id="{83A1C4B3-F368-4BA1-9A3B-4D493BAFFF03}" type="slidenum">
              <a:rPr lang="en-US" smtClean="0"/>
              <a:t>9</a:t>
            </a:fld>
            <a:endParaRPr lang="en-US"/>
          </a:p>
        </p:txBody>
      </p:sp>
    </p:spTree>
    <p:extLst>
      <p:ext uri="{BB962C8B-B14F-4D97-AF65-F5344CB8AC3E}">
        <p14:creationId xmlns:p14="http://schemas.microsoft.com/office/powerpoint/2010/main" val="3429088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5304</Words>
  <Application>Microsoft Office PowerPoint</Application>
  <PresentationFormat>Widescreen</PresentationFormat>
  <Paragraphs>566</Paragraphs>
  <Slides>87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87</vt:i4>
      </vt:variant>
    </vt:vector>
  </HeadingPairs>
  <TitlesOfParts>
    <vt:vector size="95" baseType="lpstr">
      <vt:lpstr>Arial</vt:lpstr>
      <vt:lpstr>Calibri</vt:lpstr>
      <vt:lpstr>Calibri Light</vt:lpstr>
      <vt:lpstr>Nunito Sans</vt:lpstr>
      <vt:lpstr>Raleway</vt:lpstr>
      <vt:lpstr>Times New Roman</vt:lpstr>
      <vt:lpstr>Wingdings</vt:lpstr>
      <vt:lpstr>Office Theme</vt:lpstr>
      <vt:lpstr>Chapter 1 Introduction to E-Commerce</vt:lpstr>
      <vt:lpstr>Contents</vt:lpstr>
      <vt:lpstr>E-commerce Definition </vt:lpstr>
      <vt:lpstr>Standard Definition </vt:lpstr>
      <vt:lpstr>What is E-business</vt:lpstr>
      <vt:lpstr>PowerPoint Presentation</vt:lpstr>
      <vt:lpstr>PowerPoint Presentation</vt:lpstr>
      <vt:lpstr>PowerPoint Presentation</vt:lpstr>
      <vt:lpstr>Pure vs Partial EC</vt:lpstr>
      <vt:lpstr>Example of pure and partial EC</vt:lpstr>
      <vt:lpstr>Electronic Commerce VS Traditional Commerce</vt:lpstr>
      <vt:lpstr>Features of E-Commerce</vt:lpstr>
      <vt:lpstr>Advantages/Benefits of E-Commerce</vt:lpstr>
      <vt:lpstr>PowerPoint Presentation</vt:lpstr>
      <vt:lpstr>Disadvantages of E-Commerce (General)</vt:lpstr>
      <vt:lpstr>Disadvantages of E-Commerce (Technical)</vt:lpstr>
      <vt:lpstr>PowerPoint Presentation</vt:lpstr>
      <vt:lpstr>EC Framework</vt:lpstr>
      <vt:lpstr>EC Framework</vt:lpstr>
      <vt:lpstr>EC Framework</vt:lpstr>
      <vt:lpstr>EC Framework</vt:lpstr>
      <vt:lpstr>PowerPoint Presentation</vt:lpstr>
      <vt:lpstr>EC Framework in simple table</vt:lpstr>
      <vt:lpstr>PowerPoint Presentation</vt:lpstr>
      <vt:lpstr>Role of internet in ecommerce</vt:lpstr>
      <vt:lpstr>Role of Internet (compact version)</vt:lpstr>
      <vt:lpstr>PowerPoint Presentation</vt:lpstr>
      <vt:lpstr>PowerPoint Presentation</vt:lpstr>
      <vt:lpstr>PowerPoint Presentation</vt:lpstr>
      <vt:lpstr>Role of Web in E-Commerce</vt:lpstr>
      <vt:lpstr>PowerPoint Presentation</vt:lpstr>
      <vt:lpstr>PowerPoint Presentation</vt:lpstr>
      <vt:lpstr>Classification of EC </vt:lpstr>
      <vt:lpstr>Business-to-Business(B2B) E-Commerce </vt:lpstr>
      <vt:lpstr>PowerPoint Presentation</vt:lpstr>
      <vt:lpstr>PowerPoint Presentation</vt:lpstr>
      <vt:lpstr>PowerPoint Presentation</vt:lpstr>
      <vt:lpstr>PowerPoint Presentation</vt:lpstr>
      <vt:lpstr>Business-to-Consumer (B2C) E-Commerce </vt:lpstr>
      <vt:lpstr>PowerPoint Presentation</vt:lpstr>
      <vt:lpstr>PowerPoint Presentation</vt:lpstr>
      <vt:lpstr>PowerPoint Presentation</vt:lpstr>
      <vt:lpstr>Consumer-to-Consumer(C2C) E-Commerce </vt:lpstr>
      <vt:lpstr>PowerPoint Presentation</vt:lpstr>
      <vt:lpstr>PowerPoint Presentation</vt:lpstr>
      <vt:lpstr>PowerPoint Presentation</vt:lpstr>
      <vt:lpstr>PowerPoint Presentation</vt:lpstr>
      <vt:lpstr>Consumer-to-Business(C2B) E-Commerce</vt:lpstr>
      <vt:lpstr>PowerPoint Presentation</vt:lpstr>
      <vt:lpstr>PowerPoint Presentation</vt:lpstr>
      <vt:lpstr>PowerPoint Presentation</vt:lpstr>
      <vt:lpstr>PowerPoint Presentation</vt:lpstr>
      <vt:lpstr>PowerPoint Presentation</vt:lpstr>
      <vt:lpstr>Social network and social network service </vt:lpstr>
      <vt:lpstr>PowerPoint Presentation</vt:lpstr>
      <vt:lpstr>PowerPoint Presentation</vt:lpstr>
      <vt:lpstr>PowerPoint Presentation</vt:lpstr>
      <vt:lpstr>PowerPoint Presentation</vt:lpstr>
      <vt:lpstr>M-commerce: concept, scope, Attribute, Benefits</vt:lpstr>
      <vt:lpstr>Features of M-commerce </vt:lpstr>
      <vt:lpstr>PowerPoint Presentation</vt:lpstr>
      <vt:lpstr>Types of M-commerce </vt:lpstr>
      <vt:lpstr>PowerPoint Presentation</vt:lpstr>
      <vt:lpstr>Advantages of M-commerce</vt:lpstr>
      <vt:lpstr>PowerPoint Presentation</vt:lpstr>
      <vt:lpstr>PowerPoint Presentation</vt:lpstr>
      <vt:lpstr>Disadvantages of M-commerce </vt:lpstr>
      <vt:lpstr>PowerPoint Presentation</vt:lpstr>
      <vt:lpstr>PowerPoint Presentation</vt:lpstr>
      <vt:lpstr>Attributes </vt:lpstr>
      <vt:lpstr>PowerPoint Presentation</vt:lpstr>
      <vt:lpstr>PowerPoint Presentation</vt:lpstr>
      <vt:lpstr>Scope of m-Commerce</vt:lpstr>
      <vt:lpstr>PowerPoint Presentation</vt:lpstr>
      <vt:lpstr>PowerPoint Presentation</vt:lpstr>
      <vt:lpstr>Location based L-commerce, L-commerce Infrastructure, location based service and Application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L-Commerce Infrastructure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E-Commerce</dc:title>
  <dc:creator>HP</dc:creator>
  <cp:lastModifiedBy>HP</cp:lastModifiedBy>
  <cp:revision>49</cp:revision>
  <dcterms:created xsi:type="dcterms:W3CDTF">2023-09-30T02:55:30Z</dcterms:created>
  <dcterms:modified xsi:type="dcterms:W3CDTF">2023-10-11T03:24:10Z</dcterms:modified>
</cp:coreProperties>
</file>