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7" r:id="rId3"/>
  </p:sldMasterIdLst>
  <p:notesMasterIdLst>
    <p:notesMasterId r:id="rId27"/>
  </p:notesMasterIdLst>
  <p:sldIdLst>
    <p:sldId id="368" r:id="rId4"/>
    <p:sldId id="295" r:id="rId5"/>
    <p:sldId id="374" r:id="rId6"/>
    <p:sldId id="366" r:id="rId7"/>
    <p:sldId id="345" r:id="rId8"/>
    <p:sldId id="351" r:id="rId9"/>
    <p:sldId id="297" r:id="rId10"/>
    <p:sldId id="373" r:id="rId11"/>
    <p:sldId id="346" r:id="rId12"/>
    <p:sldId id="352" r:id="rId13"/>
    <p:sldId id="294" r:id="rId14"/>
    <p:sldId id="290" r:id="rId15"/>
    <p:sldId id="300" r:id="rId16"/>
    <p:sldId id="348" r:id="rId17"/>
    <p:sldId id="328" r:id="rId18"/>
    <p:sldId id="307" r:id="rId19"/>
    <p:sldId id="349" r:id="rId20"/>
    <p:sldId id="316" r:id="rId21"/>
    <p:sldId id="311" r:id="rId22"/>
    <p:sldId id="313" r:id="rId23"/>
    <p:sldId id="315" r:id="rId24"/>
    <p:sldId id="314" r:id="rId25"/>
    <p:sldId id="35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clrMru>
    <a:srgbClr val="F6862A"/>
    <a:srgbClr val="F5770F"/>
    <a:srgbClr val="E6AF00"/>
    <a:srgbClr val="669900"/>
    <a:srgbClr val="99CC00"/>
    <a:srgbClr val="808000"/>
    <a:srgbClr val="FBFBFF"/>
    <a:srgbClr val="FFFFFF"/>
    <a:srgbClr val="F7FCFF"/>
    <a:srgbClr val="F3F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5" autoAdjust="0"/>
    <p:restoredTop sz="94696" autoAdjust="0"/>
  </p:normalViewPr>
  <p:slideViewPr>
    <p:cSldViewPr snapToGrid="0" snapToObjects="1">
      <p:cViewPr varScale="1">
        <p:scale>
          <a:sx n="93" d="100"/>
          <a:sy n="93" d="100"/>
        </p:scale>
        <p:origin x="157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a:pPr>
            <a:r>
              <a:rPr lang="en-US" sz="1050" b="0" dirty="0">
                <a:latin typeface="Book Antiqua" panose="02040602050305030304" pitchFamily="18" charset="0"/>
              </a:rPr>
              <a:t>Time Series Offering:</a:t>
            </a:r>
            <a:r>
              <a:rPr lang="en-US" sz="1050" b="0" baseline="0" dirty="0">
                <a:latin typeface="Book Antiqua" panose="02040602050305030304" pitchFamily="18" charset="0"/>
              </a:rPr>
              <a:t> </a:t>
            </a:r>
            <a:r>
              <a:rPr lang="en-US" sz="1050" b="0" dirty="0">
                <a:latin typeface="Book Antiqua" panose="02040602050305030304" pitchFamily="18" charset="0"/>
              </a:rPr>
              <a:t>Projected</a:t>
            </a:r>
            <a:r>
              <a:rPr lang="en-US" sz="1050" b="0" baseline="0" dirty="0">
                <a:latin typeface="Book Antiqua" panose="02040602050305030304" pitchFamily="18" charset="0"/>
              </a:rPr>
              <a:t> Annual Revenues</a:t>
            </a:r>
          </a:p>
          <a:p>
            <a:pPr>
              <a:defRPr/>
            </a:pPr>
            <a:r>
              <a:rPr lang="en-US" sz="1050" b="0" baseline="0" dirty="0">
                <a:latin typeface="Book Antiqua" panose="02040602050305030304" pitchFamily="18" charset="0"/>
              </a:rPr>
              <a:t>(Conservative Assumptions: 100 to 10,000 customers with each paying between $500 - $10,000 per TB per year)</a:t>
            </a:r>
          </a:p>
        </c:rich>
      </c:tx>
      <c:layout>
        <c:manualLayout>
          <c:xMode val="edge"/>
          <c:yMode val="edge"/>
          <c:x val="0.176876335607707"/>
          <c:y val="0.021978021978022"/>
        </c:manualLayout>
      </c:layout>
      <c:overlay val="0"/>
    </c:title>
    <c:autoTitleDeleted val="0"/>
    <c:plotArea>
      <c:layout>
        <c:manualLayout>
          <c:layoutTarget val="inner"/>
          <c:xMode val="edge"/>
          <c:yMode val="edge"/>
          <c:x val="0.149184557058573"/>
          <c:y val="0.114012578616352"/>
          <c:w val="0.822325414451399"/>
          <c:h val="0.654769276481949"/>
        </c:manualLayout>
      </c:layout>
      <c:scatterChart>
        <c:scatterStyle val="lineMarker"/>
        <c:varyColors val="0"/>
        <c:ser>
          <c:idx val="0"/>
          <c:order val="0"/>
          <c:tx>
            <c:v>100 Customers, $500 per TB per customer</c:v>
          </c:tx>
          <c:spPr>
            <a:ln w="28575">
              <a:solidFill>
                <a:srgbClr val="C00000"/>
              </a:solidFill>
            </a:ln>
          </c:spPr>
          <c:marker>
            <c:symbol val="none"/>
          </c:marker>
          <c:xVal>
            <c:numRef>
              <c:f>Revenues!$A$3:$A$6</c:f>
              <c:numCache>
                <c:formatCode>General</c:formatCode>
                <c:ptCount val="4"/>
                <c:pt idx="0">
                  <c:v>1.0</c:v>
                </c:pt>
                <c:pt idx="1">
                  <c:v>10.0</c:v>
                </c:pt>
                <c:pt idx="2">
                  <c:v>100.0</c:v>
                </c:pt>
                <c:pt idx="3">
                  <c:v>1000.0</c:v>
                </c:pt>
              </c:numCache>
            </c:numRef>
          </c:xVal>
          <c:yVal>
            <c:numRef>
              <c:f>Revenues!$B$3:$B$6</c:f>
              <c:numCache>
                <c:formatCode>_-[$$-409]* #,##0_ ;_-[$$-409]* \-#,##0\ ;_-[$$-409]* "-"_ ;_-@_ </c:formatCode>
                <c:ptCount val="4"/>
                <c:pt idx="0">
                  <c:v>50000.0</c:v>
                </c:pt>
                <c:pt idx="1">
                  <c:v>500000.0</c:v>
                </c:pt>
                <c:pt idx="2">
                  <c:v>5.0E6</c:v>
                </c:pt>
                <c:pt idx="3">
                  <c:v>5.0E7</c:v>
                </c:pt>
              </c:numCache>
            </c:numRef>
          </c:yVal>
          <c:smooth val="0"/>
        </c:ser>
        <c:ser>
          <c:idx val="1"/>
          <c:order val="1"/>
          <c:tx>
            <c:v>100 Customers, $1,000 per TB per customer</c:v>
          </c:tx>
          <c:spPr>
            <a:ln w="28575">
              <a:solidFill>
                <a:srgbClr val="9BBB59">
                  <a:lumMod val="75000"/>
                </a:srgbClr>
              </a:solidFill>
            </a:ln>
          </c:spPr>
          <c:marker>
            <c:symbol val="none"/>
          </c:marker>
          <c:xVal>
            <c:numRef>
              <c:f>Revenues!$A$3:$A$6</c:f>
              <c:numCache>
                <c:formatCode>General</c:formatCode>
                <c:ptCount val="4"/>
                <c:pt idx="0">
                  <c:v>1.0</c:v>
                </c:pt>
                <c:pt idx="1">
                  <c:v>10.0</c:v>
                </c:pt>
                <c:pt idx="2">
                  <c:v>100.0</c:v>
                </c:pt>
                <c:pt idx="3">
                  <c:v>1000.0</c:v>
                </c:pt>
              </c:numCache>
            </c:numRef>
          </c:xVal>
          <c:yVal>
            <c:numRef>
              <c:f>Revenues!$C$3:$C$6</c:f>
              <c:numCache>
                <c:formatCode>_-[$$-409]* #,##0_ ;_-[$$-409]* \-#,##0\ ;_-[$$-409]* "-"_ ;_-@_ </c:formatCode>
                <c:ptCount val="4"/>
                <c:pt idx="0">
                  <c:v>100000.0</c:v>
                </c:pt>
                <c:pt idx="1">
                  <c:v>1.0E6</c:v>
                </c:pt>
                <c:pt idx="2">
                  <c:v>1.0E7</c:v>
                </c:pt>
                <c:pt idx="3">
                  <c:v>1.0E8</c:v>
                </c:pt>
              </c:numCache>
            </c:numRef>
          </c:yVal>
          <c:smooth val="0"/>
        </c:ser>
        <c:ser>
          <c:idx val="2"/>
          <c:order val="2"/>
          <c:tx>
            <c:v>100 Customers, $5,000 per TB per customer</c:v>
          </c:tx>
          <c:spPr>
            <a:ln w="28575">
              <a:solidFill>
                <a:srgbClr val="8064A2">
                  <a:lumMod val="75000"/>
                </a:srgbClr>
              </a:solidFill>
            </a:ln>
          </c:spPr>
          <c:marker>
            <c:symbol val="none"/>
          </c:marker>
          <c:xVal>
            <c:numRef>
              <c:f>Revenues!$A$3:$A$6</c:f>
              <c:numCache>
                <c:formatCode>General</c:formatCode>
                <c:ptCount val="4"/>
                <c:pt idx="0">
                  <c:v>1.0</c:v>
                </c:pt>
                <c:pt idx="1">
                  <c:v>10.0</c:v>
                </c:pt>
                <c:pt idx="2">
                  <c:v>100.0</c:v>
                </c:pt>
                <c:pt idx="3">
                  <c:v>1000.0</c:v>
                </c:pt>
              </c:numCache>
            </c:numRef>
          </c:xVal>
          <c:yVal>
            <c:numRef>
              <c:f>Revenues!$D$3:$D$6</c:f>
              <c:numCache>
                <c:formatCode>_-[$$-409]* #,##0_ ;_-[$$-409]* \-#,##0\ ;_-[$$-409]* "-"_ ;_-@_ </c:formatCode>
                <c:ptCount val="4"/>
                <c:pt idx="0">
                  <c:v>500000.0</c:v>
                </c:pt>
                <c:pt idx="1">
                  <c:v>5.0E6</c:v>
                </c:pt>
                <c:pt idx="2">
                  <c:v>5.0E7</c:v>
                </c:pt>
                <c:pt idx="3">
                  <c:v>5.0E8</c:v>
                </c:pt>
              </c:numCache>
            </c:numRef>
          </c:yVal>
          <c:smooth val="0"/>
        </c:ser>
        <c:ser>
          <c:idx val="3"/>
          <c:order val="3"/>
          <c:tx>
            <c:v>100 Customers, $10,000 per TB per customer</c:v>
          </c:tx>
          <c:spPr>
            <a:ln w="28575">
              <a:solidFill>
                <a:srgbClr val="4BACC6">
                  <a:lumMod val="75000"/>
                </a:srgbClr>
              </a:solidFill>
            </a:ln>
          </c:spPr>
          <c:marker>
            <c:symbol val="none"/>
          </c:marker>
          <c:xVal>
            <c:numRef>
              <c:f>Revenues!$A$3:$A$6</c:f>
              <c:numCache>
                <c:formatCode>General</c:formatCode>
                <c:ptCount val="4"/>
                <c:pt idx="0">
                  <c:v>1.0</c:v>
                </c:pt>
                <c:pt idx="1">
                  <c:v>10.0</c:v>
                </c:pt>
                <c:pt idx="2">
                  <c:v>100.0</c:v>
                </c:pt>
                <c:pt idx="3">
                  <c:v>1000.0</c:v>
                </c:pt>
              </c:numCache>
            </c:numRef>
          </c:xVal>
          <c:yVal>
            <c:numRef>
              <c:f>Revenues!$E$3:$E$6</c:f>
              <c:numCache>
                <c:formatCode>_-[$$-409]* #,##0_ ;_-[$$-409]* \-#,##0\ ;_-[$$-409]* "-"_ ;_-@_ </c:formatCode>
                <c:ptCount val="4"/>
                <c:pt idx="0">
                  <c:v>1.0E6</c:v>
                </c:pt>
                <c:pt idx="1">
                  <c:v>1.0E7</c:v>
                </c:pt>
                <c:pt idx="2">
                  <c:v>1.0E8</c:v>
                </c:pt>
                <c:pt idx="3">
                  <c:v>1.0E9</c:v>
                </c:pt>
              </c:numCache>
            </c:numRef>
          </c:yVal>
          <c:smooth val="0"/>
        </c:ser>
        <c:ser>
          <c:idx val="4"/>
          <c:order val="4"/>
          <c:tx>
            <c:v>10,000 Customers, $500 per TB per customer</c:v>
          </c:tx>
          <c:spPr>
            <a:ln w="28575">
              <a:solidFill>
                <a:srgbClr val="C0504D">
                  <a:lumMod val="75000"/>
                </a:srgbClr>
              </a:solidFill>
              <a:prstDash val="sysDash"/>
            </a:ln>
          </c:spPr>
          <c:marker>
            <c:symbol val="none"/>
          </c:marker>
          <c:xVal>
            <c:numRef>
              <c:f>Revenues!$A$3:$A$6</c:f>
              <c:numCache>
                <c:formatCode>General</c:formatCode>
                <c:ptCount val="4"/>
                <c:pt idx="0">
                  <c:v>1.0</c:v>
                </c:pt>
                <c:pt idx="1">
                  <c:v>10.0</c:v>
                </c:pt>
                <c:pt idx="2">
                  <c:v>100.0</c:v>
                </c:pt>
                <c:pt idx="3">
                  <c:v>1000.0</c:v>
                </c:pt>
              </c:numCache>
            </c:numRef>
          </c:xVal>
          <c:yVal>
            <c:numRef>
              <c:f>Revenues!$G$3:$G$6</c:f>
              <c:numCache>
                <c:formatCode>_-[$$-409]* #,##0_ ;_-[$$-409]* \-#,##0\ ;_-[$$-409]* "-"_ ;_-@_ </c:formatCode>
                <c:ptCount val="4"/>
                <c:pt idx="0">
                  <c:v>5.0E6</c:v>
                </c:pt>
                <c:pt idx="1">
                  <c:v>5.0E7</c:v>
                </c:pt>
                <c:pt idx="2">
                  <c:v>5.0E8</c:v>
                </c:pt>
                <c:pt idx="3">
                  <c:v>5.0E9</c:v>
                </c:pt>
              </c:numCache>
            </c:numRef>
          </c:yVal>
          <c:smooth val="0"/>
        </c:ser>
        <c:ser>
          <c:idx val="5"/>
          <c:order val="5"/>
          <c:tx>
            <c:v>10,000 Customers, $1,000 per TB per customer</c:v>
          </c:tx>
          <c:spPr>
            <a:ln w="28575">
              <a:solidFill>
                <a:srgbClr val="9BBB59">
                  <a:lumMod val="75000"/>
                </a:srgbClr>
              </a:solidFill>
              <a:prstDash val="sysDash"/>
            </a:ln>
          </c:spPr>
          <c:marker>
            <c:symbol val="none"/>
          </c:marker>
          <c:xVal>
            <c:numRef>
              <c:f>Revenues!$A$3:$A$6</c:f>
              <c:numCache>
                <c:formatCode>General</c:formatCode>
                <c:ptCount val="4"/>
                <c:pt idx="0">
                  <c:v>1.0</c:v>
                </c:pt>
                <c:pt idx="1">
                  <c:v>10.0</c:v>
                </c:pt>
                <c:pt idx="2">
                  <c:v>100.0</c:v>
                </c:pt>
                <c:pt idx="3">
                  <c:v>1000.0</c:v>
                </c:pt>
              </c:numCache>
            </c:numRef>
          </c:xVal>
          <c:yVal>
            <c:numRef>
              <c:f>Revenues!$H$3:$H$6</c:f>
              <c:numCache>
                <c:formatCode>_-[$$-409]* #,##0_ ;_-[$$-409]* \-#,##0\ ;_-[$$-409]* "-"_ ;_-@_ </c:formatCode>
                <c:ptCount val="4"/>
                <c:pt idx="0">
                  <c:v>1.0E7</c:v>
                </c:pt>
                <c:pt idx="1">
                  <c:v>1.0E8</c:v>
                </c:pt>
                <c:pt idx="2">
                  <c:v>1.0E9</c:v>
                </c:pt>
                <c:pt idx="3">
                  <c:v>1.0E10</c:v>
                </c:pt>
              </c:numCache>
            </c:numRef>
          </c:yVal>
          <c:smooth val="0"/>
        </c:ser>
        <c:ser>
          <c:idx val="6"/>
          <c:order val="6"/>
          <c:tx>
            <c:v>10,000 Customers, $5,000 per TB per customer</c:v>
          </c:tx>
          <c:spPr>
            <a:ln w="28575">
              <a:solidFill>
                <a:srgbClr val="8064A2">
                  <a:lumMod val="75000"/>
                </a:srgbClr>
              </a:solidFill>
              <a:prstDash val="sysDash"/>
            </a:ln>
          </c:spPr>
          <c:marker>
            <c:symbol val="none"/>
          </c:marker>
          <c:xVal>
            <c:numRef>
              <c:f>Revenues!$A$3:$A$6</c:f>
              <c:numCache>
                <c:formatCode>General</c:formatCode>
                <c:ptCount val="4"/>
                <c:pt idx="0">
                  <c:v>1.0</c:v>
                </c:pt>
                <c:pt idx="1">
                  <c:v>10.0</c:v>
                </c:pt>
                <c:pt idx="2">
                  <c:v>100.0</c:v>
                </c:pt>
                <c:pt idx="3">
                  <c:v>1000.0</c:v>
                </c:pt>
              </c:numCache>
            </c:numRef>
          </c:xVal>
          <c:yVal>
            <c:numRef>
              <c:f>Revenues!$I$3:$I$6</c:f>
              <c:numCache>
                <c:formatCode>_-[$$-409]* #,##0_ ;_-[$$-409]* \-#,##0\ ;_-[$$-409]* "-"_ ;_-@_ </c:formatCode>
                <c:ptCount val="4"/>
                <c:pt idx="0">
                  <c:v>5.0E7</c:v>
                </c:pt>
                <c:pt idx="1">
                  <c:v>5.0E8</c:v>
                </c:pt>
                <c:pt idx="2">
                  <c:v>5.0E9</c:v>
                </c:pt>
                <c:pt idx="3">
                  <c:v>5.0E10</c:v>
                </c:pt>
              </c:numCache>
            </c:numRef>
          </c:yVal>
          <c:smooth val="0"/>
        </c:ser>
        <c:ser>
          <c:idx val="7"/>
          <c:order val="7"/>
          <c:tx>
            <c:v>10,000 Customers, $10,000 per TB per customer</c:v>
          </c:tx>
          <c:spPr>
            <a:ln w="28575">
              <a:solidFill>
                <a:srgbClr val="4BACC6">
                  <a:lumMod val="75000"/>
                </a:srgbClr>
              </a:solidFill>
              <a:prstDash val="sysDash"/>
            </a:ln>
          </c:spPr>
          <c:marker>
            <c:symbol val="none"/>
          </c:marker>
          <c:xVal>
            <c:numRef>
              <c:f>Revenues!$A$3:$A$6</c:f>
              <c:numCache>
                <c:formatCode>General</c:formatCode>
                <c:ptCount val="4"/>
                <c:pt idx="0">
                  <c:v>1.0</c:v>
                </c:pt>
                <c:pt idx="1">
                  <c:v>10.0</c:v>
                </c:pt>
                <c:pt idx="2">
                  <c:v>100.0</c:v>
                </c:pt>
                <c:pt idx="3">
                  <c:v>1000.0</c:v>
                </c:pt>
              </c:numCache>
            </c:numRef>
          </c:xVal>
          <c:yVal>
            <c:numRef>
              <c:f>Revenues!$J$3:$J$6</c:f>
              <c:numCache>
                <c:formatCode>_-[$$-409]* #,##0_ ;_-[$$-409]* \-#,##0\ ;_-[$$-409]* "-"_ ;_-@_ </c:formatCode>
                <c:ptCount val="4"/>
                <c:pt idx="0">
                  <c:v>1.0E8</c:v>
                </c:pt>
                <c:pt idx="1">
                  <c:v>1.0E9</c:v>
                </c:pt>
                <c:pt idx="2">
                  <c:v>1.0E10</c:v>
                </c:pt>
                <c:pt idx="3">
                  <c:v>1.0E11</c:v>
                </c:pt>
              </c:numCache>
            </c:numRef>
          </c:yVal>
          <c:smooth val="0"/>
        </c:ser>
        <c:dLbls>
          <c:showLegendKey val="0"/>
          <c:showVal val="0"/>
          <c:showCatName val="0"/>
          <c:showSerName val="0"/>
          <c:showPercent val="0"/>
          <c:showBubbleSize val="0"/>
        </c:dLbls>
        <c:axId val="2102110640"/>
        <c:axId val="2118511536"/>
      </c:scatterChart>
      <c:valAx>
        <c:axId val="2102110640"/>
        <c:scaling>
          <c:logBase val="10.0"/>
          <c:orientation val="minMax"/>
        </c:scaling>
        <c:delete val="0"/>
        <c:axPos val="b"/>
        <c:minorGridlines>
          <c:spPr>
            <a:ln>
              <a:noFill/>
            </a:ln>
          </c:spPr>
        </c:minorGridlines>
        <c:title>
          <c:tx>
            <c:rich>
              <a:bodyPr/>
              <a:lstStyle/>
              <a:p>
                <a:pPr>
                  <a:defRPr sz="1400"/>
                </a:pPr>
                <a:r>
                  <a:rPr lang="en-US" sz="1050" dirty="0">
                    <a:latin typeface="Book Antiqua" panose="02040602050305030304" pitchFamily="18" charset="0"/>
                  </a:rPr>
                  <a:t>TB</a:t>
                </a:r>
                <a:r>
                  <a:rPr lang="en-US" sz="1050" baseline="0" dirty="0">
                    <a:latin typeface="Book Antiqua" panose="02040602050305030304" pitchFamily="18" charset="0"/>
                  </a:rPr>
                  <a:t> Stored Per Customer</a:t>
                </a:r>
                <a:endParaRPr lang="en-US" sz="1050" dirty="0">
                  <a:latin typeface="Book Antiqua" panose="02040602050305030304" pitchFamily="18" charset="0"/>
                </a:endParaRPr>
              </a:p>
            </c:rich>
          </c:tx>
          <c:overlay val="0"/>
        </c:title>
        <c:numFmt formatCode="General" sourceLinked="1"/>
        <c:majorTickMark val="out"/>
        <c:minorTickMark val="none"/>
        <c:tickLblPos val="nextTo"/>
        <c:spPr>
          <a:ln>
            <a:solidFill>
              <a:schemeClr val="tx1"/>
            </a:solidFill>
          </a:ln>
        </c:spPr>
        <c:txPr>
          <a:bodyPr/>
          <a:lstStyle/>
          <a:p>
            <a:pPr>
              <a:defRPr sz="900" b="1">
                <a:latin typeface="Book Antiqua" panose="02040602050305030304" pitchFamily="18" charset="0"/>
              </a:defRPr>
            </a:pPr>
            <a:endParaRPr lang="en-US"/>
          </a:p>
        </c:txPr>
        <c:crossAx val="2118511536"/>
        <c:crosses val="autoZero"/>
        <c:crossBetween val="midCat"/>
      </c:valAx>
      <c:valAx>
        <c:axId val="2118511536"/>
        <c:scaling>
          <c:logBase val="10.0"/>
          <c:orientation val="minMax"/>
          <c:min val="10000.0"/>
        </c:scaling>
        <c:delete val="0"/>
        <c:axPos val="l"/>
        <c:minorGridlines>
          <c:spPr>
            <a:ln>
              <a:noFill/>
            </a:ln>
          </c:spPr>
        </c:minorGridlines>
        <c:title>
          <c:tx>
            <c:rich>
              <a:bodyPr rot="-5400000" vert="horz"/>
              <a:lstStyle/>
              <a:p>
                <a:pPr>
                  <a:defRPr sz="1000">
                    <a:latin typeface="Book Antiqua" panose="02040602050305030304" pitchFamily="18" charset="0"/>
                  </a:defRPr>
                </a:pPr>
                <a:r>
                  <a:rPr lang="en-US" sz="1000" dirty="0">
                    <a:latin typeface="Book Antiqua" panose="02040602050305030304" pitchFamily="18" charset="0"/>
                  </a:rPr>
                  <a:t>Potential</a:t>
                </a:r>
                <a:r>
                  <a:rPr lang="en-US" sz="1000" baseline="0" dirty="0">
                    <a:latin typeface="Book Antiqua" panose="02040602050305030304" pitchFamily="18" charset="0"/>
                  </a:rPr>
                  <a:t> Revenues (USD per year)</a:t>
                </a:r>
                <a:endParaRPr lang="en-US" sz="1000" dirty="0">
                  <a:latin typeface="Book Antiqua" panose="02040602050305030304" pitchFamily="18" charset="0"/>
                </a:endParaRPr>
              </a:p>
            </c:rich>
          </c:tx>
          <c:layout>
            <c:manualLayout>
              <c:xMode val="edge"/>
              <c:yMode val="edge"/>
              <c:x val="0.0127258427444796"/>
              <c:y val="0.240676069337487"/>
            </c:manualLayout>
          </c:layout>
          <c:overlay val="0"/>
        </c:title>
        <c:numFmt formatCode="_-[$$-409]* #,##0_ ;_-[$$-409]* \-#,##0\ ;_-[$$-409]* &quot;-&quot;_ ;_-@_ " sourceLinked="1"/>
        <c:majorTickMark val="out"/>
        <c:minorTickMark val="none"/>
        <c:tickLblPos val="nextTo"/>
        <c:spPr>
          <a:ln>
            <a:solidFill>
              <a:schemeClr val="tx1"/>
            </a:solidFill>
          </a:ln>
        </c:spPr>
        <c:txPr>
          <a:bodyPr/>
          <a:lstStyle/>
          <a:p>
            <a:pPr>
              <a:defRPr sz="900" b="1">
                <a:latin typeface="Book Antiqua" panose="02040602050305030304" pitchFamily="18" charset="0"/>
              </a:defRPr>
            </a:pPr>
            <a:endParaRPr lang="en-US"/>
          </a:p>
        </c:txPr>
        <c:crossAx val="2102110640"/>
        <c:crosses val="autoZero"/>
        <c:crossBetween val="midCat"/>
        <c:dispUnits>
          <c:builtInUnit val="thousands"/>
          <c:dispUnitsLbl>
            <c:layout>
              <c:manualLayout>
                <c:xMode val="edge"/>
                <c:yMode val="edge"/>
                <c:x val="0.0427701911546631"/>
                <c:y val="0.359595050618673"/>
              </c:manualLayout>
            </c:layout>
            <c:txPr>
              <a:bodyPr/>
              <a:lstStyle/>
              <a:p>
                <a:pPr>
                  <a:defRPr sz="1000">
                    <a:latin typeface="Book Antiqua" panose="02040602050305030304" pitchFamily="18" charset="0"/>
                  </a:defRPr>
                </a:pPr>
                <a:endParaRPr lang="en-US"/>
              </a:p>
            </c:txPr>
          </c:dispUnitsLbl>
        </c:dispUnits>
      </c:valAx>
      <c:spPr>
        <a:noFill/>
        <a:ln>
          <a:solidFill>
            <a:schemeClr val="accent3">
              <a:lumMod val="50000"/>
            </a:schemeClr>
          </a:solidFill>
        </a:ln>
      </c:spPr>
    </c:plotArea>
    <c:legend>
      <c:legendPos val="b"/>
      <c:layout>
        <c:manualLayout>
          <c:xMode val="edge"/>
          <c:yMode val="edge"/>
          <c:x val="0.0150359066427289"/>
          <c:y val="0.874151520871535"/>
          <c:w val="0.963644524236984"/>
          <c:h val="0.112149848991479"/>
        </c:manualLayout>
      </c:layout>
      <c:overlay val="0"/>
      <c:txPr>
        <a:bodyPr/>
        <a:lstStyle/>
        <a:p>
          <a:pPr>
            <a:defRPr sz="900">
              <a:latin typeface="Book Antiqua" panose="02040602050305030304" pitchFamily="18" charset="0"/>
            </a:defRPr>
          </a:pPr>
          <a:endParaRPr lang="en-US"/>
        </a:p>
      </c:txPr>
    </c:legend>
    <c:plotVisOnly val="1"/>
    <c:dispBlanksAs val="gap"/>
    <c:showDLblsOverMax val="0"/>
  </c:chart>
  <c:spPr>
    <a:ln>
      <a:no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a:latin typeface="Book Antiqua" panose="02040602050305030304" pitchFamily="18" charset="0"/>
              </a:defRPr>
            </a:pPr>
            <a:r>
              <a:rPr lang="en-US" sz="1050" b="0" dirty="0">
                <a:latin typeface="Book Antiqua" panose="02040602050305030304" pitchFamily="18" charset="0"/>
              </a:rPr>
              <a:t>Cloud Offering Pricing Strategy</a:t>
            </a:r>
          </a:p>
          <a:p>
            <a:pPr>
              <a:defRPr>
                <a:latin typeface="Book Antiqua" panose="02040602050305030304" pitchFamily="18" charset="0"/>
              </a:defRPr>
            </a:pPr>
            <a:r>
              <a:rPr lang="en-US" sz="1050" b="0" dirty="0">
                <a:latin typeface="Book Antiqua" panose="02040602050305030304" pitchFamily="18" charset="0"/>
              </a:rPr>
              <a:t>(Assumptions: </a:t>
            </a:r>
            <a:r>
              <a:rPr lang="en-US" sz="1050" b="0" baseline="0" dirty="0">
                <a:latin typeface="Book Antiqua" panose="02040602050305030304" pitchFamily="18" charset="0"/>
              </a:rPr>
              <a:t>Hosting costs ranging from $150-$600 per server per month based on server and storage choices</a:t>
            </a:r>
            <a:r>
              <a:rPr lang="en-US" sz="1050" b="0" dirty="0">
                <a:latin typeface="Book Antiqua" panose="02040602050305030304" pitchFamily="18" charset="0"/>
              </a:rPr>
              <a:t>)</a:t>
            </a:r>
          </a:p>
        </c:rich>
      </c:tx>
      <c:layout>
        <c:manualLayout>
          <c:xMode val="edge"/>
          <c:yMode val="edge"/>
          <c:x val="0.12325957147875"/>
          <c:y val="0.0215827338129496"/>
        </c:manualLayout>
      </c:layout>
      <c:overlay val="0"/>
    </c:title>
    <c:autoTitleDeleted val="0"/>
    <c:plotArea>
      <c:layout>
        <c:manualLayout>
          <c:layoutTarget val="inner"/>
          <c:xMode val="edge"/>
          <c:yMode val="edge"/>
          <c:x val="0.101035692394738"/>
          <c:y val="0.124195223836457"/>
          <c:w val="0.802066659475785"/>
          <c:h val="0.762452463226269"/>
        </c:manualLayout>
      </c:layout>
      <c:scatterChart>
        <c:scatterStyle val="lineMarker"/>
        <c:varyColors val="0"/>
        <c:ser>
          <c:idx val="1"/>
          <c:order val="0"/>
          <c:tx>
            <c:v> 1 Peta Byte Managed (e.g. 100 customers, 10 TB each)</c:v>
          </c:tx>
          <c:spPr>
            <a:ln w="28575"/>
          </c:spPr>
          <c:marker>
            <c:symbol val="none"/>
          </c:marker>
          <c:xVal>
            <c:numRef>
              <c:f>Pricing!$W$4:$W$8</c:f>
              <c:numCache>
                <c:formatCode>0%</c:formatCode>
                <c:ptCount val="5"/>
                <c:pt idx="0">
                  <c:v>0.1</c:v>
                </c:pt>
                <c:pt idx="1">
                  <c:v>0.3</c:v>
                </c:pt>
                <c:pt idx="2">
                  <c:v>0.5</c:v>
                </c:pt>
                <c:pt idx="3">
                  <c:v>0.7</c:v>
                </c:pt>
                <c:pt idx="4">
                  <c:v>0.8</c:v>
                </c:pt>
              </c:numCache>
            </c:numRef>
          </c:xVal>
          <c:yVal>
            <c:numRef>
              <c:f>Pricing!$X$4:$X$8</c:f>
              <c:numCache>
                <c:formatCode>"$"#,##0;[Red]"$"#,##0</c:formatCode>
                <c:ptCount val="5"/>
                <c:pt idx="0">
                  <c:v>1.17729133333333E7</c:v>
                </c:pt>
                <c:pt idx="1">
                  <c:v>1.51366028571429E7</c:v>
                </c:pt>
                <c:pt idx="2">
                  <c:v>2.1191244E7</c:v>
                </c:pt>
                <c:pt idx="3">
                  <c:v>3.531874E7</c:v>
                </c:pt>
                <c:pt idx="4">
                  <c:v>5.297811E7</c:v>
                </c:pt>
              </c:numCache>
            </c:numRef>
          </c:yVal>
          <c:smooth val="0"/>
        </c:ser>
        <c:ser>
          <c:idx val="2"/>
          <c:order val="1"/>
          <c:tx>
            <c:v> 2 Peta Bytes Managed</c:v>
          </c:tx>
          <c:spPr>
            <a:ln w="28575"/>
          </c:spPr>
          <c:marker>
            <c:symbol val="none"/>
          </c:marker>
          <c:xVal>
            <c:numRef>
              <c:f>Pricing!$W$4:$W$8</c:f>
              <c:numCache>
                <c:formatCode>0%</c:formatCode>
                <c:ptCount val="5"/>
                <c:pt idx="0">
                  <c:v>0.1</c:v>
                </c:pt>
                <c:pt idx="1">
                  <c:v>0.3</c:v>
                </c:pt>
                <c:pt idx="2">
                  <c:v>0.5</c:v>
                </c:pt>
                <c:pt idx="3">
                  <c:v>0.7</c:v>
                </c:pt>
                <c:pt idx="4">
                  <c:v>0.8</c:v>
                </c:pt>
              </c:numCache>
            </c:numRef>
          </c:xVal>
          <c:yVal>
            <c:numRef>
              <c:f>Pricing!$Y$4:$Y$8</c:f>
              <c:numCache>
                <c:formatCode>"$"#,##0;[Red]"$"#,##0</c:formatCode>
                <c:ptCount val="5"/>
                <c:pt idx="0">
                  <c:v>2.35458266666667E7</c:v>
                </c:pt>
                <c:pt idx="1">
                  <c:v>3.02732057142857E7</c:v>
                </c:pt>
                <c:pt idx="2">
                  <c:v>4.2382488E7</c:v>
                </c:pt>
                <c:pt idx="3">
                  <c:v>7.063748E7</c:v>
                </c:pt>
                <c:pt idx="4">
                  <c:v>1.0595622E8</c:v>
                </c:pt>
              </c:numCache>
            </c:numRef>
          </c:yVal>
          <c:smooth val="0"/>
        </c:ser>
        <c:ser>
          <c:idx val="3"/>
          <c:order val="2"/>
          <c:tx>
            <c:v> 4 Peta Bytes Managed</c:v>
          </c:tx>
          <c:spPr>
            <a:ln w="28575"/>
          </c:spPr>
          <c:marker>
            <c:symbol val="none"/>
          </c:marker>
          <c:xVal>
            <c:numRef>
              <c:f>Pricing!$W$4:$W$8</c:f>
              <c:numCache>
                <c:formatCode>0%</c:formatCode>
                <c:ptCount val="5"/>
                <c:pt idx="0">
                  <c:v>0.1</c:v>
                </c:pt>
                <c:pt idx="1">
                  <c:v>0.3</c:v>
                </c:pt>
                <c:pt idx="2">
                  <c:v>0.5</c:v>
                </c:pt>
                <c:pt idx="3">
                  <c:v>0.7</c:v>
                </c:pt>
                <c:pt idx="4">
                  <c:v>0.8</c:v>
                </c:pt>
              </c:numCache>
            </c:numRef>
          </c:xVal>
          <c:yVal>
            <c:numRef>
              <c:f>Pricing!$Z$4:$Z$8</c:f>
              <c:numCache>
                <c:formatCode>"$"#,##0;[Red]"$"#,##0</c:formatCode>
                <c:ptCount val="5"/>
                <c:pt idx="0">
                  <c:v>4.70916533333333E7</c:v>
                </c:pt>
                <c:pt idx="1">
                  <c:v>6.05464114285714E7</c:v>
                </c:pt>
                <c:pt idx="2">
                  <c:v>8.4764976E7</c:v>
                </c:pt>
                <c:pt idx="3">
                  <c:v>1.4127496E8</c:v>
                </c:pt>
                <c:pt idx="4">
                  <c:v>2.1191244E8</c:v>
                </c:pt>
              </c:numCache>
            </c:numRef>
          </c:yVal>
          <c:smooth val="0"/>
        </c:ser>
        <c:ser>
          <c:idx val="6"/>
          <c:order val="3"/>
          <c:tx>
            <c:v> 10 Peta Bytes Managed</c:v>
          </c:tx>
          <c:spPr>
            <a:ln w="28575"/>
          </c:spPr>
          <c:marker>
            <c:symbol val="none"/>
          </c:marker>
          <c:xVal>
            <c:numRef>
              <c:f>Pricing!$W$4:$W$8</c:f>
              <c:numCache>
                <c:formatCode>0%</c:formatCode>
                <c:ptCount val="5"/>
                <c:pt idx="0">
                  <c:v>0.1</c:v>
                </c:pt>
                <c:pt idx="1">
                  <c:v>0.3</c:v>
                </c:pt>
                <c:pt idx="2">
                  <c:v>0.5</c:v>
                </c:pt>
                <c:pt idx="3">
                  <c:v>0.7</c:v>
                </c:pt>
                <c:pt idx="4">
                  <c:v>0.8</c:v>
                </c:pt>
              </c:numCache>
            </c:numRef>
          </c:xVal>
          <c:yVal>
            <c:numRef>
              <c:f>Pricing!$AA$4:$AA$8</c:f>
              <c:numCache>
                <c:formatCode>"$"#,##0;[Red]"$"#,##0</c:formatCode>
                <c:ptCount val="5"/>
                <c:pt idx="0">
                  <c:v>1.17729133333333E8</c:v>
                </c:pt>
                <c:pt idx="1">
                  <c:v>1.51366028571429E8</c:v>
                </c:pt>
                <c:pt idx="2">
                  <c:v>2.1191244E8</c:v>
                </c:pt>
                <c:pt idx="3">
                  <c:v>3.531874E8</c:v>
                </c:pt>
                <c:pt idx="4">
                  <c:v>5.297811E8</c:v>
                </c:pt>
              </c:numCache>
            </c:numRef>
          </c:yVal>
          <c:smooth val="0"/>
        </c:ser>
        <c:ser>
          <c:idx val="4"/>
          <c:order val="5"/>
          <c:tx>
            <c:v> 50 Peta Bytes Managed</c:v>
          </c:tx>
          <c:spPr>
            <a:ln w="28575"/>
          </c:spPr>
          <c:marker>
            <c:symbol val="none"/>
          </c:marker>
          <c:xVal>
            <c:numRef>
              <c:f>Pricing!$W$4:$W$8</c:f>
              <c:numCache>
                <c:formatCode>0%</c:formatCode>
                <c:ptCount val="5"/>
                <c:pt idx="0">
                  <c:v>0.1</c:v>
                </c:pt>
                <c:pt idx="1">
                  <c:v>0.3</c:v>
                </c:pt>
                <c:pt idx="2">
                  <c:v>0.5</c:v>
                </c:pt>
                <c:pt idx="3">
                  <c:v>0.7</c:v>
                </c:pt>
                <c:pt idx="4">
                  <c:v>0.8</c:v>
                </c:pt>
              </c:numCache>
            </c:numRef>
          </c:xVal>
          <c:yVal>
            <c:numRef>
              <c:f>Pricing!$AB$4:$AB$8</c:f>
              <c:numCache>
                <c:formatCode>"$"#,##0;[Red]"$"#,##0</c:formatCode>
                <c:ptCount val="5"/>
                <c:pt idx="0">
                  <c:v>5.88645666666666E8</c:v>
                </c:pt>
                <c:pt idx="1">
                  <c:v>7.56830142857143E8</c:v>
                </c:pt>
                <c:pt idx="2">
                  <c:v>1.0595622E9</c:v>
                </c:pt>
                <c:pt idx="3">
                  <c:v>1.765937E9</c:v>
                </c:pt>
                <c:pt idx="4">
                  <c:v>2.6489055E9</c:v>
                </c:pt>
              </c:numCache>
            </c:numRef>
          </c:yVal>
          <c:smooth val="0"/>
        </c:ser>
        <c:dLbls>
          <c:showLegendKey val="0"/>
          <c:showVal val="0"/>
          <c:showCatName val="0"/>
          <c:showSerName val="0"/>
          <c:showPercent val="0"/>
          <c:showBubbleSize val="0"/>
        </c:dLbls>
        <c:axId val="-2112047904"/>
        <c:axId val="-2112012480"/>
      </c:scatterChart>
      <c:scatterChart>
        <c:scatterStyle val="lineMarker"/>
        <c:varyColors val="0"/>
        <c:ser>
          <c:idx val="0"/>
          <c:order val="4"/>
          <c:tx>
            <c:v> Average Price Charged</c:v>
          </c:tx>
          <c:spPr>
            <a:ln w="19050">
              <a:solidFill>
                <a:srgbClr val="00B0F0"/>
              </a:solidFill>
              <a:prstDash val="solid"/>
            </a:ln>
            <a:effectLst/>
          </c:spPr>
          <c:marker>
            <c:symbol val="circle"/>
            <c:size val="7"/>
            <c:spPr>
              <a:solidFill>
                <a:srgbClr val="F79646">
                  <a:lumMod val="75000"/>
                </a:srgbClr>
              </a:solidFill>
              <a:ln w="19050">
                <a:solidFill>
                  <a:srgbClr val="00B0F0"/>
                </a:solidFill>
                <a:prstDash val="solid"/>
              </a:ln>
              <a:effectLst/>
            </c:spPr>
          </c:marker>
          <c:xVal>
            <c:numRef>
              <c:f>Pricing!$W$4:$W$8</c:f>
              <c:numCache>
                <c:formatCode>0%</c:formatCode>
                <c:ptCount val="5"/>
                <c:pt idx="0">
                  <c:v>0.1</c:v>
                </c:pt>
                <c:pt idx="1">
                  <c:v>0.3</c:v>
                </c:pt>
                <c:pt idx="2">
                  <c:v>0.5</c:v>
                </c:pt>
                <c:pt idx="3">
                  <c:v>0.7</c:v>
                </c:pt>
                <c:pt idx="4">
                  <c:v>0.8</c:v>
                </c:pt>
              </c:numCache>
            </c:numRef>
          </c:xVal>
          <c:yVal>
            <c:numRef>
              <c:f>Pricing!$AC$4:$AC$8</c:f>
              <c:numCache>
                <c:formatCode>"$"#,##0;[Red]"$"#,##0</c:formatCode>
                <c:ptCount val="5"/>
                <c:pt idx="0">
                  <c:v>3924.304444444444</c:v>
                </c:pt>
                <c:pt idx="1">
                  <c:v>5045.53428571428</c:v>
                </c:pt>
                <c:pt idx="2">
                  <c:v>7063.748</c:v>
                </c:pt>
                <c:pt idx="3">
                  <c:v>11772.91333333333</c:v>
                </c:pt>
                <c:pt idx="4">
                  <c:v>17659.37</c:v>
                </c:pt>
              </c:numCache>
            </c:numRef>
          </c:yVal>
          <c:smooth val="0"/>
        </c:ser>
        <c:dLbls>
          <c:showLegendKey val="0"/>
          <c:showVal val="0"/>
          <c:showCatName val="0"/>
          <c:showSerName val="0"/>
          <c:showPercent val="0"/>
          <c:showBubbleSize val="0"/>
        </c:dLbls>
        <c:axId val="-2112729952"/>
        <c:axId val="2101192576"/>
      </c:scatterChart>
      <c:valAx>
        <c:axId val="-2112047904"/>
        <c:scaling>
          <c:orientation val="minMax"/>
          <c:max val="0.8"/>
          <c:min val="0.1"/>
        </c:scaling>
        <c:delete val="0"/>
        <c:axPos val="b"/>
        <c:majorGridlines>
          <c:spPr>
            <a:ln>
              <a:noFill/>
            </a:ln>
          </c:spPr>
        </c:majorGridlines>
        <c:title>
          <c:tx>
            <c:rich>
              <a:bodyPr/>
              <a:lstStyle/>
              <a:p>
                <a:pPr>
                  <a:defRPr sz="1000">
                    <a:latin typeface="Book Antiqua" panose="02040602050305030304" pitchFamily="18" charset="0"/>
                  </a:defRPr>
                </a:pPr>
                <a:r>
                  <a:rPr lang="en-US" sz="1000">
                    <a:latin typeface="Book Antiqua" panose="02040602050305030304" pitchFamily="18" charset="0"/>
                  </a:rPr>
                  <a:t>Desired Gross Margin</a:t>
                </a:r>
              </a:p>
            </c:rich>
          </c:tx>
          <c:overlay val="0"/>
        </c:title>
        <c:numFmt formatCode="0%" sourceLinked="1"/>
        <c:majorTickMark val="out"/>
        <c:minorTickMark val="none"/>
        <c:tickLblPos val="nextTo"/>
        <c:txPr>
          <a:bodyPr/>
          <a:lstStyle/>
          <a:p>
            <a:pPr>
              <a:defRPr sz="1000" b="1">
                <a:latin typeface="Book Antiqua" panose="02040602050305030304" pitchFamily="18" charset="0"/>
              </a:defRPr>
            </a:pPr>
            <a:endParaRPr lang="en-US"/>
          </a:p>
        </c:txPr>
        <c:crossAx val="-2112012480"/>
        <c:crosses val="autoZero"/>
        <c:crossBetween val="midCat"/>
      </c:valAx>
      <c:valAx>
        <c:axId val="-2112012480"/>
        <c:scaling>
          <c:logBase val="10.0"/>
          <c:orientation val="minMax"/>
          <c:min val="1.0E7"/>
        </c:scaling>
        <c:delete val="0"/>
        <c:axPos val="l"/>
        <c:majorGridlines/>
        <c:minorGridlines>
          <c:spPr>
            <a:ln>
              <a:noFill/>
            </a:ln>
          </c:spPr>
        </c:minorGridlines>
        <c:title>
          <c:tx>
            <c:rich>
              <a:bodyPr rot="-5400000" vert="horz"/>
              <a:lstStyle/>
              <a:p>
                <a:pPr>
                  <a:defRPr sz="1000">
                    <a:latin typeface="Book Antiqua" panose="02040602050305030304" pitchFamily="18" charset="0"/>
                  </a:defRPr>
                </a:pPr>
                <a:r>
                  <a:rPr lang="en-US" sz="1000" dirty="0">
                    <a:latin typeface="Book Antiqua" panose="02040602050305030304" pitchFamily="18" charset="0"/>
                  </a:rPr>
                  <a:t>Annual</a:t>
                </a:r>
                <a:r>
                  <a:rPr lang="en-US" sz="1000" baseline="0" dirty="0">
                    <a:latin typeface="Book Antiqua" panose="02040602050305030304" pitchFamily="18" charset="0"/>
                  </a:rPr>
                  <a:t> Revenues (USD)</a:t>
                </a:r>
                <a:endParaRPr lang="en-US" sz="1000" dirty="0">
                  <a:latin typeface="Book Antiqua" panose="02040602050305030304" pitchFamily="18" charset="0"/>
                </a:endParaRPr>
              </a:p>
            </c:rich>
          </c:tx>
          <c:layout>
            <c:manualLayout>
              <c:xMode val="edge"/>
              <c:yMode val="edge"/>
              <c:x val="0.00738437200091822"/>
              <c:y val="0.311725108102494"/>
            </c:manualLayout>
          </c:layout>
          <c:overlay val="0"/>
        </c:title>
        <c:numFmt formatCode="&quot;$&quot;#,##0;[Red]&quot;$&quot;#,##0" sourceLinked="1"/>
        <c:majorTickMark val="out"/>
        <c:minorTickMark val="none"/>
        <c:tickLblPos val="nextTo"/>
        <c:txPr>
          <a:bodyPr/>
          <a:lstStyle/>
          <a:p>
            <a:pPr>
              <a:defRPr sz="900" b="1">
                <a:latin typeface="Book Antiqua" panose="02040602050305030304" pitchFamily="18" charset="0"/>
              </a:defRPr>
            </a:pPr>
            <a:endParaRPr lang="en-US"/>
          </a:p>
        </c:txPr>
        <c:crossAx val="-2112047904"/>
        <c:crosses val="autoZero"/>
        <c:crossBetween val="midCat"/>
        <c:dispUnits>
          <c:builtInUnit val="millions"/>
          <c:dispUnitsLbl>
            <c:layout>
              <c:manualLayout>
                <c:xMode val="edge"/>
                <c:yMode val="edge"/>
                <c:x val="0.0300114224394237"/>
                <c:y val="0.389848373269888"/>
              </c:manualLayout>
            </c:layout>
            <c:txPr>
              <a:bodyPr/>
              <a:lstStyle/>
              <a:p>
                <a:pPr>
                  <a:defRPr sz="1000" b="1">
                    <a:latin typeface="Book Antiqua" panose="02040602050305030304" pitchFamily="18" charset="0"/>
                  </a:defRPr>
                </a:pPr>
                <a:endParaRPr lang="en-US"/>
              </a:p>
            </c:txPr>
          </c:dispUnitsLbl>
        </c:dispUnits>
      </c:valAx>
      <c:valAx>
        <c:axId val="2101192576"/>
        <c:scaling>
          <c:orientation val="minMax"/>
          <c:min val="0.0"/>
        </c:scaling>
        <c:delete val="0"/>
        <c:axPos val="r"/>
        <c:title>
          <c:tx>
            <c:rich>
              <a:bodyPr rot="-5400000" vert="horz"/>
              <a:lstStyle/>
              <a:p>
                <a:pPr>
                  <a:defRPr sz="1000">
                    <a:latin typeface="Book Antiqua" panose="02040602050305030304" pitchFamily="18" charset="0"/>
                  </a:defRPr>
                </a:pPr>
                <a:r>
                  <a:rPr lang="en-US" sz="1000">
                    <a:latin typeface="Book Antiqua" panose="02040602050305030304" pitchFamily="18" charset="0"/>
                  </a:rPr>
                  <a:t>Average</a:t>
                </a:r>
                <a:r>
                  <a:rPr lang="en-US" sz="1000" baseline="0">
                    <a:latin typeface="Book Antiqua" panose="02040602050305030304" pitchFamily="18" charset="0"/>
                  </a:rPr>
                  <a:t> Prices Charged Per Node</a:t>
                </a:r>
                <a:endParaRPr lang="en-US" sz="1000">
                  <a:latin typeface="Book Antiqua" panose="02040602050305030304" pitchFamily="18" charset="0"/>
                </a:endParaRPr>
              </a:p>
            </c:rich>
          </c:tx>
          <c:layout>
            <c:manualLayout>
              <c:xMode val="edge"/>
              <c:yMode val="edge"/>
              <c:x val="0.948870668112594"/>
              <c:y val="0.265347676610846"/>
            </c:manualLayout>
          </c:layout>
          <c:overlay val="0"/>
        </c:title>
        <c:numFmt formatCode="&quot;$&quot;#,##0;[Red]&quot;$&quot;#,##0" sourceLinked="1"/>
        <c:majorTickMark val="out"/>
        <c:minorTickMark val="none"/>
        <c:tickLblPos val="nextTo"/>
        <c:spPr>
          <a:ln>
            <a:solidFill>
              <a:srgbClr val="0000FF"/>
            </a:solidFill>
          </a:ln>
        </c:spPr>
        <c:txPr>
          <a:bodyPr/>
          <a:lstStyle/>
          <a:p>
            <a:pPr>
              <a:defRPr sz="900" b="1" i="0">
                <a:solidFill>
                  <a:schemeClr val="accent3">
                    <a:lumMod val="50000"/>
                  </a:schemeClr>
                </a:solidFill>
                <a:latin typeface="Book Antiqua" panose="02040602050305030304" pitchFamily="18" charset="0"/>
              </a:defRPr>
            </a:pPr>
            <a:endParaRPr lang="en-US"/>
          </a:p>
        </c:txPr>
        <c:crossAx val="-2112729952"/>
        <c:crosses val="max"/>
        <c:crossBetween val="midCat"/>
        <c:dispUnits>
          <c:builtInUnit val="thousands"/>
          <c:dispUnitsLbl>
            <c:layout>
              <c:manualLayout>
                <c:xMode val="edge"/>
                <c:yMode val="edge"/>
                <c:x val="0.97042047299409"/>
                <c:y val="0.372869578353066"/>
              </c:manualLayout>
            </c:layout>
            <c:txPr>
              <a:bodyPr/>
              <a:lstStyle/>
              <a:p>
                <a:pPr>
                  <a:defRPr sz="1000">
                    <a:latin typeface="Book Antiqua" panose="02040602050305030304" pitchFamily="18" charset="0"/>
                  </a:defRPr>
                </a:pPr>
                <a:endParaRPr lang="en-US"/>
              </a:p>
            </c:txPr>
          </c:dispUnitsLbl>
        </c:dispUnits>
      </c:valAx>
      <c:valAx>
        <c:axId val="-2112729952"/>
        <c:scaling>
          <c:orientation val="minMax"/>
        </c:scaling>
        <c:delete val="1"/>
        <c:axPos val="b"/>
        <c:numFmt formatCode="0%" sourceLinked="1"/>
        <c:majorTickMark val="out"/>
        <c:minorTickMark val="none"/>
        <c:tickLblPos val="nextTo"/>
        <c:crossAx val="2101192576"/>
        <c:crosses val="autoZero"/>
        <c:crossBetween val="midCat"/>
      </c:valAx>
    </c:plotArea>
    <c:legend>
      <c:legendPos val="r"/>
      <c:layout>
        <c:manualLayout>
          <c:xMode val="edge"/>
          <c:yMode val="edge"/>
          <c:x val="0.10404978291265"/>
          <c:y val="0.130286907456406"/>
          <c:w val="0.330137373502706"/>
          <c:h val="0.296758058120433"/>
        </c:manualLayout>
      </c:layout>
      <c:overlay val="0"/>
      <c:txPr>
        <a:bodyPr/>
        <a:lstStyle/>
        <a:p>
          <a:pPr>
            <a:defRPr sz="800" b="1">
              <a:latin typeface="Book Antiqua" panose="02040602050305030304" pitchFamily="18" charset="0"/>
            </a:defRPr>
          </a:pPr>
          <a:endParaRPr lang="en-US"/>
        </a:p>
      </c:txPr>
    </c:legend>
    <c:plotVisOnly val="1"/>
    <c:dispBlanksAs val="gap"/>
    <c:showDLblsOverMax val="0"/>
  </c:chart>
  <c:externalData r:id="rId2">
    <c:autoUpdate val="0"/>
  </c:externalData>
</c:chartSpace>
</file>

<file path=ppt/diagrams/_rels/data5.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2.wdp"/><Relationship Id="rId5" Type="http://schemas.openxmlformats.org/officeDocument/2006/relationships/image" Target="../media/image8.png"/><Relationship Id="rId1" Type="http://schemas.openxmlformats.org/officeDocument/2006/relationships/image" Target="../media/image5.png"/><Relationship Id="rId2" Type="http://schemas.openxmlformats.org/officeDocument/2006/relationships/image" Target="../media/image6.png"/></Relationships>
</file>

<file path=ppt/diagrams/_rels/data6.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5.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2.wdp"/><Relationship Id="rId5" Type="http://schemas.openxmlformats.org/officeDocument/2006/relationships/image" Target="../media/image8.png"/><Relationship Id="rId1" Type="http://schemas.openxmlformats.org/officeDocument/2006/relationships/image" Target="../media/image5.png"/><Relationship Id="rId2" Type="http://schemas.openxmlformats.org/officeDocument/2006/relationships/image" Target="../media/image6.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D03A43-660B-7E4C-AF11-71BC9800BFBA}"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30FB4485-2F5D-8F47-BB94-D47C02BEE2A7}">
      <dgm:prSet phldrT="[Text]" custT="1"/>
      <dgm:spPr>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3500000" scaled="1"/>
          <a:tileRect/>
        </a:gradFill>
      </dgm:spPr>
      <dgm:t>
        <a:bodyPr/>
        <a:lstStyle/>
        <a:p>
          <a:r>
            <a:rPr lang="en-US" sz="1200" b="1" dirty="0" smtClean="0">
              <a:solidFill>
                <a:schemeClr val="bg1"/>
              </a:solidFill>
              <a:latin typeface="Book Antiqua" panose="02040602050305030304" pitchFamily="18" charset="0"/>
            </a:rPr>
            <a:t>A new time series platform</a:t>
          </a:r>
          <a:endParaRPr lang="en-US" sz="1200" b="1" dirty="0">
            <a:solidFill>
              <a:schemeClr val="bg1"/>
            </a:solidFill>
            <a:latin typeface="Book Antiqua" panose="02040602050305030304" pitchFamily="18" charset="0"/>
          </a:endParaRPr>
        </a:p>
      </dgm:t>
    </dgm:pt>
    <dgm:pt modelId="{01DA1CE5-DAC9-E243-8C1B-C885AC8441B9}" type="parTrans" cxnId="{B496FAF2-402C-C844-AB6F-736A5A35D291}">
      <dgm:prSet/>
      <dgm:spPr/>
      <dgm:t>
        <a:bodyPr/>
        <a:lstStyle/>
        <a:p>
          <a:endParaRPr lang="en-US" sz="1200"/>
        </a:p>
      </dgm:t>
    </dgm:pt>
    <dgm:pt modelId="{EDE898BA-D6AF-A24D-919D-EA8C4EB70309}" type="sibTrans" cxnId="{B496FAF2-402C-C844-AB6F-736A5A35D291}">
      <dgm:prSet/>
      <dgm:spPr/>
      <dgm:t>
        <a:bodyPr/>
        <a:lstStyle/>
        <a:p>
          <a:endParaRPr lang="en-US" sz="1200"/>
        </a:p>
      </dgm:t>
    </dgm:pt>
    <dgm:pt modelId="{586461A9-7C66-2B4D-8529-DBB0C7359D83}">
      <dgm:prSet phldrT="[Text]" custT="1"/>
      <dgm:spPr>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3500000" scaled="1"/>
          <a:tileRect/>
        </a:gradFill>
      </dgm:spPr>
      <dgm:t>
        <a:bodyPr/>
        <a:lstStyle/>
        <a:p>
          <a:r>
            <a:rPr lang="en-US" sz="1200" b="1" dirty="0" smtClean="0">
              <a:solidFill>
                <a:schemeClr val="bg1"/>
              </a:solidFill>
              <a:latin typeface="Book Antiqua" panose="02040602050305030304" pitchFamily="18" charset="0"/>
            </a:rPr>
            <a:t>Single offering to manage the entire lifecycle of time series data</a:t>
          </a:r>
          <a:endParaRPr lang="en-US" sz="1200" b="1" dirty="0">
            <a:solidFill>
              <a:schemeClr val="bg1"/>
            </a:solidFill>
            <a:latin typeface="Book Antiqua" panose="02040602050305030304" pitchFamily="18" charset="0"/>
          </a:endParaRPr>
        </a:p>
      </dgm:t>
    </dgm:pt>
    <dgm:pt modelId="{F5015320-4AE0-CB4D-82ED-93D7837AEA5F}" type="parTrans" cxnId="{D1863F2B-7964-7243-B651-93F69D59104D}">
      <dgm:prSet/>
      <dgm:spPr/>
      <dgm:t>
        <a:bodyPr/>
        <a:lstStyle/>
        <a:p>
          <a:endParaRPr lang="en-US" sz="1200"/>
        </a:p>
      </dgm:t>
    </dgm:pt>
    <dgm:pt modelId="{EA9293F0-B0F2-C14B-8B95-A09B3B9F5674}" type="sibTrans" cxnId="{D1863F2B-7964-7243-B651-93F69D59104D}">
      <dgm:prSet/>
      <dgm:spPr/>
      <dgm:t>
        <a:bodyPr/>
        <a:lstStyle/>
        <a:p>
          <a:endParaRPr lang="en-US" sz="1200"/>
        </a:p>
      </dgm:t>
    </dgm:pt>
    <dgm:pt modelId="{6926E049-742A-EE44-93F3-AAA948EDEE43}">
      <dgm:prSet phldrT="[Text]" custT="1"/>
      <dgm:spPr>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3500000" scaled="1"/>
          <a:tileRect/>
        </a:gradFill>
      </dgm:spPr>
      <dgm:t>
        <a:bodyPr/>
        <a:lstStyle/>
        <a:p>
          <a:r>
            <a:rPr lang="en-US" sz="1200" b="1" dirty="0" smtClean="0">
              <a:solidFill>
                <a:schemeClr val="bg1"/>
              </a:solidFill>
              <a:latin typeface="Book Antiqua" panose="02040602050305030304" pitchFamily="18" charset="0"/>
            </a:rPr>
            <a:t>A collection of time series managers that store and share any data type at any frequency</a:t>
          </a:r>
          <a:endParaRPr lang="en-US" sz="1200" b="1" dirty="0">
            <a:solidFill>
              <a:schemeClr val="bg1"/>
            </a:solidFill>
            <a:latin typeface="Book Antiqua" panose="02040602050305030304" pitchFamily="18" charset="0"/>
          </a:endParaRPr>
        </a:p>
      </dgm:t>
    </dgm:pt>
    <dgm:pt modelId="{D904E1A3-65AB-BB46-B81A-7745CC30AE56}" type="parTrans" cxnId="{1ED9D7F3-5464-9844-A8F4-B683D36E5A1D}">
      <dgm:prSet/>
      <dgm:spPr/>
      <dgm:t>
        <a:bodyPr/>
        <a:lstStyle/>
        <a:p>
          <a:endParaRPr lang="en-US" sz="1200"/>
        </a:p>
      </dgm:t>
    </dgm:pt>
    <dgm:pt modelId="{CB691165-8758-2D45-9404-F68B426E7A15}" type="sibTrans" cxnId="{1ED9D7F3-5464-9844-A8F4-B683D36E5A1D}">
      <dgm:prSet/>
      <dgm:spPr/>
      <dgm:t>
        <a:bodyPr/>
        <a:lstStyle/>
        <a:p>
          <a:endParaRPr lang="en-US" sz="1200"/>
        </a:p>
      </dgm:t>
    </dgm:pt>
    <dgm:pt modelId="{35F63E8F-79B8-654C-A6E7-14971B72D4ED}">
      <dgm:prSet phldrT="[Text]" custT="1"/>
      <dgm:spPr>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3500000" scaled="1"/>
          <a:tileRect/>
        </a:gradFill>
      </dgm:spPr>
      <dgm:t>
        <a:bodyPr/>
        <a:lstStyle/>
        <a:p>
          <a:r>
            <a:rPr lang="en-US" sz="1200" b="1" dirty="0" smtClean="0">
              <a:solidFill>
                <a:schemeClr val="bg1"/>
              </a:solidFill>
              <a:latin typeface="Book Antiqua" panose="02040602050305030304" pitchFamily="18" charset="0"/>
            </a:rPr>
            <a:t>Seamless integration via data virtualization and APIs</a:t>
          </a:r>
          <a:endParaRPr lang="en-US" sz="1200" b="1" dirty="0">
            <a:solidFill>
              <a:schemeClr val="bg1"/>
            </a:solidFill>
            <a:latin typeface="Book Antiqua" panose="02040602050305030304" pitchFamily="18" charset="0"/>
          </a:endParaRPr>
        </a:p>
      </dgm:t>
    </dgm:pt>
    <dgm:pt modelId="{8F8FF96B-21E4-784C-B3F5-8ACB597F45A4}" type="parTrans" cxnId="{25634915-1C51-2647-9D94-E90F0BA7770D}">
      <dgm:prSet/>
      <dgm:spPr/>
      <dgm:t>
        <a:bodyPr/>
        <a:lstStyle/>
        <a:p>
          <a:endParaRPr lang="en-US" sz="1200"/>
        </a:p>
      </dgm:t>
    </dgm:pt>
    <dgm:pt modelId="{DFF903F9-34A6-BD44-99B8-0E70AC0DC979}" type="sibTrans" cxnId="{25634915-1C51-2647-9D94-E90F0BA7770D}">
      <dgm:prSet/>
      <dgm:spPr/>
      <dgm:t>
        <a:bodyPr/>
        <a:lstStyle/>
        <a:p>
          <a:endParaRPr lang="en-US" sz="1200"/>
        </a:p>
      </dgm:t>
    </dgm:pt>
    <dgm:pt modelId="{4B6097F4-7778-714F-9866-E68EDE290F4E}">
      <dgm:prSet phldrT="[Text]" custT="1"/>
      <dgm:spPr>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3500000" scaled="1"/>
          <a:tileRect/>
        </a:gradFill>
      </dgm:spPr>
      <dgm:t>
        <a:bodyPr/>
        <a:lstStyle/>
        <a:p>
          <a:r>
            <a:rPr lang="en-US" sz="1200" b="1" smtClean="0">
              <a:solidFill>
                <a:schemeClr val="bg1"/>
              </a:solidFill>
              <a:latin typeface="Book Antiqua" panose="02040602050305030304" pitchFamily="18" charset="0"/>
            </a:rPr>
            <a:t>Lowest </a:t>
          </a:r>
          <a:r>
            <a:rPr lang="en-US" sz="1200" b="1" dirty="0" smtClean="0">
              <a:solidFill>
                <a:schemeClr val="bg1"/>
              </a:solidFill>
              <a:latin typeface="Book Antiqua" panose="02040602050305030304" pitchFamily="18" charset="0"/>
            </a:rPr>
            <a:t>cost of ownership at large scale</a:t>
          </a:r>
          <a:endParaRPr lang="en-US" sz="1200" b="1" dirty="0">
            <a:solidFill>
              <a:schemeClr val="bg1"/>
            </a:solidFill>
            <a:latin typeface="Book Antiqua" panose="02040602050305030304" pitchFamily="18" charset="0"/>
          </a:endParaRPr>
        </a:p>
      </dgm:t>
    </dgm:pt>
    <dgm:pt modelId="{A3B453F1-3546-EF48-A47E-6BE994AC2135}" type="parTrans" cxnId="{A1110E52-1F40-5A43-8C7F-F773D2CDDE69}">
      <dgm:prSet/>
      <dgm:spPr/>
      <dgm:t>
        <a:bodyPr/>
        <a:lstStyle/>
        <a:p>
          <a:endParaRPr lang="en-US" sz="1200"/>
        </a:p>
      </dgm:t>
    </dgm:pt>
    <dgm:pt modelId="{CB9C0AA7-65DF-3F46-B494-AB1387465AD4}" type="sibTrans" cxnId="{A1110E52-1F40-5A43-8C7F-F773D2CDDE69}">
      <dgm:prSet/>
      <dgm:spPr/>
      <dgm:t>
        <a:bodyPr/>
        <a:lstStyle/>
        <a:p>
          <a:endParaRPr lang="en-US" sz="1200"/>
        </a:p>
      </dgm:t>
    </dgm:pt>
    <dgm:pt modelId="{0FC97E0C-BED1-5C44-B617-8706C439FF49}" type="pres">
      <dgm:prSet presAssocID="{6AD03A43-660B-7E4C-AF11-71BC9800BFBA}" presName="Name0" presStyleCnt="0">
        <dgm:presLayoutVars>
          <dgm:chMax val="7"/>
          <dgm:chPref val="7"/>
          <dgm:dir/>
        </dgm:presLayoutVars>
      </dgm:prSet>
      <dgm:spPr/>
      <dgm:t>
        <a:bodyPr/>
        <a:lstStyle/>
        <a:p>
          <a:endParaRPr lang="en-US"/>
        </a:p>
      </dgm:t>
    </dgm:pt>
    <dgm:pt modelId="{3D17BD4F-915E-9047-BADB-15F0F4E4EE22}" type="pres">
      <dgm:prSet presAssocID="{6AD03A43-660B-7E4C-AF11-71BC9800BFBA}" presName="Name1" presStyleCnt="0"/>
      <dgm:spPr/>
    </dgm:pt>
    <dgm:pt modelId="{6077355D-74EA-D049-9E57-B3E6C3E91D8E}" type="pres">
      <dgm:prSet presAssocID="{6AD03A43-660B-7E4C-AF11-71BC9800BFBA}" presName="cycle" presStyleCnt="0"/>
      <dgm:spPr/>
    </dgm:pt>
    <dgm:pt modelId="{0376A2F9-8A67-F54E-850A-71C4FF110546}" type="pres">
      <dgm:prSet presAssocID="{6AD03A43-660B-7E4C-AF11-71BC9800BFBA}" presName="srcNode" presStyleLbl="node1" presStyleIdx="0" presStyleCnt="5"/>
      <dgm:spPr/>
    </dgm:pt>
    <dgm:pt modelId="{474C26F3-64BE-F440-985D-12E63AF04CD9}" type="pres">
      <dgm:prSet presAssocID="{6AD03A43-660B-7E4C-AF11-71BC9800BFBA}" presName="conn" presStyleLbl="parChTrans1D2" presStyleIdx="0" presStyleCnt="1"/>
      <dgm:spPr/>
      <dgm:t>
        <a:bodyPr/>
        <a:lstStyle/>
        <a:p>
          <a:endParaRPr lang="en-US"/>
        </a:p>
      </dgm:t>
    </dgm:pt>
    <dgm:pt modelId="{564856F6-E147-DD4C-9545-38B414104689}" type="pres">
      <dgm:prSet presAssocID="{6AD03A43-660B-7E4C-AF11-71BC9800BFBA}" presName="extraNode" presStyleLbl="node1" presStyleIdx="0" presStyleCnt="5"/>
      <dgm:spPr/>
    </dgm:pt>
    <dgm:pt modelId="{E761AADD-1DC3-E347-9C57-8D573036E99A}" type="pres">
      <dgm:prSet presAssocID="{6AD03A43-660B-7E4C-AF11-71BC9800BFBA}" presName="dstNode" presStyleLbl="node1" presStyleIdx="0" presStyleCnt="5"/>
      <dgm:spPr/>
    </dgm:pt>
    <dgm:pt modelId="{C3D858C0-7059-D046-ACE6-14917238BEC6}" type="pres">
      <dgm:prSet presAssocID="{30FB4485-2F5D-8F47-BB94-D47C02BEE2A7}" presName="text_1" presStyleLbl="node1" presStyleIdx="0" presStyleCnt="5" custLinFactNeighborX="-190" custLinFactNeighborY="1672">
        <dgm:presLayoutVars>
          <dgm:bulletEnabled val="1"/>
        </dgm:presLayoutVars>
      </dgm:prSet>
      <dgm:spPr/>
      <dgm:t>
        <a:bodyPr/>
        <a:lstStyle/>
        <a:p>
          <a:endParaRPr lang="en-US"/>
        </a:p>
      </dgm:t>
    </dgm:pt>
    <dgm:pt modelId="{BC7A14D6-51CD-E841-BA7E-166B83D47E23}" type="pres">
      <dgm:prSet presAssocID="{30FB4485-2F5D-8F47-BB94-D47C02BEE2A7}" presName="accent_1" presStyleCnt="0"/>
      <dgm:spPr/>
    </dgm:pt>
    <dgm:pt modelId="{C3A54FFE-5332-D143-9EC1-F65622514BF7}" type="pres">
      <dgm:prSet presAssocID="{30FB4485-2F5D-8F47-BB94-D47C02BEE2A7}" presName="accentRepeatNode" presStyleLbl="solidFgAcc1" presStyleIdx="0" presStyleCnt="5"/>
      <dgm:spPr>
        <a:solidFill>
          <a:schemeClr val="accent5">
            <a:lumMod val="60000"/>
            <a:lumOff val="40000"/>
          </a:schemeClr>
        </a:solidFill>
        <a:ln w="28575">
          <a:solidFill>
            <a:schemeClr val="bg1"/>
          </a:solidFill>
        </a:ln>
      </dgm:spPr>
      <dgm:t>
        <a:bodyPr/>
        <a:lstStyle/>
        <a:p>
          <a:endParaRPr lang="en-US"/>
        </a:p>
      </dgm:t>
    </dgm:pt>
    <dgm:pt modelId="{E574305E-1DDD-BD47-A5E1-933AEAB78EDD}" type="pres">
      <dgm:prSet presAssocID="{586461A9-7C66-2B4D-8529-DBB0C7359D83}" presName="text_2" presStyleLbl="node1" presStyleIdx="1" presStyleCnt="5">
        <dgm:presLayoutVars>
          <dgm:bulletEnabled val="1"/>
        </dgm:presLayoutVars>
      </dgm:prSet>
      <dgm:spPr/>
      <dgm:t>
        <a:bodyPr/>
        <a:lstStyle/>
        <a:p>
          <a:endParaRPr lang="en-US"/>
        </a:p>
      </dgm:t>
    </dgm:pt>
    <dgm:pt modelId="{272975D3-BE06-4F47-8CD9-F5DB0007F9EA}" type="pres">
      <dgm:prSet presAssocID="{586461A9-7C66-2B4D-8529-DBB0C7359D83}" presName="accent_2" presStyleCnt="0"/>
      <dgm:spPr/>
    </dgm:pt>
    <dgm:pt modelId="{06BF44CE-6A4E-3E45-BD72-EC4DB6E97B21}" type="pres">
      <dgm:prSet presAssocID="{586461A9-7C66-2B4D-8529-DBB0C7359D83}" presName="accentRepeatNode" presStyleLbl="solidFgAcc1" presStyleIdx="1" presStyleCnt="5"/>
      <dgm:spPr>
        <a:solidFill>
          <a:schemeClr val="accent5">
            <a:lumMod val="60000"/>
            <a:lumOff val="40000"/>
          </a:schemeClr>
        </a:solidFill>
        <a:ln w="28575">
          <a:solidFill>
            <a:schemeClr val="bg1"/>
          </a:solidFill>
        </a:ln>
      </dgm:spPr>
      <dgm:t>
        <a:bodyPr/>
        <a:lstStyle/>
        <a:p>
          <a:endParaRPr lang="en-US"/>
        </a:p>
      </dgm:t>
    </dgm:pt>
    <dgm:pt modelId="{CF098E2B-DD6B-1C43-9475-B722EA4DD697}" type="pres">
      <dgm:prSet presAssocID="{6926E049-742A-EE44-93F3-AAA948EDEE43}" presName="text_3" presStyleLbl="node1" presStyleIdx="2" presStyleCnt="5">
        <dgm:presLayoutVars>
          <dgm:bulletEnabled val="1"/>
        </dgm:presLayoutVars>
      </dgm:prSet>
      <dgm:spPr/>
      <dgm:t>
        <a:bodyPr/>
        <a:lstStyle/>
        <a:p>
          <a:endParaRPr lang="en-US"/>
        </a:p>
      </dgm:t>
    </dgm:pt>
    <dgm:pt modelId="{5ACA2BC6-261C-774A-9692-410064BE2ACD}" type="pres">
      <dgm:prSet presAssocID="{6926E049-742A-EE44-93F3-AAA948EDEE43}" presName="accent_3" presStyleCnt="0"/>
      <dgm:spPr/>
    </dgm:pt>
    <dgm:pt modelId="{D4E95B83-4C66-054D-A297-15197143679C}" type="pres">
      <dgm:prSet presAssocID="{6926E049-742A-EE44-93F3-AAA948EDEE43}" presName="accentRepeatNode" presStyleLbl="solidFgAcc1" presStyleIdx="2" presStyleCnt="5"/>
      <dgm:spPr>
        <a:solidFill>
          <a:schemeClr val="accent5">
            <a:lumMod val="60000"/>
            <a:lumOff val="40000"/>
          </a:schemeClr>
        </a:solidFill>
        <a:ln w="28575">
          <a:solidFill>
            <a:schemeClr val="bg1"/>
          </a:solidFill>
        </a:ln>
      </dgm:spPr>
      <dgm:t>
        <a:bodyPr/>
        <a:lstStyle/>
        <a:p>
          <a:endParaRPr lang="en-US"/>
        </a:p>
      </dgm:t>
    </dgm:pt>
    <dgm:pt modelId="{BF7BF6A8-852E-CB46-B957-DEC050BFE63F}" type="pres">
      <dgm:prSet presAssocID="{4B6097F4-7778-714F-9866-E68EDE290F4E}" presName="text_4" presStyleLbl="node1" presStyleIdx="3" presStyleCnt="5">
        <dgm:presLayoutVars>
          <dgm:bulletEnabled val="1"/>
        </dgm:presLayoutVars>
      </dgm:prSet>
      <dgm:spPr/>
      <dgm:t>
        <a:bodyPr/>
        <a:lstStyle/>
        <a:p>
          <a:endParaRPr lang="en-US"/>
        </a:p>
      </dgm:t>
    </dgm:pt>
    <dgm:pt modelId="{10E19AE1-25AB-7742-B5EF-8BB4E1258A47}" type="pres">
      <dgm:prSet presAssocID="{4B6097F4-7778-714F-9866-E68EDE290F4E}" presName="accent_4" presStyleCnt="0"/>
      <dgm:spPr/>
    </dgm:pt>
    <dgm:pt modelId="{89D47B79-D757-5A47-8721-789FB151F77A}" type="pres">
      <dgm:prSet presAssocID="{4B6097F4-7778-714F-9866-E68EDE290F4E}" presName="accentRepeatNode" presStyleLbl="solidFgAcc1" presStyleIdx="3" presStyleCnt="5"/>
      <dgm:spPr>
        <a:solidFill>
          <a:schemeClr val="accent5">
            <a:lumMod val="60000"/>
            <a:lumOff val="40000"/>
          </a:schemeClr>
        </a:solidFill>
        <a:ln w="28575">
          <a:solidFill>
            <a:schemeClr val="bg1"/>
          </a:solidFill>
        </a:ln>
      </dgm:spPr>
      <dgm:t>
        <a:bodyPr/>
        <a:lstStyle/>
        <a:p>
          <a:endParaRPr lang="en-US"/>
        </a:p>
      </dgm:t>
    </dgm:pt>
    <dgm:pt modelId="{149A040B-DD29-604B-AD22-E3335FCEE1FB}" type="pres">
      <dgm:prSet presAssocID="{35F63E8F-79B8-654C-A6E7-14971B72D4ED}" presName="text_5" presStyleLbl="node1" presStyleIdx="4" presStyleCnt="5">
        <dgm:presLayoutVars>
          <dgm:bulletEnabled val="1"/>
        </dgm:presLayoutVars>
      </dgm:prSet>
      <dgm:spPr/>
      <dgm:t>
        <a:bodyPr/>
        <a:lstStyle/>
        <a:p>
          <a:endParaRPr lang="en-US"/>
        </a:p>
      </dgm:t>
    </dgm:pt>
    <dgm:pt modelId="{9DB40D9C-8E32-5941-9F24-6E8667527147}" type="pres">
      <dgm:prSet presAssocID="{35F63E8F-79B8-654C-A6E7-14971B72D4ED}" presName="accent_5" presStyleCnt="0"/>
      <dgm:spPr/>
    </dgm:pt>
    <dgm:pt modelId="{5D64A940-9F81-3B4D-A936-E0BCAABADAFF}" type="pres">
      <dgm:prSet presAssocID="{35F63E8F-79B8-654C-A6E7-14971B72D4ED}" presName="accentRepeatNode" presStyleLbl="solidFgAcc1" presStyleIdx="4" presStyleCnt="5"/>
      <dgm:spPr>
        <a:solidFill>
          <a:schemeClr val="accent5">
            <a:lumMod val="60000"/>
            <a:lumOff val="40000"/>
          </a:schemeClr>
        </a:solidFill>
        <a:ln w="28575">
          <a:solidFill>
            <a:schemeClr val="bg1"/>
          </a:solidFill>
        </a:ln>
      </dgm:spPr>
      <dgm:t>
        <a:bodyPr/>
        <a:lstStyle/>
        <a:p>
          <a:endParaRPr lang="en-US"/>
        </a:p>
      </dgm:t>
    </dgm:pt>
  </dgm:ptLst>
  <dgm:cxnLst>
    <dgm:cxn modelId="{70042EF3-715A-4043-8E3D-63601A92C87B}" type="presOf" srcId="{6AD03A43-660B-7E4C-AF11-71BC9800BFBA}" destId="{0FC97E0C-BED1-5C44-B617-8706C439FF49}" srcOrd="0" destOrd="0" presId="urn:microsoft.com/office/officeart/2008/layout/VerticalCurvedList"/>
    <dgm:cxn modelId="{80E60C82-FFD4-2D44-B9C3-8489192321F2}" type="presOf" srcId="{30FB4485-2F5D-8F47-BB94-D47C02BEE2A7}" destId="{C3D858C0-7059-D046-ACE6-14917238BEC6}" srcOrd="0" destOrd="0" presId="urn:microsoft.com/office/officeart/2008/layout/VerticalCurvedList"/>
    <dgm:cxn modelId="{1ED9D7F3-5464-9844-A8F4-B683D36E5A1D}" srcId="{6AD03A43-660B-7E4C-AF11-71BC9800BFBA}" destId="{6926E049-742A-EE44-93F3-AAA948EDEE43}" srcOrd="2" destOrd="0" parTransId="{D904E1A3-65AB-BB46-B81A-7745CC30AE56}" sibTransId="{CB691165-8758-2D45-9404-F68B426E7A15}"/>
    <dgm:cxn modelId="{FEDE9726-C714-6846-AF72-09A4976C170C}" type="presOf" srcId="{6926E049-742A-EE44-93F3-AAA948EDEE43}" destId="{CF098E2B-DD6B-1C43-9475-B722EA4DD697}" srcOrd="0" destOrd="0" presId="urn:microsoft.com/office/officeart/2008/layout/VerticalCurvedList"/>
    <dgm:cxn modelId="{346E1BD5-61D0-074A-A8A2-1738570F2515}" type="presOf" srcId="{4B6097F4-7778-714F-9866-E68EDE290F4E}" destId="{BF7BF6A8-852E-CB46-B957-DEC050BFE63F}" srcOrd="0" destOrd="0" presId="urn:microsoft.com/office/officeart/2008/layout/VerticalCurvedList"/>
    <dgm:cxn modelId="{25634915-1C51-2647-9D94-E90F0BA7770D}" srcId="{6AD03A43-660B-7E4C-AF11-71BC9800BFBA}" destId="{35F63E8F-79B8-654C-A6E7-14971B72D4ED}" srcOrd="4" destOrd="0" parTransId="{8F8FF96B-21E4-784C-B3F5-8ACB597F45A4}" sibTransId="{DFF903F9-34A6-BD44-99B8-0E70AC0DC979}"/>
    <dgm:cxn modelId="{B496FAF2-402C-C844-AB6F-736A5A35D291}" srcId="{6AD03A43-660B-7E4C-AF11-71BC9800BFBA}" destId="{30FB4485-2F5D-8F47-BB94-D47C02BEE2A7}" srcOrd="0" destOrd="0" parTransId="{01DA1CE5-DAC9-E243-8C1B-C885AC8441B9}" sibTransId="{EDE898BA-D6AF-A24D-919D-EA8C4EB70309}"/>
    <dgm:cxn modelId="{D1863F2B-7964-7243-B651-93F69D59104D}" srcId="{6AD03A43-660B-7E4C-AF11-71BC9800BFBA}" destId="{586461A9-7C66-2B4D-8529-DBB0C7359D83}" srcOrd="1" destOrd="0" parTransId="{F5015320-4AE0-CB4D-82ED-93D7837AEA5F}" sibTransId="{EA9293F0-B0F2-C14B-8B95-A09B3B9F5674}"/>
    <dgm:cxn modelId="{2DE71DFD-B807-EB4B-8004-FED750431F22}" type="presOf" srcId="{586461A9-7C66-2B4D-8529-DBB0C7359D83}" destId="{E574305E-1DDD-BD47-A5E1-933AEAB78EDD}" srcOrd="0" destOrd="0" presId="urn:microsoft.com/office/officeart/2008/layout/VerticalCurvedList"/>
    <dgm:cxn modelId="{A1110E52-1F40-5A43-8C7F-F773D2CDDE69}" srcId="{6AD03A43-660B-7E4C-AF11-71BC9800BFBA}" destId="{4B6097F4-7778-714F-9866-E68EDE290F4E}" srcOrd="3" destOrd="0" parTransId="{A3B453F1-3546-EF48-A47E-6BE994AC2135}" sibTransId="{CB9C0AA7-65DF-3F46-B494-AB1387465AD4}"/>
    <dgm:cxn modelId="{7D042D7F-E64E-A74D-BF3A-92D105B03607}" type="presOf" srcId="{35F63E8F-79B8-654C-A6E7-14971B72D4ED}" destId="{149A040B-DD29-604B-AD22-E3335FCEE1FB}" srcOrd="0" destOrd="0" presId="urn:microsoft.com/office/officeart/2008/layout/VerticalCurvedList"/>
    <dgm:cxn modelId="{07434159-CC30-1D46-8527-1E5704C36910}" type="presOf" srcId="{EDE898BA-D6AF-A24D-919D-EA8C4EB70309}" destId="{474C26F3-64BE-F440-985D-12E63AF04CD9}" srcOrd="0" destOrd="0" presId="urn:microsoft.com/office/officeart/2008/layout/VerticalCurvedList"/>
    <dgm:cxn modelId="{8E9C952F-9F9F-1548-AA82-4867D841F40E}" type="presParOf" srcId="{0FC97E0C-BED1-5C44-B617-8706C439FF49}" destId="{3D17BD4F-915E-9047-BADB-15F0F4E4EE22}" srcOrd="0" destOrd="0" presId="urn:microsoft.com/office/officeart/2008/layout/VerticalCurvedList"/>
    <dgm:cxn modelId="{DA91CCD8-E098-9049-B0F2-DEE041F0052F}" type="presParOf" srcId="{3D17BD4F-915E-9047-BADB-15F0F4E4EE22}" destId="{6077355D-74EA-D049-9E57-B3E6C3E91D8E}" srcOrd="0" destOrd="0" presId="urn:microsoft.com/office/officeart/2008/layout/VerticalCurvedList"/>
    <dgm:cxn modelId="{DA3E84CC-8642-B944-926D-7A889F7AC0EF}" type="presParOf" srcId="{6077355D-74EA-D049-9E57-B3E6C3E91D8E}" destId="{0376A2F9-8A67-F54E-850A-71C4FF110546}" srcOrd="0" destOrd="0" presId="urn:microsoft.com/office/officeart/2008/layout/VerticalCurvedList"/>
    <dgm:cxn modelId="{0CA6F704-EDD9-2A49-BB71-6215CAC91E59}" type="presParOf" srcId="{6077355D-74EA-D049-9E57-B3E6C3E91D8E}" destId="{474C26F3-64BE-F440-985D-12E63AF04CD9}" srcOrd="1" destOrd="0" presId="urn:microsoft.com/office/officeart/2008/layout/VerticalCurvedList"/>
    <dgm:cxn modelId="{A16EFB78-7CDA-034E-A2B4-8327F612421C}" type="presParOf" srcId="{6077355D-74EA-D049-9E57-B3E6C3E91D8E}" destId="{564856F6-E147-DD4C-9545-38B414104689}" srcOrd="2" destOrd="0" presId="urn:microsoft.com/office/officeart/2008/layout/VerticalCurvedList"/>
    <dgm:cxn modelId="{05656E3D-5998-EB4D-B766-64EB79CAD130}" type="presParOf" srcId="{6077355D-74EA-D049-9E57-B3E6C3E91D8E}" destId="{E761AADD-1DC3-E347-9C57-8D573036E99A}" srcOrd="3" destOrd="0" presId="urn:microsoft.com/office/officeart/2008/layout/VerticalCurvedList"/>
    <dgm:cxn modelId="{5EDC449B-0586-F74B-8244-2B8E2AFC98F9}" type="presParOf" srcId="{3D17BD4F-915E-9047-BADB-15F0F4E4EE22}" destId="{C3D858C0-7059-D046-ACE6-14917238BEC6}" srcOrd="1" destOrd="0" presId="urn:microsoft.com/office/officeart/2008/layout/VerticalCurvedList"/>
    <dgm:cxn modelId="{B2238A0F-8C7A-EF41-A953-BBCD3ADE94E2}" type="presParOf" srcId="{3D17BD4F-915E-9047-BADB-15F0F4E4EE22}" destId="{BC7A14D6-51CD-E841-BA7E-166B83D47E23}" srcOrd="2" destOrd="0" presId="urn:microsoft.com/office/officeart/2008/layout/VerticalCurvedList"/>
    <dgm:cxn modelId="{7D7E9103-F1B2-9742-A7F6-D2918C01E902}" type="presParOf" srcId="{BC7A14D6-51CD-E841-BA7E-166B83D47E23}" destId="{C3A54FFE-5332-D143-9EC1-F65622514BF7}" srcOrd="0" destOrd="0" presId="urn:microsoft.com/office/officeart/2008/layout/VerticalCurvedList"/>
    <dgm:cxn modelId="{26468FD8-68D5-D447-8653-542BA936AC8B}" type="presParOf" srcId="{3D17BD4F-915E-9047-BADB-15F0F4E4EE22}" destId="{E574305E-1DDD-BD47-A5E1-933AEAB78EDD}" srcOrd="3" destOrd="0" presId="urn:microsoft.com/office/officeart/2008/layout/VerticalCurvedList"/>
    <dgm:cxn modelId="{3DB609B5-1181-3C4C-A407-DD1EAD04A7BC}" type="presParOf" srcId="{3D17BD4F-915E-9047-BADB-15F0F4E4EE22}" destId="{272975D3-BE06-4F47-8CD9-F5DB0007F9EA}" srcOrd="4" destOrd="0" presId="urn:microsoft.com/office/officeart/2008/layout/VerticalCurvedList"/>
    <dgm:cxn modelId="{EE5C3130-D1CE-4D49-8B69-F8496138976D}" type="presParOf" srcId="{272975D3-BE06-4F47-8CD9-F5DB0007F9EA}" destId="{06BF44CE-6A4E-3E45-BD72-EC4DB6E97B21}" srcOrd="0" destOrd="0" presId="urn:microsoft.com/office/officeart/2008/layout/VerticalCurvedList"/>
    <dgm:cxn modelId="{80F2C1F0-CDAF-A541-B502-BD4325B20CC3}" type="presParOf" srcId="{3D17BD4F-915E-9047-BADB-15F0F4E4EE22}" destId="{CF098E2B-DD6B-1C43-9475-B722EA4DD697}" srcOrd="5" destOrd="0" presId="urn:microsoft.com/office/officeart/2008/layout/VerticalCurvedList"/>
    <dgm:cxn modelId="{6A8038E9-720F-834B-B2E8-6A366F6E02F1}" type="presParOf" srcId="{3D17BD4F-915E-9047-BADB-15F0F4E4EE22}" destId="{5ACA2BC6-261C-774A-9692-410064BE2ACD}" srcOrd="6" destOrd="0" presId="urn:microsoft.com/office/officeart/2008/layout/VerticalCurvedList"/>
    <dgm:cxn modelId="{3ADEB4DB-D7A5-1647-846A-C095A5D9DC8C}" type="presParOf" srcId="{5ACA2BC6-261C-774A-9692-410064BE2ACD}" destId="{D4E95B83-4C66-054D-A297-15197143679C}" srcOrd="0" destOrd="0" presId="urn:microsoft.com/office/officeart/2008/layout/VerticalCurvedList"/>
    <dgm:cxn modelId="{CF71722E-FC65-2D47-B4F7-19513275B200}" type="presParOf" srcId="{3D17BD4F-915E-9047-BADB-15F0F4E4EE22}" destId="{BF7BF6A8-852E-CB46-B957-DEC050BFE63F}" srcOrd="7" destOrd="0" presId="urn:microsoft.com/office/officeart/2008/layout/VerticalCurvedList"/>
    <dgm:cxn modelId="{A4462D1D-6B3C-054A-B267-6E7483417B7E}" type="presParOf" srcId="{3D17BD4F-915E-9047-BADB-15F0F4E4EE22}" destId="{10E19AE1-25AB-7742-B5EF-8BB4E1258A47}" srcOrd="8" destOrd="0" presId="urn:microsoft.com/office/officeart/2008/layout/VerticalCurvedList"/>
    <dgm:cxn modelId="{CA6B6994-53D8-6548-8099-E0743BB9AFC1}" type="presParOf" srcId="{10E19AE1-25AB-7742-B5EF-8BB4E1258A47}" destId="{89D47B79-D757-5A47-8721-789FB151F77A}" srcOrd="0" destOrd="0" presId="urn:microsoft.com/office/officeart/2008/layout/VerticalCurvedList"/>
    <dgm:cxn modelId="{47DF30AA-2645-2D47-9AA8-6F0CF7E5A508}" type="presParOf" srcId="{3D17BD4F-915E-9047-BADB-15F0F4E4EE22}" destId="{149A040B-DD29-604B-AD22-E3335FCEE1FB}" srcOrd="9" destOrd="0" presId="urn:microsoft.com/office/officeart/2008/layout/VerticalCurvedList"/>
    <dgm:cxn modelId="{1CA0B724-47FE-9F4A-9093-342414915E1D}" type="presParOf" srcId="{3D17BD4F-915E-9047-BADB-15F0F4E4EE22}" destId="{9DB40D9C-8E32-5941-9F24-6E8667527147}" srcOrd="10" destOrd="0" presId="urn:microsoft.com/office/officeart/2008/layout/VerticalCurvedList"/>
    <dgm:cxn modelId="{B819A983-8F4F-E449-874F-816C430AE825}" type="presParOf" srcId="{9DB40D9C-8E32-5941-9F24-6E8667527147}" destId="{5D64A940-9F81-3B4D-A936-E0BCAABADA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C84E3F-92D4-4B81-BA4F-7B3B48334EC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CAE2095-AC66-4F77-BA96-DA79EA7342FE}">
      <dgm:prSet phldrT="[Text]" custT="1"/>
      <dgm:spPr>
        <a:solidFill>
          <a:schemeClr val="accent5">
            <a:lumMod val="50000"/>
          </a:schemeClr>
        </a:solidFill>
        <a:ln>
          <a:solidFill>
            <a:schemeClr val="accent5">
              <a:lumMod val="50000"/>
            </a:schemeClr>
          </a:solidFill>
        </a:ln>
      </dgm:spPr>
      <dgm:t>
        <a:bodyPr/>
        <a:lstStyle/>
        <a:p>
          <a:r>
            <a:rPr lang="en-US" sz="1400" dirty="0" smtClean="0">
              <a:latin typeface="Book Antiqua" panose="02040602050305030304" pitchFamily="18" charset="0"/>
            </a:rPr>
            <a:t>What is the market for time series data management?</a:t>
          </a:r>
          <a:endParaRPr lang="en-US" sz="1400" dirty="0"/>
        </a:p>
      </dgm:t>
    </dgm:pt>
    <dgm:pt modelId="{F22EA72C-1FAF-40F5-A803-085C3E5D1155}" type="parTrans" cxnId="{09B6ED63-7B0D-4481-A3B8-D05652CB2F2E}">
      <dgm:prSet/>
      <dgm:spPr/>
      <dgm:t>
        <a:bodyPr/>
        <a:lstStyle/>
        <a:p>
          <a:endParaRPr lang="en-US" sz="1200"/>
        </a:p>
      </dgm:t>
    </dgm:pt>
    <dgm:pt modelId="{DD37A018-3EA4-4CCB-B5C7-66DABFD188A1}" type="sibTrans" cxnId="{09B6ED63-7B0D-4481-A3B8-D05652CB2F2E}">
      <dgm:prSet/>
      <dgm:spPr/>
      <dgm:t>
        <a:bodyPr/>
        <a:lstStyle/>
        <a:p>
          <a:endParaRPr lang="en-US" sz="1200"/>
        </a:p>
      </dgm:t>
    </dgm:pt>
    <dgm:pt modelId="{5BB3F3E6-10C6-40F6-BF6E-7444C03862D7}">
      <dgm:prSet phldrT="[Text]" custT="1"/>
      <dgm:spPr>
        <a:solidFill>
          <a:schemeClr val="bg1">
            <a:alpha val="90000"/>
          </a:schemeClr>
        </a:solidFill>
        <a:ln>
          <a:solidFill>
            <a:schemeClr val="accent5">
              <a:lumMod val="50000"/>
              <a:alpha val="90000"/>
            </a:schemeClr>
          </a:solidFill>
        </a:ln>
      </dgm:spPr>
      <dgm:t>
        <a:bodyPr/>
        <a:lstStyle/>
        <a:p>
          <a:r>
            <a:rPr lang="en-US" sz="1200" dirty="0" smtClean="0">
              <a:latin typeface="Book Antiqua" panose="02040602050305030304" pitchFamily="18" charset="0"/>
            </a:rPr>
            <a:t>Enormous enterprise target market (e.g. 10000 customers X $1000 per TB X 100 TB = $1 billion)</a:t>
          </a:r>
          <a:endParaRPr lang="en-US" sz="1200" dirty="0"/>
        </a:p>
      </dgm:t>
    </dgm:pt>
    <dgm:pt modelId="{D03C8E86-8E23-4D79-962C-1F5E73C89E23}" type="parTrans" cxnId="{C90F103D-8473-46F7-9E6D-17876BA1EB89}">
      <dgm:prSet/>
      <dgm:spPr/>
      <dgm:t>
        <a:bodyPr/>
        <a:lstStyle/>
        <a:p>
          <a:endParaRPr lang="en-US" sz="1200"/>
        </a:p>
      </dgm:t>
    </dgm:pt>
    <dgm:pt modelId="{54906F3E-8767-407D-A3E4-740AB75D6CF7}" type="sibTrans" cxnId="{C90F103D-8473-46F7-9E6D-17876BA1EB89}">
      <dgm:prSet/>
      <dgm:spPr/>
      <dgm:t>
        <a:bodyPr/>
        <a:lstStyle/>
        <a:p>
          <a:endParaRPr lang="en-US" sz="1200"/>
        </a:p>
      </dgm:t>
    </dgm:pt>
    <dgm:pt modelId="{6B5E949A-5A75-4603-9663-631A4998D2B2}">
      <dgm:prSet phldrT="[Text]" custT="1"/>
      <dgm:spPr>
        <a:solidFill>
          <a:schemeClr val="accent5">
            <a:lumMod val="50000"/>
          </a:schemeClr>
        </a:solidFill>
        <a:ln>
          <a:solidFill>
            <a:schemeClr val="accent5">
              <a:lumMod val="50000"/>
            </a:schemeClr>
          </a:solidFill>
        </a:ln>
      </dgm:spPr>
      <dgm:t>
        <a:bodyPr/>
        <a:lstStyle/>
        <a:p>
          <a:r>
            <a:rPr lang="en-US" sz="1400" dirty="0" smtClean="0">
              <a:latin typeface="Book Antiqua" panose="02040602050305030304" pitchFamily="18" charset="0"/>
            </a:rPr>
            <a:t>Why should it leverage Squigglee to enter this market?</a:t>
          </a:r>
          <a:endParaRPr lang="en-US" sz="1400" dirty="0"/>
        </a:p>
      </dgm:t>
    </dgm:pt>
    <dgm:pt modelId="{7D31B974-1B5A-4F4D-A89A-0E0088EFD078}" type="parTrans" cxnId="{89F99D99-B194-4AEA-8154-465EEC54498E}">
      <dgm:prSet/>
      <dgm:spPr/>
      <dgm:t>
        <a:bodyPr/>
        <a:lstStyle/>
        <a:p>
          <a:endParaRPr lang="en-US" sz="1200"/>
        </a:p>
      </dgm:t>
    </dgm:pt>
    <dgm:pt modelId="{E59D34EB-284F-4F43-A34D-ACDAB156D455}" type="sibTrans" cxnId="{89F99D99-B194-4AEA-8154-465EEC54498E}">
      <dgm:prSet/>
      <dgm:spPr/>
      <dgm:t>
        <a:bodyPr/>
        <a:lstStyle/>
        <a:p>
          <a:endParaRPr lang="en-US" sz="1200"/>
        </a:p>
      </dgm:t>
    </dgm:pt>
    <dgm:pt modelId="{194ACCED-E6B6-4FD3-8636-EF77EBC72F8E}">
      <dgm:prSet custT="1"/>
      <dgm:spPr>
        <a:solidFill>
          <a:schemeClr val="bg1">
            <a:alpha val="90000"/>
          </a:schemeClr>
        </a:solidFill>
        <a:ln>
          <a:solidFill>
            <a:schemeClr val="accent5">
              <a:lumMod val="50000"/>
              <a:alpha val="90000"/>
            </a:schemeClr>
          </a:solidFill>
        </a:ln>
      </dgm:spPr>
      <dgm:t>
        <a:bodyPr/>
        <a:lstStyle/>
        <a:p>
          <a:r>
            <a:rPr lang="en-US" sz="1200" dirty="0" smtClean="0">
              <a:latin typeface="Book Antiqua" panose="02040602050305030304" pitchFamily="18" charset="0"/>
            </a:rPr>
            <a:t>Currently large enterprises incur costs from $10k to 60k per TB to manage such data</a:t>
          </a:r>
          <a:endParaRPr lang="en-US" sz="1200" dirty="0">
            <a:latin typeface="Book Antiqua" panose="02040602050305030304" pitchFamily="18" charset="0"/>
          </a:endParaRPr>
        </a:p>
      </dgm:t>
    </dgm:pt>
    <dgm:pt modelId="{87A8AD4E-B408-47E1-879F-5DFCD7699A30}" type="parTrans" cxnId="{1FC56F93-B6DE-44C7-99A8-8F091FE23FD5}">
      <dgm:prSet/>
      <dgm:spPr/>
      <dgm:t>
        <a:bodyPr/>
        <a:lstStyle/>
        <a:p>
          <a:endParaRPr lang="en-US" sz="1200"/>
        </a:p>
      </dgm:t>
    </dgm:pt>
    <dgm:pt modelId="{9C0E54AE-B7A3-4C05-BD65-4E2BFBFAE3F5}" type="sibTrans" cxnId="{1FC56F93-B6DE-44C7-99A8-8F091FE23FD5}">
      <dgm:prSet/>
      <dgm:spPr/>
      <dgm:t>
        <a:bodyPr/>
        <a:lstStyle/>
        <a:p>
          <a:endParaRPr lang="en-US" sz="1200"/>
        </a:p>
      </dgm:t>
    </dgm:pt>
    <dgm:pt modelId="{EF2E1613-21BF-409C-AFD2-74B8DFD86028}">
      <dgm:prSet custT="1"/>
      <dgm:spPr>
        <a:solidFill>
          <a:schemeClr val="bg1">
            <a:alpha val="90000"/>
          </a:schemeClr>
        </a:solidFill>
        <a:ln>
          <a:solidFill>
            <a:schemeClr val="accent5">
              <a:lumMod val="50000"/>
              <a:alpha val="90000"/>
            </a:schemeClr>
          </a:solidFill>
        </a:ln>
      </dgm:spPr>
      <dgm:t>
        <a:bodyPr/>
        <a:lstStyle/>
        <a:p>
          <a:r>
            <a:rPr lang="en-US" sz="1200" dirty="0" smtClean="0">
              <a:latin typeface="Book Antiqua" panose="02040602050305030304" pitchFamily="18" charset="0"/>
            </a:rPr>
            <a:t>Many domain specific vendors &amp; software each with their own feature sets &amp; product road-maps</a:t>
          </a:r>
          <a:endParaRPr lang="en-US" sz="1200" dirty="0">
            <a:latin typeface="Book Antiqua" panose="02040602050305030304" pitchFamily="18" charset="0"/>
          </a:endParaRPr>
        </a:p>
      </dgm:t>
    </dgm:pt>
    <dgm:pt modelId="{FD2EC7D9-16DE-4D71-98C2-165E11ACD931}" type="parTrans" cxnId="{B17A6D62-BDDC-4CBF-B354-0A941907168C}">
      <dgm:prSet/>
      <dgm:spPr/>
      <dgm:t>
        <a:bodyPr/>
        <a:lstStyle/>
        <a:p>
          <a:endParaRPr lang="en-US" sz="1200"/>
        </a:p>
      </dgm:t>
    </dgm:pt>
    <dgm:pt modelId="{0EA1FCF8-F860-477B-A6AF-5F0C56496A7E}" type="sibTrans" cxnId="{B17A6D62-BDDC-4CBF-B354-0A941907168C}">
      <dgm:prSet/>
      <dgm:spPr/>
      <dgm:t>
        <a:bodyPr/>
        <a:lstStyle/>
        <a:p>
          <a:endParaRPr lang="en-US" sz="1200"/>
        </a:p>
      </dgm:t>
    </dgm:pt>
    <dgm:pt modelId="{150334F1-C74F-48F1-8545-CC682372AEBD}">
      <dgm:prSet custT="1"/>
      <dgm:spPr>
        <a:solidFill>
          <a:schemeClr val="bg1">
            <a:alpha val="90000"/>
          </a:schemeClr>
        </a:solidFill>
        <a:ln>
          <a:solidFill>
            <a:schemeClr val="accent5">
              <a:lumMod val="50000"/>
              <a:alpha val="90000"/>
            </a:schemeClr>
          </a:solidFill>
        </a:ln>
      </dgm:spPr>
      <dgm:t>
        <a:bodyPr/>
        <a:lstStyle/>
        <a:p>
          <a:r>
            <a:rPr lang="en-US" sz="1200" dirty="0" smtClean="0">
              <a:latin typeface="Book Antiqua" panose="02040602050305030304" pitchFamily="18" charset="0"/>
            </a:rPr>
            <a:t>A lot of time series data is not being targeted for the cloud due to privacy &amp; data locality challenges </a:t>
          </a:r>
          <a:endParaRPr lang="en-US" sz="1200" dirty="0">
            <a:latin typeface="Book Antiqua" panose="02040602050305030304" pitchFamily="18" charset="0"/>
          </a:endParaRPr>
        </a:p>
      </dgm:t>
    </dgm:pt>
    <dgm:pt modelId="{8BB6650E-48C7-47AE-8FB8-63AA666D76D0}" type="parTrans" cxnId="{079F14BA-A677-460E-B95F-441D91A0B7F3}">
      <dgm:prSet/>
      <dgm:spPr/>
      <dgm:t>
        <a:bodyPr/>
        <a:lstStyle/>
        <a:p>
          <a:endParaRPr lang="en-US" sz="1200"/>
        </a:p>
      </dgm:t>
    </dgm:pt>
    <dgm:pt modelId="{3876A07D-3DA0-4CF7-A6E1-711AD6B02401}" type="sibTrans" cxnId="{079F14BA-A677-460E-B95F-441D91A0B7F3}">
      <dgm:prSet/>
      <dgm:spPr/>
      <dgm:t>
        <a:bodyPr/>
        <a:lstStyle/>
        <a:p>
          <a:endParaRPr lang="en-US" sz="1200"/>
        </a:p>
      </dgm:t>
    </dgm:pt>
    <dgm:pt modelId="{1AA25985-9AA6-4CB7-B7C5-26D086FFA59B}">
      <dgm:prSet custT="1"/>
      <dgm:spPr>
        <a:solidFill>
          <a:schemeClr val="accent5">
            <a:lumMod val="50000"/>
          </a:schemeClr>
        </a:solidFill>
        <a:ln>
          <a:solidFill>
            <a:schemeClr val="accent5">
              <a:lumMod val="50000"/>
            </a:schemeClr>
          </a:solidFill>
        </a:ln>
      </dgm:spPr>
      <dgm:t>
        <a:bodyPr/>
        <a:lstStyle/>
        <a:p>
          <a:r>
            <a:rPr lang="en-US" sz="1400" dirty="0" smtClean="0">
              <a:latin typeface="Book Antiqua" panose="02040602050305030304" pitchFamily="18" charset="0"/>
            </a:rPr>
            <a:t>Why should you enter this market?</a:t>
          </a:r>
          <a:endParaRPr lang="en-US" sz="1400" dirty="0">
            <a:latin typeface="Book Antiqua" panose="02040602050305030304" pitchFamily="18" charset="0"/>
          </a:endParaRPr>
        </a:p>
      </dgm:t>
    </dgm:pt>
    <dgm:pt modelId="{1CEC212B-9490-47B4-84FC-2BDE6440492A}" type="parTrans" cxnId="{47BA104D-3F5B-4EEC-ACA9-C4DA85600D15}">
      <dgm:prSet/>
      <dgm:spPr/>
      <dgm:t>
        <a:bodyPr/>
        <a:lstStyle/>
        <a:p>
          <a:endParaRPr lang="en-US" sz="1200"/>
        </a:p>
      </dgm:t>
    </dgm:pt>
    <dgm:pt modelId="{6D7C476A-9057-4C97-96A5-D5EE7EB82199}" type="sibTrans" cxnId="{47BA104D-3F5B-4EEC-ACA9-C4DA85600D15}">
      <dgm:prSet/>
      <dgm:spPr/>
      <dgm:t>
        <a:bodyPr/>
        <a:lstStyle/>
        <a:p>
          <a:endParaRPr lang="en-US" sz="1200"/>
        </a:p>
      </dgm:t>
    </dgm:pt>
    <dgm:pt modelId="{78F20A38-A65E-4A5A-A4B3-D9F9EAC21A1A}">
      <dgm:prSet custT="1"/>
      <dgm:spPr>
        <a:solidFill>
          <a:schemeClr val="bg1">
            <a:alpha val="90000"/>
          </a:schemeClr>
        </a:solidFill>
        <a:ln>
          <a:solidFill>
            <a:schemeClr val="accent5">
              <a:lumMod val="50000"/>
              <a:alpha val="90000"/>
            </a:schemeClr>
          </a:solidFill>
        </a:ln>
      </dgm:spPr>
      <dgm:t>
        <a:bodyPr/>
        <a:lstStyle/>
        <a:p>
          <a:r>
            <a:rPr lang="en-US" sz="1200" dirty="0" smtClean="0">
              <a:latin typeface="Book Antiqua" panose="02040602050305030304" pitchFamily="18" charset="0"/>
            </a:rPr>
            <a:t>No other services competitor has such a dedicated offering</a:t>
          </a:r>
          <a:endParaRPr lang="en-US" sz="1200" dirty="0">
            <a:latin typeface="Book Antiqua" panose="02040602050305030304" pitchFamily="18" charset="0"/>
          </a:endParaRPr>
        </a:p>
      </dgm:t>
    </dgm:pt>
    <dgm:pt modelId="{C68F2F78-0DC0-4AB0-B91E-0921B0106C11}" type="parTrans" cxnId="{BA58C404-BA05-42D8-A282-DBBAE351944F}">
      <dgm:prSet/>
      <dgm:spPr/>
      <dgm:t>
        <a:bodyPr/>
        <a:lstStyle/>
        <a:p>
          <a:endParaRPr lang="en-US" sz="1200"/>
        </a:p>
      </dgm:t>
    </dgm:pt>
    <dgm:pt modelId="{AF189F4C-74FC-43A1-89DC-44450DDC0E04}" type="sibTrans" cxnId="{BA58C404-BA05-42D8-A282-DBBAE351944F}">
      <dgm:prSet/>
      <dgm:spPr/>
      <dgm:t>
        <a:bodyPr/>
        <a:lstStyle/>
        <a:p>
          <a:endParaRPr lang="en-US" sz="1200"/>
        </a:p>
      </dgm:t>
    </dgm:pt>
    <dgm:pt modelId="{7A67ACE8-E2E9-4F71-A701-E3E51A6B6BE7}">
      <dgm:prSet custT="1"/>
      <dgm:spPr>
        <a:solidFill>
          <a:schemeClr val="bg1">
            <a:alpha val="90000"/>
          </a:schemeClr>
        </a:solidFill>
        <a:ln>
          <a:solidFill>
            <a:schemeClr val="accent5">
              <a:lumMod val="50000"/>
              <a:alpha val="90000"/>
            </a:schemeClr>
          </a:solidFill>
        </a:ln>
      </dgm:spPr>
      <dgm:t>
        <a:bodyPr/>
        <a:lstStyle/>
        <a:p>
          <a:r>
            <a:rPr lang="en-US" sz="1200" dirty="0" smtClean="0">
              <a:latin typeface="Book Antiqua" panose="02040602050305030304" pitchFamily="18" charset="0"/>
            </a:rPr>
            <a:t>Disrupt the legacy vendors &amp; rapidly gain market share  </a:t>
          </a:r>
          <a:endParaRPr lang="en-US" sz="1200" dirty="0">
            <a:latin typeface="Book Antiqua" panose="02040602050305030304" pitchFamily="18" charset="0"/>
          </a:endParaRPr>
        </a:p>
      </dgm:t>
    </dgm:pt>
    <dgm:pt modelId="{2C4E956D-4780-4716-B52A-99CFA648905D}" type="parTrans" cxnId="{763C9CCD-FFA3-46D7-B9DD-AE68FC9E0986}">
      <dgm:prSet/>
      <dgm:spPr/>
      <dgm:t>
        <a:bodyPr/>
        <a:lstStyle/>
        <a:p>
          <a:endParaRPr lang="en-US" sz="1200"/>
        </a:p>
      </dgm:t>
    </dgm:pt>
    <dgm:pt modelId="{68EDD084-D998-484E-BEF5-3A7B70A99CB1}" type="sibTrans" cxnId="{763C9CCD-FFA3-46D7-B9DD-AE68FC9E0986}">
      <dgm:prSet/>
      <dgm:spPr/>
      <dgm:t>
        <a:bodyPr/>
        <a:lstStyle/>
        <a:p>
          <a:endParaRPr lang="en-US" sz="1200"/>
        </a:p>
      </dgm:t>
    </dgm:pt>
    <dgm:pt modelId="{BF971333-CFBA-40FD-A65F-E289180714D6}">
      <dgm:prSet custT="1"/>
      <dgm:spPr>
        <a:solidFill>
          <a:schemeClr val="bg1">
            <a:alpha val="90000"/>
          </a:schemeClr>
        </a:solidFill>
        <a:ln>
          <a:solidFill>
            <a:schemeClr val="accent5">
              <a:lumMod val="50000"/>
              <a:alpha val="90000"/>
            </a:schemeClr>
          </a:solidFill>
        </a:ln>
      </dgm:spPr>
      <dgm:t>
        <a:bodyPr/>
        <a:lstStyle/>
        <a:p>
          <a:r>
            <a:rPr lang="en-US" sz="1200" dirty="0" smtClean="0">
              <a:latin typeface="Book Antiqua" panose="02040602050305030304" pitchFamily="18" charset="0"/>
            </a:rPr>
            <a:t>Attract new customers, new / additional data from extant customers </a:t>
          </a:r>
          <a:endParaRPr lang="en-US" sz="1200" dirty="0">
            <a:latin typeface="Book Antiqua" panose="02040602050305030304" pitchFamily="18" charset="0"/>
          </a:endParaRPr>
        </a:p>
      </dgm:t>
    </dgm:pt>
    <dgm:pt modelId="{2CE58729-4BB7-4BD3-9E75-3A46D858766A}" type="parTrans" cxnId="{DC7858B6-7B08-4337-9BC0-D79687DE6F4D}">
      <dgm:prSet/>
      <dgm:spPr/>
      <dgm:t>
        <a:bodyPr/>
        <a:lstStyle/>
        <a:p>
          <a:endParaRPr lang="en-US" sz="1200"/>
        </a:p>
      </dgm:t>
    </dgm:pt>
    <dgm:pt modelId="{06B14FB5-A880-4C5D-AD97-1243EBA3055D}" type="sibTrans" cxnId="{DC7858B6-7B08-4337-9BC0-D79687DE6F4D}">
      <dgm:prSet/>
      <dgm:spPr/>
      <dgm:t>
        <a:bodyPr/>
        <a:lstStyle/>
        <a:p>
          <a:endParaRPr lang="en-US" sz="1200"/>
        </a:p>
      </dgm:t>
    </dgm:pt>
    <dgm:pt modelId="{6697AB6E-AD27-4079-A4FD-753AEC2B9CBC}">
      <dgm:prSet custT="1"/>
      <dgm:spPr>
        <a:solidFill>
          <a:schemeClr val="bg1">
            <a:alpha val="90000"/>
          </a:schemeClr>
        </a:solidFill>
        <a:ln>
          <a:solidFill>
            <a:schemeClr val="accent5">
              <a:lumMod val="50000"/>
              <a:alpha val="90000"/>
            </a:schemeClr>
          </a:solidFill>
        </a:ln>
      </dgm:spPr>
      <dgm:t>
        <a:bodyPr/>
        <a:lstStyle/>
        <a:p>
          <a:r>
            <a:rPr lang="en-US" sz="1200" dirty="0" smtClean="0">
              <a:latin typeface="Book Antiqua" panose="02040602050305030304" pitchFamily="18" charset="0"/>
            </a:rPr>
            <a:t>Improve margins, negate competitor margin pressure</a:t>
          </a:r>
          <a:endParaRPr lang="en-US" sz="1200" dirty="0">
            <a:latin typeface="Book Antiqua" panose="02040602050305030304" pitchFamily="18" charset="0"/>
          </a:endParaRPr>
        </a:p>
      </dgm:t>
    </dgm:pt>
    <dgm:pt modelId="{99A88EB3-1816-4BC4-842E-C22E979FA072}" type="parTrans" cxnId="{15F5B280-23EE-4841-823F-C547F4BC61D2}">
      <dgm:prSet/>
      <dgm:spPr/>
      <dgm:t>
        <a:bodyPr/>
        <a:lstStyle/>
        <a:p>
          <a:endParaRPr lang="en-US" sz="1200"/>
        </a:p>
      </dgm:t>
    </dgm:pt>
    <dgm:pt modelId="{CCA0D61E-90EF-47E1-940E-5C9879CB1CA0}" type="sibTrans" cxnId="{15F5B280-23EE-4841-823F-C547F4BC61D2}">
      <dgm:prSet/>
      <dgm:spPr/>
      <dgm:t>
        <a:bodyPr/>
        <a:lstStyle/>
        <a:p>
          <a:endParaRPr lang="en-US" sz="1200"/>
        </a:p>
      </dgm:t>
    </dgm:pt>
    <dgm:pt modelId="{1DE15C53-B7BD-42F6-8B87-F75ED847CBE7}">
      <dgm:prSet custT="1"/>
      <dgm:spPr>
        <a:solidFill>
          <a:schemeClr val="bg1">
            <a:alpha val="90000"/>
          </a:schemeClr>
        </a:solidFill>
        <a:ln>
          <a:solidFill>
            <a:schemeClr val="accent5">
              <a:lumMod val="50000"/>
              <a:alpha val="90000"/>
            </a:schemeClr>
          </a:solidFill>
        </a:ln>
      </dgm:spPr>
      <dgm:t>
        <a:bodyPr/>
        <a:lstStyle/>
        <a:p>
          <a:r>
            <a:rPr lang="en-US" sz="1200" dirty="0" smtClean="0">
              <a:latin typeface="Book Antiqua"/>
              <a:cs typeface="Book Antiqua"/>
            </a:rPr>
            <a:t>Addresses many unaddressed customer pain points – ownership, sharing, privacy, data locality, fast real-time response across multiple data centers, pattern matching, data synopses</a:t>
          </a:r>
          <a:endParaRPr lang="en-US" sz="1200" dirty="0">
            <a:latin typeface="Book Antiqua"/>
            <a:cs typeface="Book Antiqua"/>
          </a:endParaRPr>
        </a:p>
      </dgm:t>
    </dgm:pt>
    <dgm:pt modelId="{C084B883-30C7-4DD3-9F0D-BB97F4C5DB91}" type="parTrans" cxnId="{BE84EBF9-F294-4501-9321-6A515EB73051}">
      <dgm:prSet/>
      <dgm:spPr/>
      <dgm:t>
        <a:bodyPr/>
        <a:lstStyle/>
        <a:p>
          <a:endParaRPr lang="en-US" sz="1200"/>
        </a:p>
      </dgm:t>
    </dgm:pt>
    <dgm:pt modelId="{528851BE-1B45-4948-B743-0025AB46C0F7}" type="sibTrans" cxnId="{BE84EBF9-F294-4501-9321-6A515EB73051}">
      <dgm:prSet/>
      <dgm:spPr/>
      <dgm:t>
        <a:bodyPr/>
        <a:lstStyle/>
        <a:p>
          <a:endParaRPr lang="en-US" sz="1200"/>
        </a:p>
      </dgm:t>
    </dgm:pt>
    <dgm:pt modelId="{1FD327D3-76E3-445E-A647-4C393315DD21}">
      <dgm:prSet custT="1"/>
      <dgm:spPr>
        <a:solidFill>
          <a:schemeClr val="bg1">
            <a:alpha val="90000"/>
          </a:schemeClr>
        </a:solidFill>
        <a:ln>
          <a:solidFill>
            <a:schemeClr val="accent5">
              <a:lumMod val="50000"/>
              <a:alpha val="90000"/>
            </a:schemeClr>
          </a:solidFill>
        </a:ln>
      </dgm:spPr>
      <dgm:t>
        <a:bodyPr/>
        <a:lstStyle/>
        <a:p>
          <a:r>
            <a:rPr lang="en-US" sz="1200" dirty="0" smtClean="0">
              <a:latin typeface="Book Antiqua"/>
              <a:cs typeface="Book Antiqua"/>
            </a:rPr>
            <a:t>Fast time to market for since version 1 is already built</a:t>
          </a:r>
          <a:endParaRPr lang="en-US" sz="1200" dirty="0">
            <a:latin typeface="Book Antiqua"/>
            <a:cs typeface="Book Antiqua"/>
          </a:endParaRPr>
        </a:p>
      </dgm:t>
    </dgm:pt>
    <dgm:pt modelId="{4A373471-6D1D-412C-B0C4-24F3D7EBB13D}" type="parTrans" cxnId="{4C9A7F84-7216-49AB-B625-6C83278905A2}">
      <dgm:prSet/>
      <dgm:spPr/>
      <dgm:t>
        <a:bodyPr/>
        <a:lstStyle/>
        <a:p>
          <a:endParaRPr lang="en-US" sz="1200"/>
        </a:p>
      </dgm:t>
    </dgm:pt>
    <dgm:pt modelId="{11286D9E-074F-4B6A-9E4F-D7F2D4F341EB}" type="sibTrans" cxnId="{4C9A7F84-7216-49AB-B625-6C83278905A2}">
      <dgm:prSet/>
      <dgm:spPr/>
      <dgm:t>
        <a:bodyPr/>
        <a:lstStyle/>
        <a:p>
          <a:endParaRPr lang="en-US" sz="1200"/>
        </a:p>
      </dgm:t>
    </dgm:pt>
    <dgm:pt modelId="{E1D4FCD1-FD28-E844-A2DC-873849E06BD0}">
      <dgm:prSet phldrT="[Text]" custT="1"/>
      <dgm:spPr>
        <a:solidFill>
          <a:schemeClr val="bg1">
            <a:alpha val="90000"/>
          </a:schemeClr>
        </a:solidFill>
        <a:ln>
          <a:solidFill>
            <a:schemeClr val="accent5">
              <a:lumMod val="50000"/>
              <a:alpha val="90000"/>
            </a:schemeClr>
          </a:solidFill>
        </a:ln>
      </dgm:spPr>
      <dgm:t>
        <a:bodyPr/>
        <a:lstStyle/>
        <a:p>
          <a:r>
            <a:rPr lang="en-US" sz="1200" dirty="0" smtClean="0">
              <a:latin typeface="Book Antiqua"/>
              <a:cs typeface="Book Antiqua"/>
            </a:rPr>
            <a:t>Applicable for all domains &amp; industries</a:t>
          </a:r>
          <a:endParaRPr lang="en-US" sz="1200" dirty="0">
            <a:latin typeface="Book Antiqua"/>
            <a:cs typeface="Book Antiqua"/>
          </a:endParaRPr>
        </a:p>
      </dgm:t>
    </dgm:pt>
    <dgm:pt modelId="{6C685C36-5447-8746-981F-9DD2F6BC4429}" type="parTrans" cxnId="{F47F9575-64A6-424F-90EB-E0E5166370E6}">
      <dgm:prSet/>
      <dgm:spPr/>
      <dgm:t>
        <a:bodyPr/>
        <a:lstStyle/>
        <a:p>
          <a:endParaRPr lang="en-US"/>
        </a:p>
      </dgm:t>
    </dgm:pt>
    <dgm:pt modelId="{69D14A9B-033C-444F-ADF2-C0AE665DF2C2}" type="sibTrans" cxnId="{F47F9575-64A6-424F-90EB-E0E5166370E6}">
      <dgm:prSet/>
      <dgm:spPr/>
      <dgm:t>
        <a:bodyPr/>
        <a:lstStyle/>
        <a:p>
          <a:endParaRPr lang="en-US"/>
        </a:p>
      </dgm:t>
    </dgm:pt>
    <dgm:pt modelId="{61A31812-8958-5E49-9A1B-26D804C3A5BA}">
      <dgm:prSet phldrT="[Text]" custT="1"/>
      <dgm:spPr>
        <a:solidFill>
          <a:schemeClr val="bg1">
            <a:alpha val="90000"/>
          </a:schemeClr>
        </a:solidFill>
        <a:ln>
          <a:solidFill>
            <a:schemeClr val="accent5">
              <a:lumMod val="50000"/>
              <a:alpha val="90000"/>
            </a:schemeClr>
          </a:solidFill>
        </a:ln>
      </dgm:spPr>
      <dgm:t>
        <a:bodyPr/>
        <a:lstStyle/>
        <a:p>
          <a:endParaRPr lang="en-US" sz="1200" dirty="0"/>
        </a:p>
      </dgm:t>
    </dgm:pt>
    <dgm:pt modelId="{9BDDEEB2-088B-F242-9D2F-9A5E9F953587}" type="parTrans" cxnId="{0D4D245C-6C3D-E440-948E-6BAA076F997A}">
      <dgm:prSet/>
      <dgm:spPr/>
      <dgm:t>
        <a:bodyPr/>
        <a:lstStyle/>
        <a:p>
          <a:endParaRPr lang="en-US"/>
        </a:p>
      </dgm:t>
    </dgm:pt>
    <dgm:pt modelId="{7FCE681E-0BAC-2E4F-AAEB-F6D088F04DCD}" type="sibTrans" cxnId="{0D4D245C-6C3D-E440-948E-6BAA076F997A}">
      <dgm:prSet/>
      <dgm:spPr/>
      <dgm:t>
        <a:bodyPr/>
        <a:lstStyle/>
        <a:p>
          <a:endParaRPr lang="en-US"/>
        </a:p>
      </dgm:t>
    </dgm:pt>
    <dgm:pt modelId="{8EF28007-5A77-C148-A9B4-8DD9E71C4E27}">
      <dgm:prSet custT="1"/>
      <dgm:spPr>
        <a:solidFill>
          <a:schemeClr val="bg1">
            <a:alpha val="90000"/>
          </a:schemeClr>
        </a:solidFill>
        <a:ln>
          <a:solidFill>
            <a:schemeClr val="accent5">
              <a:lumMod val="50000"/>
              <a:alpha val="90000"/>
            </a:schemeClr>
          </a:solidFill>
        </a:ln>
      </dgm:spPr>
      <dgm:t>
        <a:bodyPr/>
        <a:lstStyle/>
        <a:p>
          <a:endParaRPr lang="en-US" sz="1200" dirty="0">
            <a:latin typeface="Book Antiqua" panose="02040602050305030304" pitchFamily="18" charset="0"/>
          </a:endParaRPr>
        </a:p>
      </dgm:t>
    </dgm:pt>
    <dgm:pt modelId="{E1E83D15-548C-E34D-B1B2-C6F87A226D72}" type="parTrans" cxnId="{B9DA118A-D755-944D-A4F8-39D8FBE6EFA3}">
      <dgm:prSet/>
      <dgm:spPr/>
      <dgm:t>
        <a:bodyPr/>
        <a:lstStyle/>
        <a:p>
          <a:endParaRPr lang="en-US"/>
        </a:p>
      </dgm:t>
    </dgm:pt>
    <dgm:pt modelId="{51206934-7E48-594B-B862-D5B38A6B6556}" type="sibTrans" cxnId="{B9DA118A-D755-944D-A4F8-39D8FBE6EFA3}">
      <dgm:prSet/>
      <dgm:spPr/>
      <dgm:t>
        <a:bodyPr/>
        <a:lstStyle/>
        <a:p>
          <a:endParaRPr lang="en-US"/>
        </a:p>
      </dgm:t>
    </dgm:pt>
    <dgm:pt modelId="{2A15A610-000B-3F4C-B21C-3920170A9E44}">
      <dgm:prSet phldrT="[Text]" custT="1"/>
      <dgm:spPr>
        <a:solidFill>
          <a:schemeClr val="bg1">
            <a:alpha val="90000"/>
          </a:schemeClr>
        </a:solidFill>
        <a:ln>
          <a:solidFill>
            <a:schemeClr val="accent5">
              <a:lumMod val="50000"/>
              <a:alpha val="90000"/>
            </a:schemeClr>
          </a:solidFill>
        </a:ln>
      </dgm:spPr>
      <dgm:t>
        <a:bodyPr/>
        <a:lstStyle/>
        <a:p>
          <a:endParaRPr lang="en-US" sz="1200" dirty="0"/>
        </a:p>
      </dgm:t>
    </dgm:pt>
    <dgm:pt modelId="{B6C01D8A-1F32-464B-B1D3-B1ED5E3A717E}" type="parTrans" cxnId="{16C3E726-7F6F-8B40-A7BE-B848FA56F29E}">
      <dgm:prSet/>
      <dgm:spPr/>
      <dgm:t>
        <a:bodyPr/>
        <a:lstStyle/>
        <a:p>
          <a:endParaRPr lang="en-US"/>
        </a:p>
      </dgm:t>
    </dgm:pt>
    <dgm:pt modelId="{BBB687BE-0A89-2F45-89AD-CD8B97504F69}" type="sibTrans" cxnId="{16C3E726-7F6F-8B40-A7BE-B848FA56F29E}">
      <dgm:prSet/>
      <dgm:spPr/>
      <dgm:t>
        <a:bodyPr/>
        <a:lstStyle/>
        <a:p>
          <a:endParaRPr lang="en-US"/>
        </a:p>
      </dgm:t>
    </dgm:pt>
    <dgm:pt modelId="{03AF3AF2-BD01-9447-8ABA-28A1C4C7BAB5}">
      <dgm:prSet custT="1"/>
      <dgm:spPr>
        <a:solidFill>
          <a:schemeClr val="bg1">
            <a:alpha val="90000"/>
          </a:schemeClr>
        </a:solidFill>
        <a:ln>
          <a:solidFill>
            <a:schemeClr val="accent5">
              <a:lumMod val="50000"/>
              <a:alpha val="90000"/>
            </a:schemeClr>
          </a:solidFill>
        </a:ln>
      </dgm:spPr>
      <dgm:t>
        <a:bodyPr/>
        <a:lstStyle/>
        <a:p>
          <a:r>
            <a:rPr lang="en-US" sz="1200" dirty="0" smtClean="0">
              <a:latin typeface="Book Antiqua" panose="02040602050305030304" pitchFamily="18" charset="0"/>
            </a:rPr>
            <a:t>Be the first to introduce a generic time series management product </a:t>
          </a:r>
          <a:endParaRPr lang="en-US" sz="1200" dirty="0">
            <a:latin typeface="Book Antiqua" panose="02040602050305030304" pitchFamily="18" charset="0"/>
          </a:endParaRPr>
        </a:p>
      </dgm:t>
    </dgm:pt>
    <dgm:pt modelId="{B9E14433-EB00-7C46-9448-C67C68B9CB76}" type="parTrans" cxnId="{E6F069B7-F321-C745-BBF2-BA9C1AA16EC6}">
      <dgm:prSet/>
      <dgm:spPr/>
      <dgm:t>
        <a:bodyPr/>
        <a:lstStyle/>
        <a:p>
          <a:endParaRPr lang="en-US"/>
        </a:p>
      </dgm:t>
    </dgm:pt>
    <dgm:pt modelId="{E2C5E987-B9DA-EF4D-8CF3-37251D3F0E01}" type="sibTrans" cxnId="{E6F069B7-F321-C745-BBF2-BA9C1AA16EC6}">
      <dgm:prSet/>
      <dgm:spPr/>
      <dgm:t>
        <a:bodyPr/>
        <a:lstStyle/>
        <a:p>
          <a:endParaRPr lang="en-US"/>
        </a:p>
      </dgm:t>
    </dgm:pt>
    <dgm:pt modelId="{714A1EAA-F49B-4D95-97FC-216268CEB320}" type="pres">
      <dgm:prSet presAssocID="{02C84E3F-92D4-4B81-BA4F-7B3B48334EC8}" presName="Name0" presStyleCnt="0">
        <dgm:presLayoutVars>
          <dgm:dir/>
          <dgm:animLvl val="lvl"/>
          <dgm:resizeHandles val="exact"/>
        </dgm:presLayoutVars>
      </dgm:prSet>
      <dgm:spPr/>
      <dgm:t>
        <a:bodyPr/>
        <a:lstStyle/>
        <a:p>
          <a:endParaRPr lang="en-US"/>
        </a:p>
      </dgm:t>
    </dgm:pt>
    <dgm:pt modelId="{5FC5C1AC-1AD8-4793-97E8-F420D09594B1}" type="pres">
      <dgm:prSet presAssocID="{7CAE2095-AC66-4F77-BA96-DA79EA7342FE}" presName="composite" presStyleCnt="0"/>
      <dgm:spPr/>
    </dgm:pt>
    <dgm:pt modelId="{C33E76BD-EB46-48D1-A161-1A7A3EFA0F0D}" type="pres">
      <dgm:prSet presAssocID="{7CAE2095-AC66-4F77-BA96-DA79EA7342FE}" presName="parTx" presStyleLbl="alignNode1" presStyleIdx="0" presStyleCnt="3">
        <dgm:presLayoutVars>
          <dgm:chMax val="0"/>
          <dgm:chPref val="0"/>
          <dgm:bulletEnabled val="1"/>
        </dgm:presLayoutVars>
      </dgm:prSet>
      <dgm:spPr/>
      <dgm:t>
        <a:bodyPr/>
        <a:lstStyle/>
        <a:p>
          <a:endParaRPr lang="en-US"/>
        </a:p>
      </dgm:t>
    </dgm:pt>
    <dgm:pt modelId="{585A5D99-561F-4449-ACC1-2AA94356977D}" type="pres">
      <dgm:prSet presAssocID="{7CAE2095-AC66-4F77-BA96-DA79EA7342FE}" presName="desTx" presStyleLbl="alignAccFollowNode1" presStyleIdx="0" presStyleCnt="3">
        <dgm:presLayoutVars>
          <dgm:bulletEnabled val="1"/>
        </dgm:presLayoutVars>
      </dgm:prSet>
      <dgm:spPr/>
      <dgm:t>
        <a:bodyPr/>
        <a:lstStyle/>
        <a:p>
          <a:endParaRPr lang="en-US"/>
        </a:p>
      </dgm:t>
    </dgm:pt>
    <dgm:pt modelId="{A1864043-90BF-42D4-A867-781CD8DC2625}" type="pres">
      <dgm:prSet presAssocID="{DD37A018-3EA4-4CCB-B5C7-66DABFD188A1}" presName="space" presStyleCnt="0"/>
      <dgm:spPr/>
    </dgm:pt>
    <dgm:pt modelId="{A0BBD28F-F0DA-4E29-B5AC-ADF25F4A0054}" type="pres">
      <dgm:prSet presAssocID="{1AA25985-9AA6-4CB7-B7C5-26D086FFA59B}" presName="composite" presStyleCnt="0"/>
      <dgm:spPr/>
    </dgm:pt>
    <dgm:pt modelId="{B8C09025-0A76-48C9-B218-8FF9E0F96339}" type="pres">
      <dgm:prSet presAssocID="{1AA25985-9AA6-4CB7-B7C5-26D086FFA59B}" presName="parTx" presStyleLbl="alignNode1" presStyleIdx="1" presStyleCnt="3">
        <dgm:presLayoutVars>
          <dgm:chMax val="0"/>
          <dgm:chPref val="0"/>
          <dgm:bulletEnabled val="1"/>
        </dgm:presLayoutVars>
      </dgm:prSet>
      <dgm:spPr/>
      <dgm:t>
        <a:bodyPr/>
        <a:lstStyle/>
        <a:p>
          <a:endParaRPr lang="en-US"/>
        </a:p>
      </dgm:t>
    </dgm:pt>
    <dgm:pt modelId="{2E326223-2E42-463E-819E-7E983F2F0FA6}" type="pres">
      <dgm:prSet presAssocID="{1AA25985-9AA6-4CB7-B7C5-26D086FFA59B}" presName="desTx" presStyleLbl="alignAccFollowNode1" presStyleIdx="1" presStyleCnt="3">
        <dgm:presLayoutVars>
          <dgm:bulletEnabled val="1"/>
        </dgm:presLayoutVars>
      </dgm:prSet>
      <dgm:spPr/>
      <dgm:t>
        <a:bodyPr/>
        <a:lstStyle/>
        <a:p>
          <a:endParaRPr lang="en-US"/>
        </a:p>
      </dgm:t>
    </dgm:pt>
    <dgm:pt modelId="{B7168E07-49D3-4A29-A9C3-79BA27CE3E9B}" type="pres">
      <dgm:prSet presAssocID="{6D7C476A-9057-4C97-96A5-D5EE7EB82199}" presName="space" presStyleCnt="0"/>
      <dgm:spPr/>
    </dgm:pt>
    <dgm:pt modelId="{9144030C-2572-43E0-9E9A-060B1D20783F}" type="pres">
      <dgm:prSet presAssocID="{6B5E949A-5A75-4603-9663-631A4998D2B2}" presName="composite" presStyleCnt="0"/>
      <dgm:spPr/>
    </dgm:pt>
    <dgm:pt modelId="{4DD1C8AB-C451-4F6F-B506-1927557D96B1}" type="pres">
      <dgm:prSet presAssocID="{6B5E949A-5A75-4603-9663-631A4998D2B2}" presName="parTx" presStyleLbl="alignNode1" presStyleIdx="2" presStyleCnt="3">
        <dgm:presLayoutVars>
          <dgm:chMax val="0"/>
          <dgm:chPref val="0"/>
          <dgm:bulletEnabled val="1"/>
        </dgm:presLayoutVars>
      </dgm:prSet>
      <dgm:spPr/>
      <dgm:t>
        <a:bodyPr/>
        <a:lstStyle/>
        <a:p>
          <a:endParaRPr lang="en-US"/>
        </a:p>
      </dgm:t>
    </dgm:pt>
    <dgm:pt modelId="{475E1AD8-B1B8-4BEA-8790-13E9C1C6BF4A}" type="pres">
      <dgm:prSet presAssocID="{6B5E949A-5A75-4603-9663-631A4998D2B2}" presName="desTx" presStyleLbl="alignAccFollowNode1" presStyleIdx="2" presStyleCnt="3">
        <dgm:presLayoutVars>
          <dgm:bulletEnabled val="1"/>
        </dgm:presLayoutVars>
      </dgm:prSet>
      <dgm:spPr/>
      <dgm:t>
        <a:bodyPr/>
        <a:lstStyle/>
        <a:p>
          <a:endParaRPr lang="en-US"/>
        </a:p>
      </dgm:t>
    </dgm:pt>
  </dgm:ptLst>
  <dgm:cxnLst>
    <dgm:cxn modelId="{F5563816-BCFE-4C47-9DF2-F85C0DFBC61E}" type="presOf" srcId="{BF971333-CFBA-40FD-A65F-E289180714D6}" destId="{2E326223-2E42-463E-819E-7E983F2F0FA6}" srcOrd="0" destOrd="3" presId="urn:microsoft.com/office/officeart/2005/8/layout/hList1"/>
    <dgm:cxn modelId="{7D270B2D-66A0-4A43-AACA-0F724BE2A40B}" type="presOf" srcId="{6B5E949A-5A75-4603-9663-631A4998D2B2}" destId="{4DD1C8AB-C451-4F6F-B506-1927557D96B1}" srcOrd="0" destOrd="0" presId="urn:microsoft.com/office/officeart/2005/8/layout/hList1"/>
    <dgm:cxn modelId="{9D0EEFB3-143C-434B-BDEB-089923DD5BC9}" type="presOf" srcId="{8EF28007-5A77-C148-A9B4-8DD9E71C4E27}" destId="{2E326223-2E42-463E-819E-7E983F2F0FA6}" srcOrd="0" destOrd="0" presId="urn:microsoft.com/office/officeart/2005/8/layout/hList1"/>
    <dgm:cxn modelId="{15F5B280-23EE-4841-823F-C547F4BC61D2}" srcId="{1AA25985-9AA6-4CB7-B7C5-26D086FFA59B}" destId="{6697AB6E-AD27-4079-A4FD-753AEC2B9CBC}" srcOrd="4" destOrd="0" parTransId="{99A88EB3-1816-4BC4-842E-C22E979FA072}" sibTransId="{CCA0D61E-90EF-47E1-940E-5C9879CB1CA0}"/>
    <dgm:cxn modelId="{B17A6D62-BDDC-4CBF-B354-0A941907168C}" srcId="{7CAE2095-AC66-4F77-BA96-DA79EA7342FE}" destId="{EF2E1613-21BF-409C-AFD2-74B8DFD86028}" srcOrd="3" destOrd="0" parTransId="{FD2EC7D9-16DE-4D71-98C2-165E11ACD931}" sibTransId="{0EA1FCF8-F860-477B-A6AF-5F0C56496A7E}"/>
    <dgm:cxn modelId="{079F14BA-A677-460E-B95F-441D91A0B7F3}" srcId="{7CAE2095-AC66-4F77-BA96-DA79EA7342FE}" destId="{150334F1-C74F-48F1-8545-CC682372AEBD}" srcOrd="4" destOrd="0" parTransId="{8BB6650E-48C7-47AE-8FB8-63AA666D76D0}" sibTransId="{3876A07D-3DA0-4CF7-A6E1-711AD6B02401}"/>
    <dgm:cxn modelId="{E6F069B7-F321-C745-BBF2-BA9C1AA16EC6}" srcId="{1AA25985-9AA6-4CB7-B7C5-26D086FFA59B}" destId="{03AF3AF2-BD01-9447-8ABA-28A1C4C7BAB5}" srcOrd="5" destOrd="0" parTransId="{B9E14433-EB00-7C46-9448-C67C68B9CB76}" sibTransId="{E2C5E987-B9DA-EF4D-8CF3-37251D3F0E01}"/>
    <dgm:cxn modelId="{E748DCE8-BED7-0E4F-BE57-EBCDE06C9BD9}" type="presOf" srcId="{1DE15C53-B7BD-42F6-8B87-F75ED847CBE7}" destId="{475E1AD8-B1B8-4BEA-8790-13E9C1C6BF4A}" srcOrd="0" destOrd="2" presId="urn:microsoft.com/office/officeart/2005/8/layout/hList1"/>
    <dgm:cxn modelId="{763C9CCD-FFA3-46D7-B9DD-AE68FC9E0986}" srcId="{1AA25985-9AA6-4CB7-B7C5-26D086FFA59B}" destId="{7A67ACE8-E2E9-4F71-A701-E3E51A6B6BE7}" srcOrd="2" destOrd="0" parTransId="{2C4E956D-4780-4716-B52A-99CFA648905D}" sibTransId="{68EDD084-D998-484E-BEF5-3A7B70A99CB1}"/>
    <dgm:cxn modelId="{4C9A7F84-7216-49AB-B625-6C83278905A2}" srcId="{6B5E949A-5A75-4603-9663-631A4998D2B2}" destId="{1FD327D3-76E3-445E-A647-4C393315DD21}" srcOrd="3" destOrd="0" parTransId="{4A373471-6D1D-412C-B0C4-24F3D7EBB13D}" sibTransId="{11286D9E-074F-4B6A-9E4F-D7F2D4F341EB}"/>
    <dgm:cxn modelId="{0CC4989E-964A-0646-8257-4788FD947342}" type="presOf" srcId="{2A15A610-000B-3F4C-B21C-3920170A9E44}" destId="{585A5D99-561F-4449-ACC1-2AA94356977D}" srcOrd="0" destOrd="0" presId="urn:microsoft.com/office/officeart/2005/8/layout/hList1"/>
    <dgm:cxn modelId="{F3256F93-5841-424D-AEFF-A08F44A0BDEF}" type="presOf" srcId="{02C84E3F-92D4-4B81-BA4F-7B3B48334EC8}" destId="{714A1EAA-F49B-4D95-97FC-216268CEB320}" srcOrd="0" destOrd="0" presId="urn:microsoft.com/office/officeart/2005/8/layout/hList1"/>
    <dgm:cxn modelId="{C90F103D-8473-46F7-9E6D-17876BA1EB89}" srcId="{7CAE2095-AC66-4F77-BA96-DA79EA7342FE}" destId="{5BB3F3E6-10C6-40F6-BF6E-7444C03862D7}" srcOrd="1" destOrd="0" parTransId="{D03C8E86-8E23-4D79-962C-1F5E73C89E23}" sibTransId="{54906F3E-8767-407D-A3E4-740AB75D6CF7}"/>
    <dgm:cxn modelId="{BA58C404-BA05-42D8-A282-DBBAE351944F}" srcId="{1AA25985-9AA6-4CB7-B7C5-26D086FFA59B}" destId="{78F20A38-A65E-4A5A-A4B3-D9F9EAC21A1A}" srcOrd="1" destOrd="0" parTransId="{C68F2F78-0DC0-4AB0-B91E-0921B0106C11}" sibTransId="{AF189F4C-74FC-43A1-89DC-44450DDC0E04}"/>
    <dgm:cxn modelId="{0024C4A0-9B10-1146-A005-C507A5C49EFE}" type="presOf" srcId="{6697AB6E-AD27-4079-A4FD-753AEC2B9CBC}" destId="{2E326223-2E42-463E-819E-7E983F2F0FA6}" srcOrd="0" destOrd="4" presId="urn:microsoft.com/office/officeart/2005/8/layout/hList1"/>
    <dgm:cxn modelId="{0309EAD2-A1F4-534C-B04F-08A9478017AE}" type="presOf" srcId="{150334F1-C74F-48F1-8545-CC682372AEBD}" destId="{585A5D99-561F-4449-ACC1-2AA94356977D}" srcOrd="0" destOrd="4" presId="urn:microsoft.com/office/officeart/2005/8/layout/hList1"/>
    <dgm:cxn modelId="{501FA77D-84DB-2B47-8792-D001F08148A8}" type="presOf" srcId="{1AA25985-9AA6-4CB7-B7C5-26D086FFA59B}" destId="{B8C09025-0A76-48C9-B218-8FF9E0F96339}" srcOrd="0" destOrd="0" presId="urn:microsoft.com/office/officeart/2005/8/layout/hList1"/>
    <dgm:cxn modelId="{F47F9575-64A6-424F-90EB-E0E5166370E6}" srcId="{6B5E949A-5A75-4603-9663-631A4998D2B2}" destId="{E1D4FCD1-FD28-E844-A2DC-873849E06BD0}" srcOrd="1" destOrd="0" parTransId="{6C685C36-5447-8746-981F-9DD2F6BC4429}" sibTransId="{69D14A9B-033C-444F-ADF2-C0AE665DF2C2}"/>
    <dgm:cxn modelId="{B9DA118A-D755-944D-A4F8-39D8FBE6EFA3}" srcId="{1AA25985-9AA6-4CB7-B7C5-26D086FFA59B}" destId="{8EF28007-5A77-C148-A9B4-8DD9E71C4E27}" srcOrd="0" destOrd="0" parTransId="{E1E83D15-548C-E34D-B1B2-C6F87A226D72}" sibTransId="{51206934-7E48-594B-B862-D5B38A6B6556}"/>
    <dgm:cxn modelId="{BF90827C-0BD6-AD4B-9448-4FFF2E40F4C2}" type="presOf" srcId="{1FD327D3-76E3-445E-A647-4C393315DD21}" destId="{475E1AD8-B1B8-4BEA-8790-13E9C1C6BF4A}" srcOrd="0" destOrd="3" presId="urn:microsoft.com/office/officeart/2005/8/layout/hList1"/>
    <dgm:cxn modelId="{BE84EBF9-F294-4501-9321-6A515EB73051}" srcId="{6B5E949A-5A75-4603-9663-631A4998D2B2}" destId="{1DE15C53-B7BD-42F6-8B87-F75ED847CBE7}" srcOrd="2" destOrd="0" parTransId="{C084B883-30C7-4DD3-9F0D-BB97F4C5DB91}" sibTransId="{528851BE-1B45-4948-B743-0025AB46C0F7}"/>
    <dgm:cxn modelId="{47BA104D-3F5B-4EEC-ACA9-C4DA85600D15}" srcId="{02C84E3F-92D4-4B81-BA4F-7B3B48334EC8}" destId="{1AA25985-9AA6-4CB7-B7C5-26D086FFA59B}" srcOrd="1" destOrd="0" parTransId="{1CEC212B-9490-47B4-84FC-2BDE6440492A}" sibTransId="{6D7C476A-9057-4C97-96A5-D5EE7EB82199}"/>
    <dgm:cxn modelId="{16C3E726-7F6F-8B40-A7BE-B848FA56F29E}" srcId="{7CAE2095-AC66-4F77-BA96-DA79EA7342FE}" destId="{2A15A610-000B-3F4C-B21C-3920170A9E44}" srcOrd="0" destOrd="0" parTransId="{B6C01D8A-1F32-464B-B1D3-B1ED5E3A717E}" sibTransId="{BBB687BE-0A89-2F45-89AD-CD8B97504F69}"/>
    <dgm:cxn modelId="{DC7858B6-7B08-4337-9BC0-D79687DE6F4D}" srcId="{1AA25985-9AA6-4CB7-B7C5-26D086FFA59B}" destId="{BF971333-CFBA-40FD-A65F-E289180714D6}" srcOrd="3" destOrd="0" parTransId="{2CE58729-4BB7-4BD3-9E75-3A46D858766A}" sibTransId="{06B14FB5-A880-4C5D-AD97-1243EBA3055D}"/>
    <dgm:cxn modelId="{50F2C22B-7EE7-7740-A63B-4710DEF7C2E8}" type="presOf" srcId="{03AF3AF2-BD01-9447-8ABA-28A1C4C7BAB5}" destId="{2E326223-2E42-463E-819E-7E983F2F0FA6}" srcOrd="0" destOrd="5" presId="urn:microsoft.com/office/officeart/2005/8/layout/hList1"/>
    <dgm:cxn modelId="{89F99D99-B194-4AEA-8154-465EEC54498E}" srcId="{02C84E3F-92D4-4B81-BA4F-7B3B48334EC8}" destId="{6B5E949A-5A75-4603-9663-631A4998D2B2}" srcOrd="2" destOrd="0" parTransId="{7D31B974-1B5A-4F4D-A89A-0E0088EFD078}" sibTransId="{E59D34EB-284F-4F43-A34D-ACDAB156D455}"/>
    <dgm:cxn modelId="{1DF9C5E1-300B-7C43-9F9F-8510814FBF4B}" type="presOf" srcId="{E1D4FCD1-FD28-E844-A2DC-873849E06BD0}" destId="{475E1AD8-B1B8-4BEA-8790-13E9C1C6BF4A}" srcOrd="0" destOrd="1" presId="urn:microsoft.com/office/officeart/2005/8/layout/hList1"/>
    <dgm:cxn modelId="{B04E6832-C7A2-9040-8415-366AC2F75095}" type="presOf" srcId="{7A67ACE8-E2E9-4F71-A701-E3E51A6B6BE7}" destId="{2E326223-2E42-463E-819E-7E983F2F0FA6}" srcOrd="0" destOrd="2" presId="urn:microsoft.com/office/officeart/2005/8/layout/hList1"/>
    <dgm:cxn modelId="{35414EF8-D668-DB46-84F8-AF9CA0CC5227}" type="presOf" srcId="{5BB3F3E6-10C6-40F6-BF6E-7444C03862D7}" destId="{585A5D99-561F-4449-ACC1-2AA94356977D}" srcOrd="0" destOrd="1" presId="urn:microsoft.com/office/officeart/2005/8/layout/hList1"/>
    <dgm:cxn modelId="{35927A69-1C13-0C49-BDE3-0EAF1DE8DC17}" type="presOf" srcId="{194ACCED-E6B6-4FD3-8636-EF77EBC72F8E}" destId="{585A5D99-561F-4449-ACC1-2AA94356977D}" srcOrd="0" destOrd="2" presId="urn:microsoft.com/office/officeart/2005/8/layout/hList1"/>
    <dgm:cxn modelId="{79394A80-90FE-D04F-9CCD-837153214EED}" type="presOf" srcId="{EF2E1613-21BF-409C-AFD2-74B8DFD86028}" destId="{585A5D99-561F-4449-ACC1-2AA94356977D}" srcOrd="0" destOrd="3" presId="urn:microsoft.com/office/officeart/2005/8/layout/hList1"/>
    <dgm:cxn modelId="{5E3E67DC-F3B1-4745-ACB3-B71A2B27EB54}" type="presOf" srcId="{7CAE2095-AC66-4F77-BA96-DA79EA7342FE}" destId="{C33E76BD-EB46-48D1-A161-1A7A3EFA0F0D}" srcOrd="0" destOrd="0" presId="urn:microsoft.com/office/officeart/2005/8/layout/hList1"/>
    <dgm:cxn modelId="{3F6BE43A-D0F2-D549-BB2B-27B4F1115C2C}" type="presOf" srcId="{61A31812-8958-5E49-9A1B-26D804C3A5BA}" destId="{475E1AD8-B1B8-4BEA-8790-13E9C1C6BF4A}" srcOrd="0" destOrd="0" presId="urn:microsoft.com/office/officeart/2005/8/layout/hList1"/>
    <dgm:cxn modelId="{1D3ADDCF-78AF-2543-90E0-28E2FA4B04F1}" type="presOf" srcId="{78F20A38-A65E-4A5A-A4B3-D9F9EAC21A1A}" destId="{2E326223-2E42-463E-819E-7E983F2F0FA6}" srcOrd="0" destOrd="1" presId="urn:microsoft.com/office/officeart/2005/8/layout/hList1"/>
    <dgm:cxn modelId="{1FC56F93-B6DE-44C7-99A8-8F091FE23FD5}" srcId="{7CAE2095-AC66-4F77-BA96-DA79EA7342FE}" destId="{194ACCED-E6B6-4FD3-8636-EF77EBC72F8E}" srcOrd="2" destOrd="0" parTransId="{87A8AD4E-B408-47E1-879F-5DFCD7699A30}" sibTransId="{9C0E54AE-B7A3-4C05-BD65-4E2BFBFAE3F5}"/>
    <dgm:cxn modelId="{0D4D245C-6C3D-E440-948E-6BAA076F997A}" srcId="{6B5E949A-5A75-4603-9663-631A4998D2B2}" destId="{61A31812-8958-5E49-9A1B-26D804C3A5BA}" srcOrd="0" destOrd="0" parTransId="{9BDDEEB2-088B-F242-9D2F-9A5E9F953587}" sibTransId="{7FCE681E-0BAC-2E4F-AAEB-F6D088F04DCD}"/>
    <dgm:cxn modelId="{09B6ED63-7B0D-4481-A3B8-D05652CB2F2E}" srcId="{02C84E3F-92D4-4B81-BA4F-7B3B48334EC8}" destId="{7CAE2095-AC66-4F77-BA96-DA79EA7342FE}" srcOrd="0" destOrd="0" parTransId="{F22EA72C-1FAF-40F5-A803-085C3E5D1155}" sibTransId="{DD37A018-3EA4-4CCB-B5C7-66DABFD188A1}"/>
    <dgm:cxn modelId="{BD05C11F-3655-3047-9ACC-9A83B5215791}" type="presParOf" srcId="{714A1EAA-F49B-4D95-97FC-216268CEB320}" destId="{5FC5C1AC-1AD8-4793-97E8-F420D09594B1}" srcOrd="0" destOrd="0" presId="urn:microsoft.com/office/officeart/2005/8/layout/hList1"/>
    <dgm:cxn modelId="{88243361-E9CD-0D46-8A86-689B5F7AF8B7}" type="presParOf" srcId="{5FC5C1AC-1AD8-4793-97E8-F420D09594B1}" destId="{C33E76BD-EB46-48D1-A161-1A7A3EFA0F0D}" srcOrd="0" destOrd="0" presId="urn:microsoft.com/office/officeart/2005/8/layout/hList1"/>
    <dgm:cxn modelId="{FAA62F5F-1714-B840-B0E1-5D6B38B09266}" type="presParOf" srcId="{5FC5C1AC-1AD8-4793-97E8-F420D09594B1}" destId="{585A5D99-561F-4449-ACC1-2AA94356977D}" srcOrd="1" destOrd="0" presId="urn:microsoft.com/office/officeart/2005/8/layout/hList1"/>
    <dgm:cxn modelId="{AC2376ED-9355-F04C-B1EF-0C5CCB0566EA}" type="presParOf" srcId="{714A1EAA-F49B-4D95-97FC-216268CEB320}" destId="{A1864043-90BF-42D4-A867-781CD8DC2625}" srcOrd="1" destOrd="0" presId="urn:microsoft.com/office/officeart/2005/8/layout/hList1"/>
    <dgm:cxn modelId="{43D0F1CB-92B4-8E4F-8AF0-4A18E8FDF0D5}" type="presParOf" srcId="{714A1EAA-F49B-4D95-97FC-216268CEB320}" destId="{A0BBD28F-F0DA-4E29-B5AC-ADF25F4A0054}" srcOrd="2" destOrd="0" presId="urn:microsoft.com/office/officeart/2005/8/layout/hList1"/>
    <dgm:cxn modelId="{81768968-B2A3-C54E-B9EF-5CC6CCCB83B6}" type="presParOf" srcId="{A0BBD28F-F0DA-4E29-B5AC-ADF25F4A0054}" destId="{B8C09025-0A76-48C9-B218-8FF9E0F96339}" srcOrd="0" destOrd="0" presId="urn:microsoft.com/office/officeart/2005/8/layout/hList1"/>
    <dgm:cxn modelId="{70F061F6-0D07-9D44-934D-78B14DEA363E}" type="presParOf" srcId="{A0BBD28F-F0DA-4E29-B5AC-ADF25F4A0054}" destId="{2E326223-2E42-463E-819E-7E983F2F0FA6}" srcOrd="1" destOrd="0" presId="urn:microsoft.com/office/officeart/2005/8/layout/hList1"/>
    <dgm:cxn modelId="{93CF8298-731B-C94C-B334-8B6254665D38}" type="presParOf" srcId="{714A1EAA-F49B-4D95-97FC-216268CEB320}" destId="{B7168E07-49D3-4A29-A9C3-79BA27CE3E9B}" srcOrd="3" destOrd="0" presId="urn:microsoft.com/office/officeart/2005/8/layout/hList1"/>
    <dgm:cxn modelId="{28D65E0C-4501-3347-B208-45A4160F6A4B}" type="presParOf" srcId="{714A1EAA-F49B-4D95-97FC-216268CEB320}" destId="{9144030C-2572-43E0-9E9A-060B1D20783F}" srcOrd="4" destOrd="0" presId="urn:microsoft.com/office/officeart/2005/8/layout/hList1"/>
    <dgm:cxn modelId="{9933261A-BD4D-8441-9494-EF52353C0EF2}" type="presParOf" srcId="{9144030C-2572-43E0-9E9A-060B1D20783F}" destId="{4DD1C8AB-C451-4F6F-B506-1927557D96B1}" srcOrd="0" destOrd="0" presId="urn:microsoft.com/office/officeart/2005/8/layout/hList1"/>
    <dgm:cxn modelId="{C71E2B72-70DA-3E41-973A-6F3990E54139}" type="presParOf" srcId="{9144030C-2572-43E0-9E9A-060B1D20783F}" destId="{475E1AD8-B1B8-4BEA-8790-13E9C1C6BF4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3A60FF-006A-F143-BB74-7DC702649ACE}" type="doc">
      <dgm:prSet loTypeId="urn:microsoft.com/office/officeart/2005/8/layout/target1" loCatId="" qsTypeId="urn:microsoft.com/office/officeart/2005/8/quickstyle/simple4" qsCatId="simple" csTypeId="urn:microsoft.com/office/officeart/2005/8/colors/accent1_2" csCatId="accent1" phldr="1"/>
      <dgm:spPr/>
    </dgm:pt>
    <dgm:pt modelId="{E250DB1B-3A52-244F-8648-F3BE8509D089}">
      <dgm:prSet phldrT="[Text]"/>
      <dgm:spPr/>
      <dgm:t>
        <a:bodyPr/>
        <a:lstStyle/>
        <a:p>
          <a:r>
            <a:rPr lang="en-US" dirty="0" smtClean="0">
              <a:latin typeface="Book Antiqua" panose="02040602050305030304" pitchFamily="18" charset="0"/>
            </a:rPr>
            <a:t>Storage Layer</a:t>
          </a:r>
          <a:endParaRPr lang="en-US" dirty="0">
            <a:latin typeface="Book Antiqua" panose="02040602050305030304" pitchFamily="18" charset="0"/>
          </a:endParaRPr>
        </a:p>
      </dgm:t>
    </dgm:pt>
    <dgm:pt modelId="{C9860E4D-00A6-384C-BFD9-E7F3A9F1B06F}" type="parTrans" cxnId="{F4311769-25B5-5A49-BAB8-54407C0CB6CE}">
      <dgm:prSet/>
      <dgm:spPr/>
      <dgm:t>
        <a:bodyPr/>
        <a:lstStyle/>
        <a:p>
          <a:endParaRPr lang="en-US"/>
        </a:p>
      </dgm:t>
    </dgm:pt>
    <dgm:pt modelId="{2125274C-2C6A-D240-833F-31AD7FF710E8}" type="sibTrans" cxnId="{F4311769-25B5-5A49-BAB8-54407C0CB6CE}">
      <dgm:prSet/>
      <dgm:spPr/>
      <dgm:t>
        <a:bodyPr/>
        <a:lstStyle/>
        <a:p>
          <a:endParaRPr lang="en-US"/>
        </a:p>
      </dgm:t>
    </dgm:pt>
    <dgm:pt modelId="{608E6384-8CFA-AF4F-82E9-376E6EC7091B}">
      <dgm:prSet phldrT="[Text]"/>
      <dgm:spPr/>
      <dgm:t>
        <a:bodyPr/>
        <a:lstStyle/>
        <a:p>
          <a:r>
            <a:rPr lang="en-US" dirty="0" smtClean="0">
              <a:latin typeface="Book Antiqua" panose="02040602050305030304" pitchFamily="18" charset="0"/>
            </a:rPr>
            <a:t>View Layer</a:t>
          </a:r>
          <a:endParaRPr lang="en-US" dirty="0">
            <a:latin typeface="Book Antiqua" panose="02040602050305030304" pitchFamily="18" charset="0"/>
          </a:endParaRPr>
        </a:p>
      </dgm:t>
    </dgm:pt>
    <dgm:pt modelId="{6BA9633C-73B5-8641-B386-CCF7260ACAD5}" type="parTrans" cxnId="{61C5E8B4-F44B-7848-A902-0BCF006B6DED}">
      <dgm:prSet/>
      <dgm:spPr/>
      <dgm:t>
        <a:bodyPr/>
        <a:lstStyle/>
        <a:p>
          <a:endParaRPr lang="en-US"/>
        </a:p>
      </dgm:t>
    </dgm:pt>
    <dgm:pt modelId="{4A9CE9F0-CB13-E142-A0BD-74C1210A5ED5}" type="sibTrans" cxnId="{61C5E8B4-F44B-7848-A902-0BCF006B6DED}">
      <dgm:prSet/>
      <dgm:spPr/>
      <dgm:t>
        <a:bodyPr/>
        <a:lstStyle/>
        <a:p>
          <a:endParaRPr lang="en-US"/>
        </a:p>
      </dgm:t>
    </dgm:pt>
    <dgm:pt modelId="{86E7A105-CE04-BB42-A0B8-E068DEE20047}">
      <dgm:prSet phldrT="[Text]"/>
      <dgm:spPr/>
      <dgm:t>
        <a:bodyPr/>
        <a:lstStyle/>
        <a:p>
          <a:r>
            <a:rPr lang="en-US" dirty="0" smtClean="0">
              <a:latin typeface="Book Antiqua" panose="02040602050305030304" pitchFamily="18" charset="0"/>
            </a:rPr>
            <a:t>Overlay Layer</a:t>
          </a:r>
          <a:endParaRPr lang="en-US" dirty="0">
            <a:latin typeface="Book Antiqua" panose="02040602050305030304" pitchFamily="18" charset="0"/>
          </a:endParaRPr>
        </a:p>
      </dgm:t>
    </dgm:pt>
    <dgm:pt modelId="{3D03CCA9-FCE4-0549-B046-8AD4BB23905E}" type="parTrans" cxnId="{A2AEBA68-1BC9-2243-98BE-16267A3EEA55}">
      <dgm:prSet/>
      <dgm:spPr/>
      <dgm:t>
        <a:bodyPr/>
        <a:lstStyle/>
        <a:p>
          <a:endParaRPr lang="en-US"/>
        </a:p>
      </dgm:t>
    </dgm:pt>
    <dgm:pt modelId="{2A3D79B6-BB36-734B-8FDA-C7DFC076991D}" type="sibTrans" cxnId="{A2AEBA68-1BC9-2243-98BE-16267A3EEA55}">
      <dgm:prSet/>
      <dgm:spPr/>
      <dgm:t>
        <a:bodyPr/>
        <a:lstStyle/>
        <a:p>
          <a:endParaRPr lang="en-US"/>
        </a:p>
      </dgm:t>
    </dgm:pt>
    <dgm:pt modelId="{3F6A7F59-185E-E34C-A7C5-49CE959C1F36}" type="pres">
      <dgm:prSet presAssocID="{E13A60FF-006A-F143-BB74-7DC702649ACE}" presName="composite" presStyleCnt="0">
        <dgm:presLayoutVars>
          <dgm:chMax val="5"/>
          <dgm:dir/>
          <dgm:resizeHandles val="exact"/>
        </dgm:presLayoutVars>
      </dgm:prSet>
      <dgm:spPr/>
    </dgm:pt>
    <dgm:pt modelId="{F0DDB748-9D0D-BE44-97FC-F2BFB15E0B6B}" type="pres">
      <dgm:prSet presAssocID="{E250DB1B-3A52-244F-8648-F3BE8509D089}" presName="circle1" presStyleLbl="lnNode1" presStyleIdx="0" presStyleCnt="3"/>
      <dgm:spPr>
        <a:noFill/>
        <a:ln w="19050"/>
      </dgm:spPr>
    </dgm:pt>
    <dgm:pt modelId="{538A1D95-0F3E-464D-A1D0-09522E0C13D6}" type="pres">
      <dgm:prSet presAssocID="{E250DB1B-3A52-244F-8648-F3BE8509D089}" presName="text1" presStyleLbl="revTx" presStyleIdx="0" presStyleCnt="3">
        <dgm:presLayoutVars>
          <dgm:bulletEnabled val="1"/>
        </dgm:presLayoutVars>
      </dgm:prSet>
      <dgm:spPr/>
      <dgm:t>
        <a:bodyPr/>
        <a:lstStyle/>
        <a:p>
          <a:endParaRPr lang="en-US"/>
        </a:p>
      </dgm:t>
    </dgm:pt>
    <dgm:pt modelId="{EDBA922E-7E8A-D54F-A400-85BF4223DE56}" type="pres">
      <dgm:prSet presAssocID="{E250DB1B-3A52-244F-8648-F3BE8509D089}" presName="line1" presStyleLbl="callout" presStyleIdx="0" presStyleCnt="6"/>
      <dgm:spPr>
        <a:ln>
          <a:solidFill>
            <a:srgbClr val="C00000"/>
          </a:solidFill>
        </a:ln>
      </dgm:spPr>
    </dgm:pt>
    <dgm:pt modelId="{E3E47141-94DB-6F44-BB4C-99A41E550213}" type="pres">
      <dgm:prSet presAssocID="{E250DB1B-3A52-244F-8648-F3BE8509D089}" presName="d1" presStyleLbl="callout" presStyleIdx="1" presStyleCnt="6"/>
      <dgm:spPr>
        <a:ln>
          <a:solidFill>
            <a:srgbClr val="C00000"/>
          </a:solidFill>
        </a:ln>
      </dgm:spPr>
    </dgm:pt>
    <dgm:pt modelId="{FDE14ED4-2634-5D4B-A4DA-6E5F7D721230}" type="pres">
      <dgm:prSet presAssocID="{608E6384-8CFA-AF4F-82E9-376E6EC7091B}" presName="circle2" presStyleLbl="lnNode1" presStyleIdx="1" presStyleCnt="3"/>
      <dgm:spPr>
        <a:noFill/>
        <a:ln w="19050"/>
      </dgm:spPr>
    </dgm:pt>
    <dgm:pt modelId="{88A8B006-5460-254D-914F-E1F86CB8218B}" type="pres">
      <dgm:prSet presAssocID="{608E6384-8CFA-AF4F-82E9-376E6EC7091B}" presName="text2" presStyleLbl="revTx" presStyleIdx="1" presStyleCnt="3">
        <dgm:presLayoutVars>
          <dgm:bulletEnabled val="1"/>
        </dgm:presLayoutVars>
      </dgm:prSet>
      <dgm:spPr/>
      <dgm:t>
        <a:bodyPr/>
        <a:lstStyle/>
        <a:p>
          <a:endParaRPr lang="en-US"/>
        </a:p>
      </dgm:t>
    </dgm:pt>
    <dgm:pt modelId="{4C78130E-96D4-8743-AE41-5DFF17F18098}" type="pres">
      <dgm:prSet presAssocID="{608E6384-8CFA-AF4F-82E9-376E6EC7091B}" presName="line2" presStyleLbl="callout" presStyleIdx="2" presStyleCnt="6"/>
      <dgm:spPr>
        <a:ln>
          <a:solidFill>
            <a:srgbClr val="C00000"/>
          </a:solidFill>
        </a:ln>
      </dgm:spPr>
    </dgm:pt>
    <dgm:pt modelId="{7D8B1C48-886A-694D-9AA1-7279E7A98146}" type="pres">
      <dgm:prSet presAssocID="{608E6384-8CFA-AF4F-82E9-376E6EC7091B}" presName="d2" presStyleLbl="callout" presStyleIdx="3" presStyleCnt="6"/>
      <dgm:spPr>
        <a:ln>
          <a:solidFill>
            <a:srgbClr val="C00000"/>
          </a:solidFill>
        </a:ln>
      </dgm:spPr>
    </dgm:pt>
    <dgm:pt modelId="{C5F20692-09D7-C14A-BA17-92C4242C1784}" type="pres">
      <dgm:prSet presAssocID="{86E7A105-CE04-BB42-A0B8-E068DEE20047}" presName="circle3" presStyleLbl="lnNode1" presStyleIdx="2" presStyleCnt="3"/>
      <dgm:spPr>
        <a:noFill/>
        <a:ln w="19050">
          <a:solidFill>
            <a:schemeClr val="tx1"/>
          </a:solidFill>
        </a:ln>
      </dgm:spPr>
    </dgm:pt>
    <dgm:pt modelId="{1167D6B2-D456-E64E-B4D5-ADBFC8B7F80E}" type="pres">
      <dgm:prSet presAssocID="{86E7A105-CE04-BB42-A0B8-E068DEE20047}" presName="text3" presStyleLbl="revTx" presStyleIdx="2" presStyleCnt="3">
        <dgm:presLayoutVars>
          <dgm:bulletEnabled val="1"/>
        </dgm:presLayoutVars>
      </dgm:prSet>
      <dgm:spPr/>
      <dgm:t>
        <a:bodyPr/>
        <a:lstStyle/>
        <a:p>
          <a:endParaRPr lang="en-US"/>
        </a:p>
      </dgm:t>
    </dgm:pt>
    <dgm:pt modelId="{CFADF8A6-69CC-BF47-9047-5D3D91B3F46A}" type="pres">
      <dgm:prSet presAssocID="{86E7A105-CE04-BB42-A0B8-E068DEE20047}" presName="line3" presStyleLbl="callout" presStyleIdx="4" presStyleCnt="6"/>
      <dgm:spPr>
        <a:ln>
          <a:solidFill>
            <a:srgbClr val="C00000"/>
          </a:solidFill>
        </a:ln>
      </dgm:spPr>
    </dgm:pt>
    <dgm:pt modelId="{4E3225C0-B4CE-AB44-87B1-65FA12E63CA6}" type="pres">
      <dgm:prSet presAssocID="{86E7A105-CE04-BB42-A0B8-E068DEE20047}" presName="d3" presStyleLbl="callout" presStyleIdx="5" presStyleCnt="6"/>
      <dgm:spPr>
        <a:ln>
          <a:solidFill>
            <a:srgbClr val="C00000"/>
          </a:solidFill>
        </a:ln>
      </dgm:spPr>
    </dgm:pt>
  </dgm:ptLst>
  <dgm:cxnLst>
    <dgm:cxn modelId="{F4311769-25B5-5A49-BAB8-54407C0CB6CE}" srcId="{E13A60FF-006A-F143-BB74-7DC702649ACE}" destId="{E250DB1B-3A52-244F-8648-F3BE8509D089}" srcOrd="0" destOrd="0" parTransId="{C9860E4D-00A6-384C-BFD9-E7F3A9F1B06F}" sibTransId="{2125274C-2C6A-D240-833F-31AD7FF710E8}"/>
    <dgm:cxn modelId="{C5929CAA-B789-6A41-A035-A4CC4B53F529}" type="presOf" srcId="{E13A60FF-006A-F143-BB74-7DC702649ACE}" destId="{3F6A7F59-185E-E34C-A7C5-49CE959C1F36}" srcOrd="0" destOrd="0" presId="urn:microsoft.com/office/officeart/2005/8/layout/target1"/>
    <dgm:cxn modelId="{BDA7C6C0-2663-FA4A-A479-1B5D5986242F}" type="presOf" srcId="{E250DB1B-3A52-244F-8648-F3BE8509D089}" destId="{538A1D95-0F3E-464D-A1D0-09522E0C13D6}" srcOrd="0" destOrd="0" presId="urn:microsoft.com/office/officeart/2005/8/layout/target1"/>
    <dgm:cxn modelId="{61C5E8B4-F44B-7848-A902-0BCF006B6DED}" srcId="{E13A60FF-006A-F143-BB74-7DC702649ACE}" destId="{608E6384-8CFA-AF4F-82E9-376E6EC7091B}" srcOrd="1" destOrd="0" parTransId="{6BA9633C-73B5-8641-B386-CCF7260ACAD5}" sibTransId="{4A9CE9F0-CB13-E142-A0BD-74C1210A5ED5}"/>
    <dgm:cxn modelId="{A2AEBA68-1BC9-2243-98BE-16267A3EEA55}" srcId="{E13A60FF-006A-F143-BB74-7DC702649ACE}" destId="{86E7A105-CE04-BB42-A0B8-E068DEE20047}" srcOrd="2" destOrd="0" parTransId="{3D03CCA9-FCE4-0549-B046-8AD4BB23905E}" sibTransId="{2A3D79B6-BB36-734B-8FDA-C7DFC076991D}"/>
    <dgm:cxn modelId="{E659E705-4720-AA45-B12F-3ACF5414F831}" type="presOf" srcId="{86E7A105-CE04-BB42-A0B8-E068DEE20047}" destId="{1167D6B2-D456-E64E-B4D5-ADBFC8B7F80E}" srcOrd="0" destOrd="0" presId="urn:microsoft.com/office/officeart/2005/8/layout/target1"/>
    <dgm:cxn modelId="{7E65AA7D-6C27-1647-A968-1615F035848A}" type="presOf" srcId="{608E6384-8CFA-AF4F-82E9-376E6EC7091B}" destId="{88A8B006-5460-254D-914F-E1F86CB8218B}" srcOrd="0" destOrd="0" presId="urn:microsoft.com/office/officeart/2005/8/layout/target1"/>
    <dgm:cxn modelId="{F1DDD42A-D15F-594C-B54F-5A7227EC87CC}" type="presParOf" srcId="{3F6A7F59-185E-E34C-A7C5-49CE959C1F36}" destId="{F0DDB748-9D0D-BE44-97FC-F2BFB15E0B6B}" srcOrd="0" destOrd="0" presId="urn:microsoft.com/office/officeart/2005/8/layout/target1"/>
    <dgm:cxn modelId="{928B949D-D3D6-2147-B14A-92A551918C82}" type="presParOf" srcId="{3F6A7F59-185E-E34C-A7C5-49CE959C1F36}" destId="{538A1D95-0F3E-464D-A1D0-09522E0C13D6}" srcOrd="1" destOrd="0" presId="urn:microsoft.com/office/officeart/2005/8/layout/target1"/>
    <dgm:cxn modelId="{F3BEFFA6-6204-B64D-8E37-736040C06A29}" type="presParOf" srcId="{3F6A7F59-185E-E34C-A7C5-49CE959C1F36}" destId="{EDBA922E-7E8A-D54F-A400-85BF4223DE56}" srcOrd="2" destOrd="0" presId="urn:microsoft.com/office/officeart/2005/8/layout/target1"/>
    <dgm:cxn modelId="{377FC2E2-6D07-2F43-ACE8-FFDC329B4F27}" type="presParOf" srcId="{3F6A7F59-185E-E34C-A7C5-49CE959C1F36}" destId="{E3E47141-94DB-6F44-BB4C-99A41E550213}" srcOrd="3" destOrd="0" presId="urn:microsoft.com/office/officeart/2005/8/layout/target1"/>
    <dgm:cxn modelId="{0D6BA449-A038-7C46-AF33-2B28094045AF}" type="presParOf" srcId="{3F6A7F59-185E-E34C-A7C5-49CE959C1F36}" destId="{FDE14ED4-2634-5D4B-A4DA-6E5F7D721230}" srcOrd="4" destOrd="0" presId="urn:microsoft.com/office/officeart/2005/8/layout/target1"/>
    <dgm:cxn modelId="{9E4F1F89-3EDF-0042-BD7E-3F60DFC46340}" type="presParOf" srcId="{3F6A7F59-185E-E34C-A7C5-49CE959C1F36}" destId="{88A8B006-5460-254D-914F-E1F86CB8218B}" srcOrd="5" destOrd="0" presId="urn:microsoft.com/office/officeart/2005/8/layout/target1"/>
    <dgm:cxn modelId="{1FB3E834-0143-2641-B2A7-CD0A344D8CF7}" type="presParOf" srcId="{3F6A7F59-185E-E34C-A7C5-49CE959C1F36}" destId="{4C78130E-96D4-8743-AE41-5DFF17F18098}" srcOrd="6" destOrd="0" presId="urn:microsoft.com/office/officeart/2005/8/layout/target1"/>
    <dgm:cxn modelId="{FD722D7A-484D-7B45-A905-BE7532545535}" type="presParOf" srcId="{3F6A7F59-185E-E34C-A7C5-49CE959C1F36}" destId="{7D8B1C48-886A-694D-9AA1-7279E7A98146}" srcOrd="7" destOrd="0" presId="urn:microsoft.com/office/officeart/2005/8/layout/target1"/>
    <dgm:cxn modelId="{3ABD4E47-BBAA-CF45-8128-DE0288B83892}" type="presParOf" srcId="{3F6A7F59-185E-E34C-A7C5-49CE959C1F36}" destId="{C5F20692-09D7-C14A-BA17-92C4242C1784}" srcOrd="8" destOrd="0" presId="urn:microsoft.com/office/officeart/2005/8/layout/target1"/>
    <dgm:cxn modelId="{D4539A7D-C9E5-2C43-BA43-100DBE00F3FD}" type="presParOf" srcId="{3F6A7F59-185E-E34C-A7C5-49CE959C1F36}" destId="{1167D6B2-D456-E64E-B4D5-ADBFC8B7F80E}" srcOrd="9" destOrd="0" presId="urn:microsoft.com/office/officeart/2005/8/layout/target1"/>
    <dgm:cxn modelId="{6DAFDF0C-0890-BF45-8920-C1791C2D9139}" type="presParOf" srcId="{3F6A7F59-185E-E34C-A7C5-49CE959C1F36}" destId="{CFADF8A6-69CC-BF47-9047-5D3D91B3F46A}" srcOrd="10" destOrd="0" presId="urn:microsoft.com/office/officeart/2005/8/layout/target1"/>
    <dgm:cxn modelId="{406C4DF0-F67A-C441-9A75-3169CA368958}" type="presParOf" srcId="{3F6A7F59-185E-E34C-A7C5-49CE959C1F36}" destId="{4E3225C0-B4CE-AB44-87B1-65FA12E63CA6}"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C522E7-CAD1-EA48-A60E-05ECDA2E360B}" type="doc">
      <dgm:prSet loTypeId="urn:microsoft.com/office/officeart/2009/3/layout/IncreasingArrowsProcess" loCatId="" qsTypeId="urn:microsoft.com/office/officeart/2005/8/quickstyle/simple4" qsCatId="simple" csTypeId="urn:microsoft.com/office/officeart/2005/8/colors/accent1_2" csCatId="accent1" phldr="1"/>
      <dgm:spPr/>
      <dgm:t>
        <a:bodyPr/>
        <a:lstStyle/>
        <a:p>
          <a:endParaRPr lang="en-US"/>
        </a:p>
      </dgm:t>
    </dgm:pt>
    <dgm:pt modelId="{0EC71637-D214-834E-BA8F-A0A1CCDA2A26}">
      <dgm:prSet phldrT="[Text]"/>
      <dgm:spPr>
        <a:gradFill rotWithShape="0">
          <a:gsLst>
            <a:gs pos="0">
              <a:schemeClr val="accent5">
                <a:lumMod val="20000"/>
                <a:lumOff val="80000"/>
              </a:schemeClr>
            </a:gs>
            <a:gs pos="100000">
              <a:schemeClr val="accent5">
                <a:lumMod val="60000"/>
                <a:lumOff val="40000"/>
              </a:schemeClr>
            </a:gs>
          </a:gsLst>
        </a:gradFill>
        <a:ln w="25400">
          <a:noFill/>
        </a:ln>
      </dgm:spPr>
      <dgm:t>
        <a:bodyPr/>
        <a:lstStyle/>
        <a:p>
          <a:r>
            <a:rPr lang="en-US" b="1" dirty="0" smtClean="0">
              <a:solidFill>
                <a:schemeClr val="accent5">
                  <a:lumMod val="50000"/>
                </a:schemeClr>
              </a:solidFill>
              <a:latin typeface="Book Antiqua" panose="02040602050305030304" pitchFamily="18" charset="0"/>
            </a:rPr>
            <a:t>Deployment</a:t>
          </a:r>
          <a:endParaRPr lang="en-US" b="1" dirty="0">
            <a:solidFill>
              <a:schemeClr val="accent5">
                <a:lumMod val="50000"/>
              </a:schemeClr>
            </a:solidFill>
            <a:latin typeface="Book Antiqua" panose="02040602050305030304" pitchFamily="18" charset="0"/>
          </a:endParaRPr>
        </a:p>
      </dgm:t>
    </dgm:pt>
    <dgm:pt modelId="{38B5EECC-030D-1C47-BBBF-3F316449CE83}" type="parTrans" cxnId="{4C72A8BB-DCD4-D348-8966-8FA45C4DB36C}">
      <dgm:prSet/>
      <dgm:spPr/>
      <dgm:t>
        <a:bodyPr/>
        <a:lstStyle/>
        <a:p>
          <a:endParaRPr lang="en-US"/>
        </a:p>
      </dgm:t>
    </dgm:pt>
    <dgm:pt modelId="{79E1C710-8439-7140-8D65-488766295FDF}" type="sibTrans" cxnId="{4C72A8BB-DCD4-D348-8966-8FA45C4DB36C}">
      <dgm:prSet/>
      <dgm:spPr/>
      <dgm:t>
        <a:bodyPr/>
        <a:lstStyle/>
        <a:p>
          <a:endParaRPr lang="en-US"/>
        </a:p>
      </dgm:t>
    </dgm:pt>
    <dgm:pt modelId="{DD89467E-3334-F445-8F68-E7D578B4B99F}">
      <dgm:prSet phldrT="[Text]"/>
      <dgm:spPr/>
      <dgm:t>
        <a:bodyPr/>
        <a:lstStyle/>
        <a:p>
          <a:pPr>
            <a:spcAft>
              <a:spcPct val="35000"/>
            </a:spcAft>
          </a:pPr>
          <a:endParaRPr lang="en-US" dirty="0" smtClean="0">
            <a:latin typeface="Book Antiqua" panose="02040602050305030304" pitchFamily="18" charset="0"/>
          </a:endParaRPr>
        </a:p>
        <a:p>
          <a:pPr>
            <a:spcAft>
              <a:spcPct val="35000"/>
            </a:spcAft>
          </a:pPr>
          <a:endParaRPr lang="en-US" dirty="0" smtClean="0">
            <a:latin typeface="Book Antiqua" panose="02040602050305030304" pitchFamily="18" charset="0"/>
          </a:endParaRPr>
        </a:p>
        <a:p>
          <a:pPr>
            <a:spcAft>
              <a:spcPts val="600"/>
            </a:spcAft>
          </a:pPr>
          <a:r>
            <a:rPr lang="en-US" dirty="0" smtClean="0">
              <a:solidFill>
                <a:srgbClr val="000000"/>
              </a:solidFill>
              <a:latin typeface="Book Antiqua" panose="02040602050305030304" pitchFamily="18" charset="0"/>
            </a:rPr>
            <a:t>Users create time series managers across data centers</a:t>
          </a:r>
        </a:p>
        <a:p>
          <a:pPr>
            <a:spcAft>
              <a:spcPts val="600"/>
            </a:spcAft>
          </a:pPr>
          <a:r>
            <a:rPr lang="en-US" dirty="0" smtClean="0">
              <a:solidFill>
                <a:srgbClr val="000000"/>
              </a:solidFill>
              <a:latin typeface="Book Antiqua" panose="02040602050305030304" pitchFamily="18" charset="0"/>
            </a:rPr>
            <a:t>Users group time series managers to create replica sets</a:t>
          </a:r>
        </a:p>
        <a:p>
          <a:pPr>
            <a:spcAft>
              <a:spcPts val="600"/>
            </a:spcAft>
          </a:pPr>
          <a:r>
            <a:rPr lang="en-US" dirty="0" smtClean="0">
              <a:solidFill>
                <a:srgbClr val="000000"/>
              </a:solidFill>
              <a:latin typeface="Book Antiqua" panose="02040602050305030304" pitchFamily="18" charset="0"/>
            </a:rPr>
            <a:t>Users decide who can query or access their data (entitlements)</a:t>
          </a:r>
        </a:p>
        <a:p>
          <a:pPr>
            <a:spcAft>
              <a:spcPct val="35000"/>
            </a:spcAft>
          </a:pPr>
          <a:r>
            <a:rPr lang="en-US" dirty="0" smtClean="0">
              <a:solidFill>
                <a:srgbClr val="000000"/>
              </a:solidFill>
              <a:latin typeface="Book Antiqua" panose="02040602050305030304" pitchFamily="18" charset="0"/>
            </a:rPr>
            <a:t>Users manage data and time series manager lifecycle, including termination and removal</a:t>
          </a:r>
          <a:endParaRPr lang="en-US" dirty="0" smtClean="0">
            <a:latin typeface="Book Antiqua" panose="02040602050305030304" pitchFamily="18" charset="0"/>
          </a:endParaRPr>
        </a:p>
      </dgm:t>
    </dgm:pt>
    <dgm:pt modelId="{1AE8B1ED-45C3-8847-9FD5-9C4722151DC8}" type="parTrans" cxnId="{7E59CA75-2377-AF4D-969D-28D3EAA26255}">
      <dgm:prSet/>
      <dgm:spPr/>
      <dgm:t>
        <a:bodyPr/>
        <a:lstStyle/>
        <a:p>
          <a:endParaRPr lang="en-US"/>
        </a:p>
      </dgm:t>
    </dgm:pt>
    <dgm:pt modelId="{D48FC166-1B51-5A45-8CAB-BBC5061B51E6}" type="sibTrans" cxnId="{7E59CA75-2377-AF4D-969D-28D3EAA26255}">
      <dgm:prSet/>
      <dgm:spPr/>
      <dgm:t>
        <a:bodyPr/>
        <a:lstStyle/>
        <a:p>
          <a:endParaRPr lang="en-US"/>
        </a:p>
      </dgm:t>
    </dgm:pt>
    <dgm:pt modelId="{36D67528-8DF1-1640-BABB-93386BE87F46}">
      <dgm:prSet phldrT="[Text]"/>
      <dgm:spPr>
        <a:gradFill rotWithShape="0">
          <a:gsLst>
            <a:gs pos="0">
              <a:schemeClr val="accent5">
                <a:lumMod val="20000"/>
                <a:lumOff val="80000"/>
              </a:schemeClr>
            </a:gs>
            <a:gs pos="100000">
              <a:schemeClr val="accent5">
                <a:lumMod val="60000"/>
                <a:lumOff val="40000"/>
              </a:schemeClr>
            </a:gs>
          </a:gsLst>
        </a:gradFill>
        <a:ln w="25400">
          <a:noFill/>
        </a:ln>
      </dgm:spPr>
      <dgm:t>
        <a:bodyPr/>
        <a:lstStyle/>
        <a:p>
          <a:r>
            <a:rPr lang="en-US" b="1" dirty="0" smtClean="0">
              <a:solidFill>
                <a:schemeClr val="accent5">
                  <a:lumMod val="50000"/>
                </a:schemeClr>
              </a:solidFill>
              <a:latin typeface="Book Antiqua" panose="02040602050305030304" pitchFamily="18" charset="0"/>
            </a:rPr>
            <a:t>Configuration</a:t>
          </a:r>
          <a:endParaRPr lang="en-US" b="1" dirty="0">
            <a:solidFill>
              <a:schemeClr val="accent5">
                <a:lumMod val="50000"/>
              </a:schemeClr>
            </a:solidFill>
            <a:latin typeface="Book Antiqua" panose="02040602050305030304" pitchFamily="18" charset="0"/>
          </a:endParaRPr>
        </a:p>
      </dgm:t>
    </dgm:pt>
    <dgm:pt modelId="{5D03BFD7-905A-4243-B26A-DDCA1CFEED87}" type="parTrans" cxnId="{51A1E525-7BDB-D94A-9506-2E56D8888F99}">
      <dgm:prSet/>
      <dgm:spPr/>
      <dgm:t>
        <a:bodyPr/>
        <a:lstStyle/>
        <a:p>
          <a:endParaRPr lang="en-US"/>
        </a:p>
      </dgm:t>
    </dgm:pt>
    <dgm:pt modelId="{5B29AF16-B29B-184B-98A0-4ED77F6AB926}" type="sibTrans" cxnId="{51A1E525-7BDB-D94A-9506-2E56D8888F99}">
      <dgm:prSet/>
      <dgm:spPr/>
      <dgm:t>
        <a:bodyPr/>
        <a:lstStyle/>
        <a:p>
          <a:endParaRPr lang="en-US"/>
        </a:p>
      </dgm:t>
    </dgm:pt>
    <dgm:pt modelId="{43038D88-E695-B548-ABC4-ABB12D116028}">
      <dgm:prSet phldrT="[Text]"/>
      <dgm:spPr/>
      <dgm:t>
        <a:bodyPr/>
        <a:lstStyle/>
        <a:p>
          <a:pPr>
            <a:spcAft>
              <a:spcPct val="35000"/>
            </a:spcAft>
          </a:pPr>
          <a:endParaRPr lang="en-US" dirty="0" smtClean="0">
            <a:latin typeface="Book Antiqua" panose="02040602050305030304" pitchFamily="18" charset="0"/>
          </a:endParaRPr>
        </a:p>
        <a:p>
          <a:pPr>
            <a:spcAft>
              <a:spcPct val="35000"/>
            </a:spcAft>
          </a:pPr>
          <a:endParaRPr lang="en-US" dirty="0" smtClean="0">
            <a:latin typeface="Book Antiqua" panose="02040602050305030304" pitchFamily="18" charset="0"/>
          </a:endParaRPr>
        </a:p>
        <a:p>
          <a:pPr>
            <a:spcAft>
              <a:spcPts val="600"/>
            </a:spcAft>
          </a:pPr>
          <a:r>
            <a:rPr lang="en-US" dirty="0" smtClean="0">
              <a:latin typeface="Book Antiqua" panose="02040602050305030304" pitchFamily="18" charset="0"/>
            </a:rPr>
            <a:t>Users configure time series data sets at a time series manager (unique name, frequency, data type, and duration)</a:t>
          </a:r>
        </a:p>
        <a:p>
          <a:pPr>
            <a:spcAft>
              <a:spcPts val="600"/>
            </a:spcAft>
          </a:pPr>
          <a:r>
            <a:rPr lang="en-US" dirty="0" smtClean="0">
              <a:latin typeface="Book Antiqua" panose="02040602050305030304" pitchFamily="18" charset="0"/>
            </a:rPr>
            <a:t>Users upload data into the cluster, update or delete existing data </a:t>
          </a:r>
        </a:p>
        <a:p>
          <a:pPr>
            <a:spcAft>
              <a:spcPts val="600"/>
            </a:spcAft>
          </a:pPr>
          <a:r>
            <a:rPr lang="en-US" dirty="0" smtClean="0">
              <a:latin typeface="Book Antiqua" panose="02040602050305030304" pitchFamily="18" charset="0"/>
            </a:rPr>
            <a:t>Users configure indexes for pattern matching</a:t>
          </a:r>
        </a:p>
        <a:p>
          <a:pPr>
            <a:spcAft>
              <a:spcPct val="35000"/>
            </a:spcAft>
          </a:pPr>
          <a:r>
            <a:rPr lang="en-US" dirty="0" smtClean="0">
              <a:latin typeface="Book Antiqua" panose="02040602050305030304" pitchFamily="18" charset="0"/>
            </a:rPr>
            <a:t>Users configure sketches for data synopses</a:t>
          </a:r>
          <a:endParaRPr lang="en-US" dirty="0">
            <a:latin typeface="Book Antiqua" panose="02040602050305030304" pitchFamily="18" charset="0"/>
          </a:endParaRPr>
        </a:p>
      </dgm:t>
    </dgm:pt>
    <dgm:pt modelId="{9B844BF3-8B3E-C14E-AA80-54AFBD8EB5F8}" type="parTrans" cxnId="{08CB8B22-CF1B-6F43-986E-19B5B51E1106}">
      <dgm:prSet/>
      <dgm:spPr/>
      <dgm:t>
        <a:bodyPr/>
        <a:lstStyle/>
        <a:p>
          <a:endParaRPr lang="en-US"/>
        </a:p>
      </dgm:t>
    </dgm:pt>
    <dgm:pt modelId="{90382284-5F4D-E24E-B9AE-FFD9B36B5124}" type="sibTrans" cxnId="{08CB8B22-CF1B-6F43-986E-19B5B51E1106}">
      <dgm:prSet/>
      <dgm:spPr/>
      <dgm:t>
        <a:bodyPr/>
        <a:lstStyle/>
        <a:p>
          <a:endParaRPr lang="en-US"/>
        </a:p>
      </dgm:t>
    </dgm:pt>
    <dgm:pt modelId="{33ADC492-8760-2243-B8A4-E1ED378BD81D}">
      <dgm:prSet phldrT="[Text]"/>
      <dgm:spPr>
        <a:gradFill rotWithShape="0">
          <a:gsLst>
            <a:gs pos="0">
              <a:schemeClr val="accent5">
                <a:lumMod val="20000"/>
                <a:lumOff val="80000"/>
              </a:schemeClr>
            </a:gs>
            <a:gs pos="100000">
              <a:schemeClr val="accent5">
                <a:lumMod val="60000"/>
                <a:lumOff val="40000"/>
              </a:schemeClr>
            </a:gs>
          </a:gsLst>
        </a:gradFill>
        <a:ln w="25400">
          <a:noFill/>
        </a:ln>
      </dgm:spPr>
      <dgm:t>
        <a:bodyPr/>
        <a:lstStyle/>
        <a:p>
          <a:r>
            <a:rPr lang="en-US" b="1" dirty="0" smtClean="0">
              <a:solidFill>
                <a:schemeClr val="accent5">
                  <a:lumMod val="50000"/>
                </a:schemeClr>
              </a:solidFill>
              <a:latin typeface="Book Antiqua" panose="02040602050305030304" pitchFamily="18" charset="0"/>
            </a:rPr>
            <a:t>Retrieval</a:t>
          </a:r>
          <a:endParaRPr lang="en-US" b="1" dirty="0">
            <a:solidFill>
              <a:schemeClr val="accent5">
                <a:lumMod val="50000"/>
              </a:schemeClr>
            </a:solidFill>
            <a:latin typeface="Book Antiqua" panose="02040602050305030304" pitchFamily="18" charset="0"/>
          </a:endParaRPr>
        </a:p>
      </dgm:t>
    </dgm:pt>
    <dgm:pt modelId="{93936A01-62CE-9743-9200-81FD9248788C}" type="parTrans" cxnId="{6E1743F6-CF35-CD40-8C4E-6446FD74FE1E}">
      <dgm:prSet/>
      <dgm:spPr/>
      <dgm:t>
        <a:bodyPr/>
        <a:lstStyle/>
        <a:p>
          <a:endParaRPr lang="en-US"/>
        </a:p>
      </dgm:t>
    </dgm:pt>
    <dgm:pt modelId="{31680795-EA97-454C-9EB8-F044B82E1C14}" type="sibTrans" cxnId="{6E1743F6-CF35-CD40-8C4E-6446FD74FE1E}">
      <dgm:prSet/>
      <dgm:spPr/>
      <dgm:t>
        <a:bodyPr/>
        <a:lstStyle/>
        <a:p>
          <a:endParaRPr lang="en-US"/>
        </a:p>
      </dgm:t>
    </dgm:pt>
    <dgm:pt modelId="{C6149D14-A65E-2641-9C11-8EAB814D5971}">
      <dgm:prSet phldrT="[Text]"/>
      <dgm:spPr/>
      <dgm:t>
        <a:bodyPr/>
        <a:lstStyle/>
        <a:p>
          <a:pPr>
            <a:spcAft>
              <a:spcPct val="35000"/>
            </a:spcAft>
          </a:pPr>
          <a:endParaRPr lang="en-US" dirty="0" smtClean="0">
            <a:latin typeface="Book Antiqua" panose="02040602050305030304" pitchFamily="18" charset="0"/>
          </a:endParaRPr>
        </a:p>
        <a:p>
          <a:pPr>
            <a:spcAft>
              <a:spcPct val="35000"/>
            </a:spcAft>
          </a:pPr>
          <a:endParaRPr lang="en-US" dirty="0" smtClean="0">
            <a:latin typeface="Book Antiqua" panose="02040602050305030304" pitchFamily="18" charset="0"/>
          </a:endParaRPr>
        </a:p>
        <a:p>
          <a:pPr>
            <a:spcAft>
              <a:spcPts val="600"/>
            </a:spcAft>
          </a:pPr>
          <a:r>
            <a:rPr lang="en-US" dirty="0" smtClean="0">
              <a:latin typeface="Book Antiqua" panose="02040602050305030304" pitchFamily="18" charset="0"/>
            </a:rPr>
            <a:t>Users retrieve time series data from time series managers per entitlements</a:t>
          </a:r>
        </a:p>
        <a:p>
          <a:pPr>
            <a:spcAft>
              <a:spcPts val="600"/>
            </a:spcAft>
          </a:pPr>
          <a:r>
            <a:rPr lang="en-US" dirty="0" smtClean="0">
              <a:latin typeface="Book Antiqua" panose="02040602050305030304" pitchFamily="18" charset="0"/>
            </a:rPr>
            <a:t>Users query for matches for a given pattern within a search radius</a:t>
          </a:r>
        </a:p>
        <a:p>
          <a:pPr>
            <a:spcAft>
              <a:spcPts val="600"/>
            </a:spcAft>
          </a:pPr>
          <a:r>
            <a:rPr lang="en-US" dirty="0" smtClean="0">
              <a:latin typeface="Book Antiqua" panose="02040602050305030304" pitchFamily="18" charset="0"/>
            </a:rPr>
            <a:t>Users capture and store patterns of interest for use by entitled users</a:t>
          </a:r>
        </a:p>
        <a:p>
          <a:pPr>
            <a:spcAft>
              <a:spcPct val="35000"/>
            </a:spcAft>
          </a:pPr>
          <a:r>
            <a:rPr lang="en-US" dirty="0" smtClean="0">
              <a:latin typeface="Book Antiqua" panose="02040602050305030304" pitchFamily="18" charset="0"/>
            </a:rPr>
            <a:t>Entitled users select multiple time series from multiple locations for matching and querying</a:t>
          </a:r>
          <a:endParaRPr lang="en-US" dirty="0">
            <a:latin typeface="Book Antiqua" panose="02040602050305030304" pitchFamily="18" charset="0"/>
          </a:endParaRPr>
        </a:p>
      </dgm:t>
    </dgm:pt>
    <dgm:pt modelId="{AFDDEB0F-3E89-7746-9480-439F6C407E99}" type="parTrans" cxnId="{D531DFB9-D185-F042-A794-69D100DAC0D3}">
      <dgm:prSet/>
      <dgm:spPr/>
      <dgm:t>
        <a:bodyPr/>
        <a:lstStyle/>
        <a:p>
          <a:endParaRPr lang="en-US"/>
        </a:p>
      </dgm:t>
    </dgm:pt>
    <dgm:pt modelId="{1527806A-7C6F-4149-869A-B7D87D729CDC}" type="sibTrans" cxnId="{D531DFB9-D185-F042-A794-69D100DAC0D3}">
      <dgm:prSet/>
      <dgm:spPr/>
      <dgm:t>
        <a:bodyPr/>
        <a:lstStyle/>
        <a:p>
          <a:endParaRPr lang="en-US"/>
        </a:p>
      </dgm:t>
    </dgm:pt>
    <dgm:pt modelId="{AA3D6903-FBBA-B245-960F-89928B28071C}">
      <dgm:prSet phldrT="[Text]"/>
      <dgm:spPr>
        <a:gradFill rotWithShape="0">
          <a:gsLst>
            <a:gs pos="0">
              <a:schemeClr val="accent5">
                <a:lumMod val="20000"/>
                <a:lumOff val="80000"/>
              </a:schemeClr>
            </a:gs>
            <a:gs pos="100000">
              <a:schemeClr val="accent5">
                <a:lumMod val="60000"/>
                <a:lumOff val="40000"/>
              </a:schemeClr>
            </a:gs>
          </a:gsLst>
        </a:gradFill>
        <a:ln w="25400">
          <a:noFill/>
        </a:ln>
      </dgm:spPr>
      <dgm:t>
        <a:bodyPr/>
        <a:lstStyle/>
        <a:p>
          <a:r>
            <a:rPr lang="en-US" b="1" dirty="0" smtClean="0">
              <a:solidFill>
                <a:schemeClr val="accent5">
                  <a:lumMod val="50000"/>
                </a:schemeClr>
              </a:solidFill>
              <a:latin typeface="Book Antiqua" panose="02040602050305030304" pitchFamily="18" charset="0"/>
            </a:rPr>
            <a:t>Synopses</a:t>
          </a:r>
          <a:endParaRPr lang="en-US" b="1" dirty="0">
            <a:solidFill>
              <a:schemeClr val="accent5">
                <a:lumMod val="50000"/>
              </a:schemeClr>
            </a:solidFill>
            <a:latin typeface="Book Antiqua" panose="02040602050305030304" pitchFamily="18" charset="0"/>
          </a:endParaRPr>
        </a:p>
      </dgm:t>
    </dgm:pt>
    <dgm:pt modelId="{74E91795-954F-264B-B2BE-696CC5F75D20}" type="parTrans" cxnId="{BE4C8094-CBA3-BB44-ABD2-2BBB4564B3E7}">
      <dgm:prSet/>
      <dgm:spPr/>
      <dgm:t>
        <a:bodyPr/>
        <a:lstStyle/>
        <a:p>
          <a:endParaRPr lang="en-US"/>
        </a:p>
      </dgm:t>
    </dgm:pt>
    <dgm:pt modelId="{2B3B184C-FE49-994E-9C7E-B18EC5BAA4BB}" type="sibTrans" cxnId="{BE4C8094-CBA3-BB44-ABD2-2BBB4564B3E7}">
      <dgm:prSet/>
      <dgm:spPr/>
      <dgm:t>
        <a:bodyPr/>
        <a:lstStyle/>
        <a:p>
          <a:endParaRPr lang="en-US"/>
        </a:p>
      </dgm:t>
    </dgm:pt>
    <dgm:pt modelId="{085AC92D-C057-D046-A65F-602DE2D6CE12}">
      <dgm:prSet phldrT="[Text]"/>
      <dgm:spPr/>
      <dgm:t>
        <a:bodyPr/>
        <a:lstStyle/>
        <a:p>
          <a:pPr>
            <a:spcAft>
              <a:spcPct val="35000"/>
            </a:spcAft>
          </a:pPr>
          <a:endParaRPr lang="en-US" dirty="0" smtClean="0">
            <a:latin typeface="Book Antiqua" panose="02040602050305030304" pitchFamily="18" charset="0"/>
          </a:endParaRPr>
        </a:p>
        <a:p>
          <a:pPr>
            <a:spcAft>
              <a:spcPct val="35000"/>
            </a:spcAft>
          </a:pPr>
          <a:endParaRPr lang="en-US" dirty="0" smtClean="0">
            <a:latin typeface="Book Antiqua" panose="02040602050305030304" pitchFamily="18" charset="0"/>
          </a:endParaRPr>
        </a:p>
        <a:p>
          <a:pPr>
            <a:spcAft>
              <a:spcPts val="600"/>
            </a:spcAft>
          </a:pPr>
          <a:r>
            <a:rPr lang="en-US" dirty="0" smtClean="0">
              <a:latin typeface="Book Antiqua" panose="02040602050305030304" pitchFamily="18" charset="0"/>
            </a:rPr>
            <a:t>Users obtain complete summary statistics for sketched time series</a:t>
          </a:r>
        </a:p>
        <a:p>
          <a:pPr>
            <a:spcAft>
              <a:spcPts val="600"/>
            </a:spcAft>
          </a:pPr>
          <a:r>
            <a:rPr lang="en-US" dirty="0" smtClean="0">
              <a:latin typeface="Book Antiqua" panose="02040602050305030304" pitchFamily="18" charset="0"/>
            </a:rPr>
            <a:t>Users issue queries on sampled data</a:t>
          </a:r>
        </a:p>
        <a:p>
          <a:pPr>
            <a:spcAft>
              <a:spcPts val="600"/>
            </a:spcAft>
          </a:pPr>
          <a:r>
            <a:rPr lang="en-US" dirty="0" smtClean="0">
              <a:latin typeface="Book Antiqua" panose="02040602050305030304" pitchFamily="18" charset="0"/>
            </a:rPr>
            <a:t>Users issue point, range, and inverse queries on sketched time series</a:t>
          </a:r>
        </a:p>
        <a:p>
          <a:pPr>
            <a:spcAft>
              <a:spcPct val="35000"/>
            </a:spcAft>
          </a:pPr>
          <a:r>
            <a:rPr lang="en-US" dirty="0" smtClean="0">
              <a:latin typeface="Book Antiqua" panose="02040602050305030304" pitchFamily="18" charset="0"/>
            </a:rPr>
            <a:t>Users obtain the frequency distribution for sketched or sampled data</a:t>
          </a:r>
          <a:endParaRPr lang="en-US" dirty="0">
            <a:latin typeface="Book Antiqua" panose="02040602050305030304" pitchFamily="18" charset="0"/>
          </a:endParaRPr>
        </a:p>
      </dgm:t>
    </dgm:pt>
    <dgm:pt modelId="{A04CC45A-1049-8C47-B6CB-19E16AE368F3}" type="parTrans" cxnId="{EBA68CAA-BD10-414E-96F2-A57A5581F1F1}">
      <dgm:prSet/>
      <dgm:spPr/>
      <dgm:t>
        <a:bodyPr/>
        <a:lstStyle/>
        <a:p>
          <a:endParaRPr lang="en-US"/>
        </a:p>
      </dgm:t>
    </dgm:pt>
    <dgm:pt modelId="{EE438731-EBBA-0F44-8572-35126F910563}" type="sibTrans" cxnId="{EBA68CAA-BD10-414E-96F2-A57A5581F1F1}">
      <dgm:prSet/>
      <dgm:spPr/>
      <dgm:t>
        <a:bodyPr/>
        <a:lstStyle/>
        <a:p>
          <a:endParaRPr lang="en-US"/>
        </a:p>
      </dgm:t>
    </dgm:pt>
    <dgm:pt modelId="{DE84CBAE-3FD5-2540-B0C2-74AF342B7511}" type="pres">
      <dgm:prSet presAssocID="{69C522E7-CAD1-EA48-A60E-05ECDA2E360B}" presName="Name0" presStyleCnt="0">
        <dgm:presLayoutVars>
          <dgm:chMax val="5"/>
          <dgm:chPref val="5"/>
          <dgm:dir/>
          <dgm:animLvl val="lvl"/>
        </dgm:presLayoutVars>
      </dgm:prSet>
      <dgm:spPr/>
      <dgm:t>
        <a:bodyPr/>
        <a:lstStyle/>
        <a:p>
          <a:endParaRPr lang="en-US"/>
        </a:p>
      </dgm:t>
    </dgm:pt>
    <dgm:pt modelId="{A5AABED2-BD85-0F4B-8C38-E73F6F0D6C6E}" type="pres">
      <dgm:prSet presAssocID="{0EC71637-D214-834E-BA8F-A0A1CCDA2A26}" presName="parentText1" presStyleLbl="node1" presStyleIdx="0" presStyleCnt="4">
        <dgm:presLayoutVars>
          <dgm:chMax/>
          <dgm:chPref val="3"/>
          <dgm:bulletEnabled val="1"/>
        </dgm:presLayoutVars>
      </dgm:prSet>
      <dgm:spPr/>
      <dgm:t>
        <a:bodyPr/>
        <a:lstStyle/>
        <a:p>
          <a:endParaRPr lang="en-US"/>
        </a:p>
      </dgm:t>
    </dgm:pt>
    <dgm:pt modelId="{32B8A066-05E3-E445-AA46-2EBDDABFB30C}" type="pres">
      <dgm:prSet presAssocID="{0EC71637-D214-834E-BA8F-A0A1CCDA2A26}" presName="childText1" presStyleLbl="solidAlignAcc1" presStyleIdx="0" presStyleCnt="4">
        <dgm:presLayoutVars>
          <dgm:chMax val="0"/>
          <dgm:chPref val="0"/>
          <dgm:bulletEnabled val="1"/>
        </dgm:presLayoutVars>
      </dgm:prSet>
      <dgm:spPr/>
      <dgm:t>
        <a:bodyPr/>
        <a:lstStyle/>
        <a:p>
          <a:endParaRPr lang="en-US"/>
        </a:p>
      </dgm:t>
    </dgm:pt>
    <dgm:pt modelId="{9DB8ACAF-947C-D348-8C0C-C6BF845F09F0}" type="pres">
      <dgm:prSet presAssocID="{36D67528-8DF1-1640-BABB-93386BE87F46}" presName="parentText2" presStyleLbl="node1" presStyleIdx="1" presStyleCnt="4">
        <dgm:presLayoutVars>
          <dgm:chMax/>
          <dgm:chPref val="3"/>
          <dgm:bulletEnabled val="1"/>
        </dgm:presLayoutVars>
      </dgm:prSet>
      <dgm:spPr/>
      <dgm:t>
        <a:bodyPr/>
        <a:lstStyle/>
        <a:p>
          <a:endParaRPr lang="en-US"/>
        </a:p>
      </dgm:t>
    </dgm:pt>
    <dgm:pt modelId="{6B4A1D7A-839F-A94F-9A72-3EA63BA9548F}" type="pres">
      <dgm:prSet presAssocID="{36D67528-8DF1-1640-BABB-93386BE87F46}" presName="childText2" presStyleLbl="solidAlignAcc1" presStyleIdx="1" presStyleCnt="4">
        <dgm:presLayoutVars>
          <dgm:chMax val="0"/>
          <dgm:chPref val="0"/>
          <dgm:bulletEnabled val="1"/>
        </dgm:presLayoutVars>
      </dgm:prSet>
      <dgm:spPr/>
      <dgm:t>
        <a:bodyPr/>
        <a:lstStyle/>
        <a:p>
          <a:endParaRPr lang="en-US"/>
        </a:p>
      </dgm:t>
    </dgm:pt>
    <dgm:pt modelId="{C0BC5905-4429-E941-9B69-3193DA5D7E9B}" type="pres">
      <dgm:prSet presAssocID="{33ADC492-8760-2243-B8A4-E1ED378BD81D}" presName="parentText3" presStyleLbl="node1" presStyleIdx="2" presStyleCnt="4">
        <dgm:presLayoutVars>
          <dgm:chMax/>
          <dgm:chPref val="3"/>
          <dgm:bulletEnabled val="1"/>
        </dgm:presLayoutVars>
      </dgm:prSet>
      <dgm:spPr/>
      <dgm:t>
        <a:bodyPr/>
        <a:lstStyle/>
        <a:p>
          <a:endParaRPr lang="en-US"/>
        </a:p>
      </dgm:t>
    </dgm:pt>
    <dgm:pt modelId="{6B702334-941C-8C45-BA84-AF66E97B1A70}" type="pres">
      <dgm:prSet presAssocID="{33ADC492-8760-2243-B8A4-E1ED378BD81D}" presName="childText3" presStyleLbl="solidAlignAcc1" presStyleIdx="2" presStyleCnt="4">
        <dgm:presLayoutVars>
          <dgm:chMax val="0"/>
          <dgm:chPref val="0"/>
          <dgm:bulletEnabled val="1"/>
        </dgm:presLayoutVars>
      </dgm:prSet>
      <dgm:spPr/>
      <dgm:t>
        <a:bodyPr/>
        <a:lstStyle/>
        <a:p>
          <a:endParaRPr lang="en-US"/>
        </a:p>
      </dgm:t>
    </dgm:pt>
    <dgm:pt modelId="{A3AA3457-489F-7147-9E44-AD505E8C1F0A}" type="pres">
      <dgm:prSet presAssocID="{AA3D6903-FBBA-B245-960F-89928B28071C}" presName="parentText4" presStyleLbl="node1" presStyleIdx="3" presStyleCnt="4">
        <dgm:presLayoutVars>
          <dgm:chMax/>
          <dgm:chPref val="3"/>
          <dgm:bulletEnabled val="1"/>
        </dgm:presLayoutVars>
      </dgm:prSet>
      <dgm:spPr/>
      <dgm:t>
        <a:bodyPr/>
        <a:lstStyle/>
        <a:p>
          <a:endParaRPr lang="en-US"/>
        </a:p>
      </dgm:t>
    </dgm:pt>
    <dgm:pt modelId="{C57706C0-2AA1-4247-904C-30FE9FD6760D}" type="pres">
      <dgm:prSet presAssocID="{AA3D6903-FBBA-B245-960F-89928B28071C}" presName="childText4" presStyleLbl="solidAlignAcc1" presStyleIdx="3" presStyleCnt="4">
        <dgm:presLayoutVars>
          <dgm:chMax val="0"/>
          <dgm:chPref val="0"/>
          <dgm:bulletEnabled val="1"/>
        </dgm:presLayoutVars>
      </dgm:prSet>
      <dgm:spPr/>
      <dgm:t>
        <a:bodyPr/>
        <a:lstStyle/>
        <a:p>
          <a:endParaRPr lang="en-US"/>
        </a:p>
      </dgm:t>
    </dgm:pt>
  </dgm:ptLst>
  <dgm:cxnLst>
    <dgm:cxn modelId="{4C72A8BB-DCD4-D348-8966-8FA45C4DB36C}" srcId="{69C522E7-CAD1-EA48-A60E-05ECDA2E360B}" destId="{0EC71637-D214-834E-BA8F-A0A1CCDA2A26}" srcOrd="0" destOrd="0" parTransId="{38B5EECC-030D-1C47-BBBF-3F316449CE83}" sibTransId="{79E1C710-8439-7140-8D65-488766295FDF}"/>
    <dgm:cxn modelId="{51A1E525-7BDB-D94A-9506-2E56D8888F99}" srcId="{69C522E7-CAD1-EA48-A60E-05ECDA2E360B}" destId="{36D67528-8DF1-1640-BABB-93386BE87F46}" srcOrd="1" destOrd="0" parTransId="{5D03BFD7-905A-4243-B26A-DDCA1CFEED87}" sibTransId="{5B29AF16-B29B-184B-98A0-4ED77F6AB926}"/>
    <dgm:cxn modelId="{7E59CA75-2377-AF4D-969D-28D3EAA26255}" srcId="{0EC71637-D214-834E-BA8F-A0A1CCDA2A26}" destId="{DD89467E-3334-F445-8F68-E7D578B4B99F}" srcOrd="0" destOrd="0" parTransId="{1AE8B1ED-45C3-8847-9FD5-9C4722151DC8}" sibTransId="{D48FC166-1B51-5A45-8CAB-BBC5061B51E6}"/>
    <dgm:cxn modelId="{EBA68CAA-BD10-414E-96F2-A57A5581F1F1}" srcId="{AA3D6903-FBBA-B245-960F-89928B28071C}" destId="{085AC92D-C057-D046-A65F-602DE2D6CE12}" srcOrd="0" destOrd="0" parTransId="{A04CC45A-1049-8C47-B6CB-19E16AE368F3}" sibTransId="{EE438731-EBBA-0F44-8572-35126F910563}"/>
    <dgm:cxn modelId="{BE4C8094-CBA3-BB44-ABD2-2BBB4564B3E7}" srcId="{69C522E7-CAD1-EA48-A60E-05ECDA2E360B}" destId="{AA3D6903-FBBA-B245-960F-89928B28071C}" srcOrd="3" destOrd="0" parTransId="{74E91795-954F-264B-B2BE-696CC5F75D20}" sibTransId="{2B3B184C-FE49-994E-9C7E-B18EC5BAA4BB}"/>
    <dgm:cxn modelId="{6E1743F6-CF35-CD40-8C4E-6446FD74FE1E}" srcId="{69C522E7-CAD1-EA48-A60E-05ECDA2E360B}" destId="{33ADC492-8760-2243-B8A4-E1ED378BD81D}" srcOrd="2" destOrd="0" parTransId="{93936A01-62CE-9743-9200-81FD9248788C}" sibTransId="{31680795-EA97-454C-9EB8-F044B82E1C14}"/>
    <dgm:cxn modelId="{4565A4BB-989B-9F4D-ACBB-1DE9945DAE4B}" type="presOf" srcId="{36D67528-8DF1-1640-BABB-93386BE87F46}" destId="{9DB8ACAF-947C-D348-8C0C-C6BF845F09F0}" srcOrd="0" destOrd="0" presId="urn:microsoft.com/office/officeart/2009/3/layout/IncreasingArrowsProcess"/>
    <dgm:cxn modelId="{E7DDA8A0-3CE9-A141-9B41-F315DF2E3B49}" type="presOf" srcId="{C6149D14-A65E-2641-9C11-8EAB814D5971}" destId="{6B702334-941C-8C45-BA84-AF66E97B1A70}" srcOrd="0" destOrd="0" presId="urn:microsoft.com/office/officeart/2009/3/layout/IncreasingArrowsProcess"/>
    <dgm:cxn modelId="{5A3E81C1-336C-6044-B4BD-B22FA5D31030}" type="presOf" srcId="{DD89467E-3334-F445-8F68-E7D578B4B99F}" destId="{32B8A066-05E3-E445-AA46-2EBDDABFB30C}" srcOrd="0" destOrd="0" presId="urn:microsoft.com/office/officeart/2009/3/layout/IncreasingArrowsProcess"/>
    <dgm:cxn modelId="{F90D99D1-C282-4947-AC93-5AC8415CE89F}" type="presOf" srcId="{085AC92D-C057-D046-A65F-602DE2D6CE12}" destId="{C57706C0-2AA1-4247-904C-30FE9FD6760D}" srcOrd="0" destOrd="0" presId="urn:microsoft.com/office/officeart/2009/3/layout/IncreasingArrowsProcess"/>
    <dgm:cxn modelId="{4772EC0D-F2B8-4E4D-82F1-96029EA965ED}" type="presOf" srcId="{0EC71637-D214-834E-BA8F-A0A1CCDA2A26}" destId="{A5AABED2-BD85-0F4B-8C38-E73F6F0D6C6E}" srcOrd="0" destOrd="0" presId="urn:microsoft.com/office/officeart/2009/3/layout/IncreasingArrowsProcess"/>
    <dgm:cxn modelId="{08CB8B22-CF1B-6F43-986E-19B5B51E1106}" srcId="{36D67528-8DF1-1640-BABB-93386BE87F46}" destId="{43038D88-E695-B548-ABC4-ABB12D116028}" srcOrd="0" destOrd="0" parTransId="{9B844BF3-8B3E-C14E-AA80-54AFBD8EB5F8}" sibTransId="{90382284-5F4D-E24E-B9AE-FFD9B36B5124}"/>
    <dgm:cxn modelId="{A4615968-9B9B-504C-9177-5151CB199CAE}" type="presOf" srcId="{43038D88-E695-B548-ABC4-ABB12D116028}" destId="{6B4A1D7A-839F-A94F-9A72-3EA63BA9548F}" srcOrd="0" destOrd="0" presId="urn:microsoft.com/office/officeart/2009/3/layout/IncreasingArrowsProcess"/>
    <dgm:cxn modelId="{5C78383B-E827-BB44-B985-68DBABB50DB8}" type="presOf" srcId="{69C522E7-CAD1-EA48-A60E-05ECDA2E360B}" destId="{DE84CBAE-3FD5-2540-B0C2-74AF342B7511}" srcOrd="0" destOrd="0" presId="urn:microsoft.com/office/officeart/2009/3/layout/IncreasingArrowsProcess"/>
    <dgm:cxn modelId="{D531DFB9-D185-F042-A794-69D100DAC0D3}" srcId="{33ADC492-8760-2243-B8A4-E1ED378BD81D}" destId="{C6149D14-A65E-2641-9C11-8EAB814D5971}" srcOrd="0" destOrd="0" parTransId="{AFDDEB0F-3E89-7746-9480-439F6C407E99}" sibTransId="{1527806A-7C6F-4149-869A-B7D87D729CDC}"/>
    <dgm:cxn modelId="{AE79B5BD-B32A-C245-BDCD-442D3939F3B8}" type="presOf" srcId="{AA3D6903-FBBA-B245-960F-89928B28071C}" destId="{A3AA3457-489F-7147-9E44-AD505E8C1F0A}" srcOrd="0" destOrd="0" presId="urn:microsoft.com/office/officeart/2009/3/layout/IncreasingArrowsProcess"/>
    <dgm:cxn modelId="{D0EEE736-36A0-5143-8620-1527A7E387D2}" type="presOf" srcId="{33ADC492-8760-2243-B8A4-E1ED378BD81D}" destId="{C0BC5905-4429-E941-9B69-3193DA5D7E9B}" srcOrd="0" destOrd="0" presId="urn:microsoft.com/office/officeart/2009/3/layout/IncreasingArrowsProcess"/>
    <dgm:cxn modelId="{5D097F27-82DC-404C-9DDC-39F7FADC046B}" type="presParOf" srcId="{DE84CBAE-3FD5-2540-B0C2-74AF342B7511}" destId="{A5AABED2-BD85-0F4B-8C38-E73F6F0D6C6E}" srcOrd="0" destOrd="0" presId="urn:microsoft.com/office/officeart/2009/3/layout/IncreasingArrowsProcess"/>
    <dgm:cxn modelId="{F01EA0DC-C0B2-8341-90D2-156E893A65D1}" type="presParOf" srcId="{DE84CBAE-3FD5-2540-B0C2-74AF342B7511}" destId="{32B8A066-05E3-E445-AA46-2EBDDABFB30C}" srcOrd="1" destOrd="0" presId="urn:microsoft.com/office/officeart/2009/3/layout/IncreasingArrowsProcess"/>
    <dgm:cxn modelId="{14E52336-5F0F-8141-9B0E-4D164142E4F6}" type="presParOf" srcId="{DE84CBAE-3FD5-2540-B0C2-74AF342B7511}" destId="{9DB8ACAF-947C-D348-8C0C-C6BF845F09F0}" srcOrd="2" destOrd="0" presId="urn:microsoft.com/office/officeart/2009/3/layout/IncreasingArrowsProcess"/>
    <dgm:cxn modelId="{5BE0D0AB-8839-9D47-AF97-89FB1FF2AC50}" type="presParOf" srcId="{DE84CBAE-3FD5-2540-B0C2-74AF342B7511}" destId="{6B4A1D7A-839F-A94F-9A72-3EA63BA9548F}" srcOrd="3" destOrd="0" presId="urn:microsoft.com/office/officeart/2009/3/layout/IncreasingArrowsProcess"/>
    <dgm:cxn modelId="{FE4BD86B-DC33-E54E-82A0-461268A69447}" type="presParOf" srcId="{DE84CBAE-3FD5-2540-B0C2-74AF342B7511}" destId="{C0BC5905-4429-E941-9B69-3193DA5D7E9B}" srcOrd="4" destOrd="0" presId="urn:microsoft.com/office/officeart/2009/3/layout/IncreasingArrowsProcess"/>
    <dgm:cxn modelId="{27BD2892-5A57-3C42-BC61-175965AC538F}" type="presParOf" srcId="{DE84CBAE-3FD5-2540-B0C2-74AF342B7511}" destId="{6B702334-941C-8C45-BA84-AF66E97B1A70}" srcOrd="5" destOrd="0" presId="urn:microsoft.com/office/officeart/2009/3/layout/IncreasingArrowsProcess"/>
    <dgm:cxn modelId="{B37F16C8-BC9E-0D4D-81D2-0C38BD9D9E7B}" type="presParOf" srcId="{DE84CBAE-3FD5-2540-B0C2-74AF342B7511}" destId="{A3AA3457-489F-7147-9E44-AD505E8C1F0A}" srcOrd="6" destOrd="0" presId="urn:microsoft.com/office/officeart/2009/3/layout/IncreasingArrowsProcess"/>
    <dgm:cxn modelId="{7CA9EC73-BE33-8444-BBD0-1D0579F717E3}" type="presParOf" srcId="{DE84CBAE-3FD5-2540-B0C2-74AF342B7511}" destId="{C57706C0-2AA1-4247-904C-30FE9FD6760D}"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E51239-A0BF-48A0-8F57-0D14B1FAD1F0}"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673FDFB1-360B-482C-9A03-558475CB9CAF}">
      <dgm:prSet phldrT="[Text]"/>
      <dgm:spPr>
        <a:blipFill rotWithShape="0">
          <a:blip xmlns:r="http://schemas.openxmlformats.org/officeDocument/2006/relationships" r:embed="rId1" cstate="email">
            <a:extLst>
              <a:ext uri="{28A0092B-C50C-407E-A947-70E740481C1C}">
                <a14:useLocalDpi xmlns:a14="http://schemas.microsoft.com/office/drawing/2010/main"/>
              </a:ext>
            </a:extLst>
          </a:blip>
          <a:stretch>
            <a:fillRect/>
          </a:stretch>
        </a:blipFill>
        <a:ln>
          <a:solidFill>
            <a:schemeClr val="accent3">
              <a:lumMod val="75000"/>
            </a:schemeClr>
          </a:solidFill>
        </a:ln>
      </dgm:spPr>
      <dgm:t>
        <a:bodyPr/>
        <a:lstStyle/>
        <a:p>
          <a:endParaRPr lang="en-US" dirty="0">
            <a:solidFill>
              <a:schemeClr val="tx1"/>
            </a:solidFill>
            <a:latin typeface="Book Antiqua" panose="02040602050305030304" pitchFamily="18" charset="0"/>
          </a:endParaRPr>
        </a:p>
      </dgm:t>
    </dgm:pt>
    <dgm:pt modelId="{0351904D-7E53-46F9-92C7-4949D7956FCE}" type="parTrans" cxnId="{02F21E91-E40A-419C-83A3-96363E7CA710}">
      <dgm:prSet/>
      <dgm:spPr>
        <a:ln>
          <a:solidFill>
            <a:schemeClr val="accent3">
              <a:lumMod val="75000"/>
            </a:schemeClr>
          </a:solidFill>
        </a:ln>
      </dgm:spPr>
      <dgm:t>
        <a:bodyPr/>
        <a:lstStyle/>
        <a:p>
          <a:endParaRPr lang="en-US"/>
        </a:p>
      </dgm:t>
    </dgm:pt>
    <dgm:pt modelId="{24B04DA1-E9BF-48B6-ACAE-100D3DDC94C9}" type="sibTrans" cxnId="{02F21E91-E40A-419C-83A3-96363E7CA710}">
      <dgm:prSet/>
      <dgm:spPr/>
      <dgm:t>
        <a:bodyPr/>
        <a:lstStyle/>
        <a:p>
          <a:endParaRPr lang="en-US"/>
        </a:p>
      </dgm:t>
    </dgm:pt>
    <dgm:pt modelId="{7FFB1986-62E5-42BD-8459-9F5A6A2ED93C}">
      <dgm:prSet phldrT="[Text]"/>
      <dgm:spPr>
        <a:ln w="25400">
          <a:noFill/>
        </a:ln>
      </dgm:spPr>
      <dgm:t>
        <a:bodyPr/>
        <a:lstStyle/>
        <a:p>
          <a:endParaRPr lang="en-US" dirty="0">
            <a:solidFill>
              <a:schemeClr val="tx1"/>
            </a:solidFill>
            <a:latin typeface="Book Antiqua" panose="02040602050305030304" pitchFamily="18" charset="0"/>
          </a:endParaRPr>
        </a:p>
      </dgm:t>
    </dgm:pt>
    <dgm:pt modelId="{73D3F78A-45EC-42E4-B19B-2E450B8B91AA}" type="parTrans" cxnId="{65FB601F-E5FF-44E8-9565-44D1A52F0922}">
      <dgm:prSet/>
      <dgm:spPr/>
      <dgm:t>
        <a:bodyPr/>
        <a:lstStyle/>
        <a:p>
          <a:endParaRPr lang="en-US"/>
        </a:p>
      </dgm:t>
    </dgm:pt>
    <dgm:pt modelId="{99DB0119-7680-4DC4-98AF-5908B5EF3E52}" type="sibTrans" cxnId="{65FB601F-E5FF-44E8-9565-44D1A52F0922}">
      <dgm:prSet/>
      <dgm:spPr/>
      <dgm:t>
        <a:bodyPr/>
        <a:lstStyle/>
        <a:p>
          <a:endParaRPr lang="en-US"/>
        </a:p>
      </dgm:t>
    </dgm:pt>
    <dgm:pt modelId="{9F97D525-C58F-483C-8B1F-73662F432CC0}">
      <dgm:prSet phldrT="[Text]"/>
      <dgm:spPr>
        <a:blipFill rotWithShape="0">
          <a:blip xmlns:r="http://schemas.openxmlformats.org/officeDocument/2006/relationships" r:embed="rId2" cstate="email">
            <a:extLst>
              <a:ext uri="{28A0092B-C50C-407E-A947-70E740481C1C}">
                <a14:useLocalDpi xmlns:a14="http://schemas.microsoft.com/office/drawing/2010/main"/>
              </a:ext>
            </a:extLst>
          </a:blip>
          <a:stretch>
            <a:fillRect/>
          </a:stretch>
        </a:blipFill>
        <a:ln>
          <a:solidFill>
            <a:schemeClr val="accent3">
              <a:lumMod val="75000"/>
            </a:schemeClr>
          </a:solidFill>
        </a:ln>
      </dgm:spPr>
      <dgm:t>
        <a:bodyPr/>
        <a:lstStyle/>
        <a:p>
          <a:endParaRPr lang="en-US" dirty="0">
            <a:solidFill>
              <a:schemeClr val="tx1"/>
            </a:solidFill>
            <a:latin typeface="Book Antiqua" panose="02040602050305030304" pitchFamily="18" charset="0"/>
          </a:endParaRPr>
        </a:p>
      </dgm:t>
    </dgm:pt>
    <dgm:pt modelId="{BD87BF00-62FB-456C-94FA-81E6BB24B4FC}" type="parTrans" cxnId="{897261B1-967F-45A5-8D07-4F427168D54C}">
      <dgm:prSet/>
      <dgm:spPr>
        <a:ln>
          <a:solidFill>
            <a:schemeClr val="accent3">
              <a:lumMod val="75000"/>
            </a:schemeClr>
          </a:solidFill>
        </a:ln>
      </dgm:spPr>
      <dgm:t>
        <a:bodyPr/>
        <a:lstStyle/>
        <a:p>
          <a:endParaRPr lang="en-US"/>
        </a:p>
      </dgm:t>
    </dgm:pt>
    <dgm:pt modelId="{36832943-647E-4AAD-B499-8C69E896B9D0}" type="sibTrans" cxnId="{897261B1-967F-45A5-8D07-4F427168D54C}">
      <dgm:prSet/>
      <dgm:spPr/>
      <dgm:t>
        <a:bodyPr/>
        <a:lstStyle/>
        <a:p>
          <a:endParaRPr lang="en-US"/>
        </a:p>
      </dgm:t>
    </dgm:pt>
    <dgm:pt modelId="{A25683AE-7A88-4A3E-83F2-4A8AE032EAE2}">
      <dgm:prSet phldrT="[Text]"/>
      <dgm:spPr/>
      <dgm:t>
        <a:bodyPr/>
        <a:lstStyle/>
        <a:p>
          <a:endParaRPr lang="en-US" dirty="0">
            <a:solidFill>
              <a:schemeClr val="tx1"/>
            </a:solidFill>
            <a:latin typeface="Book Antiqua" panose="02040602050305030304" pitchFamily="18" charset="0"/>
          </a:endParaRPr>
        </a:p>
      </dgm:t>
    </dgm:pt>
    <dgm:pt modelId="{46B9933E-39BD-43B6-BBE9-3625AE0C0C79}" type="parTrans" cxnId="{953A57C8-16D2-4A33-973F-8085B7DAF617}">
      <dgm:prSet/>
      <dgm:spPr/>
      <dgm:t>
        <a:bodyPr/>
        <a:lstStyle/>
        <a:p>
          <a:endParaRPr lang="en-US"/>
        </a:p>
      </dgm:t>
    </dgm:pt>
    <dgm:pt modelId="{D9253681-180B-458C-8546-5F0BBE13E766}" type="sibTrans" cxnId="{953A57C8-16D2-4A33-973F-8085B7DAF617}">
      <dgm:prSet/>
      <dgm:spPr/>
      <dgm:t>
        <a:bodyPr/>
        <a:lstStyle/>
        <a:p>
          <a:endParaRPr lang="en-US"/>
        </a:p>
      </dgm:t>
    </dgm:pt>
    <dgm:pt modelId="{51AD5F4E-F8D4-4FB4-BEB6-36004BBACCD1}">
      <dgm:prSet phldrT="[Text]"/>
      <dgm:spPr>
        <a:blipFill rotWithShape="0">
          <a:blip xmlns:r="http://schemas.openxmlformats.org/officeDocument/2006/relationships"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a:blipFill>
        <a:ln>
          <a:solidFill>
            <a:schemeClr val="accent3">
              <a:lumMod val="75000"/>
            </a:schemeClr>
          </a:solidFill>
        </a:ln>
      </dgm:spPr>
      <dgm:t>
        <a:bodyPr/>
        <a:lstStyle/>
        <a:p>
          <a:endParaRPr lang="en-US" dirty="0">
            <a:solidFill>
              <a:schemeClr val="tx1"/>
            </a:solidFill>
            <a:latin typeface="Book Antiqua" panose="02040602050305030304" pitchFamily="18" charset="0"/>
          </a:endParaRPr>
        </a:p>
      </dgm:t>
    </dgm:pt>
    <dgm:pt modelId="{8059E1CD-254F-4725-A77C-A4DE04A6DBB5}" type="parTrans" cxnId="{AA1EFAE0-90C9-46B1-A49F-7C44E29C4062}">
      <dgm:prSet/>
      <dgm:spPr>
        <a:ln>
          <a:solidFill>
            <a:schemeClr val="accent3">
              <a:lumMod val="75000"/>
            </a:schemeClr>
          </a:solidFill>
        </a:ln>
      </dgm:spPr>
      <dgm:t>
        <a:bodyPr/>
        <a:lstStyle/>
        <a:p>
          <a:endParaRPr lang="en-US"/>
        </a:p>
      </dgm:t>
    </dgm:pt>
    <dgm:pt modelId="{15426589-00AF-4D20-88AA-12D0B9410BE7}" type="sibTrans" cxnId="{AA1EFAE0-90C9-46B1-A49F-7C44E29C4062}">
      <dgm:prSet/>
      <dgm:spPr/>
      <dgm:t>
        <a:bodyPr/>
        <a:lstStyle/>
        <a:p>
          <a:endParaRPr lang="en-US"/>
        </a:p>
      </dgm:t>
    </dgm:pt>
    <dgm:pt modelId="{2EE16C06-9802-4E34-8C4A-9CF61075FA57}">
      <dgm:prSet phldrT="[Text]"/>
      <dgm:spPr/>
      <dgm:t>
        <a:bodyPr/>
        <a:lstStyle/>
        <a:p>
          <a:endParaRPr lang="en-US" dirty="0">
            <a:solidFill>
              <a:schemeClr val="tx1"/>
            </a:solidFill>
            <a:latin typeface="Book Antiqua" panose="02040602050305030304" pitchFamily="18" charset="0"/>
          </a:endParaRPr>
        </a:p>
      </dgm:t>
    </dgm:pt>
    <dgm:pt modelId="{73976958-CC1E-43A9-92EC-2E7425161948}" type="parTrans" cxnId="{5D962E73-2368-4336-8756-E6ECAF8E9001}">
      <dgm:prSet/>
      <dgm:spPr/>
      <dgm:t>
        <a:bodyPr/>
        <a:lstStyle/>
        <a:p>
          <a:endParaRPr lang="en-US"/>
        </a:p>
      </dgm:t>
    </dgm:pt>
    <dgm:pt modelId="{BE8258C9-C1C9-4935-9B9C-0C7BE17999A0}" type="sibTrans" cxnId="{5D962E73-2368-4336-8756-E6ECAF8E9001}">
      <dgm:prSet/>
      <dgm:spPr/>
      <dgm:t>
        <a:bodyPr/>
        <a:lstStyle/>
        <a:p>
          <a:endParaRPr lang="en-US"/>
        </a:p>
      </dgm:t>
    </dgm:pt>
    <dgm:pt modelId="{3A3C8E17-4F53-4B9E-894B-4D8C123142F9}">
      <dgm:prSet phldrT="[Text]"/>
      <dgm:spPr>
        <a:blipFill rotWithShape="0">
          <a:blip xmlns:r="http://schemas.openxmlformats.org/officeDocument/2006/relationships" r:embed="rId5" cstate="email">
            <a:extLst>
              <a:ext uri="{28A0092B-C50C-407E-A947-70E740481C1C}">
                <a14:useLocalDpi xmlns:a14="http://schemas.microsoft.com/office/drawing/2010/main"/>
              </a:ext>
            </a:extLst>
          </a:blip>
          <a:stretch>
            <a:fillRect/>
          </a:stretch>
        </a:blipFill>
        <a:ln>
          <a:solidFill>
            <a:schemeClr val="accent3">
              <a:lumMod val="75000"/>
            </a:schemeClr>
          </a:solidFill>
        </a:ln>
      </dgm:spPr>
      <dgm:t>
        <a:bodyPr/>
        <a:lstStyle/>
        <a:p>
          <a:endParaRPr lang="en-US" dirty="0">
            <a:solidFill>
              <a:schemeClr val="tx1"/>
            </a:solidFill>
            <a:latin typeface="Book Antiqua" panose="02040602050305030304" pitchFamily="18" charset="0"/>
          </a:endParaRPr>
        </a:p>
      </dgm:t>
    </dgm:pt>
    <dgm:pt modelId="{A61C38C4-51AA-4456-AF80-BC820D334B96}" type="parTrans" cxnId="{49E131BD-0C96-4EE0-9D1A-1F12FE23ECE7}">
      <dgm:prSet/>
      <dgm:spPr>
        <a:ln>
          <a:solidFill>
            <a:schemeClr val="accent3">
              <a:lumMod val="75000"/>
            </a:schemeClr>
          </a:solidFill>
        </a:ln>
      </dgm:spPr>
      <dgm:t>
        <a:bodyPr/>
        <a:lstStyle/>
        <a:p>
          <a:endParaRPr lang="en-US"/>
        </a:p>
      </dgm:t>
    </dgm:pt>
    <dgm:pt modelId="{294EF90A-0FF9-44D6-9A05-EE7278A657F7}" type="sibTrans" cxnId="{49E131BD-0C96-4EE0-9D1A-1F12FE23ECE7}">
      <dgm:prSet/>
      <dgm:spPr/>
      <dgm:t>
        <a:bodyPr/>
        <a:lstStyle/>
        <a:p>
          <a:endParaRPr lang="en-US"/>
        </a:p>
      </dgm:t>
    </dgm:pt>
    <dgm:pt modelId="{5640C064-CE83-4363-9A59-0268CE0EB737}">
      <dgm:prSet phldrT="[Text]"/>
      <dgm:spPr>
        <a:ln w="25400">
          <a:noFill/>
        </a:ln>
      </dgm:spPr>
      <dgm:t>
        <a:bodyPr/>
        <a:lstStyle/>
        <a:p>
          <a:endParaRPr lang="en-US" dirty="0">
            <a:solidFill>
              <a:schemeClr val="tx1"/>
            </a:solidFill>
            <a:latin typeface="Book Antiqua" panose="02040602050305030304" pitchFamily="18" charset="0"/>
          </a:endParaRPr>
        </a:p>
      </dgm:t>
    </dgm:pt>
    <dgm:pt modelId="{E8B79F29-4ABE-4F99-8F88-D3295A974557}" type="parTrans" cxnId="{34F72F77-8302-4D73-98C9-1B9E1E5CFD24}">
      <dgm:prSet/>
      <dgm:spPr/>
      <dgm:t>
        <a:bodyPr/>
        <a:lstStyle/>
        <a:p>
          <a:endParaRPr lang="en-US"/>
        </a:p>
      </dgm:t>
    </dgm:pt>
    <dgm:pt modelId="{EC8A477D-5997-4913-9CBB-A818E710CB83}" type="sibTrans" cxnId="{34F72F77-8302-4D73-98C9-1B9E1E5CFD24}">
      <dgm:prSet/>
      <dgm:spPr/>
      <dgm:t>
        <a:bodyPr/>
        <a:lstStyle/>
        <a:p>
          <a:endParaRPr lang="en-US"/>
        </a:p>
      </dgm:t>
    </dgm:pt>
    <dgm:pt modelId="{C863392C-8413-475D-8405-D086B47B364E}" type="pres">
      <dgm:prSet presAssocID="{B7E51239-A0BF-48A0-8F57-0D14B1FAD1F0}" presName="composite" presStyleCnt="0">
        <dgm:presLayoutVars>
          <dgm:chMax val="5"/>
          <dgm:dir/>
          <dgm:animLvl val="ctr"/>
          <dgm:resizeHandles val="exact"/>
        </dgm:presLayoutVars>
      </dgm:prSet>
      <dgm:spPr/>
      <dgm:t>
        <a:bodyPr/>
        <a:lstStyle/>
        <a:p>
          <a:endParaRPr lang="en-US"/>
        </a:p>
      </dgm:t>
    </dgm:pt>
    <dgm:pt modelId="{04FBD968-75D8-47CB-B0F4-8E2103AF6DED}" type="pres">
      <dgm:prSet presAssocID="{B7E51239-A0BF-48A0-8F57-0D14B1FAD1F0}" presName="cycle" presStyleCnt="0"/>
      <dgm:spPr/>
    </dgm:pt>
    <dgm:pt modelId="{A940E52D-7356-49B1-9E96-37BA791566F7}" type="pres">
      <dgm:prSet presAssocID="{B7E51239-A0BF-48A0-8F57-0D14B1FAD1F0}" presName="centerShape" presStyleCnt="0"/>
      <dgm:spPr/>
    </dgm:pt>
    <dgm:pt modelId="{5E633AD0-26FE-4CCD-BE0E-789B75FC6372}" type="pres">
      <dgm:prSet presAssocID="{B7E51239-A0BF-48A0-8F57-0D14B1FAD1F0}" presName="connSite" presStyleLbl="node1" presStyleIdx="0" presStyleCnt="5"/>
      <dgm:spPr/>
    </dgm:pt>
    <dgm:pt modelId="{4F7ECD33-D7C9-49D7-AB73-10EE55F220CF}" type="pres">
      <dgm:prSet presAssocID="{B7E51239-A0BF-48A0-8F57-0D14B1FAD1F0}" presName="visible" presStyleLbl="node1" presStyleIdx="0" presStyleCnt="5" custLinFactNeighborX="-15314"/>
      <dgm:spPr>
        <a:noFill/>
        <a:ln>
          <a:solidFill>
            <a:schemeClr val="accent3">
              <a:lumMod val="75000"/>
            </a:schemeClr>
          </a:solidFill>
        </a:ln>
      </dgm:spPr>
      <dgm:t>
        <a:bodyPr/>
        <a:lstStyle/>
        <a:p>
          <a:endParaRPr lang="en-US"/>
        </a:p>
      </dgm:t>
    </dgm:pt>
    <dgm:pt modelId="{15993314-CED0-4017-A5BC-3FF4BB28DF4B}" type="pres">
      <dgm:prSet presAssocID="{0351904D-7E53-46F9-92C7-4949D7956FCE}" presName="Name25" presStyleLbl="parChTrans1D1" presStyleIdx="0" presStyleCnt="4"/>
      <dgm:spPr/>
      <dgm:t>
        <a:bodyPr/>
        <a:lstStyle/>
        <a:p>
          <a:endParaRPr lang="en-US"/>
        </a:p>
      </dgm:t>
    </dgm:pt>
    <dgm:pt modelId="{6E87B4B3-C801-4E50-BAB5-C5F9B9D7CC6D}" type="pres">
      <dgm:prSet presAssocID="{673FDFB1-360B-482C-9A03-558475CB9CAF}" presName="node" presStyleCnt="0"/>
      <dgm:spPr/>
    </dgm:pt>
    <dgm:pt modelId="{1F5C1289-5B4B-4860-80C7-054B5DF3FF94}" type="pres">
      <dgm:prSet presAssocID="{673FDFB1-360B-482C-9A03-558475CB9CAF}" presName="parentNode" presStyleLbl="node1" presStyleIdx="1" presStyleCnt="5" custLinFactNeighborY="-168">
        <dgm:presLayoutVars>
          <dgm:chMax val="1"/>
          <dgm:bulletEnabled val="1"/>
        </dgm:presLayoutVars>
      </dgm:prSet>
      <dgm:spPr/>
      <dgm:t>
        <a:bodyPr/>
        <a:lstStyle/>
        <a:p>
          <a:endParaRPr lang="en-US"/>
        </a:p>
      </dgm:t>
    </dgm:pt>
    <dgm:pt modelId="{DC60E612-2017-434B-8855-6329A90F055B}" type="pres">
      <dgm:prSet presAssocID="{673FDFB1-360B-482C-9A03-558475CB9CAF}" presName="childNode" presStyleLbl="revTx" presStyleIdx="0" presStyleCnt="4">
        <dgm:presLayoutVars>
          <dgm:bulletEnabled val="1"/>
        </dgm:presLayoutVars>
      </dgm:prSet>
      <dgm:spPr/>
      <dgm:t>
        <a:bodyPr/>
        <a:lstStyle/>
        <a:p>
          <a:endParaRPr lang="en-US"/>
        </a:p>
      </dgm:t>
    </dgm:pt>
    <dgm:pt modelId="{B6B9DAEE-BE16-4063-93BC-AD95D59BB850}" type="pres">
      <dgm:prSet presAssocID="{BD87BF00-62FB-456C-94FA-81E6BB24B4FC}" presName="Name25" presStyleLbl="parChTrans1D1" presStyleIdx="1" presStyleCnt="4"/>
      <dgm:spPr/>
      <dgm:t>
        <a:bodyPr/>
        <a:lstStyle/>
        <a:p>
          <a:endParaRPr lang="en-US"/>
        </a:p>
      </dgm:t>
    </dgm:pt>
    <dgm:pt modelId="{B382B80D-09CC-4A59-A27F-440D316318EA}" type="pres">
      <dgm:prSet presAssocID="{9F97D525-C58F-483C-8B1F-73662F432CC0}" presName="node" presStyleCnt="0"/>
      <dgm:spPr/>
    </dgm:pt>
    <dgm:pt modelId="{56E1D457-3CBB-4285-B3F9-9FBFC1E3D259}" type="pres">
      <dgm:prSet presAssocID="{9F97D525-C58F-483C-8B1F-73662F432CC0}" presName="parentNode" presStyleLbl="node1" presStyleIdx="2" presStyleCnt="5" custLinFactNeighborX="-2472" custLinFactNeighborY="-1606">
        <dgm:presLayoutVars>
          <dgm:chMax val="1"/>
          <dgm:bulletEnabled val="1"/>
        </dgm:presLayoutVars>
      </dgm:prSet>
      <dgm:spPr/>
      <dgm:t>
        <a:bodyPr/>
        <a:lstStyle/>
        <a:p>
          <a:endParaRPr lang="en-US"/>
        </a:p>
      </dgm:t>
    </dgm:pt>
    <dgm:pt modelId="{DA7FCEF1-2245-4409-A6E2-F9A5A3D66E12}" type="pres">
      <dgm:prSet presAssocID="{9F97D525-C58F-483C-8B1F-73662F432CC0}" presName="childNode" presStyleLbl="revTx" presStyleIdx="1" presStyleCnt="4">
        <dgm:presLayoutVars>
          <dgm:bulletEnabled val="1"/>
        </dgm:presLayoutVars>
      </dgm:prSet>
      <dgm:spPr/>
      <dgm:t>
        <a:bodyPr/>
        <a:lstStyle/>
        <a:p>
          <a:endParaRPr lang="en-US"/>
        </a:p>
      </dgm:t>
    </dgm:pt>
    <dgm:pt modelId="{94FF6A1C-81E4-4545-B3C9-C7B4B5A40869}" type="pres">
      <dgm:prSet presAssocID="{8059E1CD-254F-4725-A77C-A4DE04A6DBB5}" presName="Name25" presStyleLbl="parChTrans1D1" presStyleIdx="2" presStyleCnt="4"/>
      <dgm:spPr/>
      <dgm:t>
        <a:bodyPr/>
        <a:lstStyle/>
        <a:p>
          <a:endParaRPr lang="en-US"/>
        </a:p>
      </dgm:t>
    </dgm:pt>
    <dgm:pt modelId="{796B0CEC-2B65-405A-9D93-91ECFDD3CCB4}" type="pres">
      <dgm:prSet presAssocID="{51AD5F4E-F8D4-4FB4-BEB6-36004BBACCD1}" presName="node" presStyleCnt="0"/>
      <dgm:spPr/>
    </dgm:pt>
    <dgm:pt modelId="{61DF1AE1-9A82-4FFD-B4E7-9BD50482884D}" type="pres">
      <dgm:prSet presAssocID="{51AD5F4E-F8D4-4FB4-BEB6-36004BBACCD1}" presName="parentNode" presStyleLbl="node1" presStyleIdx="3" presStyleCnt="5" custLinFactNeighborX="2690" custLinFactNeighborY="-7852">
        <dgm:presLayoutVars>
          <dgm:chMax val="1"/>
          <dgm:bulletEnabled val="1"/>
        </dgm:presLayoutVars>
      </dgm:prSet>
      <dgm:spPr/>
      <dgm:t>
        <a:bodyPr/>
        <a:lstStyle/>
        <a:p>
          <a:endParaRPr lang="en-US"/>
        </a:p>
      </dgm:t>
    </dgm:pt>
    <dgm:pt modelId="{858A244B-1921-4393-A6F9-D9A3F3A35821}" type="pres">
      <dgm:prSet presAssocID="{51AD5F4E-F8D4-4FB4-BEB6-36004BBACCD1}" presName="childNode" presStyleLbl="revTx" presStyleIdx="2" presStyleCnt="4">
        <dgm:presLayoutVars>
          <dgm:bulletEnabled val="1"/>
        </dgm:presLayoutVars>
      </dgm:prSet>
      <dgm:spPr/>
      <dgm:t>
        <a:bodyPr/>
        <a:lstStyle/>
        <a:p>
          <a:endParaRPr lang="en-US"/>
        </a:p>
      </dgm:t>
    </dgm:pt>
    <dgm:pt modelId="{C76BE97F-2AE0-4150-AFFF-80B28F078601}" type="pres">
      <dgm:prSet presAssocID="{A61C38C4-51AA-4456-AF80-BC820D334B96}" presName="Name25" presStyleLbl="parChTrans1D1" presStyleIdx="3" presStyleCnt="4"/>
      <dgm:spPr/>
      <dgm:t>
        <a:bodyPr/>
        <a:lstStyle/>
        <a:p>
          <a:endParaRPr lang="en-US"/>
        </a:p>
      </dgm:t>
    </dgm:pt>
    <dgm:pt modelId="{C9CDB55C-9468-4B0E-B5D8-B513E8AA83A9}" type="pres">
      <dgm:prSet presAssocID="{3A3C8E17-4F53-4B9E-894B-4D8C123142F9}" presName="node" presStyleCnt="0"/>
      <dgm:spPr/>
    </dgm:pt>
    <dgm:pt modelId="{891E56E9-443A-44A2-AA31-5FFB5C406C1C}" type="pres">
      <dgm:prSet presAssocID="{3A3C8E17-4F53-4B9E-894B-4D8C123142F9}" presName="parentNode" presStyleLbl="node1" presStyleIdx="4" presStyleCnt="5" custLinFactNeighborX="6095" custLinFactNeighborY="-11366">
        <dgm:presLayoutVars>
          <dgm:chMax val="1"/>
          <dgm:bulletEnabled val="1"/>
        </dgm:presLayoutVars>
      </dgm:prSet>
      <dgm:spPr/>
      <dgm:t>
        <a:bodyPr/>
        <a:lstStyle/>
        <a:p>
          <a:endParaRPr lang="en-US"/>
        </a:p>
      </dgm:t>
    </dgm:pt>
    <dgm:pt modelId="{5110655C-341C-495E-AEF3-FC77F491705D}" type="pres">
      <dgm:prSet presAssocID="{3A3C8E17-4F53-4B9E-894B-4D8C123142F9}" presName="childNode" presStyleLbl="revTx" presStyleIdx="3" presStyleCnt="4">
        <dgm:presLayoutVars>
          <dgm:bulletEnabled val="1"/>
        </dgm:presLayoutVars>
      </dgm:prSet>
      <dgm:spPr/>
      <dgm:t>
        <a:bodyPr/>
        <a:lstStyle/>
        <a:p>
          <a:endParaRPr lang="en-US"/>
        </a:p>
      </dgm:t>
    </dgm:pt>
  </dgm:ptLst>
  <dgm:cxnLst>
    <dgm:cxn modelId="{4BF00801-1EBF-6B43-AE77-D40EFB8DB783}" type="presOf" srcId="{0351904D-7E53-46F9-92C7-4949D7956FCE}" destId="{15993314-CED0-4017-A5BC-3FF4BB28DF4B}" srcOrd="0" destOrd="0" presId="urn:microsoft.com/office/officeart/2005/8/layout/radial2"/>
    <dgm:cxn modelId="{B06EA3B2-96DD-0A4B-BFA6-033225C8575F}" type="presOf" srcId="{9F97D525-C58F-483C-8B1F-73662F432CC0}" destId="{56E1D457-3CBB-4285-B3F9-9FBFC1E3D259}" srcOrd="0" destOrd="0" presId="urn:microsoft.com/office/officeart/2005/8/layout/radial2"/>
    <dgm:cxn modelId="{E14BABFE-967E-EC4D-9001-A6B00B4E1041}" type="presOf" srcId="{8059E1CD-254F-4725-A77C-A4DE04A6DBB5}" destId="{94FF6A1C-81E4-4545-B3C9-C7B4B5A40869}" srcOrd="0" destOrd="0" presId="urn:microsoft.com/office/officeart/2005/8/layout/radial2"/>
    <dgm:cxn modelId="{9CBB9FDD-C942-D946-914B-7C13368FC55D}" type="presOf" srcId="{2EE16C06-9802-4E34-8C4A-9CF61075FA57}" destId="{858A244B-1921-4393-A6F9-D9A3F3A35821}" srcOrd="0" destOrd="0" presId="urn:microsoft.com/office/officeart/2005/8/layout/radial2"/>
    <dgm:cxn modelId="{02F21E91-E40A-419C-83A3-96363E7CA710}" srcId="{B7E51239-A0BF-48A0-8F57-0D14B1FAD1F0}" destId="{673FDFB1-360B-482C-9A03-558475CB9CAF}" srcOrd="0" destOrd="0" parTransId="{0351904D-7E53-46F9-92C7-4949D7956FCE}" sibTransId="{24B04DA1-E9BF-48B6-ACAE-100D3DDC94C9}"/>
    <dgm:cxn modelId="{1F237ABB-1931-204A-9F07-A8773AB7BA0F}" type="presOf" srcId="{BD87BF00-62FB-456C-94FA-81E6BB24B4FC}" destId="{B6B9DAEE-BE16-4063-93BC-AD95D59BB850}" srcOrd="0" destOrd="0" presId="urn:microsoft.com/office/officeart/2005/8/layout/radial2"/>
    <dgm:cxn modelId="{5D962E73-2368-4336-8756-E6ECAF8E9001}" srcId="{51AD5F4E-F8D4-4FB4-BEB6-36004BBACCD1}" destId="{2EE16C06-9802-4E34-8C4A-9CF61075FA57}" srcOrd="0" destOrd="0" parTransId="{73976958-CC1E-43A9-92EC-2E7425161948}" sibTransId="{BE8258C9-C1C9-4935-9B9C-0C7BE17999A0}"/>
    <dgm:cxn modelId="{953A57C8-16D2-4A33-973F-8085B7DAF617}" srcId="{9F97D525-C58F-483C-8B1F-73662F432CC0}" destId="{A25683AE-7A88-4A3E-83F2-4A8AE032EAE2}" srcOrd="0" destOrd="0" parTransId="{46B9933E-39BD-43B6-BBE9-3625AE0C0C79}" sibTransId="{D9253681-180B-458C-8546-5F0BBE13E766}"/>
    <dgm:cxn modelId="{49E131BD-0C96-4EE0-9D1A-1F12FE23ECE7}" srcId="{B7E51239-A0BF-48A0-8F57-0D14B1FAD1F0}" destId="{3A3C8E17-4F53-4B9E-894B-4D8C123142F9}" srcOrd="3" destOrd="0" parTransId="{A61C38C4-51AA-4456-AF80-BC820D334B96}" sibTransId="{294EF90A-0FF9-44D6-9A05-EE7278A657F7}"/>
    <dgm:cxn modelId="{5961369A-E708-3143-9D3D-0E64AFB93C25}" type="presOf" srcId="{3A3C8E17-4F53-4B9E-894B-4D8C123142F9}" destId="{891E56E9-443A-44A2-AA31-5FFB5C406C1C}" srcOrd="0" destOrd="0" presId="urn:microsoft.com/office/officeart/2005/8/layout/radial2"/>
    <dgm:cxn modelId="{AE195645-0D5F-2941-A713-EC9E31F58E1D}" type="presOf" srcId="{51AD5F4E-F8D4-4FB4-BEB6-36004BBACCD1}" destId="{61DF1AE1-9A82-4FFD-B4E7-9BD50482884D}" srcOrd="0" destOrd="0" presId="urn:microsoft.com/office/officeart/2005/8/layout/radial2"/>
    <dgm:cxn modelId="{693385C5-FCAF-E74A-8AC8-DCDC4752ED0A}" type="presOf" srcId="{A25683AE-7A88-4A3E-83F2-4A8AE032EAE2}" destId="{DA7FCEF1-2245-4409-A6E2-F9A5A3D66E12}" srcOrd="0" destOrd="0" presId="urn:microsoft.com/office/officeart/2005/8/layout/radial2"/>
    <dgm:cxn modelId="{F333E725-3904-8248-B2A4-EE885989ECB4}" type="presOf" srcId="{7FFB1986-62E5-42BD-8459-9F5A6A2ED93C}" destId="{DC60E612-2017-434B-8855-6329A90F055B}" srcOrd="0" destOrd="0" presId="urn:microsoft.com/office/officeart/2005/8/layout/radial2"/>
    <dgm:cxn modelId="{F7DC65FB-E25C-F043-AE06-403B8CAAFA8A}" type="presOf" srcId="{673FDFB1-360B-482C-9A03-558475CB9CAF}" destId="{1F5C1289-5B4B-4860-80C7-054B5DF3FF94}" srcOrd="0" destOrd="0" presId="urn:microsoft.com/office/officeart/2005/8/layout/radial2"/>
    <dgm:cxn modelId="{C4100552-1AAA-0448-9551-10DA0AE86695}" type="presOf" srcId="{B7E51239-A0BF-48A0-8F57-0D14B1FAD1F0}" destId="{C863392C-8413-475D-8405-D086B47B364E}" srcOrd="0" destOrd="0" presId="urn:microsoft.com/office/officeart/2005/8/layout/radial2"/>
    <dgm:cxn modelId="{897261B1-967F-45A5-8D07-4F427168D54C}" srcId="{B7E51239-A0BF-48A0-8F57-0D14B1FAD1F0}" destId="{9F97D525-C58F-483C-8B1F-73662F432CC0}" srcOrd="1" destOrd="0" parTransId="{BD87BF00-62FB-456C-94FA-81E6BB24B4FC}" sibTransId="{36832943-647E-4AAD-B499-8C69E896B9D0}"/>
    <dgm:cxn modelId="{AA1EFAE0-90C9-46B1-A49F-7C44E29C4062}" srcId="{B7E51239-A0BF-48A0-8F57-0D14B1FAD1F0}" destId="{51AD5F4E-F8D4-4FB4-BEB6-36004BBACCD1}" srcOrd="2" destOrd="0" parTransId="{8059E1CD-254F-4725-A77C-A4DE04A6DBB5}" sibTransId="{15426589-00AF-4D20-88AA-12D0B9410BE7}"/>
    <dgm:cxn modelId="{C89B9B4C-9FE6-6241-AC05-75288786E803}" type="presOf" srcId="{5640C064-CE83-4363-9A59-0268CE0EB737}" destId="{5110655C-341C-495E-AEF3-FC77F491705D}" srcOrd="0" destOrd="0" presId="urn:microsoft.com/office/officeart/2005/8/layout/radial2"/>
    <dgm:cxn modelId="{65FB601F-E5FF-44E8-9565-44D1A52F0922}" srcId="{673FDFB1-360B-482C-9A03-558475CB9CAF}" destId="{7FFB1986-62E5-42BD-8459-9F5A6A2ED93C}" srcOrd="0" destOrd="0" parTransId="{73D3F78A-45EC-42E4-B19B-2E450B8B91AA}" sibTransId="{99DB0119-7680-4DC4-98AF-5908B5EF3E52}"/>
    <dgm:cxn modelId="{34F72F77-8302-4D73-98C9-1B9E1E5CFD24}" srcId="{3A3C8E17-4F53-4B9E-894B-4D8C123142F9}" destId="{5640C064-CE83-4363-9A59-0268CE0EB737}" srcOrd="0" destOrd="0" parTransId="{E8B79F29-4ABE-4F99-8F88-D3295A974557}" sibTransId="{EC8A477D-5997-4913-9CBB-A818E710CB83}"/>
    <dgm:cxn modelId="{4C4BC48C-CB37-D94F-B6E3-5C3A88525476}" type="presOf" srcId="{A61C38C4-51AA-4456-AF80-BC820D334B96}" destId="{C76BE97F-2AE0-4150-AFFF-80B28F078601}" srcOrd="0" destOrd="0" presId="urn:microsoft.com/office/officeart/2005/8/layout/radial2"/>
    <dgm:cxn modelId="{0392E8F9-212C-8545-B963-5207BD62B8BB}" type="presParOf" srcId="{C863392C-8413-475D-8405-D086B47B364E}" destId="{04FBD968-75D8-47CB-B0F4-8E2103AF6DED}" srcOrd="0" destOrd="0" presId="urn:microsoft.com/office/officeart/2005/8/layout/radial2"/>
    <dgm:cxn modelId="{0DF14215-213B-FF48-AAB9-07850309AD80}" type="presParOf" srcId="{04FBD968-75D8-47CB-B0F4-8E2103AF6DED}" destId="{A940E52D-7356-49B1-9E96-37BA791566F7}" srcOrd="0" destOrd="0" presId="urn:microsoft.com/office/officeart/2005/8/layout/radial2"/>
    <dgm:cxn modelId="{F5C66D48-9AA0-EA44-A51B-E8F543637D8E}" type="presParOf" srcId="{A940E52D-7356-49B1-9E96-37BA791566F7}" destId="{5E633AD0-26FE-4CCD-BE0E-789B75FC6372}" srcOrd="0" destOrd="0" presId="urn:microsoft.com/office/officeart/2005/8/layout/radial2"/>
    <dgm:cxn modelId="{D446AAA3-567F-FC40-B331-595660789F01}" type="presParOf" srcId="{A940E52D-7356-49B1-9E96-37BA791566F7}" destId="{4F7ECD33-D7C9-49D7-AB73-10EE55F220CF}" srcOrd="1" destOrd="0" presId="urn:microsoft.com/office/officeart/2005/8/layout/radial2"/>
    <dgm:cxn modelId="{A5B4E50F-3ED8-4A46-8307-7653399C8334}" type="presParOf" srcId="{04FBD968-75D8-47CB-B0F4-8E2103AF6DED}" destId="{15993314-CED0-4017-A5BC-3FF4BB28DF4B}" srcOrd="1" destOrd="0" presId="urn:microsoft.com/office/officeart/2005/8/layout/radial2"/>
    <dgm:cxn modelId="{E0309FAF-C9E6-1343-A40B-00267640C571}" type="presParOf" srcId="{04FBD968-75D8-47CB-B0F4-8E2103AF6DED}" destId="{6E87B4B3-C801-4E50-BAB5-C5F9B9D7CC6D}" srcOrd="2" destOrd="0" presId="urn:microsoft.com/office/officeart/2005/8/layout/radial2"/>
    <dgm:cxn modelId="{3CCA159A-008A-A046-B881-603955C48BEF}" type="presParOf" srcId="{6E87B4B3-C801-4E50-BAB5-C5F9B9D7CC6D}" destId="{1F5C1289-5B4B-4860-80C7-054B5DF3FF94}" srcOrd="0" destOrd="0" presId="urn:microsoft.com/office/officeart/2005/8/layout/radial2"/>
    <dgm:cxn modelId="{2C702C7A-C6A2-BD47-9781-28F6892D0160}" type="presParOf" srcId="{6E87B4B3-C801-4E50-BAB5-C5F9B9D7CC6D}" destId="{DC60E612-2017-434B-8855-6329A90F055B}" srcOrd="1" destOrd="0" presId="urn:microsoft.com/office/officeart/2005/8/layout/radial2"/>
    <dgm:cxn modelId="{58A79A89-E224-A04D-8755-CC8A7BA1CF6D}" type="presParOf" srcId="{04FBD968-75D8-47CB-B0F4-8E2103AF6DED}" destId="{B6B9DAEE-BE16-4063-93BC-AD95D59BB850}" srcOrd="3" destOrd="0" presId="urn:microsoft.com/office/officeart/2005/8/layout/radial2"/>
    <dgm:cxn modelId="{691B5DF8-D055-664D-94B5-42CD29C55D0B}" type="presParOf" srcId="{04FBD968-75D8-47CB-B0F4-8E2103AF6DED}" destId="{B382B80D-09CC-4A59-A27F-440D316318EA}" srcOrd="4" destOrd="0" presId="urn:microsoft.com/office/officeart/2005/8/layout/radial2"/>
    <dgm:cxn modelId="{3FFA2050-8BE2-9845-B426-62CB6BD6D0B0}" type="presParOf" srcId="{B382B80D-09CC-4A59-A27F-440D316318EA}" destId="{56E1D457-3CBB-4285-B3F9-9FBFC1E3D259}" srcOrd="0" destOrd="0" presId="urn:microsoft.com/office/officeart/2005/8/layout/radial2"/>
    <dgm:cxn modelId="{12BEE562-47CF-554B-9BED-8E1EA167FFC0}" type="presParOf" srcId="{B382B80D-09CC-4A59-A27F-440D316318EA}" destId="{DA7FCEF1-2245-4409-A6E2-F9A5A3D66E12}" srcOrd="1" destOrd="0" presId="urn:microsoft.com/office/officeart/2005/8/layout/radial2"/>
    <dgm:cxn modelId="{ADB92C7E-0FE9-2A4C-B17E-F006738551A7}" type="presParOf" srcId="{04FBD968-75D8-47CB-B0F4-8E2103AF6DED}" destId="{94FF6A1C-81E4-4545-B3C9-C7B4B5A40869}" srcOrd="5" destOrd="0" presId="urn:microsoft.com/office/officeart/2005/8/layout/radial2"/>
    <dgm:cxn modelId="{2156F479-ECF1-4A46-9C88-79FAB34B382D}" type="presParOf" srcId="{04FBD968-75D8-47CB-B0F4-8E2103AF6DED}" destId="{796B0CEC-2B65-405A-9D93-91ECFDD3CCB4}" srcOrd="6" destOrd="0" presId="urn:microsoft.com/office/officeart/2005/8/layout/radial2"/>
    <dgm:cxn modelId="{7C98BC2A-BC88-8142-940D-8E7BAE6262E4}" type="presParOf" srcId="{796B0CEC-2B65-405A-9D93-91ECFDD3CCB4}" destId="{61DF1AE1-9A82-4FFD-B4E7-9BD50482884D}" srcOrd="0" destOrd="0" presId="urn:microsoft.com/office/officeart/2005/8/layout/radial2"/>
    <dgm:cxn modelId="{A50B1258-7A40-B24E-8E89-7307B4D4EA3D}" type="presParOf" srcId="{796B0CEC-2B65-405A-9D93-91ECFDD3CCB4}" destId="{858A244B-1921-4393-A6F9-D9A3F3A35821}" srcOrd="1" destOrd="0" presId="urn:microsoft.com/office/officeart/2005/8/layout/radial2"/>
    <dgm:cxn modelId="{0D624D2E-7BAE-794C-AC97-4F4842A9A31F}" type="presParOf" srcId="{04FBD968-75D8-47CB-B0F4-8E2103AF6DED}" destId="{C76BE97F-2AE0-4150-AFFF-80B28F078601}" srcOrd="7" destOrd="0" presId="urn:microsoft.com/office/officeart/2005/8/layout/radial2"/>
    <dgm:cxn modelId="{18524498-AC36-9042-8764-34BCC4A9319D}" type="presParOf" srcId="{04FBD968-75D8-47CB-B0F4-8E2103AF6DED}" destId="{C9CDB55C-9468-4B0E-B5D8-B513E8AA83A9}" srcOrd="8" destOrd="0" presId="urn:microsoft.com/office/officeart/2005/8/layout/radial2"/>
    <dgm:cxn modelId="{EC2AD90A-729C-CD4E-A0EC-3D9D5F8AEAF9}" type="presParOf" srcId="{C9CDB55C-9468-4B0E-B5D8-B513E8AA83A9}" destId="{891E56E9-443A-44A2-AA31-5FFB5C406C1C}" srcOrd="0" destOrd="0" presId="urn:microsoft.com/office/officeart/2005/8/layout/radial2"/>
    <dgm:cxn modelId="{BEEE84F8-F549-544A-8473-94E88AAA02BC}" type="presParOf" srcId="{C9CDB55C-9468-4B0E-B5D8-B513E8AA83A9}" destId="{5110655C-341C-495E-AEF3-FC77F491705D}"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68E93B-CDC7-4DA8-927E-8D27B22AC55A}" type="doc">
      <dgm:prSet loTypeId="urn:microsoft.com/office/officeart/2005/8/layout/equation2" loCatId="process" qsTypeId="urn:microsoft.com/office/officeart/2005/8/quickstyle/simple1" qsCatId="simple" csTypeId="urn:microsoft.com/office/officeart/2005/8/colors/accent1_2" csCatId="accent1" phldr="1"/>
      <dgm:spPr/>
    </dgm:pt>
    <dgm:pt modelId="{0B6DE2F2-D040-49D0-AA70-F85A810C472E}">
      <dgm:prSet phldrT="[Text]"/>
      <dgm:spPr>
        <a:gradFill flip="none" rotWithShape="0">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2700000" scaled="1"/>
          <a:tileRect/>
        </a:gradFill>
        <a:ln>
          <a:solidFill>
            <a:schemeClr val="bg1"/>
          </a:solidFill>
        </a:ln>
        <a:effectLst>
          <a:outerShdw blurRad="50800" dist="38100" algn="l" rotWithShape="0">
            <a:prstClr val="black">
              <a:alpha val="40000"/>
            </a:prstClr>
          </a:outerShdw>
        </a:effectLst>
      </dgm:spPr>
      <dgm:t>
        <a:bodyPr/>
        <a:lstStyle/>
        <a:p>
          <a:r>
            <a:rPr lang="en-US" b="1" dirty="0" smtClean="0">
              <a:latin typeface="Book Antiqua" panose="02040602050305030304" pitchFamily="18" charset="0"/>
            </a:rPr>
            <a:t>Huge Market</a:t>
          </a:r>
          <a:endParaRPr lang="en-US" b="1" dirty="0">
            <a:latin typeface="Book Antiqua" panose="02040602050305030304" pitchFamily="18" charset="0"/>
          </a:endParaRPr>
        </a:p>
      </dgm:t>
    </dgm:pt>
    <dgm:pt modelId="{BA5B6859-EA84-45E1-8ABD-F688A0D6C0DE}" type="parTrans" cxnId="{44F5828B-CAF5-4AD0-A879-8039A2A89377}">
      <dgm:prSet/>
      <dgm:spPr/>
      <dgm:t>
        <a:bodyPr/>
        <a:lstStyle/>
        <a:p>
          <a:endParaRPr lang="en-US"/>
        </a:p>
      </dgm:t>
    </dgm:pt>
    <dgm:pt modelId="{F0BA4B85-D0FE-4BA0-B0B7-6CEAC5623EB8}" type="sibTrans" cxnId="{44F5828B-CAF5-4AD0-A879-8039A2A89377}">
      <dgm:prSet/>
      <dgm:spPr>
        <a:solidFill>
          <a:schemeClr val="accent5">
            <a:lumMod val="60000"/>
            <a:lumOff val="40000"/>
          </a:schemeClr>
        </a:solidFill>
      </dgm:spPr>
      <dgm:t>
        <a:bodyPr/>
        <a:lstStyle/>
        <a:p>
          <a:endParaRPr lang="en-US" dirty="0"/>
        </a:p>
      </dgm:t>
    </dgm:pt>
    <dgm:pt modelId="{AFA6E18C-E5E3-4BBC-9B72-AB1A0053AC2E}">
      <dgm:prSet phldrT="[Text]"/>
      <dgm:spPr>
        <a:gradFill flip="none" rotWithShape="0">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2700000" scaled="1"/>
          <a:tileRect/>
        </a:gradFill>
        <a:ln>
          <a:solidFill>
            <a:schemeClr val="bg1"/>
          </a:solidFill>
        </a:ln>
        <a:effectLst>
          <a:outerShdw blurRad="50800" dist="38100" algn="l" rotWithShape="0">
            <a:prstClr val="black">
              <a:alpha val="40000"/>
            </a:prstClr>
          </a:outerShdw>
        </a:effectLst>
      </dgm:spPr>
      <dgm:t>
        <a:bodyPr/>
        <a:lstStyle/>
        <a:p>
          <a:r>
            <a:rPr lang="en-US" b="1" dirty="0" smtClean="0">
              <a:latin typeface="Book Antiqua" panose="02040602050305030304" pitchFamily="18" charset="0"/>
            </a:rPr>
            <a:t>Strong Product</a:t>
          </a:r>
          <a:endParaRPr lang="en-US" b="1" dirty="0">
            <a:latin typeface="Book Antiqua" panose="02040602050305030304" pitchFamily="18" charset="0"/>
          </a:endParaRPr>
        </a:p>
      </dgm:t>
    </dgm:pt>
    <dgm:pt modelId="{5BF5555F-5230-4965-8D24-4AE0200F33B5}" type="parTrans" cxnId="{8EBD09C8-1775-48D1-A47A-582EB145E09F}">
      <dgm:prSet/>
      <dgm:spPr/>
      <dgm:t>
        <a:bodyPr/>
        <a:lstStyle/>
        <a:p>
          <a:endParaRPr lang="en-US"/>
        </a:p>
      </dgm:t>
    </dgm:pt>
    <dgm:pt modelId="{111C6B8C-774D-49A1-9B57-7D242BA8314F}" type="sibTrans" cxnId="{8EBD09C8-1775-48D1-A47A-582EB145E09F}">
      <dgm:prSet/>
      <dgm:spPr>
        <a:solidFill>
          <a:schemeClr val="accent5">
            <a:lumMod val="60000"/>
            <a:lumOff val="40000"/>
          </a:schemeClr>
        </a:solidFill>
      </dgm:spPr>
      <dgm:t>
        <a:bodyPr/>
        <a:lstStyle/>
        <a:p>
          <a:endParaRPr lang="en-US" dirty="0"/>
        </a:p>
      </dgm:t>
    </dgm:pt>
    <dgm:pt modelId="{6FC03C8F-4A32-4337-8183-8E7451376F89}">
      <dgm:prSet phldrT="[Text]"/>
      <dgm:spPr>
        <a:gradFill flip="none" rotWithShape="0">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2700000" scaled="1"/>
          <a:tileRect/>
        </a:gradFill>
        <a:ln>
          <a:solidFill>
            <a:schemeClr val="bg1"/>
          </a:solidFill>
        </a:ln>
        <a:effectLst>
          <a:outerShdw blurRad="50800" dist="38100" algn="l" rotWithShape="0">
            <a:prstClr val="black">
              <a:alpha val="40000"/>
            </a:prstClr>
          </a:outerShdw>
        </a:effectLst>
      </dgm:spPr>
      <dgm:t>
        <a:bodyPr/>
        <a:lstStyle/>
        <a:p>
          <a:r>
            <a:rPr lang="en-US" b="1" dirty="0" smtClean="0">
              <a:latin typeface="Book Antiqua" panose="02040602050305030304" pitchFamily="18" charset="0"/>
            </a:rPr>
            <a:t>Right Pricing</a:t>
          </a:r>
          <a:endParaRPr lang="en-US" b="1" dirty="0">
            <a:latin typeface="Book Antiqua" panose="02040602050305030304" pitchFamily="18" charset="0"/>
          </a:endParaRPr>
        </a:p>
      </dgm:t>
    </dgm:pt>
    <dgm:pt modelId="{69ABF5A2-5287-4750-B46A-40BC83588A42}" type="parTrans" cxnId="{A7F5F16A-8447-4452-A124-56CDF891589D}">
      <dgm:prSet/>
      <dgm:spPr/>
      <dgm:t>
        <a:bodyPr/>
        <a:lstStyle/>
        <a:p>
          <a:endParaRPr lang="en-US"/>
        </a:p>
      </dgm:t>
    </dgm:pt>
    <dgm:pt modelId="{A9949DA4-6FDD-404D-9ABF-62A1260B36F1}" type="sibTrans" cxnId="{A7F5F16A-8447-4452-A124-56CDF891589D}">
      <dgm:prSet/>
      <dgm:spPr>
        <a:solidFill>
          <a:schemeClr val="accent5">
            <a:lumMod val="60000"/>
            <a:lumOff val="40000"/>
          </a:schemeClr>
        </a:solidFill>
      </dgm:spPr>
      <dgm:t>
        <a:bodyPr/>
        <a:lstStyle/>
        <a:p>
          <a:endParaRPr lang="en-US" dirty="0"/>
        </a:p>
      </dgm:t>
    </dgm:pt>
    <dgm:pt modelId="{7A4C9101-1BD7-42E7-83E5-878BBA6E08F0}">
      <dgm:prSet phldrT="[Text]" custT="1"/>
      <dgm:spPr>
        <a:blipFill rotWithShape="0">
          <a:blip xmlns:r="http://schemas.openxmlformats.org/officeDocument/2006/relationships" r:embed="rId1" cstate="email">
            <a:extLst>
              <a:ext uri="{28A0092B-C50C-407E-A947-70E740481C1C}">
                <a14:useLocalDpi xmlns:a14="http://schemas.microsoft.com/office/drawing/2010/main"/>
              </a:ext>
            </a:extLst>
          </a:blip>
          <a:stretch>
            <a:fillRect/>
          </a:stretch>
        </a:blipFill>
        <a:ln>
          <a:solidFill>
            <a:schemeClr val="accent3">
              <a:lumMod val="75000"/>
            </a:schemeClr>
          </a:solidFill>
        </a:ln>
      </dgm:spPr>
      <dgm:t>
        <a:bodyPr/>
        <a:lstStyle/>
        <a:p>
          <a:r>
            <a:rPr lang="en-US" sz="800" dirty="0" smtClean="0">
              <a:solidFill>
                <a:schemeClr val="accent3">
                  <a:lumMod val="75000"/>
                </a:schemeClr>
              </a:solidFill>
            </a:rPr>
            <a:t>.</a:t>
          </a:r>
          <a:endParaRPr lang="en-US" sz="800" dirty="0">
            <a:solidFill>
              <a:schemeClr val="accent3">
                <a:lumMod val="75000"/>
              </a:schemeClr>
            </a:solidFill>
          </a:endParaRPr>
        </a:p>
      </dgm:t>
    </dgm:pt>
    <dgm:pt modelId="{0C2A19B3-A11F-42D5-B7AE-795E3ED518CB}" type="sibTrans" cxnId="{623F7A27-E7A5-4A18-8385-C2223E8F58D3}">
      <dgm:prSet/>
      <dgm:spPr/>
      <dgm:t>
        <a:bodyPr/>
        <a:lstStyle/>
        <a:p>
          <a:endParaRPr lang="en-US"/>
        </a:p>
      </dgm:t>
    </dgm:pt>
    <dgm:pt modelId="{3EBFBCE9-4C08-48A5-B165-D4997DD6EB63}" type="parTrans" cxnId="{623F7A27-E7A5-4A18-8385-C2223E8F58D3}">
      <dgm:prSet/>
      <dgm:spPr/>
      <dgm:t>
        <a:bodyPr/>
        <a:lstStyle/>
        <a:p>
          <a:endParaRPr lang="en-US"/>
        </a:p>
      </dgm:t>
    </dgm:pt>
    <dgm:pt modelId="{9AFB833E-A139-45F2-A428-93C530550AAF}" type="pres">
      <dgm:prSet presAssocID="{8D68E93B-CDC7-4DA8-927E-8D27B22AC55A}" presName="Name0" presStyleCnt="0">
        <dgm:presLayoutVars>
          <dgm:dir/>
          <dgm:resizeHandles val="exact"/>
        </dgm:presLayoutVars>
      </dgm:prSet>
      <dgm:spPr/>
    </dgm:pt>
    <dgm:pt modelId="{1B38115F-9D62-49D5-B758-7E2DB9570E48}" type="pres">
      <dgm:prSet presAssocID="{8D68E93B-CDC7-4DA8-927E-8D27B22AC55A}" presName="vNodes" presStyleCnt="0"/>
      <dgm:spPr/>
    </dgm:pt>
    <dgm:pt modelId="{28825C93-3F15-4198-ACDD-201FA5ADAA7D}" type="pres">
      <dgm:prSet presAssocID="{0B6DE2F2-D040-49D0-AA70-F85A810C472E}" presName="node" presStyleLbl="node1" presStyleIdx="0" presStyleCnt="4" custLinFactNeighborX="3625" custLinFactNeighborY="-4070">
        <dgm:presLayoutVars>
          <dgm:bulletEnabled val="1"/>
        </dgm:presLayoutVars>
      </dgm:prSet>
      <dgm:spPr/>
      <dgm:t>
        <a:bodyPr/>
        <a:lstStyle/>
        <a:p>
          <a:endParaRPr lang="en-US"/>
        </a:p>
      </dgm:t>
    </dgm:pt>
    <dgm:pt modelId="{902CBE45-E32F-4F80-AFF8-AA193D6CA1BE}" type="pres">
      <dgm:prSet presAssocID="{F0BA4B85-D0FE-4BA0-B0B7-6CEAC5623EB8}" presName="spacerT" presStyleCnt="0"/>
      <dgm:spPr/>
    </dgm:pt>
    <dgm:pt modelId="{76A7C084-4169-41FD-BE39-6A6034E54619}" type="pres">
      <dgm:prSet presAssocID="{F0BA4B85-D0FE-4BA0-B0B7-6CEAC5623EB8}" presName="sibTrans" presStyleLbl="sibTrans2D1" presStyleIdx="0" presStyleCnt="3"/>
      <dgm:spPr/>
      <dgm:t>
        <a:bodyPr/>
        <a:lstStyle/>
        <a:p>
          <a:endParaRPr lang="en-US"/>
        </a:p>
      </dgm:t>
    </dgm:pt>
    <dgm:pt modelId="{5B537A2A-5CC2-4A73-8E19-D5C27A76C79C}" type="pres">
      <dgm:prSet presAssocID="{F0BA4B85-D0FE-4BA0-B0B7-6CEAC5623EB8}" presName="spacerB" presStyleCnt="0"/>
      <dgm:spPr/>
    </dgm:pt>
    <dgm:pt modelId="{34D6B1B3-7B88-44EA-B00F-DF54EDFEA37D}" type="pres">
      <dgm:prSet presAssocID="{AFA6E18C-E5E3-4BBC-9B72-AB1A0053AC2E}" presName="node" presStyleLbl="node1" presStyleIdx="1" presStyleCnt="4" custLinFactNeighborX="3625" custLinFactNeighborY="-4070">
        <dgm:presLayoutVars>
          <dgm:bulletEnabled val="1"/>
        </dgm:presLayoutVars>
      </dgm:prSet>
      <dgm:spPr/>
      <dgm:t>
        <a:bodyPr/>
        <a:lstStyle/>
        <a:p>
          <a:endParaRPr lang="en-US"/>
        </a:p>
      </dgm:t>
    </dgm:pt>
    <dgm:pt modelId="{AEAE68A6-93A0-4BE3-B96A-E67A53E5B52F}" type="pres">
      <dgm:prSet presAssocID="{111C6B8C-774D-49A1-9B57-7D242BA8314F}" presName="spacerT" presStyleCnt="0"/>
      <dgm:spPr/>
    </dgm:pt>
    <dgm:pt modelId="{0A219D9D-DB65-4512-937C-6B7AF4CC0401}" type="pres">
      <dgm:prSet presAssocID="{111C6B8C-774D-49A1-9B57-7D242BA8314F}" presName="sibTrans" presStyleLbl="sibTrans2D1" presStyleIdx="1" presStyleCnt="3"/>
      <dgm:spPr/>
      <dgm:t>
        <a:bodyPr/>
        <a:lstStyle/>
        <a:p>
          <a:endParaRPr lang="en-US"/>
        </a:p>
      </dgm:t>
    </dgm:pt>
    <dgm:pt modelId="{943D7651-227F-4C41-85E0-89257564553A}" type="pres">
      <dgm:prSet presAssocID="{111C6B8C-774D-49A1-9B57-7D242BA8314F}" presName="spacerB" presStyleCnt="0"/>
      <dgm:spPr/>
    </dgm:pt>
    <dgm:pt modelId="{488B9A06-EC90-42F5-992A-44D71F479E81}" type="pres">
      <dgm:prSet presAssocID="{6FC03C8F-4A32-4337-8183-8E7451376F89}" presName="node" presStyleLbl="node1" presStyleIdx="2" presStyleCnt="4" custLinFactNeighborX="3625" custLinFactNeighborY="-4070">
        <dgm:presLayoutVars>
          <dgm:bulletEnabled val="1"/>
        </dgm:presLayoutVars>
      </dgm:prSet>
      <dgm:spPr/>
      <dgm:t>
        <a:bodyPr/>
        <a:lstStyle/>
        <a:p>
          <a:endParaRPr lang="en-US"/>
        </a:p>
      </dgm:t>
    </dgm:pt>
    <dgm:pt modelId="{30165E7A-E2A1-489E-BEB3-ED1CDF67F44F}" type="pres">
      <dgm:prSet presAssocID="{8D68E93B-CDC7-4DA8-927E-8D27B22AC55A}" presName="sibTransLast" presStyleLbl="sibTrans2D1" presStyleIdx="2" presStyleCnt="3"/>
      <dgm:spPr/>
      <dgm:t>
        <a:bodyPr/>
        <a:lstStyle/>
        <a:p>
          <a:endParaRPr lang="en-US"/>
        </a:p>
      </dgm:t>
    </dgm:pt>
    <dgm:pt modelId="{64F61212-BA4F-470B-BAA6-48B97DE8A0F7}" type="pres">
      <dgm:prSet presAssocID="{8D68E93B-CDC7-4DA8-927E-8D27B22AC55A}" presName="connectorText" presStyleLbl="sibTrans2D1" presStyleIdx="2" presStyleCnt="3"/>
      <dgm:spPr/>
      <dgm:t>
        <a:bodyPr/>
        <a:lstStyle/>
        <a:p>
          <a:endParaRPr lang="en-US"/>
        </a:p>
      </dgm:t>
    </dgm:pt>
    <dgm:pt modelId="{86DAE9A9-AE77-48C1-AFC4-483CB63CC951}" type="pres">
      <dgm:prSet presAssocID="{8D68E93B-CDC7-4DA8-927E-8D27B22AC55A}" presName="lastNode" presStyleLbl="node1" presStyleIdx="3" presStyleCnt="4">
        <dgm:presLayoutVars>
          <dgm:bulletEnabled val="1"/>
        </dgm:presLayoutVars>
      </dgm:prSet>
      <dgm:spPr/>
      <dgm:t>
        <a:bodyPr/>
        <a:lstStyle/>
        <a:p>
          <a:endParaRPr lang="en-US"/>
        </a:p>
      </dgm:t>
    </dgm:pt>
  </dgm:ptLst>
  <dgm:cxnLst>
    <dgm:cxn modelId="{3B820138-1880-4CF8-8469-304DE7CF80E5}" type="presOf" srcId="{8D68E93B-CDC7-4DA8-927E-8D27B22AC55A}" destId="{9AFB833E-A139-45F2-A428-93C530550AAF}" srcOrd="0" destOrd="0" presId="urn:microsoft.com/office/officeart/2005/8/layout/equation2"/>
    <dgm:cxn modelId="{969032FB-A0C3-4917-9F55-C70E913953EF}" type="presOf" srcId="{0B6DE2F2-D040-49D0-AA70-F85A810C472E}" destId="{28825C93-3F15-4198-ACDD-201FA5ADAA7D}" srcOrd="0" destOrd="0" presId="urn:microsoft.com/office/officeart/2005/8/layout/equation2"/>
    <dgm:cxn modelId="{99185D5E-AB73-4BB5-A47A-BF385A9BF066}" type="presOf" srcId="{F0BA4B85-D0FE-4BA0-B0B7-6CEAC5623EB8}" destId="{76A7C084-4169-41FD-BE39-6A6034E54619}" srcOrd="0" destOrd="0" presId="urn:microsoft.com/office/officeart/2005/8/layout/equation2"/>
    <dgm:cxn modelId="{623F7A27-E7A5-4A18-8385-C2223E8F58D3}" srcId="{8D68E93B-CDC7-4DA8-927E-8D27B22AC55A}" destId="{7A4C9101-1BD7-42E7-83E5-878BBA6E08F0}" srcOrd="3" destOrd="0" parTransId="{3EBFBCE9-4C08-48A5-B165-D4997DD6EB63}" sibTransId="{0C2A19B3-A11F-42D5-B7AE-795E3ED518CB}"/>
    <dgm:cxn modelId="{A7F5F16A-8447-4452-A124-56CDF891589D}" srcId="{8D68E93B-CDC7-4DA8-927E-8D27B22AC55A}" destId="{6FC03C8F-4A32-4337-8183-8E7451376F89}" srcOrd="2" destOrd="0" parTransId="{69ABF5A2-5287-4750-B46A-40BC83588A42}" sibTransId="{A9949DA4-6FDD-404D-9ABF-62A1260B36F1}"/>
    <dgm:cxn modelId="{A8083D1D-8920-4C2D-A298-F630C783026C}" type="presOf" srcId="{A9949DA4-6FDD-404D-9ABF-62A1260B36F1}" destId="{30165E7A-E2A1-489E-BEB3-ED1CDF67F44F}" srcOrd="0" destOrd="0" presId="urn:microsoft.com/office/officeart/2005/8/layout/equation2"/>
    <dgm:cxn modelId="{44F5828B-CAF5-4AD0-A879-8039A2A89377}" srcId="{8D68E93B-CDC7-4DA8-927E-8D27B22AC55A}" destId="{0B6DE2F2-D040-49D0-AA70-F85A810C472E}" srcOrd="0" destOrd="0" parTransId="{BA5B6859-EA84-45E1-8ABD-F688A0D6C0DE}" sibTransId="{F0BA4B85-D0FE-4BA0-B0B7-6CEAC5623EB8}"/>
    <dgm:cxn modelId="{3A8D0B95-AF9F-4BEF-B091-AA9E02CFC470}" type="presOf" srcId="{7A4C9101-1BD7-42E7-83E5-878BBA6E08F0}" destId="{86DAE9A9-AE77-48C1-AFC4-483CB63CC951}" srcOrd="0" destOrd="0" presId="urn:microsoft.com/office/officeart/2005/8/layout/equation2"/>
    <dgm:cxn modelId="{E02CE22E-AD60-43D6-973E-367203952835}" type="presOf" srcId="{6FC03C8F-4A32-4337-8183-8E7451376F89}" destId="{488B9A06-EC90-42F5-992A-44D71F479E81}" srcOrd="0" destOrd="0" presId="urn:microsoft.com/office/officeart/2005/8/layout/equation2"/>
    <dgm:cxn modelId="{204552E8-D69A-40E4-B3FC-0C256374FB54}" type="presOf" srcId="{111C6B8C-774D-49A1-9B57-7D242BA8314F}" destId="{0A219D9D-DB65-4512-937C-6B7AF4CC0401}" srcOrd="0" destOrd="0" presId="urn:microsoft.com/office/officeart/2005/8/layout/equation2"/>
    <dgm:cxn modelId="{8EBD09C8-1775-48D1-A47A-582EB145E09F}" srcId="{8D68E93B-CDC7-4DA8-927E-8D27B22AC55A}" destId="{AFA6E18C-E5E3-4BBC-9B72-AB1A0053AC2E}" srcOrd="1" destOrd="0" parTransId="{5BF5555F-5230-4965-8D24-4AE0200F33B5}" sibTransId="{111C6B8C-774D-49A1-9B57-7D242BA8314F}"/>
    <dgm:cxn modelId="{68102C82-F407-4A93-B82D-C995CD5EA5A3}" type="presOf" srcId="{A9949DA4-6FDD-404D-9ABF-62A1260B36F1}" destId="{64F61212-BA4F-470B-BAA6-48B97DE8A0F7}" srcOrd="1" destOrd="0" presId="urn:microsoft.com/office/officeart/2005/8/layout/equation2"/>
    <dgm:cxn modelId="{C832A623-6441-45E2-8F5F-AD9F42FBA252}" type="presOf" srcId="{AFA6E18C-E5E3-4BBC-9B72-AB1A0053AC2E}" destId="{34D6B1B3-7B88-44EA-B00F-DF54EDFEA37D}" srcOrd="0" destOrd="0" presId="urn:microsoft.com/office/officeart/2005/8/layout/equation2"/>
    <dgm:cxn modelId="{24B0DD1B-4B13-46D2-A1E6-C545E124AE6D}" type="presParOf" srcId="{9AFB833E-A139-45F2-A428-93C530550AAF}" destId="{1B38115F-9D62-49D5-B758-7E2DB9570E48}" srcOrd="0" destOrd="0" presId="urn:microsoft.com/office/officeart/2005/8/layout/equation2"/>
    <dgm:cxn modelId="{A67034C0-A9E7-43D6-8E81-ABB2132E80A3}" type="presParOf" srcId="{1B38115F-9D62-49D5-B758-7E2DB9570E48}" destId="{28825C93-3F15-4198-ACDD-201FA5ADAA7D}" srcOrd="0" destOrd="0" presId="urn:microsoft.com/office/officeart/2005/8/layout/equation2"/>
    <dgm:cxn modelId="{B2306874-253C-4CEB-A457-A61C82672D46}" type="presParOf" srcId="{1B38115F-9D62-49D5-B758-7E2DB9570E48}" destId="{902CBE45-E32F-4F80-AFF8-AA193D6CA1BE}" srcOrd="1" destOrd="0" presId="urn:microsoft.com/office/officeart/2005/8/layout/equation2"/>
    <dgm:cxn modelId="{60EDEDF7-2F9C-4543-947B-93B63FCB93DA}" type="presParOf" srcId="{1B38115F-9D62-49D5-B758-7E2DB9570E48}" destId="{76A7C084-4169-41FD-BE39-6A6034E54619}" srcOrd="2" destOrd="0" presId="urn:microsoft.com/office/officeart/2005/8/layout/equation2"/>
    <dgm:cxn modelId="{D130E9BD-DBDB-410E-88E7-F8B7F7A807B7}" type="presParOf" srcId="{1B38115F-9D62-49D5-B758-7E2DB9570E48}" destId="{5B537A2A-5CC2-4A73-8E19-D5C27A76C79C}" srcOrd="3" destOrd="0" presId="urn:microsoft.com/office/officeart/2005/8/layout/equation2"/>
    <dgm:cxn modelId="{20576EDA-952E-4CB9-9FCF-96A1A5C55224}" type="presParOf" srcId="{1B38115F-9D62-49D5-B758-7E2DB9570E48}" destId="{34D6B1B3-7B88-44EA-B00F-DF54EDFEA37D}" srcOrd="4" destOrd="0" presId="urn:microsoft.com/office/officeart/2005/8/layout/equation2"/>
    <dgm:cxn modelId="{C2E1789B-7863-4EB6-A93C-F4FC5AAA9A05}" type="presParOf" srcId="{1B38115F-9D62-49D5-B758-7E2DB9570E48}" destId="{AEAE68A6-93A0-4BE3-B96A-E67A53E5B52F}" srcOrd="5" destOrd="0" presId="urn:microsoft.com/office/officeart/2005/8/layout/equation2"/>
    <dgm:cxn modelId="{74879C30-7A83-4AED-AC21-7AFF9E3E4CFF}" type="presParOf" srcId="{1B38115F-9D62-49D5-B758-7E2DB9570E48}" destId="{0A219D9D-DB65-4512-937C-6B7AF4CC0401}" srcOrd="6" destOrd="0" presId="urn:microsoft.com/office/officeart/2005/8/layout/equation2"/>
    <dgm:cxn modelId="{FC30E707-F5BA-4E38-A49C-F90076AFBD61}" type="presParOf" srcId="{1B38115F-9D62-49D5-B758-7E2DB9570E48}" destId="{943D7651-227F-4C41-85E0-89257564553A}" srcOrd="7" destOrd="0" presId="urn:microsoft.com/office/officeart/2005/8/layout/equation2"/>
    <dgm:cxn modelId="{1B8749DC-A6DB-4833-B185-BB270876E6FC}" type="presParOf" srcId="{1B38115F-9D62-49D5-B758-7E2DB9570E48}" destId="{488B9A06-EC90-42F5-992A-44D71F479E81}" srcOrd="8" destOrd="0" presId="urn:microsoft.com/office/officeart/2005/8/layout/equation2"/>
    <dgm:cxn modelId="{E7114A5D-DF3F-4199-9308-C9DA1FFDC247}" type="presParOf" srcId="{9AFB833E-A139-45F2-A428-93C530550AAF}" destId="{30165E7A-E2A1-489E-BEB3-ED1CDF67F44F}" srcOrd="1" destOrd="0" presId="urn:microsoft.com/office/officeart/2005/8/layout/equation2"/>
    <dgm:cxn modelId="{50AA516C-0172-4E02-A90C-006B3B10EAF4}" type="presParOf" srcId="{30165E7A-E2A1-489E-BEB3-ED1CDF67F44F}" destId="{64F61212-BA4F-470B-BAA6-48B97DE8A0F7}" srcOrd="0" destOrd="0" presId="urn:microsoft.com/office/officeart/2005/8/layout/equation2"/>
    <dgm:cxn modelId="{FB97D22F-904C-482F-A8BB-2DBE5BE75DA0}" type="presParOf" srcId="{9AFB833E-A139-45F2-A428-93C530550AAF}" destId="{86DAE9A9-AE77-48C1-AFC4-483CB63CC951}"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CC9C41-6949-4D9B-8A09-C4438AB62D0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47EBED-5A86-47FA-9D94-BF3F44239805}">
      <dgm:prSet phldrT="[Text]" custT="1"/>
      <dgm:spPr>
        <a:gradFill flip="none" rotWithShape="0">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6200000" scaled="1"/>
          <a:tileRect/>
        </a:gradFill>
        <a:ln w="28575">
          <a:solidFill>
            <a:schemeClr val="bg1"/>
          </a:solidFill>
        </a:ln>
        <a:effectLst>
          <a:outerShdw blurRad="50800" dist="38100" dir="2700000" algn="tl" rotWithShape="0">
            <a:prstClr val="black">
              <a:alpha val="40000"/>
            </a:prstClr>
          </a:outerShdw>
        </a:effectLst>
      </dgm:spPr>
      <dgm:t>
        <a:bodyPr/>
        <a:lstStyle/>
        <a:p>
          <a:r>
            <a:rPr lang="en-US" sz="1600" b="1" dirty="0" smtClean="0">
              <a:latin typeface="Book Antiqua" panose="02040602050305030304" pitchFamily="18" charset="0"/>
            </a:rPr>
            <a:t>Top Line Benefits</a:t>
          </a:r>
          <a:endParaRPr lang="en-US" sz="1600" b="1" dirty="0">
            <a:latin typeface="Book Antiqua" panose="02040602050305030304" pitchFamily="18" charset="0"/>
          </a:endParaRPr>
        </a:p>
      </dgm:t>
    </dgm:pt>
    <dgm:pt modelId="{E0FA12A5-F04B-47B7-96A0-5295719BC656}" type="parTrans" cxnId="{96E8E6EC-5EC0-4296-928B-DA27EAF8B7C4}">
      <dgm:prSet/>
      <dgm:spPr/>
      <dgm:t>
        <a:bodyPr/>
        <a:lstStyle/>
        <a:p>
          <a:endParaRPr lang="en-US"/>
        </a:p>
      </dgm:t>
    </dgm:pt>
    <dgm:pt modelId="{221EFDAC-31B2-4940-B142-3A6036C72071}" type="sibTrans" cxnId="{96E8E6EC-5EC0-4296-928B-DA27EAF8B7C4}">
      <dgm:prSet/>
      <dgm:spPr/>
      <dgm:t>
        <a:bodyPr/>
        <a:lstStyle/>
        <a:p>
          <a:endParaRPr lang="en-US"/>
        </a:p>
      </dgm:t>
    </dgm:pt>
    <dgm:pt modelId="{F410FA1C-4F71-4495-886D-B96B618B0A4F}">
      <dgm:prSet phldrT="[Text]"/>
      <dgm:spPr>
        <a:solidFill>
          <a:srgbClr val="F7FCFF">
            <a:alpha val="89804"/>
          </a:srgbClr>
        </a:solidFill>
        <a:effectLst>
          <a:outerShdw blurRad="50800" dist="38100" dir="2700000" algn="tl" rotWithShape="0">
            <a:prstClr val="black">
              <a:alpha val="40000"/>
            </a:prstClr>
          </a:outerShdw>
        </a:effectLst>
      </dgm:spPr>
      <dgm:t>
        <a:bodyPr/>
        <a:lstStyle/>
        <a:p>
          <a:r>
            <a:rPr lang="en-US" dirty="0" smtClean="0">
              <a:latin typeface="Book Antiqua" panose="02040602050305030304" pitchFamily="18" charset="0"/>
            </a:rPr>
            <a:t>Introduce new integrated workflows &amp; capabilities</a:t>
          </a:r>
          <a:endParaRPr lang="en-US" dirty="0">
            <a:latin typeface="Book Antiqua" panose="02040602050305030304" pitchFamily="18" charset="0"/>
          </a:endParaRPr>
        </a:p>
      </dgm:t>
    </dgm:pt>
    <dgm:pt modelId="{BCFEF1E6-51B3-4D99-A34E-EF625656D2D4}" type="parTrans" cxnId="{DD94D73D-C776-4A4F-BCDC-C92ECEFC7959}">
      <dgm:prSet/>
      <dgm:spPr>
        <a:ln>
          <a:solidFill>
            <a:schemeClr val="tx2">
              <a:lumMod val="60000"/>
              <a:lumOff val="40000"/>
            </a:schemeClr>
          </a:solidFill>
        </a:ln>
      </dgm:spPr>
      <dgm:t>
        <a:bodyPr/>
        <a:lstStyle/>
        <a:p>
          <a:endParaRPr lang="en-US"/>
        </a:p>
      </dgm:t>
    </dgm:pt>
    <dgm:pt modelId="{FE4687B4-13AB-4A52-9BE8-D1BCC5006149}" type="sibTrans" cxnId="{DD94D73D-C776-4A4F-BCDC-C92ECEFC7959}">
      <dgm:prSet/>
      <dgm:spPr/>
      <dgm:t>
        <a:bodyPr/>
        <a:lstStyle/>
        <a:p>
          <a:endParaRPr lang="en-US"/>
        </a:p>
      </dgm:t>
    </dgm:pt>
    <dgm:pt modelId="{4DBD94FD-47D2-4729-85F5-9660F5DC3C03}">
      <dgm:prSet phldrT="[Text]" custT="1"/>
      <dgm:spPr>
        <a:gradFill flip="none" rotWithShape="0">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6200000" scaled="1"/>
          <a:tileRect/>
        </a:gradFill>
        <a:ln w="28575">
          <a:solidFill>
            <a:schemeClr val="bg1"/>
          </a:solidFill>
        </a:ln>
        <a:effectLst>
          <a:outerShdw blurRad="50800" dist="38100" dir="2700000" algn="tl" rotWithShape="0">
            <a:prstClr val="black">
              <a:alpha val="40000"/>
            </a:prstClr>
          </a:outerShdw>
        </a:effectLst>
      </dgm:spPr>
      <dgm:t>
        <a:bodyPr/>
        <a:lstStyle/>
        <a:p>
          <a:r>
            <a:rPr lang="en-US" sz="1600" b="1" dirty="0" smtClean="0">
              <a:latin typeface="Book Antiqua" panose="02040602050305030304" pitchFamily="18" charset="0"/>
            </a:rPr>
            <a:t>Bottom Line Benefits</a:t>
          </a:r>
          <a:endParaRPr lang="en-US" sz="1600" b="1" dirty="0">
            <a:latin typeface="Book Antiqua" panose="02040602050305030304" pitchFamily="18" charset="0"/>
          </a:endParaRPr>
        </a:p>
      </dgm:t>
    </dgm:pt>
    <dgm:pt modelId="{D59F1103-7D3B-436D-8159-65790516148D}" type="parTrans" cxnId="{CC292B3C-4885-42C8-8555-7A3F7770D338}">
      <dgm:prSet/>
      <dgm:spPr/>
      <dgm:t>
        <a:bodyPr/>
        <a:lstStyle/>
        <a:p>
          <a:endParaRPr lang="en-US"/>
        </a:p>
      </dgm:t>
    </dgm:pt>
    <dgm:pt modelId="{66172D20-A3F1-48C8-BDF3-858A4700CF26}" type="sibTrans" cxnId="{CC292B3C-4885-42C8-8555-7A3F7770D338}">
      <dgm:prSet/>
      <dgm:spPr/>
      <dgm:t>
        <a:bodyPr/>
        <a:lstStyle/>
        <a:p>
          <a:endParaRPr lang="en-US"/>
        </a:p>
      </dgm:t>
    </dgm:pt>
    <dgm:pt modelId="{B2BEC392-7CB6-4342-B61A-817D649EB3EA}">
      <dgm:prSet phldrT="[Text]"/>
      <dgm:spPr>
        <a:solidFill>
          <a:srgbClr val="F7FCFF">
            <a:alpha val="89804"/>
          </a:srgbClr>
        </a:solidFill>
        <a:effectLst>
          <a:outerShdw blurRad="50800" dist="38100" dir="2700000" algn="tl" rotWithShape="0">
            <a:prstClr val="black">
              <a:alpha val="40000"/>
            </a:prstClr>
          </a:outerShdw>
        </a:effectLst>
      </dgm:spPr>
      <dgm:t>
        <a:bodyPr/>
        <a:lstStyle/>
        <a:p>
          <a:r>
            <a:rPr lang="en-US" dirty="0" smtClean="0">
              <a:latin typeface="Book Antiqua" panose="02040602050305030304" pitchFamily="18" charset="0"/>
            </a:rPr>
            <a:t>Experience dramatic cost savings in managing high volume time series data with  costs &lt;&lt; $10,000 per TB</a:t>
          </a:r>
          <a:endParaRPr lang="en-US" dirty="0">
            <a:latin typeface="Book Antiqua" panose="02040602050305030304" pitchFamily="18" charset="0"/>
          </a:endParaRPr>
        </a:p>
      </dgm:t>
    </dgm:pt>
    <dgm:pt modelId="{17383626-E7B3-44D4-B440-060DC333BD45}" type="parTrans" cxnId="{54C296D0-3E0C-4904-A072-D98702C31628}">
      <dgm:prSet/>
      <dgm:spPr>
        <a:ln>
          <a:solidFill>
            <a:schemeClr val="tx2">
              <a:lumMod val="60000"/>
              <a:lumOff val="40000"/>
            </a:schemeClr>
          </a:solidFill>
        </a:ln>
      </dgm:spPr>
      <dgm:t>
        <a:bodyPr/>
        <a:lstStyle/>
        <a:p>
          <a:endParaRPr lang="en-US"/>
        </a:p>
      </dgm:t>
    </dgm:pt>
    <dgm:pt modelId="{EB9D3B6C-D89D-4932-8994-37CF569B1B6C}" type="sibTrans" cxnId="{54C296D0-3E0C-4904-A072-D98702C31628}">
      <dgm:prSet/>
      <dgm:spPr/>
      <dgm:t>
        <a:bodyPr/>
        <a:lstStyle/>
        <a:p>
          <a:endParaRPr lang="en-US"/>
        </a:p>
      </dgm:t>
    </dgm:pt>
    <dgm:pt modelId="{8D22B3C5-9A23-4B5F-BC37-35487C5C65E4}">
      <dgm:prSet/>
      <dgm:spPr>
        <a:solidFill>
          <a:srgbClr val="F7FCFF">
            <a:alpha val="89804"/>
          </a:srgbClr>
        </a:solidFill>
        <a:effectLst>
          <a:outerShdw blurRad="50800" dist="38100" dir="2700000" algn="tl" rotWithShape="0">
            <a:prstClr val="black">
              <a:alpha val="40000"/>
            </a:prstClr>
          </a:outerShdw>
        </a:effectLst>
      </dgm:spPr>
      <dgm:t>
        <a:bodyPr/>
        <a:lstStyle/>
        <a:p>
          <a:r>
            <a:rPr lang="en-US" dirty="0" smtClean="0">
              <a:latin typeface="Book Antiqua" panose="02040602050305030304" pitchFamily="18" charset="0"/>
            </a:rPr>
            <a:t>Share real-time data with full control over data lifecycle</a:t>
          </a:r>
          <a:endParaRPr lang="en-US" dirty="0">
            <a:latin typeface="Book Antiqua" panose="02040602050305030304" pitchFamily="18" charset="0"/>
          </a:endParaRPr>
        </a:p>
      </dgm:t>
    </dgm:pt>
    <dgm:pt modelId="{C8EFA1B6-4400-4918-8195-191AAE81545B}" type="parTrans" cxnId="{DEABCA62-80E3-47DE-A7DC-8A01217DE076}">
      <dgm:prSet/>
      <dgm:spPr>
        <a:ln>
          <a:solidFill>
            <a:schemeClr val="tx2">
              <a:lumMod val="60000"/>
              <a:lumOff val="40000"/>
            </a:schemeClr>
          </a:solidFill>
        </a:ln>
      </dgm:spPr>
      <dgm:t>
        <a:bodyPr/>
        <a:lstStyle/>
        <a:p>
          <a:endParaRPr lang="en-US"/>
        </a:p>
      </dgm:t>
    </dgm:pt>
    <dgm:pt modelId="{A027189C-5AC2-42BC-8026-95444B871389}" type="sibTrans" cxnId="{DEABCA62-80E3-47DE-A7DC-8A01217DE076}">
      <dgm:prSet/>
      <dgm:spPr/>
      <dgm:t>
        <a:bodyPr/>
        <a:lstStyle/>
        <a:p>
          <a:endParaRPr lang="en-US"/>
        </a:p>
      </dgm:t>
    </dgm:pt>
    <dgm:pt modelId="{7EF42CFE-8196-4071-BC3B-E56847964100}">
      <dgm:prSet/>
      <dgm:spPr>
        <a:solidFill>
          <a:srgbClr val="F7FCFF">
            <a:alpha val="89804"/>
          </a:srgbClr>
        </a:solidFill>
        <a:effectLst>
          <a:outerShdw blurRad="50800" dist="38100" dir="2700000" algn="tl" rotWithShape="0">
            <a:prstClr val="black">
              <a:alpha val="40000"/>
            </a:prstClr>
          </a:outerShdw>
        </a:effectLst>
      </dgm:spPr>
      <dgm:t>
        <a:bodyPr/>
        <a:lstStyle/>
        <a:p>
          <a:r>
            <a:rPr lang="en-US" dirty="0" smtClean="0">
              <a:latin typeface="Book Antiqua" panose="02040602050305030304" pitchFamily="18" charset="0"/>
            </a:rPr>
            <a:t>Dramatically decrease response times for extreme scale time series data using indexing, sketching, and sampling</a:t>
          </a:r>
          <a:endParaRPr lang="en-US" dirty="0">
            <a:latin typeface="Book Antiqua" panose="02040602050305030304" pitchFamily="18" charset="0"/>
          </a:endParaRPr>
        </a:p>
      </dgm:t>
    </dgm:pt>
    <dgm:pt modelId="{F0170158-C7C6-4B04-9C7D-6309474441B8}" type="parTrans" cxnId="{6CF59602-942E-4679-A21B-BBE7C96B67D5}">
      <dgm:prSet/>
      <dgm:spPr>
        <a:ln>
          <a:solidFill>
            <a:schemeClr val="tx2">
              <a:lumMod val="60000"/>
              <a:lumOff val="40000"/>
            </a:schemeClr>
          </a:solidFill>
        </a:ln>
      </dgm:spPr>
      <dgm:t>
        <a:bodyPr/>
        <a:lstStyle/>
        <a:p>
          <a:endParaRPr lang="en-US"/>
        </a:p>
      </dgm:t>
    </dgm:pt>
    <dgm:pt modelId="{74B11D2E-6D87-4A8C-A9CC-FE19C3A9066D}" type="sibTrans" cxnId="{6CF59602-942E-4679-A21B-BBE7C96B67D5}">
      <dgm:prSet/>
      <dgm:spPr/>
      <dgm:t>
        <a:bodyPr/>
        <a:lstStyle/>
        <a:p>
          <a:endParaRPr lang="en-US"/>
        </a:p>
      </dgm:t>
    </dgm:pt>
    <dgm:pt modelId="{E16DC9AE-6109-4250-9DAF-3327D35D5AAA}">
      <dgm:prSet/>
      <dgm:spPr>
        <a:solidFill>
          <a:srgbClr val="F7FCFF">
            <a:alpha val="89804"/>
          </a:srgbClr>
        </a:solidFill>
        <a:effectLst>
          <a:outerShdw blurRad="50800" dist="38100" dir="2700000" algn="tl" rotWithShape="0">
            <a:prstClr val="black">
              <a:alpha val="40000"/>
            </a:prstClr>
          </a:outerShdw>
        </a:effectLst>
      </dgm:spPr>
      <dgm:t>
        <a:bodyPr/>
        <a:lstStyle/>
        <a:p>
          <a:r>
            <a:rPr lang="en-US" dirty="0" smtClean="0">
              <a:latin typeface="Book Antiqua" panose="02040602050305030304" pitchFamily="18" charset="0"/>
            </a:rPr>
            <a:t>Experience benefits, in real-time, globally across heterogeneous data centers</a:t>
          </a:r>
          <a:endParaRPr lang="en-US" dirty="0">
            <a:latin typeface="Book Antiqua" panose="02040602050305030304" pitchFamily="18" charset="0"/>
          </a:endParaRPr>
        </a:p>
      </dgm:t>
    </dgm:pt>
    <dgm:pt modelId="{54669D33-EA34-47C7-A405-A20C77C450DF}" type="parTrans" cxnId="{4B1AF765-BB82-4A61-B6E9-9C645509294A}">
      <dgm:prSet/>
      <dgm:spPr>
        <a:ln>
          <a:solidFill>
            <a:schemeClr val="tx2">
              <a:lumMod val="60000"/>
              <a:lumOff val="40000"/>
            </a:schemeClr>
          </a:solidFill>
        </a:ln>
      </dgm:spPr>
      <dgm:t>
        <a:bodyPr/>
        <a:lstStyle/>
        <a:p>
          <a:endParaRPr lang="en-US"/>
        </a:p>
      </dgm:t>
    </dgm:pt>
    <dgm:pt modelId="{B7A1D54E-B32F-481C-AA26-69C2D694B996}" type="sibTrans" cxnId="{4B1AF765-BB82-4A61-B6E9-9C645509294A}">
      <dgm:prSet/>
      <dgm:spPr/>
      <dgm:t>
        <a:bodyPr/>
        <a:lstStyle/>
        <a:p>
          <a:endParaRPr lang="en-US"/>
        </a:p>
      </dgm:t>
    </dgm:pt>
    <dgm:pt modelId="{2846C127-3077-4301-885D-B7F96BA606BA}">
      <dgm:prSet/>
      <dgm:spPr>
        <a:solidFill>
          <a:srgbClr val="F7FCFF">
            <a:alpha val="89804"/>
          </a:srgbClr>
        </a:solidFill>
        <a:effectLst>
          <a:outerShdw blurRad="50800" dist="38100" dir="2700000" algn="tl" rotWithShape="0">
            <a:prstClr val="black">
              <a:alpha val="40000"/>
            </a:prstClr>
          </a:outerShdw>
        </a:effectLst>
      </dgm:spPr>
      <dgm:t>
        <a:bodyPr/>
        <a:lstStyle/>
        <a:p>
          <a:r>
            <a:rPr lang="en-US" dirty="0" smtClean="0">
              <a:latin typeface="Book Antiqua" panose="02040602050305030304" pitchFamily="18" charset="0"/>
            </a:rPr>
            <a:t>Seamless integration with other repositories and systems</a:t>
          </a:r>
          <a:endParaRPr lang="en-US" dirty="0">
            <a:latin typeface="Book Antiqua" panose="02040602050305030304" pitchFamily="18" charset="0"/>
          </a:endParaRPr>
        </a:p>
      </dgm:t>
    </dgm:pt>
    <dgm:pt modelId="{6A573B36-46FA-4AD6-A4EF-879BBB387110}" type="parTrans" cxnId="{50778DE8-A950-4CBB-983A-FD67EEA28713}">
      <dgm:prSet/>
      <dgm:spPr>
        <a:ln>
          <a:solidFill>
            <a:schemeClr val="tx2">
              <a:lumMod val="60000"/>
              <a:lumOff val="40000"/>
            </a:schemeClr>
          </a:solidFill>
        </a:ln>
      </dgm:spPr>
      <dgm:t>
        <a:bodyPr/>
        <a:lstStyle/>
        <a:p>
          <a:endParaRPr lang="en-US"/>
        </a:p>
      </dgm:t>
    </dgm:pt>
    <dgm:pt modelId="{2552D41A-37BE-44E4-A54D-7358DB81AAE1}" type="sibTrans" cxnId="{50778DE8-A950-4CBB-983A-FD67EEA28713}">
      <dgm:prSet/>
      <dgm:spPr/>
      <dgm:t>
        <a:bodyPr/>
        <a:lstStyle/>
        <a:p>
          <a:endParaRPr lang="en-US"/>
        </a:p>
      </dgm:t>
    </dgm:pt>
    <dgm:pt modelId="{711A5ED0-195E-4DDD-BB53-406750F591E0}">
      <dgm:prSet/>
      <dgm:spPr>
        <a:solidFill>
          <a:srgbClr val="F7FCFF">
            <a:alpha val="89804"/>
          </a:srgbClr>
        </a:solidFill>
        <a:effectLst>
          <a:outerShdw blurRad="50800" dist="38100" dir="2700000" algn="tl" rotWithShape="0">
            <a:prstClr val="black">
              <a:alpha val="40000"/>
            </a:prstClr>
          </a:outerShdw>
        </a:effectLst>
      </dgm:spPr>
      <dgm:t>
        <a:bodyPr/>
        <a:lstStyle/>
        <a:p>
          <a:r>
            <a:rPr lang="en-US" dirty="0" smtClean="0">
              <a:latin typeface="Book Antiqua" panose="02040602050305030304" pitchFamily="18" charset="0"/>
            </a:rPr>
            <a:t>Deploy flexibly in internal, cloud, and hybrid data centers globally with any desired topology</a:t>
          </a:r>
          <a:endParaRPr lang="en-US" dirty="0">
            <a:latin typeface="Book Antiqua" panose="02040602050305030304" pitchFamily="18" charset="0"/>
          </a:endParaRPr>
        </a:p>
      </dgm:t>
    </dgm:pt>
    <dgm:pt modelId="{AB55156E-3B38-4454-A17A-99D9F73E9181}" type="parTrans" cxnId="{432D9093-24AB-4258-9EF9-BFCD7831862C}">
      <dgm:prSet/>
      <dgm:spPr>
        <a:ln>
          <a:solidFill>
            <a:schemeClr val="tx2">
              <a:lumMod val="60000"/>
              <a:lumOff val="40000"/>
            </a:schemeClr>
          </a:solidFill>
        </a:ln>
      </dgm:spPr>
      <dgm:t>
        <a:bodyPr/>
        <a:lstStyle/>
        <a:p>
          <a:endParaRPr lang="en-US"/>
        </a:p>
      </dgm:t>
    </dgm:pt>
    <dgm:pt modelId="{064A51F4-7D46-4B49-B0B5-E1E8EF11C05D}" type="sibTrans" cxnId="{432D9093-24AB-4258-9EF9-BFCD7831862C}">
      <dgm:prSet/>
      <dgm:spPr/>
      <dgm:t>
        <a:bodyPr/>
        <a:lstStyle/>
        <a:p>
          <a:endParaRPr lang="en-US"/>
        </a:p>
      </dgm:t>
    </dgm:pt>
    <dgm:pt modelId="{64D51FEA-6431-4A91-B614-989AEC386B68}">
      <dgm:prSet/>
      <dgm:spPr>
        <a:solidFill>
          <a:srgbClr val="F7FCFF">
            <a:alpha val="89804"/>
          </a:srgbClr>
        </a:solidFill>
        <a:effectLst>
          <a:outerShdw blurRad="50800" dist="38100" dir="2700000" algn="tl" rotWithShape="0">
            <a:prstClr val="black">
              <a:alpha val="40000"/>
            </a:prstClr>
          </a:outerShdw>
        </a:effectLst>
      </dgm:spPr>
      <dgm:t>
        <a:bodyPr/>
        <a:lstStyle/>
        <a:p>
          <a:r>
            <a:rPr lang="en-US" dirty="0" smtClean="0">
              <a:latin typeface="Book Antiqua" panose="02040602050305030304" pitchFamily="18" charset="0"/>
            </a:rPr>
            <a:t>Greatly ease the creation and management of networked time series managers</a:t>
          </a:r>
          <a:endParaRPr lang="en-US" dirty="0">
            <a:latin typeface="Book Antiqua" panose="02040602050305030304" pitchFamily="18" charset="0"/>
          </a:endParaRPr>
        </a:p>
      </dgm:t>
    </dgm:pt>
    <dgm:pt modelId="{C76C630B-5A63-40C5-BC90-DD57E61B6C34}" type="parTrans" cxnId="{2A5A6E94-AFB2-4C65-98F2-219F5E1E689A}">
      <dgm:prSet/>
      <dgm:spPr>
        <a:ln>
          <a:solidFill>
            <a:schemeClr val="tx2">
              <a:lumMod val="60000"/>
              <a:lumOff val="40000"/>
            </a:schemeClr>
          </a:solidFill>
        </a:ln>
      </dgm:spPr>
      <dgm:t>
        <a:bodyPr/>
        <a:lstStyle/>
        <a:p>
          <a:endParaRPr lang="en-US"/>
        </a:p>
      </dgm:t>
    </dgm:pt>
    <dgm:pt modelId="{8EFE2B2C-9B4F-49B7-947D-A9CDFDC84BE7}" type="sibTrans" cxnId="{2A5A6E94-AFB2-4C65-98F2-219F5E1E689A}">
      <dgm:prSet/>
      <dgm:spPr/>
      <dgm:t>
        <a:bodyPr/>
        <a:lstStyle/>
        <a:p>
          <a:endParaRPr lang="en-US"/>
        </a:p>
      </dgm:t>
    </dgm:pt>
    <dgm:pt modelId="{8B3F8E09-6868-44AB-9042-612CE80555C1}" type="pres">
      <dgm:prSet presAssocID="{1BCC9C41-6949-4D9B-8A09-C4438AB62D0E}" presName="diagram" presStyleCnt="0">
        <dgm:presLayoutVars>
          <dgm:chPref val="1"/>
          <dgm:dir/>
          <dgm:animOne val="branch"/>
          <dgm:animLvl val="lvl"/>
          <dgm:resizeHandles/>
        </dgm:presLayoutVars>
      </dgm:prSet>
      <dgm:spPr/>
      <dgm:t>
        <a:bodyPr/>
        <a:lstStyle/>
        <a:p>
          <a:endParaRPr lang="en-US"/>
        </a:p>
      </dgm:t>
    </dgm:pt>
    <dgm:pt modelId="{61FF862C-77E5-4212-991B-1474C5546B5D}" type="pres">
      <dgm:prSet presAssocID="{5F47EBED-5A86-47FA-9D94-BF3F44239805}" presName="root" presStyleCnt="0"/>
      <dgm:spPr/>
    </dgm:pt>
    <dgm:pt modelId="{D10A64A8-0D24-4269-94C7-7C36EC8572E4}" type="pres">
      <dgm:prSet presAssocID="{5F47EBED-5A86-47FA-9D94-BF3F44239805}" presName="rootComposite" presStyleCnt="0"/>
      <dgm:spPr/>
    </dgm:pt>
    <dgm:pt modelId="{B6DA99B0-B749-4736-B765-CF466DDB3AA6}" type="pres">
      <dgm:prSet presAssocID="{5F47EBED-5A86-47FA-9D94-BF3F44239805}" presName="rootText" presStyleLbl="node1" presStyleIdx="0" presStyleCnt="2" custScaleX="135731" custLinFactNeighborY="-1109"/>
      <dgm:spPr/>
      <dgm:t>
        <a:bodyPr/>
        <a:lstStyle/>
        <a:p>
          <a:endParaRPr lang="en-US"/>
        </a:p>
      </dgm:t>
    </dgm:pt>
    <dgm:pt modelId="{638AC17E-BC09-4227-A36B-068EC19F713D}" type="pres">
      <dgm:prSet presAssocID="{5F47EBED-5A86-47FA-9D94-BF3F44239805}" presName="rootConnector" presStyleLbl="node1" presStyleIdx="0" presStyleCnt="2"/>
      <dgm:spPr/>
      <dgm:t>
        <a:bodyPr/>
        <a:lstStyle/>
        <a:p>
          <a:endParaRPr lang="en-US"/>
        </a:p>
      </dgm:t>
    </dgm:pt>
    <dgm:pt modelId="{E8EF54D0-E242-4101-B5CB-B01A71B80888}" type="pres">
      <dgm:prSet presAssocID="{5F47EBED-5A86-47FA-9D94-BF3F44239805}" presName="childShape" presStyleCnt="0"/>
      <dgm:spPr/>
    </dgm:pt>
    <dgm:pt modelId="{221E463F-A5F5-44A9-B413-2E3545982AF8}" type="pres">
      <dgm:prSet presAssocID="{BCFEF1E6-51B3-4D99-A34E-EF625656D2D4}" presName="Name13" presStyleLbl="parChTrans1D2" presStyleIdx="0" presStyleCnt="8"/>
      <dgm:spPr/>
      <dgm:t>
        <a:bodyPr/>
        <a:lstStyle/>
        <a:p>
          <a:endParaRPr lang="en-US"/>
        </a:p>
      </dgm:t>
    </dgm:pt>
    <dgm:pt modelId="{2D290EF1-7C1B-461B-86E0-A4EBE1FB1D6A}" type="pres">
      <dgm:prSet presAssocID="{F410FA1C-4F71-4495-886D-B96B618B0A4F}" presName="childText" presStyleLbl="bgAcc1" presStyleIdx="0" presStyleCnt="8" custScaleX="147379">
        <dgm:presLayoutVars>
          <dgm:bulletEnabled val="1"/>
        </dgm:presLayoutVars>
      </dgm:prSet>
      <dgm:spPr/>
      <dgm:t>
        <a:bodyPr/>
        <a:lstStyle/>
        <a:p>
          <a:endParaRPr lang="en-US"/>
        </a:p>
      </dgm:t>
    </dgm:pt>
    <dgm:pt modelId="{3688412F-45D4-45E5-A0DF-4EE5B60A3548}" type="pres">
      <dgm:prSet presAssocID="{C8EFA1B6-4400-4918-8195-191AAE81545B}" presName="Name13" presStyleLbl="parChTrans1D2" presStyleIdx="1" presStyleCnt="8"/>
      <dgm:spPr/>
      <dgm:t>
        <a:bodyPr/>
        <a:lstStyle/>
        <a:p>
          <a:endParaRPr lang="en-US"/>
        </a:p>
      </dgm:t>
    </dgm:pt>
    <dgm:pt modelId="{6CAAE681-C229-4E6A-B4F1-CC829A199EE1}" type="pres">
      <dgm:prSet presAssocID="{8D22B3C5-9A23-4B5F-BC37-35487C5C65E4}" presName="childText" presStyleLbl="bgAcc1" presStyleIdx="1" presStyleCnt="8" custScaleX="147379">
        <dgm:presLayoutVars>
          <dgm:bulletEnabled val="1"/>
        </dgm:presLayoutVars>
      </dgm:prSet>
      <dgm:spPr/>
      <dgm:t>
        <a:bodyPr/>
        <a:lstStyle/>
        <a:p>
          <a:endParaRPr lang="en-US"/>
        </a:p>
      </dgm:t>
    </dgm:pt>
    <dgm:pt modelId="{B519BE04-35C9-43FE-B814-E0AF47F087CB}" type="pres">
      <dgm:prSet presAssocID="{F0170158-C7C6-4B04-9C7D-6309474441B8}" presName="Name13" presStyleLbl="parChTrans1D2" presStyleIdx="2" presStyleCnt="8"/>
      <dgm:spPr/>
      <dgm:t>
        <a:bodyPr/>
        <a:lstStyle/>
        <a:p>
          <a:endParaRPr lang="en-US"/>
        </a:p>
      </dgm:t>
    </dgm:pt>
    <dgm:pt modelId="{69B12B11-D17C-4BDD-AE08-06DA02F5A257}" type="pres">
      <dgm:prSet presAssocID="{7EF42CFE-8196-4071-BC3B-E56847964100}" presName="childText" presStyleLbl="bgAcc1" presStyleIdx="2" presStyleCnt="8" custScaleX="147379">
        <dgm:presLayoutVars>
          <dgm:bulletEnabled val="1"/>
        </dgm:presLayoutVars>
      </dgm:prSet>
      <dgm:spPr/>
      <dgm:t>
        <a:bodyPr/>
        <a:lstStyle/>
        <a:p>
          <a:endParaRPr lang="en-US"/>
        </a:p>
      </dgm:t>
    </dgm:pt>
    <dgm:pt modelId="{1D4294DA-ACC5-43C6-A43C-7283A525B1CB}" type="pres">
      <dgm:prSet presAssocID="{54669D33-EA34-47C7-A405-A20C77C450DF}" presName="Name13" presStyleLbl="parChTrans1D2" presStyleIdx="3" presStyleCnt="8"/>
      <dgm:spPr/>
      <dgm:t>
        <a:bodyPr/>
        <a:lstStyle/>
        <a:p>
          <a:endParaRPr lang="en-US"/>
        </a:p>
      </dgm:t>
    </dgm:pt>
    <dgm:pt modelId="{E73A4876-4CAE-4524-8B4C-20927E091029}" type="pres">
      <dgm:prSet presAssocID="{E16DC9AE-6109-4250-9DAF-3327D35D5AAA}" presName="childText" presStyleLbl="bgAcc1" presStyleIdx="3" presStyleCnt="8" custScaleX="147379">
        <dgm:presLayoutVars>
          <dgm:bulletEnabled val="1"/>
        </dgm:presLayoutVars>
      </dgm:prSet>
      <dgm:spPr/>
      <dgm:t>
        <a:bodyPr/>
        <a:lstStyle/>
        <a:p>
          <a:endParaRPr lang="en-US"/>
        </a:p>
      </dgm:t>
    </dgm:pt>
    <dgm:pt modelId="{D487294D-FE00-4EBE-BA8C-AE39A85F8A5C}" type="pres">
      <dgm:prSet presAssocID="{4DBD94FD-47D2-4729-85F5-9660F5DC3C03}" presName="root" presStyleCnt="0"/>
      <dgm:spPr/>
    </dgm:pt>
    <dgm:pt modelId="{2A042918-AA0E-4E4F-9F72-7DAE21A415AC}" type="pres">
      <dgm:prSet presAssocID="{4DBD94FD-47D2-4729-85F5-9660F5DC3C03}" presName="rootComposite" presStyleCnt="0"/>
      <dgm:spPr/>
    </dgm:pt>
    <dgm:pt modelId="{564ECFD8-A86A-4817-BF59-BE15B463A349}" type="pres">
      <dgm:prSet presAssocID="{4DBD94FD-47D2-4729-85F5-9660F5DC3C03}" presName="rootText" presStyleLbl="node1" presStyleIdx="1" presStyleCnt="2" custScaleX="135731" custLinFactNeighborY="-1109"/>
      <dgm:spPr/>
      <dgm:t>
        <a:bodyPr/>
        <a:lstStyle/>
        <a:p>
          <a:endParaRPr lang="en-US"/>
        </a:p>
      </dgm:t>
    </dgm:pt>
    <dgm:pt modelId="{E6C7A117-775A-4DD8-A0F0-4F3F0D7DE1D4}" type="pres">
      <dgm:prSet presAssocID="{4DBD94FD-47D2-4729-85F5-9660F5DC3C03}" presName="rootConnector" presStyleLbl="node1" presStyleIdx="1" presStyleCnt="2"/>
      <dgm:spPr/>
      <dgm:t>
        <a:bodyPr/>
        <a:lstStyle/>
        <a:p>
          <a:endParaRPr lang="en-US"/>
        </a:p>
      </dgm:t>
    </dgm:pt>
    <dgm:pt modelId="{8D7CE7B4-2DCD-489E-B341-E1D28A470222}" type="pres">
      <dgm:prSet presAssocID="{4DBD94FD-47D2-4729-85F5-9660F5DC3C03}" presName="childShape" presStyleCnt="0"/>
      <dgm:spPr/>
    </dgm:pt>
    <dgm:pt modelId="{B22602B4-8E14-4A8E-9DD6-0C1C523E9F61}" type="pres">
      <dgm:prSet presAssocID="{17383626-E7B3-44D4-B440-060DC333BD45}" presName="Name13" presStyleLbl="parChTrans1D2" presStyleIdx="4" presStyleCnt="8"/>
      <dgm:spPr/>
      <dgm:t>
        <a:bodyPr/>
        <a:lstStyle/>
        <a:p>
          <a:endParaRPr lang="en-US"/>
        </a:p>
      </dgm:t>
    </dgm:pt>
    <dgm:pt modelId="{D96FCB80-9722-4319-862D-0E6F2E673B30}" type="pres">
      <dgm:prSet presAssocID="{B2BEC392-7CB6-4342-B61A-817D649EB3EA}" presName="childText" presStyleLbl="bgAcc1" presStyleIdx="4" presStyleCnt="8" custScaleX="147379">
        <dgm:presLayoutVars>
          <dgm:bulletEnabled val="1"/>
        </dgm:presLayoutVars>
      </dgm:prSet>
      <dgm:spPr/>
      <dgm:t>
        <a:bodyPr/>
        <a:lstStyle/>
        <a:p>
          <a:endParaRPr lang="en-US"/>
        </a:p>
      </dgm:t>
    </dgm:pt>
    <dgm:pt modelId="{A488C420-CB97-4BCE-BF39-926FFBE57D8C}" type="pres">
      <dgm:prSet presAssocID="{6A573B36-46FA-4AD6-A4EF-879BBB387110}" presName="Name13" presStyleLbl="parChTrans1D2" presStyleIdx="5" presStyleCnt="8"/>
      <dgm:spPr/>
      <dgm:t>
        <a:bodyPr/>
        <a:lstStyle/>
        <a:p>
          <a:endParaRPr lang="en-US"/>
        </a:p>
      </dgm:t>
    </dgm:pt>
    <dgm:pt modelId="{2A4881CA-85C3-43E1-BA6A-D538EB296B10}" type="pres">
      <dgm:prSet presAssocID="{2846C127-3077-4301-885D-B7F96BA606BA}" presName="childText" presStyleLbl="bgAcc1" presStyleIdx="5" presStyleCnt="8" custScaleX="147379">
        <dgm:presLayoutVars>
          <dgm:bulletEnabled val="1"/>
        </dgm:presLayoutVars>
      </dgm:prSet>
      <dgm:spPr/>
      <dgm:t>
        <a:bodyPr/>
        <a:lstStyle/>
        <a:p>
          <a:endParaRPr lang="en-US"/>
        </a:p>
      </dgm:t>
    </dgm:pt>
    <dgm:pt modelId="{EF02586C-DBA1-4B39-8CEC-E9A4D250ABC8}" type="pres">
      <dgm:prSet presAssocID="{AB55156E-3B38-4454-A17A-99D9F73E9181}" presName="Name13" presStyleLbl="parChTrans1D2" presStyleIdx="6" presStyleCnt="8"/>
      <dgm:spPr/>
      <dgm:t>
        <a:bodyPr/>
        <a:lstStyle/>
        <a:p>
          <a:endParaRPr lang="en-US"/>
        </a:p>
      </dgm:t>
    </dgm:pt>
    <dgm:pt modelId="{5791D64A-180F-4E9F-93D7-66ECACC5B1FA}" type="pres">
      <dgm:prSet presAssocID="{711A5ED0-195E-4DDD-BB53-406750F591E0}" presName="childText" presStyleLbl="bgAcc1" presStyleIdx="6" presStyleCnt="8" custScaleX="147379">
        <dgm:presLayoutVars>
          <dgm:bulletEnabled val="1"/>
        </dgm:presLayoutVars>
      </dgm:prSet>
      <dgm:spPr/>
      <dgm:t>
        <a:bodyPr/>
        <a:lstStyle/>
        <a:p>
          <a:endParaRPr lang="en-US"/>
        </a:p>
      </dgm:t>
    </dgm:pt>
    <dgm:pt modelId="{D7A4EA98-A33B-4FB0-BEF2-9AC5C4D33BC5}" type="pres">
      <dgm:prSet presAssocID="{C76C630B-5A63-40C5-BC90-DD57E61B6C34}" presName="Name13" presStyleLbl="parChTrans1D2" presStyleIdx="7" presStyleCnt="8"/>
      <dgm:spPr/>
      <dgm:t>
        <a:bodyPr/>
        <a:lstStyle/>
        <a:p>
          <a:endParaRPr lang="en-US"/>
        </a:p>
      </dgm:t>
    </dgm:pt>
    <dgm:pt modelId="{DD5597F3-EF2F-4214-95A4-D3779899194F}" type="pres">
      <dgm:prSet presAssocID="{64D51FEA-6431-4A91-B614-989AEC386B68}" presName="childText" presStyleLbl="bgAcc1" presStyleIdx="7" presStyleCnt="8" custScaleX="147379">
        <dgm:presLayoutVars>
          <dgm:bulletEnabled val="1"/>
        </dgm:presLayoutVars>
      </dgm:prSet>
      <dgm:spPr/>
      <dgm:t>
        <a:bodyPr/>
        <a:lstStyle/>
        <a:p>
          <a:endParaRPr lang="en-US"/>
        </a:p>
      </dgm:t>
    </dgm:pt>
  </dgm:ptLst>
  <dgm:cxnLst>
    <dgm:cxn modelId="{48745273-8C7D-4F48-BFFF-AECAFA1708BA}" type="presOf" srcId="{AB55156E-3B38-4454-A17A-99D9F73E9181}" destId="{EF02586C-DBA1-4B39-8CEC-E9A4D250ABC8}" srcOrd="0" destOrd="0" presId="urn:microsoft.com/office/officeart/2005/8/layout/hierarchy3"/>
    <dgm:cxn modelId="{537C9DCD-F361-4D61-A1BE-A8B107953B92}" type="presOf" srcId="{E16DC9AE-6109-4250-9DAF-3327D35D5AAA}" destId="{E73A4876-4CAE-4524-8B4C-20927E091029}" srcOrd="0" destOrd="0" presId="urn:microsoft.com/office/officeart/2005/8/layout/hierarchy3"/>
    <dgm:cxn modelId="{CC1FF4A3-6DBA-4310-82B9-BAEAA6CF437F}" type="presOf" srcId="{BCFEF1E6-51B3-4D99-A34E-EF625656D2D4}" destId="{221E463F-A5F5-44A9-B413-2E3545982AF8}" srcOrd="0" destOrd="0" presId="urn:microsoft.com/office/officeart/2005/8/layout/hierarchy3"/>
    <dgm:cxn modelId="{50778DE8-A950-4CBB-983A-FD67EEA28713}" srcId="{4DBD94FD-47D2-4729-85F5-9660F5DC3C03}" destId="{2846C127-3077-4301-885D-B7F96BA606BA}" srcOrd="1" destOrd="0" parTransId="{6A573B36-46FA-4AD6-A4EF-879BBB387110}" sibTransId="{2552D41A-37BE-44E4-A54D-7358DB81AAE1}"/>
    <dgm:cxn modelId="{528221B7-3AAD-4C34-8713-DFFCAAB19582}" type="presOf" srcId="{54669D33-EA34-47C7-A405-A20C77C450DF}" destId="{1D4294DA-ACC5-43C6-A43C-7283A525B1CB}" srcOrd="0" destOrd="0" presId="urn:microsoft.com/office/officeart/2005/8/layout/hierarchy3"/>
    <dgm:cxn modelId="{D8EAD9A6-C265-4143-A04E-BD9612A415B7}" type="presOf" srcId="{C76C630B-5A63-40C5-BC90-DD57E61B6C34}" destId="{D7A4EA98-A33B-4FB0-BEF2-9AC5C4D33BC5}" srcOrd="0" destOrd="0" presId="urn:microsoft.com/office/officeart/2005/8/layout/hierarchy3"/>
    <dgm:cxn modelId="{1546BB7E-CEE2-4358-A3CC-FB6B47FF56E0}" type="presOf" srcId="{17383626-E7B3-44D4-B440-060DC333BD45}" destId="{B22602B4-8E14-4A8E-9DD6-0C1C523E9F61}" srcOrd="0" destOrd="0" presId="urn:microsoft.com/office/officeart/2005/8/layout/hierarchy3"/>
    <dgm:cxn modelId="{A6342D0A-71C6-4EE5-8935-F009F11898E0}" type="presOf" srcId="{2846C127-3077-4301-885D-B7F96BA606BA}" destId="{2A4881CA-85C3-43E1-BA6A-D538EB296B10}" srcOrd="0" destOrd="0" presId="urn:microsoft.com/office/officeart/2005/8/layout/hierarchy3"/>
    <dgm:cxn modelId="{CC292B3C-4885-42C8-8555-7A3F7770D338}" srcId="{1BCC9C41-6949-4D9B-8A09-C4438AB62D0E}" destId="{4DBD94FD-47D2-4729-85F5-9660F5DC3C03}" srcOrd="1" destOrd="0" parTransId="{D59F1103-7D3B-436D-8159-65790516148D}" sibTransId="{66172D20-A3F1-48C8-BDF3-858A4700CF26}"/>
    <dgm:cxn modelId="{DEABCA62-80E3-47DE-A7DC-8A01217DE076}" srcId="{5F47EBED-5A86-47FA-9D94-BF3F44239805}" destId="{8D22B3C5-9A23-4B5F-BC37-35487C5C65E4}" srcOrd="1" destOrd="0" parTransId="{C8EFA1B6-4400-4918-8195-191AAE81545B}" sibTransId="{A027189C-5AC2-42BC-8026-95444B871389}"/>
    <dgm:cxn modelId="{947F88BE-B2D2-4ED7-8D6F-F07327E1F4E8}" type="presOf" srcId="{5F47EBED-5A86-47FA-9D94-BF3F44239805}" destId="{B6DA99B0-B749-4736-B765-CF466DDB3AA6}" srcOrd="0" destOrd="0" presId="urn:microsoft.com/office/officeart/2005/8/layout/hierarchy3"/>
    <dgm:cxn modelId="{4B1AF765-BB82-4A61-B6E9-9C645509294A}" srcId="{5F47EBED-5A86-47FA-9D94-BF3F44239805}" destId="{E16DC9AE-6109-4250-9DAF-3327D35D5AAA}" srcOrd="3" destOrd="0" parTransId="{54669D33-EA34-47C7-A405-A20C77C450DF}" sibTransId="{B7A1D54E-B32F-481C-AA26-69C2D694B996}"/>
    <dgm:cxn modelId="{A634D0BB-CE7D-4755-A68C-81E1247AF008}" type="presOf" srcId="{8D22B3C5-9A23-4B5F-BC37-35487C5C65E4}" destId="{6CAAE681-C229-4E6A-B4F1-CC829A199EE1}" srcOrd="0" destOrd="0" presId="urn:microsoft.com/office/officeart/2005/8/layout/hierarchy3"/>
    <dgm:cxn modelId="{6CF59602-942E-4679-A21B-BBE7C96B67D5}" srcId="{5F47EBED-5A86-47FA-9D94-BF3F44239805}" destId="{7EF42CFE-8196-4071-BC3B-E56847964100}" srcOrd="2" destOrd="0" parTransId="{F0170158-C7C6-4B04-9C7D-6309474441B8}" sibTransId="{74B11D2E-6D87-4A8C-A9CC-FE19C3A9066D}"/>
    <dgm:cxn modelId="{F3C32679-1D0C-4E18-80D9-A4EFFD666846}" type="presOf" srcId="{5F47EBED-5A86-47FA-9D94-BF3F44239805}" destId="{638AC17E-BC09-4227-A36B-068EC19F713D}" srcOrd="1" destOrd="0" presId="urn:microsoft.com/office/officeart/2005/8/layout/hierarchy3"/>
    <dgm:cxn modelId="{CEEC61FB-5DFF-41A7-8A46-8FDBEA1E8FB3}" type="presOf" srcId="{7EF42CFE-8196-4071-BC3B-E56847964100}" destId="{69B12B11-D17C-4BDD-AE08-06DA02F5A257}" srcOrd="0" destOrd="0" presId="urn:microsoft.com/office/officeart/2005/8/layout/hierarchy3"/>
    <dgm:cxn modelId="{54C296D0-3E0C-4904-A072-D98702C31628}" srcId="{4DBD94FD-47D2-4729-85F5-9660F5DC3C03}" destId="{B2BEC392-7CB6-4342-B61A-817D649EB3EA}" srcOrd="0" destOrd="0" parTransId="{17383626-E7B3-44D4-B440-060DC333BD45}" sibTransId="{EB9D3B6C-D89D-4932-8994-37CF569B1B6C}"/>
    <dgm:cxn modelId="{6F19C909-2FBE-434E-B675-B41DF9F4D128}" type="presOf" srcId="{6A573B36-46FA-4AD6-A4EF-879BBB387110}" destId="{A488C420-CB97-4BCE-BF39-926FFBE57D8C}" srcOrd="0" destOrd="0" presId="urn:microsoft.com/office/officeart/2005/8/layout/hierarchy3"/>
    <dgm:cxn modelId="{D37F391B-24DB-4858-86CE-50B3FD3D3E17}" type="presOf" srcId="{F0170158-C7C6-4B04-9C7D-6309474441B8}" destId="{B519BE04-35C9-43FE-B814-E0AF47F087CB}" srcOrd="0" destOrd="0" presId="urn:microsoft.com/office/officeart/2005/8/layout/hierarchy3"/>
    <dgm:cxn modelId="{284992F6-FF3D-4425-B764-6FCB2DB15934}" type="presOf" srcId="{4DBD94FD-47D2-4729-85F5-9660F5DC3C03}" destId="{E6C7A117-775A-4DD8-A0F0-4F3F0D7DE1D4}" srcOrd="1" destOrd="0" presId="urn:microsoft.com/office/officeart/2005/8/layout/hierarchy3"/>
    <dgm:cxn modelId="{6046E073-F277-49E0-AC30-426B4C282159}" type="presOf" srcId="{711A5ED0-195E-4DDD-BB53-406750F591E0}" destId="{5791D64A-180F-4E9F-93D7-66ECACC5B1FA}" srcOrd="0" destOrd="0" presId="urn:microsoft.com/office/officeart/2005/8/layout/hierarchy3"/>
    <dgm:cxn modelId="{EAC83472-C94C-49FB-B522-C35E59EDCC58}" type="presOf" srcId="{64D51FEA-6431-4A91-B614-989AEC386B68}" destId="{DD5597F3-EF2F-4214-95A4-D3779899194F}" srcOrd="0" destOrd="0" presId="urn:microsoft.com/office/officeart/2005/8/layout/hierarchy3"/>
    <dgm:cxn modelId="{923669FD-C930-4EE3-B938-3D7752DF7AB0}" type="presOf" srcId="{1BCC9C41-6949-4D9B-8A09-C4438AB62D0E}" destId="{8B3F8E09-6868-44AB-9042-612CE80555C1}" srcOrd="0" destOrd="0" presId="urn:microsoft.com/office/officeart/2005/8/layout/hierarchy3"/>
    <dgm:cxn modelId="{4FE92C77-4C71-4123-89CB-6440FFF3C390}" type="presOf" srcId="{4DBD94FD-47D2-4729-85F5-9660F5DC3C03}" destId="{564ECFD8-A86A-4817-BF59-BE15B463A349}" srcOrd="0" destOrd="0" presId="urn:microsoft.com/office/officeart/2005/8/layout/hierarchy3"/>
    <dgm:cxn modelId="{2A5A6E94-AFB2-4C65-98F2-219F5E1E689A}" srcId="{4DBD94FD-47D2-4729-85F5-9660F5DC3C03}" destId="{64D51FEA-6431-4A91-B614-989AEC386B68}" srcOrd="3" destOrd="0" parTransId="{C76C630B-5A63-40C5-BC90-DD57E61B6C34}" sibTransId="{8EFE2B2C-9B4F-49B7-947D-A9CDFDC84BE7}"/>
    <dgm:cxn modelId="{DD94D73D-C776-4A4F-BCDC-C92ECEFC7959}" srcId="{5F47EBED-5A86-47FA-9D94-BF3F44239805}" destId="{F410FA1C-4F71-4495-886D-B96B618B0A4F}" srcOrd="0" destOrd="0" parTransId="{BCFEF1E6-51B3-4D99-A34E-EF625656D2D4}" sibTransId="{FE4687B4-13AB-4A52-9BE8-D1BCC5006149}"/>
    <dgm:cxn modelId="{432D9093-24AB-4258-9EF9-BFCD7831862C}" srcId="{4DBD94FD-47D2-4729-85F5-9660F5DC3C03}" destId="{711A5ED0-195E-4DDD-BB53-406750F591E0}" srcOrd="2" destOrd="0" parTransId="{AB55156E-3B38-4454-A17A-99D9F73E9181}" sibTransId="{064A51F4-7D46-4B49-B0B5-E1E8EF11C05D}"/>
    <dgm:cxn modelId="{DF6F2F2C-A390-4A8D-96C4-A9218BA093EA}" type="presOf" srcId="{C8EFA1B6-4400-4918-8195-191AAE81545B}" destId="{3688412F-45D4-45E5-A0DF-4EE5B60A3548}" srcOrd="0" destOrd="0" presId="urn:microsoft.com/office/officeart/2005/8/layout/hierarchy3"/>
    <dgm:cxn modelId="{96E8E6EC-5EC0-4296-928B-DA27EAF8B7C4}" srcId="{1BCC9C41-6949-4D9B-8A09-C4438AB62D0E}" destId="{5F47EBED-5A86-47FA-9D94-BF3F44239805}" srcOrd="0" destOrd="0" parTransId="{E0FA12A5-F04B-47B7-96A0-5295719BC656}" sibTransId="{221EFDAC-31B2-4940-B142-3A6036C72071}"/>
    <dgm:cxn modelId="{E67596E9-E26F-4FB5-B463-4FCD91BD5ACA}" type="presOf" srcId="{F410FA1C-4F71-4495-886D-B96B618B0A4F}" destId="{2D290EF1-7C1B-461B-86E0-A4EBE1FB1D6A}" srcOrd="0" destOrd="0" presId="urn:microsoft.com/office/officeart/2005/8/layout/hierarchy3"/>
    <dgm:cxn modelId="{F3E73382-76B9-4660-A466-29F695AE2551}" type="presOf" srcId="{B2BEC392-7CB6-4342-B61A-817D649EB3EA}" destId="{D96FCB80-9722-4319-862D-0E6F2E673B30}" srcOrd="0" destOrd="0" presId="urn:microsoft.com/office/officeart/2005/8/layout/hierarchy3"/>
    <dgm:cxn modelId="{40D5284F-F476-4493-BD10-9CDCDD862A10}" type="presParOf" srcId="{8B3F8E09-6868-44AB-9042-612CE80555C1}" destId="{61FF862C-77E5-4212-991B-1474C5546B5D}" srcOrd="0" destOrd="0" presId="urn:microsoft.com/office/officeart/2005/8/layout/hierarchy3"/>
    <dgm:cxn modelId="{84D730C3-4DC9-4633-89B0-703A2DD0F5FC}" type="presParOf" srcId="{61FF862C-77E5-4212-991B-1474C5546B5D}" destId="{D10A64A8-0D24-4269-94C7-7C36EC8572E4}" srcOrd="0" destOrd="0" presId="urn:microsoft.com/office/officeart/2005/8/layout/hierarchy3"/>
    <dgm:cxn modelId="{970528D3-A008-4E69-B60D-34878DAC287C}" type="presParOf" srcId="{D10A64A8-0D24-4269-94C7-7C36EC8572E4}" destId="{B6DA99B0-B749-4736-B765-CF466DDB3AA6}" srcOrd="0" destOrd="0" presId="urn:microsoft.com/office/officeart/2005/8/layout/hierarchy3"/>
    <dgm:cxn modelId="{720409EC-4E65-4C83-B9A1-683F5B506D16}" type="presParOf" srcId="{D10A64A8-0D24-4269-94C7-7C36EC8572E4}" destId="{638AC17E-BC09-4227-A36B-068EC19F713D}" srcOrd="1" destOrd="0" presId="urn:microsoft.com/office/officeart/2005/8/layout/hierarchy3"/>
    <dgm:cxn modelId="{34FC4214-A18B-4D5C-85B3-B37A8F4A7509}" type="presParOf" srcId="{61FF862C-77E5-4212-991B-1474C5546B5D}" destId="{E8EF54D0-E242-4101-B5CB-B01A71B80888}" srcOrd="1" destOrd="0" presId="urn:microsoft.com/office/officeart/2005/8/layout/hierarchy3"/>
    <dgm:cxn modelId="{27588551-F241-49B0-8B47-546F6834086B}" type="presParOf" srcId="{E8EF54D0-E242-4101-B5CB-B01A71B80888}" destId="{221E463F-A5F5-44A9-B413-2E3545982AF8}" srcOrd="0" destOrd="0" presId="urn:microsoft.com/office/officeart/2005/8/layout/hierarchy3"/>
    <dgm:cxn modelId="{9E9D16A5-69FE-477A-B758-35180F6F8CD2}" type="presParOf" srcId="{E8EF54D0-E242-4101-B5CB-B01A71B80888}" destId="{2D290EF1-7C1B-461B-86E0-A4EBE1FB1D6A}" srcOrd="1" destOrd="0" presId="urn:microsoft.com/office/officeart/2005/8/layout/hierarchy3"/>
    <dgm:cxn modelId="{3B9E819D-2319-4AC5-BB03-4FF09B98C456}" type="presParOf" srcId="{E8EF54D0-E242-4101-B5CB-B01A71B80888}" destId="{3688412F-45D4-45E5-A0DF-4EE5B60A3548}" srcOrd="2" destOrd="0" presId="urn:microsoft.com/office/officeart/2005/8/layout/hierarchy3"/>
    <dgm:cxn modelId="{841B584F-B21D-49C6-BEF9-C34CFF3A0B8D}" type="presParOf" srcId="{E8EF54D0-E242-4101-B5CB-B01A71B80888}" destId="{6CAAE681-C229-4E6A-B4F1-CC829A199EE1}" srcOrd="3" destOrd="0" presId="urn:microsoft.com/office/officeart/2005/8/layout/hierarchy3"/>
    <dgm:cxn modelId="{B7117690-DA03-46BB-A1D4-363C2B173A0F}" type="presParOf" srcId="{E8EF54D0-E242-4101-B5CB-B01A71B80888}" destId="{B519BE04-35C9-43FE-B814-E0AF47F087CB}" srcOrd="4" destOrd="0" presId="urn:microsoft.com/office/officeart/2005/8/layout/hierarchy3"/>
    <dgm:cxn modelId="{0BD2A5A5-7138-480C-A949-59245281340A}" type="presParOf" srcId="{E8EF54D0-E242-4101-B5CB-B01A71B80888}" destId="{69B12B11-D17C-4BDD-AE08-06DA02F5A257}" srcOrd="5" destOrd="0" presId="urn:microsoft.com/office/officeart/2005/8/layout/hierarchy3"/>
    <dgm:cxn modelId="{6598FE86-B0A5-4742-8F93-A37C19DFD6BD}" type="presParOf" srcId="{E8EF54D0-E242-4101-B5CB-B01A71B80888}" destId="{1D4294DA-ACC5-43C6-A43C-7283A525B1CB}" srcOrd="6" destOrd="0" presId="urn:microsoft.com/office/officeart/2005/8/layout/hierarchy3"/>
    <dgm:cxn modelId="{2337EDDC-99B7-4CBA-AA48-CFBB866FD132}" type="presParOf" srcId="{E8EF54D0-E242-4101-B5CB-B01A71B80888}" destId="{E73A4876-4CAE-4524-8B4C-20927E091029}" srcOrd="7" destOrd="0" presId="urn:microsoft.com/office/officeart/2005/8/layout/hierarchy3"/>
    <dgm:cxn modelId="{1D8C250F-2C32-4AE0-B042-E9BE635C6BE8}" type="presParOf" srcId="{8B3F8E09-6868-44AB-9042-612CE80555C1}" destId="{D487294D-FE00-4EBE-BA8C-AE39A85F8A5C}" srcOrd="1" destOrd="0" presId="urn:microsoft.com/office/officeart/2005/8/layout/hierarchy3"/>
    <dgm:cxn modelId="{CEFCB9AE-D8D8-4966-9FA5-2E17D325E259}" type="presParOf" srcId="{D487294D-FE00-4EBE-BA8C-AE39A85F8A5C}" destId="{2A042918-AA0E-4E4F-9F72-7DAE21A415AC}" srcOrd="0" destOrd="0" presId="urn:microsoft.com/office/officeart/2005/8/layout/hierarchy3"/>
    <dgm:cxn modelId="{CC8121D3-A3ED-44BB-9DA4-C4913856AE86}" type="presParOf" srcId="{2A042918-AA0E-4E4F-9F72-7DAE21A415AC}" destId="{564ECFD8-A86A-4817-BF59-BE15B463A349}" srcOrd="0" destOrd="0" presId="urn:microsoft.com/office/officeart/2005/8/layout/hierarchy3"/>
    <dgm:cxn modelId="{76F20CA8-4741-4A9B-AA8F-E0107CDFAAAC}" type="presParOf" srcId="{2A042918-AA0E-4E4F-9F72-7DAE21A415AC}" destId="{E6C7A117-775A-4DD8-A0F0-4F3F0D7DE1D4}" srcOrd="1" destOrd="0" presId="urn:microsoft.com/office/officeart/2005/8/layout/hierarchy3"/>
    <dgm:cxn modelId="{E176A01D-698E-4471-8FE0-18C86338A04B}" type="presParOf" srcId="{D487294D-FE00-4EBE-BA8C-AE39A85F8A5C}" destId="{8D7CE7B4-2DCD-489E-B341-E1D28A470222}" srcOrd="1" destOrd="0" presId="urn:microsoft.com/office/officeart/2005/8/layout/hierarchy3"/>
    <dgm:cxn modelId="{9A910027-9797-4994-959F-86D4F3EE997A}" type="presParOf" srcId="{8D7CE7B4-2DCD-489E-B341-E1D28A470222}" destId="{B22602B4-8E14-4A8E-9DD6-0C1C523E9F61}" srcOrd="0" destOrd="0" presId="urn:microsoft.com/office/officeart/2005/8/layout/hierarchy3"/>
    <dgm:cxn modelId="{6707F56C-3B87-4B82-A3A0-76C80EA69B32}" type="presParOf" srcId="{8D7CE7B4-2DCD-489E-B341-E1D28A470222}" destId="{D96FCB80-9722-4319-862D-0E6F2E673B30}" srcOrd="1" destOrd="0" presId="urn:microsoft.com/office/officeart/2005/8/layout/hierarchy3"/>
    <dgm:cxn modelId="{73819792-C2F9-4B68-84E5-E67B74DFE5FD}" type="presParOf" srcId="{8D7CE7B4-2DCD-489E-B341-E1D28A470222}" destId="{A488C420-CB97-4BCE-BF39-926FFBE57D8C}" srcOrd="2" destOrd="0" presId="urn:microsoft.com/office/officeart/2005/8/layout/hierarchy3"/>
    <dgm:cxn modelId="{7EC808A2-12D3-445F-A273-0F590B5A93E6}" type="presParOf" srcId="{8D7CE7B4-2DCD-489E-B341-E1D28A470222}" destId="{2A4881CA-85C3-43E1-BA6A-D538EB296B10}" srcOrd="3" destOrd="0" presId="urn:microsoft.com/office/officeart/2005/8/layout/hierarchy3"/>
    <dgm:cxn modelId="{477023E9-AEF9-4E33-A70A-6559BC4C38CE}" type="presParOf" srcId="{8D7CE7B4-2DCD-489E-B341-E1D28A470222}" destId="{EF02586C-DBA1-4B39-8CEC-E9A4D250ABC8}" srcOrd="4" destOrd="0" presId="urn:microsoft.com/office/officeart/2005/8/layout/hierarchy3"/>
    <dgm:cxn modelId="{A45BAFD4-A1F1-4690-B30F-84020FFB7825}" type="presParOf" srcId="{8D7CE7B4-2DCD-489E-B341-E1D28A470222}" destId="{5791D64A-180F-4E9F-93D7-66ECACC5B1FA}" srcOrd="5" destOrd="0" presId="urn:microsoft.com/office/officeart/2005/8/layout/hierarchy3"/>
    <dgm:cxn modelId="{60A91AEA-E51E-4D19-AFAC-953204A62D76}" type="presParOf" srcId="{8D7CE7B4-2DCD-489E-B341-E1D28A470222}" destId="{D7A4EA98-A33B-4FB0-BEF2-9AC5C4D33BC5}" srcOrd="6" destOrd="0" presId="urn:microsoft.com/office/officeart/2005/8/layout/hierarchy3"/>
    <dgm:cxn modelId="{D95C0FB6-3F84-4954-B2BA-8E39B0133540}" type="presParOf" srcId="{8D7CE7B4-2DCD-489E-B341-E1D28A470222}" destId="{DD5597F3-EF2F-4214-95A4-D3779899194F}"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C26F3-64BE-F440-985D-12E63AF04CD9}">
      <dsp:nvSpPr>
        <dsp:cNvPr id="0" name=""/>
        <dsp:cNvSpPr/>
      </dsp:nvSpPr>
      <dsp:spPr>
        <a:xfrm>
          <a:off x="-5223808" y="-800104"/>
          <a:ext cx="6220584" cy="6220584"/>
        </a:xfrm>
        <a:prstGeom prst="blockArc">
          <a:avLst>
            <a:gd name="adj1" fmla="val 18900000"/>
            <a:gd name="adj2" fmla="val 2700000"/>
            <a:gd name="adj3" fmla="val 347"/>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D858C0-7059-D046-ACE6-14917238BEC6}">
      <dsp:nvSpPr>
        <dsp:cNvPr id="0" name=""/>
        <dsp:cNvSpPr/>
      </dsp:nvSpPr>
      <dsp:spPr>
        <a:xfrm>
          <a:off x="422326" y="298340"/>
          <a:ext cx="7170735" cy="577731"/>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350000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8575" tIns="30480" rIns="30480" bIns="3048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bg1"/>
              </a:solidFill>
              <a:latin typeface="Book Antiqua" panose="02040602050305030304" pitchFamily="18" charset="0"/>
            </a:rPr>
            <a:t>A new time series platform</a:t>
          </a:r>
          <a:endParaRPr lang="en-US" sz="1200" b="1" kern="1200" dirty="0">
            <a:solidFill>
              <a:schemeClr val="bg1"/>
            </a:solidFill>
            <a:latin typeface="Book Antiqua" panose="02040602050305030304" pitchFamily="18" charset="0"/>
          </a:endParaRPr>
        </a:p>
      </dsp:txBody>
      <dsp:txXfrm>
        <a:off x="422326" y="298340"/>
        <a:ext cx="7170735" cy="577731"/>
      </dsp:txXfrm>
    </dsp:sp>
    <dsp:sp modelId="{C3A54FFE-5332-D143-9EC1-F65622514BF7}">
      <dsp:nvSpPr>
        <dsp:cNvPr id="0" name=""/>
        <dsp:cNvSpPr/>
      </dsp:nvSpPr>
      <dsp:spPr>
        <a:xfrm>
          <a:off x="74868" y="216464"/>
          <a:ext cx="722164" cy="722164"/>
        </a:xfrm>
        <a:prstGeom prst="ellipse">
          <a:avLst/>
        </a:prstGeom>
        <a:solidFill>
          <a:schemeClr val="accent5">
            <a:lumMod val="60000"/>
            <a:lumOff val="40000"/>
          </a:schemeClr>
        </a:solidFill>
        <a:ln w="28575" cap="flat" cmpd="sng" algn="ctr">
          <a:solidFill>
            <a:schemeClr val="bg1"/>
          </a:solidFill>
          <a:prstDash val="solid"/>
        </a:ln>
        <a:effectLst/>
      </dsp:spPr>
      <dsp:style>
        <a:lnRef idx="1">
          <a:scrgbClr r="0" g="0" b="0"/>
        </a:lnRef>
        <a:fillRef idx="1">
          <a:scrgbClr r="0" g="0" b="0"/>
        </a:fillRef>
        <a:effectRef idx="0">
          <a:scrgbClr r="0" g="0" b="0"/>
        </a:effectRef>
        <a:fontRef idx="minor"/>
      </dsp:style>
    </dsp:sp>
    <dsp:sp modelId="{E574305E-1DDD-BD47-A5E1-933AEAB78EDD}">
      <dsp:nvSpPr>
        <dsp:cNvPr id="0" name=""/>
        <dsp:cNvSpPr/>
      </dsp:nvSpPr>
      <dsp:spPr>
        <a:xfrm>
          <a:off x="849936" y="1155001"/>
          <a:ext cx="6756749" cy="577731"/>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350000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8575" tIns="30480" rIns="30480" bIns="3048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bg1"/>
              </a:solidFill>
              <a:latin typeface="Book Antiqua" panose="02040602050305030304" pitchFamily="18" charset="0"/>
            </a:rPr>
            <a:t>Single offering to manage the entire lifecycle of time series data</a:t>
          </a:r>
          <a:endParaRPr lang="en-US" sz="1200" b="1" kern="1200" dirty="0">
            <a:solidFill>
              <a:schemeClr val="bg1"/>
            </a:solidFill>
            <a:latin typeface="Book Antiqua" panose="02040602050305030304" pitchFamily="18" charset="0"/>
          </a:endParaRPr>
        </a:p>
      </dsp:txBody>
      <dsp:txXfrm>
        <a:off x="849936" y="1155001"/>
        <a:ext cx="6756749" cy="577731"/>
      </dsp:txXfrm>
    </dsp:sp>
    <dsp:sp modelId="{06BF44CE-6A4E-3E45-BD72-EC4DB6E97B21}">
      <dsp:nvSpPr>
        <dsp:cNvPr id="0" name=""/>
        <dsp:cNvSpPr/>
      </dsp:nvSpPr>
      <dsp:spPr>
        <a:xfrm>
          <a:off x="488853" y="1082784"/>
          <a:ext cx="722164" cy="722164"/>
        </a:xfrm>
        <a:prstGeom prst="ellipse">
          <a:avLst/>
        </a:prstGeom>
        <a:solidFill>
          <a:schemeClr val="accent5">
            <a:lumMod val="60000"/>
            <a:lumOff val="40000"/>
          </a:schemeClr>
        </a:solidFill>
        <a:ln w="28575" cap="flat" cmpd="sng" algn="ctr">
          <a:solidFill>
            <a:schemeClr val="bg1"/>
          </a:solidFill>
          <a:prstDash val="solid"/>
        </a:ln>
        <a:effectLst/>
      </dsp:spPr>
      <dsp:style>
        <a:lnRef idx="1">
          <a:scrgbClr r="0" g="0" b="0"/>
        </a:lnRef>
        <a:fillRef idx="1">
          <a:scrgbClr r="0" g="0" b="0"/>
        </a:fillRef>
        <a:effectRef idx="0">
          <a:scrgbClr r="0" g="0" b="0"/>
        </a:effectRef>
        <a:fontRef idx="minor"/>
      </dsp:style>
    </dsp:sp>
    <dsp:sp modelId="{CF098E2B-DD6B-1C43-9475-B722EA4DD697}">
      <dsp:nvSpPr>
        <dsp:cNvPr id="0" name=""/>
        <dsp:cNvSpPr/>
      </dsp:nvSpPr>
      <dsp:spPr>
        <a:xfrm>
          <a:off x="976996" y="2021321"/>
          <a:ext cx="6629689" cy="577731"/>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350000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8575" tIns="30480" rIns="30480" bIns="3048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bg1"/>
              </a:solidFill>
              <a:latin typeface="Book Antiqua" panose="02040602050305030304" pitchFamily="18" charset="0"/>
            </a:rPr>
            <a:t>A collection of time series managers that store and share any data type at any frequency</a:t>
          </a:r>
          <a:endParaRPr lang="en-US" sz="1200" b="1" kern="1200" dirty="0">
            <a:solidFill>
              <a:schemeClr val="bg1"/>
            </a:solidFill>
            <a:latin typeface="Book Antiqua" panose="02040602050305030304" pitchFamily="18" charset="0"/>
          </a:endParaRPr>
        </a:p>
      </dsp:txBody>
      <dsp:txXfrm>
        <a:off x="976996" y="2021321"/>
        <a:ext cx="6629689" cy="577731"/>
      </dsp:txXfrm>
    </dsp:sp>
    <dsp:sp modelId="{D4E95B83-4C66-054D-A297-15197143679C}">
      <dsp:nvSpPr>
        <dsp:cNvPr id="0" name=""/>
        <dsp:cNvSpPr/>
      </dsp:nvSpPr>
      <dsp:spPr>
        <a:xfrm>
          <a:off x="615914" y="1949105"/>
          <a:ext cx="722164" cy="722164"/>
        </a:xfrm>
        <a:prstGeom prst="ellipse">
          <a:avLst/>
        </a:prstGeom>
        <a:solidFill>
          <a:schemeClr val="accent5">
            <a:lumMod val="60000"/>
            <a:lumOff val="40000"/>
          </a:schemeClr>
        </a:solidFill>
        <a:ln w="28575" cap="flat" cmpd="sng" algn="ctr">
          <a:solidFill>
            <a:schemeClr val="bg1"/>
          </a:solidFill>
          <a:prstDash val="solid"/>
        </a:ln>
        <a:effectLst/>
      </dsp:spPr>
      <dsp:style>
        <a:lnRef idx="1">
          <a:scrgbClr r="0" g="0" b="0"/>
        </a:lnRef>
        <a:fillRef idx="1">
          <a:scrgbClr r="0" g="0" b="0"/>
        </a:fillRef>
        <a:effectRef idx="0">
          <a:scrgbClr r="0" g="0" b="0"/>
        </a:effectRef>
        <a:fontRef idx="minor"/>
      </dsp:style>
    </dsp:sp>
    <dsp:sp modelId="{BF7BF6A8-852E-CB46-B957-DEC050BFE63F}">
      <dsp:nvSpPr>
        <dsp:cNvPr id="0" name=""/>
        <dsp:cNvSpPr/>
      </dsp:nvSpPr>
      <dsp:spPr>
        <a:xfrm>
          <a:off x="849936" y="2887641"/>
          <a:ext cx="6756749" cy="577731"/>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350000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8575" tIns="30480" rIns="30480" bIns="30480" numCol="1" spcCol="1270" anchor="ctr" anchorCtr="0">
          <a:noAutofit/>
        </a:bodyPr>
        <a:lstStyle/>
        <a:p>
          <a:pPr lvl="0" algn="l" defTabSz="533400">
            <a:lnSpc>
              <a:spcPct val="90000"/>
            </a:lnSpc>
            <a:spcBef>
              <a:spcPct val="0"/>
            </a:spcBef>
            <a:spcAft>
              <a:spcPct val="35000"/>
            </a:spcAft>
          </a:pPr>
          <a:r>
            <a:rPr lang="en-US" sz="1200" b="1" kern="1200" smtClean="0">
              <a:solidFill>
                <a:schemeClr val="bg1"/>
              </a:solidFill>
              <a:latin typeface="Book Antiqua" panose="02040602050305030304" pitchFamily="18" charset="0"/>
            </a:rPr>
            <a:t>Lowest </a:t>
          </a:r>
          <a:r>
            <a:rPr lang="en-US" sz="1200" b="1" kern="1200" dirty="0" smtClean="0">
              <a:solidFill>
                <a:schemeClr val="bg1"/>
              </a:solidFill>
              <a:latin typeface="Book Antiqua" panose="02040602050305030304" pitchFamily="18" charset="0"/>
            </a:rPr>
            <a:t>cost of ownership at large scale</a:t>
          </a:r>
          <a:endParaRPr lang="en-US" sz="1200" b="1" kern="1200" dirty="0">
            <a:solidFill>
              <a:schemeClr val="bg1"/>
            </a:solidFill>
            <a:latin typeface="Book Antiqua" panose="02040602050305030304" pitchFamily="18" charset="0"/>
          </a:endParaRPr>
        </a:p>
      </dsp:txBody>
      <dsp:txXfrm>
        <a:off x="849936" y="2887641"/>
        <a:ext cx="6756749" cy="577731"/>
      </dsp:txXfrm>
    </dsp:sp>
    <dsp:sp modelId="{89D47B79-D757-5A47-8721-789FB151F77A}">
      <dsp:nvSpPr>
        <dsp:cNvPr id="0" name=""/>
        <dsp:cNvSpPr/>
      </dsp:nvSpPr>
      <dsp:spPr>
        <a:xfrm>
          <a:off x="488853" y="2815425"/>
          <a:ext cx="722164" cy="722164"/>
        </a:xfrm>
        <a:prstGeom prst="ellipse">
          <a:avLst/>
        </a:prstGeom>
        <a:solidFill>
          <a:schemeClr val="accent5">
            <a:lumMod val="60000"/>
            <a:lumOff val="40000"/>
          </a:schemeClr>
        </a:solidFill>
        <a:ln w="28575" cap="flat" cmpd="sng" algn="ctr">
          <a:solidFill>
            <a:schemeClr val="bg1"/>
          </a:solidFill>
          <a:prstDash val="solid"/>
        </a:ln>
        <a:effectLst/>
      </dsp:spPr>
      <dsp:style>
        <a:lnRef idx="1">
          <a:scrgbClr r="0" g="0" b="0"/>
        </a:lnRef>
        <a:fillRef idx="1">
          <a:scrgbClr r="0" g="0" b="0"/>
        </a:fillRef>
        <a:effectRef idx="0">
          <a:scrgbClr r="0" g="0" b="0"/>
        </a:effectRef>
        <a:fontRef idx="minor"/>
      </dsp:style>
    </dsp:sp>
    <dsp:sp modelId="{149A040B-DD29-604B-AD22-E3335FCEE1FB}">
      <dsp:nvSpPr>
        <dsp:cNvPr id="0" name=""/>
        <dsp:cNvSpPr/>
      </dsp:nvSpPr>
      <dsp:spPr>
        <a:xfrm>
          <a:off x="435950" y="3753962"/>
          <a:ext cx="7170735" cy="577731"/>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350000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8575" tIns="30480" rIns="30480" bIns="3048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bg1"/>
              </a:solidFill>
              <a:latin typeface="Book Antiqua" panose="02040602050305030304" pitchFamily="18" charset="0"/>
            </a:rPr>
            <a:t>Seamless integration via data virtualization and APIs</a:t>
          </a:r>
          <a:endParaRPr lang="en-US" sz="1200" b="1" kern="1200" dirty="0">
            <a:solidFill>
              <a:schemeClr val="bg1"/>
            </a:solidFill>
            <a:latin typeface="Book Antiqua" panose="02040602050305030304" pitchFamily="18" charset="0"/>
          </a:endParaRPr>
        </a:p>
      </dsp:txBody>
      <dsp:txXfrm>
        <a:off x="435950" y="3753962"/>
        <a:ext cx="7170735" cy="577731"/>
      </dsp:txXfrm>
    </dsp:sp>
    <dsp:sp modelId="{5D64A940-9F81-3B4D-A936-E0BCAABADAFF}">
      <dsp:nvSpPr>
        <dsp:cNvPr id="0" name=""/>
        <dsp:cNvSpPr/>
      </dsp:nvSpPr>
      <dsp:spPr>
        <a:xfrm>
          <a:off x="74868" y="3681745"/>
          <a:ext cx="722164" cy="722164"/>
        </a:xfrm>
        <a:prstGeom prst="ellipse">
          <a:avLst/>
        </a:prstGeom>
        <a:solidFill>
          <a:schemeClr val="accent5">
            <a:lumMod val="60000"/>
            <a:lumOff val="40000"/>
          </a:schemeClr>
        </a:solidFill>
        <a:ln w="28575" cap="flat" cmpd="sng" algn="ctr">
          <a:solidFill>
            <a:schemeClr val="bg1"/>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E76BD-EB46-48D1-A161-1A7A3EFA0F0D}">
      <dsp:nvSpPr>
        <dsp:cNvPr id="0" name=""/>
        <dsp:cNvSpPr/>
      </dsp:nvSpPr>
      <dsp:spPr>
        <a:xfrm>
          <a:off x="2333" y="449651"/>
          <a:ext cx="2275284" cy="910113"/>
        </a:xfrm>
        <a:prstGeom prst="rect">
          <a:avLst/>
        </a:prstGeom>
        <a:solidFill>
          <a:schemeClr val="accent5">
            <a:lumMod val="50000"/>
          </a:schemeClr>
        </a:solid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latin typeface="Book Antiqua" panose="02040602050305030304" pitchFamily="18" charset="0"/>
            </a:rPr>
            <a:t>What is the market for time series data management?</a:t>
          </a:r>
          <a:endParaRPr lang="en-US" sz="1400" kern="1200" dirty="0"/>
        </a:p>
      </dsp:txBody>
      <dsp:txXfrm>
        <a:off x="2333" y="449651"/>
        <a:ext cx="2275284" cy="910113"/>
      </dsp:txXfrm>
    </dsp:sp>
    <dsp:sp modelId="{585A5D99-561F-4449-ACC1-2AA94356977D}">
      <dsp:nvSpPr>
        <dsp:cNvPr id="0" name=""/>
        <dsp:cNvSpPr/>
      </dsp:nvSpPr>
      <dsp:spPr>
        <a:xfrm>
          <a:off x="2333" y="1359765"/>
          <a:ext cx="2275284" cy="2944012"/>
        </a:xfrm>
        <a:prstGeom prst="rect">
          <a:avLst/>
        </a:prstGeom>
        <a:solidFill>
          <a:schemeClr val="bg1">
            <a:alpha val="90000"/>
          </a:schemeClr>
        </a:solidFill>
        <a:ln w="25400" cap="flat" cmpd="sng" algn="ctr">
          <a:solidFill>
            <a:schemeClr val="accent5">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smtClean="0">
              <a:latin typeface="Book Antiqua" panose="02040602050305030304" pitchFamily="18" charset="0"/>
            </a:rPr>
            <a:t>Enormous enterprise target market (e.g. 10000 customers X $1000 per TB X 100 TB = $1 billion)</a:t>
          </a:r>
          <a:endParaRPr lang="en-US" sz="1200" kern="1200" dirty="0"/>
        </a:p>
        <a:p>
          <a:pPr marL="114300" lvl="1" indent="-114300" algn="l" defTabSz="533400">
            <a:lnSpc>
              <a:spcPct val="90000"/>
            </a:lnSpc>
            <a:spcBef>
              <a:spcPct val="0"/>
            </a:spcBef>
            <a:spcAft>
              <a:spcPct val="15000"/>
            </a:spcAft>
            <a:buChar char="••"/>
          </a:pPr>
          <a:r>
            <a:rPr lang="en-US" sz="1200" kern="1200" dirty="0" smtClean="0">
              <a:latin typeface="Book Antiqua" panose="02040602050305030304" pitchFamily="18" charset="0"/>
            </a:rPr>
            <a:t>Currently large enterprises incur costs from $10k to 60k per TB to manage such data</a:t>
          </a:r>
          <a:endParaRPr lang="en-US" sz="1200" kern="1200" dirty="0">
            <a:latin typeface="Book Antiqua" panose="02040602050305030304" pitchFamily="18" charset="0"/>
          </a:endParaRPr>
        </a:p>
        <a:p>
          <a:pPr marL="114300" lvl="1" indent="-114300" algn="l" defTabSz="533400">
            <a:lnSpc>
              <a:spcPct val="90000"/>
            </a:lnSpc>
            <a:spcBef>
              <a:spcPct val="0"/>
            </a:spcBef>
            <a:spcAft>
              <a:spcPct val="15000"/>
            </a:spcAft>
            <a:buChar char="••"/>
          </a:pPr>
          <a:r>
            <a:rPr lang="en-US" sz="1200" kern="1200" dirty="0" smtClean="0">
              <a:latin typeface="Book Antiqua" panose="02040602050305030304" pitchFamily="18" charset="0"/>
            </a:rPr>
            <a:t>Many domain specific vendors &amp; software each with their own feature sets &amp; product road-maps</a:t>
          </a:r>
          <a:endParaRPr lang="en-US" sz="1200" kern="1200" dirty="0">
            <a:latin typeface="Book Antiqua" panose="02040602050305030304" pitchFamily="18" charset="0"/>
          </a:endParaRPr>
        </a:p>
        <a:p>
          <a:pPr marL="114300" lvl="1" indent="-114300" algn="l" defTabSz="533400">
            <a:lnSpc>
              <a:spcPct val="90000"/>
            </a:lnSpc>
            <a:spcBef>
              <a:spcPct val="0"/>
            </a:spcBef>
            <a:spcAft>
              <a:spcPct val="15000"/>
            </a:spcAft>
            <a:buChar char="••"/>
          </a:pPr>
          <a:r>
            <a:rPr lang="en-US" sz="1200" kern="1200" dirty="0" smtClean="0">
              <a:latin typeface="Book Antiqua" panose="02040602050305030304" pitchFamily="18" charset="0"/>
            </a:rPr>
            <a:t>A lot of time series data is not being targeted for the cloud due to privacy &amp; data locality challenges </a:t>
          </a:r>
          <a:endParaRPr lang="en-US" sz="1200" kern="1200" dirty="0">
            <a:latin typeface="Book Antiqua" panose="02040602050305030304" pitchFamily="18" charset="0"/>
          </a:endParaRPr>
        </a:p>
      </dsp:txBody>
      <dsp:txXfrm>
        <a:off x="2333" y="1359765"/>
        <a:ext cx="2275284" cy="2944012"/>
      </dsp:txXfrm>
    </dsp:sp>
    <dsp:sp modelId="{B8C09025-0A76-48C9-B218-8FF9E0F96339}">
      <dsp:nvSpPr>
        <dsp:cNvPr id="0" name=""/>
        <dsp:cNvSpPr/>
      </dsp:nvSpPr>
      <dsp:spPr>
        <a:xfrm>
          <a:off x="2596157" y="449651"/>
          <a:ext cx="2275284" cy="910113"/>
        </a:xfrm>
        <a:prstGeom prst="rect">
          <a:avLst/>
        </a:prstGeom>
        <a:solidFill>
          <a:schemeClr val="accent5">
            <a:lumMod val="50000"/>
          </a:schemeClr>
        </a:solid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latin typeface="Book Antiqua" panose="02040602050305030304" pitchFamily="18" charset="0"/>
            </a:rPr>
            <a:t>Why should you enter this market?</a:t>
          </a:r>
          <a:endParaRPr lang="en-US" sz="1400" kern="1200" dirty="0">
            <a:latin typeface="Book Antiqua" panose="02040602050305030304" pitchFamily="18" charset="0"/>
          </a:endParaRPr>
        </a:p>
      </dsp:txBody>
      <dsp:txXfrm>
        <a:off x="2596157" y="449651"/>
        <a:ext cx="2275284" cy="910113"/>
      </dsp:txXfrm>
    </dsp:sp>
    <dsp:sp modelId="{2E326223-2E42-463E-819E-7E983F2F0FA6}">
      <dsp:nvSpPr>
        <dsp:cNvPr id="0" name=""/>
        <dsp:cNvSpPr/>
      </dsp:nvSpPr>
      <dsp:spPr>
        <a:xfrm>
          <a:off x="2596157" y="1359765"/>
          <a:ext cx="2275284" cy="2944012"/>
        </a:xfrm>
        <a:prstGeom prst="rect">
          <a:avLst/>
        </a:prstGeom>
        <a:solidFill>
          <a:schemeClr val="bg1">
            <a:alpha val="90000"/>
          </a:schemeClr>
        </a:solidFill>
        <a:ln w="25400" cap="flat" cmpd="sng" algn="ctr">
          <a:solidFill>
            <a:schemeClr val="accent5">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latin typeface="Book Antiqua" panose="02040602050305030304" pitchFamily="18" charset="0"/>
          </a:endParaRPr>
        </a:p>
        <a:p>
          <a:pPr marL="114300" lvl="1" indent="-114300" algn="l" defTabSz="533400">
            <a:lnSpc>
              <a:spcPct val="90000"/>
            </a:lnSpc>
            <a:spcBef>
              <a:spcPct val="0"/>
            </a:spcBef>
            <a:spcAft>
              <a:spcPct val="15000"/>
            </a:spcAft>
            <a:buChar char="••"/>
          </a:pPr>
          <a:r>
            <a:rPr lang="en-US" sz="1200" kern="1200" dirty="0" smtClean="0">
              <a:latin typeface="Book Antiqua" panose="02040602050305030304" pitchFamily="18" charset="0"/>
            </a:rPr>
            <a:t>No other services competitor has such a dedicated offering</a:t>
          </a:r>
          <a:endParaRPr lang="en-US" sz="1200" kern="1200" dirty="0">
            <a:latin typeface="Book Antiqua" panose="02040602050305030304" pitchFamily="18" charset="0"/>
          </a:endParaRPr>
        </a:p>
        <a:p>
          <a:pPr marL="114300" lvl="1" indent="-114300" algn="l" defTabSz="533400">
            <a:lnSpc>
              <a:spcPct val="90000"/>
            </a:lnSpc>
            <a:spcBef>
              <a:spcPct val="0"/>
            </a:spcBef>
            <a:spcAft>
              <a:spcPct val="15000"/>
            </a:spcAft>
            <a:buChar char="••"/>
          </a:pPr>
          <a:r>
            <a:rPr lang="en-US" sz="1200" kern="1200" dirty="0" smtClean="0">
              <a:latin typeface="Book Antiqua" panose="02040602050305030304" pitchFamily="18" charset="0"/>
            </a:rPr>
            <a:t>Disrupt the legacy vendors &amp; rapidly gain market share  </a:t>
          </a:r>
          <a:endParaRPr lang="en-US" sz="1200" kern="1200" dirty="0">
            <a:latin typeface="Book Antiqua" panose="02040602050305030304" pitchFamily="18" charset="0"/>
          </a:endParaRPr>
        </a:p>
        <a:p>
          <a:pPr marL="114300" lvl="1" indent="-114300" algn="l" defTabSz="533400">
            <a:lnSpc>
              <a:spcPct val="90000"/>
            </a:lnSpc>
            <a:spcBef>
              <a:spcPct val="0"/>
            </a:spcBef>
            <a:spcAft>
              <a:spcPct val="15000"/>
            </a:spcAft>
            <a:buChar char="••"/>
          </a:pPr>
          <a:r>
            <a:rPr lang="en-US" sz="1200" kern="1200" dirty="0" smtClean="0">
              <a:latin typeface="Book Antiqua" panose="02040602050305030304" pitchFamily="18" charset="0"/>
            </a:rPr>
            <a:t>Attract new customers, new / additional data from extant customers </a:t>
          </a:r>
          <a:endParaRPr lang="en-US" sz="1200" kern="1200" dirty="0">
            <a:latin typeface="Book Antiqua" panose="02040602050305030304" pitchFamily="18" charset="0"/>
          </a:endParaRPr>
        </a:p>
        <a:p>
          <a:pPr marL="114300" lvl="1" indent="-114300" algn="l" defTabSz="533400">
            <a:lnSpc>
              <a:spcPct val="90000"/>
            </a:lnSpc>
            <a:spcBef>
              <a:spcPct val="0"/>
            </a:spcBef>
            <a:spcAft>
              <a:spcPct val="15000"/>
            </a:spcAft>
            <a:buChar char="••"/>
          </a:pPr>
          <a:r>
            <a:rPr lang="en-US" sz="1200" kern="1200" dirty="0" smtClean="0">
              <a:latin typeface="Book Antiqua" panose="02040602050305030304" pitchFamily="18" charset="0"/>
            </a:rPr>
            <a:t>Improve margins, negate competitor margin pressure</a:t>
          </a:r>
          <a:endParaRPr lang="en-US" sz="1200" kern="1200" dirty="0">
            <a:latin typeface="Book Antiqua" panose="02040602050305030304" pitchFamily="18" charset="0"/>
          </a:endParaRPr>
        </a:p>
        <a:p>
          <a:pPr marL="114300" lvl="1" indent="-114300" algn="l" defTabSz="533400">
            <a:lnSpc>
              <a:spcPct val="90000"/>
            </a:lnSpc>
            <a:spcBef>
              <a:spcPct val="0"/>
            </a:spcBef>
            <a:spcAft>
              <a:spcPct val="15000"/>
            </a:spcAft>
            <a:buChar char="••"/>
          </a:pPr>
          <a:r>
            <a:rPr lang="en-US" sz="1200" kern="1200" dirty="0" smtClean="0">
              <a:latin typeface="Book Antiqua" panose="02040602050305030304" pitchFamily="18" charset="0"/>
            </a:rPr>
            <a:t>Be the first to introduce a generic time series management product </a:t>
          </a:r>
          <a:endParaRPr lang="en-US" sz="1200" kern="1200" dirty="0">
            <a:latin typeface="Book Antiqua" panose="02040602050305030304" pitchFamily="18" charset="0"/>
          </a:endParaRPr>
        </a:p>
      </dsp:txBody>
      <dsp:txXfrm>
        <a:off x="2596157" y="1359765"/>
        <a:ext cx="2275284" cy="2944012"/>
      </dsp:txXfrm>
    </dsp:sp>
    <dsp:sp modelId="{4DD1C8AB-C451-4F6F-B506-1927557D96B1}">
      <dsp:nvSpPr>
        <dsp:cNvPr id="0" name=""/>
        <dsp:cNvSpPr/>
      </dsp:nvSpPr>
      <dsp:spPr>
        <a:xfrm>
          <a:off x="5189981" y="449651"/>
          <a:ext cx="2275284" cy="910113"/>
        </a:xfrm>
        <a:prstGeom prst="rect">
          <a:avLst/>
        </a:prstGeom>
        <a:solidFill>
          <a:schemeClr val="accent5">
            <a:lumMod val="50000"/>
          </a:schemeClr>
        </a:solid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latin typeface="Book Antiqua" panose="02040602050305030304" pitchFamily="18" charset="0"/>
            </a:rPr>
            <a:t>Why should it leverage Squigglee to enter this market?</a:t>
          </a:r>
          <a:endParaRPr lang="en-US" sz="1400" kern="1200" dirty="0"/>
        </a:p>
      </dsp:txBody>
      <dsp:txXfrm>
        <a:off x="5189981" y="449651"/>
        <a:ext cx="2275284" cy="910113"/>
      </dsp:txXfrm>
    </dsp:sp>
    <dsp:sp modelId="{475E1AD8-B1B8-4BEA-8790-13E9C1C6BF4A}">
      <dsp:nvSpPr>
        <dsp:cNvPr id="0" name=""/>
        <dsp:cNvSpPr/>
      </dsp:nvSpPr>
      <dsp:spPr>
        <a:xfrm>
          <a:off x="5189981" y="1359765"/>
          <a:ext cx="2275284" cy="2944012"/>
        </a:xfrm>
        <a:prstGeom prst="rect">
          <a:avLst/>
        </a:prstGeom>
        <a:solidFill>
          <a:schemeClr val="bg1">
            <a:alpha val="90000"/>
          </a:schemeClr>
        </a:solidFill>
        <a:ln w="25400" cap="flat" cmpd="sng" algn="ctr">
          <a:solidFill>
            <a:schemeClr val="accent5">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smtClean="0">
              <a:latin typeface="Book Antiqua"/>
              <a:cs typeface="Book Antiqua"/>
            </a:rPr>
            <a:t>Applicable for all domains &amp; industries</a:t>
          </a:r>
          <a:endParaRPr lang="en-US" sz="1200" kern="1200" dirty="0">
            <a:latin typeface="Book Antiqua"/>
            <a:cs typeface="Book Antiqua"/>
          </a:endParaRPr>
        </a:p>
        <a:p>
          <a:pPr marL="114300" lvl="1" indent="-114300" algn="l" defTabSz="533400">
            <a:lnSpc>
              <a:spcPct val="90000"/>
            </a:lnSpc>
            <a:spcBef>
              <a:spcPct val="0"/>
            </a:spcBef>
            <a:spcAft>
              <a:spcPct val="15000"/>
            </a:spcAft>
            <a:buChar char="••"/>
          </a:pPr>
          <a:r>
            <a:rPr lang="en-US" sz="1200" kern="1200" dirty="0" smtClean="0">
              <a:latin typeface="Book Antiqua"/>
              <a:cs typeface="Book Antiqua"/>
            </a:rPr>
            <a:t>Addresses many unaddressed customer pain points – ownership, sharing, privacy, data locality, fast real-time response across multiple data centers, pattern matching, data synopses</a:t>
          </a:r>
          <a:endParaRPr lang="en-US" sz="1200" kern="1200" dirty="0">
            <a:latin typeface="Book Antiqua"/>
            <a:cs typeface="Book Antiqua"/>
          </a:endParaRPr>
        </a:p>
        <a:p>
          <a:pPr marL="114300" lvl="1" indent="-114300" algn="l" defTabSz="533400">
            <a:lnSpc>
              <a:spcPct val="90000"/>
            </a:lnSpc>
            <a:spcBef>
              <a:spcPct val="0"/>
            </a:spcBef>
            <a:spcAft>
              <a:spcPct val="15000"/>
            </a:spcAft>
            <a:buChar char="••"/>
          </a:pPr>
          <a:r>
            <a:rPr lang="en-US" sz="1200" kern="1200" dirty="0" smtClean="0">
              <a:latin typeface="Book Antiqua"/>
              <a:cs typeface="Book Antiqua"/>
            </a:rPr>
            <a:t>Fast time to market for since version 1 is already built</a:t>
          </a:r>
          <a:endParaRPr lang="en-US" sz="1200" kern="1200" dirty="0">
            <a:latin typeface="Book Antiqua"/>
            <a:cs typeface="Book Antiqua"/>
          </a:endParaRPr>
        </a:p>
      </dsp:txBody>
      <dsp:txXfrm>
        <a:off x="5189981" y="1359765"/>
        <a:ext cx="2275284" cy="2944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20692-09D7-C14A-BA17-92C4242C1784}">
      <dsp:nvSpPr>
        <dsp:cNvPr id="0" name=""/>
        <dsp:cNvSpPr/>
      </dsp:nvSpPr>
      <dsp:spPr>
        <a:xfrm>
          <a:off x="319373" y="399918"/>
          <a:ext cx="1199756" cy="1199756"/>
        </a:xfrm>
        <a:prstGeom prst="ellipse">
          <a:avLst/>
        </a:prstGeom>
        <a:noFill/>
        <a:ln w="19050" cap="flat" cmpd="sng" algn="ctr">
          <a:solidFill>
            <a:schemeClr val="tx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DE14ED4-2634-5D4B-A4DA-6E5F7D721230}">
      <dsp:nvSpPr>
        <dsp:cNvPr id="0" name=""/>
        <dsp:cNvSpPr/>
      </dsp:nvSpPr>
      <dsp:spPr>
        <a:xfrm>
          <a:off x="559324" y="639870"/>
          <a:ext cx="719853" cy="719853"/>
        </a:xfrm>
        <a:prstGeom prst="ellipse">
          <a:avLst/>
        </a:prstGeom>
        <a:noFill/>
        <a:ln w="19050" cap="flat" cmpd="sng" algn="ctr">
          <a:solidFill>
            <a:scrgbClr r="0" g="0" b="0">
              <a:shade val="95000"/>
              <a:satMod val="105000"/>
            </a:scrgb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0DDB748-9D0D-BE44-97FC-F2BFB15E0B6B}">
      <dsp:nvSpPr>
        <dsp:cNvPr id="0" name=""/>
        <dsp:cNvSpPr/>
      </dsp:nvSpPr>
      <dsp:spPr>
        <a:xfrm>
          <a:off x="799276" y="879821"/>
          <a:ext cx="239951" cy="239951"/>
        </a:xfrm>
        <a:prstGeom prst="ellipse">
          <a:avLst/>
        </a:prstGeom>
        <a:noFill/>
        <a:ln w="19050" cap="flat" cmpd="sng" algn="ctr">
          <a:solidFill>
            <a:scrgbClr r="0" g="0" b="0">
              <a:shade val="95000"/>
              <a:satMod val="105000"/>
            </a:scrgb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38A1D95-0F3E-464D-A1D0-09522E0C13D6}">
      <dsp:nvSpPr>
        <dsp:cNvPr id="0" name=""/>
        <dsp:cNvSpPr/>
      </dsp:nvSpPr>
      <dsp:spPr>
        <a:xfrm>
          <a:off x="1719089" y="0"/>
          <a:ext cx="599878" cy="349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lvl="0" algn="l" defTabSz="488950">
            <a:lnSpc>
              <a:spcPct val="90000"/>
            </a:lnSpc>
            <a:spcBef>
              <a:spcPct val="0"/>
            </a:spcBef>
            <a:spcAft>
              <a:spcPct val="35000"/>
            </a:spcAft>
          </a:pPr>
          <a:r>
            <a:rPr lang="en-US" sz="1100" kern="1200" dirty="0" smtClean="0">
              <a:latin typeface="Book Antiqua" panose="02040602050305030304" pitchFamily="18" charset="0"/>
            </a:rPr>
            <a:t>Storage Layer</a:t>
          </a:r>
          <a:endParaRPr lang="en-US" sz="1100" kern="1200" dirty="0">
            <a:latin typeface="Book Antiqua" panose="02040602050305030304" pitchFamily="18" charset="0"/>
          </a:endParaRPr>
        </a:p>
      </dsp:txBody>
      <dsp:txXfrm>
        <a:off x="1719089" y="0"/>
        <a:ext cx="599878" cy="349928"/>
      </dsp:txXfrm>
    </dsp:sp>
    <dsp:sp modelId="{EDBA922E-7E8A-D54F-A400-85BF4223DE56}">
      <dsp:nvSpPr>
        <dsp:cNvPr id="0" name=""/>
        <dsp:cNvSpPr/>
      </dsp:nvSpPr>
      <dsp:spPr>
        <a:xfrm>
          <a:off x="1569119" y="174964"/>
          <a:ext cx="149969" cy="0"/>
        </a:xfrm>
        <a:prstGeom prst="line">
          <a:avLst/>
        </a:prstGeom>
        <a:solidFill>
          <a:schemeClr val="accent1">
            <a:hueOff val="0"/>
            <a:satOff val="0"/>
            <a:lumOff val="0"/>
            <a:alphaOff val="0"/>
          </a:schemeClr>
        </a:solidFill>
        <a:ln w="25400" cap="flat" cmpd="sng" algn="ctr">
          <a:solidFill>
            <a:srgbClr val="C00000"/>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E3E47141-94DB-6F44-BB4C-99A41E550213}">
      <dsp:nvSpPr>
        <dsp:cNvPr id="0" name=""/>
        <dsp:cNvSpPr/>
      </dsp:nvSpPr>
      <dsp:spPr>
        <a:xfrm rot="5400000">
          <a:off x="831569" y="262846"/>
          <a:ext cx="824632" cy="649268"/>
        </a:xfrm>
        <a:prstGeom prst="line">
          <a:avLst/>
        </a:prstGeom>
        <a:solidFill>
          <a:schemeClr val="accent1">
            <a:hueOff val="0"/>
            <a:satOff val="0"/>
            <a:lumOff val="0"/>
            <a:alphaOff val="0"/>
          </a:schemeClr>
        </a:solidFill>
        <a:ln w="25400" cap="flat" cmpd="sng" algn="ctr">
          <a:solidFill>
            <a:srgbClr val="C00000"/>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88A8B006-5460-254D-914F-E1F86CB8218B}">
      <dsp:nvSpPr>
        <dsp:cNvPr id="0" name=""/>
        <dsp:cNvSpPr/>
      </dsp:nvSpPr>
      <dsp:spPr>
        <a:xfrm>
          <a:off x="1719089" y="349928"/>
          <a:ext cx="599878" cy="349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lvl="0" algn="l" defTabSz="488950">
            <a:lnSpc>
              <a:spcPct val="90000"/>
            </a:lnSpc>
            <a:spcBef>
              <a:spcPct val="0"/>
            </a:spcBef>
            <a:spcAft>
              <a:spcPct val="35000"/>
            </a:spcAft>
          </a:pPr>
          <a:r>
            <a:rPr lang="en-US" sz="1100" kern="1200" dirty="0" smtClean="0">
              <a:latin typeface="Book Antiqua" panose="02040602050305030304" pitchFamily="18" charset="0"/>
            </a:rPr>
            <a:t>View Layer</a:t>
          </a:r>
          <a:endParaRPr lang="en-US" sz="1100" kern="1200" dirty="0">
            <a:latin typeface="Book Antiqua" panose="02040602050305030304" pitchFamily="18" charset="0"/>
          </a:endParaRPr>
        </a:p>
      </dsp:txBody>
      <dsp:txXfrm>
        <a:off x="1719089" y="349928"/>
        <a:ext cx="599878" cy="349928"/>
      </dsp:txXfrm>
    </dsp:sp>
    <dsp:sp modelId="{4C78130E-96D4-8743-AE41-5DFF17F18098}">
      <dsp:nvSpPr>
        <dsp:cNvPr id="0" name=""/>
        <dsp:cNvSpPr/>
      </dsp:nvSpPr>
      <dsp:spPr>
        <a:xfrm>
          <a:off x="1569119" y="524893"/>
          <a:ext cx="149969" cy="0"/>
        </a:xfrm>
        <a:prstGeom prst="line">
          <a:avLst/>
        </a:prstGeom>
        <a:solidFill>
          <a:schemeClr val="accent1">
            <a:hueOff val="0"/>
            <a:satOff val="0"/>
            <a:lumOff val="0"/>
            <a:alphaOff val="0"/>
          </a:schemeClr>
        </a:solidFill>
        <a:ln w="25400" cap="flat" cmpd="sng" algn="ctr">
          <a:solidFill>
            <a:srgbClr val="C00000"/>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7D8B1C48-886A-694D-9AA1-7279E7A98146}">
      <dsp:nvSpPr>
        <dsp:cNvPr id="0" name=""/>
        <dsp:cNvSpPr/>
      </dsp:nvSpPr>
      <dsp:spPr>
        <a:xfrm rot="5400000">
          <a:off x="1008573" y="607316"/>
          <a:ext cx="642589" cy="477303"/>
        </a:xfrm>
        <a:prstGeom prst="line">
          <a:avLst/>
        </a:prstGeom>
        <a:solidFill>
          <a:schemeClr val="accent1">
            <a:hueOff val="0"/>
            <a:satOff val="0"/>
            <a:lumOff val="0"/>
            <a:alphaOff val="0"/>
          </a:schemeClr>
        </a:solidFill>
        <a:ln w="25400" cap="flat" cmpd="sng" algn="ctr">
          <a:solidFill>
            <a:srgbClr val="C00000"/>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1167D6B2-D456-E64E-B4D5-ADBFC8B7F80E}">
      <dsp:nvSpPr>
        <dsp:cNvPr id="0" name=""/>
        <dsp:cNvSpPr/>
      </dsp:nvSpPr>
      <dsp:spPr>
        <a:xfrm>
          <a:off x="1719089" y="699857"/>
          <a:ext cx="599878" cy="349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lvl="0" algn="l" defTabSz="488950">
            <a:lnSpc>
              <a:spcPct val="90000"/>
            </a:lnSpc>
            <a:spcBef>
              <a:spcPct val="0"/>
            </a:spcBef>
            <a:spcAft>
              <a:spcPct val="35000"/>
            </a:spcAft>
          </a:pPr>
          <a:r>
            <a:rPr lang="en-US" sz="1100" kern="1200" dirty="0" smtClean="0">
              <a:latin typeface="Book Antiqua" panose="02040602050305030304" pitchFamily="18" charset="0"/>
            </a:rPr>
            <a:t>Overlay Layer</a:t>
          </a:r>
          <a:endParaRPr lang="en-US" sz="1100" kern="1200" dirty="0">
            <a:latin typeface="Book Antiqua" panose="02040602050305030304" pitchFamily="18" charset="0"/>
          </a:endParaRPr>
        </a:p>
      </dsp:txBody>
      <dsp:txXfrm>
        <a:off x="1719089" y="699857"/>
        <a:ext cx="599878" cy="349928"/>
      </dsp:txXfrm>
    </dsp:sp>
    <dsp:sp modelId="{CFADF8A6-69CC-BF47-9047-5D3D91B3F46A}">
      <dsp:nvSpPr>
        <dsp:cNvPr id="0" name=""/>
        <dsp:cNvSpPr/>
      </dsp:nvSpPr>
      <dsp:spPr>
        <a:xfrm>
          <a:off x="1569119" y="874822"/>
          <a:ext cx="149969" cy="0"/>
        </a:xfrm>
        <a:prstGeom prst="line">
          <a:avLst/>
        </a:prstGeom>
        <a:solidFill>
          <a:schemeClr val="accent1">
            <a:hueOff val="0"/>
            <a:satOff val="0"/>
            <a:lumOff val="0"/>
            <a:alphaOff val="0"/>
          </a:schemeClr>
        </a:solidFill>
        <a:ln w="25400" cap="flat" cmpd="sng" algn="ctr">
          <a:solidFill>
            <a:srgbClr val="C00000"/>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4E3225C0-B4CE-AB44-87B1-65FA12E63CA6}">
      <dsp:nvSpPr>
        <dsp:cNvPr id="0" name=""/>
        <dsp:cNvSpPr/>
      </dsp:nvSpPr>
      <dsp:spPr>
        <a:xfrm rot="5400000">
          <a:off x="1185797" y="951506"/>
          <a:ext cx="459106" cy="305337"/>
        </a:xfrm>
        <a:prstGeom prst="line">
          <a:avLst/>
        </a:prstGeom>
        <a:solidFill>
          <a:schemeClr val="accent1">
            <a:hueOff val="0"/>
            <a:satOff val="0"/>
            <a:lumOff val="0"/>
            <a:alphaOff val="0"/>
          </a:schemeClr>
        </a:solidFill>
        <a:ln w="25400" cap="flat" cmpd="sng" algn="ctr">
          <a:solidFill>
            <a:srgbClr val="C00000"/>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ABED2-BD85-0F4B-8C38-E73F6F0D6C6E}">
      <dsp:nvSpPr>
        <dsp:cNvPr id="0" name=""/>
        <dsp:cNvSpPr/>
      </dsp:nvSpPr>
      <dsp:spPr>
        <a:xfrm>
          <a:off x="0" y="348277"/>
          <a:ext cx="8229600" cy="1198106"/>
        </a:xfrm>
        <a:prstGeom prst="rightArrow">
          <a:avLst>
            <a:gd name="adj1" fmla="val 50000"/>
            <a:gd name="adj2" fmla="val 50000"/>
          </a:avLst>
        </a:prstGeom>
        <a:gradFill rotWithShape="0">
          <a:gsLst>
            <a:gs pos="0">
              <a:schemeClr val="accent5">
                <a:lumMod val="20000"/>
                <a:lumOff val="80000"/>
              </a:schemeClr>
            </a:gs>
            <a:gs pos="100000">
              <a:schemeClr val="accent5">
                <a:lumMod val="60000"/>
                <a:lumOff val="40000"/>
              </a:schemeClr>
            </a:gs>
          </a:gsLst>
          <a:lin ang="16200000" scaled="0"/>
        </a:gradFill>
        <a:ln w="25400">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90199"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accent5">
                  <a:lumMod val="50000"/>
                </a:schemeClr>
              </a:solidFill>
              <a:latin typeface="Book Antiqua" panose="02040602050305030304" pitchFamily="18" charset="0"/>
            </a:rPr>
            <a:t>Deployment</a:t>
          </a:r>
          <a:endParaRPr lang="en-US" sz="2300" b="1" kern="1200" dirty="0">
            <a:solidFill>
              <a:schemeClr val="accent5">
                <a:lumMod val="50000"/>
              </a:schemeClr>
            </a:solidFill>
            <a:latin typeface="Book Antiqua" panose="02040602050305030304" pitchFamily="18" charset="0"/>
          </a:endParaRPr>
        </a:p>
      </dsp:txBody>
      <dsp:txXfrm>
        <a:off x="0" y="647804"/>
        <a:ext cx="7930074" cy="599053"/>
      </dsp:txXfrm>
    </dsp:sp>
    <dsp:sp modelId="{32B8A066-05E3-E445-AA46-2EBDDABFB30C}">
      <dsp:nvSpPr>
        <dsp:cNvPr id="0" name=""/>
        <dsp:cNvSpPr/>
      </dsp:nvSpPr>
      <dsp:spPr>
        <a:xfrm>
          <a:off x="0" y="1274144"/>
          <a:ext cx="1896922" cy="2216135"/>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endParaRPr lang="en-US" sz="900" kern="1200" dirty="0" smtClean="0">
            <a:latin typeface="Book Antiqua" panose="02040602050305030304" pitchFamily="18" charset="0"/>
          </a:endParaRPr>
        </a:p>
        <a:p>
          <a:pPr lvl="0" algn="l" defTabSz="400050">
            <a:lnSpc>
              <a:spcPct val="90000"/>
            </a:lnSpc>
            <a:spcBef>
              <a:spcPct val="0"/>
            </a:spcBef>
            <a:spcAft>
              <a:spcPct val="35000"/>
            </a:spcAft>
          </a:pPr>
          <a:endParaRPr lang="en-US" sz="900" kern="1200" dirty="0" smtClean="0">
            <a:latin typeface="Book Antiqua" panose="02040602050305030304" pitchFamily="18" charset="0"/>
          </a:endParaRPr>
        </a:p>
        <a:p>
          <a:pPr lvl="0" algn="l" defTabSz="400050">
            <a:lnSpc>
              <a:spcPct val="90000"/>
            </a:lnSpc>
            <a:spcBef>
              <a:spcPct val="0"/>
            </a:spcBef>
            <a:spcAft>
              <a:spcPts val="600"/>
            </a:spcAft>
          </a:pPr>
          <a:r>
            <a:rPr lang="en-US" sz="900" kern="1200" dirty="0" smtClean="0">
              <a:solidFill>
                <a:srgbClr val="000000"/>
              </a:solidFill>
              <a:latin typeface="Book Antiqua" panose="02040602050305030304" pitchFamily="18" charset="0"/>
            </a:rPr>
            <a:t>Users create time series managers across data centers</a:t>
          </a:r>
        </a:p>
        <a:p>
          <a:pPr lvl="0" algn="l" defTabSz="400050">
            <a:lnSpc>
              <a:spcPct val="90000"/>
            </a:lnSpc>
            <a:spcBef>
              <a:spcPct val="0"/>
            </a:spcBef>
            <a:spcAft>
              <a:spcPts val="600"/>
            </a:spcAft>
          </a:pPr>
          <a:r>
            <a:rPr lang="en-US" sz="900" kern="1200" dirty="0" smtClean="0">
              <a:solidFill>
                <a:srgbClr val="000000"/>
              </a:solidFill>
              <a:latin typeface="Book Antiqua" panose="02040602050305030304" pitchFamily="18" charset="0"/>
            </a:rPr>
            <a:t>Users group time series managers to create replica sets</a:t>
          </a:r>
        </a:p>
        <a:p>
          <a:pPr lvl="0" algn="l" defTabSz="400050">
            <a:lnSpc>
              <a:spcPct val="90000"/>
            </a:lnSpc>
            <a:spcBef>
              <a:spcPct val="0"/>
            </a:spcBef>
            <a:spcAft>
              <a:spcPts val="600"/>
            </a:spcAft>
          </a:pPr>
          <a:r>
            <a:rPr lang="en-US" sz="900" kern="1200" dirty="0" smtClean="0">
              <a:solidFill>
                <a:srgbClr val="000000"/>
              </a:solidFill>
              <a:latin typeface="Book Antiqua" panose="02040602050305030304" pitchFamily="18" charset="0"/>
            </a:rPr>
            <a:t>Users decide who can query or access their data (entitlements)</a:t>
          </a:r>
        </a:p>
        <a:p>
          <a:pPr lvl="0" algn="l" defTabSz="400050">
            <a:lnSpc>
              <a:spcPct val="90000"/>
            </a:lnSpc>
            <a:spcBef>
              <a:spcPct val="0"/>
            </a:spcBef>
            <a:spcAft>
              <a:spcPct val="35000"/>
            </a:spcAft>
          </a:pPr>
          <a:r>
            <a:rPr lang="en-US" sz="900" kern="1200" dirty="0" smtClean="0">
              <a:solidFill>
                <a:srgbClr val="000000"/>
              </a:solidFill>
              <a:latin typeface="Book Antiqua" panose="02040602050305030304" pitchFamily="18" charset="0"/>
            </a:rPr>
            <a:t>Users manage data and time series manager lifecycle, including termination and removal</a:t>
          </a:r>
          <a:endParaRPr lang="en-US" sz="900" kern="1200" dirty="0" smtClean="0">
            <a:latin typeface="Book Antiqua" panose="02040602050305030304" pitchFamily="18" charset="0"/>
          </a:endParaRPr>
        </a:p>
      </dsp:txBody>
      <dsp:txXfrm>
        <a:off x="0" y="1274144"/>
        <a:ext cx="1896922" cy="2216135"/>
      </dsp:txXfrm>
    </dsp:sp>
    <dsp:sp modelId="{9DB8ACAF-947C-D348-8C0C-C6BF845F09F0}">
      <dsp:nvSpPr>
        <dsp:cNvPr id="0" name=""/>
        <dsp:cNvSpPr/>
      </dsp:nvSpPr>
      <dsp:spPr>
        <a:xfrm>
          <a:off x="1896922" y="747504"/>
          <a:ext cx="6332677" cy="1198106"/>
        </a:xfrm>
        <a:prstGeom prst="rightArrow">
          <a:avLst>
            <a:gd name="adj1" fmla="val 50000"/>
            <a:gd name="adj2" fmla="val 50000"/>
          </a:avLst>
        </a:prstGeom>
        <a:gradFill rotWithShape="0">
          <a:gsLst>
            <a:gs pos="0">
              <a:schemeClr val="accent5">
                <a:lumMod val="20000"/>
                <a:lumOff val="80000"/>
              </a:schemeClr>
            </a:gs>
            <a:gs pos="100000">
              <a:schemeClr val="accent5">
                <a:lumMod val="60000"/>
                <a:lumOff val="40000"/>
              </a:schemeClr>
            </a:gs>
          </a:gsLst>
          <a:lin ang="16200000" scaled="0"/>
        </a:gradFill>
        <a:ln w="25400">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90199"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accent5">
                  <a:lumMod val="50000"/>
                </a:schemeClr>
              </a:solidFill>
              <a:latin typeface="Book Antiqua" panose="02040602050305030304" pitchFamily="18" charset="0"/>
            </a:rPr>
            <a:t>Configuration</a:t>
          </a:r>
          <a:endParaRPr lang="en-US" sz="2300" b="1" kern="1200" dirty="0">
            <a:solidFill>
              <a:schemeClr val="accent5">
                <a:lumMod val="50000"/>
              </a:schemeClr>
            </a:solidFill>
            <a:latin typeface="Book Antiqua" panose="02040602050305030304" pitchFamily="18" charset="0"/>
          </a:endParaRPr>
        </a:p>
      </dsp:txBody>
      <dsp:txXfrm>
        <a:off x="1896922" y="1047031"/>
        <a:ext cx="6033151" cy="599053"/>
      </dsp:txXfrm>
    </dsp:sp>
    <dsp:sp modelId="{6B4A1D7A-839F-A94F-9A72-3EA63BA9548F}">
      <dsp:nvSpPr>
        <dsp:cNvPr id="0" name=""/>
        <dsp:cNvSpPr/>
      </dsp:nvSpPr>
      <dsp:spPr>
        <a:xfrm>
          <a:off x="1896922" y="1673371"/>
          <a:ext cx="1896922" cy="2159648"/>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endParaRPr lang="en-US" sz="900" kern="1200" dirty="0" smtClean="0">
            <a:latin typeface="Book Antiqua" panose="02040602050305030304" pitchFamily="18" charset="0"/>
          </a:endParaRPr>
        </a:p>
        <a:p>
          <a:pPr lvl="0" algn="l" defTabSz="400050">
            <a:lnSpc>
              <a:spcPct val="90000"/>
            </a:lnSpc>
            <a:spcBef>
              <a:spcPct val="0"/>
            </a:spcBef>
            <a:spcAft>
              <a:spcPct val="35000"/>
            </a:spcAft>
          </a:pPr>
          <a:endParaRPr lang="en-US" sz="900" kern="1200" dirty="0" smtClean="0">
            <a:latin typeface="Book Antiqua" panose="02040602050305030304" pitchFamily="18" charset="0"/>
          </a:endParaRPr>
        </a:p>
        <a:p>
          <a:pPr lvl="0" algn="l" defTabSz="400050">
            <a:lnSpc>
              <a:spcPct val="90000"/>
            </a:lnSpc>
            <a:spcBef>
              <a:spcPct val="0"/>
            </a:spcBef>
            <a:spcAft>
              <a:spcPts val="600"/>
            </a:spcAft>
          </a:pPr>
          <a:r>
            <a:rPr lang="en-US" sz="900" kern="1200" dirty="0" smtClean="0">
              <a:latin typeface="Book Antiqua" panose="02040602050305030304" pitchFamily="18" charset="0"/>
            </a:rPr>
            <a:t>Users configure time series data sets at a time series manager (unique name, frequency, data type, and duration)</a:t>
          </a:r>
        </a:p>
        <a:p>
          <a:pPr lvl="0" algn="l" defTabSz="400050">
            <a:lnSpc>
              <a:spcPct val="90000"/>
            </a:lnSpc>
            <a:spcBef>
              <a:spcPct val="0"/>
            </a:spcBef>
            <a:spcAft>
              <a:spcPts val="600"/>
            </a:spcAft>
          </a:pPr>
          <a:r>
            <a:rPr lang="en-US" sz="900" kern="1200" dirty="0" smtClean="0">
              <a:latin typeface="Book Antiqua" panose="02040602050305030304" pitchFamily="18" charset="0"/>
            </a:rPr>
            <a:t>Users upload data into the cluster, update or delete existing data </a:t>
          </a:r>
        </a:p>
        <a:p>
          <a:pPr lvl="0" algn="l" defTabSz="400050">
            <a:lnSpc>
              <a:spcPct val="90000"/>
            </a:lnSpc>
            <a:spcBef>
              <a:spcPct val="0"/>
            </a:spcBef>
            <a:spcAft>
              <a:spcPts val="600"/>
            </a:spcAft>
          </a:pPr>
          <a:r>
            <a:rPr lang="en-US" sz="900" kern="1200" dirty="0" smtClean="0">
              <a:latin typeface="Book Antiqua" panose="02040602050305030304" pitchFamily="18" charset="0"/>
            </a:rPr>
            <a:t>Users configure indexes for pattern matching</a:t>
          </a:r>
        </a:p>
        <a:p>
          <a:pPr lvl="0" algn="l" defTabSz="400050">
            <a:lnSpc>
              <a:spcPct val="90000"/>
            </a:lnSpc>
            <a:spcBef>
              <a:spcPct val="0"/>
            </a:spcBef>
            <a:spcAft>
              <a:spcPct val="35000"/>
            </a:spcAft>
          </a:pPr>
          <a:r>
            <a:rPr lang="en-US" sz="900" kern="1200" dirty="0" smtClean="0">
              <a:latin typeface="Book Antiqua" panose="02040602050305030304" pitchFamily="18" charset="0"/>
            </a:rPr>
            <a:t>Users configure sketches for data synopses</a:t>
          </a:r>
          <a:endParaRPr lang="en-US" sz="900" kern="1200" dirty="0">
            <a:latin typeface="Book Antiqua" panose="02040602050305030304" pitchFamily="18" charset="0"/>
          </a:endParaRPr>
        </a:p>
      </dsp:txBody>
      <dsp:txXfrm>
        <a:off x="1896922" y="1673371"/>
        <a:ext cx="1896922" cy="2159648"/>
      </dsp:txXfrm>
    </dsp:sp>
    <dsp:sp modelId="{C0BC5905-4429-E941-9B69-3193DA5D7E9B}">
      <dsp:nvSpPr>
        <dsp:cNvPr id="0" name=""/>
        <dsp:cNvSpPr/>
      </dsp:nvSpPr>
      <dsp:spPr>
        <a:xfrm>
          <a:off x="3793845" y="1146731"/>
          <a:ext cx="4435754" cy="1198106"/>
        </a:xfrm>
        <a:prstGeom prst="rightArrow">
          <a:avLst>
            <a:gd name="adj1" fmla="val 50000"/>
            <a:gd name="adj2" fmla="val 50000"/>
          </a:avLst>
        </a:prstGeom>
        <a:gradFill rotWithShape="0">
          <a:gsLst>
            <a:gs pos="0">
              <a:schemeClr val="accent5">
                <a:lumMod val="20000"/>
                <a:lumOff val="80000"/>
              </a:schemeClr>
            </a:gs>
            <a:gs pos="100000">
              <a:schemeClr val="accent5">
                <a:lumMod val="60000"/>
                <a:lumOff val="40000"/>
              </a:schemeClr>
            </a:gs>
          </a:gsLst>
          <a:lin ang="16200000" scaled="0"/>
        </a:gradFill>
        <a:ln w="25400">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90199"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accent5">
                  <a:lumMod val="50000"/>
                </a:schemeClr>
              </a:solidFill>
              <a:latin typeface="Book Antiqua" panose="02040602050305030304" pitchFamily="18" charset="0"/>
            </a:rPr>
            <a:t>Retrieval</a:t>
          </a:r>
          <a:endParaRPr lang="en-US" sz="2300" b="1" kern="1200" dirty="0">
            <a:solidFill>
              <a:schemeClr val="accent5">
                <a:lumMod val="50000"/>
              </a:schemeClr>
            </a:solidFill>
            <a:latin typeface="Book Antiqua" panose="02040602050305030304" pitchFamily="18" charset="0"/>
          </a:endParaRPr>
        </a:p>
      </dsp:txBody>
      <dsp:txXfrm>
        <a:off x="3793845" y="1446258"/>
        <a:ext cx="4136228" cy="599053"/>
      </dsp:txXfrm>
    </dsp:sp>
    <dsp:sp modelId="{6B702334-941C-8C45-BA84-AF66E97B1A70}">
      <dsp:nvSpPr>
        <dsp:cNvPr id="0" name=""/>
        <dsp:cNvSpPr/>
      </dsp:nvSpPr>
      <dsp:spPr>
        <a:xfrm>
          <a:off x="3793845" y="2072598"/>
          <a:ext cx="1896922" cy="2174088"/>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endParaRPr lang="en-US" sz="900" kern="1200" dirty="0" smtClean="0">
            <a:latin typeface="Book Antiqua" panose="02040602050305030304" pitchFamily="18" charset="0"/>
          </a:endParaRPr>
        </a:p>
        <a:p>
          <a:pPr lvl="0" algn="l" defTabSz="400050">
            <a:lnSpc>
              <a:spcPct val="90000"/>
            </a:lnSpc>
            <a:spcBef>
              <a:spcPct val="0"/>
            </a:spcBef>
            <a:spcAft>
              <a:spcPct val="35000"/>
            </a:spcAft>
          </a:pPr>
          <a:endParaRPr lang="en-US" sz="900" kern="1200" dirty="0" smtClean="0">
            <a:latin typeface="Book Antiqua" panose="02040602050305030304" pitchFamily="18" charset="0"/>
          </a:endParaRPr>
        </a:p>
        <a:p>
          <a:pPr lvl="0" algn="l" defTabSz="400050">
            <a:lnSpc>
              <a:spcPct val="90000"/>
            </a:lnSpc>
            <a:spcBef>
              <a:spcPct val="0"/>
            </a:spcBef>
            <a:spcAft>
              <a:spcPts val="600"/>
            </a:spcAft>
          </a:pPr>
          <a:r>
            <a:rPr lang="en-US" sz="900" kern="1200" dirty="0" smtClean="0">
              <a:latin typeface="Book Antiqua" panose="02040602050305030304" pitchFamily="18" charset="0"/>
            </a:rPr>
            <a:t>Users retrieve time series data from time series managers per entitlements</a:t>
          </a:r>
        </a:p>
        <a:p>
          <a:pPr lvl="0" algn="l" defTabSz="400050">
            <a:lnSpc>
              <a:spcPct val="90000"/>
            </a:lnSpc>
            <a:spcBef>
              <a:spcPct val="0"/>
            </a:spcBef>
            <a:spcAft>
              <a:spcPts val="600"/>
            </a:spcAft>
          </a:pPr>
          <a:r>
            <a:rPr lang="en-US" sz="900" kern="1200" dirty="0" smtClean="0">
              <a:latin typeface="Book Antiqua" panose="02040602050305030304" pitchFamily="18" charset="0"/>
            </a:rPr>
            <a:t>Users query for matches for a given pattern within a search radius</a:t>
          </a:r>
        </a:p>
        <a:p>
          <a:pPr lvl="0" algn="l" defTabSz="400050">
            <a:lnSpc>
              <a:spcPct val="90000"/>
            </a:lnSpc>
            <a:spcBef>
              <a:spcPct val="0"/>
            </a:spcBef>
            <a:spcAft>
              <a:spcPts val="600"/>
            </a:spcAft>
          </a:pPr>
          <a:r>
            <a:rPr lang="en-US" sz="900" kern="1200" dirty="0" smtClean="0">
              <a:latin typeface="Book Antiqua" panose="02040602050305030304" pitchFamily="18" charset="0"/>
            </a:rPr>
            <a:t>Users capture and store patterns of interest for use by entitled users</a:t>
          </a:r>
        </a:p>
        <a:p>
          <a:pPr lvl="0" algn="l" defTabSz="400050">
            <a:lnSpc>
              <a:spcPct val="90000"/>
            </a:lnSpc>
            <a:spcBef>
              <a:spcPct val="0"/>
            </a:spcBef>
            <a:spcAft>
              <a:spcPct val="35000"/>
            </a:spcAft>
          </a:pPr>
          <a:r>
            <a:rPr lang="en-US" sz="900" kern="1200" dirty="0" smtClean="0">
              <a:latin typeface="Book Antiqua" panose="02040602050305030304" pitchFamily="18" charset="0"/>
            </a:rPr>
            <a:t>Entitled users select multiple time series from multiple locations for matching and querying</a:t>
          </a:r>
          <a:endParaRPr lang="en-US" sz="900" kern="1200" dirty="0">
            <a:latin typeface="Book Antiqua" panose="02040602050305030304" pitchFamily="18" charset="0"/>
          </a:endParaRPr>
        </a:p>
      </dsp:txBody>
      <dsp:txXfrm>
        <a:off x="3793845" y="2072598"/>
        <a:ext cx="1896922" cy="2174088"/>
      </dsp:txXfrm>
    </dsp:sp>
    <dsp:sp modelId="{A3AA3457-489F-7147-9E44-AD505E8C1F0A}">
      <dsp:nvSpPr>
        <dsp:cNvPr id="0" name=""/>
        <dsp:cNvSpPr/>
      </dsp:nvSpPr>
      <dsp:spPr>
        <a:xfrm>
          <a:off x="5690768" y="1545958"/>
          <a:ext cx="2538831" cy="1198106"/>
        </a:xfrm>
        <a:prstGeom prst="rightArrow">
          <a:avLst>
            <a:gd name="adj1" fmla="val 50000"/>
            <a:gd name="adj2" fmla="val 50000"/>
          </a:avLst>
        </a:prstGeom>
        <a:gradFill rotWithShape="0">
          <a:gsLst>
            <a:gs pos="0">
              <a:schemeClr val="accent5">
                <a:lumMod val="20000"/>
                <a:lumOff val="80000"/>
              </a:schemeClr>
            </a:gs>
            <a:gs pos="100000">
              <a:schemeClr val="accent5">
                <a:lumMod val="60000"/>
                <a:lumOff val="40000"/>
              </a:schemeClr>
            </a:gs>
          </a:gsLst>
          <a:lin ang="16200000" scaled="0"/>
        </a:gradFill>
        <a:ln w="25400">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90199"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accent5">
                  <a:lumMod val="50000"/>
                </a:schemeClr>
              </a:solidFill>
              <a:latin typeface="Book Antiqua" panose="02040602050305030304" pitchFamily="18" charset="0"/>
            </a:rPr>
            <a:t>Synopses</a:t>
          </a:r>
          <a:endParaRPr lang="en-US" sz="2300" b="1" kern="1200" dirty="0">
            <a:solidFill>
              <a:schemeClr val="accent5">
                <a:lumMod val="50000"/>
              </a:schemeClr>
            </a:solidFill>
            <a:latin typeface="Book Antiqua" panose="02040602050305030304" pitchFamily="18" charset="0"/>
          </a:endParaRPr>
        </a:p>
      </dsp:txBody>
      <dsp:txXfrm>
        <a:off x="5690768" y="1845485"/>
        <a:ext cx="2239305" cy="599053"/>
      </dsp:txXfrm>
    </dsp:sp>
    <dsp:sp modelId="{C57706C0-2AA1-4247-904C-30FE9FD6760D}">
      <dsp:nvSpPr>
        <dsp:cNvPr id="0" name=""/>
        <dsp:cNvSpPr/>
      </dsp:nvSpPr>
      <dsp:spPr>
        <a:xfrm>
          <a:off x="5690768" y="2471825"/>
          <a:ext cx="1914204" cy="2199571"/>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endParaRPr lang="en-US" sz="900" kern="1200" dirty="0" smtClean="0">
            <a:latin typeface="Book Antiqua" panose="02040602050305030304" pitchFamily="18" charset="0"/>
          </a:endParaRPr>
        </a:p>
        <a:p>
          <a:pPr lvl="0" algn="l" defTabSz="400050">
            <a:lnSpc>
              <a:spcPct val="90000"/>
            </a:lnSpc>
            <a:spcBef>
              <a:spcPct val="0"/>
            </a:spcBef>
            <a:spcAft>
              <a:spcPct val="35000"/>
            </a:spcAft>
          </a:pPr>
          <a:endParaRPr lang="en-US" sz="900" kern="1200" dirty="0" smtClean="0">
            <a:latin typeface="Book Antiqua" panose="02040602050305030304" pitchFamily="18" charset="0"/>
          </a:endParaRPr>
        </a:p>
        <a:p>
          <a:pPr lvl="0" algn="l" defTabSz="400050">
            <a:lnSpc>
              <a:spcPct val="90000"/>
            </a:lnSpc>
            <a:spcBef>
              <a:spcPct val="0"/>
            </a:spcBef>
            <a:spcAft>
              <a:spcPts val="600"/>
            </a:spcAft>
          </a:pPr>
          <a:r>
            <a:rPr lang="en-US" sz="900" kern="1200" dirty="0" smtClean="0">
              <a:latin typeface="Book Antiqua" panose="02040602050305030304" pitchFamily="18" charset="0"/>
            </a:rPr>
            <a:t>Users obtain complete summary statistics for sketched time series</a:t>
          </a:r>
        </a:p>
        <a:p>
          <a:pPr lvl="0" algn="l" defTabSz="400050">
            <a:lnSpc>
              <a:spcPct val="90000"/>
            </a:lnSpc>
            <a:spcBef>
              <a:spcPct val="0"/>
            </a:spcBef>
            <a:spcAft>
              <a:spcPts val="600"/>
            </a:spcAft>
          </a:pPr>
          <a:r>
            <a:rPr lang="en-US" sz="900" kern="1200" dirty="0" smtClean="0">
              <a:latin typeface="Book Antiqua" panose="02040602050305030304" pitchFamily="18" charset="0"/>
            </a:rPr>
            <a:t>Users issue queries on sampled data</a:t>
          </a:r>
        </a:p>
        <a:p>
          <a:pPr lvl="0" algn="l" defTabSz="400050">
            <a:lnSpc>
              <a:spcPct val="90000"/>
            </a:lnSpc>
            <a:spcBef>
              <a:spcPct val="0"/>
            </a:spcBef>
            <a:spcAft>
              <a:spcPts val="600"/>
            </a:spcAft>
          </a:pPr>
          <a:r>
            <a:rPr lang="en-US" sz="900" kern="1200" dirty="0" smtClean="0">
              <a:latin typeface="Book Antiqua" panose="02040602050305030304" pitchFamily="18" charset="0"/>
            </a:rPr>
            <a:t>Users issue point, range, and inverse queries on sketched time series</a:t>
          </a:r>
        </a:p>
        <a:p>
          <a:pPr lvl="0" algn="l" defTabSz="400050">
            <a:lnSpc>
              <a:spcPct val="90000"/>
            </a:lnSpc>
            <a:spcBef>
              <a:spcPct val="0"/>
            </a:spcBef>
            <a:spcAft>
              <a:spcPct val="35000"/>
            </a:spcAft>
          </a:pPr>
          <a:r>
            <a:rPr lang="en-US" sz="900" kern="1200" dirty="0" smtClean="0">
              <a:latin typeface="Book Antiqua" panose="02040602050305030304" pitchFamily="18" charset="0"/>
            </a:rPr>
            <a:t>Users obtain the frequency distribution for sketched or sampled data</a:t>
          </a:r>
          <a:endParaRPr lang="en-US" sz="900" kern="1200" dirty="0">
            <a:latin typeface="Book Antiqua" panose="02040602050305030304" pitchFamily="18" charset="0"/>
          </a:endParaRPr>
        </a:p>
      </dsp:txBody>
      <dsp:txXfrm>
        <a:off x="5690768" y="2471825"/>
        <a:ext cx="1914204" cy="21995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BE97F-2AE0-4150-AFFF-80B28F078601}">
      <dsp:nvSpPr>
        <dsp:cNvPr id="0" name=""/>
        <dsp:cNvSpPr/>
      </dsp:nvSpPr>
      <dsp:spPr>
        <a:xfrm rot="3490465">
          <a:off x="2326719" y="3541825"/>
          <a:ext cx="848283" cy="45175"/>
        </a:xfrm>
        <a:custGeom>
          <a:avLst/>
          <a:gdLst/>
          <a:ahLst/>
          <a:cxnLst/>
          <a:rect l="0" t="0" r="0" b="0"/>
          <a:pathLst>
            <a:path>
              <a:moveTo>
                <a:pt x="0" y="22587"/>
              </a:moveTo>
              <a:lnTo>
                <a:pt x="848283" y="22587"/>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94FF6A1C-81E4-4545-B3C9-C7B4B5A40869}">
      <dsp:nvSpPr>
        <dsp:cNvPr id="0" name=""/>
        <dsp:cNvSpPr/>
      </dsp:nvSpPr>
      <dsp:spPr>
        <a:xfrm rot="1147177">
          <a:off x="2757250" y="2865350"/>
          <a:ext cx="688962" cy="45175"/>
        </a:xfrm>
        <a:custGeom>
          <a:avLst/>
          <a:gdLst/>
          <a:ahLst/>
          <a:cxnLst/>
          <a:rect l="0" t="0" r="0" b="0"/>
          <a:pathLst>
            <a:path>
              <a:moveTo>
                <a:pt x="0" y="22587"/>
              </a:moveTo>
              <a:lnTo>
                <a:pt x="688962" y="22587"/>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B6B9DAEE-BE16-4063-93BC-AD95D59BB850}">
      <dsp:nvSpPr>
        <dsp:cNvPr id="0" name=""/>
        <dsp:cNvSpPr/>
      </dsp:nvSpPr>
      <dsp:spPr>
        <a:xfrm rot="20239672">
          <a:off x="2750907" y="2124240"/>
          <a:ext cx="655994" cy="45175"/>
        </a:xfrm>
        <a:custGeom>
          <a:avLst/>
          <a:gdLst/>
          <a:ahLst/>
          <a:cxnLst/>
          <a:rect l="0" t="0" r="0" b="0"/>
          <a:pathLst>
            <a:path>
              <a:moveTo>
                <a:pt x="0" y="22587"/>
              </a:moveTo>
              <a:lnTo>
                <a:pt x="655994" y="22587"/>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15993314-CED0-4017-A5BC-3FF4BB28DF4B}">
      <dsp:nvSpPr>
        <dsp:cNvPr id="0" name=""/>
        <dsp:cNvSpPr/>
      </dsp:nvSpPr>
      <dsp:spPr>
        <a:xfrm rot="17917090">
          <a:off x="2230361" y="1451267"/>
          <a:ext cx="950368" cy="45175"/>
        </a:xfrm>
        <a:custGeom>
          <a:avLst/>
          <a:gdLst/>
          <a:ahLst/>
          <a:cxnLst/>
          <a:rect l="0" t="0" r="0" b="0"/>
          <a:pathLst>
            <a:path>
              <a:moveTo>
                <a:pt x="0" y="22587"/>
              </a:moveTo>
              <a:lnTo>
                <a:pt x="950368" y="22587"/>
              </a:lnTo>
            </a:path>
          </a:pathLst>
        </a:custGeom>
        <a:noFill/>
        <a:ln w="25400" cap="flat" cmpd="sng" algn="ctr">
          <a:solidFill>
            <a:schemeClr val="accent3">
              <a:lumMod val="75000"/>
            </a:schemeClr>
          </a:solidFill>
          <a:prstDash val="solid"/>
        </a:ln>
        <a:effectLst/>
      </dsp:spPr>
      <dsp:style>
        <a:lnRef idx="2">
          <a:scrgbClr r="0" g="0" b="0"/>
        </a:lnRef>
        <a:fillRef idx="0">
          <a:scrgbClr r="0" g="0" b="0"/>
        </a:fillRef>
        <a:effectRef idx="0">
          <a:scrgbClr r="0" g="0" b="0"/>
        </a:effectRef>
        <a:fontRef idx="minor"/>
      </dsp:style>
    </dsp:sp>
    <dsp:sp modelId="{4F7ECD33-D7C9-49D7-AB73-10EE55F220CF}">
      <dsp:nvSpPr>
        <dsp:cNvPr id="0" name=""/>
        <dsp:cNvSpPr/>
      </dsp:nvSpPr>
      <dsp:spPr>
        <a:xfrm>
          <a:off x="894575" y="1609618"/>
          <a:ext cx="1875787" cy="1875787"/>
        </a:xfrm>
        <a:prstGeom prst="ellipse">
          <a:avLst/>
        </a:prstGeom>
        <a:no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1F5C1289-5B4B-4860-80C7-054B5DF3FF94}">
      <dsp:nvSpPr>
        <dsp:cNvPr id="0" name=""/>
        <dsp:cNvSpPr/>
      </dsp:nvSpPr>
      <dsp:spPr>
        <a:xfrm>
          <a:off x="2639943" y="0"/>
          <a:ext cx="1125472" cy="1125472"/>
        </a:xfrm>
        <a:prstGeom prst="ellipse">
          <a:avLst/>
        </a:prstGeom>
        <a:blipFill rotWithShape="0">
          <a:blip xmlns:r="http://schemas.openxmlformats.org/officeDocument/2006/relationships" r:embed="rId1" cstate="email">
            <a:extLst>
              <a:ext uri="{28A0092B-C50C-407E-A947-70E740481C1C}">
                <a14:useLocalDpi xmlns:a14="http://schemas.microsoft.com/office/drawing/2010/main"/>
              </a:ext>
            </a:extLst>
          </a:blip>
          <a:stretch>
            <a:fillRect/>
          </a:stretch>
        </a:blip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endParaRPr lang="en-US" sz="5200" kern="1200" dirty="0">
            <a:solidFill>
              <a:schemeClr val="tx1"/>
            </a:solidFill>
            <a:latin typeface="Book Antiqua" panose="02040602050305030304" pitchFamily="18" charset="0"/>
          </a:endParaRPr>
        </a:p>
      </dsp:txBody>
      <dsp:txXfrm>
        <a:off x="2804765" y="164822"/>
        <a:ext cx="795828" cy="795828"/>
      </dsp:txXfrm>
    </dsp:sp>
    <dsp:sp modelId="{DC60E612-2017-434B-8855-6329A90F055B}">
      <dsp:nvSpPr>
        <dsp:cNvPr id="0" name=""/>
        <dsp:cNvSpPr/>
      </dsp:nvSpPr>
      <dsp:spPr>
        <a:xfrm>
          <a:off x="3877962" y="0"/>
          <a:ext cx="1688208" cy="1125472"/>
        </a:xfrm>
        <a:prstGeom prst="rect">
          <a:avLst/>
        </a:prstGeom>
        <a:noFill/>
        <a:ln w="25400">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solidFill>
              <a:schemeClr val="tx1"/>
            </a:solidFill>
            <a:latin typeface="Book Antiqua" panose="02040602050305030304" pitchFamily="18" charset="0"/>
          </a:endParaRPr>
        </a:p>
      </dsp:txBody>
      <dsp:txXfrm>
        <a:off x="3877962" y="0"/>
        <a:ext cx="1688208" cy="1125472"/>
      </dsp:txXfrm>
    </dsp:sp>
    <dsp:sp modelId="{56E1D457-3CBB-4285-B3F9-9FBFC1E3D259}">
      <dsp:nvSpPr>
        <dsp:cNvPr id="0" name=""/>
        <dsp:cNvSpPr/>
      </dsp:nvSpPr>
      <dsp:spPr>
        <a:xfrm>
          <a:off x="3338070" y="1240752"/>
          <a:ext cx="1125472" cy="1125472"/>
        </a:xfrm>
        <a:prstGeom prst="ellipse">
          <a:avLst/>
        </a:prstGeom>
        <a:blipFill rotWithShape="0">
          <a:blip xmlns:r="http://schemas.openxmlformats.org/officeDocument/2006/relationships" r:embed="rId2" cstate="email">
            <a:extLst>
              <a:ext uri="{28A0092B-C50C-407E-A947-70E740481C1C}">
                <a14:useLocalDpi xmlns:a14="http://schemas.microsoft.com/office/drawing/2010/main"/>
              </a:ext>
            </a:extLst>
          </a:blip>
          <a:stretch>
            <a:fillRect/>
          </a:stretch>
        </a:blip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endParaRPr lang="en-US" sz="5200" kern="1200" dirty="0">
            <a:solidFill>
              <a:schemeClr val="tx1"/>
            </a:solidFill>
            <a:latin typeface="Book Antiqua" panose="02040602050305030304" pitchFamily="18" charset="0"/>
          </a:endParaRPr>
        </a:p>
      </dsp:txBody>
      <dsp:txXfrm>
        <a:off x="3502892" y="1405574"/>
        <a:ext cx="795828" cy="795828"/>
      </dsp:txXfrm>
    </dsp:sp>
    <dsp:sp modelId="{DA7FCEF1-2245-4409-A6E2-F9A5A3D66E12}">
      <dsp:nvSpPr>
        <dsp:cNvPr id="0" name=""/>
        <dsp:cNvSpPr/>
      </dsp:nvSpPr>
      <dsp:spPr>
        <a:xfrm>
          <a:off x="4576090" y="1240752"/>
          <a:ext cx="1688208" cy="1125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solidFill>
              <a:schemeClr val="tx1"/>
            </a:solidFill>
            <a:latin typeface="Book Antiqua" panose="02040602050305030304" pitchFamily="18" charset="0"/>
          </a:endParaRPr>
        </a:p>
      </dsp:txBody>
      <dsp:txXfrm>
        <a:off x="4576090" y="1240752"/>
        <a:ext cx="1688208" cy="1125472"/>
      </dsp:txXfrm>
    </dsp:sp>
    <dsp:sp modelId="{61DF1AE1-9A82-4FFD-B4E7-9BD50482884D}">
      <dsp:nvSpPr>
        <dsp:cNvPr id="0" name=""/>
        <dsp:cNvSpPr/>
      </dsp:nvSpPr>
      <dsp:spPr>
        <a:xfrm>
          <a:off x="3396167" y="2622353"/>
          <a:ext cx="1125472" cy="1125472"/>
        </a:xfrm>
        <a:prstGeom prst="ellipse">
          <a:avLst/>
        </a:prstGeom>
        <a:blipFill rotWithShape="0">
          <a:blip xmlns:r="http://schemas.openxmlformats.org/officeDocument/2006/relationships"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a:blip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endParaRPr lang="en-US" sz="5200" kern="1200" dirty="0">
            <a:solidFill>
              <a:schemeClr val="tx1"/>
            </a:solidFill>
            <a:latin typeface="Book Antiqua" panose="02040602050305030304" pitchFamily="18" charset="0"/>
          </a:endParaRPr>
        </a:p>
      </dsp:txBody>
      <dsp:txXfrm>
        <a:off x="3560989" y="2787175"/>
        <a:ext cx="795828" cy="795828"/>
      </dsp:txXfrm>
    </dsp:sp>
    <dsp:sp modelId="{858A244B-1921-4393-A6F9-D9A3F3A35821}">
      <dsp:nvSpPr>
        <dsp:cNvPr id="0" name=""/>
        <dsp:cNvSpPr/>
      </dsp:nvSpPr>
      <dsp:spPr>
        <a:xfrm>
          <a:off x="4634186" y="2622353"/>
          <a:ext cx="1688208" cy="1125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solidFill>
              <a:schemeClr val="tx1"/>
            </a:solidFill>
            <a:latin typeface="Book Antiqua" panose="02040602050305030304" pitchFamily="18" charset="0"/>
          </a:endParaRPr>
        </a:p>
      </dsp:txBody>
      <dsp:txXfrm>
        <a:off x="4634186" y="2622353"/>
        <a:ext cx="1688208" cy="1125472"/>
      </dsp:txXfrm>
    </dsp:sp>
    <dsp:sp modelId="{891E56E9-443A-44A2-AA31-5FFB5C406C1C}">
      <dsp:nvSpPr>
        <dsp:cNvPr id="0" name=""/>
        <dsp:cNvSpPr/>
      </dsp:nvSpPr>
      <dsp:spPr>
        <a:xfrm>
          <a:off x="2708540" y="3840184"/>
          <a:ext cx="1125472" cy="1125472"/>
        </a:xfrm>
        <a:prstGeom prst="ellipse">
          <a:avLst/>
        </a:prstGeom>
        <a:blipFill rotWithShape="0">
          <a:blip xmlns:r="http://schemas.openxmlformats.org/officeDocument/2006/relationships" r:embed="rId5" cstate="email">
            <a:extLst>
              <a:ext uri="{28A0092B-C50C-407E-A947-70E740481C1C}">
                <a14:useLocalDpi xmlns:a14="http://schemas.microsoft.com/office/drawing/2010/main"/>
              </a:ext>
            </a:extLst>
          </a:blip>
          <a:stretch>
            <a:fillRect/>
          </a:stretch>
        </a:blip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endParaRPr lang="en-US" sz="5200" kern="1200" dirty="0">
            <a:solidFill>
              <a:schemeClr val="tx1"/>
            </a:solidFill>
            <a:latin typeface="Book Antiqua" panose="02040602050305030304" pitchFamily="18" charset="0"/>
          </a:endParaRPr>
        </a:p>
      </dsp:txBody>
      <dsp:txXfrm>
        <a:off x="2873362" y="4005006"/>
        <a:ext cx="795828" cy="795828"/>
      </dsp:txXfrm>
    </dsp:sp>
    <dsp:sp modelId="{5110655C-341C-495E-AEF3-FC77F491705D}">
      <dsp:nvSpPr>
        <dsp:cNvPr id="0" name=""/>
        <dsp:cNvSpPr/>
      </dsp:nvSpPr>
      <dsp:spPr>
        <a:xfrm>
          <a:off x="3946560" y="3840184"/>
          <a:ext cx="1688208" cy="1125472"/>
        </a:xfrm>
        <a:prstGeom prst="rect">
          <a:avLst/>
        </a:prstGeom>
        <a:noFill/>
        <a:ln w="25400">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n-US" sz="6500" kern="1200" dirty="0">
            <a:solidFill>
              <a:schemeClr val="tx1"/>
            </a:solidFill>
            <a:latin typeface="Book Antiqua" panose="02040602050305030304" pitchFamily="18" charset="0"/>
          </a:endParaRPr>
        </a:p>
      </dsp:txBody>
      <dsp:txXfrm>
        <a:off x="3946560" y="3840184"/>
        <a:ext cx="1688208" cy="11254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25C93-3F15-4198-ACDD-201FA5ADAA7D}">
      <dsp:nvSpPr>
        <dsp:cNvPr id="0" name=""/>
        <dsp:cNvSpPr/>
      </dsp:nvSpPr>
      <dsp:spPr>
        <a:xfrm>
          <a:off x="2103138" y="0"/>
          <a:ext cx="1051066" cy="1051066"/>
        </a:xfrm>
        <a:prstGeom prst="ellipse">
          <a:avLst/>
        </a:prstGeom>
        <a:gradFill flip="none" rotWithShape="0">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2700000" scaled="1"/>
          <a:tileRect/>
        </a:gradFill>
        <a:ln w="25400" cap="flat" cmpd="sng" algn="ctr">
          <a:solidFill>
            <a:schemeClr val="bg1"/>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smtClean="0">
              <a:latin typeface="Book Antiqua" panose="02040602050305030304" pitchFamily="18" charset="0"/>
            </a:rPr>
            <a:t>Huge Market</a:t>
          </a:r>
          <a:endParaRPr lang="en-US" sz="1500" b="1" kern="1200" dirty="0">
            <a:latin typeface="Book Antiqua" panose="02040602050305030304" pitchFamily="18" charset="0"/>
          </a:endParaRPr>
        </a:p>
      </dsp:txBody>
      <dsp:txXfrm>
        <a:off x="2257063" y="153925"/>
        <a:ext cx="743216" cy="743216"/>
      </dsp:txXfrm>
    </dsp:sp>
    <dsp:sp modelId="{76A7C084-4169-41FD-BE39-6A6034E54619}">
      <dsp:nvSpPr>
        <dsp:cNvPr id="0" name=""/>
        <dsp:cNvSpPr/>
      </dsp:nvSpPr>
      <dsp:spPr>
        <a:xfrm>
          <a:off x="2285760" y="1139887"/>
          <a:ext cx="609618" cy="609618"/>
        </a:xfrm>
        <a:prstGeom prst="mathPlus">
          <a:avLst/>
        </a:prstGeom>
        <a:solidFill>
          <a:schemeClr val="accent5">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2366565" y="1373005"/>
        <a:ext cx="448008" cy="143382"/>
      </dsp:txXfrm>
    </dsp:sp>
    <dsp:sp modelId="{34D6B1B3-7B88-44EA-B00F-DF54EDFEA37D}">
      <dsp:nvSpPr>
        <dsp:cNvPr id="0" name=""/>
        <dsp:cNvSpPr/>
      </dsp:nvSpPr>
      <dsp:spPr>
        <a:xfrm>
          <a:off x="2103138" y="1831379"/>
          <a:ext cx="1051066" cy="1051066"/>
        </a:xfrm>
        <a:prstGeom prst="ellipse">
          <a:avLst/>
        </a:prstGeom>
        <a:gradFill flip="none" rotWithShape="0">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2700000" scaled="1"/>
          <a:tileRect/>
        </a:gradFill>
        <a:ln w="25400" cap="flat" cmpd="sng" algn="ctr">
          <a:solidFill>
            <a:schemeClr val="bg1"/>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smtClean="0">
              <a:latin typeface="Book Antiqua" panose="02040602050305030304" pitchFamily="18" charset="0"/>
            </a:rPr>
            <a:t>Strong Product</a:t>
          </a:r>
          <a:endParaRPr lang="en-US" sz="1500" b="1" kern="1200" dirty="0">
            <a:latin typeface="Book Antiqua" panose="02040602050305030304" pitchFamily="18" charset="0"/>
          </a:endParaRPr>
        </a:p>
      </dsp:txBody>
      <dsp:txXfrm>
        <a:off x="2257063" y="1985304"/>
        <a:ext cx="743216" cy="743216"/>
      </dsp:txXfrm>
    </dsp:sp>
    <dsp:sp modelId="{0A219D9D-DB65-4512-937C-6B7AF4CC0401}">
      <dsp:nvSpPr>
        <dsp:cNvPr id="0" name=""/>
        <dsp:cNvSpPr/>
      </dsp:nvSpPr>
      <dsp:spPr>
        <a:xfrm>
          <a:off x="2285760" y="2971265"/>
          <a:ext cx="609618" cy="609618"/>
        </a:xfrm>
        <a:prstGeom prst="mathPlus">
          <a:avLst/>
        </a:prstGeom>
        <a:solidFill>
          <a:schemeClr val="accent5">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2366565" y="3204383"/>
        <a:ext cx="448008" cy="143382"/>
      </dsp:txXfrm>
    </dsp:sp>
    <dsp:sp modelId="{488B9A06-EC90-42F5-992A-44D71F479E81}">
      <dsp:nvSpPr>
        <dsp:cNvPr id="0" name=""/>
        <dsp:cNvSpPr/>
      </dsp:nvSpPr>
      <dsp:spPr>
        <a:xfrm>
          <a:off x="2103138" y="3662757"/>
          <a:ext cx="1051066" cy="1051066"/>
        </a:xfrm>
        <a:prstGeom prst="ellipse">
          <a:avLst/>
        </a:prstGeom>
        <a:gradFill flip="none" rotWithShape="0">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2700000" scaled="1"/>
          <a:tileRect/>
        </a:gradFill>
        <a:ln w="25400" cap="flat" cmpd="sng" algn="ctr">
          <a:solidFill>
            <a:schemeClr val="bg1"/>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smtClean="0">
              <a:latin typeface="Book Antiqua" panose="02040602050305030304" pitchFamily="18" charset="0"/>
            </a:rPr>
            <a:t>Right Pricing</a:t>
          </a:r>
          <a:endParaRPr lang="en-US" sz="1500" b="1" kern="1200" dirty="0">
            <a:latin typeface="Book Antiqua" panose="02040602050305030304" pitchFamily="18" charset="0"/>
          </a:endParaRPr>
        </a:p>
      </dsp:txBody>
      <dsp:txXfrm>
        <a:off x="2257063" y="3816682"/>
        <a:ext cx="743216" cy="743216"/>
      </dsp:txXfrm>
    </dsp:sp>
    <dsp:sp modelId="{30165E7A-E2A1-489E-BEB3-ED1CDF67F44F}">
      <dsp:nvSpPr>
        <dsp:cNvPr id="0" name=""/>
        <dsp:cNvSpPr/>
      </dsp:nvSpPr>
      <dsp:spPr>
        <a:xfrm rot="5505">
          <a:off x="3302339" y="2162744"/>
          <a:ext cx="314046" cy="390996"/>
        </a:xfrm>
        <a:prstGeom prst="rightArrow">
          <a:avLst>
            <a:gd name="adj1" fmla="val 60000"/>
            <a:gd name="adj2" fmla="val 50000"/>
          </a:avLst>
        </a:prstGeom>
        <a:solidFill>
          <a:schemeClr val="accent5">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3302339" y="2240868"/>
        <a:ext cx="219832" cy="234598"/>
      </dsp:txXfrm>
    </dsp:sp>
    <dsp:sp modelId="{86DAE9A9-AE77-48C1-AFC4-483CB63CC951}">
      <dsp:nvSpPr>
        <dsp:cNvPr id="0" name=""/>
        <dsp:cNvSpPr/>
      </dsp:nvSpPr>
      <dsp:spPr>
        <a:xfrm>
          <a:off x="3746743" y="1309319"/>
          <a:ext cx="2102133" cy="2102133"/>
        </a:xfrm>
        <a:prstGeom prst="ellipse">
          <a:avLst/>
        </a:prstGeom>
        <a:blipFill rotWithShape="0">
          <a:blip xmlns:r="http://schemas.openxmlformats.org/officeDocument/2006/relationships" r:embed="rId1" cstate="email">
            <a:extLst>
              <a:ext uri="{28A0092B-C50C-407E-A947-70E740481C1C}">
                <a14:useLocalDpi xmlns:a14="http://schemas.microsoft.com/office/drawing/2010/main"/>
              </a:ext>
            </a:extLst>
          </a:blip>
          <a:stretch>
            <a:fillRect/>
          </a:stretch>
        </a:blip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solidFill>
                <a:schemeClr val="accent3">
                  <a:lumMod val="75000"/>
                </a:schemeClr>
              </a:solidFill>
            </a:rPr>
            <a:t>.</a:t>
          </a:r>
          <a:endParaRPr lang="en-US" sz="800" kern="1200" dirty="0">
            <a:solidFill>
              <a:schemeClr val="accent3">
                <a:lumMod val="75000"/>
              </a:schemeClr>
            </a:solidFill>
          </a:endParaRPr>
        </a:p>
      </dsp:txBody>
      <dsp:txXfrm>
        <a:off x="4054593" y="1617169"/>
        <a:ext cx="1486433" cy="14864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A99B0-B749-4736-B765-CF466DDB3AA6}">
      <dsp:nvSpPr>
        <dsp:cNvPr id="0" name=""/>
        <dsp:cNvSpPr/>
      </dsp:nvSpPr>
      <dsp:spPr>
        <a:xfrm>
          <a:off x="1088939" y="0"/>
          <a:ext cx="2332317" cy="859169"/>
        </a:xfrm>
        <a:prstGeom prst="roundRect">
          <a:avLst>
            <a:gd name="adj" fmla="val 10000"/>
          </a:avLst>
        </a:prstGeom>
        <a:gradFill flip="none" rotWithShape="0">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6200000" scaled="1"/>
          <a:tileRect/>
        </a:gradFill>
        <a:ln w="28575"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Book Antiqua" panose="02040602050305030304" pitchFamily="18" charset="0"/>
            </a:rPr>
            <a:t>Top Line Benefits</a:t>
          </a:r>
          <a:endParaRPr lang="en-US" sz="1600" b="1" kern="1200" dirty="0">
            <a:latin typeface="Book Antiqua" panose="02040602050305030304" pitchFamily="18" charset="0"/>
          </a:endParaRPr>
        </a:p>
      </dsp:txBody>
      <dsp:txXfrm>
        <a:off x="1114103" y="25164"/>
        <a:ext cx="2281989" cy="808841"/>
      </dsp:txXfrm>
    </dsp:sp>
    <dsp:sp modelId="{221E463F-A5F5-44A9-B413-2E3545982AF8}">
      <dsp:nvSpPr>
        <dsp:cNvPr id="0" name=""/>
        <dsp:cNvSpPr/>
      </dsp:nvSpPr>
      <dsp:spPr>
        <a:xfrm>
          <a:off x="1322171" y="859169"/>
          <a:ext cx="233231" cy="644969"/>
        </a:xfrm>
        <a:custGeom>
          <a:avLst/>
          <a:gdLst/>
          <a:ahLst/>
          <a:cxnLst/>
          <a:rect l="0" t="0" r="0" b="0"/>
          <a:pathLst>
            <a:path>
              <a:moveTo>
                <a:pt x="0" y="0"/>
              </a:moveTo>
              <a:lnTo>
                <a:pt x="0" y="644969"/>
              </a:lnTo>
              <a:lnTo>
                <a:pt x="233231" y="644969"/>
              </a:lnTo>
            </a:path>
          </a:pathLst>
        </a:custGeom>
        <a:noFill/>
        <a:ln w="25400" cap="flat" cmpd="sng" algn="ctr">
          <a:solidFill>
            <a:schemeClr val="tx2">
              <a:lumMod val="60000"/>
              <a:lumOff val="40000"/>
            </a:schemeClr>
          </a:solidFill>
          <a:prstDash val="solid"/>
        </a:ln>
        <a:effectLst/>
      </dsp:spPr>
      <dsp:style>
        <a:lnRef idx="2">
          <a:scrgbClr r="0" g="0" b="0"/>
        </a:lnRef>
        <a:fillRef idx="0">
          <a:scrgbClr r="0" g="0" b="0"/>
        </a:fillRef>
        <a:effectRef idx="0">
          <a:scrgbClr r="0" g="0" b="0"/>
        </a:effectRef>
        <a:fontRef idx="minor"/>
      </dsp:style>
    </dsp:sp>
    <dsp:sp modelId="{2D290EF1-7C1B-461B-86E0-A4EBE1FB1D6A}">
      <dsp:nvSpPr>
        <dsp:cNvPr id="0" name=""/>
        <dsp:cNvSpPr/>
      </dsp:nvSpPr>
      <dsp:spPr>
        <a:xfrm>
          <a:off x="1555403" y="1074554"/>
          <a:ext cx="2025975" cy="859169"/>
        </a:xfrm>
        <a:prstGeom prst="roundRect">
          <a:avLst>
            <a:gd name="adj" fmla="val 10000"/>
          </a:avLst>
        </a:prstGeom>
        <a:solidFill>
          <a:srgbClr val="F7FCFF">
            <a:alpha val="89804"/>
          </a:srgbClr>
        </a:solidFill>
        <a:ln w="25400" cap="flat" cmpd="sng" algn="ctr">
          <a:solidFill>
            <a:schemeClr val="accen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smtClean="0">
              <a:latin typeface="Book Antiqua" panose="02040602050305030304" pitchFamily="18" charset="0"/>
            </a:rPr>
            <a:t>Introduce new integrated workflows &amp; capabilities</a:t>
          </a:r>
          <a:endParaRPr lang="en-US" sz="1100" kern="1200" dirty="0">
            <a:latin typeface="Book Antiqua" panose="02040602050305030304" pitchFamily="18" charset="0"/>
          </a:endParaRPr>
        </a:p>
      </dsp:txBody>
      <dsp:txXfrm>
        <a:off x="1580567" y="1099718"/>
        <a:ext cx="1975647" cy="808841"/>
      </dsp:txXfrm>
    </dsp:sp>
    <dsp:sp modelId="{3688412F-45D4-45E5-A0DF-4EE5B60A3548}">
      <dsp:nvSpPr>
        <dsp:cNvPr id="0" name=""/>
        <dsp:cNvSpPr/>
      </dsp:nvSpPr>
      <dsp:spPr>
        <a:xfrm>
          <a:off x="1322171" y="859169"/>
          <a:ext cx="233231" cy="1718930"/>
        </a:xfrm>
        <a:custGeom>
          <a:avLst/>
          <a:gdLst/>
          <a:ahLst/>
          <a:cxnLst/>
          <a:rect l="0" t="0" r="0" b="0"/>
          <a:pathLst>
            <a:path>
              <a:moveTo>
                <a:pt x="0" y="0"/>
              </a:moveTo>
              <a:lnTo>
                <a:pt x="0" y="1718930"/>
              </a:lnTo>
              <a:lnTo>
                <a:pt x="233231" y="1718930"/>
              </a:lnTo>
            </a:path>
          </a:pathLst>
        </a:custGeom>
        <a:noFill/>
        <a:ln w="25400" cap="flat" cmpd="sng" algn="ctr">
          <a:solidFill>
            <a:schemeClr val="tx2">
              <a:lumMod val="60000"/>
              <a:lumOff val="40000"/>
            </a:schemeClr>
          </a:solidFill>
          <a:prstDash val="solid"/>
        </a:ln>
        <a:effectLst/>
      </dsp:spPr>
      <dsp:style>
        <a:lnRef idx="2">
          <a:scrgbClr r="0" g="0" b="0"/>
        </a:lnRef>
        <a:fillRef idx="0">
          <a:scrgbClr r="0" g="0" b="0"/>
        </a:fillRef>
        <a:effectRef idx="0">
          <a:scrgbClr r="0" g="0" b="0"/>
        </a:effectRef>
        <a:fontRef idx="minor"/>
      </dsp:style>
    </dsp:sp>
    <dsp:sp modelId="{6CAAE681-C229-4E6A-B4F1-CC829A199EE1}">
      <dsp:nvSpPr>
        <dsp:cNvPr id="0" name=""/>
        <dsp:cNvSpPr/>
      </dsp:nvSpPr>
      <dsp:spPr>
        <a:xfrm>
          <a:off x="1555403" y="2148515"/>
          <a:ext cx="2025975" cy="859169"/>
        </a:xfrm>
        <a:prstGeom prst="roundRect">
          <a:avLst>
            <a:gd name="adj" fmla="val 10000"/>
          </a:avLst>
        </a:prstGeom>
        <a:solidFill>
          <a:srgbClr val="F7FCFF">
            <a:alpha val="89804"/>
          </a:srgbClr>
        </a:solidFill>
        <a:ln w="25400" cap="flat" cmpd="sng" algn="ctr">
          <a:solidFill>
            <a:schemeClr val="accen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smtClean="0">
              <a:latin typeface="Book Antiqua" panose="02040602050305030304" pitchFamily="18" charset="0"/>
            </a:rPr>
            <a:t>Share real-time data with full control over data lifecycle</a:t>
          </a:r>
          <a:endParaRPr lang="en-US" sz="1100" kern="1200" dirty="0">
            <a:latin typeface="Book Antiqua" panose="02040602050305030304" pitchFamily="18" charset="0"/>
          </a:endParaRPr>
        </a:p>
      </dsp:txBody>
      <dsp:txXfrm>
        <a:off x="1580567" y="2173679"/>
        <a:ext cx="1975647" cy="808841"/>
      </dsp:txXfrm>
    </dsp:sp>
    <dsp:sp modelId="{B519BE04-35C9-43FE-B814-E0AF47F087CB}">
      <dsp:nvSpPr>
        <dsp:cNvPr id="0" name=""/>
        <dsp:cNvSpPr/>
      </dsp:nvSpPr>
      <dsp:spPr>
        <a:xfrm>
          <a:off x="1322171" y="859169"/>
          <a:ext cx="233231" cy="2792892"/>
        </a:xfrm>
        <a:custGeom>
          <a:avLst/>
          <a:gdLst/>
          <a:ahLst/>
          <a:cxnLst/>
          <a:rect l="0" t="0" r="0" b="0"/>
          <a:pathLst>
            <a:path>
              <a:moveTo>
                <a:pt x="0" y="0"/>
              </a:moveTo>
              <a:lnTo>
                <a:pt x="0" y="2792892"/>
              </a:lnTo>
              <a:lnTo>
                <a:pt x="233231" y="2792892"/>
              </a:lnTo>
            </a:path>
          </a:pathLst>
        </a:custGeom>
        <a:noFill/>
        <a:ln w="25400" cap="flat" cmpd="sng" algn="ctr">
          <a:solidFill>
            <a:schemeClr val="tx2">
              <a:lumMod val="60000"/>
              <a:lumOff val="40000"/>
            </a:schemeClr>
          </a:solidFill>
          <a:prstDash val="solid"/>
        </a:ln>
        <a:effectLst/>
      </dsp:spPr>
      <dsp:style>
        <a:lnRef idx="2">
          <a:scrgbClr r="0" g="0" b="0"/>
        </a:lnRef>
        <a:fillRef idx="0">
          <a:scrgbClr r="0" g="0" b="0"/>
        </a:fillRef>
        <a:effectRef idx="0">
          <a:scrgbClr r="0" g="0" b="0"/>
        </a:effectRef>
        <a:fontRef idx="minor"/>
      </dsp:style>
    </dsp:sp>
    <dsp:sp modelId="{69B12B11-D17C-4BDD-AE08-06DA02F5A257}">
      <dsp:nvSpPr>
        <dsp:cNvPr id="0" name=""/>
        <dsp:cNvSpPr/>
      </dsp:nvSpPr>
      <dsp:spPr>
        <a:xfrm>
          <a:off x="1555403" y="3222476"/>
          <a:ext cx="2025975" cy="859169"/>
        </a:xfrm>
        <a:prstGeom prst="roundRect">
          <a:avLst>
            <a:gd name="adj" fmla="val 10000"/>
          </a:avLst>
        </a:prstGeom>
        <a:solidFill>
          <a:srgbClr val="F7FCFF">
            <a:alpha val="89804"/>
          </a:srgbClr>
        </a:solidFill>
        <a:ln w="25400" cap="flat" cmpd="sng" algn="ctr">
          <a:solidFill>
            <a:schemeClr val="accen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smtClean="0">
              <a:latin typeface="Book Antiqua" panose="02040602050305030304" pitchFamily="18" charset="0"/>
            </a:rPr>
            <a:t>Dramatically decrease response times for extreme scale time series data using indexing, sketching, and sampling</a:t>
          </a:r>
          <a:endParaRPr lang="en-US" sz="1100" kern="1200" dirty="0">
            <a:latin typeface="Book Antiqua" panose="02040602050305030304" pitchFamily="18" charset="0"/>
          </a:endParaRPr>
        </a:p>
      </dsp:txBody>
      <dsp:txXfrm>
        <a:off x="1580567" y="3247640"/>
        <a:ext cx="1975647" cy="808841"/>
      </dsp:txXfrm>
    </dsp:sp>
    <dsp:sp modelId="{1D4294DA-ACC5-43C6-A43C-7283A525B1CB}">
      <dsp:nvSpPr>
        <dsp:cNvPr id="0" name=""/>
        <dsp:cNvSpPr/>
      </dsp:nvSpPr>
      <dsp:spPr>
        <a:xfrm>
          <a:off x="1322171" y="859169"/>
          <a:ext cx="233231" cy="3866853"/>
        </a:xfrm>
        <a:custGeom>
          <a:avLst/>
          <a:gdLst/>
          <a:ahLst/>
          <a:cxnLst/>
          <a:rect l="0" t="0" r="0" b="0"/>
          <a:pathLst>
            <a:path>
              <a:moveTo>
                <a:pt x="0" y="0"/>
              </a:moveTo>
              <a:lnTo>
                <a:pt x="0" y="3866853"/>
              </a:lnTo>
              <a:lnTo>
                <a:pt x="233231" y="3866853"/>
              </a:lnTo>
            </a:path>
          </a:pathLst>
        </a:custGeom>
        <a:noFill/>
        <a:ln w="25400" cap="flat" cmpd="sng" algn="ctr">
          <a:solidFill>
            <a:schemeClr val="tx2">
              <a:lumMod val="60000"/>
              <a:lumOff val="40000"/>
            </a:schemeClr>
          </a:solidFill>
          <a:prstDash val="solid"/>
        </a:ln>
        <a:effectLst/>
      </dsp:spPr>
      <dsp:style>
        <a:lnRef idx="2">
          <a:scrgbClr r="0" g="0" b="0"/>
        </a:lnRef>
        <a:fillRef idx="0">
          <a:scrgbClr r="0" g="0" b="0"/>
        </a:fillRef>
        <a:effectRef idx="0">
          <a:scrgbClr r="0" g="0" b="0"/>
        </a:effectRef>
        <a:fontRef idx="minor"/>
      </dsp:style>
    </dsp:sp>
    <dsp:sp modelId="{E73A4876-4CAE-4524-8B4C-20927E091029}">
      <dsp:nvSpPr>
        <dsp:cNvPr id="0" name=""/>
        <dsp:cNvSpPr/>
      </dsp:nvSpPr>
      <dsp:spPr>
        <a:xfrm>
          <a:off x="1555403" y="4296438"/>
          <a:ext cx="2025975" cy="859169"/>
        </a:xfrm>
        <a:prstGeom prst="roundRect">
          <a:avLst>
            <a:gd name="adj" fmla="val 10000"/>
          </a:avLst>
        </a:prstGeom>
        <a:solidFill>
          <a:srgbClr val="F7FCFF">
            <a:alpha val="89804"/>
          </a:srgbClr>
        </a:solidFill>
        <a:ln w="25400" cap="flat" cmpd="sng" algn="ctr">
          <a:solidFill>
            <a:schemeClr val="accen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smtClean="0">
              <a:latin typeface="Book Antiqua" panose="02040602050305030304" pitchFamily="18" charset="0"/>
            </a:rPr>
            <a:t>Experience benefits, in real-time, globally across heterogeneous data centers</a:t>
          </a:r>
          <a:endParaRPr lang="en-US" sz="1100" kern="1200" dirty="0">
            <a:latin typeface="Book Antiqua" panose="02040602050305030304" pitchFamily="18" charset="0"/>
          </a:endParaRPr>
        </a:p>
      </dsp:txBody>
      <dsp:txXfrm>
        <a:off x="1580567" y="4321602"/>
        <a:ext cx="1975647" cy="808841"/>
      </dsp:txXfrm>
    </dsp:sp>
    <dsp:sp modelId="{564ECFD8-A86A-4817-BF59-BE15B463A349}">
      <dsp:nvSpPr>
        <dsp:cNvPr id="0" name=""/>
        <dsp:cNvSpPr/>
      </dsp:nvSpPr>
      <dsp:spPr>
        <a:xfrm>
          <a:off x="3850841" y="0"/>
          <a:ext cx="2332317" cy="859169"/>
        </a:xfrm>
        <a:prstGeom prst="roundRect">
          <a:avLst>
            <a:gd name="adj" fmla="val 10000"/>
          </a:avLst>
        </a:prstGeom>
        <a:gradFill flip="none" rotWithShape="0">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6200000" scaled="1"/>
          <a:tileRect/>
        </a:gradFill>
        <a:ln w="28575" cap="flat"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Book Antiqua" panose="02040602050305030304" pitchFamily="18" charset="0"/>
            </a:rPr>
            <a:t>Bottom Line Benefits</a:t>
          </a:r>
          <a:endParaRPr lang="en-US" sz="1600" b="1" kern="1200" dirty="0">
            <a:latin typeface="Book Antiqua" panose="02040602050305030304" pitchFamily="18" charset="0"/>
          </a:endParaRPr>
        </a:p>
      </dsp:txBody>
      <dsp:txXfrm>
        <a:off x="3876005" y="25164"/>
        <a:ext cx="2281989" cy="808841"/>
      </dsp:txXfrm>
    </dsp:sp>
    <dsp:sp modelId="{B22602B4-8E14-4A8E-9DD6-0C1C523E9F61}">
      <dsp:nvSpPr>
        <dsp:cNvPr id="0" name=""/>
        <dsp:cNvSpPr/>
      </dsp:nvSpPr>
      <dsp:spPr>
        <a:xfrm>
          <a:off x="4084073" y="859169"/>
          <a:ext cx="233231" cy="644969"/>
        </a:xfrm>
        <a:custGeom>
          <a:avLst/>
          <a:gdLst/>
          <a:ahLst/>
          <a:cxnLst/>
          <a:rect l="0" t="0" r="0" b="0"/>
          <a:pathLst>
            <a:path>
              <a:moveTo>
                <a:pt x="0" y="0"/>
              </a:moveTo>
              <a:lnTo>
                <a:pt x="0" y="644969"/>
              </a:lnTo>
              <a:lnTo>
                <a:pt x="233231" y="644969"/>
              </a:lnTo>
            </a:path>
          </a:pathLst>
        </a:custGeom>
        <a:noFill/>
        <a:ln w="25400" cap="flat" cmpd="sng" algn="ctr">
          <a:solidFill>
            <a:schemeClr val="tx2">
              <a:lumMod val="60000"/>
              <a:lumOff val="40000"/>
            </a:schemeClr>
          </a:solidFill>
          <a:prstDash val="solid"/>
        </a:ln>
        <a:effectLst/>
      </dsp:spPr>
      <dsp:style>
        <a:lnRef idx="2">
          <a:scrgbClr r="0" g="0" b="0"/>
        </a:lnRef>
        <a:fillRef idx="0">
          <a:scrgbClr r="0" g="0" b="0"/>
        </a:fillRef>
        <a:effectRef idx="0">
          <a:scrgbClr r="0" g="0" b="0"/>
        </a:effectRef>
        <a:fontRef idx="minor"/>
      </dsp:style>
    </dsp:sp>
    <dsp:sp modelId="{D96FCB80-9722-4319-862D-0E6F2E673B30}">
      <dsp:nvSpPr>
        <dsp:cNvPr id="0" name=""/>
        <dsp:cNvSpPr/>
      </dsp:nvSpPr>
      <dsp:spPr>
        <a:xfrm>
          <a:off x="4317305" y="1074554"/>
          <a:ext cx="2025975" cy="859169"/>
        </a:xfrm>
        <a:prstGeom prst="roundRect">
          <a:avLst>
            <a:gd name="adj" fmla="val 10000"/>
          </a:avLst>
        </a:prstGeom>
        <a:solidFill>
          <a:srgbClr val="F7FCFF">
            <a:alpha val="89804"/>
          </a:srgbClr>
        </a:solidFill>
        <a:ln w="25400" cap="flat" cmpd="sng" algn="ctr">
          <a:solidFill>
            <a:schemeClr val="accen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smtClean="0">
              <a:latin typeface="Book Antiqua" panose="02040602050305030304" pitchFamily="18" charset="0"/>
            </a:rPr>
            <a:t>Experience dramatic cost savings in managing high volume time series data with  costs &lt;&lt; $10,000 per TB</a:t>
          </a:r>
          <a:endParaRPr lang="en-US" sz="1100" kern="1200" dirty="0">
            <a:latin typeface="Book Antiqua" panose="02040602050305030304" pitchFamily="18" charset="0"/>
          </a:endParaRPr>
        </a:p>
      </dsp:txBody>
      <dsp:txXfrm>
        <a:off x="4342469" y="1099718"/>
        <a:ext cx="1975647" cy="808841"/>
      </dsp:txXfrm>
    </dsp:sp>
    <dsp:sp modelId="{A488C420-CB97-4BCE-BF39-926FFBE57D8C}">
      <dsp:nvSpPr>
        <dsp:cNvPr id="0" name=""/>
        <dsp:cNvSpPr/>
      </dsp:nvSpPr>
      <dsp:spPr>
        <a:xfrm>
          <a:off x="4084073" y="859169"/>
          <a:ext cx="233231" cy="1718930"/>
        </a:xfrm>
        <a:custGeom>
          <a:avLst/>
          <a:gdLst/>
          <a:ahLst/>
          <a:cxnLst/>
          <a:rect l="0" t="0" r="0" b="0"/>
          <a:pathLst>
            <a:path>
              <a:moveTo>
                <a:pt x="0" y="0"/>
              </a:moveTo>
              <a:lnTo>
                <a:pt x="0" y="1718930"/>
              </a:lnTo>
              <a:lnTo>
                <a:pt x="233231" y="1718930"/>
              </a:lnTo>
            </a:path>
          </a:pathLst>
        </a:custGeom>
        <a:noFill/>
        <a:ln w="25400" cap="flat" cmpd="sng" algn="ctr">
          <a:solidFill>
            <a:schemeClr val="tx2">
              <a:lumMod val="60000"/>
              <a:lumOff val="40000"/>
            </a:schemeClr>
          </a:solidFill>
          <a:prstDash val="solid"/>
        </a:ln>
        <a:effectLst/>
      </dsp:spPr>
      <dsp:style>
        <a:lnRef idx="2">
          <a:scrgbClr r="0" g="0" b="0"/>
        </a:lnRef>
        <a:fillRef idx="0">
          <a:scrgbClr r="0" g="0" b="0"/>
        </a:fillRef>
        <a:effectRef idx="0">
          <a:scrgbClr r="0" g="0" b="0"/>
        </a:effectRef>
        <a:fontRef idx="minor"/>
      </dsp:style>
    </dsp:sp>
    <dsp:sp modelId="{2A4881CA-85C3-43E1-BA6A-D538EB296B10}">
      <dsp:nvSpPr>
        <dsp:cNvPr id="0" name=""/>
        <dsp:cNvSpPr/>
      </dsp:nvSpPr>
      <dsp:spPr>
        <a:xfrm>
          <a:off x="4317305" y="2148515"/>
          <a:ext cx="2025975" cy="859169"/>
        </a:xfrm>
        <a:prstGeom prst="roundRect">
          <a:avLst>
            <a:gd name="adj" fmla="val 10000"/>
          </a:avLst>
        </a:prstGeom>
        <a:solidFill>
          <a:srgbClr val="F7FCFF">
            <a:alpha val="89804"/>
          </a:srgbClr>
        </a:solidFill>
        <a:ln w="25400" cap="flat" cmpd="sng" algn="ctr">
          <a:solidFill>
            <a:schemeClr val="accen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smtClean="0">
              <a:latin typeface="Book Antiqua" panose="02040602050305030304" pitchFamily="18" charset="0"/>
            </a:rPr>
            <a:t>Seamless integration with other repositories and systems</a:t>
          </a:r>
          <a:endParaRPr lang="en-US" sz="1100" kern="1200" dirty="0">
            <a:latin typeface="Book Antiqua" panose="02040602050305030304" pitchFamily="18" charset="0"/>
          </a:endParaRPr>
        </a:p>
      </dsp:txBody>
      <dsp:txXfrm>
        <a:off x="4342469" y="2173679"/>
        <a:ext cx="1975647" cy="808841"/>
      </dsp:txXfrm>
    </dsp:sp>
    <dsp:sp modelId="{EF02586C-DBA1-4B39-8CEC-E9A4D250ABC8}">
      <dsp:nvSpPr>
        <dsp:cNvPr id="0" name=""/>
        <dsp:cNvSpPr/>
      </dsp:nvSpPr>
      <dsp:spPr>
        <a:xfrm>
          <a:off x="4084073" y="859169"/>
          <a:ext cx="233231" cy="2792892"/>
        </a:xfrm>
        <a:custGeom>
          <a:avLst/>
          <a:gdLst/>
          <a:ahLst/>
          <a:cxnLst/>
          <a:rect l="0" t="0" r="0" b="0"/>
          <a:pathLst>
            <a:path>
              <a:moveTo>
                <a:pt x="0" y="0"/>
              </a:moveTo>
              <a:lnTo>
                <a:pt x="0" y="2792892"/>
              </a:lnTo>
              <a:lnTo>
                <a:pt x="233231" y="2792892"/>
              </a:lnTo>
            </a:path>
          </a:pathLst>
        </a:custGeom>
        <a:noFill/>
        <a:ln w="25400" cap="flat" cmpd="sng" algn="ctr">
          <a:solidFill>
            <a:schemeClr val="tx2">
              <a:lumMod val="60000"/>
              <a:lumOff val="40000"/>
            </a:schemeClr>
          </a:solidFill>
          <a:prstDash val="solid"/>
        </a:ln>
        <a:effectLst/>
      </dsp:spPr>
      <dsp:style>
        <a:lnRef idx="2">
          <a:scrgbClr r="0" g="0" b="0"/>
        </a:lnRef>
        <a:fillRef idx="0">
          <a:scrgbClr r="0" g="0" b="0"/>
        </a:fillRef>
        <a:effectRef idx="0">
          <a:scrgbClr r="0" g="0" b="0"/>
        </a:effectRef>
        <a:fontRef idx="minor"/>
      </dsp:style>
    </dsp:sp>
    <dsp:sp modelId="{5791D64A-180F-4E9F-93D7-66ECACC5B1FA}">
      <dsp:nvSpPr>
        <dsp:cNvPr id="0" name=""/>
        <dsp:cNvSpPr/>
      </dsp:nvSpPr>
      <dsp:spPr>
        <a:xfrm>
          <a:off x="4317305" y="3222476"/>
          <a:ext cx="2025975" cy="859169"/>
        </a:xfrm>
        <a:prstGeom prst="roundRect">
          <a:avLst>
            <a:gd name="adj" fmla="val 10000"/>
          </a:avLst>
        </a:prstGeom>
        <a:solidFill>
          <a:srgbClr val="F7FCFF">
            <a:alpha val="89804"/>
          </a:srgbClr>
        </a:solidFill>
        <a:ln w="25400" cap="flat" cmpd="sng" algn="ctr">
          <a:solidFill>
            <a:schemeClr val="accen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smtClean="0">
              <a:latin typeface="Book Antiqua" panose="02040602050305030304" pitchFamily="18" charset="0"/>
            </a:rPr>
            <a:t>Deploy flexibly in internal, cloud, and hybrid data centers globally with any desired topology</a:t>
          </a:r>
          <a:endParaRPr lang="en-US" sz="1100" kern="1200" dirty="0">
            <a:latin typeface="Book Antiqua" panose="02040602050305030304" pitchFamily="18" charset="0"/>
          </a:endParaRPr>
        </a:p>
      </dsp:txBody>
      <dsp:txXfrm>
        <a:off x="4342469" y="3247640"/>
        <a:ext cx="1975647" cy="808841"/>
      </dsp:txXfrm>
    </dsp:sp>
    <dsp:sp modelId="{D7A4EA98-A33B-4FB0-BEF2-9AC5C4D33BC5}">
      <dsp:nvSpPr>
        <dsp:cNvPr id="0" name=""/>
        <dsp:cNvSpPr/>
      </dsp:nvSpPr>
      <dsp:spPr>
        <a:xfrm>
          <a:off x="4084073" y="859169"/>
          <a:ext cx="233231" cy="3866853"/>
        </a:xfrm>
        <a:custGeom>
          <a:avLst/>
          <a:gdLst/>
          <a:ahLst/>
          <a:cxnLst/>
          <a:rect l="0" t="0" r="0" b="0"/>
          <a:pathLst>
            <a:path>
              <a:moveTo>
                <a:pt x="0" y="0"/>
              </a:moveTo>
              <a:lnTo>
                <a:pt x="0" y="3866853"/>
              </a:lnTo>
              <a:lnTo>
                <a:pt x="233231" y="3866853"/>
              </a:lnTo>
            </a:path>
          </a:pathLst>
        </a:custGeom>
        <a:noFill/>
        <a:ln w="25400" cap="flat" cmpd="sng" algn="ctr">
          <a:solidFill>
            <a:schemeClr val="tx2">
              <a:lumMod val="60000"/>
              <a:lumOff val="40000"/>
            </a:schemeClr>
          </a:solidFill>
          <a:prstDash val="solid"/>
        </a:ln>
        <a:effectLst/>
      </dsp:spPr>
      <dsp:style>
        <a:lnRef idx="2">
          <a:scrgbClr r="0" g="0" b="0"/>
        </a:lnRef>
        <a:fillRef idx="0">
          <a:scrgbClr r="0" g="0" b="0"/>
        </a:fillRef>
        <a:effectRef idx="0">
          <a:scrgbClr r="0" g="0" b="0"/>
        </a:effectRef>
        <a:fontRef idx="minor"/>
      </dsp:style>
    </dsp:sp>
    <dsp:sp modelId="{DD5597F3-EF2F-4214-95A4-D3779899194F}">
      <dsp:nvSpPr>
        <dsp:cNvPr id="0" name=""/>
        <dsp:cNvSpPr/>
      </dsp:nvSpPr>
      <dsp:spPr>
        <a:xfrm>
          <a:off x="4317305" y="4296438"/>
          <a:ext cx="2025975" cy="859169"/>
        </a:xfrm>
        <a:prstGeom prst="roundRect">
          <a:avLst>
            <a:gd name="adj" fmla="val 10000"/>
          </a:avLst>
        </a:prstGeom>
        <a:solidFill>
          <a:srgbClr val="F7FCFF">
            <a:alpha val="89804"/>
          </a:srgbClr>
        </a:solidFill>
        <a:ln w="25400" cap="flat" cmpd="sng" algn="ctr">
          <a:solidFill>
            <a:schemeClr val="accen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smtClean="0">
              <a:latin typeface="Book Antiqua" panose="02040602050305030304" pitchFamily="18" charset="0"/>
            </a:rPr>
            <a:t>Greatly ease the creation and management of networked time series managers</a:t>
          </a:r>
          <a:endParaRPr lang="en-US" sz="1100" kern="1200" dirty="0">
            <a:latin typeface="Book Antiqua" panose="02040602050305030304" pitchFamily="18" charset="0"/>
          </a:endParaRPr>
        </a:p>
      </dsp:txBody>
      <dsp:txXfrm>
        <a:off x="4342469" y="4321602"/>
        <a:ext cx="1975647" cy="80884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C31DD2-BE7B-6049-801B-4C1577CAC155}" type="datetimeFigureOut">
              <a:rPr lang="en-US" smtClean="0"/>
              <a:t>2/19/17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E6A66-66EF-474F-AB13-50DE549BACDA}" type="slidenum">
              <a:rPr lang="en-US" smtClean="0"/>
              <a:t>‹#›</a:t>
            </a:fld>
            <a:endParaRPr lang="en-US"/>
          </a:p>
        </p:txBody>
      </p:sp>
    </p:spTree>
    <p:extLst>
      <p:ext uri="{BB962C8B-B14F-4D97-AF65-F5344CB8AC3E}">
        <p14:creationId xmlns:p14="http://schemas.microsoft.com/office/powerpoint/2010/main" val="15095564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F55118-9066-4A6E-9DBF-9BB656F2EC75}" type="slidenum">
              <a:rPr lang="en-US" smtClean="0"/>
              <a:t>6</a:t>
            </a:fld>
            <a:endParaRPr lang="en-US"/>
          </a:p>
        </p:txBody>
      </p:sp>
    </p:spTree>
    <p:extLst>
      <p:ext uri="{BB962C8B-B14F-4D97-AF65-F5344CB8AC3E}">
        <p14:creationId xmlns:p14="http://schemas.microsoft.com/office/powerpoint/2010/main" val="46791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3ED69-DB51-6846-B673-0F19050FD6C7}" type="datetimeFigureOut">
              <a:rPr lang="en-US" smtClean="0"/>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33BA6-5017-1546-87C3-26BFA9D5BF31}" type="slidenum">
              <a:rPr lang="en-US" smtClean="0"/>
              <a:t>‹#›</a:t>
            </a:fld>
            <a:endParaRPr lang="en-US"/>
          </a:p>
        </p:txBody>
      </p:sp>
      <p:sp>
        <p:nvSpPr>
          <p:cNvPr id="7" name="Rectangle 6"/>
          <p:cNvSpPr/>
          <p:nvPr userDrawn="1"/>
        </p:nvSpPr>
        <p:spPr>
          <a:xfrm>
            <a:off x="0" y="968829"/>
            <a:ext cx="9144000" cy="315685"/>
          </a:xfrm>
          <a:prstGeom prst="rect">
            <a:avLst/>
          </a:prstGeom>
          <a:gradFill flip="none" rotWithShape="1">
            <a:gsLst>
              <a:gs pos="0">
                <a:srgbClr val="99CC00">
                  <a:shade val="30000"/>
                  <a:satMod val="115000"/>
                </a:srgbClr>
              </a:gs>
              <a:gs pos="50000">
                <a:srgbClr val="99CC00">
                  <a:shade val="67500"/>
                  <a:satMod val="115000"/>
                </a:srgbClr>
              </a:gs>
              <a:gs pos="100000">
                <a:srgbClr val="99CC00">
                  <a:shade val="100000"/>
                  <a:satMod val="115000"/>
                </a:srgbClr>
              </a:gs>
            </a:gsLst>
            <a:path path="circle">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istral" panose="03090702030407020403" pitchFamily="66" charset="0"/>
                <a:cs typeface="MV Boli" panose="02000500030200090000" pitchFamily="2" charset="0"/>
              </a:rPr>
              <a:t>…Time Series Done Right    </a:t>
            </a:r>
            <a:endParaRPr lang="en-US" dirty="0">
              <a:latin typeface="Mistral" panose="03090702030407020403" pitchFamily="66" charset="0"/>
              <a:cs typeface="MV Boli" panose="02000500030200090000" pitchFamily="2" charset="0"/>
            </a:endParaRPr>
          </a:p>
        </p:txBody>
      </p:sp>
    </p:spTree>
    <p:extLst>
      <p:ext uri="{BB962C8B-B14F-4D97-AF65-F5344CB8AC3E}">
        <p14:creationId xmlns:p14="http://schemas.microsoft.com/office/powerpoint/2010/main" val="417341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3ED69-DB51-6846-B673-0F19050FD6C7}" type="datetimeFigureOut">
              <a:rPr lang="en-US" smtClean="0"/>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33BA6-5017-1546-87C3-26BFA9D5BF31}" type="slidenum">
              <a:rPr lang="en-US" smtClean="0"/>
              <a:t>‹#›</a:t>
            </a:fld>
            <a:endParaRPr lang="en-US"/>
          </a:p>
        </p:txBody>
      </p:sp>
    </p:spTree>
    <p:extLst>
      <p:ext uri="{BB962C8B-B14F-4D97-AF65-F5344CB8AC3E}">
        <p14:creationId xmlns:p14="http://schemas.microsoft.com/office/powerpoint/2010/main" val="295882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079A26-58FA-41E0-B39F-6823F536A71D}" type="datetimeFigureOut">
              <a:rPr lang="en-US">
                <a:solidFill>
                  <a:prstClr val="black">
                    <a:tint val="75000"/>
                  </a:prstClr>
                </a:solidFill>
              </a:rPr>
              <a:pPr/>
              <a:t>2/19/17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643D3D0-05C4-4676-A24D-59A4E12D79E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1908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79A26-58FA-41E0-B39F-6823F536A71D}" type="datetimeFigureOut">
              <a:rPr lang="en-US">
                <a:solidFill>
                  <a:prstClr val="black">
                    <a:tint val="75000"/>
                  </a:prstClr>
                </a:solidFill>
              </a:rPr>
              <a:pPr/>
              <a:t>2/19/17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643D3D0-05C4-4676-A24D-59A4E12D79E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2788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079A26-58FA-41E0-B39F-6823F536A71D}" type="datetimeFigureOut">
              <a:rPr lang="en-US">
                <a:solidFill>
                  <a:prstClr val="black">
                    <a:tint val="75000"/>
                  </a:prstClr>
                </a:solidFill>
              </a:rPr>
              <a:pPr/>
              <a:t>2/19/17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643D3D0-05C4-4676-A24D-59A4E12D79E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2613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079A26-58FA-41E0-B39F-6823F536A71D}" type="datetimeFigureOut">
              <a:rPr lang="en-US">
                <a:solidFill>
                  <a:prstClr val="black">
                    <a:tint val="75000"/>
                  </a:prstClr>
                </a:solidFill>
              </a:rPr>
              <a:pPr/>
              <a:t>2/19/17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643D3D0-05C4-4676-A24D-59A4E12D79E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6631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079A26-58FA-41E0-B39F-6823F536A71D}" type="datetimeFigureOut">
              <a:rPr lang="en-US">
                <a:solidFill>
                  <a:prstClr val="black">
                    <a:tint val="75000"/>
                  </a:prstClr>
                </a:solidFill>
              </a:rPr>
              <a:pPr/>
              <a:t>2/19/17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643D3D0-05C4-4676-A24D-59A4E12D79E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7011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079A26-58FA-41E0-B39F-6823F536A71D}" type="datetimeFigureOut">
              <a:rPr lang="en-US">
                <a:solidFill>
                  <a:prstClr val="black">
                    <a:tint val="75000"/>
                  </a:prstClr>
                </a:solidFill>
              </a:rPr>
              <a:pPr/>
              <a:t>2/19/17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643D3D0-05C4-4676-A24D-59A4E12D79E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943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79A26-58FA-41E0-B39F-6823F536A71D}" type="datetimeFigureOut">
              <a:rPr lang="en-US">
                <a:solidFill>
                  <a:prstClr val="black">
                    <a:tint val="75000"/>
                  </a:prstClr>
                </a:solidFill>
              </a:rPr>
              <a:pPr/>
              <a:t>2/19/17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643D3D0-05C4-4676-A24D-59A4E12D79E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0766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079A26-58FA-41E0-B39F-6823F536A71D}" type="datetimeFigureOut">
              <a:rPr lang="en-US">
                <a:solidFill>
                  <a:prstClr val="black">
                    <a:tint val="75000"/>
                  </a:prstClr>
                </a:solidFill>
              </a:rPr>
              <a:pPr/>
              <a:t>2/19/17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643D3D0-05C4-4676-A24D-59A4E12D79E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0635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079A26-58FA-41E0-B39F-6823F536A71D}" type="datetimeFigureOut">
              <a:rPr lang="en-US">
                <a:solidFill>
                  <a:prstClr val="black">
                    <a:tint val="75000"/>
                  </a:prstClr>
                </a:solidFill>
              </a:rPr>
              <a:pPr/>
              <a:t>2/19/17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643D3D0-05C4-4676-A24D-59A4E12D79E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348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3ED69-DB51-6846-B673-0F19050FD6C7}" type="datetimeFigureOut">
              <a:rPr lang="en-US" smtClean="0"/>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33BA6-5017-1546-87C3-26BFA9D5BF31}" type="slidenum">
              <a:rPr lang="en-US" smtClean="0"/>
              <a:t>‹#›</a:t>
            </a:fld>
            <a:endParaRPr lang="en-US"/>
          </a:p>
        </p:txBody>
      </p:sp>
    </p:spTree>
    <p:extLst>
      <p:ext uri="{BB962C8B-B14F-4D97-AF65-F5344CB8AC3E}">
        <p14:creationId xmlns:p14="http://schemas.microsoft.com/office/powerpoint/2010/main" val="3863610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79A26-58FA-41E0-B39F-6823F536A71D}" type="datetimeFigureOut">
              <a:rPr lang="en-US">
                <a:solidFill>
                  <a:prstClr val="black">
                    <a:tint val="75000"/>
                  </a:prstClr>
                </a:solidFill>
              </a:rPr>
              <a:pPr/>
              <a:t>2/19/17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643D3D0-05C4-4676-A24D-59A4E12D79E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76129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79A26-58FA-41E0-B39F-6823F536A71D}" type="datetimeFigureOut">
              <a:rPr lang="en-US">
                <a:solidFill>
                  <a:prstClr val="black">
                    <a:tint val="75000"/>
                  </a:prstClr>
                </a:solidFill>
              </a:rPr>
              <a:pPr/>
              <a:t>2/19/17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643D3D0-05C4-4676-A24D-59A4E12D79E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4269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079A26-58FA-41E0-B39F-6823F536A71D}" type="datetimeFigureOut">
              <a:rPr lang="en-US">
                <a:solidFill>
                  <a:prstClr val="black">
                    <a:tint val="75000"/>
                  </a:prstClr>
                </a:solidFill>
                <a:latin typeface="Calibri"/>
              </a:rPr>
              <a:pPr/>
              <a:t>2/19/17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A643D3D0-05C4-4676-A24D-59A4E12D79EE}"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7235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79A26-58FA-41E0-B39F-6823F536A71D}" type="datetimeFigureOut">
              <a:rPr lang="en-US">
                <a:solidFill>
                  <a:prstClr val="black">
                    <a:tint val="75000"/>
                  </a:prstClr>
                </a:solidFill>
                <a:latin typeface="Calibri"/>
              </a:rPr>
              <a:pPr/>
              <a:t>2/19/17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A643D3D0-05C4-4676-A24D-59A4E12D79EE}"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59839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079A26-58FA-41E0-B39F-6823F536A71D}" type="datetimeFigureOut">
              <a:rPr lang="en-US">
                <a:solidFill>
                  <a:prstClr val="black">
                    <a:tint val="75000"/>
                  </a:prstClr>
                </a:solidFill>
                <a:latin typeface="Calibri"/>
              </a:rPr>
              <a:pPr/>
              <a:t>2/19/17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A643D3D0-05C4-4676-A24D-59A4E12D79EE}"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229963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079A26-58FA-41E0-B39F-6823F536A71D}" type="datetimeFigureOut">
              <a:rPr lang="en-US">
                <a:solidFill>
                  <a:prstClr val="black">
                    <a:tint val="75000"/>
                  </a:prstClr>
                </a:solidFill>
                <a:latin typeface="Calibri"/>
              </a:rPr>
              <a:pPr/>
              <a:t>2/19/17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A643D3D0-05C4-4676-A24D-59A4E12D79EE}"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75631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079A26-58FA-41E0-B39F-6823F536A71D}" type="datetimeFigureOut">
              <a:rPr lang="en-US">
                <a:solidFill>
                  <a:prstClr val="black">
                    <a:tint val="75000"/>
                  </a:prstClr>
                </a:solidFill>
                <a:latin typeface="Calibri"/>
              </a:rPr>
              <a:pPr/>
              <a:t>2/19/17</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A643D3D0-05C4-4676-A24D-59A4E12D79EE}"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48488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079A26-58FA-41E0-B39F-6823F536A71D}" type="datetimeFigureOut">
              <a:rPr lang="en-US">
                <a:solidFill>
                  <a:prstClr val="black">
                    <a:tint val="75000"/>
                  </a:prstClr>
                </a:solidFill>
                <a:latin typeface="Calibri"/>
              </a:rPr>
              <a:pPr/>
              <a:t>2/19/17</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A643D3D0-05C4-4676-A24D-59A4E12D79EE}"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179485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79A26-58FA-41E0-B39F-6823F536A71D}" type="datetimeFigureOut">
              <a:rPr lang="en-US">
                <a:solidFill>
                  <a:prstClr val="black">
                    <a:tint val="75000"/>
                  </a:prstClr>
                </a:solidFill>
                <a:latin typeface="Calibri"/>
              </a:rPr>
              <a:pPr/>
              <a:t>2/19/17</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A643D3D0-05C4-4676-A24D-59A4E12D79EE}"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066268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079A26-58FA-41E0-B39F-6823F536A71D}" type="datetimeFigureOut">
              <a:rPr lang="en-US">
                <a:solidFill>
                  <a:prstClr val="black">
                    <a:tint val="75000"/>
                  </a:prstClr>
                </a:solidFill>
                <a:latin typeface="Calibri"/>
              </a:rPr>
              <a:pPr/>
              <a:t>2/19/17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A643D3D0-05C4-4676-A24D-59A4E12D79EE}"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2973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93ED69-DB51-6846-B673-0F19050FD6C7}" type="datetimeFigureOut">
              <a:rPr lang="en-US" smtClean="0"/>
              <a:t>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33BA6-5017-1546-87C3-26BFA9D5BF31}" type="slidenum">
              <a:rPr lang="en-US" smtClean="0"/>
              <a:t>‹#›</a:t>
            </a:fld>
            <a:endParaRPr lang="en-US"/>
          </a:p>
        </p:txBody>
      </p:sp>
    </p:spTree>
    <p:extLst>
      <p:ext uri="{BB962C8B-B14F-4D97-AF65-F5344CB8AC3E}">
        <p14:creationId xmlns:p14="http://schemas.microsoft.com/office/powerpoint/2010/main" val="20345951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079A26-58FA-41E0-B39F-6823F536A71D}" type="datetimeFigureOut">
              <a:rPr lang="en-US">
                <a:solidFill>
                  <a:prstClr val="black">
                    <a:tint val="75000"/>
                  </a:prstClr>
                </a:solidFill>
                <a:latin typeface="Calibri"/>
              </a:rPr>
              <a:pPr/>
              <a:t>2/19/17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A643D3D0-05C4-4676-A24D-59A4E12D79EE}"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953468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79A26-58FA-41E0-B39F-6823F536A71D}" type="datetimeFigureOut">
              <a:rPr lang="en-US">
                <a:solidFill>
                  <a:prstClr val="black">
                    <a:tint val="75000"/>
                  </a:prstClr>
                </a:solidFill>
                <a:latin typeface="Calibri"/>
              </a:rPr>
              <a:pPr/>
              <a:t>2/19/17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A643D3D0-05C4-4676-A24D-59A4E12D79EE}"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072621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79A26-58FA-41E0-B39F-6823F536A71D}" type="datetimeFigureOut">
              <a:rPr lang="en-US">
                <a:solidFill>
                  <a:prstClr val="black">
                    <a:tint val="75000"/>
                  </a:prstClr>
                </a:solidFill>
                <a:latin typeface="Calibri"/>
              </a:rPr>
              <a:pPr/>
              <a:t>2/19/17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A643D3D0-05C4-4676-A24D-59A4E12D79EE}" type="slidenum">
              <a:rPr lang="en-US">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440245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3ED69-DB51-6846-B673-0F19050FD6C7}" type="datetimeFigureOut">
              <a:rPr lang="en-US" smtClean="0">
                <a:solidFill>
                  <a:prstClr val="black">
                    <a:tint val="75000"/>
                  </a:prstClr>
                </a:solidFill>
                <a:latin typeface="Calibri"/>
              </a:rPr>
              <a:pPr/>
              <a:t>2/19/17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4B33BA6-5017-1546-87C3-26BFA9D5BF3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Rectangle 6"/>
          <p:cNvSpPr/>
          <p:nvPr userDrawn="1"/>
        </p:nvSpPr>
        <p:spPr>
          <a:xfrm>
            <a:off x="0" y="968829"/>
            <a:ext cx="9144000" cy="315685"/>
          </a:xfrm>
          <a:prstGeom prst="rect">
            <a:avLst/>
          </a:prstGeom>
          <a:gradFill flip="none" rotWithShape="1">
            <a:gsLst>
              <a:gs pos="0">
                <a:srgbClr val="99CC00">
                  <a:shade val="30000"/>
                  <a:satMod val="115000"/>
                </a:srgbClr>
              </a:gs>
              <a:gs pos="50000">
                <a:srgbClr val="99CC00">
                  <a:shade val="67500"/>
                  <a:satMod val="115000"/>
                </a:srgbClr>
              </a:gs>
              <a:gs pos="100000">
                <a:srgbClr val="99CC00">
                  <a:shade val="100000"/>
                  <a:satMod val="115000"/>
                </a:srgbClr>
              </a:gs>
            </a:gsLst>
            <a:path path="circle">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latin typeface="Mistral" panose="03090702030407020403" pitchFamily="66" charset="0"/>
                <a:cs typeface="MV Boli" panose="02000500030200090000" pitchFamily="2" charset="0"/>
              </a:rPr>
              <a:t>…Time Series Done Right    </a:t>
            </a:r>
            <a:endParaRPr lang="en-US" dirty="0">
              <a:solidFill>
                <a:prstClr val="white"/>
              </a:solidFill>
              <a:latin typeface="Mistral" panose="03090702030407020403" pitchFamily="66" charset="0"/>
              <a:cs typeface="MV Boli" panose="02000500030200090000" pitchFamily="2" charset="0"/>
            </a:endParaRPr>
          </a:p>
        </p:txBody>
      </p:sp>
    </p:spTree>
    <p:extLst>
      <p:ext uri="{BB962C8B-B14F-4D97-AF65-F5344CB8AC3E}">
        <p14:creationId xmlns:p14="http://schemas.microsoft.com/office/powerpoint/2010/main" val="20294260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3ED69-DB51-6846-B673-0F19050FD6C7}" type="datetimeFigureOut">
              <a:rPr lang="en-US" smtClean="0">
                <a:solidFill>
                  <a:prstClr val="black">
                    <a:tint val="75000"/>
                  </a:prstClr>
                </a:solidFill>
                <a:latin typeface="Calibri"/>
              </a:rPr>
              <a:pPr/>
              <a:t>2/19/17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4B33BA6-5017-1546-87C3-26BFA9D5BF3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Rectangle 6"/>
          <p:cNvSpPr/>
          <p:nvPr userDrawn="1"/>
        </p:nvSpPr>
        <p:spPr>
          <a:xfrm>
            <a:off x="0" y="968829"/>
            <a:ext cx="9144000" cy="315685"/>
          </a:xfrm>
          <a:prstGeom prst="rect">
            <a:avLst/>
          </a:prstGeom>
          <a:gradFill flip="none" rotWithShape="1">
            <a:gsLst>
              <a:gs pos="0">
                <a:srgbClr val="99CC00">
                  <a:shade val="30000"/>
                  <a:satMod val="115000"/>
                </a:srgbClr>
              </a:gs>
              <a:gs pos="50000">
                <a:srgbClr val="99CC00">
                  <a:shade val="67500"/>
                  <a:satMod val="115000"/>
                </a:srgbClr>
              </a:gs>
              <a:gs pos="100000">
                <a:srgbClr val="99CC00">
                  <a:shade val="100000"/>
                  <a:satMod val="115000"/>
                </a:srgbClr>
              </a:gs>
            </a:gsLst>
            <a:path path="circle">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latin typeface="Mistral" panose="03090702030407020403" pitchFamily="66" charset="0"/>
                <a:cs typeface="MV Boli" panose="02000500030200090000" pitchFamily="2" charset="0"/>
              </a:rPr>
              <a:t>…Time Series Done Right    </a:t>
            </a:r>
            <a:endParaRPr lang="en-US" dirty="0">
              <a:solidFill>
                <a:prstClr val="white"/>
              </a:solidFill>
              <a:latin typeface="Mistral" panose="03090702030407020403" pitchFamily="66" charset="0"/>
              <a:cs typeface="MV Boli" panose="02000500030200090000" pitchFamily="2" charset="0"/>
            </a:endParaRPr>
          </a:p>
        </p:txBody>
      </p:sp>
    </p:spTree>
    <p:extLst>
      <p:ext uri="{BB962C8B-B14F-4D97-AF65-F5344CB8AC3E}">
        <p14:creationId xmlns:p14="http://schemas.microsoft.com/office/powerpoint/2010/main" val="30412839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3ED69-DB51-6846-B673-0F19050FD6C7}" type="datetimeFigureOut">
              <a:rPr lang="en-US" smtClean="0">
                <a:solidFill>
                  <a:prstClr val="black">
                    <a:tint val="75000"/>
                  </a:prstClr>
                </a:solidFill>
                <a:latin typeface="Calibri"/>
              </a:rPr>
              <a:pPr/>
              <a:t>2/19/17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4B33BA6-5017-1546-87C3-26BFA9D5BF31}"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Rectangle 6"/>
          <p:cNvSpPr/>
          <p:nvPr userDrawn="1"/>
        </p:nvSpPr>
        <p:spPr>
          <a:xfrm>
            <a:off x="0" y="968829"/>
            <a:ext cx="9144000" cy="315685"/>
          </a:xfrm>
          <a:prstGeom prst="rect">
            <a:avLst/>
          </a:prstGeom>
          <a:gradFill flip="none" rotWithShape="1">
            <a:gsLst>
              <a:gs pos="0">
                <a:srgbClr val="99CC00">
                  <a:shade val="30000"/>
                  <a:satMod val="115000"/>
                </a:srgbClr>
              </a:gs>
              <a:gs pos="50000">
                <a:srgbClr val="99CC00">
                  <a:shade val="67500"/>
                  <a:satMod val="115000"/>
                </a:srgbClr>
              </a:gs>
              <a:gs pos="100000">
                <a:srgbClr val="99CC00">
                  <a:shade val="100000"/>
                  <a:satMod val="115000"/>
                </a:srgbClr>
              </a:gs>
            </a:gsLst>
            <a:path path="circle">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latin typeface="Mistral" panose="03090702030407020403" pitchFamily="66" charset="0"/>
                <a:cs typeface="MV Boli" panose="02000500030200090000" pitchFamily="2" charset="0"/>
              </a:rPr>
              <a:t>…Time Series Done Right    </a:t>
            </a:r>
            <a:endParaRPr lang="en-US" dirty="0">
              <a:solidFill>
                <a:prstClr val="white"/>
              </a:solidFill>
              <a:latin typeface="Mistral" panose="03090702030407020403" pitchFamily="66" charset="0"/>
              <a:cs typeface="MV Boli" panose="02000500030200090000" pitchFamily="2" charset="0"/>
            </a:endParaRPr>
          </a:p>
        </p:txBody>
      </p:sp>
    </p:spTree>
    <p:extLst>
      <p:ext uri="{BB962C8B-B14F-4D97-AF65-F5344CB8AC3E}">
        <p14:creationId xmlns:p14="http://schemas.microsoft.com/office/powerpoint/2010/main" val="393411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3ED69-DB51-6846-B673-0F19050FD6C7}" type="datetimeFigureOut">
              <a:rPr lang="en-US" smtClean="0"/>
              <a:t>2/19/17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33BA6-5017-1546-87C3-26BFA9D5BF31}" type="slidenum">
              <a:rPr lang="en-US" smtClean="0"/>
              <a:t>‹#›</a:t>
            </a:fld>
            <a:endParaRPr lang="en-US"/>
          </a:p>
        </p:txBody>
      </p:sp>
    </p:spTree>
    <p:extLst>
      <p:ext uri="{BB962C8B-B14F-4D97-AF65-F5344CB8AC3E}">
        <p14:creationId xmlns:p14="http://schemas.microsoft.com/office/powerpoint/2010/main" val="121193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93ED69-DB51-6846-B673-0F19050FD6C7}" type="datetimeFigureOut">
              <a:rPr lang="en-US" smtClean="0"/>
              <a:t>2/19/17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33BA6-5017-1546-87C3-26BFA9D5BF31}" type="slidenum">
              <a:rPr lang="en-US" smtClean="0"/>
              <a:t>‹#›</a:t>
            </a:fld>
            <a:endParaRPr lang="en-US"/>
          </a:p>
        </p:txBody>
      </p:sp>
    </p:spTree>
    <p:extLst>
      <p:ext uri="{BB962C8B-B14F-4D97-AF65-F5344CB8AC3E}">
        <p14:creationId xmlns:p14="http://schemas.microsoft.com/office/powerpoint/2010/main" val="273639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3ED69-DB51-6846-B673-0F19050FD6C7}" type="datetimeFigureOut">
              <a:rPr lang="en-US" smtClean="0"/>
              <a:t>2/19/17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33BA6-5017-1546-87C3-26BFA9D5BF31}" type="slidenum">
              <a:rPr lang="en-US" smtClean="0"/>
              <a:t>‹#›</a:t>
            </a:fld>
            <a:endParaRPr lang="en-US"/>
          </a:p>
        </p:txBody>
      </p:sp>
    </p:spTree>
    <p:extLst>
      <p:ext uri="{BB962C8B-B14F-4D97-AF65-F5344CB8AC3E}">
        <p14:creationId xmlns:p14="http://schemas.microsoft.com/office/powerpoint/2010/main" val="38990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3ED69-DB51-6846-B673-0F19050FD6C7}" type="datetimeFigureOut">
              <a:rPr lang="en-US" smtClean="0"/>
              <a:t>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33BA6-5017-1546-87C3-26BFA9D5BF31}" type="slidenum">
              <a:rPr lang="en-US" smtClean="0"/>
              <a:t>‹#›</a:t>
            </a:fld>
            <a:endParaRPr lang="en-US"/>
          </a:p>
        </p:txBody>
      </p:sp>
    </p:spTree>
    <p:extLst>
      <p:ext uri="{BB962C8B-B14F-4D97-AF65-F5344CB8AC3E}">
        <p14:creationId xmlns:p14="http://schemas.microsoft.com/office/powerpoint/2010/main" val="187737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3ED69-DB51-6846-B673-0F19050FD6C7}" type="datetimeFigureOut">
              <a:rPr lang="en-US" smtClean="0"/>
              <a:t>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33BA6-5017-1546-87C3-26BFA9D5BF31}" type="slidenum">
              <a:rPr lang="en-US" smtClean="0"/>
              <a:t>‹#›</a:t>
            </a:fld>
            <a:endParaRPr lang="en-US"/>
          </a:p>
        </p:txBody>
      </p:sp>
    </p:spTree>
    <p:extLst>
      <p:ext uri="{BB962C8B-B14F-4D97-AF65-F5344CB8AC3E}">
        <p14:creationId xmlns:p14="http://schemas.microsoft.com/office/powerpoint/2010/main" val="28609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3ED69-DB51-6846-B673-0F19050FD6C7}" type="datetimeFigureOut">
              <a:rPr lang="en-US" smtClean="0"/>
              <a:t>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33BA6-5017-1546-87C3-26BFA9D5BF31}" type="slidenum">
              <a:rPr lang="en-US" smtClean="0"/>
              <a:t>‹#›</a:t>
            </a:fld>
            <a:endParaRPr lang="en-US"/>
          </a:p>
        </p:txBody>
      </p:sp>
    </p:spTree>
    <p:extLst>
      <p:ext uri="{BB962C8B-B14F-4D97-AF65-F5344CB8AC3E}">
        <p14:creationId xmlns:p14="http://schemas.microsoft.com/office/powerpoint/2010/main" val="26663346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theme" Target="../theme/theme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3ED69-DB51-6846-B673-0F19050FD6C7}" type="datetimeFigureOut">
              <a:rPr lang="en-US" smtClean="0"/>
              <a:t>2/19/17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33BA6-5017-1546-87C3-26BFA9D5BF31}" type="slidenum">
              <a:rPr lang="en-US" smtClean="0"/>
              <a:t>‹#›</a:t>
            </a:fld>
            <a:endParaRPr lang="en-US"/>
          </a:p>
        </p:txBody>
      </p:sp>
      <p:pic>
        <p:nvPicPr>
          <p:cNvPr id="12" name="Picture 11"/>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7937044" y="13430"/>
            <a:ext cx="1032882" cy="933726"/>
          </a:xfrm>
          <a:prstGeom prst="rect">
            <a:avLst/>
          </a:prstGeom>
        </p:spPr>
      </p:pic>
      <p:sp>
        <p:nvSpPr>
          <p:cNvPr id="8" name="Rectangle 7"/>
          <p:cNvSpPr/>
          <p:nvPr userDrawn="1"/>
        </p:nvSpPr>
        <p:spPr>
          <a:xfrm>
            <a:off x="0" y="968829"/>
            <a:ext cx="9144000" cy="315685"/>
          </a:xfrm>
          <a:prstGeom prst="rect">
            <a:avLst/>
          </a:prstGeom>
          <a:gradFill flip="none" rotWithShape="1">
            <a:gsLst>
              <a:gs pos="0">
                <a:srgbClr val="99CC00">
                  <a:shade val="30000"/>
                  <a:satMod val="115000"/>
                </a:srgbClr>
              </a:gs>
              <a:gs pos="50000">
                <a:srgbClr val="99CC00">
                  <a:shade val="67500"/>
                  <a:satMod val="115000"/>
                </a:srgbClr>
              </a:gs>
              <a:gs pos="100000">
                <a:srgbClr val="99CC00">
                  <a:shade val="100000"/>
                  <a:satMod val="115000"/>
                </a:srgbClr>
              </a:gs>
            </a:gsLst>
            <a:path path="circle">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istral" panose="03090702030407020403" pitchFamily="66" charset="0"/>
                <a:cs typeface="MV Boli" panose="02000500030200090000" pitchFamily="2" charset="0"/>
              </a:rPr>
              <a:t>…Time Series Done Right    </a:t>
            </a:r>
            <a:endParaRPr lang="en-US" dirty="0">
              <a:latin typeface="Mistral" panose="03090702030407020403" pitchFamily="66" charset="0"/>
              <a:cs typeface="MV Boli" panose="02000500030200090000" pitchFamily="2" charset="0"/>
            </a:endParaRPr>
          </a:p>
        </p:txBody>
      </p:sp>
    </p:spTree>
    <p:extLst>
      <p:ext uri="{BB962C8B-B14F-4D97-AF65-F5344CB8AC3E}">
        <p14:creationId xmlns:p14="http://schemas.microsoft.com/office/powerpoint/2010/main" val="287204587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4A079A26-58FA-41E0-B39F-6823F536A71D}" type="datetimeFigureOut">
              <a:rPr lang="en-US" smtClean="0">
                <a:solidFill>
                  <a:prstClr val="black">
                    <a:tint val="75000"/>
                  </a:prstClr>
                </a:solidFill>
              </a:rPr>
              <a:pPr defTabSz="914400"/>
              <a:t>2/19/17</a:t>
            </a:fld>
            <a:endParaRPr lang="en-US" smtClean="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smtClean="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643D3D0-05C4-4676-A24D-59A4E12D79EE}" type="slidenum">
              <a:rPr lang="en-US" smtClean="0">
                <a:solidFill>
                  <a:prstClr val="black">
                    <a:tint val="75000"/>
                  </a:prstClr>
                </a:solidFill>
              </a:rPr>
              <a:pPr defTabSz="914400"/>
              <a:t>‹#›</a:t>
            </a:fld>
            <a:endParaRPr lang="en-US" smtClean="0">
              <a:solidFill>
                <a:prstClr val="black">
                  <a:tint val="75000"/>
                </a:prstClr>
              </a:solidFill>
            </a:endParaRPr>
          </a:p>
        </p:txBody>
      </p:sp>
    </p:spTree>
    <p:extLst>
      <p:ext uri="{BB962C8B-B14F-4D97-AF65-F5344CB8AC3E}">
        <p14:creationId xmlns:p14="http://schemas.microsoft.com/office/powerpoint/2010/main" val="1497904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4A079A26-58FA-41E0-B39F-6823F536A71D}" type="datetimeFigureOut">
              <a:rPr lang="en-US" smtClean="0">
                <a:solidFill>
                  <a:prstClr val="black">
                    <a:tint val="75000"/>
                  </a:prstClr>
                </a:solidFill>
                <a:latin typeface="Calibri"/>
              </a:rPr>
              <a:pPr defTabSz="914400"/>
              <a:t>2/19/17</a:t>
            </a:fld>
            <a:endParaRPr lang="en-US" smtClean="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smtClean="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643D3D0-05C4-4676-A24D-59A4E12D79EE}" type="slidenum">
              <a:rPr lang="en-US" smtClean="0">
                <a:solidFill>
                  <a:prstClr val="black">
                    <a:tint val="75000"/>
                  </a:prstClr>
                </a:solidFill>
                <a:latin typeface="Calibri"/>
              </a:rPr>
              <a:pPr defTabSz="914400"/>
              <a:t>‹#›</a:t>
            </a:fld>
            <a:endParaRPr lang="en-US" smtClean="0">
              <a:solidFill>
                <a:prstClr val="black">
                  <a:tint val="75000"/>
                </a:prstClr>
              </a:solidFill>
              <a:latin typeface="Calibri"/>
            </a:endParaRPr>
          </a:p>
        </p:txBody>
      </p:sp>
    </p:spTree>
    <p:extLst>
      <p:ext uri="{BB962C8B-B14F-4D97-AF65-F5344CB8AC3E}">
        <p14:creationId xmlns:p14="http://schemas.microsoft.com/office/powerpoint/2010/main" val="7729893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hyperlink" Target="mailto:info@squigglee.com" TargetMode="External"/><Relationship Id="rId1" Type="http://schemas.openxmlformats.org/officeDocument/2006/relationships/slideLayout" Target="../slideLayouts/slideLayout2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3.xml"/><Relationship Id="rId2"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3.xml"/><Relationship Id="rId2"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hyperlink" Target="mailto:Ramesh.k.raghunathan@gmail.com" TargetMode="External"/><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1.xml"/><Relationship Id="rId2"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google.com/url?sa=i&amp;rct=j&amp;q=&amp;esrc=s&amp;source=images&amp;cd=&amp;cad=rja&amp;uact=8&amp;ved=0CAcQjRw&amp;url=http://imgkid.com/world-map.shtml&amp;ei=pyRWVcjLMIbGsAWFpIHIBg&amp;bvm=bv.93564037,d.b2w&amp;psig=AFQjCNHMwWwiCbTFCfeM8_q6RvfkD4pacQ&amp;ust=1431795130798069" TargetMode="External"/><Relationship Id="rId3"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1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42343"/>
            <a:ext cx="9144000" cy="707886"/>
          </a:xfrm>
          <a:prstGeom prst="rect">
            <a:avLst/>
          </a:prstGeom>
          <a:gradFill flip="none" rotWithShape="1">
            <a:gsLst>
              <a:gs pos="0">
                <a:srgbClr val="669900">
                  <a:shade val="30000"/>
                  <a:satMod val="115000"/>
                </a:srgbClr>
              </a:gs>
              <a:gs pos="50000">
                <a:srgbClr val="669900">
                  <a:shade val="67500"/>
                  <a:satMod val="115000"/>
                </a:srgbClr>
              </a:gs>
              <a:gs pos="100000">
                <a:srgbClr val="669900">
                  <a:shade val="100000"/>
                  <a:satMod val="115000"/>
                </a:srgbClr>
              </a:gs>
            </a:gsLst>
            <a:lin ang="13500000" scaled="1"/>
            <a:tileRect/>
          </a:gradFill>
          <a:ln>
            <a:solidFill>
              <a:schemeClr val="bg1"/>
            </a:solidFill>
          </a:ln>
        </p:spPr>
        <p:txBody>
          <a:bodyPr wrap="square" rtlCol="0">
            <a:spAutoFit/>
          </a:bodyPr>
          <a:lstStyle/>
          <a:p>
            <a:pPr algn="ctr" defTabSz="914400">
              <a:defRPr/>
            </a:pPr>
            <a:r>
              <a:rPr lang="en-US" sz="4000" kern="0" dirty="0" smtClean="0">
                <a:solidFill>
                  <a:prstClr val="white"/>
                </a:solidFill>
                <a:latin typeface="Mistral" panose="03090702030407020403" pitchFamily="66" charset="0"/>
              </a:rPr>
              <a:t>Squigglee</a:t>
            </a: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Effect>
                      <a14:saturation sat="33000"/>
                    </a14:imgEffect>
                  </a14:imgLayer>
                </a14:imgProps>
              </a:ext>
              <a:ext uri="{28A0092B-C50C-407E-A947-70E740481C1C}">
                <a14:useLocalDpi xmlns:a14="http://schemas.microsoft.com/office/drawing/2010/main"/>
              </a:ext>
            </a:extLst>
          </a:blip>
          <a:stretch>
            <a:fillRect/>
          </a:stretch>
        </p:blipFill>
        <p:spPr>
          <a:xfrm rot="20271022">
            <a:off x="718825" y="697263"/>
            <a:ext cx="3890407" cy="321964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51721" y="5671457"/>
            <a:ext cx="1276421" cy="1153885"/>
          </a:xfrm>
          <a:prstGeom prst="rect">
            <a:avLst/>
          </a:prstGeom>
        </p:spPr>
      </p:pic>
      <p:sp>
        <p:nvSpPr>
          <p:cNvPr id="5" name="Title 1"/>
          <p:cNvSpPr txBox="1">
            <a:spLocks/>
          </p:cNvSpPr>
          <p:nvPr/>
        </p:nvSpPr>
        <p:spPr>
          <a:xfrm>
            <a:off x="5300748" y="695237"/>
            <a:ext cx="3175537" cy="275689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7F7F7F"/>
                </a:solidFill>
                <a:latin typeface="Book Antiqua" panose="02040602050305030304" pitchFamily="18" charset="0"/>
              </a:rPr>
              <a:t>Squigglee Summary</a:t>
            </a:r>
            <a:endParaRPr lang="en-US" sz="1200" dirty="0" smtClean="0">
              <a:solidFill>
                <a:srgbClr val="7F7F7F"/>
              </a:solidFill>
              <a:latin typeface="Book Antiqua" panose="02040602050305030304" pitchFamily="18" charset="0"/>
            </a:endParaRPr>
          </a:p>
          <a:p>
            <a:r>
              <a:rPr lang="en-US" sz="2400" dirty="0" smtClean="0">
                <a:solidFill>
                  <a:srgbClr val="7F7F7F"/>
                </a:solidFill>
                <a:latin typeface="Book Antiqua" panose="02040602050305030304" pitchFamily="18" charset="0"/>
              </a:rPr>
              <a:t>(Confidential)</a:t>
            </a:r>
            <a:endParaRPr lang="en-US" sz="2400" dirty="0">
              <a:solidFill>
                <a:srgbClr val="7F7F7F"/>
              </a:solidFill>
              <a:latin typeface="Book Antiqua" panose="02040602050305030304" pitchFamily="18" charset="0"/>
            </a:endParaRPr>
          </a:p>
        </p:txBody>
      </p:sp>
      <p:sp>
        <p:nvSpPr>
          <p:cNvPr id="6" name="Rectangle 5"/>
          <p:cNvSpPr/>
          <p:nvPr/>
        </p:nvSpPr>
        <p:spPr>
          <a:xfrm>
            <a:off x="2943012" y="4665068"/>
            <a:ext cx="3446953" cy="1015663"/>
          </a:xfrm>
          <a:prstGeom prst="rect">
            <a:avLst/>
          </a:prstGeom>
        </p:spPr>
        <p:txBody>
          <a:bodyPr wrap="square">
            <a:spAutoFit/>
          </a:bodyPr>
          <a:lstStyle/>
          <a:p>
            <a:pPr algn="ctr"/>
            <a:r>
              <a:rPr lang="en-US" sz="1200" b="1" dirty="0" smtClean="0">
                <a:solidFill>
                  <a:srgbClr val="7F7F7F"/>
                </a:solidFill>
                <a:latin typeface="Book Antiqua" panose="02040602050305030304" pitchFamily="18" charset="0"/>
              </a:rPr>
              <a:t>Contact:</a:t>
            </a:r>
          </a:p>
          <a:p>
            <a:pPr algn="ctr"/>
            <a:r>
              <a:rPr lang="en-US" sz="1200" b="1" dirty="0" smtClean="0">
                <a:solidFill>
                  <a:srgbClr val="7F7F7F"/>
                </a:solidFill>
                <a:latin typeface="Book Antiqua" panose="02040602050305030304" pitchFamily="18" charset="0"/>
              </a:rPr>
              <a:t>Dr. Ramesh K. Raghunathan</a:t>
            </a:r>
            <a:endParaRPr lang="en-US" sz="1200" b="1" dirty="0" smtClean="0">
              <a:solidFill>
                <a:srgbClr val="7F7F7F"/>
              </a:solidFill>
              <a:latin typeface="Book Antiqua" panose="02040602050305030304" pitchFamily="18" charset="0"/>
              <a:hlinkClick r:id="rId5"/>
            </a:endParaRPr>
          </a:p>
          <a:p>
            <a:pPr algn="ctr"/>
            <a:r>
              <a:rPr lang="en-US" sz="1200" b="1" dirty="0" err="1">
                <a:solidFill>
                  <a:srgbClr val="7F7F7F"/>
                </a:solidFill>
                <a:latin typeface="Book Antiqua" panose="02040602050305030304" pitchFamily="18" charset="0"/>
              </a:rPr>
              <a:t>r</a:t>
            </a:r>
            <a:r>
              <a:rPr lang="en-US" sz="1200" b="1" dirty="0" err="1" smtClean="0">
                <a:solidFill>
                  <a:srgbClr val="7F7F7F"/>
                </a:solidFill>
                <a:latin typeface="Book Antiqua" panose="02040602050305030304" pitchFamily="18" charset="0"/>
              </a:rPr>
              <a:t>amesh.k.raghunathan@gmail.com</a:t>
            </a:r>
            <a:endParaRPr lang="en-US" sz="1200" b="1" dirty="0" smtClean="0">
              <a:solidFill>
                <a:srgbClr val="7F7F7F"/>
              </a:solidFill>
              <a:latin typeface="Book Antiqua" panose="02040602050305030304" pitchFamily="18" charset="0"/>
            </a:endParaRPr>
          </a:p>
          <a:p>
            <a:pPr algn="ctr"/>
            <a:r>
              <a:rPr lang="en-US" sz="1200" b="1" dirty="0" smtClean="0">
                <a:solidFill>
                  <a:srgbClr val="7F7F7F"/>
                </a:solidFill>
                <a:latin typeface="Book Antiqua" panose="02040602050305030304" pitchFamily="18" charset="0"/>
              </a:rPr>
              <a:t>214.620.1863</a:t>
            </a:r>
          </a:p>
          <a:p>
            <a:pPr algn="ctr"/>
            <a:endParaRPr lang="en-US" sz="1200" b="1" dirty="0">
              <a:solidFill>
                <a:srgbClr val="7F7F7F"/>
              </a:solidFill>
            </a:endParaRPr>
          </a:p>
        </p:txBody>
      </p:sp>
    </p:spTree>
    <p:extLst>
      <p:ext uri="{BB962C8B-B14F-4D97-AF65-F5344CB8AC3E}">
        <p14:creationId xmlns:p14="http://schemas.microsoft.com/office/powerpoint/2010/main" val="1642336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96882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Book Antiqua" panose="02040602050305030304" pitchFamily="18" charset="0"/>
              </a:rPr>
              <a:t>Squigglee Differentiators</a:t>
            </a:r>
            <a:endParaRPr lang="en-US" sz="3200" dirty="0">
              <a:latin typeface="Book Antiqua" panose="02040602050305030304" pitchFamily="18" charset="0"/>
            </a:endParaRPr>
          </a:p>
        </p:txBody>
      </p:sp>
      <p:sp>
        <p:nvSpPr>
          <p:cNvPr id="5" name="Rectangle 4"/>
          <p:cNvSpPr/>
          <p:nvPr/>
        </p:nvSpPr>
        <p:spPr>
          <a:xfrm>
            <a:off x="0" y="968829"/>
            <a:ext cx="9144000" cy="315685"/>
          </a:xfrm>
          <a:prstGeom prst="rect">
            <a:avLst/>
          </a:prstGeom>
          <a:gradFill flip="none" rotWithShape="1">
            <a:gsLst>
              <a:gs pos="0">
                <a:srgbClr val="99CC00">
                  <a:shade val="30000"/>
                  <a:satMod val="115000"/>
                </a:srgbClr>
              </a:gs>
              <a:gs pos="50000">
                <a:srgbClr val="99CC00">
                  <a:shade val="67500"/>
                  <a:satMod val="115000"/>
                </a:srgbClr>
              </a:gs>
              <a:gs pos="100000">
                <a:srgbClr val="99CC00">
                  <a:shade val="100000"/>
                  <a:satMod val="115000"/>
                </a:srgbClr>
              </a:gs>
            </a:gsLst>
            <a:path path="circle">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istral" panose="03090702030407020403" pitchFamily="66" charset="0"/>
                <a:cs typeface="MV Boli" panose="02000500030200090000" pitchFamily="2" charset="0"/>
              </a:rPr>
              <a:t>…Time Series Done Right    </a:t>
            </a:r>
            <a:endParaRPr lang="en-US" dirty="0">
              <a:latin typeface="Mistral" panose="03090702030407020403" pitchFamily="66" charset="0"/>
              <a:cs typeface="MV Boli" panose="02000500030200090000" pitchFamily="2" charset="0"/>
            </a:endParaRPr>
          </a:p>
        </p:txBody>
      </p:sp>
      <p:grpSp>
        <p:nvGrpSpPr>
          <p:cNvPr id="13" name="Group 12"/>
          <p:cNvGrpSpPr/>
          <p:nvPr/>
        </p:nvGrpSpPr>
        <p:grpSpPr>
          <a:xfrm>
            <a:off x="815845" y="1458864"/>
            <a:ext cx="7520845" cy="5095025"/>
            <a:chOff x="359229" y="1379096"/>
            <a:chExt cx="7722576" cy="5339443"/>
          </a:xfrm>
        </p:grpSpPr>
        <p:graphicFrame>
          <p:nvGraphicFramePr>
            <p:cNvPr id="14" name="Diagram 13"/>
            <p:cNvGraphicFramePr/>
            <p:nvPr>
              <p:extLst>
                <p:ext uri="{D42A27DB-BD31-4B8C-83A1-F6EECF244321}">
                  <p14:modId xmlns:p14="http://schemas.microsoft.com/office/powerpoint/2010/main" val="1058360740"/>
                </p:ext>
              </p:extLst>
            </p:nvPr>
          </p:nvGraphicFramePr>
          <p:xfrm>
            <a:off x="359229" y="1379096"/>
            <a:ext cx="7674427" cy="5339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p:cNvSpPr/>
            <p:nvPr/>
          </p:nvSpPr>
          <p:spPr>
            <a:xfrm>
              <a:off x="5150967" y="1420586"/>
              <a:ext cx="2324559" cy="1157361"/>
            </a:xfrm>
            <a:prstGeom prst="rect">
              <a:avLst/>
            </a:prstGeom>
            <a:solidFill>
              <a:schemeClr val="bg1"/>
            </a:solidFill>
            <a:ln>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Multi-dimensional </a:t>
              </a:r>
              <a:r>
                <a:rPr lang="en-US" sz="1000" dirty="0" smtClean="0">
                  <a:solidFill>
                    <a:schemeClr val="tx1"/>
                  </a:solidFill>
                  <a:latin typeface="Book Antiqua" panose="02040602050305030304" pitchFamily="18" charset="0"/>
                </a:rPr>
                <a:t>(pattern) indexes</a:t>
              </a:r>
              <a:endParaRPr lang="en-US" sz="1000" dirty="0">
                <a:solidFill>
                  <a:schemeClr val="tx1"/>
                </a:solidFill>
                <a:latin typeface="Book Antiqua" panose="02040602050305030304" pitchFamily="18" charset="0"/>
              </a:endParaRPr>
            </a:p>
            <a:p>
              <a:pPr marL="171450" lvl="0" indent="-171450">
                <a:buFont typeface="Arial" panose="020B0604020202020204" pitchFamily="34" charset="0"/>
                <a:buChar char="•"/>
              </a:pPr>
              <a:r>
                <a:rPr lang="en-US" sz="1000" dirty="0" smtClean="0">
                  <a:solidFill>
                    <a:schemeClr val="tx1"/>
                  </a:solidFill>
                  <a:latin typeface="Book Antiqua" panose="02040602050305030304" pitchFamily="18" charset="0"/>
                </a:rPr>
                <a:t>Sketch based data synopses</a:t>
              </a:r>
              <a:endParaRPr lang="en-US" sz="1000" dirty="0">
                <a:solidFill>
                  <a:schemeClr val="tx1"/>
                </a:solidFill>
                <a:latin typeface="Book Antiqua" panose="02040602050305030304" pitchFamily="18" charset="0"/>
              </a:endParaRPr>
            </a:p>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On demand sampling</a:t>
              </a:r>
            </a:p>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Data locality – one time series entirely at one logical location</a:t>
              </a:r>
            </a:p>
          </p:txBody>
        </p:sp>
        <p:sp>
          <p:nvSpPr>
            <p:cNvPr id="16" name="Rectangle 15"/>
            <p:cNvSpPr/>
            <p:nvPr/>
          </p:nvSpPr>
          <p:spPr>
            <a:xfrm>
              <a:off x="5757246" y="2789675"/>
              <a:ext cx="2324559" cy="1157361"/>
            </a:xfrm>
            <a:prstGeom prst="rect">
              <a:avLst/>
            </a:prstGeom>
            <a:solidFill>
              <a:schemeClr val="bg1"/>
            </a:solidFill>
            <a:ln>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Columnar schema</a:t>
              </a:r>
            </a:p>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Multi-frequency and high frequency support</a:t>
              </a:r>
            </a:p>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Node sets across heterogeneous data centers can be added or removed as desired</a:t>
              </a:r>
            </a:p>
          </p:txBody>
        </p:sp>
        <p:sp>
          <p:nvSpPr>
            <p:cNvPr id="17" name="Rectangle 16"/>
            <p:cNvSpPr/>
            <p:nvPr/>
          </p:nvSpPr>
          <p:spPr>
            <a:xfrm>
              <a:off x="5757246" y="4182144"/>
              <a:ext cx="2324559" cy="1157361"/>
            </a:xfrm>
            <a:prstGeom prst="rect">
              <a:avLst/>
            </a:prstGeom>
            <a:solidFill>
              <a:schemeClr val="bg1"/>
            </a:solidFill>
            <a:ln>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Unique data configuration</a:t>
              </a:r>
            </a:p>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Data virtualization layer w/ entitlement support</a:t>
              </a:r>
            </a:p>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Overlay network of views for data local query routing</a:t>
              </a:r>
            </a:p>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Data API w/ bulk upload and download</a:t>
              </a:r>
            </a:p>
          </p:txBody>
        </p:sp>
        <p:sp>
          <p:nvSpPr>
            <p:cNvPr id="18" name="Rectangle 17"/>
            <p:cNvSpPr/>
            <p:nvPr/>
          </p:nvSpPr>
          <p:spPr>
            <a:xfrm>
              <a:off x="5139949" y="5542666"/>
              <a:ext cx="2324559" cy="1157361"/>
            </a:xfrm>
            <a:prstGeom prst="rect">
              <a:avLst/>
            </a:prstGeom>
            <a:solidFill>
              <a:schemeClr val="bg1"/>
            </a:solidFill>
            <a:ln>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Global real-time replication -- variable by owner, data type, frequency, or need</a:t>
              </a:r>
            </a:p>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Incremental indexing &amp; sketching</a:t>
              </a:r>
            </a:p>
          </p:txBody>
        </p:sp>
        <p:sp>
          <p:nvSpPr>
            <p:cNvPr id="19" name="TextBox 18"/>
            <p:cNvSpPr txBox="1"/>
            <p:nvPr/>
          </p:nvSpPr>
          <p:spPr>
            <a:xfrm>
              <a:off x="4293935" y="2061653"/>
              <a:ext cx="749147" cy="276999"/>
            </a:xfrm>
            <a:prstGeom prst="rect">
              <a:avLst/>
            </a:prstGeom>
            <a:noFill/>
          </p:spPr>
          <p:txBody>
            <a:bodyPr wrap="square" rtlCol="0">
              <a:spAutoFit/>
            </a:bodyPr>
            <a:lstStyle/>
            <a:p>
              <a:r>
                <a:rPr lang="en-US" sz="1200" b="1" dirty="0" smtClean="0">
                  <a:solidFill>
                    <a:schemeClr val="accent6">
                      <a:lumMod val="75000"/>
                    </a:schemeClr>
                  </a:solidFill>
                  <a:latin typeface="Book Antiqua" panose="02040602050305030304" pitchFamily="18" charset="0"/>
                  <a:cs typeface="MV Boli" panose="02000500030200090000" pitchFamily="2" charset="0"/>
                </a:rPr>
                <a:t>Speed</a:t>
              </a:r>
              <a:endParaRPr lang="en-US" sz="1200" b="1" dirty="0">
                <a:solidFill>
                  <a:schemeClr val="accent6">
                    <a:lumMod val="75000"/>
                  </a:schemeClr>
                </a:solidFill>
                <a:latin typeface="Book Antiqua" panose="02040602050305030304" pitchFamily="18" charset="0"/>
                <a:cs typeface="MV Boli" panose="02000500030200090000" pitchFamily="2" charset="0"/>
              </a:endParaRPr>
            </a:p>
          </p:txBody>
        </p:sp>
        <p:sp>
          <p:nvSpPr>
            <p:cNvPr id="20" name="TextBox 19"/>
            <p:cNvSpPr txBox="1"/>
            <p:nvPr/>
          </p:nvSpPr>
          <p:spPr>
            <a:xfrm>
              <a:off x="5008099" y="3439826"/>
              <a:ext cx="749147" cy="276999"/>
            </a:xfrm>
            <a:prstGeom prst="rect">
              <a:avLst/>
            </a:prstGeom>
            <a:noFill/>
          </p:spPr>
          <p:txBody>
            <a:bodyPr wrap="square" rtlCol="0">
              <a:spAutoFit/>
            </a:bodyPr>
            <a:lstStyle/>
            <a:p>
              <a:r>
                <a:rPr lang="en-US" sz="1200" b="1" dirty="0" smtClean="0">
                  <a:solidFill>
                    <a:schemeClr val="accent6">
                      <a:lumMod val="75000"/>
                    </a:schemeClr>
                  </a:solidFill>
                  <a:latin typeface="Book Antiqua" panose="02040602050305030304" pitchFamily="18" charset="0"/>
                  <a:cs typeface="MV Boli" panose="02000500030200090000" pitchFamily="2" charset="0"/>
                </a:rPr>
                <a:t>Scale</a:t>
              </a:r>
              <a:endParaRPr lang="en-US" sz="1200" b="1" dirty="0">
                <a:solidFill>
                  <a:schemeClr val="accent6">
                    <a:lumMod val="75000"/>
                  </a:schemeClr>
                </a:solidFill>
                <a:latin typeface="Book Antiqua" panose="02040602050305030304" pitchFamily="18" charset="0"/>
                <a:cs typeface="MV Boli" panose="02000500030200090000" pitchFamily="2" charset="0"/>
              </a:endParaRPr>
            </a:p>
          </p:txBody>
        </p:sp>
        <p:sp>
          <p:nvSpPr>
            <p:cNvPr id="21" name="TextBox 20"/>
            <p:cNvSpPr txBox="1"/>
            <p:nvPr/>
          </p:nvSpPr>
          <p:spPr>
            <a:xfrm>
              <a:off x="5008099" y="4868849"/>
              <a:ext cx="749147" cy="276999"/>
            </a:xfrm>
            <a:prstGeom prst="rect">
              <a:avLst/>
            </a:prstGeom>
            <a:noFill/>
          </p:spPr>
          <p:txBody>
            <a:bodyPr wrap="square" rtlCol="0">
              <a:spAutoFit/>
            </a:bodyPr>
            <a:lstStyle/>
            <a:p>
              <a:r>
                <a:rPr lang="en-US" sz="1200" b="1" dirty="0" smtClean="0">
                  <a:solidFill>
                    <a:schemeClr val="accent6">
                      <a:lumMod val="75000"/>
                    </a:schemeClr>
                  </a:solidFill>
                  <a:latin typeface="Book Antiqua" panose="02040602050305030304" pitchFamily="18" charset="0"/>
                  <a:cs typeface="MV Boli" panose="02000500030200090000" pitchFamily="2" charset="0"/>
                </a:rPr>
                <a:t>Access</a:t>
              </a:r>
              <a:endParaRPr lang="en-US" sz="1200" b="1" dirty="0">
                <a:solidFill>
                  <a:schemeClr val="accent6">
                    <a:lumMod val="75000"/>
                  </a:schemeClr>
                </a:solidFill>
                <a:latin typeface="Book Antiqua" panose="02040602050305030304" pitchFamily="18" charset="0"/>
                <a:cs typeface="MV Boli" panose="02000500030200090000" pitchFamily="2" charset="0"/>
              </a:endParaRPr>
            </a:p>
          </p:txBody>
        </p:sp>
        <p:sp>
          <p:nvSpPr>
            <p:cNvPr id="22" name="TextBox 21"/>
            <p:cNvSpPr txBox="1"/>
            <p:nvPr/>
          </p:nvSpPr>
          <p:spPr>
            <a:xfrm>
              <a:off x="4170462" y="6278971"/>
              <a:ext cx="969487" cy="276999"/>
            </a:xfrm>
            <a:prstGeom prst="rect">
              <a:avLst/>
            </a:prstGeom>
            <a:noFill/>
          </p:spPr>
          <p:txBody>
            <a:bodyPr wrap="square" rtlCol="0">
              <a:spAutoFit/>
            </a:bodyPr>
            <a:lstStyle/>
            <a:p>
              <a:r>
                <a:rPr lang="en-US" sz="1200" b="1" dirty="0" smtClean="0">
                  <a:solidFill>
                    <a:schemeClr val="accent6">
                      <a:lumMod val="75000"/>
                    </a:schemeClr>
                  </a:solidFill>
                  <a:latin typeface="Book Antiqua" panose="02040602050305030304" pitchFamily="18" charset="0"/>
                  <a:cs typeface="MV Boli" panose="02000500030200090000" pitchFamily="2" charset="0"/>
                </a:rPr>
                <a:t>Real-Time</a:t>
              </a:r>
              <a:endParaRPr lang="en-US" sz="1200" b="1" dirty="0">
                <a:solidFill>
                  <a:schemeClr val="accent6">
                    <a:lumMod val="75000"/>
                  </a:schemeClr>
                </a:solidFill>
                <a:latin typeface="Book Antiqua" panose="02040602050305030304" pitchFamily="18" charset="0"/>
                <a:cs typeface="MV Boli" panose="02000500030200090000" pitchFamily="2" charset="0"/>
              </a:endParaRPr>
            </a:p>
          </p:txBody>
        </p:sp>
      </p:grpSp>
      <p:pic>
        <p:nvPicPr>
          <p:cNvPr id="23" name="Picture 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981440" y="3453642"/>
            <a:ext cx="1333510" cy="1057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899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96882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Book Antiqua" panose="02040602050305030304" pitchFamily="18" charset="0"/>
              </a:rPr>
              <a:t>Value Proposition to Investors</a:t>
            </a:r>
            <a:endParaRPr lang="en-US" sz="3200" dirty="0">
              <a:latin typeface="Book Antiqua" panose="02040602050305030304" pitchFamily="18" charset="0"/>
            </a:endParaRPr>
          </a:p>
        </p:txBody>
      </p:sp>
      <p:sp>
        <p:nvSpPr>
          <p:cNvPr id="5" name="Rectangle 4"/>
          <p:cNvSpPr/>
          <p:nvPr/>
        </p:nvSpPr>
        <p:spPr>
          <a:xfrm>
            <a:off x="0" y="968829"/>
            <a:ext cx="9144000" cy="315685"/>
          </a:xfrm>
          <a:prstGeom prst="rect">
            <a:avLst/>
          </a:prstGeom>
          <a:gradFill flip="none" rotWithShape="1">
            <a:gsLst>
              <a:gs pos="0">
                <a:srgbClr val="99CC00">
                  <a:shade val="30000"/>
                  <a:satMod val="115000"/>
                </a:srgbClr>
              </a:gs>
              <a:gs pos="50000">
                <a:srgbClr val="99CC00">
                  <a:shade val="67500"/>
                  <a:satMod val="115000"/>
                </a:srgbClr>
              </a:gs>
              <a:gs pos="100000">
                <a:srgbClr val="99CC00">
                  <a:shade val="100000"/>
                  <a:satMod val="115000"/>
                </a:srgbClr>
              </a:gs>
            </a:gsLst>
            <a:path path="circle">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istral" panose="03090702030407020403" pitchFamily="66" charset="0"/>
                <a:cs typeface="MV Boli" panose="02000500030200090000" pitchFamily="2" charset="0"/>
              </a:rPr>
              <a:t>…Time Series Done Right    </a:t>
            </a:r>
            <a:endParaRPr lang="en-US" dirty="0">
              <a:latin typeface="Mistral" panose="03090702030407020403" pitchFamily="66" charset="0"/>
              <a:cs typeface="MV Boli" panose="02000500030200090000" pitchFamily="2" charset="0"/>
            </a:endParaRPr>
          </a:p>
        </p:txBody>
      </p:sp>
      <p:graphicFrame>
        <p:nvGraphicFramePr>
          <p:cNvPr id="7" name="Diagram 6"/>
          <p:cNvGraphicFramePr/>
          <p:nvPr>
            <p:extLst>
              <p:ext uri="{D42A27DB-BD31-4B8C-83A1-F6EECF244321}">
                <p14:modId xmlns:p14="http://schemas.microsoft.com/office/powerpoint/2010/main" val="3009174542"/>
              </p:ext>
            </p:extLst>
          </p:nvPr>
        </p:nvGraphicFramePr>
        <p:xfrm>
          <a:off x="914401" y="1571171"/>
          <a:ext cx="7913914" cy="4720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405263" y="1554843"/>
            <a:ext cx="2457680" cy="1387928"/>
          </a:xfrm>
          <a:prstGeom prst="rect">
            <a:avLst/>
          </a:prstGeom>
          <a:solidFill>
            <a:schemeClr val="bg1"/>
          </a:solidFill>
          <a:ln>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Time Series data management needed across all verticals</a:t>
            </a:r>
          </a:p>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Thousands of companies routinely manage such data in excess of 100 TB</a:t>
            </a:r>
          </a:p>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Companies license multiple products &amp; employ numerous workarounds to manage such data </a:t>
            </a:r>
          </a:p>
        </p:txBody>
      </p:sp>
      <p:sp>
        <p:nvSpPr>
          <p:cNvPr id="9" name="Rectangle 8"/>
          <p:cNvSpPr/>
          <p:nvPr/>
        </p:nvSpPr>
        <p:spPr>
          <a:xfrm>
            <a:off x="405263" y="3336925"/>
            <a:ext cx="2457680" cy="1387928"/>
          </a:xfrm>
          <a:prstGeom prst="rect">
            <a:avLst/>
          </a:prstGeom>
          <a:solidFill>
            <a:schemeClr val="bg1"/>
          </a:solidFill>
          <a:ln>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Unique IP</a:t>
            </a:r>
          </a:p>
          <a:p>
            <a:pPr lvl="0"/>
            <a:r>
              <a:rPr lang="en-US" sz="1000" dirty="0">
                <a:solidFill>
                  <a:schemeClr val="tx1"/>
                </a:solidFill>
                <a:latin typeface="Book Antiqua" panose="02040602050305030304" pitchFamily="18" charset="0"/>
              </a:rPr>
              <a:t>      </a:t>
            </a:r>
            <a:r>
              <a:rPr lang="en-US" sz="1000" dirty="0" smtClean="0">
                <a:solidFill>
                  <a:schemeClr val="tx1"/>
                </a:solidFill>
                <a:latin typeface="Book Antiqua" panose="02040602050305030304" pitchFamily="18" charset="0"/>
              </a:rPr>
              <a:t>        Patent Pending</a:t>
            </a:r>
            <a:endParaRPr lang="en-US" sz="1000" dirty="0">
              <a:solidFill>
                <a:schemeClr val="tx1"/>
              </a:solidFill>
              <a:latin typeface="Book Antiqua" panose="02040602050305030304" pitchFamily="18" charset="0"/>
            </a:endParaRPr>
          </a:p>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Numerous </a:t>
            </a:r>
            <a:r>
              <a:rPr lang="en-US" sz="1000" dirty="0" smtClean="0">
                <a:solidFill>
                  <a:schemeClr val="tx1"/>
                </a:solidFill>
                <a:latin typeface="Book Antiqua" panose="02040602050305030304" pitchFamily="18" charset="0"/>
              </a:rPr>
              <a:t>Differentiators</a:t>
            </a:r>
          </a:p>
          <a:p>
            <a:pPr lvl="1"/>
            <a:r>
              <a:rPr lang="en-US" sz="1000" dirty="0" smtClean="0">
                <a:solidFill>
                  <a:schemeClr val="tx1"/>
                </a:solidFill>
                <a:latin typeface="Book Antiqua" panose="02040602050305030304" pitchFamily="18" charset="0"/>
              </a:rPr>
              <a:t>Scale</a:t>
            </a:r>
          </a:p>
          <a:p>
            <a:pPr lvl="1"/>
            <a:r>
              <a:rPr lang="en-US" sz="1000" dirty="0" smtClean="0">
                <a:solidFill>
                  <a:schemeClr val="tx1"/>
                </a:solidFill>
                <a:latin typeface="Book Antiqua" panose="02040602050305030304" pitchFamily="18" charset="0"/>
              </a:rPr>
              <a:t>Speed</a:t>
            </a:r>
          </a:p>
          <a:p>
            <a:pPr lvl="1"/>
            <a:r>
              <a:rPr lang="en-US" sz="1000" dirty="0" smtClean="0">
                <a:solidFill>
                  <a:schemeClr val="tx1"/>
                </a:solidFill>
                <a:latin typeface="Book Antiqua" panose="02040602050305030304" pitchFamily="18" charset="0"/>
              </a:rPr>
              <a:t>Real-time</a:t>
            </a:r>
          </a:p>
          <a:p>
            <a:pPr lvl="1"/>
            <a:r>
              <a:rPr lang="en-US" sz="1000" dirty="0" smtClean="0">
                <a:solidFill>
                  <a:schemeClr val="tx1"/>
                </a:solidFill>
                <a:latin typeface="Book Antiqua" panose="02040602050305030304" pitchFamily="18" charset="0"/>
              </a:rPr>
              <a:t>Access</a:t>
            </a:r>
            <a:endParaRPr lang="en-US" sz="1000" dirty="0">
              <a:solidFill>
                <a:schemeClr val="tx1"/>
              </a:solidFill>
              <a:latin typeface="Book Antiqua" panose="02040602050305030304" pitchFamily="18" charset="0"/>
            </a:endParaRPr>
          </a:p>
        </p:txBody>
      </p:sp>
      <p:sp>
        <p:nvSpPr>
          <p:cNvPr id="10" name="Rectangle 9"/>
          <p:cNvSpPr/>
          <p:nvPr/>
        </p:nvSpPr>
        <p:spPr>
          <a:xfrm>
            <a:off x="405263" y="5123543"/>
            <a:ext cx="2457680" cy="1387928"/>
          </a:xfrm>
          <a:prstGeom prst="rect">
            <a:avLst/>
          </a:prstGeom>
          <a:solidFill>
            <a:schemeClr val="bg1"/>
          </a:solidFill>
          <a:ln>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Flexible Pricing Model </a:t>
            </a:r>
          </a:p>
          <a:p>
            <a:pPr lvl="0"/>
            <a:r>
              <a:rPr lang="en-US" sz="1000" dirty="0">
                <a:solidFill>
                  <a:schemeClr val="tx1"/>
                </a:solidFill>
                <a:latin typeface="Book Antiqua" panose="02040602050305030304" pitchFamily="18" charset="0"/>
              </a:rPr>
              <a:t>      Pass hosting costs to customer</a:t>
            </a:r>
          </a:p>
          <a:p>
            <a:pPr lvl="0"/>
            <a:r>
              <a:rPr lang="en-US" sz="1000" dirty="0">
                <a:solidFill>
                  <a:schemeClr val="tx1"/>
                </a:solidFill>
                <a:latin typeface="Book Antiqua" panose="02040602050305030304" pitchFamily="18" charset="0"/>
              </a:rPr>
              <a:t>      Metered cloud hosted instances</a:t>
            </a:r>
          </a:p>
          <a:p>
            <a:pPr marL="171450" lvl="0" indent="-171450">
              <a:buFont typeface="Arial" panose="020B0604020202020204" pitchFamily="34" charset="0"/>
              <a:buChar char="•"/>
            </a:pPr>
            <a:r>
              <a:rPr lang="en-US" sz="1000" dirty="0">
                <a:solidFill>
                  <a:schemeClr val="tx1"/>
                </a:solidFill>
                <a:latin typeface="Book Antiqua" panose="02040602050305030304" pitchFamily="18" charset="0"/>
              </a:rPr>
              <a:t>Cloud,  On- premise, and Hybrid licensing options</a:t>
            </a:r>
          </a:p>
        </p:txBody>
      </p:sp>
      <p:sp>
        <p:nvSpPr>
          <p:cNvPr id="11" name="Rectangle 10"/>
          <p:cNvSpPr/>
          <p:nvPr/>
        </p:nvSpPr>
        <p:spPr>
          <a:xfrm>
            <a:off x="6872623" y="2928257"/>
            <a:ext cx="2086321" cy="1872343"/>
          </a:xfrm>
          <a:prstGeom prst="rect">
            <a:avLst/>
          </a:prstGeom>
          <a:solidFill>
            <a:schemeClr val="bg1"/>
          </a:solidFill>
          <a:ln>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en-US" sz="1000" dirty="0">
                <a:solidFill>
                  <a:schemeClr val="tx1"/>
                </a:solidFill>
                <a:latin typeface="Book Antiqua" panose="02040602050305030304" pitchFamily="18" charset="0"/>
              </a:rPr>
              <a:t>On Cloud – can hit gross profits of $20 million annually at pricing  $6000/TB &amp; $40 million at $8000/TB with just 100 customers managing 100 </a:t>
            </a:r>
            <a:r>
              <a:rPr lang="en-US" sz="1000" dirty="0" smtClean="0">
                <a:solidFill>
                  <a:schemeClr val="tx1"/>
                </a:solidFill>
                <a:latin typeface="Book Antiqua" panose="02040602050305030304" pitchFamily="18" charset="0"/>
              </a:rPr>
              <a:t>TB</a:t>
            </a:r>
          </a:p>
          <a:p>
            <a:pPr lvl="0"/>
            <a:endParaRPr lang="en-US" sz="1000" dirty="0">
              <a:solidFill>
                <a:schemeClr val="tx1"/>
              </a:solidFill>
              <a:latin typeface="Book Antiqua" panose="02040602050305030304" pitchFamily="18" charset="0"/>
            </a:endParaRPr>
          </a:p>
          <a:p>
            <a:pPr lvl="0"/>
            <a:r>
              <a:rPr lang="en-US" sz="1000" dirty="0">
                <a:solidFill>
                  <a:schemeClr val="tx1"/>
                </a:solidFill>
                <a:latin typeface="Book Antiqua" panose="02040602050305030304" pitchFamily="18" charset="0"/>
              </a:rPr>
              <a:t>On Premise – can hit gross profits of $20 and $40 million annually at pricing of $1600 and $3300/TB respectively for 100 customers</a:t>
            </a:r>
          </a:p>
        </p:txBody>
      </p:sp>
      <p:sp>
        <p:nvSpPr>
          <p:cNvPr id="12" name="TextBox 11"/>
          <p:cNvSpPr txBox="1"/>
          <p:nvPr/>
        </p:nvSpPr>
        <p:spPr>
          <a:xfrm>
            <a:off x="4914900" y="5094061"/>
            <a:ext cx="1734566" cy="307777"/>
          </a:xfrm>
          <a:prstGeom prst="rect">
            <a:avLst/>
          </a:prstGeom>
          <a:noFill/>
        </p:spPr>
        <p:txBody>
          <a:bodyPr wrap="square" rtlCol="0">
            <a:spAutoFit/>
          </a:bodyPr>
          <a:lstStyle/>
          <a:p>
            <a:pPr algn="ctr"/>
            <a:r>
              <a:rPr lang="en-US" sz="1400" dirty="0" smtClean="0">
                <a:solidFill>
                  <a:schemeClr val="accent3">
                    <a:lumMod val="75000"/>
                  </a:schemeClr>
                </a:solidFill>
                <a:latin typeface="Book Antiqua" panose="02040602050305030304" pitchFamily="18" charset="0"/>
              </a:rPr>
              <a:t>Massive Revenue</a:t>
            </a:r>
            <a:endParaRPr lang="en-US" sz="1400" dirty="0">
              <a:solidFill>
                <a:schemeClr val="accent3">
                  <a:lumMod val="75000"/>
                </a:schemeClr>
              </a:solidFill>
              <a:latin typeface="Book Antiqua" panose="02040602050305030304" pitchFamily="18" charset="0"/>
            </a:endParaRPr>
          </a:p>
        </p:txBody>
      </p:sp>
    </p:spTree>
    <p:extLst>
      <p:ext uri="{BB962C8B-B14F-4D97-AF65-F5344CB8AC3E}">
        <p14:creationId xmlns:p14="http://schemas.microsoft.com/office/powerpoint/2010/main" val="2206317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96882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Book Antiqua" panose="02040602050305030304" pitchFamily="18" charset="0"/>
              </a:rPr>
              <a:t>Value Proposition to Customers</a:t>
            </a:r>
            <a:endParaRPr lang="en-US" sz="3200" dirty="0">
              <a:latin typeface="Book Antiqua" panose="02040602050305030304" pitchFamily="18" charset="0"/>
            </a:endParaRPr>
          </a:p>
        </p:txBody>
      </p:sp>
      <p:sp>
        <p:nvSpPr>
          <p:cNvPr id="5" name="Rectangle 4"/>
          <p:cNvSpPr/>
          <p:nvPr/>
        </p:nvSpPr>
        <p:spPr>
          <a:xfrm>
            <a:off x="0" y="968829"/>
            <a:ext cx="9144000" cy="315685"/>
          </a:xfrm>
          <a:prstGeom prst="rect">
            <a:avLst/>
          </a:prstGeom>
          <a:gradFill flip="none" rotWithShape="1">
            <a:gsLst>
              <a:gs pos="0">
                <a:srgbClr val="99CC00">
                  <a:shade val="30000"/>
                  <a:satMod val="115000"/>
                </a:srgbClr>
              </a:gs>
              <a:gs pos="50000">
                <a:srgbClr val="99CC00">
                  <a:shade val="67500"/>
                  <a:satMod val="115000"/>
                </a:srgbClr>
              </a:gs>
              <a:gs pos="100000">
                <a:srgbClr val="99CC00">
                  <a:shade val="100000"/>
                  <a:satMod val="115000"/>
                </a:srgbClr>
              </a:gs>
            </a:gsLst>
            <a:path path="circle">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istral" panose="03090702030407020403" pitchFamily="66" charset="0"/>
                <a:cs typeface="MV Boli" panose="02000500030200090000" pitchFamily="2" charset="0"/>
              </a:rPr>
              <a:t>…Time Series Done Right    </a:t>
            </a:r>
            <a:endParaRPr lang="en-US" dirty="0">
              <a:latin typeface="Mistral" panose="03090702030407020403" pitchFamily="66" charset="0"/>
              <a:cs typeface="MV Boli" panose="02000500030200090000" pitchFamily="2" charset="0"/>
            </a:endParaRPr>
          </a:p>
        </p:txBody>
      </p:sp>
      <p:graphicFrame>
        <p:nvGraphicFramePr>
          <p:cNvPr id="7" name="Diagram 6"/>
          <p:cNvGraphicFramePr/>
          <p:nvPr>
            <p:extLst>
              <p:ext uri="{D42A27DB-BD31-4B8C-83A1-F6EECF244321}">
                <p14:modId xmlns:p14="http://schemas.microsoft.com/office/powerpoint/2010/main" val="3348719565"/>
              </p:ext>
            </p:extLst>
          </p:nvPr>
        </p:nvGraphicFramePr>
        <p:xfrm>
          <a:off x="816429" y="1501775"/>
          <a:ext cx="7432221" cy="515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3197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957943"/>
          </a:xfrm>
          <a:prstGeom prst="rect">
            <a:avLst/>
          </a:prstGeom>
        </p:spPr>
        <p:txBody>
          <a:bodyPr anchor="ctr">
            <a:normAutofit/>
          </a:bodyPr>
          <a:lstStyle/>
          <a:p>
            <a:r>
              <a:rPr lang="en-US" sz="3200" dirty="0" smtClean="0">
                <a:latin typeface="Book Antiqua" panose="02040602050305030304" pitchFamily="18" charset="0"/>
              </a:rPr>
              <a:t>Feature Comparison </a:t>
            </a:r>
            <a:endParaRPr lang="en-US" sz="3200" dirty="0">
              <a:latin typeface="Book Antiqua" panose="0204060205030503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67603779"/>
              </p:ext>
            </p:extLst>
          </p:nvPr>
        </p:nvGraphicFramePr>
        <p:xfrm>
          <a:off x="174170" y="1417164"/>
          <a:ext cx="8795660" cy="5298825"/>
        </p:xfrm>
        <a:graphic>
          <a:graphicData uri="http://schemas.openxmlformats.org/drawingml/2006/table">
            <a:tbl>
              <a:tblPr firstRow="1" bandRow="1">
                <a:tableStyleId>{7DF18680-E054-41AD-8BC1-D1AEF772440D}</a:tableStyleId>
              </a:tblPr>
              <a:tblGrid>
                <a:gridCol w="1230758"/>
                <a:gridCol w="732086"/>
                <a:gridCol w="689649"/>
                <a:gridCol w="742698"/>
                <a:gridCol w="679039"/>
                <a:gridCol w="582085"/>
                <a:gridCol w="744161"/>
                <a:gridCol w="3395184"/>
              </a:tblGrid>
              <a:tr h="348953">
                <a:tc>
                  <a:txBody>
                    <a:bodyPr/>
                    <a:lstStyle/>
                    <a:p>
                      <a:pPr algn="ctr"/>
                      <a:endParaRPr lang="en-US" sz="850" dirty="0">
                        <a:latin typeface="Book Antiqua" panose="02040602050305030304" pitchFamily="18" charset="0"/>
                      </a:endParaRPr>
                    </a:p>
                  </a:txBody>
                  <a:tcPr anchor="ctr">
                    <a:solidFill>
                      <a:schemeClr val="accent5">
                        <a:lumMod val="50000"/>
                      </a:schemeClr>
                    </a:solidFill>
                  </a:tcPr>
                </a:tc>
                <a:tc>
                  <a:txBody>
                    <a:bodyPr/>
                    <a:lstStyle/>
                    <a:p>
                      <a:pPr algn="ctr"/>
                      <a:r>
                        <a:rPr lang="en-US" sz="850" dirty="0" smtClean="0">
                          <a:latin typeface="Book Antiqua" panose="02040602050305030304" pitchFamily="18" charset="0"/>
                        </a:rPr>
                        <a:t>Squigglee</a:t>
                      </a:r>
                      <a:endParaRPr lang="en-US" sz="850" dirty="0">
                        <a:latin typeface="Book Antiqua" panose="02040602050305030304" pitchFamily="18" charset="0"/>
                      </a:endParaRPr>
                    </a:p>
                  </a:txBody>
                  <a:tcPr anchor="ctr">
                    <a:solidFill>
                      <a:schemeClr val="accent5">
                        <a:lumMod val="50000"/>
                      </a:schemeClr>
                    </a:solidFill>
                  </a:tcPr>
                </a:tc>
                <a:tc>
                  <a:txBody>
                    <a:bodyPr/>
                    <a:lstStyle/>
                    <a:p>
                      <a:pPr algn="ctr"/>
                      <a:r>
                        <a:rPr lang="en-US" sz="850" dirty="0" smtClean="0">
                          <a:latin typeface="Book Antiqua" panose="02040602050305030304" pitchFamily="18" charset="0"/>
                        </a:rPr>
                        <a:t>KairosDB</a:t>
                      </a:r>
                      <a:endParaRPr lang="en-US" sz="850" dirty="0">
                        <a:latin typeface="Book Antiqua" panose="02040602050305030304" pitchFamily="18" charset="0"/>
                      </a:endParaRPr>
                    </a:p>
                  </a:txBody>
                  <a:tcPr anchor="ctr">
                    <a:solidFill>
                      <a:schemeClr val="accent5">
                        <a:lumMod val="50000"/>
                      </a:schemeClr>
                    </a:solidFill>
                  </a:tcPr>
                </a:tc>
                <a:tc>
                  <a:txBody>
                    <a:bodyPr/>
                    <a:lstStyle/>
                    <a:p>
                      <a:pPr algn="ctr"/>
                      <a:r>
                        <a:rPr lang="en-US" sz="850" dirty="0" smtClean="0">
                          <a:latin typeface="Book Antiqua" panose="02040602050305030304" pitchFamily="18" charset="0"/>
                        </a:rPr>
                        <a:t>Open TSDB</a:t>
                      </a:r>
                      <a:endParaRPr lang="en-US" sz="850" dirty="0">
                        <a:latin typeface="Book Antiqua" panose="02040602050305030304" pitchFamily="18" charset="0"/>
                      </a:endParaRPr>
                    </a:p>
                  </a:txBody>
                  <a:tcPr anchor="ctr">
                    <a:solidFill>
                      <a:schemeClr val="accent5">
                        <a:lumMod val="50000"/>
                      </a:schemeClr>
                    </a:solidFill>
                  </a:tcPr>
                </a:tc>
                <a:tc>
                  <a:txBody>
                    <a:bodyPr/>
                    <a:lstStyle/>
                    <a:p>
                      <a:pPr algn="ctr"/>
                      <a:r>
                        <a:rPr lang="en-US" sz="850" dirty="0" smtClean="0">
                          <a:latin typeface="Book Antiqua" panose="02040602050305030304" pitchFamily="18" charset="0"/>
                        </a:rPr>
                        <a:t>InfluxDB</a:t>
                      </a:r>
                      <a:endParaRPr lang="en-US" sz="850" dirty="0">
                        <a:latin typeface="Book Antiqua" panose="02040602050305030304" pitchFamily="18" charset="0"/>
                      </a:endParaRPr>
                    </a:p>
                  </a:txBody>
                  <a:tcPr anchor="ctr">
                    <a:solidFill>
                      <a:schemeClr val="accent5">
                        <a:lumMod val="50000"/>
                      </a:schemeClr>
                    </a:solidFill>
                  </a:tcPr>
                </a:tc>
                <a:tc>
                  <a:txBody>
                    <a:bodyPr/>
                    <a:lstStyle/>
                    <a:p>
                      <a:pPr algn="ctr"/>
                      <a:r>
                        <a:rPr lang="en-US" sz="850" dirty="0" smtClean="0">
                          <a:latin typeface="Book Antiqua" panose="02040602050305030304" pitchFamily="18" charset="0"/>
                        </a:rPr>
                        <a:t>Tempo DB</a:t>
                      </a:r>
                      <a:endParaRPr lang="en-US" sz="850" dirty="0">
                        <a:latin typeface="Book Antiqua" panose="02040602050305030304" pitchFamily="18" charset="0"/>
                      </a:endParaRPr>
                    </a:p>
                  </a:txBody>
                  <a:tcPr anchor="ctr">
                    <a:solidFill>
                      <a:schemeClr val="accent5">
                        <a:lumMod val="50000"/>
                      </a:schemeClr>
                    </a:solidFill>
                  </a:tcPr>
                </a:tc>
                <a:tc>
                  <a:txBody>
                    <a:bodyPr/>
                    <a:lstStyle/>
                    <a:p>
                      <a:pPr algn="ctr"/>
                      <a:r>
                        <a:rPr lang="en-US" sz="850" dirty="0" smtClean="0">
                          <a:latin typeface="Book Antiqua" panose="02040602050305030304" pitchFamily="18" charset="0"/>
                        </a:rPr>
                        <a:t>Historians</a:t>
                      </a:r>
                      <a:endParaRPr lang="en-US" sz="850" dirty="0">
                        <a:latin typeface="Book Antiqua" panose="02040602050305030304" pitchFamily="18" charset="0"/>
                      </a:endParaRPr>
                    </a:p>
                  </a:txBody>
                  <a:tcPr anchor="ctr">
                    <a:solidFill>
                      <a:schemeClr val="accent5">
                        <a:lumMod val="50000"/>
                      </a:schemeClr>
                    </a:solidFill>
                  </a:tcPr>
                </a:tc>
                <a:tc>
                  <a:txBody>
                    <a:bodyPr/>
                    <a:lstStyle/>
                    <a:p>
                      <a:pPr algn="ctr"/>
                      <a:r>
                        <a:rPr lang="en-US" sz="850" dirty="0" smtClean="0">
                          <a:latin typeface="Book Antiqua" panose="02040602050305030304" pitchFamily="18" charset="0"/>
                        </a:rPr>
                        <a:t>Notes</a:t>
                      </a:r>
                      <a:endParaRPr lang="en-US" sz="850" dirty="0">
                        <a:latin typeface="Book Antiqua" panose="02040602050305030304" pitchFamily="18" charset="0"/>
                      </a:endParaRPr>
                    </a:p>
                  </a:txBody>
                  <a:tcPr anchor="ctr">
                    <a:solidFill>
                      <a:schemeClr val="accent5">
                        <a:lumMod val="50000"/>
                      </a:schemeClr>
                    </a:solidFill>
                  </a:tcPr>
                </a:tc>
              </a:tr>
              <a:tr h="443150">
                <a:tc>
                  <a:txBody>
                    <a:bodyPr/>
                    <a:lstStyle/>
                    <a:p>
                      <a:pPr algn="ctr"/>
                      <a:r>
                        <a:rPr lang="en-US" sz="850" dirty="0" smtClean="0">
                          <a:latin typeface="Book Antiqua" panose="02040602050305030304" pitchFamily="18" charset="0"/>
                        </a:rPr>
                        <a:t>Storage &amp; Basic Retrieval</a:t>
                      </a:r>
                      <a:endParaRPr lang="en-US" sz="850" b="0" dirty="0">
                        <a:latin typeface="Book Antiqua" panose="02040602050305030304" pitchFamily="18" charset="0"/>
                      </a:endParaRPr>
                    </a:p>
                  </a:txBody>
                  <a:tcPr anchor="ctr"/>
                </a:tc>
                <a:tc>
                  <a:txBody>
                    <a:bodyPr/>
                    <a:lstStyle/>
                    <a:p>
                      <a:pPr algn="ctr"/>
                      <a:r>
                        <a:rPr lang="en-US" sz="850" dirty="0" smtClean="0">
                          <a:latin typeface="Book Antiqua" panose="02040602050305030304" pitchFamily="18" charset="0"/>
                          <a:sym typeface="Zapf Dingbats"/>
                        </a:rPr>
                        <a:t>✔</a:t>
                      </a:r>
                      <a:endParaRPr lang="en-US" sz="850" b="0" dirty="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algn="ctr"/>
                      <a:r>
                        <a:rPr lang="en-US" sz="850" dirty="0" smtClean="0">
                          <a:latin typeface="Book Antiqua" panose="02040602050305030304" pitchFamily="18" charset="0"/>
                        </a:rPr>
                        <a:t>Squigglee</a:t>
                      </a:r>
                      <a:r>
                        <a:rPr lang="en-US" sz="850" baseline="0" dirty="0" smtClean="0">
                          <a:latin typeface="Book Antiqua" panose="02040602050305030304" pitchFamily="18" charset="0"/>
                        </a:rPr>
                        <a:t> is Cassandra based, KairosDB is either Cassandra or HBase, Open TSDB and InfluxDB are HBase, rest are proprietary</a:t>
                      </a:r>
                      <a:endParaRPr lang="en-US" sz="850" b="0" dirty="0">
                        <a:latin typeface="Book Antiqua" panose="02040602050305030304" pitchFamily="18" charset="0"/>
                      </a:endParaRPr>
                    </a:p>
                  </a:txBody>
                  <a:tcPr anchor="ctr"/>
                </a:tc>
              </a:tr>
              <a:tr h="348953">
                <a:tc>
                  <a:txBody>
                    <a:bodyPr/>
                    <a:lstStyle/>
                    <a:p>
                      <a:pPr algn="ctr"/>
                      <a:r>
                        <a:rPr lang="en-US" sz="850" dirty="0" smtClean="0">
                          <a:latin typeface="Book Antiqua" panose="02040602050305030304" pitchFamily="18" charset="0"/>
                        </a:rPr>
                        <a:t>High Frequency Support</a:t>
                      </a:r>
                      <a:endParaRPr lang="en-US" sz="850" b="0" dirty="0">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algn="ctr"/>
                      <a:r>
                        <a:rPr lang="en-US" sz="850" dirty="0" smtClean="0">
                          <a:solidFill>
                            <a:srgbClr val="C00000"/>
                          </a:solidFill>
                          <a:latin typeface="Book Antiqua" panose="02040602050305030304" pitchFamily="18" charset="0"/>
                          <a:sym typeface="Zapf Dingbats"/>
                        </a:rPr>
                        <a:t>✖</a:t>
                      </a:r>
                      <a:endParaRPr lang="en-US" sz="850" b="0" dirty="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algn="ctr"/>
                      <a:endParaRPr lang="en-US" sz="850" b="0" dirty="0">
                        <a:latin typeface="Book Antiqua" panose="02040602050305030304" pitchFamily="18" charset="0"/>
                      </a:endParaRPr>
                    </a:p>
                  </a:txBody>
                  <a:tcPr anchor="ctr"/>
                </a:tc>
              </a:tr>
              <a:tr h="531478">
                <a:tc>
                  <a:txBody>
                    <a:bodyPr/>
                    <a:lstStyle/>
                    <a:p>
                      <a:pPr algn="ctr"/>
                      <a:r>
                        <a:rPr lang="en-US" sz="850" dirty="0" smtClean="0">
                          <a:latin typeface="Book Antiqua" panose="02040602050305030304" pitchFamily="18" charset="0"/>
                        </a:rPr>
                        <a:t>Meta-data Framework</a:t>
                      </a:r>
                      <a:endParaRPr lang="en-US" sz="850" b="0" dirty="0">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algn="ctr"/>
                      <a:r>
                        <a:rPr lang="en-US" sz="850" dirty="0" smtClean="0">
                          <a:latin typeface="Book Antiqua" panose="02040602050305030304" pitchFamily="18" charset="0"/>
                        </a:rPr>
                        <a:t>In Squigglee</a:t>
                      </a:r>
                      <a:r>
                        <a:rPr lang="en-US" sz="850" baseline="0" dirty="0" smtClean="0">
                          <a:latin typeface="Book Antiqua" panose="02040602050305030304" pitchFamily="18" charset="0"/>
                        </a:rPr>
                        <a:t> data virtualization provides a meta-data framework far richer than tag-value pairs, which others utilize for grouping &amp; selection</a:t>
                      </a:r>
                      <a:endParaRPr lang="en-US" sz="850" b="0" dirty="0">
                        <a:latin typeface="Book Antiqua" panose="02040602050305030304" pitchFamily="18" charset="0"/>
                      </a:endParaRPr>
                    </a:p>
                  </a:txBody>
                  <a:tcPr anchor="ctr"/>
                </a:tc>
              </a:tr>
              <a:tr h="348953">
                <a:tc>
                  <a:txBody>
                    <a:bodyPr/>
                    <a:lstStyle/>
                    <a:p>
                      <a:pPr algn="ctr"/>
                      <a:r>
                        <a:rPr lang="en-US" sz="850" dirty="0" smtClean="0">
                          <a:latin typeface="Book Antiqua" panose="02040602050305030304" pitchFamily="18" charset="0"/>
                        </a:rPr>
                        <a:t>Non-numeric data types</a:t>
                      </a:r>
                      <a:endParaRPr lang="en-US" sz="850" b="0" dirty="0">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algn="ctr"/>
                      <a:r>
                        <a:rPr lang="en-US" sz="850" dirty="0" smtClean="0">
                          <a:latin typeface="Book Antiqua" panose="02040602050305030304" pitchFamily="18" charset="0"/>
                        </a:rPr>
                        <a:t>Only Squigglee supports blob time series e.g. for</a:t>
                      </a:r>
                      <a:r>
                        <a:rPr lang="en-US" sz="850" baseline="0" dirty="0" smtClean="0">
                          <a:latin typeface="Book Antiqua" panose="02040602050305030304" pitchFamily="18" charset="0"/>
                        </a:rPr>
                        <a:t> multi-media feeds</a:t>
                      </a:r>
                      <a:endParaRPr lang="en-US" sz="850" b="0" dirty="0">
                        <a:latin typeface="Book Antiqua" panose="02040602050305030304" pitchFamily="18" charset="0"/>
                      </a:endParaRPr>
                    </a:p>
                  </a:txBody>
                  <a:tcPr anchor="ctr"/>
                </a:tc>
              </a:tr>
              <a:tr h="443150">
                <a:tc>
                  <a:txBody>
                    <a:bodyPr/>
                    <a:lstStyle/>
                    <a:p>
                      <a:pPr algn="ctr"/>
                      <a:r>
                        <a:rPr lang="en-US" sz="850" dirty="0" smtClean="0">
                          <a:latin typeface="Book Antiqua" panose="02040602050305030304" pitchFamily="18" charset="0"/>
                        </a:rPr>
                        <a:t>Data</a:t>
                      </a:r>
                      <a:r>
                        <a:rPr lang="en-US" sz="850" baseline="0" dirty="0" smtClean="0">
                          <a:latin typeface="Book Antiqua" panose="02040602050305030304" pitchFamily="18" charset="0"/>
                        </a:rPr>
                        <a:t> </a:t>
                      </a:r>
                      <a:r>
                        <a:rPr lang="en-US" sz="850" dirty="0" smtClean="0">
                          <a:latin typeface="Book Antiqua" panose="02040602050305030304" pitchFamily="18" charset="0"/>
                        </a:rPr>
                        <a:t>Replication</a:t>
                      </a:r>
                      <a:endParaRPr lang="en-US" sz="850" b="0" dirty="0">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algn="ctr"/>
                      <a:r>
                        <a:rPr lang="en-US" sz="850" dirty="0" smtClean="0">
                          <a:latin typeface="Book Antiqua" panose="02040602050305030304" pitchFamily="18" charset="0"/>
                        </a:rPr>
                        <a:t>Only Squigglee</a:t>
                      </a:r>
                      <a:r>
                        <a:rPr lang="en-US" sz="850" baseline="0" dirty="0" smtClean="0">
                          <a:latin typeface="Book Antiqua" panose="02040602050305030304" pitchFamily="18" charset="0"/>
                        </a:rPr>
                        <a:t> provides automated configuration driven fine grained replication for complex topologies</a:t>
                      </a:r>
                      <a:endParaRPr lang="en-US" sz="850" b="0" dirty="0">
                        <a:latin typeface="Book Antiqua" panose="02040602050305030304" pitchFamily="18" charset="0"/>
                      </a:endParaRPr>
                    </a:p>
                  </a:txBody>
                  <a:tcPr anchor="ctr"/>
                </a:tc>
              </a:tr>
              <a:tr h="348953">
                <a:tc>
                  <a:txBody>
                    <a:bodyPr/>
                    <a:lstStyle/>
                    <a:p>
                      <a:pPr algn="ctr"/>
                      <a:r>
                        <a:rPr lang="en-US" sz="850" dirty="0" smtClean="0">
                          <a:latin typeface="Book Antiqua" panose="02040602050305030304" pitchFamily="18" charset="0"/>
                        </a:rPr>
                        <a:t>Multi-dimensional Retrieval</a:t>
                      </a:r>
                      <a:endParaRPr lang="en-US" sz="850" b="0" dirty="0">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algn="ctr"/>
                      <a:r>
                        <a:rPr lang="en-US" sz="850" dirty="0" smtClean="0">
                          <a:latin typeface="Book Antiqua" panose="02040602050305030304" pitchFamily="18" charset="0"/>
                        </a:rPr>
                        <a:t>Exclusive to Squigglee</a:t>
                      </a:r>
                      <a:endParaRPr lang="en-US" sz="850" b="0" dirty="0">
                        <a:latin typeface="Book Antiqua" panose="02040602050305030304" pitchFamily="18" charset="0"/>
                      </a:endParaRPr>
                    </a:p>
                  </a:txBody>
                  <a:tcPr anchor="ctr"/>
                </a:tc>
              </a:tr>
              <a:tr h="348953">
                <a:tc>
                  <a:txBody>
                    <a:bodyPr/>
                    <a:lstStyle/>
                    <a:p>
                      <a:pPr algn="ctr"/>
                      <a:r>
                        <a:rPr lang="en-US" sz="850" dirty="0" smtClean="0">
                          <a:latin typeface="Book Antiqua" panose="02040602050305030304" pitchFamily="18" charset="0"/>
                        </a:rPr>
                        <a:t>Sketching &amp; sketch queries</a:t>
                      </a:r>
                      <a:endParaRPr lang="en-US" sz="850" b="0" dirty="0">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rPr>
                        <a:t>Exclusive to Squigglee</a:t>
                      </a:r>
                      <a:endParaRPr lang="en-US" sz="850" b="0" dirty="0" smtClean="0">
                        <a:latin typeface="Book Antiqua" panose="02040602050305030304" pitchFamily="18" charset="0"/>
                      </a:endParaRPr>
                    </a:p>
                  </a:txBody>
                  <a:tcPr anchor="ctr"/>
                </a:tc>
              </a:tr>
              <a:tr h="443150">
                <a:tc>
                  <a:txBody>
                    <a:bodyPr/>
                    <a:lstStyle/>
                    <a:p>
                      <a:pPr algn="ctr"/>
                      <a:r>
                        <a:rPr lang="en-US" sz="850" dirty="0" smtClean="0">
                          <a:latin typeface="Book Antiqua" panose="02040602050305030304" pitchFamily="18" charset="0"/>
                        </a:rPr>
                        <a:t>Summarization</a:t>
                      </a:r>
                      <a:endParaRPr lang="en-US" sz="850" b="0" dirty="0">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rPr>
                        <a:t>Squigglee provides a complete frequency distribution via sketches in addition to summary statistics like the others</a:t>
                      </a:r>
                      <a:endParaRPr lang="en-US" sz="850" b="0" dirty="0" smtClean="0">
                        <a:latin typeface="Book Antiqua" panose="02040602050305030304" pitchFamily="18" charset="0"/>
                      </a:endParaRPr>
                    </a:p>
                  </a:txBody>
                  <a:tcPr anchor="ctr"/>
                </a:tc>
              </a:tr>
              <a:tr h="278617">
                <a:tc>
                  <a:txBody>
                    <a:bodyPr/>
                    <a:lstStyle/>
                    <a:p>
                      <a:pPr algn="ctr"/>
                      <a:r>
                        <a:rPr lang="en-US" sz="850" dirty="0" smtClean="0">
                          <a:latin typeface="Book Antiqua" panose="02040602050305030304" pitchFamily="18" charset="0"/>
                        </a:rPr>
                        <a:t>Real-time indexing</a:t>
                      </a:r>
                      <a:endParaRPr lang="en-US" sz="850" b="0" dirty="0">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rPr>
                        <a:t>Exclusive to Squigglee</a:t>
                      </a:r>
                      <a:endParaRPr lang="en-US" sz="850" b="0" dirty="0" smtClean="0">
                        <a:latin typeface="Book Antiqua" panose="02040602050305030304" pitchFamily="18" charset="0"/>
                      </a:endParaRPr>
                    </a:p>
                  </a:txBody>
                  <a:tcPr anchor="ctr"/>
                </a:tc>
              </a:tr>
              <a:tr h="348953">
                <a:tc>
                  <a:txBody>
                    <a:bodyPr/>
                    <a:lstStyle/>
                    <a:p>
                      <a:pPr algn="ctr"/>
                      <a:r>
                        <a:rPr lang="en-US" sz="850" dirty="0" smtClean="0">
                          <a:latin typeface="Book Antiqua" panose="02040602050305030304" pitchFamily="18" charset="0"/>
                        </a:rPr>
                        <a:t>On Demand Sampling</a:t>
                      </a:r>
                      <a:endParaRPr lang="en-US" sz="850" b="0" dirty="0">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algn="ctr"/>
                      <a:r>
                        <a:rPr lang="en-US" sz="850" dirty="0" smtClean="0">
                          <a:latin typeface="Book Antiqua" panose="02040602050305030304" pitchFamily="18" charset="0"/>
                        </a:rPr>
                        <a:t>Exclusive to Squigglee</a:t>
                      </a:r>
                      <a:endParaRPr lang="en-US" sz="850" b="0" dirty="0">
                        <a:latin typeface="Book Antiqua" panose="02040602050305030304" pitchFamily="18" charset="0"/>
                      </a:endParaRPr>
                    </a:p>
                  </a:txBody>
                  <a:tcPr anchor="ctr"/>
                </a:tc>
              </a:tr>
              <a:tr h="417590">
                <a:tc>
                  <a:txBody>
                    <a:bodyPr/>
                    <a:lstStyle/>
                    <a:p>
                      <a:pPr algn="ctr"/>
                      <a:r>
                        <a:rPr lang="en-US" sz="850" dirty="0" smtClean="0">
                          <a:latin typeface="Book Antiqua" panose="02040602050305030304" pitchFamily="18" charset="0"/>
                        </a:rPr>
                        <a:t>Data Virtualization</a:t>
                      </a:r>
                      <a:endParaRPr lang="en-US" sz="850" b="0" dirty="0">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algn="ctr"/>
                      <a:r>
                        <a:rPr lang="en-US" sz="850" dirty="0" smtClean="0">
                          <a:latin typeface="Book Antiqua" panose="02040602050305030304" pitchFamily="18" charset="0"/>
                        </a:rPr>
                        <a:t>Squigglee</a:t>
                      </a:r>
                      <a:r>
                        <a:rPr lang="en-US" sz="850" baseline="0" dirty="0" smtClean="0">
                          <a:latin typeface="Book Antiqua" panose="02040602050305030304" pitchFamily="18" charset="0"/>
                        </a:rPr>
                        <a:t> provides many view layers including an overlay network for data local query routing</a:t>
                      </a:r>
                      <a:endParaRPr lang="en-US" sz="850" b="0" dirty="0">
                        <a:latin typeface="Book Antiqua" panose="02040602050305030304" pitchFamily="18" charset="0"/>
                      </a:endParaRPr>
                    </a:p>
                  </a:txBody>
                  <a:tcPr anchor="ctr"/>
                </a:tc>
              </a:tr>
              <a:tr h="219993">
                <a:tc>
                  <a:txBody>
                    <a:bodyPr/>
                    <a:lstStyle/>
                    <a:p>
                      <a:pPr algn="ctr"/>
                      <a:r>
                        <a:rPr lang="en-US" sz="850" dirty="0" smtClean="0">
                          <a:latin typeface="Book Antiqua" panose="02040602050305030304" pitchFamily="18" charset="0"/>
                        </a:rPr>
                        <a:t>Data APIs</a:t>
                      </a:r>
                      <a:endParaRPr lang="en-US" sz="850" b="0" dirty="0">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algn="ctr"/>
                      <a:endParaRPr lang="en-US" sz="850" b="0" dirty="0">
                        <a:latin typeface="Book Antiqua" panose="02040602050305030304" pitchFamily="18" charset="0"/>
                      </a:endParaRPr>
                    </a:p>
                  </a:txBody>
                  <a:tcPr anchor="ctr"/>
                </a:tc>
              </a:tr>
              <a:tr h="417590">
                <a:tc>
                  <a:txBody>
                    <a:bodyPr/>
                    <a:lstStyle/>
                    <a:p>
                      <a:pPr algn="ctr"/>
                      <a:r>
                        <a:rPr lang="en-US" sz="850" dirty="0" smtClean="0">
                          <a:latin typeface="Book Antiqua" panose="02040602050305030304" pitchFamily="18" charset="0"/>
                        </a:rPr>
                        <a:t>Bulk Data Operations</a:t>
                      </a:r>
                      <a:endParaRPr lang="en-US" sz="850" b="0" dirty="0">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solidFill>
                            <a:srgbClr val="C00000"/>
                          </a:solidFill>
                          <a:latin typeface="Book Antiqua" panose="02040602050305030304" pitchFamily="18" charset="0"/>
                          <a:sym typeface="Zapf Dingbats"/>
                        </a:rPr>
                        <a:t>✖</a:t>
                      </a:r>
                      <a:endParaRPr lang="en-US" sz="850" b="0" dirty="0" smtClean="0">
                        <a:solidFill>
                          <a:srgbClr val="C00000"/>
                        </a:solidFill>
                        <a:latin typeface="Book Antiqua" panose="0204060205030503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50" dirty="0" smtClean="0">
                          <a:latin typeface="Book Antiqua" panose="02040602050305030304" pitchFamily="18" charset="0"/>
                          <a:sym typeface="Zapf Dingbats"/>
                        </a:rPr>
                        <a:t>✔</a:t>
                      </a:r>
                      <a:endParaRPr lang="en-US" sz="850" b="0" dirty="0" smtClean="0">
                        <a:solidFill>
                          <a:schemeClr val="accent3">
                            <a:lumMod val="50000"/>
                          </a:schemeClr>
                        </a:solidFill>
                        <a:latin typeface="Book Antiqua" panose="02040602050305030304" pitchFamily="18" charset="0"/>
                      </a:endParaRPr>
                    </a:p>
                  </a:txBody>
                  <a:tcPr anchor="ctr"/>
                </a:tc>
                <a:tc>
                  <a:txBody>
                    <a:bodyPr/>
                    <a:lstStyle/>
                    <a:p>
                      <a:pPr algn="ctr"/>
                      <a:r>
                        <a:rPr lang="en-US" sz="850" dirty="0" smtClean="0">
                          <a:latin typeface="Book Antiqua" panose="02040602050305030304" pitchFamily="18" charset="0"/>
                        </a:rPr>
                        <a:t>Squigglee</a:t>
                      </a:r>
                      <a:r>
                        <a:rPr lang="en-US" sz="850" baseline="0" dirty="0" smtClean="0">
                          <a:latin typeface="Book Antiqua" panose="02040602050305030304" pitchFamily="18" charset="0"/>
                        </a:rPr>
                        <a:t> uses a binary serialization protocol to provide bulk operations and matching clients</a:t>
                      </a:r>
                      <a:endParaRPr lang="en-US" sz="850" b="0" dirty="0">
                        <a:latin typeface="Book Antiqua" panose="02040602050305030304" pitchFamily="18" charset="0"/>
                      </a:endParaRPr>
                    </a:p>
                  </a:txBody>
                  <a:tcPr anchor="ctr"/>
                </a:tc>
              </a:tr>
            </a:tbl>
          </a:graphicData>
        </a:graphic>
      </p:graphicFrame>
    </p:spTree>
    <p:extLst>
      <p:ext uri="{BB962C8B-B14F-4D97-AF65-F5344CB8AC3E}">
        <p14:creationId xmlns:p14="http://schemas.microsoft.com/office/powerpoint/2010/main" val="2172166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42343"/>
            <a:ext cx="9144000" cy="707886"/>
          </a:xfrm>
          <a:prstGeom prst="rect">
            <a:avLst/>
          </a:prstGeom>
          <a:gradFill flip="none" rotWithShape="1">
            <a:gsLst>
              <a:gs pos="0">
                <a:srgbClr val="669900">
                  <a:shade val="30000"/>
                  <a:satMod val="115000"/>
                </a:srgbClr>
              </a:gs>
              <a:gs pos="50000">
                <a:srgbClr val="669900">
                  <a:shade val="67500"/>
                  <a:satMod val="115000"/>
                </a:srgbClr>
              </a:gs>
              <a:gs pos="100000">
                <a:srgbClr val="669900">
                  <a:shade val="100000"/>
                  <a:satMod val="115000"/>
                </a:srgbClr>
              </a:gs>
            </a:gsLst>
            <a:lin ang="13500000" scaled="1"/>
            <a:tileRect/>
          </a:gradFill>
          <a:ln>
            <a:solidFill>
              <a:schemeClr val="bg1"/>
            </a:solidFill>
          </a:ln>
        </p:spPr>
        <p:txBody>
          <a:bodyPr wrap="square" rtlCol="0">
            <a:spAutoFit/>
          </a:bodyPr>
          <a:lstStyle/>
          <a:p>
            <a:pPr algn="ctr" defTabSz="914400"/>
            <a:r>
              <a:rPr lang="en-US" sz="4000" kern="0" dirty="0" smtClean="0">
                <a:solidFill>
                  <a:prstClr val="white"/>
                </a:solidFill>
                <a:latin typeface="Mistral" panose="03090702030407020403" pitchFamily="66" charset="0"/>
              </a:rPr>
              <a:t>Squigglee Economics</a:t>
            </a: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Effect>
                      <a14:saturation sat="33000"/>
                    </a14:imgEffect>
                  </a14:imgLayer>
                </a14:imgProps>
              </a:ext>
              <a:ext uri="{28A0092B-C50C-407E-A947-70E740481C1C}">
                <a14:useLocalDpi xmlns:a14="http://schemas.microsoft.com/office/drawing/2010/main"/>
              </a:ext>
            </a:extLst>
          </a:blip>
          <a:stretch>
            <a:fillRect/>
          </a:stretch>
        </p:blipFill>
        <p:spPr>
          <a:xfrm rot="20271022">
            <a:off x="376139" y="475503"/>
            <a:ext cx="3890407" cy="321964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51721" y="5671457"/>
            <a:ext cx="1276421" cy="1153885"/>
          </a:xfrm>
          <a:prstGeom prst="rect">
            <a:avLst/>
          </a:prstGeom>
        </p:spPr>
      </p:pic>
    </p:spTree>
    <p:extLst>
      <p:ext uri="{BB962C8B-B14F-4D97-AF65-F5344CB8AC3E}">
        <p14:creationId xmlns:p14="http://schemas.microsoft.com/office/powerpoint/2010/main" val="625004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391"/>
            <a:ext cx="9144000" cy="966334"/>
          </a:xfrm>
          <a:prstGeom prst="rect">
            <a:avLst/>
          </a:prstGeom>
        </p:spPr>
        <p:txBody>
          <a:bodyPr anchor="ctr">
            <a:normAutofit/>
          </a:bodyPr>
          <a:lstStyle/>
          <a:p>
            <a:r>
              <a:rPr lang="en-US" sz="3200" dirty="0" smtClean="0">
                <a:latin typeface="Book Antiqua" panose="02040602050305030304" pitchFamily="18" charset="0"/>
              </a:rPr>
              <a:t>Revenue Potential</a:t>
            </a:r>
            <a:endParaRPr lang="en-US" sz="3200" dirty="0">
              <a:latin typeface="Book Antiqua" panose="02040602050305030304"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1720039034"/>
              </p:ext>
            </p:extLst>
          </p:nvPr>
        </p:nvGraphicFramePr>
        <p:xfrm>
          <a:off x="133349" y="1409700"/>
          <a:ext cx="8782051" cy="5200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3089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95"/>
            <a:ext cx="9144000" cy="988105"/>
          </a:xfrm>
          <a:prstGeom prst="rect">
            <a:avLst/>
          </a:prstGeom>
        </p:spPr>
        <p:txBody>
          <a:bodyPr anchor="ctr">
            <a:normAutofit/>
          </a:bodyPr>
          <a:lstStyle/>
          <a:p>
            <a:r>
              <a:rPr lang="en-US" sz="3200" dirty="0" smtClean="0">
                <a:latin typeface="Book Antiqua" panose="02040602050305030304" pitchFamily="18" charset="0"/>
              </a:rPr>
              <a:t>Detailed Pricing Strategy</a:t>
            </a:r>
            <a:endParaRPr lang="en-US" sz="3200" dirty="0">
              <a:latin typeface="Book Antiqua" panose="02040602050305030304"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501814780"/>
              </p:ext>
            </p:extLst>
          </p:nvPr>
        </p:nvGraphicFramePr>
        <p:xfrm>
          <a:off x="52387" y="1381125"/>
          <a:ext cx="9039225" cy="5295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037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42343"/>
            <a:ext cx="9144000" cy="707886"/>
          </a:xfrm>
          <a:prstGeom prst="rect">
            <a:avLst/>
          </a:prstGeom>
          <a:gradFill flip="none" rotWithShape="1">
            <a:gsLst>
              <a:gs pos="0">
                <a:srgbClr val="669900">
                  <a:shade val="30000"/>
                  <a:satMod val="115000"/>
                </a:srgbClr>
              </a:gs>
              <a:gs pos="50000">
                <a:srgbClr val="669900">
                  <a:shade val="67500"/>
                  <a:satMod val="115000"/>
                </a:srgbClr>
              </a:gs>
              <a:gs pos="100000">
                <a:srgbClr val="669900">
                  <a:shade val="100000"/>
                  <a:satMod val="115000"/>
                </a:srgbClr>
              </a:gs>
            </a:gsLst>
            <a:lin ang="13500000" scaled="1"/>
            <a:tileRect/>
          </a:gradFill>
          <a:ln>
            <a:solidFill>
              <a:schemeClr val="bg1"/>
            </a:solidFill>
          </a:ln>
        </p:spPr>
        <p:txBody>
          <a:bodyPr wrap="square" rtlCol="0">
            <a:spAutoFit/>
          </a:bodyPr>
          <a:lstStyle/>
          <a:p>
            <a:pPr algn="ctr" defTabSz="914400"/>
            <a:r>
              <a:rPr lang="en-US" sz="4000" kern="0" dirty="0" smtClean="0">
                <a:solidFill>
                  <a:prstClr val="white"/>
                </a:solidFill>
                <a:latin typeface="Mistral" panose="03090702030407020403" pitchFamily="66" charset="0"/>
              </a:rPr>
              <a:t>Squigglee In Action</a:t>
            </a:r>
          </a:p>
        </p:txBody>
      </p:sp>
      <p:pic>
        <p:nvPicPr>
          <p:cNvPr id="5" name="Picture 4"/>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Effect>
                      <a14:saturation sat="33000"/>
                    </a14:imgEffect>
                  </a14:imgLayer>
                </a14:imgProps>
              </a:ext>
              <a:ext uri="{28A0092B-C50C-407E-A947-70E740481C1C}">
                <a14:useLocalDpi xmlns:a14="http://schemas.microsoft.com/office/drawing/2010/main"/>
              </a:ext>
            </a:extLst>
          </a:blip>
          <a:stretch>
            <a:fillRect/>
          </a:stretch>
        </p:blipFill>
        <p:spPr>
          <a:xfrm rot="20271022">
            <a:off x="376139" y="475503"/>
            <a:ext cx="3890407" cy="321964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51721" y="5671457"/>
            <a:ext cx="1276421" cy="1153885"/>
          </a:xfrm>
          <a:prstGeom prst="rect">
            <a:avLst/>
          </a:prstGeom>
        </p:spPr>
      </p:pic>
    </p:spTree>
    <p:extLst>
      <p:ext uri="{BB962C8B-B14F-4D97-AF65-F5344CB8AC3E}">
        <p14:creationId xmlns:p14="http://schemas.microsoft.com/office/powerpoint/2010/main" val="1135518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979714"/>
          </a:xfrm>
          <a:prstGeom prst="rect">
            <a:avLst/>
          </a:prstGeom>
        </p:spPr>
        <p:txBody>
          <a:bodyPr anchor="ctr">
            <a:normAutofit/>
          </a:bodyPr>
          <a:lstStyle/>
          <a:p>
            <a:r>
              <a:rPr lang="en-US" sz="3200" dirty="0" smtClean="0">
                <a:latin typeface="Book Antiqua" panose="02040602050305030304" pitchFamily="18" charset="0"/>
              </a:rPr>
              <a:t>Home</a:t>
            </a:r>
            <a:endParaRPr lang="en-US" sz="3200" dirty="0">
              <a:latin typeface="Book Antiqua" panose="02040602050305030304" pitchFamily="18" charset="0"/>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4685" y="1354880"/>
            <a:ext cx="8251954" cy="5477174"/>
          </a:xfrm>
          <a:prstGeom prst="rect">
            <a:avLst/>
          </a:prstGeom>
        </p:spPr>
      </p:pic>
    </p:spTree>
    <p:extLst>
      <p:ext uri="{BB962C8B-B14F-4D97-AF65-F5344CB8AC3E}">
        <p14:creationId xmlns:p14="http://schemas.microsoft.com/office/powerpoint/2010/main" val="654256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391"/>
            <a:ext cx="9144000" cy="966334"/>
          </a:xfrm>
          <a:prstGeom prst="rect">
            <a:avLst/>
          </a:prstGeom>
        </p:spPr>
        <p:txBody>
          <a:bodyPr anchor="ctr">
            <a:normAutofit/>
          </a:bodyPr>
          <a:lstStyle/>
          <a:p>
            <a:r>
              <a:rPr lang="en-US" sz="3200" dirty="0" smtClean="0">
                <a:latin typeface="Book Antiqua" panose="02040602050305030304" pitchFamily="18" charset="0"/>
              </a:rPr>
              <a:t>Operation</a:t>
            </a:r>
            <a:endParaRPr lang="en-US" sz="3200" dirty="0">
              <a:latin typeface="Book Antiqua" panose="02040602050305030304" pitchFamily="18" charset="0"/>
            </a:endParaRPr>
          </a:p>
        </p:txBody>
      </p:sp>
      <p:pic>
        <p:nvPicPr>
          <p:cNvPr id="6" name="Picture 5" descr="Screen Shot 2015-05-05 at 8.00.10 P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9591" y="1647370"/>
            <a:ext cx="8162977" cy="5138869"/>
          </a:xfrm>
          <a:prstGeom prst="rect">
            <a:avLst/>
          </a:prstGeom>
        </p:spPr>
      </p:pic>
    </p:spTree>
    <p:extLst>
      <p:ext uri="{BB962C8B-B14F-4D97-AF65-F5344CB8AC3E}">
        <p14:creationId xmlns:p14="http://schemas.microsoft.com/office/powerpoint/2010/main" val="2833983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381"/>
            <a:ext cx="9144000" cy="955448"/>
          </a:xfrm>
          <a:prstGeom prst="rect">
            <a:avLst/>
          </a:prstGeom>
        </p:spPr>
        <p:txBody>
          <a:bodyPr anchor="ctr">
            <a:normAutofit/>
          </a:bodyPr>
          <a:lstStyle/>
          <a:p>
            <a:r>
              <a:rPr lang="en-US" sz="3200" dirty="0">
                <a:latin typeface="Book Antiqua" panose="02040602050305030304" pitchFamily="18" charset="0"/>
              </a:rPr>
              <a:t>What is Squigglee?</a:t>
            </a:r>
          </a:p>
        </p:txBody>
      </p:sp>
      <p:graphicFrame>
        <p:nvGraphicFramePr>
          <p:cNvPr id="4" name="Diagram 3"/>
          <p:cNvGraphicFramePr/>
          <p:nvPr>
            <p:extLst>
              <p:ext uri="{D42A27DB-BD31-4B8C-83A1-F6EECF244321}">
                <p14:modId xmlns:p14="http://schemas.microsoft.com/office/powerpoint/2010/main" val="18373363"/>
              </p:ext>
            </p:extLst>
          </p:nvPr>
        </p:nvGraphicFramePr>
        <p:xfrm>
          <a:off x="1111054" y="1708416"/>
          <a:ext cx="7670660" cy="4620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0" y="968829"/>
            <a:ext cx="9144000" cy="315685"/>
          </a:xfrm>
          <a:prstGeom prst="rect">
            <a:avLst/>
          </a:prstGeom>
          <a:gradFill flip="none" rotWithShape="1">
            <a:gsLst>
              <a:gs pos="0">
                <a:srgbClr val="99CC00">
                  <a:shade val="30000"/>
                  <a:satMod val="115000"/>
                </a:srgbClr>
              </a:gs>
              <a:gs pos="50000">
                <a:srgbClr val="99CC00">
                  <a:shade val="67500"/>
                  <a:satMod val="115000"/>
                </a:srgbClr>
              </a:gs>
              <a:gs pos="100000">
                <a:srgbClr val="99CC00">
                  <a:shade val="100000"/>
                  <a:satMod val="115000"/>
                </a:srgbClr>
              </a:gs>
            </a:gsLst>
            <a:path path="circle">
              <a:fillToRect l="100000" b="100000"/>
            </a:path>
            <a:tileRect t="-100000" r="-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istral" panose="03090702030407020403" pitchFamily="66" charset="0"/>
                <a:cs typeface="MV Boli" panose="02000500030200090000" pitchFamily="2" charset="0"/>
              </a:rPr>
              <a:t>…Time Series Done Right    </a:t>
            </a:r>
            <a:endParaRPr lang="en-US" dirty="0">
              <a:latin typeface="Mistral" panose="03090702030407020403" pitchFamily="66" charset="0"/>
              <a:cs typeface="MV Boli" panose="02000500030200090000" pitchFamily="2" charset="0"/>
            </a:endParaRPr>
          </a:p>
        </p:txBody>
      </p:sp>
      <p:sp>
        <p:nvSpPr>
          <p:cNvPr id="7" name="TextBox 6"/>
          <p:cNvSpPr txBox="1"/>
          <p:nvPr/>
        </p:nvSpPr>
        <p:spPr>
          <a:xfrm>
            <a:off x="289521" y="3712050"/>
            <a:ext cx="1309687" cy="584775"/>
          </a:xfrm>
          <a:prstGeom prst="rect">
            <a:avLst/>
          </a:prstGeom>
          <a:noFill/>
        </p:spPr>
        <p:txBody>
          <a:bodyPr wrap="square" rtlCol="0">
            <a:spAutoFit/>
          </a:bodyPr>
          <a:lstStyle/>
          <a:p>
            <a:r>
              <a:rPr lang="en-US" sz="3200" b="1" dirty="0">
                <a:solidFill>
                  <a:schemeClr val="accent3">
                    <a:lumMod val="75000"/>
                  </a:schemeClr>
                </a:solidFill>
                <a:latin typeface="Mistral" panose="03090702030407020403" pitchFamily="66" charset="0"/>
              </a:rPr>
              <a:t>S</a:t>
            </a:r>
            <a:r>
              <a:rPr lang="en-US" sz="3200" b="1" dirty="0" smtClean="0">
                <a:solidFill>
                  <a:schemeClr val="accent3">
                    <a:lumMod val="75000"/>
                  </a:schemeClr>
                </a:solidFill>
                <a:latin typeface="Mistral" panose="03090702030407020403" pitchFamily="66" charset="0"/>
              </a:rPr>
              <a:t>quigglee</a:t>
            </a:r>
            <a:endParaRPr lang="en-US" sz="3200" b="1" dirty="0">
              <a:solidFill>
                <a:schemeClr val="accent3">
                  <a:lumMod val="75000"/>
                </a:schemeClr>
              </a:solidFill>
              <a:latin typeface="Mistral" panose="03090702030407020403" pitchFamily="66" charset="0"/>
            </a:endParaRPr>
          </a:p>
        </p:txBody>
      </p:sp>
    </p:spTree>
    <p:extLst>
      <p:ext uri="{BB962C8B-B14F-4D97-AF65-F5344CB8AC3E}">
        <p14:creationId xmlns:p14="http://schemas.microsoft.com/office/powerpoint/2010/main" val="3107860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979714"/>
          </a:xfrm>
          <a:prstGeom prst="rect">
            <a:avLst/>
          </a:prstGeom>
        </p:spPr>
        <p:txBody>
          <a:bodyPr anchor="ctr">
            <a:normAutofit/>
          </a:bodyPr>
          <a:lstStyle/>
          <a:p>
            <a:r>
              <a:rPr lang="en-US" sz="3200" dirty="0" smtClean="0">
                <a:latin typeface="Book Antiqua" panose="02040602050305030304" pitchFamily="18" charset="0"/>
              </a:rPr>
              <a:t>Configuration</a:t>
            </a:r>
            <a:endParaRPr lang="en-US" sz="3200" dirty="0">
              <a:latin typeface="Book Antiqua" panose="02040602050305030304" pitchFamily="18"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3483" y="1390650"/>
            <a:ext cx="8007115" cy="5348882"/>
          </a:xfrm>
          <a:prstGeom prst="rect">
            <a:avLst/>
          </a:prstGeom>
        </p:spPr>
      </p:pic>
    </p:spTree>
    <p:extLst>
      <p:ext uri="{BB962C8B-B14F-4D97-AF65-F5344CB8AC3E}">
        <p14:creationId xmlns:p14="http://schemas.microsoft.com/office/powerpoint/2010/main" val="1612660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391"/>
            <a:ext cx="9144000" cy="966334"/>
          </a:xfrm>
          <a:prstGeom prst="rect">
            <a:avLst/>
          </a:prstGeom>
        </p:spPr>
        <p:txBody>
          <a:bodyPr anchor="ctr">
            <a:normAutofit/>
          </a:bodyPr>
          <a:lstStyle/>
          <a:p>
            <a:r>
              <a:rPr lang="en-US" sz="3200" dirty="0" smtClean="0">
                <a:latin typeface="Book Antiqua" panose="02040602050305030304" pitchFamily="18" charset="0"/>
              </a:rPr>
              <a:t>Retrieval</a:t>
            </a:r>
            <a:endParaRPr lang="en-US" sz="3200" dirty="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322522" y="1375526"/>
            <a:ext cx="8385570" cy="5356840"/>
          </a:xfrm>
          <a:prstGeom prst="rect">
            <a:avLst/>
          </a:prstGeom>
        </p:spPr>
      </p:pic>
    </p:spTree>
    <p:extLst>
      <p:ext uri="{BB962C8B-B14F-4D97-AF65-F5344CB8AC3E}">
        <p14:creationId xmlns:p14="http://schemas.microsoft.com/office/powerpoint/2010/main" val="2815994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391"/>
            <a:ext cx="9144000" cy="1009877"/>
          </a:xfrm>
          <a:prstGeom prst="rect">
            <a:avLst/>
          </a:prstGeom>
        </p:spPr>
        <p:txBody>
          <a:bodyPr anchor="ctr">
            <a:normAutofit/>
          </a:bodyPr>
          <a:lstStyle/>
          <a:p>
            <a:r>
              <a:rPr lang="en-US" sz="3200" dirty="0" smtClean="0">
                <a:latin typeface="Book Antiqua" panose="02040602050305030304" pitchFamily="18" charset="0"/>
              </a:rPr>
              <a:t>Synopses</a:t>
            </a:r>
            <a:endParaRPr lang="en-US" sz="3200" dirty="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491641" y="1438017"/>
            <a:ext cx="8183765" cy="5199433"/>
          </a:xfrm>
          <a:prstGeom prst="rect">
            <a:avLst/>
          </a:prstGeom>
        </p:spPr>
      </p:pic>
    </p:spTree>
    <p:extLst>
      <p:ext uri="{BB962C8B-B14F-4D97-AF65-F5344CB8AC3E}">
        <p14:creationId xmlns:p14="http://schemas.microsoft.com/office/powerpoint/2010/main" val="3335087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42343"/>
            <a:ext cx="9144000" cy="707886"/>
          </a:xfrm>
          <a:prstGeom prst="rect">
            <a:avLst/>
          </a:prstGeom>
          <a:gradFill flip="none" rotWithShape="1">
            <a:gsLst>
              <a:gs pos="0">
                <a:srgbClr val="669900">
                  <a:shade val="30000"/>
                  <a:satMod val="115000"/>
                </a:srgbClr>
              </a:gs>
              <a:gs pos="50000">
                <a:srgbClr val="669900">
                  <a:shade val="67500"/>
                  <a:satMod val="115000"/>
                </a:srgbClr>
              </a:gs>
              <a:gs pos="100000">
                <a:srgbClr val="669900">
                  <a:shade val="100000"/>
                  <a:satMod val="115000"/>
                </a:srgbClr>
              </a:gs>
            </a:gsLst>
            <a:lin ang="13500000" scaled="1"/>
            <a:tileRect/>
          </a:gradFill>
          <a:ln>
            <a:solidFill>
              <a:schemeClr val="bg1"/>
            </a:solidFill>
          </a:ln>
        </p:spPr>
        <p:txBody>
          <a:bodyPr wrap="square" rtlCol="0">
            <a:spAutoFit/>
          </a:bodyPr>
          <a:lstStyle/>
          <a:p>
            <a:pPr algn="ctr" defTabSz="914400"/>
            <a:r>
              <a:rPr lang="en-US" sz="4000" kern="0" dirty="0" smtClean="0">
                <a:solidFill>
                  <a:prstClr val="white"/>
                </a:solidFill>
                <a:latin typeface="Mistral" panose="03090702030407020403" pitchFamily="66" charset="0"/>
              </a:rPr>
              <a:t>Thank You</a:t>
            </a:r>
          </a:p>
        </p:txBody>
      </p:sp>
      <p:pic>
        <p:nvPicPr>
          <p:cNvPr id="5" name="Picture 4"/>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Effect>
                      <a14:saturation sat="33000"/>
                    </a14:imgEffect>
                  </a14:imgLayer>
                </a14:imgProps>
              </a:ext>
              <a:ext uri="{28A0092B-C50C-407E-A947-70E740481C1C}">
                <a14:useLocalDpi xmlns:a14="http://schemas.microsoft.com/office/drawing/2010/main"/>
              </a:ext>
            </a:extLst>
          </a:blip>
          <a:stretch>
            <a:fillRect/>
          </a:stretch>
        </p:blipFill>
        <p:spPr>
          <a:xfrm rot="20271022">
            <a:off x="376139" y="475503"/>
            <a:ext cx="3890407" cy="321964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21461" y="5671457"/>
            <a:ext cx="1276421" cy="1153885"/>
          </a:xfrm>
          <a:prstGeom prst="rect">
            <a:avLst/>
          </a:prstGeom>
        </p:spPr>
      </p:pic>
      <p:sp>
        <p:nvSpPr>
          <p:cNvPr id="2" name="TextBox 1"/>
          <p:cNvSpPr txBox="1"/>
          <p:nvPr/>
        </p:nvSpPr>
        <p:spPr>
          <a:xfrm>
            <a:off x="2917371" y="4550229"/>
            <a:ext cx="3592286" cy="1446550"/>
          </a:xfrm>
          <a:prstGeom prst="rect">
            <a:avLst/>
          </a:prstGeom>
          <a:noFill/>
        </p:spPr>
        <p:txBody>
          <a:bodyPr wrap="square" rtlCol="0">
            <a:spAutoFit/>
          </a:bodyPr>
          <a:lstStyle/>
          <a:p>
            <a:pPr algn="ctr"/>
            <a:endParaRPr lang="en-US" sz="1400" dirty="0" smtClean="0">
              <a:latin typeface="Book Antiqua" panose="02040602050305030304" pitchFamily="18" charset="0"/>
            </a:endParaRPr>
          </a:p>
          <a:p>
            <a:pPr algn="ctr"/>
            <a:r>
              <a:rPr lang="en-US" sz="1400" dirty="0" smtClean="0">
                <a:latin typeface="Book Antiqua" panose="02040602050305030304" pitchFamily="18" charset="0"/>
              </a:rPr>
              <a:t>For More Information Contact:</a:t>
            </a:r>
          </a:p>
          <a:p>
            <a:pPr algn="ctr"/>
            <a:r>
              <a:rPr lang="en-US" sz="1400" dirty="0" smtClean="0">
                <a:latin typeface="Book Antiqua" panose="02040602050305030304" pitchFamily="18" charset="0"/>
              </a:rPr>
              <a:t>Dr. Ramesh K. Raghunathan</a:t>
            </a:r>
          </a:p>
          <a:p>
            <a:pPr algn="ctr"/>
            <a:r>
              <a:rPr lang="en-US" sz="1400" dirty="0" smtClean="0">
                <a:latin typeface="Book Antiqua" panose="02040602050305030304" pitchFamily="18" charset="0"/>
              </a:rPr>
              <a:t>@ 214-620-1863</a:t>
            </a:r>
          </a:p>
          <a:p>
            <a:pPr algn="ctr"/>
            <a:r>
              <a:rPr lang="en-US" sz="1400" dirty="0" smtClean="0">
                <a:latin typeface="Book Antiqua" panose="02040602050305030304" pitchFamily="18" charset="0"/>
                <a:hlinkClick r:id="rId5"/>
              </a:rPr>
              <a:t>ramesh.k.raghunathan@gmail.com</a:t>
            </a:r>
            <a:endParaRPr lang="en-US" sz="1400" dirty="0" smtClean="0">
              <a:latin typeface="Book Antiqua" panose="02040602050305030304" pitchFamily="18" charset="0"/>
            </a:endParaRPr>
          </a:p>
          <a:p>
            <a:endParaRPr lang="en-US" dirty="0" smtClean="0"/>
          </a:p>
        </p:txBody>
      </p:sp>
    </p:spTree>
    <p:extLst>
      <p:ext uri="{BB962C8B-B14F-4D97-AF65-F5344CB8AC3E}">
        <p14:creationId xmlns:p14="http://schemas.microsoft.com/office/powerpoint/2010/main" val="1678553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381"/>
            <a:ext cx="9144000" cy="955448"/>
          </a:xfrm>
          <a:prstGeom prst="rect">
            <a:avLst/>
          </a:prstGeom>
        </p:spPr>
        <p:txBody>
          <a:bodyPr anchor="ctr">
            <a:normAutofit/>
          </a:bodyPr>
          <a:lstStyle/>
          <a:p>
            <a:r>
              <a:rPr lang="en-US" sz="3200">
                <a:latin typeface="Book Antiqua" panose="02040602050305030304" pitchFamily="18" charset="0"/>
              </a:rPr>
              <a:t>Squigglee’s</a:t>
            </a:r>
            <a:r>
              <a:rPr lang="en-US" sz="3200" dirty="0">
                <a:latin typeface="Book Antiqua" panose="02040602050305030304" pitchFamily="18" charset="0"/>
              </a:rPr>
              <a:t> </a:t>
            </a:r>
            <a:r>
              <a:rPr lang="en-US" sz="3200" dirty="0" smtClean="0">
                <a:latin typeface="Book Antiqua" panose="02040602050305030304" pitchFamily="18" charset="0"/>
              </a:rPr>
              <a:t>Pitch</a:t>
            </a:r>
            <a:endParaRPr lang="en-US" sz="3200" dirty="0">
              <a:latin typeface="Book Antiqua" panose="02040602050305030304" pitchFamily="18" charset="0"/>
            </a:endParaRPr>
          </a:p>
        </p:txBody>
      </p:sp>
      <p:graphicFrame>
        <p:nvGraphicFramePr>
          <p:cNvPr id="6" name="Diagram 5"/>
          <p:cNvGraphicFramePr/>
          <p:nvPr>
            <p:extLst>
              <p:ext uri="{D42A27DB-BD31-4B8C-83A1-F6EECF244321}">
                <p14:modId xmlns:p14="http://schemas.microsoft.com/office/powerpoint/2010/main" val="949130672"/>
              </p:ext>
            </p:extLst>
          </p:nvPr>
        </p:nvGraphicFramePr>
        <p:xfrm>
          <a:off x="979714" y="1636484"/>
          <a:ext cx="7467600" cy="4753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7164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42343"/>
            <a:ext cx="9144000" cy="707886"/>
          </a:xfrm>
          <a:prstGeom prst="rect">
            <a:avLst/>
          </a:prstGeom>
          <a:gradFill flip="none" rotWithShape="1">
            <a:gsLst>
              <a:gs pos="0">
                <a:srgbClr val="669900">
                  <a:shade val="30000"/>
                  <a:satMod val="115000"/>
                </a:srgbClr>
              </a:gs>
              <a:gs pos="50000">
                <a:srgbClr val="669900">
                  <a:shade val="67500"/>
                  <a:satMod val="115000"/>
                </a:srgbClr>
              </a:gs>
              <a:gs pos="100000">
                <a:srgbClr val="669900">
                  <a:shade val="100000"/>
                  <a:satMod val="115000"/>
                </a:srgbClr>
              </a:gs>
            </a:gsLst>
            <a:lin ang="13500000" scaled="1"/>
            <a:tileRect/>
          </a:gradFill>
          <a:ln>
            <a:solidFill>
              <a:schemeClr val="bg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smtClean="0">
                <a:ln>
                  <a:noFill/>
                </a:ln>
                <a:solidFill>
                  <a:prstClr val="white"/>
                </a:solidFill>
                <a:effectLst/>
                <a:uLnTx/>
                <a:uFillTx/>
                <a:latin typeface="Mistral" panose="03090702030407020403" pitchFamily="66" charset="0"/>
              </a:rPr>
              <a:t>Squigglee</a:t>
            </a:r>
            <a:r>
              <a:rPr kumimoji="0" lang="en-US" sz="4000" b="0" i="0" u="none" strike="noStrike" kern="0" cap="none" spc="0" normalizeH="0" noProof="0" dirty="0" smtClean="0">
                <a:ln>
                  <a:noFill/>
                </a:ln>
                <a:solidFill>
                  <a:prstClr val="white"/>
                </a:solidFill>
                <a:effectLst/>
                <a:uLnTx/>
                <a:uFillTx/>
                <a:latin typeface="Mistral" panose="03090702030407020403" pitchFamily="66" charset="0"/>
              </a:rPr>
              <a:t> Basics</a:t>
            </a:r>
            <a:endParaRPr kumimoji="0" lang="en-US" sz="4000" b="0" i="0" u="none" strike="noStrike" kern="0" cap="none" spc="0" normalizeH="0" baseline="0" noProof="0" dirty="0" smtClean="0">
              <a:ln>
                <a:noFill/>
              </a:ln>
              <a:solidFill>
                <a:prstClr val="white"/>
              </a:solidFill>
              <a:effectLst/>
              <a:uLnTx/>
              <a:uFillTx/>
              <a:latin typeface="Mistral" panose="03090702030407020403" pitchFamily="66" charset="0"/>
            </a:endParaRP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Effect>
                      <a14:saturation sat="33000"/>
                    </a14:imgEffect>
                  </a14:imgLayer>
                </a14:imgProps>
              </a:ext>
              <a:ext uri="{28A0092B-C50C-407E-A947-70E740481C1C}">
                <a14:useLocalDpi xmlns:a14="http://schemas.microsoft.com/office/drawing/2010/main"/>
              </a:ext>
            </a:extLst>
          </a:blip>
          <a:stretch>
            <a:fillRect/>
          </a:stretch>
        </p:blipFill>
        <p:spPr>
          <a:xfrm rot="20271022">
            <a:off x="376139" y="475503"/>
            <a:ext cx="3890407" cy="321964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51721" y="5671457"/>
            <a:ext cx="1276421" cy="1153885"/>
          </a:xfrm>
          <a:prstGeom prst="rect">
            <a:avLst/>
          </a:prstGeom>
        </p:spPr>
      </p:pic>
    </p:spTree>
    <p:extLst>
      <p:ext uri="{BB962C8B-B14F-4D97-AF65-F5344CB8AC3E}">
        <p14:creationId xmlns:p14="http://schemas.microsoft.com/office/powerpoint/2010/main" val="2206076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32400" y="1715523"/>
            <a:ext cx="8055217" cy="4723377"/>
            <a:chOff x="551450" y="1639323"/>
            <a:chExt cx="8055217" cy="4723377"/>
          </a:xfrm>
        </p:grpSpPr>
        <p:sp>
          <p:nvSpPr>
            <p:cNvPr id="7" name="Rectangle 6"/>
            <p:cNvSpPr/>
            <p:nvPr/>
          </p:nvSpPr>
          <p:spPr>
            <a:xfrm>
              <a:off x="1279106" y="1639323"/>
              <a:ext cx="1439659" cy="869388"/>
            </a:xfrm>
            <a:prstGeom prst="rect">
              <a:avLst/>
            </a:prstGeom>
            <a:solidFill>
              <a:schemeClr val="accent5">
                <a:lumMod val="20000"/>
                <a:lumOff val="80000"/>
              </a:schemeClr>
            </a:solidFill>
            <a:ln>
              <a:solidFill>
                <a:schemeClr val="bg1"/>
              </a:solidFill>
            </a:ln>
            <a:effectLst>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dirty="0" smtClean="0">
                  <a:solidFill>
                    <a:schemeClr val="tx1"/>
                  </a:solidFill>
                  <a:latin typeface="Book Antiqua" panose="02040602050305030304" pitchFamily="18" charset="0"/>
                </a:rPr>
                <a:t>Data Center</a:t>
              </a:r>
              <a:endParaRPr lang="en-US" sz="1200" b="1" dirty="0">
                <a:solidFill>
                  <a:schemeClr val="tx1"/>
                </a:solidFill>
                <a:latin typeface="Book Antiqua" panose="02040602050305030304" pitchFamily="18" charset="0"/>
              </a:endParaRPr>
            </a:p>
          </p:txBody>
        </p:sp>
        <p:sp>
          <p:nvSpPr>
            <p:cNvPr id="6" name="Oval 5"/>
            <p:cNvSpPr/>
            <p:nvPr/>
          </p:nvSpPr>
          <p:spPr>
            <a:xfrm>
              <a:off x="1583181" y="2040627"/>
              <a:ext cx="274320" cy="274320"/>
            </a:xfrm>
            <a:prstGeom prst="ellipse">
              <a:avLst/>
            </a:prstGeom>
            <a:solidFill>
              <a:schemeClr val="bg1"/>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281780" y="2040627"/>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213612" y="1639323"/>
              <a:ext cx="1439659" cy="869388"/>
            </a:xfrm>
            <a:prstGeom prst="rect">
              <a:avLst/>
            </a:prstGeom>
            <a:solidFill>
              <a:schemeClr val="accent5">
                <a:lumMod val="20000"/>
                <a:lumOff val="80000"/>
              </a:schemeClr>
            </a:solidFill>
            <a:ln>
              <a:solidFill>
                <a:schemeClr val="bg1"/>
              </a:solidFill>
            </a:ln>
            <a:effectLst>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dirty="0" smtClean="0">
                  <a:solidFill>
                    <a:schemeClr val="tx1"/>
                  </a:solidFill>
                  <a:latin typeface="Book Antiqua" panose="02040602050305030304" pitchFamily="18" charset="0"/>
                </a:rPr>
                <a:t>Data Center</a:t>
              </a:r>
              <a:endParaRPr lang="en-US" sz="1200" b="1" dirty="0">
                <a:solidFill>
                  <a:schemeClr val="tx1"/>
                </a:solidFill>
                <a:latin typeface="Book Antiqua" panose="02040602050305030304" pitchFamily="18" charset="0"/>
              </a:endParaRPr>
            </a:p>
          </p:txBody>
        </p:sp>
        <p:sp>
          <p:nvSpPr>
            <p:cNvPr id="14" name="Rectangle 13"/>
            <p:cNvSpPr/>
            <p:nvPr/>
          </p:nvSpPr>
          <p:spPr>
            <a:xfrm>
              <a:off x="3330769" y="1639323"/>
              <a:ext cx="1439659" cy="869388"/>
            </a:xfrm>
            <a:prstGeom prst="rect">
              <a:avLst/>
            </a:prstGeom>
            <a:solidFill>
              <a:schemeClr val="accent5">
                <a:lumMod val="20000"/>
                <a:lumOff val="80000"/>
              </a:schemeClr>
            </a:solidFill>
            <a:ln>
              <a:solidFill>
                <a:schemeClr val="bg1"/>
              </a:solidFill>
            </a:ln>
            <a:effectLst>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dirty="0" smtClean="0">
                  <a:solidFill>
                    <a:schemeClr val="tx1"/>
                  </a:solidFill>
                  <a:latin typeface="Book Antiqua" panose="02040602050305030304" pitchFamily="18" charset="0"/>
                </a:rPr>
                <a:t>Data Center</a:t>
              </a:r>
              <a:endParaRPr lang="en-US" sz="1200" b="1" dirty="0">
                <a:solidFill>
                  <a:schemeClr val="tx1"/>
                </a:solidFill>
                <a:latin typeface="Book Antiqua" panose="02040602050305030304" pitchFamily="18" charset="0"/>
              </a:endParaRPr>
            </a:p>
          </p:txBody>
        </p:sp>
        <p:sp>
          <p:nvSpPr>
            <p:cNvPr id="15" name="Rectangle 14"/>
            <p:cNvSpPr/>
            <p:nvPr/>
          </p:nvSpPr>
          <p:spPr>
            <a:xfrm>
              <a:off x="7167008" y="1639323"/>
              <a:ext cx="1439659" cy="869388"/>
            </a:xfrm>
            <a:prstGeom prst="rect">
              <a:avLst/>
            </a:prstGeom>
            <a:solidFill>
              <a:schemeClr val="accent5">
                <a:lumMod val="20000"/>
                <a:lumOff val="80000"/>
              </a:schemeClr>
            </a:solidFill>
            <a:ln>
              <a:solidFill>
                <a:schemeClr val="bg1"/>
              </a:solidFill>
            </a:ln>
            <a:effectLst>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dirty="0" smtClean="0">
                  <a:solidFill>
                    <a:schemeClr val="tx1"/>
                  </a:solidFill>
                  <a:latin typeface="Book Antiqua" panose="02040602050305030304" pitchFamily="18" charset="0"/>
                </a:rPr>
                <a:t>Data Center</a:t>
              </a:r>
              <a:endParaRPr lang="en-US" sz="1200" b="1" dirty="0">
                <a:solidFill>
                  <a:schemeClr val="tx1"/>
                </a:solidFill>
                <a:latin typeface="Book Antiqua" panose="02040602050305030304" pitchFamily="18" charset="0"/>
              </a:endParaRPr>
            </a:p>
          </p:txBody>
        </p:sp>
        <p:sp>
          <p:nvSpPr>
            <p:cNvPr id="16" name="Rectangle 15"/>
            <p:cNvSpPr/>
            <p:nvPr/>
          </p:nvSpPr>
          <p:spPr>
            <a:xfrm>
              <a:off x="2445440" y="2815453"/>
              <a:ext cx="2255125" cy="869388"/>
            </a:xfrm>
            <a:prstGeom prst="rect">
              <a:avLst/>
            </a:prstGeom>
            <a:solidFill>
              <a:schemeClr val="accent5">
                <a:lumMod val="20000"/>
                <a:lumOff val="80000"/>
              </a:schemeClr>
            </a:solidFill>
            <a:ln>
              <a:solidFill>
                <a:schemeClr val="bg1"/>
              </a:solidFill>
            </a:ln>
            <a:effectLst>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dirty="0" smtClean="0">
                  <a:solidFill>
                    <a:schemeClr val="tx1"/>
                  </a:solidFill>
                  <a:latin typeface="Book Antiqua" panose="02040602050305030304" pitchFamily="18" charset="0"/>
                </a:rPr>
                <a:t>Data Center</a:t>
              </a:r>
              <a:endParaRPr lang="en-US" sz="1200" b="1" dirty="0">
                <a:solidFill>
                  <a:schemeClr val="tx1"/>
                </a:solidFill>
                <a:latin typeface="Book Antiqua" panose="02040602050305030304" pitchFamily="18" charset="0"/>
              </a:endParaRPr>
            </a:p>
          </p:txBody>
        </p:sp>
        <p:sp>
          <p:nvSpPr>
            <p:cNvPr id="18" name="Rectangle 17"/>
            <p:cNvSpPr/>
            <p:nvPr/>
          </p:nvSpPr>
          <p:spPr>
            <a:xfrm>
              <a:off x="1306820" y="3921059"/>
              <a:ext cx="7299847" cy="869388"/>
            </a:xfrm>
            <a:prstGeom prst="rect">
              <a:avLst/>
            </a:prstGeom>
            <a:solidFill>
              <a:schemeClr val="accent5">
                <a:lumMod val="20000"/>
                <a:lumOff val="80000"/>
              </a:schemeClr>
            </a:solidFill>
            <a:ln>
              <a:solidFill>
                <a:schemeClr val="bg1"/>
              </a:solidFill>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dirty="0" smtClean="0">
                  <a:solidFill>
                    <a:schemeClr val="tx1"/>
                  </a:solidFill>
                  <a:latin typeface="Book Antiqua" panose="02040602050305030304" pitchFamily="18" charset="0"/>
                </a:rPr>
                <a:t>Data Center</a:t>
              </a:r>
              <a:endParaRPr lang="en-US" sz="1200" b="1" dirty="0">
                <a:solidFill>
                  <a:schemeClr val="tx1"/>
                </a:solidFill>
                <a:latin typeface="Book Antiqua" panose="02040602050305030304" pitchFamily="18" charset="0"/>
              </a:endParaRPr>
            </a:p>
          </p:txBody>
        </p:sp>
        <p:sp>
          <p:nvSpPr>
            <p:cNvPr id="20" name="Oval 19"/>
            <p:cNvSpPr/>
            <p:nvPr/>
          </p:nvSpPr>
          <p:spPr>
            <a:xfrm>
              <a:off x="3563480" y="2040627"/>
              <a:ext cx="274320" cy="274320"/>
            </a:xfrm>
            <a:prstGeom prst="ellipse">
              <a:avLst/>
            </a:prstGeom>
            <a:solidFill>
              <a:schemeClr val="bg1"/>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262079" y="2040627"/>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433153" y="2040627"/>
              <a:ext cx="274320" cy="274320"/>
            </a:xfrm>
            <a:prstGeom prst="ellipse">
              <a:avLst/>
            </a:prstGeom>
            <a:solidFill>
              <a:schemeClr val="bg1"/>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131752" y="2040627"/>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406654" y="2040627"/>
              <a:ext cx="274320" cy="274320"/>
            </a:xfrm>
            <a:prstGeom prst="ellipse">
              <a:avLst/>
            </a:prstGeom>
            <a:solidFill>
              <a:schemeClr val="bg1"/>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8105253" y="2040627"/>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3770128" y="3187672"/>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4597394" y="4301651"/>
              <a:ext cx="274320" cy="274320"/>
            </a:xfrm>
            <a:prstGeom prst="ellipse">
              <a:avLst/>
            </a:prstGeom>
            <a:solidFill>
              <a:schemeClr val="bg1"/>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295993" y="4301651"/>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259781" y="3187672"/>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3280474" y="3187672"/>
              <a:ext cx="274320" cy="274320"/>
            </a:xfrm>
            <a:prstGeom prst="ellipse">
              <a:avLst/>
            </a:prstGeom>
            <a:solidFill>
              <a:schemeClr val="bg1"/>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2790820" y="3187672"/>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570313" y="2815453"/>
              <a:ext cx="2110662" cy="869388"/>
            </a:xfrm>
            <a:prstGeom prst="rect">
              <a:avLst/>
            </a:prstGeom>
            <a:solidFill>
              <a:schemeClr val="accent5">
                <a:lumMod val="20000"/>
                <a:lumOff val="80000"/>
              </a:schemeClr>
            </a:solidFill>
            <a:ln>
              <a:solidFill>
                <a:schemeClr val="bg1"/>
              </a:solidFill>
            </a:ln>
            <a:effectLst>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dirty="0" smtClean="0">
                  <a:solidFill>
                    <a:schemeClr val="tx1"/>
                  </a:solidFill>
                  <a:latin typeface="Book Antiqua" panose="02040602050305030304" pitchFamily="18" charset="0"/>
                </a:rPr>
                <a:t>Data Center</a:t>
              </a:r>
              <a:endParaRPr lang="en-US" sz="1200" b="1" dirty="0">
                <a:solidFill>
                  <a:schemeClr val="tx1"/>
                </a:solidFill>
                <a:latin typeface="Book Antiqua" panose="02040602050305030304" pitchFamily="18" charset="0"/>
              </a:endParaRPr>
            </a:p>
          </p:txBody>
        </p:sp>
        <p:sp>
          <p:nvSpPr>
            <p:cNvPr id="37" name="Oval 36"/>
            <p:cNvSpPr/>
            <p:nvPr/>
          </p:nvSpPr>
          <p:spPr>
            <a:xfrm>
              <a:off x="6784832" y="3187672"/>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7274485" y="3187672"/>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6295178" y="3187672"/>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5805524" y="3187672"/>
              <a:ext cx="274320" cy="274320"/>
            </a:xfrm>
            <a:prstGeom prst="ellipse">
              <a:avLst/>
            </a:prstGeom>
            <a:solidFill>
              <a:schemeClr val="bg1"/>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3852185" y="4301651"/>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2581605" y="4301650"/>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1589314" y="4301651"/>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6153320" y="4301651"/>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054453" y="4301651"/>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014542" y="4301651"/>
              <a:ext cx="274320" cy="274320"/>
            </a:xfrm>
            <a:prstGeom prst="ellipse">
              <a:avLst/>
            </a:prstGeom>
            <a:solidFill>
              <a:schemeClr val="accent5">
                <a:lumMod val="60000"/>
                <a:lumOff val="40000"/>
              </a:schemeClr>
            </a:solidFill>
            <a:ln w="2540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urved Connector 51"/>
            <p:cNvCxnSpPr>
              <a:stCxn id="22" idx="6"/>
              <a:endCxn id="23" idx="2"/>
            </p:cNvCxnSpPr>
            <p:nvPr/>
          </p:nvCxnSpPr>
          <p:spPr>
            <a:xfrm>
              <a:off x="5707473" y="2177787"/>
              <a:ext cx="424279" cy="0"/>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1" name="Curved Connector 60"/>
            <p:cNvCxnSpPr>
              <a:stCxn id="24" idx="6"/>
            </p:cNvCxnSpPr>
            <p:nvPr/>
          </p:nvCxnSpPr>
          <p:spPr>
            <a:xfrm>
              <a:off x="7680974" y="2177787"/>
              <a:ext cx="435989" cy="12700"/>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4" name="Curved Connector 63"/>
            <p:cNvCxnSpPr/>
            <p:nvPr/>
          </p:nvCxnSpPr>
          <p:spPr>
            <a:xfrm>
              <a:off x="3888238" y="2158737"/>
              <a:ext cx="354791" cy="9525"/>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Curved Connector 67"/>
            <p:cNvCxnSpPr/>
            <p:nvPr/>
          </p:nvCxnSpPr>
          <p:spPr>
            <a:xfrm>
              <a:off x="1874478" y="2158737"/>
              <a:ext cx="407302" cy="0"/>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4" name="Curved Connector 73"/>
            <p:cNvCxnSpPr/>
            <p:nvPr/>
          </p:nvCxnSpPr>
          <p:spPr>
            <a:xfrm>
              <a:off x="1726474" y="2371725"/>
              <a:ext cx="0" cy="1901351"/>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a:off x="1874478" y="2293824"/>
              <a:ext cx="901437" cy="975373"/>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0" name="Curved Connector 79"/>
            <p:cNvCxnSpPr>
              <a:endCxn id="27" idx="2"/>
            </p:cNvCxnSpPr>
            <p:nvPr/>
          </p:nvCxnSpPr>
          <p:spPr>
            <a:xfrm>
              <a:off x="3573002" y="3324832"/>
              <a:ext cx="197126" cy="0"/>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9" name="Curved Connector 88"/>
            <p:cNvCxnSpPr>
              <a:stCxn id="21" idx="4"/>
              <a:endCxn id="32" idx="0"/>
            </p:cNvCxnSpPr>
            <p:nvPr/>
          </p:nvCxnSpPr>
          <p:spPr>
            <a:xfrm flipH="1">
              <a:off x="4396941" y="2314947"/>
              <a:ext cx="2298" cy="872725"/>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24" idx="4"/>
              <a:endCxn id="38" idx="0"/>
            </p:cNvCxnSpPr>
            <p:nvPr/>
          </p:nvCxnSpPr>
          <p:spPr>
            <a:xfrm flipH="1">
              <a:off x="7411645" y="2314947"/>
              <a:ext cx="132169" cy="872725"/>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6" name="Curved Connector 95"/>
            <p:cNvCxnSpPr/>
            <p:nvPr/>
          </p:nvCxnSpPr>
          <p:spPr>
            <a:xfrm rot="16200000" flipH="1">
              <a:off x="5865826" y="2026976"/>
              <a:ext cx="912898" cy="1448666"/>
            </a:xfrm>
            <a:prstGeom prst="bentConnector3">
              <a:avLst>
                <a:gd name="adj1" fmla="val 38523"/>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9" name="Curved Connector 98"/>
            <p:cNvCxnSpPr>
              <a:stCxn id="40" idx="6"/>
              <a:endCxn id="39" idx="2"/>
            </p:cNvCxnSpPr>
            <p:nvPr/>
          </p:nvCxnSpPr>
          <p:spPr>
            <a:xfrm>
              <a:off x="6079844" y="3324832"/>
              <a:ext cx="215334" cy="0"/>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4" name="Curved Connector 103"/>
            <p:cNvCxnSpPr>
              <a:stCxn id="33" idx="3"/>
              <a:endCxn id="42" idx="0"/>
            </p:cNvCxnSpPr>
            <p:nvPr/>
          </p:nvCxnSpPr>
          <p:spPr>
            <a:xfrm flipH="1">
              <a:off x="2718765" y="3421819"/>
              <a:ext cx="601882" cy="879831"/>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7" name="Curved Connector 106"/>
            <p:cNvCxnSpPr>
              <a:stCxn id="30" idx="6"/>
              <a:endCxn id="31" idx="2"/>
            </p:cNvCxnSpPr>
            <p:nvPr/>
          </p:nvCxnSpPr>
          <p:spPr>
            <a:xfrm>
              <a:off x="4871714" y="4438811"/>
              <a:ext cx="424279" cy="0"/>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2" name="Curved Connector 111"/>
            <p:cNvCxnSpPr/>
            <p:nvPr/>
          </p:nvCxnSpPr>
          <p:spPr>
            <a:xfrm flipH="1">
              <a:off x="3989345" y="3533775"/>
              <a:ext cx="407596" cy="748826"/>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5" name="Curved Connector 114"/>
            <p:cNvCxnSpPr>
              <a:stCxn id="40" idx="4"/>
              <a:endCxn id="44" idx="0"/>
            </p:cNvCxnSpPr>
            <p:nvPr/>
          </p:nvCxnSpPr>
          <p:spPr>
            <a:xfrm>
              <a:off x="5942684" y="3461992"/>
              <a:ext cx="347796" cy="839659"/>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18" name="Curved Connector 117"/>
            <p:cNvCxnSpPr>
              <a:stCxn id="24" idx="5"/>
              <a:endCxn id="46" idx="0"/>
            </p:cNvCxnSpPr>
            <p:nvPr/>
          </p:nvCxnSpPr>
          <p:spPr>
            <a:xfrm>
              <a:off x="7640801" y="2274774"/>
              <a:ext cx="510901" cy="2026877"/>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21" name="Curved Connector 120"/>
            <p:cNvCxnSpPr>
              <a:stCxn id="37" idx="4"/>
              <a:endCxn id="45" idx="0"/>
            </p:cNvCxnSpPr>
            <p:nvPr/>
          </p:nvCxnSpPr>
          <p:spPr>
            <a:xfrm>
              <a:off x="6921992" y="3461992"/>
              <a:ext cx="269621" cy="839659"/>
            </a:xfrm>
            <a:prstGeom prst="straightConnector1">
              <a:avLst/>
            </a:prstGeom>
            <a:ln w="12700">
              <a:solidFill>
                <a:srgbClr val="C00000"/>
              </a:solidFill>
              <a:prstDash val="sysDash"/>
              <a:headEnd type="oval"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26" name="Down Arrow 125"/>
            <p:cNvSpPr/>
            <p:nvPr/>
          </p:nvSpPr>
          <p:spPr>
            <a:xfrm>
              <a:off x="551450" y="1639323"/>
              <a:ext cx="586339" cy="4599552"/>
            </a:xfrm>
            <a:prstGeom prst="downArrow">
              <a:avLst/>
            </a:prstGeom>
            <a:solidFill>
              <a:schemeClr val="accent5">
                <a:lumMod val="40000"/>
                <a:lumOff val="60000"/>
              </a:schemeClr>
            </a:solidFill>
            <a:ln>
              <a:solidFill>
                <a:schemeClr val="accent5">
                  <a:lumMod val="50000"/>
                </a:schemeClr>
              </a:solidFill>
            </a:ln>
            <a:effectLst>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latin typeface="Book Antiqua" panose="02040602050305030304" pitchFamily="18" charset="0"/>
              </a:endParaRPr>
            </a:p>
          </p:txBody>
        </p:sp>
        <p:grpSp>
          <p:nvGrpSpPr>
            <p:cNvPr id="131" name="Group 130"/>
            <p:cNvGrpSpPr/>
            <p:nvPr/>
          </p:nvGrpSpPr>
          <p:grpSpPr>
            <a:xfrm>
              <a:off x="2171121" y="4945591"/>
              <a:ext cx="4847858" cy="1417109"/>
              <a:chOff x="900038" y="715282"/>
              <a:chExt cx="5020492" cy="1599675"/>
            </a:xfrm>
          </p:grpSpPr>
          <p:graphicFrame>
            <p:nvGraphicFramePr>
              <p:cNvPr id="4" name="Diagram 3"/>
              <p:cNvGraphicFramePr/>
              <p:nvPr>
                <p:extLst>
                  <p:ext uri="{D42A27DB-BD31-4B8C-83A1-F6EECF244321}">
                    <p14:modId xmlns:p14="http://schemas.microsoft.com/office/powerpoint/2010/main" val="3667755088"/>
                  </p:ext>
                </p:extLst>
              </p:nvPr>
            </p:nvGraphicFramePr>
            <p:xfrm>
              <a:off x="3282189" y="715282"/>
              <a:ext cx="2638341" cy="1599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6" name="TextBox 85"/>
              <p:cNvSpPr txBox="1"/>
              <p:nvPr/>
            </p:nvSpPr>
            <p:spPr>
              <a:xfrm>
                <a:off x="3890708" y="769650"/>
                <a:ext cx="686855" cy="312685"/>
              </a:xfrm>
              <a:prstGeom prst="rect">
                <a:avLst/>
              </a:prstGeom>
              <a:noFill/>
            </p:spPr>
            <p:txBody>
              <a:bodyPr wrap="none" rtlCol="0">
                <a:spAutoFit/>
              </a:bodyPr>
              <a:lstStyle/>
              <a:p>
                <a:r>
                  <a:rPr lang="en-US" sz="1200" b="1" dirty="0" smtClean="0">
                    <a:latin typeface="Book Antiqua" panose="02040602050305030304" pitchFamily="18" charset="0"/>
                  </a:rPr>
                  <a:t>NODE</a:t>
                </a:r>
                <a:endParaRPr lang="en-US" sz="1200" b="1" dirty="0">
                  <a:latin typeface="Book Antiqua" panose="02040602050305030304" pitchFamily="18" charset="0"/>
                </a:endParaRPr>
              </a:p>
            </p:txBody>
          </p:sp>
          <p:sp>
            <p:nvSpPr>
              <p:cNvPr id="127" name="Oval 126"/>
              <p:cNvSpPr/>
              <p:nvPr/>
            </p:nvSpPr>
            <p:spPr>
              <a:xfrm>
                <a:off x="900038" y="932659"/>
                <a:ext cx="256644" cy="277273"/>
              </a:xfrm>
              <a:prstGeom prst="ellipse">
                <a:avLst/>
              </a:prstGeom>
              <a:solidFill>
                <a:schemeClr val="bg1"/>
              </a:solidFill>
              <a:ln w="25400">
                <a:solidFill>
                  <a:schemeClr val="accent1">
                    <a:lumMod val="75000"/>
                  </a:schemeClr>
                </a:solid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panose="02040602050305030304" pitchFamily="18" charset="0"/>
                </a:endParaRPr>
              </a:p>
            </p:txBody>
          </p:sp>
          <p:sp>
            <p:nvSpPr>
              <p:cNvPr id="128" name="Oval 127"/>
              <p:cNvSpPr/>
              <p:nvPr/>
            </p:nvSpPr>
            <p:spPr>
              <a:xfrm>
                <a:off x="900038" y="1394893"/>
                <a:ext cx="274320" cy="288367"/>
              </a:xfrm>
              <a:prstGeom prst="ellipse">
                <a:avLst/>
              </a:prstGeom>
              <a:solidFill>
                <a:schemeClr val="accent5">
                  <a:lumMod val="60000"/>
                  <a:lumOff val="40000"/>
                </a:schemeClr>
              </a:solidFill>
              <a:ln w="25400">
                <a:solidFill>
                  <a:schemeClr val="accent1">
                    <a:lumMod val="75000"/>
                  </a:schemeClr>
                </a:solid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panose="02040602050305030304" pitchFamily="18" charset="0"/>
                </a:endParaRPr>
              </a:p>
            </p:txBody>
          </p:sp>
          <p:sp>
            <p:nvSpPr>
              <p:cNvPr id="129" name="TextBox 128"/>
              <p:cNvSpPr txBox="1"/>
              <p:nvPr/>
            </p:nvSpPr>
            <p:spPr>
              <a:xfrm>
                <a:off x="1223668" y="908423"/>
                <a:ext cx="974699" cy="312685"/>
              </a:xfrm>
              <a:prstGeom prst="rect">
                <a:avLst/>
              </a:prstGeom>
              <a:noFill/>
            </p:spPr>
            <p:txBody>
              <a:bodyPr wrap="none" rtlCol="0">
                <a:spAutoFit/>
              </a:bodyPr>
              <a:lstStyle/>
              <a:p>
                <a:r>
                  <a:rPr lang="en-US" sz="1200" b="1" dirty="0" smtClean="0">
                    <a:latin typeface="Book Antiqua" panose="02040602050305030304" pitchFamily="18" charset="0"/>
                  </a:rPr>
                  <a:t>Data Node</a:t>
                </a:r>
                <a:endParaRPr lang="en-US" sz="1200" b="1" dirty="0">
                  <a:latin typeface="Book Antiqua" panose="02040602050305030304" pitchFamily="18" charset="0"/>
                </a:endParaRPr>
              </a:p>
            </p:txBody>
          </p:sp>
          <p:sp>
            <p:nvSpPr>
              <p:cNvPr id="130" name="TextBox 129"/>
              <p:cNvSpPr txBox="1"/>
              <p:nvPr/>
            </p:nvSpPr>
            <p:spPr>
              <a:xfrm>
                <a:off x="1212427" y="1369498"/>
                <a:ext cx="1178189" cy="312685"/>
              </a:xfrm>
              <a:prstGeom prst="rect">
                <a:avLst/>
              </a:prstGeom>
              <a:noFill/>
            </p:spPr>
            <p:txBody>
              <a:bodyPr wrap="none" rtlCol="0">
                <a:spAutoFit/>
              </a:bodyPr>
              <a:lstStyle/>
              <a:p>
                <a:r>
                  <a:rPr lang="en-US" sz="1200" b="1" dirty="0" smtClean="0">
                    <a:latin typeface="Book Antiqua" panose="02040602050305030304" pitchFamily="18" charset="0"/>
                  </a:rPr>
                  <a:t>Replica Node</a:t>
                </a:r>
                <a:endParaRPr lang="en-US" sz="1200" b="1" dirty="0">
                  <a:latin typeface="Book Antiqua" panose="02040602050305030304" pitchFamily="18" charset="0"/>
                </a:endParaRPr>
              </a:p>
            </p:txBody>
          </p:sp>
        </p:grpSp>
        <p:sp>
          <p:nvSpPr>
            <p:cNvPr id="3" name="TextBox 2"/>
            <p:cNvSpPr txBox="1"/>
            <p:nvPr/>
          </p:nvSpPr>
          <p:spPr>
            <a:xfrm rot="16200000">
              <a:off x="226155" y="3546342"/>
              <a:ext cx="1221956" cy="276999"/>
            </a:xfrm>
            <a:prstGeom prst="rect">
              <a:avLst/>
            </a:prstGeom>
            <a:noFill/>
          </p:spPr>
          <p:txBody>
            <a:bodyPr wrap="square" rtlCol="0">
              <a:spAutoFit/>
            </a:bodyPr>
            <a:lstStyle/>
            <a:p>
              <a:r>
                <a:rPr lang="en-US" sz="1200" b="1" dirty="0" smtClean="0">
                  <a:latin typeface="Book Antiqua" panose="02040602050305030304" pitchFamily="18" charset="0"/>
                </a:rPr>
                <a:t>Consolidation</a:t>
              </a:r>
              <a:endParaRPr lang="en-US" sz="1200" b="1" dirty="0">
                <a:latin typeface="Book Antiqua" panose="02040602050305030304" pitchFamily="18" charset="0"/>
              </a:endParaRPr>
            </a:p>
          </p:txBody>
        </p:sp>
      </p:grpSp>
      <p:sp>
        <p:nvSpPr>
          <p:cNvPr id="60" name="Title 1"/>
          <p:cNvSpPr txBox="1">
            <a:spLocks/>
          </p:cNvSpPr>
          <p:nvPr/>
        </p:nvSpPr>
        <p:spPr>
          <a:xfrm>
            <a:off x="0" y="3856"/>
            <a:ext cx="9144000" cy="955448"/>
          </a:xfrm>
          <a:prstGeom prst="rect">
            <a:avLst/>
          </a:prstGeom>
        </p:spPr>
        <p:txBody>
          <a:bodyPr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Book Antiqua" panose="02040602050305030304" pitchFamily="18" charset="0"/>
              </a:rPr>
              <a:t>Deploying Squigglee</a:t>
            </a:r>
            <a:endParaRPr lang="en-US" sz="3200" dirty="0">
              <a:latin typeface="Book Antiqua" panose="02040602050305030304" pitchFamily="18" charset="0"/>
            </a:endParaRPr>
          </a:p>
        </p:txBody>
      </p:sp>
    </p:spTree>
    <p:extLst>
      <p:ext uri="{BB962C8B-B14F-4D97-AF65-F5344CB8AC3E}">
        <p14:creationId xmlns:p14="http://schemas.microsoft.com/office/powerpoint/2010/main" val="1296388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idx="4294967295"/>
          </p:nvPr>
        </p:nvSpPr>
        <p:spPr>
          <a:xfrm>
            <a:off x="0" y="0"/>
            <a:ext cx="9144000" cy="957943"/>
          </a:xfrm>
          <a:prstGeom prst="rect">
            <a:avLst/>
          </a:prstGeom>
        </p:spPr>
        <p:txBody>
          <a:bodyPr anchor="ctr">
            <a:normAutofit/>
          </a:bodyPr>
          <a:lstStyle/>
          <a:p>
            <a:r>
              <a:rPr lang="en-US" sz="3200" dirty="0" smtClean="0">
                <a:latin typeface="Book Antiqua" panose="02040602050305030304" pitchFamily="18" charset="0"/>
              </a:rPr>
              <a:t>Squigglee Architecture</a:t>
            </a:r>
            <a:endParaRPr lang="en-US" sz="3200" dirty="0">
              <a:latin typeface="Book Antiqua" panose="02040602050305030304" pitchFamily="18" charset="0"/>
            </a:endParaRPr>
          </a:p>
        </p:txBody>
      </p:sp>
      <p:sp>
        <p:nvSpPr>
          <p:cNvPr id="22" name="Rectangle 21"/>
          <p:cNvSpPr/>
          <p:nvPr/>
        </p:nvSpPr>
        <p:spPr>
          <a:xfrm>
            <a:off x="1575685" y="2797629"/>
            <a:ext cx="383582" cy="3422418"/>
          </a:xfrm>
          <a:prstGeom prst="rect">
            <a:avLst/>
          </a:prstGeom>
          <a:solidFill>
            <a:schemeClr val="accent5">
              <a:lumMod val="40000"/>
              <a:lumOff val="60000"/>
            </a:schemeClr>
          </a:solidFill>
          <a:ln>
            <a:solidFill>
              <a:schemeClr val="tx1"/>
            </a:solidFill>
            <a:prstDash val="solid"/>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1" dirty="0" smtClean="0">
                <a:solidFill>
                  <a:schemeClr val="tx1"/>
                </a:solidFill>
                <a:latin typeface="Book Antiqua" panose="02040602050305030304" pitchFamily="18" charset="0"/>
              </a:rPr>
              <a:t>Services Layer</a:t>
            </a:r>
            <a:endParaRPr lang="en-US" sz="1200" b="1" dirty="0">
              <a:solidFill>
                <a:schemeClr val="tx1"/>
              </a:solidFill>
              <a:latin typeface="Book Antiqua" panose="02040602050305030304" pitchFamily="18" charset="0"/>
            </a:endParaRPr>
          </a:p>
        </p:txBody>
      </p:sp>
      <p:sp>
        <p:nvSpPr>
          <p:cNvPr id="23" name="Rectangle 22"/>
          <p:cNvSpPr/>
          <p:nvPr/>
        </p:nvSpPr>
        <p:spPr>
          <a:xfrm>
            <a:off x="7455869" y="2797629"/>
            <a:ext cx="409580" cy="3422418"/>
          </a:xfrm>
          <a:prstGeom prst="rect">
            <a:avLst/>
          </a:prstGeom>
          <a:solidFill>
            <a:schemeClr val="accent5">
              <a:lumMod val="40000"/>
              <a:lumOff val="60000"/>
            </a:schemeClr>
          </a:solidFill>
          <a:ln w="3175">
            <a:solidFill>
              <a:schemeClr val="tx1"/>
            </a:solidFill>
            <a:prstDash val="solid"/>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1200" b="1" dirty="0" smtClean="0">
                <a:solidFill>
                  <a:schemeClr val="tx1"/>
                </a:solidFill>
                <a:latin typeface="Book Antiqua" panose="02040602050305030304" pitchFamily="18" charset="0"/>
              </a:rPr>
              <a:t>Monitoring Layer</a:t>
            </a:r>
            <a:endParaRPr lang="en-US" sz="1200" b="1" dirty="0">
              <a:solidFill>
                <a:schemeClr val="tx1"/>
              </a:solidFill>
              <a:latin typeface="Book Antiqua" panose="02040602050305030304" pitchFamily="18" charset="0"/>
            </a:endParaRPr>
          </a:p>
        </p:txBody>
      </p:sp>
      <p:sp>
        <p:nvSpPr>
          <p:cNvPr id="4" name="Isosceles Triangle 3"/>
          <p:cNvSpPr/>
          <p:nvPr/>
        </p:nvSpPr>
        <p:spPr>
          <a:xfrm>
            <a:off x="1197428" y="1436907"/>
            <a:ext cx="7025833" cy="816427"/>
          </a:xfrm>
          <a:prstGeom prst="triangle">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16200000" scaled="1"/>
            <a:tileRect/>
          </a:gra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pPr lvl="0" algn="ctr"/>
            <a:r>
              <a:rPr lang="en-US" sz="1200" b="1" dirty="0" smtClean="0">
                <a:solidFill>
                  <a:prstClr val="white"/>
                </a:solidFill>
                <a:latin typeface="Book Antiqua" panose="02040602050305030304" pitchFamily="18" charset="0"/>
              </a:rPr>
              <a:t>Squigglee</a:t>
            </a:r>
            <a:endParaRPr lang="en-US" sz="1200" b="1" dirty="0">
              <a:solidFill>
                <a:prstClr val="white"/>
              </a:solidFill>
              <a:latin typeface="Book Antiqua" panose="02040602050305030304" pitchFamily="18" charset="0"/>
            </a:endParaRPr>
          </a:p>
        </p:txBody>
      </p:sp>
      <p:sp>
        <p:nvSpPr>
          <p:cNvPr id="24" name="Rectangle 23"/>
          <p:cNvSpPr/>
          <p:nvPr/>
        </p:nvSpPr>
        <p:spPr>
          <a:xfrm>
            <a:off x="2380804" y="5808442"/>
            <a:ext cx="4674959" cy="329630"/>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0" scaled="1"/>
            <a:tileRect/>
          </a:gradFill>
          <a:ln>
            <a:solidFill>
              <a:schemeClr val="bg1"/>
            </a:solid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latin typeface="Book Antiqua" panose="02040602050305030304" pitchFamily="18" charset="0"/>
              </a:rPr>
              <a:t>Data Storage Layer</a:t>
            </a:r>
            <a:endParaRPr lang="en-US" sz="1200" b="1" dirty="0">
              <a:solidFill>
                <a:schemeClr val="bg1"/>
              </a:solidFill>
              <a:latin typeface="Book Antiqua" panose="02040602050305030304" pitchFamily="18" charset="0"/>
            </a:endParaRPr>
          </a:p>
        </p:txBody>
      </p:sp>
      <p:sp>
        <p:nvSpPr>
          <p:cNvPr id="5" name="Rectangle 4"/>
          <p:cNvSpPr/>
          <p:nvPr/>
        </p:nvSpPr>
        <p:spPr>
          <a:xfrm>
            <a:off x="1435897" y="6254851"/>
            <a:ext cx="685776" cy="322267"/>
          </a:xfrm>
          <a:prstGeom prst="rect">
            <a:avLst/>
          </a:prstGeom>
          <a:pattFill prst="dkDnDiag">
            <a:fgClr>
              <a:schemeClr val="accent5"/>
            </a:fgClr>
            <a:bgClr>
              <a:schemeClr val="bg1"/>
            </a:bgClr>
          </a:patt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7" name="Rectangle 26"/>
          <p:cNvSpPr/>
          <p:nvPr/>
        </p:nvSpPr>
        <p:spPr>
          <a:xfrm>
            <a:off x="2380805" y="6240471"/>
            <a:ext cx="4674957" cy="329630"/>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0" scaled="1"/>
            <a:tileRect/>
          </a:gradFill>
          <a:ln>
            <a:solidFill>
              <a:schemeClr val="bg1"/>
            </a:solidFill>
            <a:prstDash val="solid"/>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1"/>
                </a:solidFill>
                <a:latin typeface="Book Antiqua" panose="02040602050305030304" pitchFamily="18" charset="0"/>
              </a:rPr>
              <a:t>Data Replication  Layer</a:t>
            </a:r>
            <a:endParaRPr lang="en-US" sz="1200" b="1" dirty="0">
              <a:solidFill>
                <a:schemeClr val="bg1"/>
              </a:solidFill>
              <a:latin typeface="Book Antiqua" panose="02040602050305030304" pitchFamily="18" charset="0"/>
            </a:endParaRPr>
          </a:p>
        </p:txBody>
      </p:sp>
      <p:sp>
        <p:nvSpPr>
          <p:cNvPr id="28" name="Rectangle 27"/>
          <p:cNvSpPr/>
          <p:nvPr/>
        </p:nvSpPr>
        <p:spPr>
          <a:xfrm>
            <a:off x="2380805" y="4674298"/>
            <a:ext cx="4674960" cy="380048"/>
          </a:xfrm>
          <a:prstGeom prst="rect">
            <a:avLst/>
          </a:prstGeom>
          <a:solidFill>
            <a:schemeClr val="accent5">
              <a:lumMod val="40000"/>
              <a:lumOff val="60000"/>
            </a:schemeClr>
          </a:solidFill>
          <a:ln w="3175">
            <a:solidFill>
              <a:schemeClr val="tx1"/>
            </a:solidFill>
            <a:prstDash val="solid"/>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latin typeface="Book Antiqua" panose="02040602050305030304" pitchFamily="18" charset="0"/>
              </a:rPr>
              <a:t>Translation Layer</a:t>
            </a:r>
            <a:endParaRPr lang="en-US" sz="1200" b="1" dirty="0">
              <a:solidFill>
                <a:schemeClr val="tx1"/>
              </a:solidFill>
              <a:latin typeface="Book Antiqua" panose="02040602050305030304" pitchFamily="18" charset="0"/>
            </a:endParaRPr>
          </a:p>
        </p:txBody>
      </p:sp>
      <p:sp>
        <p:nvSpPr>
          <p:cNvPr id="29" name="Rectangle 28"/>
          <p:cNvSpPr/>
          <p:nvPr/>
        </p:nvSpPr>
        <p:spPr>
          <a:xfrm>
            <a:off x="2380805" y="3537782"/>
            <a:ext cx="4674960" cy="380048"/>
          </a:xfrm>
          <a:prstGeom prst="rect">
            <a:avLst/>
          </a:prstGeom>
          <a:solidFill>
            <a:schemeClr val="accent5">
              <a:lumMod val="40000"/>
              <a:lumOff val="60000"/>
            </a:schemeClr>
          </a:solidFill>
          <a:ln w="3175">
            <a:solidFill>
              <a:schemeClr val="tx1"/>
            </a:solidFill>
            <a:prstDash val="solid"/>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latin typeface="Book Antiqua" panose="02040602050305030304" pitchFamily="18" charset="0"/>
              </a:rPr>
              <a:t>View Layer</a:t>
            </a:r>
            <a:endParaRPr lang="en-US" sz="1200" b="1" dirty="0">
              <a:solidFill>
                <a:schemeClr val="tx1"/>
              </a:solidFill>
              <a:latin typeface="Book Antiqua" panose="02040602050305030304" pitchFamily="18" charset="0"/>
            </a:endParaRPr>
          </a:p>
        </p:txBody>
      </p:sp>
      <p:sp>
        <p:nvSpPr>
          <p:cNvPr id="30" name="Rectangle 29"/>
          <p:cNvSpPr/>
          <p:nvPr/>
        </p:nvSpPr>
        <p:spPr>
          <a:xfrm>
            <a:off x="2380805" y="3009803"/>
            <a:ext cx="4674960" cy="380048"/>
          </a:xfrm>
          <a:prstGeom prst="rect">
            <a:avLst/>
          </a:prstGeom>
          <a:solidFill>
            <a:schemeClr val="accent5">
              <a:lumMod val="40000"/>
              <a:lumOff val="60000"/>
            </a:schemeClr>
          </a:solidFill>
          <a:ln w="3175">
            <a:solidFill>
              <a:schemeClr val="tx1"/>
            </a:solidFill>
            <a:prstDash val="solid"/>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latin typeface="Book Antiqua" panose="02040602050305030304" pitchFamily="18" charset="0"/>
              </a:rPr>
              <a:t>Overlay Layer</a:t>
            </a:r>
            <a:endParaRPr lang="en-US" sz="1200" b="1" dirty="0">
              <a:solidFill>
                <a:schemeClr val="tx1"/>
              </a:solidFill>
              <a:latin typeface="Book Antiqua" panose="02040602050305030304" pitchFamily="18" charset="0"/>
            </a:endParaRPr>
          </a:p>
        </p:txBody>
      </p:sp>
      <p:sp>
        <p:nvSpPr>
          <p:cNvPr id="31" name="Rectangle 30"/>
          <p:cNvSpPr/>
          <p:nvPr/>
        </p:nvSpPr>
        <p:spPr>
          <a:xfrm>
            <a:off x="4007062" y="5252713"/>
            <a:ext cx="1425905" cy="380048"/>
          </a:xfrm>
          <a:prstGeom prst="rect">
            <a:avLst/>
          </a:prstGeom>
          <a:solidFill>
            <a:schemeClr val="accent5">
              <a:lumMod val="40000"/>
              <a:lumOff val="60000"/>
            </a:schemeClr>
          </a:solidFill>
          <a:ln w="3175">
            <a:solidFill>
              <a:schemeClr val="tx1"/>
            </a:solidFill>
            <a:prstDash val="solid"/>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latin typeface="Book Antiqua" panose="02040602050305030304" pitchFamily="18" charset="0"/>
              </a:rPr>
              <a:t>Indexing Layer</a:t>
            </a:r>
            <a:endParaRPr lang="en-US" sz="1200" b="1" dirty="0">
              <a:solidFill>
                <a:schemeClr val="tx1"/>
              </a:solidFill>
              <a:latin typeface="Book Antiqua" panose="02040602050305030304" pitchFamily="18" charset="0"/>
            </a:endParaRPr>
          </a:p>
        </p:txBody>
      </p:sp>
      <p:sp>
        <p:nvSpPr>
          <p:cNvPr id="32" name="Rectangle 31"/>
          <p:cNvSpPr/>
          <p:nvPr/>
        </p:nvSpPr>
        <p:spPr>
          <a:xfrm>
            <a:off x="5633318" y="5252713"/>
            <a:ext cx="1425905" cy="380048"/>
          </a:xfrm>
          <a:prstGeom prst="rect">
            <a:avLst/>
          </a:prstGeom>
          <a:solidFill>
            <a:schemeClr val="accent5">
              <a:lumMod val="40000"/>
              <a:lumOff val="60000"/>
            </a:schemeClr>
          </a:solidFill>
          <a:ln w="3175">
            <a:solidFill>
              <a:schemeClr val="tx1"/>
            </a:solidFill>
            <a:prstDash val="solid"/>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latin typeface="Book Antiqua" panose="02040602050305030304" pitchFamily="18" charset="0"/>
              </a:rPr>
              <a:t>Sketching Layer</a:t>
            </a:r>
            <a:endParaRPr lang="en-US" sz="1200" b="1" dirty="0">
              <a:solidFill>
                <a:schemeClr val="tx1"/>
              </a:solidFill>
              <a:latin typeface="Book Antiqua" panose="02040602050305030304" pitchFamily="18" charset="0"/>
            </a:endParaRPr>
          </a:p>
        </p:txBody>
      </p:sp>
      <p:sp>
        <p:nvSpPr>
          <p:cNvPr id="33" name="Rectangle 32"/>
          <p:cNvSpPr/>
          <p:nvPr/>
        </p:nvSpPr>
        <p:spPr>
          <a:xfrm>
            <a:off x="2380805" y="5252713"/>
            <a:ext cx="1425905" cy="380048"/>
          </a:xfrm>
          <a:prstGeom prst="rect">
            <a:avLst/>
          </a:prstGeom>
          <a:solidFill>
            <a:schemeClr val="accent5">
              <a:lumMod val="40000"/>
              <a:lumOff val="60000"/>
            </a:schemeClr>
          </a:solidFill>
          <a:ln w="3175">
            <a:solidFill>
              <a:schemeClr val="tx1"/>
            </a:solidFill>
            <a:prstDash val="solid"/>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latin typeface="Book Antiqua" panose="02040602050305030304" pitchFamily="18" charset="0"/>
              </a:rPr>
              <a:t>Sampling Layer</a:t>
            </a:r>
            <a:endParaRPr lang="en-US" sz="1200" b="1" dirty="0">
              <a:solidFill>
                <a:schemeClr val="tx1"/>
              </a:solidFill>
              <a:latin typeface="Book Antiqua" panose="02040602050305030304" pitchFamily="18" charset="0"/>
            </a:endParaRPr>
          </a:p>
        </p:txBody>
      </p:sp>
      <p:sp>
        <p:nvSpPr>
          <p:cNvPr id="34" name="Rectangle 33"/>
          <p:cNvSpPr/>
          <p:nvPr/>
        </p:nvSpPr>
        <p:spPr>
          <a:xfrm>
            <a:off x="4787065" y="4107488"/>
            <a:ext cx="2268699" cy="380048"/>
          </a:xfrm>
          <a:prstGeom prst="rect">
            <a:avLst/>
          </a:prstGeom>
          <a:solidFill>
            <a:schemeClr val="accent5">
              <a:lumMod val="40000"/>
              <a:lumOff val="60000"/>
            </a:schemeClr>
          </a:solidFill>
          <a:ln w="3175">
            <a:solidFill>
              <a:schemeClr val="tx1"/>
            </a:solidFill>
            <a:prstDash val="solid"/>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latin typeface="Book Antiqua" panose="02040602050305030304" pitchFamily="18" charset="0"/>
              </a:rPr>
              <a:t>Configuration Layer </a:t>
            </a:r>
            <a:endParaRPr lang="en-US" sz="1200" b="1" dirty="0">
              <a:solidFill>
                <a:schemeClr val="tx1"/>
              </a:solidFill>
              <a:latin typeface="Book Antiqua" panose="02040602050305030304" pitchFamily="18" charset="0"/>
            </a:endParaRPr>
          </a:p>
        </p:txBody>
      </p:sp>
      <p:sp>
        <p:nvSpPr>
          <p:cNvPr id="35" name="Rectangle 34"/>
          <p:cNvSpPr/>
          <p:nvPr/>
        </p:nvSpPr>
        <p:spPr>
          <a:xfrm>
            <a:off x="2380806" y="4107488"/>
            <a:ext cx="2265144" cy="380048"/>
          </a:xfrm>
          <a:prstGeom prst="rect">
            <a:avLst/>
          </a:prstGeom>
          <a:solidFill>
            <a:schemeClr val="accent5">
              <a:lumMod val="40000"/>
              <a:lumOff val="60000"/>
            </a:schemeClr>
          </a:solidFill>
          <a:ln w="3175">
            <a:solidFill>
              <a:schemeClr val="tx1"/>
            </a:solidFill>
            <a:prstDash val="solid"/>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latin typeface="Book Antiqua" panose="02040602050305030304" pitchFamily="18" charset="0"/>
              </a:rPr>
              <a:t>Data Access Layer</a:t>
            </a:r>
            <a:endParaRPr lang="en-US" sz="1200" b="1" dirty="0">
              <a:solidFill>
                <a:schemeClr val="tx1"/>
              </a:solidFill>
              <a:latin typeface="Book Antiqua" panose="02040602050305030304" pitchFamily="18" charset="0"/>
            </a:endParaRPr>
          </a:p>
        </p:txBody>
      </p:sp>
      <p:sp>
        <p:nvSpPr>
          <p:cNvPr id="36" name="Rectangle 35"/>
          <p:cNvSpPr/>
          <p:nvPr/>
        </p:nvSpPr>
        <p:spPr>
          <a:xfrm>
            <a:off x="1434171" y="2419754"/>
            <a:ext cx="685776" cy="322267"/>
          </a:xfrm>
          <a:prstGeom prst="rect">
            <a:avLst/>
          </a:prstGeom>
          <a:pattFill prst="dkDnDiag">
            <a:fgClr>
              <a:schemeClr val="accent5"/>
            </a:fgClr>
            <a:bgClr>
              <a:schemeClr val="bg1"/>
            </a:bgClr>
          </a:patt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7" name="Rectangle 36"/>
          <p:cNvSpPr/>
          <p:nvPr/>
        </p:nvSpPr>
        <p:spPr>
          <a:xfrm>
            <a:off x="7319497" y="6254851"/>
            <a:ext cx="685776" cy="322267"/>
          </a:xfrm>
          <a:prstGeom prst="rect">
            <a:avLst/>
          </a:prstGeom>
          <a:pattFill prst="dkDnDiag">
            <a:fgClr>
              <a:schemeClr val="accent5"/>
            </a:fgClr>
            <a:bgClr>
              <a:schemeClr val="bg1"/>
            </a:bgClr>
          </a:patt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38" name="Rectangle 37"/>
          <p:cNvSpPr/>
          <p:nvPr/>
        </p:nvSpPr>
        <p:spPr>
          <a:xfrm>
            <a:off x="7317771" y="2419754"/>
            <a:ext cx="685776" cy="322267"/>
          </a:xfrm>
          <a:prstGeom prst="rect">
            <a:avLst/>
          </a:prstGeom>
          <a:pattFill prst="dkDnDiag">
            <a:fgClr>
              <a:schemeClr val="accent5"/>
            </a:fgClr>
            <a:bgClr>
              <a:schemeClr val="bg1"/>
            </a:bgClr>
          </a:patt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20" name="Rectangle 19"/>
          <p:cNvSpPr/>
          <p:nvPr/>
        </p:nvSpPr>
        <p:spPr>
          <a:xfrm>
            <a:off x="2380805" y="2423521"/>
            <a:ext cx="4674960" cy="380048"/>
          </a:xfrm>
          <a:prstGeom prst="rect">
            <a:avLst/>
          </a:prstGeom>
          <a:solidFill>
            <a:schemeClr val="accent5">
              <a:lumMod val="40000"/>
              <a:lumOff val="60000"/>
            </a:schemeClr>
          </a:solidFill>
          <a:ln w="3175">
            <a:solidFill>
              <a:schemeClr val="tx1"/>
            </a:solidFill>
            <a:prstDash val="solid"/>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latin typeface="Book Antiqua" panose="02040602050305030304" pitchFamily="18" charset="0"/>
              </a:rPr>
              <a:t>Visualization Layer</a:t>
            </a:r>
            <a:endParaRPr lang="en-US" sz="1200" b="1"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2961228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968829"/>
          </a:xfrm>
          <a:prstGeom prst="rect">
            <a:avLst/>
          </a:prstGeom>
        </p:spPr>
        <p:txBody>
          <a:bodyPr anchor="ctr">
            <a:normAutofit/>
          </a:bodyPr>
          <a:lstStyle/>
          <a:p>
            <a:r>
              <a:rPr lang="en-US" sz="3200" dirty="0">
                <a:latin typeface="Book Antiqua" panose="02040602050305030304" pitchFamily="18" charset="0"/>
              </a:rPr>
              <a:t>Fundamental Usage Patterns</a:t>
            </a:r>
          </a:p>
        </p:txBody>
      </p:sp>
      <p:graphicFrame>
        <p:nvGraphicFramePr>
          <p:cNvPr id="55" name="Diagram 54"/>
          <p:cNvGraphicFramePr/>
          <p:nvPr>
            <p:extLst>
              <p:ext uri="{D42A27DB-BD31-4B8C-83A1-F6EECF244321}">
                <p14:modId xmlns:p14="http://schemas.microsoft.com/office/powerpoint/2010/main" val="1136622005"/>
              </p:ext>
            </p:extLst>
          </p:nvPr>
        </p:nvGraphicFramePr>
        <p:xfrm>
          <a:off x="466726" y="1562099"/>
          <a:ext cx="8229600" cy="5019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7496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968829"/>
          </a:xfrm>
          <a:prstGeom prst="rect">
            <a:avLst/>
          </a:prstGeom>
        </p:spPr>
        <p:txBody>
          <a:bodyPr anchor="ctr">
            <a:normAutofit/>
          </a:bodyPr>
          <a:lstStyle/>
          <a:p>
            <a:r>
              <a:rPr lang="en-US" sz="3200" dirty="0">
                <a:latin typeface="Book Antiqua"/>
                <a:cs typeface="Book Antiqua"/>
              </a:rPr>
              <a:t>Squigglee Deployment Scenarios</a:t>
            </a:r>
            <a:endParaRPr lang="en-US" sz="3200" dirty="0">
              <a:latin typeface="Book Antiqua" panose="02040602050305030304" pitchFamily="18" charset="0"/>
            </a:endParaRPr>
          </a:p>
        </p:txBody>
      </p:sp>
      <p:grpSp>
        <p:nvGrpSpPr>
          <p:cNvPr id="18" name="Group 17"/>
          <p:cNvGrpSpPr/>
          <p:nvPr/>
        </p:nvGrpSpPr>
        <p:grpSpPr>
          <a:xfrm>
            <a:off x="142445" y="2243718"/>
            <a:ext cx="5292727" cy="3380466"/>
            <a:chOff x="321174" y="1362434"/>
            <a:chExt cx="5292727" cy="3380466"/>
          </a:xfrm>
        </p:grpSpPr>
        <p:grpSp>
          <p:nvGrpSpPr>
            <p:cNvPr id="19" name="Group 18"/>
            <p:cNvGrpSpPr/>
            <p:nvPr/>
          </p:nvGrpSpPr>
          <p:grpSpPr>
            <a:xfrm>
              <a:off x="743424" y="1916413"/>
              <a:ext cx="4251881" cy="2443724"/>
              <a:chOff x="1511230" y="3011012"/>
              <a:chExt cx="4251881" cy="2443724"/>
            </a:xfrm>
          </p:grpSpPr>
          <p:pic>
            <p:nvPicPr>
              <p:cNvPr id="25" name="Picture 8" descr="http://imagebase.net/var/albums/Concept/World%20Map%20Blue.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230" y="3011012"/>
                <a:ext cx="4251881" cy="244372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26" name="Straight Connector 25"/>
              <p:cNvCxnSpPr>
                <a:stCxn id="31" idx="6"/>
                <a:endCxn id="30" idx="2"/>
              </p:cNvCxnSpPr>
              <p:nvPr/>
            </p:nvCxnSpPr>
            <p:spPr>
              <a:xfrm flipV="1">
                <a:off x="1847921" y="4133550"/>
                <a:ext cx="494306" cy="164378"/>
              </a:xfrm>
              <a:prstGeom prst="line">
                <a:avLst/>
              </a:prstGeom>
              <a:ln w="190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1" idx="0"/>
                <a:endCxn id="47" idx="4"/>
              </p:cNvCxnSpPr>
              <p:nvPr/>
            </p:nvCxnSpPr>
            <p:spPr>
              <a:xfrm flipV="1">
                <a:off x="1793057" y="3797628"/>
                <a:ext cx="0" cy="445436"/>
              </a:xfrm>
              <a:prstGeom prst="line">
                <a:avLst/>
              </a:prstGeom>
              <a:ln w="190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3" idx="1"/>
                <a:endCxn id="41" idx="4"/>
              </p:cNvCxnSpPr>
              <p:nvPr/>
            </p:nvCxnSpPr>
            <p:spPr>
              <a:xfrm flipH="1" flipV="1">
                <a:off x="2589905" y="3798626"/>
                <a:ext cx="92043" cy="412014"/>
              </a:xfrm>
              <a:prstGeom prst="line">
                <a:avLst/>
              </a:prstGeom>
              <a:ln w="19050">
                <a:solidFill>
                  <a:srgbClr val="E7AC07"/>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3" idx="6"/>
                <a:endCxn id="36" idx="2"/>
              </p:cNvCxnSpPr>
              <p:nvPr/>
            </p:nvCxnSpPr>
            <p:spPr>
              <a:xfrm>
                <a:off x="3544686" y="4899671"/>
                <a:ext cx="1593606" cy="68580"/>
              </a:xfrm>
              <a:prstGeom prst="line">
                <a:avLst/>
              </a:prstGeom>
              <a:ln w="19050">
                <a:solidFill>
                  <a:srgbClr val="99CC00"/>
                </a:solidFill>
                <a:prstDash val="soli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342227" y="4078686"/>
                <a:ext cx="109728" cy="109728"/>
              </a:xfrm>
              <a:prstGeom prst="ellipse">
                <a:avLst/>
              </a:prstGeom>
              <a:solidFill>
                <a:srgbClr val="FF0000"/>
              </a:solid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sp>
            <p:nvSpPr>
              <p:cNvPr id="31" name="Oval 30"/>
              <p:cNvSpPr/>
              <p:nvPr/>
            </p:nvSpPr>
            <p:spPr>
              <a:xfrm>
                <a:off x="1738193" y="4243064"/>
                <a:ext cx="109728" cy="109728"/>
              </a:xfrm>
              <a:prstGeom prst="ellipse">
                <a:avLst/>
              </a:prstGeom>
              <a:solidFill>
                <a:srgbClr val="FF0000"/>
              </a:solid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sp>
            <p:nvSpPr>
              <p:cNvPr id="32" name="Oval 31"/>
              <p:cNvSpPr/>
              <p:nvPr/>
            </p:nvSpPr>
            <p:spPr>
              <a:xfrm>
                <a:off x="2099135" y="4772924"/>
                <a:ext cx="109728" cy="109728"/>
              </a:xfrm>
              <a:prstGeom prst="ellipse">
                <a:avLst/>
              </a:prstGeom>
              <a:solidFill>
                <a:srgbClr val="C718B1"/>
              </a:solidFill>
              <a:ln w="25400">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sp>
            <p:nvSpPr>
              <p:cNvPr id="33" name="Oval 32"/>
              <p:cNvSpPr/>
              <p:nvPr/>
            </p:nvSpPr>
            <p:spPr>
              <a:xfrm>
                <a:off x="3434958" y="4844807"/>
                <a:ext cx="109728" cy="109728"/>
              </a:xfrm>
              <a:prstGeom prst="ellipse">
                <a:avLst/>
              </a:prstGeom>
              <a:solidFill>
                <a:srgbClr val="99CC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sp>
            <p:nvSpPr>
              <p:cNvPr id="34" name="Oval 33"/>
              <p:cNvSpPr/>
              <p:nvPr/>
            </p:nvSpPr>
            <p:spPr>
              <a:xfrm>
                <a:off x="4023472" y="3428541"/>
                <a:ext cx="109728" cy="109728"/>
              </a:xfrm>
              <a:prstGeom prst="ellipse">
                <a:avLst/>
              </a:prstGeom>
              <a:solidFill>
                <a:srgbClr val="99CC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sp>
            <p:nvSpPr>
              <p:cNvPr id="35" name="Oval 34"/>
              <p:cNvSpPr/>
              <p:nvPr/>
            </p:nvSpPr>
            <p:spPr>
              <a:xfrm>
                <a:off x="4503175" y="3880121"/>
                <a:ext cx="109728" cy="109728"/>
              </a:xfrm>
              <a:prstGeom prst="ellipse">
                <a:avLst/>
              </a:prstGeom>
              <a:solidFill>
                <a:srgbClr val="99CC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sp>
            <p:nvSpPr>
              <p:cNvPr id="36" name="Oval 35"/>
              <p:cNvSpPr/>
              <p:nvPr/>
            </p:nvSpPr>
            <p:spPr>
              <a:xfrm>
                <a:off x="5138292" y="4913387"/>
                <a:ext cx="109728" cy="109728"/>
              </a:xfrm>
              <a:prstGeom prst="ellipse">
                <a:avLst/>
              </a:prstGeom>
              <a:solidFill>
                <a:srgbClr val="99CC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cxnSp>
            <p:nvCxnSpPr>
              <p:cNvPr id="37" name="Straight Connector 36"/>
              <p:cNvCxnSpPr>
                <a:stCxn id="34" idx="4"/>
                <a:endCxn id="33" idx="0"/>
              </p:cNvCxnSpPr>
              <p:nvPr/>
            </p:nvCxnSpPr>
            <p:spPr>
              <a:xfrm flipH="1">
                <a:off x="3489822" y="3538269"/>
                <a:ext cx="588514" cy="1306538"/>
              </a:xfrm>
              <a:prstGeom prst="line">
                <a:avLst/>
              </a:prstGeom>
              <a:ln w="19050">
                <a:solidFill>
                  <a:srgbClr val="99CC00"/>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5" idx="1"/>
                <a:endCxn id="34" idx="4"/>
              </p:cNvCxnSpPr>
              <p:nvPr/>
            </p:nvCxnSpPr>
            <p:spPr>
              <a:xfrm flipH="1" flipV="1">
                <a:off x="4078336" y="3538269"/>
                <a:ext cx="440908" cy="357921"/>
              </a:xfrm>
              <a:prstGeom prst="line">
                <a:avLst/>
              </a:prstGeom>
              <a:ln w="19050">
                <a:solidFill>
                  <a:srgbClr val="99CC00"/>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5" idx="5"/>
                <a:endCxn id="36" idx="1"/>
              </p:cNvCxnSpPr>
              <p:nvPr/>
            </p:nvCxnSpPr>
            <p:spPr>
              <a:xfrm>
                <a:off x="4596834" y="3973780"/>
                <a:ext cx="557527" cy="955676"/>
              </a:xfrm>
              <a:prstGeom prst="line">
                <a:avLst/>
              </a:prstGeom>
              <a:ln w="19050">
                <a:solidFill>
                  <a:srgbClr val="99CC00"/>
                </a:solidFill>
                <a:prstDash val="soli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319085" y="3936241"/>
                <a:ext cx="109728" cy="109728"/>
              </a:xfrm>
              <a:prstGeom prst="ellipse">
                <a:avLst/>
              </a:prstGeom>
              <a:solidFill>
                <a:schemeClr val="accent6">
                  <a:lumMod val="75000"/>
                </a:schemeClr>
              </a:solidFill>
              <a:ln w="254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sp>
            <p:nvSpPr>
              <p:cNvPr id="41" name="Oval 40"/>
              <p:cNvSpPr/>
              <p:nvPr/>
            </p:nvSpPr>
            <p:spPr>
              <a:xfrm>
                <a:off x="2535041" y="3688898"/>
                <a:ext cx="109728" cy="109728"/>
              </a:xfrm>
              <a:prstGeom prst="ellipse">
                <a:avLst/>
              </a:prstGeom>
              <a:solidFill>
                <a:schemeClr val="accent6">
                  <a:lumMod val="75000"/>
                </a:schemeClr>
              </a:solidFill>
              <a:ln w="254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sp>
            <p:nvSpPr>
              <p:cNvPr id="42" name="Oval 41"/>
              <p:cNvSpPr/>
              <p:nvPr/>
            </p:nvSpPr>
            <p:spPr>
              <a:xfrm>
                <a:off x="3019535" y="3839947"/>
                <a:ext cx="109728" cy="109728"/>
              </a:xfrm>
              <a:prstGeom prst="ellipse">
                <a:avLst/>
              </a:prstGeom>
              <a:solidFill>
                <a:schemeClr val="accent6">
                  <a:lumMod val="75000"/>
                </a:schemeClr>
              </a:solidFill>
              <a:ln w="254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sp>
            <p:nvSpPr>
              <p:cNvPr id="43" name="Oval 42"/>
              <p:cNvSpPr/>
              <p:nvPr/>
            </p:nvSpPr>
            <p:spPr>
              <a:xfrm>
                <a:off x="2665879" y="4194571"/>
                <a:ext cx="109728" cy="109728"/>
              </a:xfrm>
              <a:prstGeom prst="ellipse">
                <a:avLst/>
              </a:prstGeom>
              <a:solidFill>
                <a:schemeClr val="accent6">
                  <a:lumMod val="75000"/>
                </a:schemeClr>
              </a:solidFill>
              <a:ln w="254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cxnSp>
            <p:nvCxnSpPr>
              <p:cNvPr id="44" name="Straight Connector 43"/>
              <p:cNvCxnSpPr>
                <a:stCxn id="41" idx="6"/>
                <a:endCxn id="42" idx="2"/>
              </p:cNvCxnSpPr>
              <p:nvPr/>
            </p:nvCxnSpPr>
            <p:spPr>
              <a:xfrm>
                <a:off x="2644769" y="3743762"/>
                <a:ext cx="374766" cy="151049"/>
              </a:xfrm>
              <a:prstGeom prst="line">
                <a:avLst/>
              </a:prstGeom>
              <a:ln w="19050">
                <a:solidFill>
                  <a:srgbClr val="E7AC07"/>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0" idx="3"/>
                <a:endCxn id="42" idx="5"/>
              </p:cNvCxnSpPr>
              <p:nvPr/>
            </p:nvCxnSpPr>
            <p:spPr>
              <a:xfrm flipH="1" flipV="1">
                <a:off x="3113194" y="3933606"/>
                <a:ext cx="221960" cy="96294"/>
              </a:xfrm>
              <a:prstGeom prst="line">
                <a:avLst/>
              </a:prstGeom>
              <a:ln w="19050">
                <a:solidFill>
                  <a:srgbClr val="E7AC07"/>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3" idx="6"/>
                <a:endCxn id="40" idx="3"/>
              </p:cNvCxnSpPr>
              <p:nvPr/>
            </p:nvCxnSpPr>
            <p:spPr>
              <a:xfrm flipV="1">
                <a:off x="2775607" y="4029900"/>
                <a:ext cx="559547" cy="219535"/>
              </a:xfrm>
              <a:prstGeom prst="line">
                <a:avLst/>
              </a:prstGeom>
              <a:ln w="19050">
                <a:solidFill>
                  <a:srgbClr val="E7AC07"/>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738193" y="3687900"/>
                <a:ext cx="109728" cy="109728"/>
              </a:xfrm>
              <a:prstGeom prst="ellipse">
                <a:avLst/>
              </a:prstGeom>
              <a:solidFill>
                <a:srgbClr val="FF0000"/>
              </a:solidFill>
              <a:ln w="25400">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cxnSp>
            <p:nvCxnSpPr>
              <p:cNvPr id="48" name="Straight Connector 47"/>
              <p:cNvCxnSpPr>
                <a:stCxn id="47" idx="5"/>
                <a:endCxn id="30" idx="1"/>
              </p:cNvCxnSpPr>
              <p:nvPr/>
            </p:nvCxnSpPr>
            <p:spPr>
              <a:xfrm>
                <a:off x="1831852" y="3781559"/>
                <a:ext cx="526444" cy="313196"/>
              </a:xfrm>
              <a:prstGeom prst="line">
                <a:avLst/>
              </a:prstGeom>
              <a:ln w="190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2" idx="6"/>
                <a:endCxn id="50" idx="3"/>
              </p:cNvCxnSpPr>
              <p:nvPr/>
            </p:nvCxnSpPr>
            <p:spPr>
              <a:xfrm flipV="1">
                <a:off x="2208863" y="3953693"/>
                <a:ext cx="2665351" cy="874095"/>
              </a:xfrm>
              <a:prstGeom prst="line">
                <a:avLst/>
              </a:prstGeom>
              <a:ln w="19050">
                <a:solidFill>
                  <a:srgbClr val="C718B1"/>
                </a:solidFill>
                <a:prstDash val="soli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4858145" y="3860034"/>
                <a:ext cx="109728" cy="109728"/>
              </a:xfrm>
              <a:prstGeom prst="ellipse">
                <a:avLst/>
              </a:prstGeom>
              <a:solidFill>
                <a:srgbClr val="C718B1"/>
              </a:solidFill>
              <a:ln w="25400">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sp>
            <p:nvSpPr>
              <p:cNvPr id="51" name="Oval 50"/>
              <p:cNvSpPr/>
              <p:nvPr/>
            </p:nvSpPr>
            <p:spPr>
              <a:xfrm>
                <a:off x="5275452" y="4635764"/>
                <a:ext cx="109728" cy="109728"/>
              </a:xfrm>
              <a:prstGeom prst="ellipse">
                <a:avLst/>
              </a:prstGeom>
              <a:solidFill>
                <a:srgbClr val="C718B1"/>
              </a:solidFill>
              <a:ln w="25400">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Book Antiqua"/>
                  <a:cs typeface="Book Antiqua"/>
                </a:endParaRPr>
              </a:p>
            </p:txBody>
          </p:sp>
          <p:cxnSp>
            <p:nvCxnSpPr>
              <p:cNvPr id="52" name="Straight Connector 51"/>
              <p:cNvCxnSpPr>
                <a:stCxn id="51" idx="1"/>
                <a:endCxn id="50" idx="4"/>
              </p:cNvCxnSpPr>
              <p:nvPr/>
            </p:nvCxnSpPr>
            <p:spPr>
              <a:xfrm flipH="1" flipV="1">
                <a:off x="4913009" y="3969762"/>
                <a:ext cx="378512" cy="682071"/>
              </a:xfrm>
              <a:prstGeom prst="line">
                <a:avLst/>
              </a:prstGeom>
              <a:ln w="19050">
                <a:solidFill>
                  <a:srgbClr val="C718B1"/>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2" idx="6"/>
                <a:endCxn id="51" idx="2"/>
              </p:cNvCxnSpPr>
              <p:nvPr/>
            </p:nvCxnSpPr>
            <p:spPr>
              <a:xfrm flipV="1">
                <a:off x="2208863" y="4690628"/>
                <a:ext cx="3066589" cy="137160"/>
              </a:xfrm>
              <a:prstGeom prst="line">
                <a:avLst/>
              </a:prstGeom>
              <a:ln w="19050">
                <a:solidFill>
                  <a:srgbClr val="C718B1"/>
                </a:solidFill>
                <a:prstDash val="solid"/>
              </a:ln>
            </p:spPr>
            <p:style>
              <a:lnRef idx="1">
                <a:schemeClr val="accent1"/>
              </a:lnRef>
              <a:fillRef idx="0">
                <a:schemeClr val="accent1"/>
              </a:fillRef>
              <a:effectRef idx="0">
                <a:schemeClr val="accent1"/>
              </a:effectRef>
              <a:fontRef idx="minor">
                <a:schemeClr val="tx1"/>
              </a:fontRef>
            </p:style>
          </p:cxnSp>
        </p:grpSp>
        <p:sp>
          <p:nvSpPr>
            <p:cNvPr id="20" name="Cloud 19"/>
            <p:cNvSpPr/>
            <p:nvPr/>
          </p:nvSpPr>
          <p:spPr>
            <a:xfrm>
              <a:off x="321174" y="1362434"/>
              <a:ext cx="5189369" cy="3380466"/>
            </a:xfrm>
            <a:prstGeom prst="cloud">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 Antiqua"/>
                <a:cs typeface="Book Antiqua"/>
              </a:endParaRPr>
            </a:p>
          </p:txBody>
        </p:sp>
        <p:sp>
          <p:nvSpPr>
            <p:cNvPr id="21" name="TextBox 20"/>
            <p:cNvSpPr txBox="1"/>
            <p:nvPr/>
          </p:nvSpPr>
          <p:spPr>
            <a:xfrm>
              <a:off x="2667152" y="1710336"/>
              <a:ext cx="943965" cy="338554"/>
            </a:xfrm>
            <a:prstGeom prst="rect">
              <a:avLst/>
            </a:prstGeom>
            <a:noFill/>
          </p:spPr>
          <p:txBody>
            <a:bodyPr wrap="square" rtlCol="0">
              <a:spAutoFit/>
            </a:bodyPr>
            <a:lstStyle/>
            <a:p>
              <a:r>
                <a:rPr lang="en-US" sz="800" b="1" dirty="0" smtClean="0">
                  <a:solidFill>
                    <a:srgbClr val="215968"/>
                  </a:solidFill>
                  <a:latin typeface="Book Antiqua"/>
                  <a:cs typeface="Book Antiqua"/>
                </a:rPr>
                <a:t>Store </a:t>
              </a:r>
              <a:r>
                <a:rPr lang="en-US" sz="800" b="1" dirty="0">
                  <a:solidFill>
                    <a:srgbClr val="215968"/>
                  </a:solidFill>
                  <a:latin typeface="Book Antiqua"/>
                  <a:cs typeface="Book Antiqua"/>
                </a:rPr>
                <a:t>o</a:t>
              </a:r>
              <a:r>
                <a:rPr lang="en-US" sz="800" b="1" dirty="0" smtClean="0">
                  <a:solidFill>
                    <a:srgbClr val="215968"/>
                  </a:solidFill>
                  <a:latin typeface="Book Antiqua"/>
                  <a:cs typeface="Book Antiqua"/>
                </a:rPr>
                <a:t>nce </a:t>
              </a:r>
              <a:r>
                <a:rPr lang="en-US" sz="800" b="1" dirty="0">
                  <a:solidFill>
                    <a:srgbClr val="215968"/>
                  </a:solidFill>
                  <a:latin typeface="Book Antiqua"/>
                  <a:cs typeface="Book Antiqua"/>
                </a:rPr>
                <a:t>u</a:t>
              </a:r>
              <a:r>
                <a:rPr lang="en-US" sz="800" b="1" dirty="0" smtClean="0">
                  <a:solidFill>
                    <a:srgbClr val="215968"/>
                  </a:solidFill>
                  <a:latin typeface="Book Antiqua"/>
                  <a:cs typeface="Book Antiqua"/>
                </a:rPr>
                <a:t>se </a:t>
              </a:r>
              <a:r>
                <a:rPr lang="en-US" sz="800" b="1" dirty="0">
                  <a:solidFill>
                    <a:srgbClr val="215968"/>
                  </a:solidFill>
                  <a:latin typeface="Book Antiqua"/>
                  <a:cs typeface="Book Antiqua"/>
                </a:rPr>
                <a:t>e</a:t>
              </a:r>
              <a:r>
                <a:rPr lang="en-US" sz="800" b="1" dirty="0" smtClean="0">
                  <a:solidFill>
                    <a:srgbClr val="215968"/>
                  </a:solidFill>
                  <a:latin typeface="Book Antiqua"/>
                  <a:cs typeface="Book Antiqua"/>
                </a:rPr>
                <a:t>verywhere</a:t>
              </a:r>
              <a:endParaRPr lang="en-US" sz="800" b="1" dirty="0">
                <a:solidFill>
                  <a:srgbClr val="215968"/>
                </a:solidFill>
                <a:latin typeface="Book Antiqua"/>
                <a:cs typeface="Book Antiqua"/>
              </a:endParaRPr>
            </a:p>
          </p:txBody>
        </p:sp>
        <p:sp>
          <p:nvSpPr>
            <p:cNvPr id="22" name="TextBox 21"/>
            <p:cNvSpPr txBox="1"/>
            <p:nvPr/>
          </p:nvSpPr>
          <p:spPr>
            <a:xfrm>
              <a:off x="2489425" y="4297760"/>
              <a:ext cx="1090880" cy="338554"/>
            </a:xfrm>
            <a:prstGeom prst="rect">
              <a:avLst/>
            </a:prstGeom>
            <a:noFill/>
          </p:spPr>
          <p:txBody>
            <a:bodyPr wrap="square" rtlCol="0">
              <a:spAutoFit/>
            </a:bodyPr>
            <a:lstStyle/>
            <a:p>
              <a:r>
                <a:rPr lang="en-US" sz="800" b="1" dirty="0" smtClean="0">
                  <a:solidFill>
                    <a:srgbClr val="215968"/>
                  </a:solidFill>
                  <a:latin typeface="Book Antiqua"/>
                  <a:cs typeface="Book Antiqua"/>
                </a:rPr>
                <a:t>Control data location &amp; sharing</a:t>
              </a:r>
              <a:endParaRPr lang="en-US" sz="800" b="1" dirty="0">
                <a:solidFill>
                  <a:srgbClr val="215968"/>
                </a:solidFill>
                <a:latin typeface="Book Antiqua"/>
                <a:cs typeface="Book Antiqua"/>
              </a:endParaRPr>
            </a:p>
          </p:txBody>
        </p:sp>
        <p:sp>
          <p:nvSpPr>
            <p:cNvPr id="23" name="TextBox 22"/>
            <p:cNvSpPr txBox="1"/>
            <p:nvPr/>
          </p:nvSpPr>
          <p:spPr>
            <a:xfrm>
              <a:off x="4769706" y="2820215"/>
              <a:ext cx="844195" cy="461665"/>
            </a:xfrm>
            <a:prstGeom prst="rect">
              <a:avLst/>
            </a:prstGeom>
            <a:noFill/>
          </p:spPr>
          <p:txBody>
            <a:bodyPr wrap="square" rtlCol="0">
              <a:spAutoFit/>
            </a:bodyPr>
            <a:lstStyle/>
            <a:p>
              <a:r>
                <a:rPr lang="en-US" sz="800" b="1" dirty="0" smtClean="0">
                  <a:solidFill>
                    <a:srgbClr val="215968"/>
                  </a:solidFill>
                  <a:latin typeface="Book Antiqua"/>
                  <a:cs typeface="Book Antiqua"/>
                </a:rPr>
                <a:t>Comply </a:t>
              </a:r>
              <a:r>
                <a:rPr lang="en-US" sz="800" b="1" dirty="0">
                  <a:solidFill>
                    <a:srgbClr val="215968"/>
                  </a:solidFill>
                  <a:latin typeface="Book Antiqua"/>
                  <a:cs typeface="Book Antiqua"/>
                </a:rPr>
                <a:t>w</a:t>
              </a:r>
              <a:r>
                <a:rPr lang="en-US" sz="800" b="1" dirty="0" smtClean="0">
                  <a:solidFill>
                    <a:srgbClr val="215968"/>
                  </a:solidFill>
                  <a:latin typeface="Book Antiqua"/>
                  <a:cs typeface="Book Antiqua"/>
                </a:rPr>
                <a:t>ith varying </a:t>
              </a:r>
              <a:r>
                <a:rPr lang="en-US" sz="800" b="1" dirty="0">
                  <a:solidFill>
                    <a:srgbClr val="215968"/>
                  </a:solidFill>
                  <a:latin typeface="Book Antiqua"/>
                  <a:cs typeface="Book Antiqua"/>
                </a:rPr>
                <a:t>r</a:t>
              </a:r>
              <a:r>
                <a:rPr lang="en-US" sz="800" b="1" dirty="0" smtClean="0">
                  <a:solidFill>
                    <a:srgbClr val="215968"/>
                  </a:solidFill>
                  <a:latin typeface="Book Antiqua"/>
                  <a:cs typeface="Book Antiqua"/>
                </a:rPr>
                <a:t>egulations</a:t>
              </a:r>
              <a:endParaRPr lang="en-US" sz="800" b="1" dirty="0">
                <a:solidFill>
                  <a:srgbClr val="215968"/>
                </a:solidFill>
                <a:latin typeface="Book Antiqua"/>
                <a:cs typeface="Book Antiqua"/>
              </a:endParaRPr>
            </a:p>
          </p:txBody>
        </p:sp>
        <p:sp>
          <p:nvSpPr>
            <p:cNvPr id="24" name="TextBox 23"/>
            <p:cNvSpPr txBox="1"/>
            <p:nvPr/>
          </p:nvSpPr>
          <p:spPr>
            <a:xfrm>
              <a:off x="1263864" y="3989830"/>
              <a:ext cx="858895" cy="461665"/>
            </a:xfrm>
            <a:prstGeom prst="rect">
              <a:avLst/>
            </a:prstGeom>
            <a:noFill/>
          </p:spPr>
          <p:txBody>
            <a:bodyPr wrap="square" rtlCol="0">
              <a:spAutoFit/>
            </a:bodyPr>
            <a:lstStyle/>
            <a:p>
              <a:r>
                <a:rPr lang="en-US" sz="800" b="1" dirty="0" smtClean="0">
                  <a:solidFill>
                    <a:srgbClr val="215968"/>
                  </a:solidFill>
                  <a:latin typeface="Book Antiqua"/>
                  <a:cs typeface="Book Antiqua"/>
                </a:rPr>
                <a:t>A distributed application platform</a:t>
              </a:r>
              <a:endParaRPr lang="en-US" sz="800" b="1" dirty="0">
                <a:solidFill>
                  <a:srgbClr val="215968"/>
                </a:solidFill>
                <a:latin typeface="Book Antiqua"/>
                <a:cs typeface="Book Antiqua"/>
              </a:endParaRPr>
            </a:p>
          </p:txBody>
        </p:sp>
      </p:grpSp>
      <p:graphicFrame>
        <p:nvGraphicFramePr>
          <p:cNvPr id="54" name="Table 53"/>
          <p:cNvGraphicFramePr>
            <a:graphicFrameLocks noGrp="1"/>
          </p:cNvGraphicFramePr>
          <p:nvPr>
            <p:extLst>
              <p:ext uri="{D42A27DB-BD31-4B8C-83A1-F6EECF244321}">
                <p14:modId xmlns:p14="http://schemas.microsoft.com/office/powerpoint/2010/main" val="3003938976"/>
              </p:ext>
            </p:extLst>
          </p:nvPr>
        </p:nvGraphicFramePr>
        <p:xfrm>
          <a:off x="5472203" y="2122424"/>
          <a:ext cx="3480072" cy="3522211"/>
        </p:xfrm>
        <a:graphic>
          <a:graphicData uri="http://schemas.openxmlformats.org/drawingml/2006/table">
            <a:tbl>
              <a:tblPr firstRow="1" bandRow="1">
                <a:tableStyleId>{5C22544A-7EE6-4342-B048-85BDC9FD1C3A}</a:tableStyleId>
              </a:tblPr>
              <a:tblGrid>
                <a:gridCol w="3480072"/>
              </a:tblGrid>
              <a:tr h="4323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FFFF"/>
                          </a:solidFill>
                          <a:latin typeface="Book Antiqua"/>
                          <a:cs typeface="Book Antiqua"/>
                        </a:rPr>
                        <a:t>Sample Industry Applications</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solidFill>
                      <a:schemeClr val="bg1">
                        <a:lumMod val="65000"/>
                      </a:schemeClr>
                    </a:solidFill>
                  </a:tcPr>
                </a:tc>
              </a:tr>
              <a:tr h="3089853">
                <a:tc>
                  <a:txBody>
                    <a:bodyPr/>
                    <a:lstStyle/>
                    <a:p>
                      <a:pPr marL="342900" indent="-342900">
                        <a:spcAft>
                          <a:spcPts val="600"/>
                        </a:spcAft>
                        <a:buFont typeface="+mj-lt"/>
                        <a:buAutoNum type="arabicPeriod"/>
                      </a:pPr>
                      <a:r>
                        <a:rPr lang="en-US" sz="1000" dirty="0" smtClean="0">
                          <a:solidFill>
                            <a:schemeClr val="tx1">
                              <a:lumMod val="65000"/>
                              <a:lumOff val="35000"/>
                            </a:schemeClr>
                          </a:solidFill>
                          <a:latin typeface="Book Antiqua"/>
                          <a:cs typeface="Book Antiqua"/>
                        </a:rPr>
                        <a:t>A conglomerate can ensure data replication occurs only to permitted or desired locations across countries (pursuant to local government regulations) while still enabling entitlement driven shared access.</a:t>
                      </a:r>
                    </a:p>
                    <a:p>
                      <a:pPr marL="342900" indent="-342900">
                        <a:spcAft>
                          <a:spcPts val="600"/>
                        </a:spcAft>
                        <a:buFont typeface="+mj-lt"/>
                        <a:buAutoNum type="arabicPeriod"/>
                      </a:pPr>
                      <a:r>
                        <a:rPr lang="en-US" sz="1000" dirty="0" smtClean="0">
                          <a:solidFill>
                            <a:schemeClr val="tx1">
                              <a:lumMod val="65000"/>
                              <a:lumOff val="35000"/>
                            </a:schemeClr>
                          </a:solidFill>
                          <a:latin typeface="Book Antiqua"/>
                          <a:cs typeface="Book Antiqua"/>
                        </a:rPr>
                        <a:t>An oil field services company accessing its own shared data for queries from multiple client locations, each of whom may have different data center providers (e.g. BP or Shell data centers located in Amazon or Google cloud locations respectively)</a:t>
                      </a:r>
                    </a:p>
                    <a:p>
                      <a:pPr marL="342900" indent="-342900">
                        <a:spcAft>
                          <a:spcPts val="600"/>
                        </a:spcAft>
                        <a:buFont typeface="+mj-lt"/>
                        <a:buAutoNum type="arabicPeriod"/>
                      </a:pPr>
                      <a:r>
                        <a:rPr lang="en-US" sz="1000" dirty="0" smtClean="0">
                          <a:solidFill>
                            <a:schemeClr val="tx1">
                              <a:lumMod val="65000"/>
                              <a:lumOff val="35000"/>
                            </a:schemeClr>
                          </a:solidFill>
                          <a:latin typeface="Book Antiqua"/>
                          <a:cs typeface="Book Antiqua"/>
                        </a:rPr>
                        <a:t>Governmental agencies sharing data for queries while still maintaining ownership and control over their data. </a:t>
                      </a:r>
                    </a:p>
                    <a:p>
                      <a:pPr marL="342900" indent="-342900">
                        <a:spcAft>
                          <a:spcPts val="600"/>
                        </a:spcAft>
                        <a:buFont typeface="+mj-lt"/>
                        <a:buAutoNum type="arabicPeriod"/>
                      </a:pPr>
                      <a:r>
                        <a:rPr lang="en-US" sz="1000" dirty="0" smtClean="0">
                          <a:solidFill>
                            <a:schemeClr val="tx1">
                              <a:lumMod val="65000"/>
                              <a:lumOff val="35000"/>
                            </a:schemeClr>
                          </a:solidFill>
                          <a:latin typeface="Book Antiqua"/>
                          <a:cs typeface="Book Antiqua"/>
                        </a:rPr>
                        <a:t>Medical industry institutions sharing data for specific research purposes without having to violate any patient or country health regulation.</a:t>
                      </a:r>
                    </a:p>
                  </a:txBody>
                  <a:tcP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B w="12700" cap="flat" cmpd="sng" algn="ctr">
                      <a:solidFill>
                        <a:prstClr val="white">
                          <a:lumMod val="65000"/>
                        </a:prst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173868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42343"/>
            <a:ext cx="9144000" cy="707886"/>
          </a:xfrm>
          <a:prstGeom prst="rect">
            <a:avLst/>
          </a:prstGeom>
          <a:gradFill flip="none" rotWithShape="1">
            <a:gsLst>
              <a:gs pos="0">
                <a:srgbClr val="669900">
                  <a:shade val="30000"/>
                  <a:satMod val="115000"/>
                </a:srgbClr>
              </a:gs>
              <a:gs pos="50000">
                <a:srgbClr val="669900">
                  <a:shade val="67500"/>
                  <a:satMod val="115000"/>
                </a:srgbClr>
              </a:gs>
              <a:gs pos="100000">
                <a:srgbClr val="669900">
                  <a:shade val="100000"/>
                  <a:satMod val="115000"/>
                </a:srgbClr>
              </a:gs>
            </a:gsLst>
            <a:lin ang="13500000" scaled="1"/>
            <a:tileRect/>
          </a:gradFill>
          <a:ln>
            <a:solidFill>
              <a:schemeClr val="bg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smtClean="0">
                <a:ln>
                  <a:noFill/>
                </a:ln>
                <a:solidFill>
                  <a:prstClr val="white"/>
                </a:solidFill>
                <a:effectLst/>
                <a:uLnTx/>
                <a:uFillTx/>
                <a:latin typeface="Mistral" panose="03090702030407020403" pitchFamily="66" charset="0"/>
              </a:rPr>
              <a:t>Squigglee Value Proposition</a:t>
            </a: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Effect>
                      <a14:saturation sat="33000"/>
                    </a14:imgEffect>
                  </a14:imgLayer>
                </a14:imgProps>
              </a:ext>
              <a:ext uri="{28A0092B-C50C-407E-A947-70E740481C1C}">
                <a14:useLocalDpi xmlns:a14="http://schemas.microsoft.com/office/drawing/2010/main"/>
              </a:ext>
            </a:extLst>
          </a:blip>
          <a:stretch>
            <a:fillRect/>
          </a:stretch>
        </p:blipFill>
        <p:spPr>
          <a:xfrm rot="20271022">
            <a:off x="376139" y="475503"/>
            <a:ext cx="3890407" cy="321964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51721" y="5671457"/>
            <a:ext cx="1276421" cy="1153885"/>
          </a:xfrm>
          <a:prstGeom prst="rect">
            <a:avLst/>
          </a:prstGeom>
        </p:spPr>
      </p:pic>
    </p:spTree>
    <p:extLst>
      <p:ext uri="{BB962C8B-B14F-4D97-AF65-F5344CB8AC3E}">
        <p14:creationId xmlns:p14="http://schemas.microsoft.com/office/powerpoint/2010/main" val="2591922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46454</TotalTime>
  <Words>1351</Words>
  <Application>Microsoft Macintosh PowerPoint</Application>
  <PresentationFormat>On-screen Show (4:3)</PresentationFormat>
  <Paragraphs>292</Paragraphs>
  <Slides>23</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23</vt:i4>
      </vt:variant>
    </vt:vector>
  </HeadingPairs>
  <TitlesOfParts>
    <vt:vector size="32" baseType="lpstr">
      <vt:lpstr>Book Antiqua</vt:lpstr>
      <vt:lpstr>Calibri</vt:lpstr>
      <vt:lpstr>Mistral</vt:lpstr>
      <vt:lpstr>MV Boli</vt:lpstr>
      <vt:lpstr>Zapf Dingbats</vt:lpstr>
      <vt:lpstr>Arial</vt:lpstr>
      <vt:lpstr>Office Theme</vt:lpstr>
      <vt:lpstr>1_Office Theme</vt:lpstr>
      <vt:lpstr>2_Office Theme</vt:lpstr>
      <vt:lpstr>PowerPoint Presentation</vt:lpstr>
      <vt:lpstr>What is Squigglee?</vt:lpstr>
      <vt:lpstr>Squigglee’s Pitch</vt:lpstr>
      <vt:lpstr>PowerPoint Presentation</vt:lpstr>
      <vt:lpstr>PowerPoint Presentation</vt:lpstr>
      <vt:lpstr>Squigglee Architecture</vt:lpstr>
      <vt:lpstr>Fundamental Usage Patterns</vt:lpstr>
      <vt:lpstr>Squigglee Deployment Scenarios</vt:lpstr>
      <vt:lpstr>PowerPoint Presentation</vt:lpstr>
      <vt:lpstr>PowerPoint Presentation</vt:lpstr>
      <vt:lpstr>PowerPoint Presentation</vt:lpstr>
      <vt:lpstr>PowerPoint Presentation</vt:lpstr>
      <vt:lpstr>Feature Comparison </vt:lpstr>
      <vt:lpstr>PowerPoint Presentation</vt:lpstr>
      <vt:lpstr>Revenue Potential</vt:lpstr>
      <vt:lpstr>Detailed Pricing Strategy</vt:lpstr>
      <vt:lpstr>PowerPoint Presentation</vt:lpstr>
      <vt:lpstr>Home</vt:lpstr>
      <vt:lpstr>Operation</vt:lpstr>
      <vt:lpstr>Configuration</vt:lpstr>
      <vt:lpstr>Retrieval</vt:lpstr>
      <vt:lpstr>Synopses</vt:lpstr>
      <vt:lpstr>PowerPoint Presentation</vt:lpstr>
    </vt:vector>
  </TitlesOfParts>
  <Company>AgnitioWorks</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 Raghunathan</dc:creator>
  <cp:lastModifiedBy>Ramesh Raghunathan</cp:lastModifiedBy>
  <cp:revision>594</cp:revision>
  <cp:lastPrinted>2015-05-12T22:46:18Z</cp:lastPrinted>
  <dcterms:created xsi:type="dcterms:W3CDTF">2015-03-16T16:25:01Z</dcterms:created>
  <dcterms:modified xsi:type="dcterms:W3CDTF">2017-02-19T23:04:29Z</dcterms:modified>
</cp:coreProperties>
</file>