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7" r:id="rId2"/>
    <p:sldId id="267" r:id="rId3"/>
    <p:sldId id="256" r:id="rId4"/>
    <p:sldId id="258" r:id="rId5"/>
    <p:sldId id="269" r:id="rId6"/>
    <p:sldId id="270" r:id="rId7"/>
    <p:sldId id="260" r:id="rId8"/>
    <p:sldId id="271" r:id="rId9"/>
    <p:sldId id="268" r:id="rId10"/>
    <p:sldId id="274" r:id="rId11"/>
    <p:sldId id="272" r:id="rId12"/>
    <p:sldId id="273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93" r:id="rId21"/>
    <p:sldId id="282" r:id="rId22"/>
    <p:sldId id="283" r:id="rId23"/>
    <p:sldId id="284" r:id="rId24"/>
    <p:sldId id="288" r:id="rId25"/>
    <p:sldId id="285" r:id="rId26"/>
    <p:sldId id="286" r:id="rId27"/>
    <p:sldId id="291" r:id="rId28"/>
    <p:sldId id="292" r:id="rId29"/>
    <p:sldId id="287" r:id="rId30"/>
    <p:sldId id="29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3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8F0E5-E224-40DC-9179-88F4564AC4F0}" type="datetimeFigureOut">
              <a:rPr lang="en-IN" smtClean="0"/>
              <a:t>03-07-2023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1FE31-3E69-4E16-BE4E-0744017027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208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1FE31-3E69-4E16-BE4E-07440170273F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549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48A37-755E-4E8F-72B3-3AC40A3F27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DC523F-7BB0-CBFC-4B73-0A77AF879B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4C0FA-1A54-0524-696B-08BD80C95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CE9EC-FA70-4CFA-B0A8-D38DF0FC9426}" type="datetimeFigureOut">
              <a:rPr lang="en-IN" smtClean="0"/>
              <a:t>03-07-2023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1813F-B377-4854-473D-22C7CBAAD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1BACE-9273-E6B0-D690-364CAC211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DE796-F020-4E50-9882-2E17EF6AE7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2560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79A61-9A94-B324-601B-A7C980B4F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A068C7-18E1-4727-BD54-80CB5C3815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81398-92F9-39EF-04D1-59C1CA91B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CE9EC-FA70-4CFA-B0A8-D38DF0FC9426}" type="datetimeFigureOut">
              <a:rPr lang="en-IN" smtClean="0"/>
              <a:t>03-07-2023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18C31-C240-3257-7AAC-A50FDCEE3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2AA70-4A23-CA7E-55D7-FB072C097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DE796-F020-4E50-9882-2E17EF6AE7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8450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F0C852-9A30-4258-0FE7-5004B9AD3A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C0E51C-C8AE-E7BD-654E-21D87DD17E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4DBF4-8066-A7AE-42CE-C3750B7E0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CE9EC-FA70-4CFA-B0A8-D38DF0FC9426}" type="datetimeFigureOut">
              <a:rPr lang="en-IN" smtClean="0"/>
              <a:t>03-07-2023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6F07A-8DEA-57AC-8CFC-1EDC21113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F68BE-06AA-B314-FD4F-9385D6C72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DE796-F020-4E50-9882-2E17EF6AE7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2370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AF725-0EC9-4574-5060-AE19B8288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FDAE3-52BA-8075-1501-B4B40A519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B60F4-4365-CC41-9044-BC9A0EE70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CE9EC-FA70-4CFA-B0A8-D38DF0FC9426}" type="datetimeFigureOut">
              <a:rPr lang="en-IN" smtClean="0"/>
              <a:t>03-07-2023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D7CA5-AFDC-4EFF-1720-EC44654BE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A8666-E9AA-86E6-6A74-34BE5BB2C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DE796-F020-4E50-9882-2E17EF6AE7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8657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8BA0A-B0D8-0DFE-F0BB-987E29777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221B38-0869-F9B8-270B-3D5F88186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30AD8-B27E-A2C1-7BBF-48312E7F7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CE9EC-FA70-4CFA-B0A8-D38DF0FC9426}" type="datetimeFigureOut">
              <a:rPr lang="en-IN" smtClean="0"/>
              <a:t>03-07-2023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1261D-1BCC-B7ED-1080-BAB98556C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46452-8D71-0AC9-5D09-03164BC35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DE796-F020-4E50-9882-2E17EF6AE7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2732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25A8A-B9BF-B8CB-38A4-E465C25D0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DC603-67E4-B10C-1C82-CEAA33592D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E75B64-2F5F-4BAC-E357-9DD3BC5A2D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975583-5163-CF17-AB61-A661EF835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CE9EC-FA70-4CFA-B0A8-D38DF0FC9426}" type="datetimeFigureOut">
              <a:rPr lang="en-IN" smtClean="0"/>
              <a:t>03-07-2023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C18C7C-AEE3-A933-C931-459F6BA69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D056B-8323-FE43-589B-8B76DDFEC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DE796-F020-4E50-9882-2E17EF6AE7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937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66C21-6D4E-8C7F-40A7-5CA464FD9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40204-6836-2EE1-BB03-780C8B55A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96CB0D-5F23-3E68-1BC6-B73C680C4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97FA6A-F3D5-6C20-14AF-2EA1266DC1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27C29A-8811-97EC-2516-3059B00DB0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36D8C6-B50B-A65A-5520-296354D2C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CE9EC-FA70-4CFA-B0A8-D38DF0FC9426}" type="datetimeFigureOut">
              <a:rPr lang="en-IN" smtClean="0"/>
              <a:t>03-07-2023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06C2F5-74C7-B3A7-AA75-E98FA4E01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70C8E2-D6CC-B771-77A8-83769AB67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DE796-F020-4E50-9882-2E17EF6AE7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7095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0C217-340C-A826-FF71-5FA5CC7A8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08A54-9C3F-DC51-B36A-5C3DCB5E2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CE9EC-FA70-4CFA-B0A8-D38DF0FC9426}" type="datetimeFigureOut">
              <a:rPr lang="en-IN" smtClean="0"/>
              <a:t>03-07-2023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8CDDDC-98B9-0872-6CCE-686F1FB29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59D291-C343-6E37-1ABD-A7F407A11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DE796-F020-4E50-9882-2E17EF6AE7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984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116653-14F2-3E04-D3C2-73C92621E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CE9EC-FA70-4CFA-B0A8-D38DF0FC9426}" type="datetimeFigureOut">
              <a:rPr lang="en-IN" smtClean="0"/>
              <a:t>03-07-2023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2E99C9-59F5-6B83-06F3-60F89388A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1F7358-45D5-D791-DA54-03E7FCA27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DE796-F020-4E50-9882-2E17EF6AE7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1330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CB35D-BA24-07F2-D920-126BA10A0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F3126-0DC5-DB7E-2774-54AEBCA41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4478B-B6EF-A0AC-8F1D-01A3B1A95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EF5E58-3565-7CE2-33BC-E244734E2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CE9EC-FA70-4CFA-B0A8-D38DF0FC9426}" type="datetimeFigureOut">
              <a:rPr lang="en-IN" smtClean="0"/>
              <a:t>03-07-2023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D4D82-FFEC-B145-699A-A8DD991BB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900A60-88E1-D748-D1D2-A1ACABB0C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DE796-F020-4E50-9882-2E17EF6AE7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663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EDC62-7A48-910E-D4E9-F09ED3390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75006B-13DD-D3BB-1A56-406F861DED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F4892D-3055-1565-39CE-A28CB23F5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3295F6-3543-6614-2BE6-6F73D5AE6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CE9EC-FA70-4CFA-B0A8-D38DF0FC9426}" type="datetimeFigureOut">
              <a:rPr lang="en-IN" smtClean="0"/>
              <a:t>03-07-2023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15012F-F9A7-2191-19E7-3DE2BCCEF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0D01D-7E44-B8F8-C2D5-44F7C3AEB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DE796-F020-4E50-9882-2E17EF6AE7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20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B19D6C-4547-2199-1165-6BE885B57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819D2-39F1-4712-7634-F7106808F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F4F15-798B-EDBC-5A12-A803BE922B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CE9EC-FA70-4CFA-B0A8-D38DF0FC9426}" type="datetimeFigureOut">
              <a:rPr lang="en-IN" smtClean="0"/>
              <a:t>03-07-2023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98023-587F-144C-650C-4483291EC0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44AC1-A763-E9F2-223B-5066F950E3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DE796-F020-4E50-9882-2E17EF6AE7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8053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openclipart.org/detail/185201/computer-monitor-by-ousia-185201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openclipart.org/detail/185201/computer-monitor-by-ousia-185201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mailto:rameshbn1@gmail.com" TargetMode="External"/><Relationship Id="rId2" Type="http://schemas.openxmlformats.org/officeDocument/2006/relationships/hyperlink" Target="mailto:rameshbabu.n@nic.in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ramesh.-sb.github.io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6A7A2C7-3EE1-4C16-994E-9A300EE0F1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284F2EC-6D03-4C21-AB10-4E116B3636B2}"/>
              </a:ext>
            </a:extLst>
          </p:cNvPr>
          <p:cNvGrpSpPr/>
          <p:nvPr/>
        </p:nvGrpSpPr>
        <p:grpSpPr>
          <a:xfrm>
            <a:off x="328222" y="280214"/>
            <a:ext cx="4708473" cy="1585794"/>
            <a:chOff x="2000250" y="533400"/>
            <a:chExt cx="8267700" cy="158579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BD52F36-3873-46C8-ABD5-43D7D8E27E20}"/>
                </a:ext>
              </a:extLst>
            </p:cNvPr>
            <p:cNvSpPr txBox="1"/>
            <p:nvPr/>
          </p:nvSpPr>
          <p:spPr>
            <a:xfrm>
              <a:off x="2000250" y="1288197"/>
              <a:ext cx="82677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i="1" dirty="0">
                  <a:latin typeface="Georgia" panose="02040502050405020303" pitchFamily="18" charset="0"/>
                </a:rPr>
                <a:t>In-house Training – 1: </a:t>
              </a:r>
            </a:p>
            <a:p>
              <a:pPr algn="r"/>
              <a:r>
                <a:rPr lang="en-US" sz="2400" i="1" dirty="0">
                  <a:solidFill>
                    <a:schemeClr val="accent4">
                      <a:lumMod val="75000"/>
                    </a:schemeClr>
                  </a:solidFill>
                  <a:latin typeface="Georgia" panose="02040502050405020303" pitchFamily="18" charset="0"/>
                </a:rPr>
                <a:t>Analysis of Pesticide Residues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B389827-B9DA-4905-A5D6-9A8D8DDFAF8A}"/>
                </a:ext>
              </a:extLst>
            </p:cNvPr>
            <p:cNvSpPr txBox="1"/>
            <p:nvPr/>
          </p:nvSpPr>
          <p:spPr>
            <a:xfrm>
              <a:off x="2000250" y="533400"/>
              <a:ext cx="82677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000" dirty="0">
                  <a:latin typeface="Georgia" panose="02040502050405020303" pitchFamily="18" charset="0"/>
                </a:rPr>
                <a:t>QEL, Spices Board </a:t>
              </a:r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12F9195-67D2-899F-5422-6125477839C7}"/>
              </a:ext>
            </a:extLst>
          </p:cNvPr>
          <p:cNvCxnSpPr>
            <a:cxnSpLocks/>
          </p:cNvCxnSpPr>
          <p:nvPr/>
        </p:nvCxnSpPr>
        <p:spPr>
          <a:xfrm flipH="1">
            <a:off x="6095999" y="389744"/>
            <a:ext cx="1" cy="242379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2CE4EE3-0E40-8D04-736B-16F959B193BB}"/>
              </a:ext>
            </a:extLst>
          </p:cNvPr>
          <p:cNvSpPr txBox="1"/>
          <p:nvPr/>
        </p:nvSpPr>
        <p:spPr>
          <a:xfrm>
            <a:off x="6966995" y="366991"/>
            <a:ext cx="48967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Lecture - 1</a:t>
            </a:r>
            <a:r>
              <a:rPr lang="en-US" sz="2400" i="1" dirty="0">
                <a:latin typeface="Georgia" panose="02040502050405020303" pitchFamily="18" charset="0"/>
              </a:rPr>
              <a:t> </a:t>
            </a:r>
          </a:p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Georgia" panose="02040502050405020303" pitchFamily="18" charset="0"/>
              </a:rPr>
              <a:t>Introduction to instrumentation: </a:t>
            </a:r>
          </a:p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Georgia" panose="02040502050405020303" pitchFamily="18" charset="0"/>
              </a:rPr>
              <a:t>LC-MS/MS</a:t>
            </a:r>
          </a:p>
          <a:p>
            <a:r>
              <a:rPr lang="en-US" sz="2400" dirty="0">
                <a:latin typeface="Georgia" panose="02040502050405020303" pitchFamily="18" charset="0"/>
              </a:rPr>
              <a:t>03-Jul-23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792120-9FE0-042F-AD8D-AFF2695FA2F5}"/>
              </a:ext>
            </a:extLst>
          </p:cNvPr>
          <p:cNvSpPr txBox="1"/>
          <p:nvPr/>
        </p:nvSpPr>
        <p:spPr>
          <a:xfrm>
            <a:off x="4655819" y="2363999"/>
            <a:ext cx="2880359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Georgia" panose="02040502050405020303" pitchFamily="18" charset="0"/>
              </a:rPr>
              <a:t>Dr. Ramesh BN</a:t>
            </a:r>
          </a:p>
          <a:p>
            <a:pPr algn="ctr"/>
            <a:r>
              <a:rPr lang="en-US" dirty="0">
                <a:latin typeface="Georgia" panose="02040502050405020303" pitchFamily="18" charset="0"/>
              </a:rPr>
              <a:t>Spices Board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1982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4711AF-5D4A-8D53-F7A0-49EB443419B2}"/>
              </a:ext>
            </a:extLst>
          </p:cNvPr>
          <p:cNvSpPr txBox="1"/>
          <p:nvPr/>
        </p:nvSpPr>
        <p:spPr>
          <a:xfrm>
            <a:off x="104931" y="0"/>
            <a:ext cx="6145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Georgia" panose="02040502050405020303" pitchFamily="18" charset="0"/>
              </a:rPr>
              <a:t>Mass Spectrometry</a:t>
            </a:r>
            <a:endParaRPr lang="en-IN" sz="4000" dirty="0">
              <a:latin typeface="Georgia" panose="020405020504050203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C5E37D-2FAE-60CA-2AA2-C35E264A2D6E}"/>
              </a:ext>
            </a:extLst>
          </p:cNvPr>
          <p:cNvSpPr txBox="1"/>
          <p:nvPr/>
        </p:nvSpPr>
        <p:spPr>
          <a:xfrm>
            <a:off x="407232" y="527154"/>
            <a:ext cx="6145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Georgia" panose="02040502050405020303" pitchFamily="18" charset="0"/>
              </a:rPr>
              <a:t>Principles - 4</a:t>
            </a:r>
            <a:endParaRPr lang="en-IN" sz="4000" dirty="0">
              <a:solidFill>
                <a:schemeClr val="accent4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D9E99-EF31-0AF5-07E0-40F9BCD02036}"/>
              </a:ext>
            </a:extLst>
          </p:cNvPr>
          <p:cNvSpPr txBox="1">
            <a:spLocks/>
          </p:cNvSpPr>
          <p:nvPr/>
        </p:nvSpPr>
        <p:spPr>
          <a:xfrm>
            <a:off x="407231" y="1515972"/>
            <a:ext cx="10370697" cy="48148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sz="2600" dirty="0">
                <a:latin typeface="Georgia" panose="02040502050405020303" pitchFamily="18" charset="0"/>
                <a:ea typeface="Liberation Sans" panose="020B0604020202020204" pitchFamily="34" charset="0"/>
                <a:cs typeface="Liberation Sans" panose="020B0604020202020204" pitchFamily="34" charset="0"/>
              </a:rPr>
              <a:t>MS can operate in two ways.</a:t>
            </a:r>
          </a:p>
          <a:p>
            <a:pPr algn="just"/>
            <a:endParaRPr lang="en-IN" sz="2200" dirty="0">
              <a:latin typeface="Georgia" panose="02040502050405020303" pitchFamily="18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  <a:p>
            <a:pPr algn="just"/>
            <a:r>
              <a:rPr lang="en-IN" dirty="0">
                <a:latin typeface="Georgia" panose="02040502050405020303" pitchFamily="18" charset="0"/>
                <a:ea typeface="Liberation Sans" panose="020B0604020202020204" pitchFamily="34" charset="0"/>
                <a:cs typeface="Liberation Sans" panose="020B0604020202020204" pitchFamily="34" charset="0"/>
              </a:rPr>
              <a:t>First way:</a:t>
            </a:r>
          </a:p>
          <a:p>
            <a:pPr marL="793750" lvl="1" indent="-336550" algn="just"/>
            <a:r>
              <a:rPr lang="en-IN" sz="2800" dirty="0">
                <a:solidFill>
                  <a:srgbClr val="0070C0"/>
                </a:solidFill>
              </a:rPr>
              <a:t>⤷</a:t>
            </a:r>
            <a:r>
              <a:rPr lang="en-IN" sz="2800" dirty="0"/>
              <a:t> </a:t>
            </a:r>
            <a:r>
              <a:rPr lang="en-IN" dirty="0">
                <a:latin typeface="Georgia" panose="02040502050405020303" pitchFamily="18" charset="0"/>
                <a:ea typeface="Liberation Sans" panose="020B0604020202020204" pitchFamily="34" charset="0"/>
                <a:cs typeface="Liberation Sans" panose="020B0604020202020204" pitchFamily="34" charset="0"/>
              </a:rPr>
              <a:t>Molecule of interest is ionized</a:t>
            </a:r>
          </a:p>
          <a:p>
            <a:pPr marL="793750" lvl="1" indent="-336550" algn="just"/>
            <a:r>
              <a:rPr lang="en-IN" sz="2800" dirty="0">
                <a:solidFill>
                  <a:srgbClr val="0070C0"/>
                </a:solidFill>
              </a:rPr>
              <a:t>⤷</a:t>
            </a:r>
            <a:r>
              <a:rPr lang="en-IN" sz="2800" dirty="0"/>
              <a:t> </a:t>
            </a:r>
            <a:r>
              <a:rPr lang="en-IN" dirty="0">
                <a:latin typeface="Georgia" panose="02040502050405020303" pitchFamily="18" charset="0"/>
                <a:ea typeface="Liberation Sans" panose="020B0604020202020204" pitchFamily="34" charset="0"/>
                <a:cs typeface="Liberation Sans" panose="020B0604020202020204" pitchFamily="34" charset="0"/>
              </a:rPr>
              <a:t>Typically called ‘</a:t>
            </a:r>
            <a:r>
              <a:rPr lang="en-IN" dirty="0">
                <a:solidFill>
                  <a:srgbClr val="0070C0"/>
                </a:solidFill>
                <a:latin typeface="Georgia" panose="02040502050405020303" pitchFamily="18" charset="0"/>
                <a:ea typeface="Liberation Sans" panose="020B0604020202020204" pitchFamily="34" charset="0"/>
                <a:cs typeface="Liberation Sans" panose="020B0604020202020204" pitchFamily="34" charset="0"/>
              </a:rPr>
              <a:t>parent</a:t>
            </a:r>
            <a:r>
              <a:rPr lang="en-IN" dirty="0">
                <a:latin typeface="Georgia" panose="02040502050405020303" pitchFamily="18" charset="0"/>
                <a:ea typeface="Liberation Sans" panose="020B0604020202020204" pitchFamily="34" charset="0"/>
                <a:cs typeface="Liberation Sans" panose="020B0604020202020204" pitchFamily="34" charset="0"/>
              </a:rPr>
              <a:t>’ ion.</a:t>
            </a:r>
          </a:p>
          <a:p>
            <a:pPr marL="793750" lvl="1" indent="-336550" algn="just"/>
            <a:r>
              <a:rPr lang="en-IN" sz="2800" dirty="0">
                <a:solidFill>
                  <a:srgbClr val="0070C0"/>
                </a:solidFill>
              </a:rPr>
              <a:t>⤷</a:t>
            </a:r>
            <a:r>
              <a:rPr lang="en-IN" sz="2000" dirty="0"/>
              <a:t> </a:t>
            </a:r>
            <a:r>
              <a:rPr lang="en-IN" dirty="0">
                <a:latin typeface="Georgia" panose="02040502050405020303" pitchFamily="18" charset="0"/>
                <a:ea typeface="Liberation Sans" panose="020B0604020202020204" pitchFamily="34" charset="0"/>
                <a:cs typeface="Liberation Sans" panose="020B0604020202020204" pitchFamily="34" charset="0"/>
              </a:rPr>
              <a:t>Number of parent ions can be </a:t>
            </a:r>
            <a:r>
              <a:rPr lang="en-IN" dirty="0">
                <a:solidFill>
                  <a:srgbClr val="0070C0"/>
                </a:solidFill>
                <a:latin typeface="Georgia" panose="02040502050405020303" pitchFamily="18" charset="0"/>
                <a:ea typeface="Liberation Sans" panose="020B0604020202020204" pitchFamily="34" charset="0"/>
                <a:cs typeface="Liberation Sans" panose="020B0604020202020204" pitchFamily="34" charset="0"/>
              </a:rPr>
              <a:t>counted</a:t>
            </a:r>
            <a:r>
              <a:rPr lang="en-IN" dirty="0">
                <a:latin typeface="Georgia" panose="02040502050405020303" pitchFamily="18" charset="0"/>
                <a:ea typeface="Liberation Sans" panose="020B0604020202020204" pitchFamily="34" charset="0"/>
                <a:cs typeface="Liberation Sans" panose="020B0604020202020204" pitchFamily="34" charset="0"/>
              </a:rPr>
              <a:t> for quantification (LC-MS).</a:t>
            </a:r>
          </a:p>
          <a:p>
            <a:pPr marL="793750" lvl="1" indent="-793750" algn="just"/>
            <a:endParaRPr lang="en-IN" sz="2200" dirty="0">
              <a:latin typeface="Georgia" panose="02040502050405020303" pitchFamily="18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  <a:p>
            <a:pPr marL="793750" lvl="1" indent="-793750" algn="just"/>
            <a:r>
              <a:rPr lang="en-IN" sz="2400" dirty="0">
                <a:latin typeface="Georgia" panose="02040502050405020303" pitchFamily="18" charset="0"/>
                <a:ea typeface="Liberation Sans" panose="020B0604020202020204" pitchFamily="34" charset="0"/>
                <a:cs typeface="Liberation Sans" panose="020B0604020202020204" pitchFamily="34" charset="0"/>
              </a:rPr>
              <a:t>Second way:</a:t>
            </a:r>
          </a:p>
          <a:p>
            <a:pPr marL="793750" lvl="1" indent="-336550" algn="just"/>
            <a:r>
              <a:rPr lang="en-IN" sz="2800" dirty="0">
                <a:solidFill>
                  <a:srgbClr val="0070C0"/>
                </a:solidFill>
              </a:rPr>
              <a:t>⤷</a:t>
            </a:r>
            <a:r>
              <a:rPr lang="en-IN" sz="3200" dirty="0"/>
              <a:t> </a:t>
            </a:r>
            <a:r>
              <a:rPr lang="en-IN" dirty="0">
                <a:latin typeface="Georgia" panose="02040502050405020303" pitchFamily="18" charset="0"/>
                <a:ea typeface="Liberation Sans" panose="020B0604020202020204" pitchFamily="34" charset="0"/>
                <a:cs typeface="Liberation Sans" panose="020B0604020202020204" pitchFamily="34" charset="0"/>
              </a:rPr>
              <a:t>Molecule of interest is ionized, to get the ‘</a:t>
            </a:r>
            <a:r>
              <a:rPr lang="en-IN" dirty="0">
                <a:solidFill>
                  <a:srgbClr val="0070C0"/>
                </a:solidFill>
                <a:latin typeface="Georgia" panose="02040502050405020303" pitchFamily="18" charset="0"/>
                <a:ea typeface="Liberation Sans" panose="020B0604020202020204" pitchFamily="34" charset="0"/>
                <a:cs typeface="Liberation Sans" panose="020B0604020202020204" pitchFamily="34" charset="0"/>
              </a:rPr>
              <a:t>parent</a:t>
            </a:r>
            <a:r>
              <a:rPr lang="en-IN" dirty="0">
                <a:latin typeface="Georgia" panose="02040502050405020303" pitchFamily="18" charset="0"/>
                <a:ea typeface="Liberation Sans" panose="020B0604020202020204" pitchFamily="34" charset="0"/>
                <a:cs typeface="Liberation Sans" panose="020B0604020202020204" pitchFamily="34" charset="0"/>
              </a:rPr>
              <a:t>’ ion </a:t>
            </a:r>
          </a:p>
          <a:p>
            <a:pPr marL="793750" lvl="1" indent="-336550" algn="just"/>
            <a:r>
              <a:rPr lang="en-IN" sz="2800" dirty="0">
                <a:solidFill>
                  <a:srgbClr val="0070C0"/>
                </a:solidFill>
              </a:rPr>
              <a:t>⤷</a:t>
            </a:r>
            <a:r>
              <a:rPr lang="en-IN" sz="3200" dirty="0"/>
              <a:t> </a:t>
            </a:r>
            <a:r>
              <a:rPr lang="en-IN" dirty="0">
                <a:latin typeface="Georgia" panose="02040502050405020303" pitchFamily="18" charset="0"/>
                <a:ea typeface="Liberation Sans" panose="020B0604020202020204" pitchFamily="34" charset="0"/>
                <a:cs typeface="Liberation Sans" panose="020B0604020202020204" pitchFamily="34" charset="0"/>
              </a:rPr>
              <a:t>Parent ion is broken down into multiple ‘</a:t>
            </a:r>
            <a:r>
              <a:rPr lang="en-IN" dirty="0">
                <a:solidFill>
                  <a:srgbClr val="0070C0"/>
                </a:solidFill>
                <a:latin typeface="Georgia" panose="02040502050405020303" pitchFamily="18" charset="0"/>
                <a:ea typeface="Liberation Sans" panose="020B0604020202020204" pitchFamily="34" charset="0"/>
                <a:cs typeface="Liberation Sans" panose="020B0604020202020204" pitchFamily="34" charset="0"/>
              </a:rPr>
              <a:t>daughter</a:t>
            </a:r>
            <a:r>
              <a:rPr lang="en-IN" dirty="0">
                <a:latin typeface="Georgia" panose="02040502050405020303" pitchFamily="18" charset="0"/>
                <a:ea typeface="Liberation Sans" panose="020B0604020202020204" pitchFamily="34" charset="0"/>
                <a:cs typeface="Liberation Sans" panose="020B0604020202020204" pitchFamily="34" charset="0"/>
              </a:rPr>
              <a:t>’ ions</a:t>
            </a:r>
          </a:p>
          <a:p>
            <a:pPr marL="793750" lvl="1" indent="-336550" algn="just"/>
            <a:r>
              <a:rPr lang="en-IN" sz="2800" dirty="0">
                <a:solidFill>
                  <a:srgbClr val="0070C0"/>
                </a:solidFill>
              </a:rPr>
              <a:t>⤷</a:t>
            </a:r>
            <a:r>
              <a:rPr lang="en-IN" sz="3200" dirty="0"/>
              <a:t> </a:t>
            </a:r>
            <a:r>
              <a:rPr lang="en-IN" dirty="0">
                <a:latin typeface="Georgia" panose="02040502050405020303" pitchFamily="18" charset="0"/>
                <a:ea typeface="Liberation Sans" panose="020B0604020202020204" pitchFamily="34" charset="0"/>
                <a:cs typeface="Liberation Sans" panose="020B0604020202020204" pitchFamily="34" charset="0"/>
              </a:rPr>
              <a:t>Selected ‘daughter’ ions are </a:t>
            </a:r>
            <a:r>
              <a:rPr lang="en-IN" dirty="0">
                <a:solidFill>
                  <a:srgbClr val="0070C0"/>
                </a:solidFill>
                <a:latin typeface="Georgia" panose="02040502050405020303" pitchFamily="18" charset="0"/>
                <a:ea typeface="Liberation Sans" panose="020B0604020202020204" pitchFamily="34" charset="0"/>
                <a:cs typeface="Liberation Sans" panose="020B0604020202020204" pitchFamily="34" charset="0"/>
              </a:rPr>
              <a:t>counted</a:t>
            </a:r>
            <a:r>
              <a:rPr lang="en-IN" dirty="0">
                <a:latin typeface="Georgia" panose="02040502050405020303" pitchFamily="18" charset="0"/>
                <a:ea typeface="Liberation Sans" panose="020B0604020202020204" pitchFamily="34" charset="0"/>
                <a:cs typeface="Liberation Sans" panose="020B0604020202020204" pitchFamily="34" charset="0"/>
              </a:rPr>
              <a:t> for quantification (LC-MS/MS)</a:t>
            </a:r>
          </a:p>
          <a:p>
            <a:pPr marL="688975" lvl="1" indent="-231775" algn="just"/>
            <a:r>
              <a:rPr lang="en-IN" dirty="0">
                <a:latin typeface="Georgia" panose="02040502050405020303" pitchFamily="18" charset="0"/>
                <a:ea typeface="Liberation Sans" panose="020B0604020202020204" pitchFamily="34" charset="0"/>
                <a:cs typeface="Liberation Sans" panose="020B0604020202020204" pitchFamily="34" charset="0"/>
              </a:rPr>
              <a:t> </a:t>
            </a:r>
          </a:p>
          <a:p>
            <a:pPr lvl="1" algn="just"/>
            <a:endParaRPr lang="en-IN" dirty="0">
              <a:latin typeface="Georgia" panose="02040502050405020303" pitchFamily="18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DE23FD5-2EB7-7B98-998A-1D0F63F93AEA}"/>
              </a:ext>
            </a:extLst>
          </p:cNvPr>
          <p:cNvGrpSpPr/>
          <p:nvPr/>
        </p:nvGrpSpPr>
        <p:grpSpPr>
          <a:xfrm>
            <a:off x="8529404" y="4242215"/>
            <a:ext cx="2083632" cy="1738859"/>
            <a:chOff x="8529404" y="4242215"/>
            <a:chExt cx="2083632" cy="1738859"/>
          </a:xfrm>
        </p:grpSpPr>
        <p:sp>
          <p:nvSpPr>
            <p:cNvPr id="2" name="Right Brace 1">
              <a:extLst>
                <a:ext uri="{FF2B5EF4-FFF2-40B4-BE49-F238E27FC236}">
                  <a16:creationId xmlns:a16="http://schemas.microsoft.com/office/drawing/2014/main" id="{8EACE2E0-1EC7-F334-07D3-22530E45C950}"/>
                </a:ext>
              </a:extLst>
            </p:cNvPr>
            <p:cNvSpPr/>
            <p:nvPr/>
          </p:nvSpPr>
          <p:spPr>
            <a:xfrm>
              <a:off x="8529404" y="4242215"/>
              <a:ext cx="284813" cy="1738859"/>
            </a:xfrm>
            <a:prstGeom prst="rightBrace">
              <a:avLst>
                <a:gd name="adj1" fmla="val 71429"/>
                <a:gd name="adj2" fmla="val 525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EEF0D35-DB14-B31C-6C4C-07495CE5DD19}"/>
                </a:ext>
              </a:extLst>
            </p:cNvPr>
            <p:cNvSpPr txBox="1"/>
            <p:nvPr/>
          </p:nvSpPr>
          <p:spPr>
            <a:xfrm>
              <a:off x="8877925" y="4757701"/>
              <a:ext cx="1735111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2000" dirty="0">
                  <a:latin typeface="Georgia" panose="02040502050405020303" pitchFamily="18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Why is this useful?</a:t>
              </a:r>
              <a:endParaRPr lang="en-IN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48295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4711AF-5D4A-8D53-F7A0-49EB443419B2}"/>
              </a:ext>
            </a:extLst>
          </p:cNvPr>
          <p:cNvSpPr txBox="1"/>
          <p:nvPr/>
        </p:nvSpPr>
        <p:spPr>
          <a:xfrm>
            <a:off x="5237344" y="2938072"/>
            <a:ext cx="62751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Georgia" panose="02040502050405020303" pitchFamily="18" charset="0"/>
              </a:rPr>
              <a:t>Mass Spectrometry</a:t>
            </a:r>
            <a:endParaRPr lang="en-IN" sz="4800" dirty="0">
              <a:latin typeface="Georgia" panose="020405020504050203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383E5E-036C-0287-95EC-9494569BEC1F}"/>
              </a:ext>
            </a:extLst>
          </p:cNvPr>
          <p:cNvSpPr txBox="1"/>
          <p:nvPr/>
        </p:nvSpPr>
        <p:spPr>
          <a:xfrm>
            <a:off x="5237344" y="3615978"/>
            <a:ext cx="5693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§</a:t>
            </a:r>
            <a:r>
              <a:rPr lang="en-IN" sz="3200" dirty="0"/>
              <a:t> </a:t>
            </a:r>
            <a:r>
              <a:rPr lang="en-US" sz="3200" dirty="0">
                <a:solidFill>
                  <a:schemeClr val="accent4">
                    <a:lumMod val="75000"/>
                  </a:schemeClr>
                </a:solidFill>
                <a:latin typeface="Georgia" panose="02040502050405020303" pitchFamily="18" charset="0"/>
              </a:rPr>
              <a:t>Components and operation</a:t>
            </a:r>
            <a:endParaRPr lang="en-IN" sz="4800" dirty="0">
              <a:solidFill>
                <a:schemeClr val="accent4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7E5B966-1EDD-9175-1151-490BFB51C765}"/>
              </a:ext>
            </a:extLst>
          </p:cNvPr>
          <p:cNvCxnSpPr/>
          <p:nvPr/>
        </p:nvCxnSpPr>
        <p:spPr>
          <a:xfrm>
            <a:off x="4991725" y="2694083"/>
            <a:ext cx="0" cy="1843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265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C2C74CA-08EA-0E38-2528-F0084257B659}"/>
              </a:ext>
            </a:extLst>
          </p:cNvPr>
          <p:cNvGrpSpPr/>
          <p:nvPr/>
        </p:nvGrpSpPr>
        <p:grpSpPr>
          <a:xfrm>
            <a:off x="5234532" y="2682352"/>
            <a:ext cx="5091499" cy="1498295"/>
            <a:chOff x="5001102" y="2235312"/>
            <a:chExt cx="5091499" cy="149829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16D5C50-53CB-A049-42D1-3D8F9C90E1A7}"/>
                </a:ext>
              </a:extLst>
            </p:cNvPr>
            <p:cNvSpPr/>
            <p:nvPr/>
          </p:nvSpPr>
          <p:spPr>
            <a:xfrm>
              <a:off x="5001102" y="2309724"/>
              <a:ext cx="5091499" cy="1423883"/>
            </a:xfrm>
            <a:prstGeom prst="rect">
              <a:avLst/>
            </a:prstGeom>
            <a:solidFill>
              <a:srgbClr val="4472C4">
                <a:alpha val="3490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AC6CEAB-3A24-3F42-058F-18C3C8D4E9F8}"/>
                </a:ext>
              </a:extLst>
            </p:cNvPr>
            <p:cNvSpPr txBox="1"/>
            <p:nvPr/>
          </p:nvSpPr>
          <p:spPr>
            <a:xfrm>
              <a:off x="6132604" y="2235312"/>
              <a:ext cx="12620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High vacuum</a:t>
              </a:r>
              <a:endParaRPr lang="en-IN" sz="16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ACEDE40-CB18-F472-2BC0-7609DD50CB70}"/>
              </a:ext>
            </a:extLst>
          </p:cNvPr>
          <p:cNvGrpSpPr/>
          <p:nvPr/>
        </p:nvGrpSpPr>
        <p:grpSpPr>
          <a:xfrm>
            <a:off x="3786911" y="3028759"/>
            <a:ext cx="6907085" cy="996117"/>
            <a:chOff x="3576940" y="2618467"/>
            <a:chExt cx="6907085" cy="99611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B83687C-D587-6505-3B7E-7393B82D6F6C}"/>
                </a:ext>
              </a:extLst>
            </p:cNvPr>
            <p:cNvSpPr txBox="1"/>
            <p:nvPr/>
          </p:nvSpPr>
          <p:spPr>
            <a:xfrm>
              <a:off x="3893684" y="2626058"/>
              <a:ext cx="1082931" cy="69385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Ionzation</a:t>
              </a:r>
              <a:endParaRPr lang="en-IN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D748D64-A52E-EF01-D3EB-01DE45B1977C}"/>
                </a:ext>
              </a:extLst>
            </p:cNvPr>
            <p:cNvSpPr txBox="1"/>
            <p:nvPr/>
          </p:nvSpPr>
          <p:spPr>
            <a:xfrm>
              <a:off x="5149386" y="2618467"/>
              <a:ext cx="909719" cy="99122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Select</a:t>
              </a:r>
            </a:p>
            <a:p>
              <a:r>
                <a:rPr lang="en-US" dirty="0"/>
                <a:t>Parent ion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F1FD792-F18F-719E-144C-F21D9C0D9C59}"/>
                </a:ext>
              </a:extLst>
            </p:cNvPr>
            <p:cNvSpPr txBox="1"/>
            <p:nvPr/>
          </p:nvSpPr>
          <p:spPr>
            <a:xfrm>
              <a:off x="6227038" y="2618467"/>
              <a:ext cx="1113434" cy="99122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Make daughter ions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DB090B9-53A6-AC49-32A2-9A81C7AF8BD1}"/>
                </a:ext>
              </a:extLst>
            </p:cNvPr>
            <p:cNvSpPr txBox="1"/>
            <p:nvPr/>
          </p:nvSpPr>
          <p:spPr>
            <a:xfrm>
              <a:off x="7474657" y="2623358"/>
              <a:ext cx="1113433" cy="99122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Select daughter ion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F2ACBE3-F0C5-37A9-B48D-A1BC0202B6CC}"/>
                </a:ext>
              </a:extLst>
            </p:cNvPr>
            <p:cNvSpPr txBox="1"/>
            <p:nvPr/>
          </p:nvSpPr>
          <p:spPr>
            <a:xfrm>
              <a:off x="8727515" y="2618467"/>
              <a:ext cx="1113433" cy="64633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Count ions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D82BE4A-68F5-3E1A-5BE3-626D97F8F17B}"/>
                </a:ext>
              </a:extLst>
            </p:cNvPr>
            <p:cNvCxnSpPr>
              <a:cxnSpLocks/>
            </p:cNvCxnSpPr>
            <p:nvPr/>
          </p:nvCxnSpPr>
          <p:spPr>
            <a:xfrm>
              <a:off x="3576940" y="2791027"/>
              <a:ext cx="309263" cy="0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8DAFB52-367A-B052-E216-CC5FBB0CAD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85967" y="2815883"/>
              <a:ext cx="176467" cy="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B45FDFE-B0EF-D25A-CA04-00FD01FD8E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67111" y="2821599"/>
              <a:ext cx="176467" cy="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450B35B-0978-4CD7-D388-95DCA60DA9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90443" y="2821599"/>
              <a:ext cx="176467" cy="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3D9284D-E309-C032-4ED7-B9EA1176C3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41696" y="2802732"/>
              <a:ext cx="176467" cy="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FCF5506-BD0A-573C-2941-3D6A22098D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69506" y="2821599"/>
              <a:ext cx="614519" cy="2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90AF58-A7D5-F45E-7E53-FD377E97E2F6}"/>
              </a:ext>
            </a:extLst>
          </p:cNvPr>
          <p:cNvGrpSpPr/>
          <p:nvPr/>
        </p:nvGrpSpPr>
        <p:grpSpPr>
          <a:xfrm>
            <a:off x="10710288" y="2441858"/>
            <a:ext cx="1008993" cy="941422"/>
            <a:chOff x="8396450" y="2695531"/>
            <a:chExt cx="1008993" cy="941422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21C8DF7A-2987-77DE-D391-381B6B8D21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8542282" y="2695531"/>
              <a:ext cx="717331" cy="717331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9F095BC-E750-B03F-5C15-8EB9A5A14A97}"/>
                </a:ext>
              </a:extLst>
            </p:cNvPr>
            <p:cNvSpPr/>
            <p:nvPr/>
          </p:nvSpPr>
          <p:spPr>
            <a:xfrm>
              <a:off x="8396450" y="3413608"/>
              <a:ext cx="1008993" cy="223345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11B663E-1391-FEDC-6437-2A4FEB3B8F54}"/>
              </a:ext>
            </a:extLst>
          </p:cNvPr>
          <p:cNvGrpSpPr/>
          <p:nvPr/>
        </p:nvGrpSpPr>
        <p:grpSpPr>
          <a:xfrm>
            <a:off x="5284354" y="2131495"/>
            <a:ext cx="4930167" cy="369332"/>
            <a:chOff x="5162434" y="1684455"/>
            <a:chExt cx="4930167" cy="369332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17CE966-A577-B188-CA77-6F0BB0FB0359}"/>
                </a:ext>
              </a:extLst>
            </p:cNvPr>
            <p:cNvCxnSpPr/>
            <p:nvPr/>
          </p:nvCxnSpPr>
          <p:spPr>
            <a:xfrm>
              <a:off x="5162434" y="2001891"/>
              <a:ext cx="4930167" cy="0"/>
            </a:xfrm>
            <a:prstGeom prst="straightConnector1">
              <a:avLst/>
            </a:prstGeom>
            <a:ln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EEA7F55-6BF3-DC57-D4ED-0F96435D3D2C}"/>
                </a:ext>
              </a:extLst>
            </p:cNvPr>
            <p:cNvSpPr txBox="1"/>
            <p:nvPr/>
          </p:nvSpPr>
          <p:spPr>
            <a:xfrm>
              <a:off x="7151004" y="1684455"/>
              <a:ext cx="1151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LC MS/MS</a:t>
              </a:r>
              <a:endParaRPr lang="en-IN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7648D27-971F-CCCC-9E68-2541A58E80F8}"/>
              </a:ext>
            </a:extLst>
          </p:cNvPr>
          <p:cNvGrpSpPr/>
          <p:nvPr/>
        </p:nvGrpSpPr>
        <p:grpSpPr>
          <a:xfrm>
            <a:off x="5659120" y="3942081"/>
            <a:ext cx="3769360" cy="935107"/>
            <a:chOff x="5537200" y="3495041"/>
            <a:chExt cx="3769360" cy="93510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51587AA-4003-4D10-8D0D-727D3AC94940}"/>
                </a:ext>
              </a:extLst>
            </p:cNvPr>
            <p:cNvSpPr/>
            <p:nvPr/>
          </p:nvSpPr>
          <p:spPr>
            <a:xfrm>
              <a:off x="5537200" y="3495041"/>
              <a:ext cx="3769360" cy="933976"/>
            </a:xfrm>
            <a:custGeom>
              <a:avLst/>
              <a:gdLst>
                <a:gd name="connsiteX0" fmla="*/ 0 w 3769360"/>
                <a:gd name="connsiteY0" fmla="*/ 111760 h 1067265"/>
                <a:gd name="connsiteX1" fmla="*/ 833120 w 3769360"/>
                <a:gd name="connsiteY1" fmla="*/ 833120 h 1067265"/>
                <a:gd name="connsiteX2" fmla="*/ 2733040 w 3769360"/>
                <a:gd name="connsiteY2" fmla="*/ 1016000 h 1067265"/>
                <a:gd name="connsiteX3" fmla="*/ 3769360 w 3769360"/>
                <a:gd name="connsiteY3" fmla="*/ 0 h 1067265"/>
                <a:gd name="connsiteX0" fmla="*/ 0 w 3769360"/>
                <a:gd name="connsiteY0" fmla="*/ 111760 h 1162311"/>
                <a:gd name="connsiteX1" fmla="*/ 1148080 w 3769360"/>
                <a:gd name="connsiteY1" fmla="*/ 1060710 h 1162311"/>
                <a:gd name="connsiteX2" fmla="*/ 2733040 w 3769360"/>
                <a:gd name="connsiteY2" fmla="*/ 1016000 h 1162311"/>
                <a:gd name="connsiteX3" fmla="*/ 3769360 w 3769360"/>
                <a:gd name="connsiteY3" fmla="*/ 0 h 1162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360" h="1162311">
                  <a:moveTo>
                    <a:pt x="0" y="111760"/>
                  </a:moveTo>
                  <a:cubicBezTo>
                    <a:pt x="188806" y="397086"/>
                    <a:pt x="692573" y="910003"/>
                    <a:pt x="1148080" y="1060710"/>
                  </a:cubicBezTo>
                  <a:cubicBezTo>
                    <a:pt x="1603587" y="1211417"/>
                    <a:pt x="2296160" y="1192785"/>
                    <a:pt x="2733040" y="1016000"/>
                  </a:cubicBezTo>
                  <a:cubicBezTo>
                    <a:pt x="3169920" y="839215"/>
                    <a:pt x="3495886" y="438573"/>
                    <a:pt x="3769360" y="0"/>
                  </a:cubicBezTo>
                </a:path>
              </a:pathLst>
            </a:custGeom>
            <a:noFill/>
            <a:ln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4148CAC-83CC-6AF0-4A27-B30BAEC3FDB4}"/>
                </a:ext>
              </a:extLst>
            </p:cNvPr>
            <p:cNvSpPr txBox="1"/>
            <p:nvPr/>
          </p:nvSpPr>
          <p:spPr>
            <a:xfrm>
              <a:off x="6763642" y="4060816"/>
              <a:ext cx="7592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LC MS</a:t>
              </a:r>
              <a:endParaRPr lang="en-IN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A03DF8B6-D68B-8371-D476-0DFA437D1025}"/>
              </a:ext>
            </a:extLst>
          </p:cNvPr>
          <p:cNvSpPr txBox="1"/>
          <p:nvPr/>
        </p:nvSpPr>
        <p:spPr>
          <a:xfrm>
            <a:off x="3932180" y="5405120"/>
            <a:ext cx="61879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In LC MS/MS, </a:t>
            </a:r>
            <a:r>
              <a:rPr lang="en-US" dirty="0">
                <a:solidFill>
                  <a:srgbClr val="0070C0"/>
                </a:solidFill>
                <a:latin typeface="Georgia" panose="02040502050405020303" pitchFamily="18" charset="0"/>
              </a:rPr>
              <a:t>ionization happens in atmospheric pressure</a:t>
            </a:r>
          </a:p>
          <a:p>
            <a:r>
              <a:rPr lang="en-US" dirty="0">
                <a:latin typeface="Georgia" panose="02040502050405020303" pitchFamily="18" charset="0"/>
              </a:rPr>
              <a:t>Ionization is </a:t>
            </a:r>
            <a:r>
              <a:rPr lang="en-US" dirty="0">
                <a:solidFill>
                  <a:srgbClr val="0070C0"/>
                </a:solidFill>
                <a:latin typeface="Georgia" panose="02040502050405020303" pitchFamily="18" charset="0"/>
              </a:rPr>
              <a:t>soft</a:t>
            </a:r>
            <a:r>
              <a:rPr lang="en-US" dirty="0">
                <a:latin typeface="Georgia" panose="02040502050405020303" pitchFamily="18" charset="0"/>
              </a:rPr>
              <a:t>: MH</a:t>
            </a:r>
            <a:r>
              <a:rPr lang="en-US" baseline="30000" dirty="0">
                <a:latin typeface="Georgia" panose="02040502050405020303" pitchFamily="18" charset="0"/>
              </a:rPr>
              <a:t>+</a:t>
            </a:r>
            <a:r>
              <a:rPr lang="en-US" dirty="0">
                <a:latin typeface="Georgia" panose="02040502050405020303" pitchFamily="18" charset="0"/>
              </a:rPr>
              <a:t> ion is formed</a:t>
            </a:r>
          </a:p>
          <a:p>
            <a:r>
              <a:rPr lang="en-US" dirty="0">
                <a:solidFill>
                  <a:srgbClr val="0070C0"/>
                </a:solidFill>
                <a:latin typeface="Georgia" panose="02040502050405020303" pitchFamily="18" charset="0"/>
              </a:rPr>
              <a:t>Standard spectrum libraries not possible</a:t>
            </a:r>
            <a:endParaRPr lang="en-IN" dirty="0">
              <a:solidFill>
                <a:srgbClr val="0070C0"/>
              </a:solidFill>
              <a:latin typeface="Georgia" panose="02040502050405020303" pitchFamily="18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04B76A6-E2A7-48B2-196B-E28CFCE4E01A}"/>
              </a:ext>
            </a:extLst>
          </p:cNvPr>
          <p:cNvGrpSpPr/>
          <p:nvPr/>
        </p:nvGrpSpPr>
        <p:grpSpPr>
          <a:xfrm>
            <a:off x="1064633" y="2447636"/>
            <a:ext cx="2726105" cy="2457963"/>
            <a:chOff x="1042331" y="2447636"/>
            <a:chExt cx="2726105" cy="2457963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4234B17-313C-4843-3367-BDE7B349E627}"/>
                </a:ext>
              </a:extLst>
            </p:cNvPr>
            <p:cNvGrpSpPr/>
            <p:nvPr/>
          </p:nvGrpSpPr>
          <p:grpSpPr>
            <a:xfrm>
              <a:off x="1042331" y="2447636"/>
              <a:ext cx="2726105" cy="2088631"/>
              <a:chOff x="1042331" y="2447636"/>
              <a:chExt cx="2726105" cy="2088631"/>
            </a:xfrm>
          </p:grpSpPr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5AF48E5E-6B9F-A327-E065-46585C03E0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2331" y="2559541"/>
                <a:ext cx="2522338" cy="1976726"/>
              </a:xfrm>
              <a:prstGeom prst="rect">
                <a:avLst/>
              </a:prstGeom>
            </p:spPr>
          </p:pic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E31CF32A-3DB4-35FA-7CC9-F6B577EE6CD9}"/>
                  </a:ext>
                </a:extLst>
              </p:cNvPr>
              <p:cNvSpPr/>
              <p:nvPr/>
            </p:nvSpPr>
            <p:spPr>
              <a:xfrm>
                <a:off x="3315855" y="2447636"/>
                <a:ext cx="452581" cy="193964"/>
              </a:xfrm>
              <a:custGeom>
                <a:avLst/>
                <a:gdLst>
                  <a:gd name="connsiteX0" fmla="*/ 0 w 452581"/>
                  <a:gd name="connsiteY0" fmla="*/ 193964 h 193964"/>
                  <a:gd name="connsiteX1" fmla="*/ 0 w 452581"/>
                  <a:gd name="connsiteY1" fmla="*/ 0 h 193964"/>
                  <a:gd name="connsiteX2" fmla="*/ 452581 w 452581"/>
                  <a:gd name="connsiteY2" fmla="*/ 0 h 193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52581" h="193964">
                    <a:moveTo>
                      <a:pt x="0" y="193964"/>
                    </a:moveTo>
                    <a:lnTo>
                      <a:pt x="0" y="0"/>
                    </a:lnTo>
                    <a:lnTo>
                      <a:pt x="452581" y="0"/>
                    </a:ln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E386C73-65AD-5AC5-69B9-4EEE2108B3CF}"/>
                </a:ext>
              </a:extLst>
            </p:cNvPr>
            <p:cNvSpPr txBox="1"/>
            <p:nvPr/>
          </p:nvSpPr>
          <p:spPr>
            <a:xfrm>
              <a:off x="1970363" y="4536267"/>
              <a:ext cx="666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HPLC</a:t>
              </a:r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3AA9D24-F582-9D61-A89C-442CC5693CB8}"/>
              </a:ext>
            </a:extLst>
          </p:cNvPr>
          <p:cNvCxnSpPr/>
          <p:nvPr/>
        </p:nvCxnSpPr>
        <p:spPr>
          <a:xfrm>
            <a:off x="3786911" y="2437780"/>
            <a:ext cx="0" cy="764093"/>
          </a:xfrm>
          <a:prstGeom prst="line">
            <a:avLst/>
          </a:prstGeom>
          <a:ln w="95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4523E80-8BB5-2D1A-27F4-1E9225D4CEA1}"/>
              </a:ext>
            </a:extLst>
          </p:cNvPr>
          <p:cNvSpPr txBox="1"/>
          <p:nvPr/>
        </p:nvSpPr>
        <p:spPr>
          <a:xfrm>
            <a:off x="104931" y="0"/>
            <a:ext cx="6145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Georgia" panose="02040502050405020303" pitchFamily="18" charset="0"/>
              </a:rPr>
              <a:t>Mass Spectrometry</a:t>
            </a:r>
            <a:endParaRPr lang="en-IN" sz="4000" dirty="0">
              <a:latin typeface="Georgia" panose="02040502050405020303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7232F77-D8C2-13D0-70D8-EC78A49A8422}"/>
              </a:ext>
            </a:extLst>
          </p:cNvPr>
          <p:cNvSpPr txBox="1"/>
          <p:nvPr/>
        </p:nvSpPr>
        <p:spPr>
          <a:xfrm>
            <a:off x="407232" y="527154"/>
            <a:ext cx="6145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Georgia" panose="02040502050405020303" pitchFamily="18" charset="0"/>
              </a:rPr>
              <a:t>Components - overview</a:t>
            </a:r>
            <a:endParaRPr lang="en-IN" sz="4000" dirty="0">
              <a:solidFill>
                <a:schemeClr val="accent4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97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80EE6F-1EE2-057D-CB6E-EA49CC98E788}"/>
              </a:ext>
            </a:extLst>
          </p:cNvPr>
          <p:cNvSpPr txBox="1"/>
          <p:nvPr/>
        </p:nvSpPr>
        <p:spPr>
          <a:xfrm>
            <a:off x="104931" y="0"/>
            <a:ext cx="6145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Georgia" panose="02040502050405020303" pitchFamily="18" charset="0"/>
              </a:rPr>
              <a:t>Mass Spectrometry</a:t>
            </a:r>
            <a:endParaRPr lang="en-IN" sz="4000" dirty="0">
              <a:latin typeface="Georgia" panose="020405020504050203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C20832-E4B9-F1CB-8DC2-AA939C13A6FB}"/>
              </a:ext>
            </a:extLst>
          </p:cNvPr>
          <p:cNvSpPr txBox="1"/>
          <p:nvPr/>
        </p:nvSpPr>
        <p:spPr>
          <a:xfrm>
            <a:off x="407232" y="527154"/>
            <a:ext cx="6145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Georgia" panose="02040502050405020303" pitchFamily="18" charset="0"/>
              </a:rPr>
              <a:t>Ionization</a:t>
            </a:r>
            <a:endParaRPr lang="en-IN" sz="4000" dirty="0">
              <a:solidFill>
                <a:schemeClr val="accent4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  <p:grpSp>
        <p:nvGrpSpPr>
          <p:cNvPr id="4" name="Group 130">
            <a:extLst>
              <a:ext uri="{FF2B5EF4-FFF2-40B4-BE49-F238E27FC236}">
                <a16:creationId xmlns:a16="http://schemas.microsoft.com/office/drawing/2014/main" id="{C90DE699-1265-DC7E-B721-4264CEA9B488}"/>
              </a:ext>
            </a:extLst>
          </p:cNvPr>
          <p:cNvGrpSpPr>
            <a:grpSpLocks/>
          </p:cNvGrpSpPr>
          <p:nvPr/>
        </p:nvGrpSpPr>
        <p:grpSpPr bwMode="auto">
          <a:xfrm>
            <a:off x="1410526" y="2503147"/>
            <a:ext cx="3268663" cy="1117602"/>
            <a:chOff x="533" y="2688"/>
            <a:chExt cx="2059" cy="704"/>
          </a:xfrm>
        </p:grpSpPr>
        <p:sp>
          <p:nvSpPr>
            <p:cNvPr id="5" name="Line 6">
              <a:extLst>
                <a:ext uri="{FF2B5EF4-FFF2-40B4-BE49-F238E27FC236}">
                  <a16:creationId xmlns:a16="http://schemas.microsoft.com/office/drawing/2014/main" id="{15591C29-1656-8832-4F16-7452A015CE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76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" name="Line 7">
              <a:extLst>
                <a:ext uri="{FF2B5EF4-FFF2-40B4-BE49-F238E27FC236}">
                  <a16:creationId xmlns:a16="http://schemas.microsoft.com/office/drawing/2014/main" id="{597DC568-960A-AA6F-BBF2-CC49B3464F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90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Line 10">
              <a:extLst>
                <a:ext uri="{FF2B5EF4-FFF2-40B4-BE49-F238E27FC236}">
                  <a16:creationId xmlns:a16="http://schemas.microsoft.com/office/drawing/2014/main" id="{1EA15D88-9364-A03A-B78D-0B57EF5188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278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dirty="0"/>
            </a:p>
          </p:txBody>
        </p:sp>
        <p:grpSp>
          <p:nvGrpSpPr>
            <p:cNvPr id="8" name="Group 19">
              <a:extLst>
                <a:ext uri="{FF2B5EF4-FFF2-40B4-BE49-F238E27FC236}">
                  <a16:creationId xmlns:a16="http://schemas.microsoft.com/office/drawing/2014/main" id="{D1149CDE-10B3-DA97-13CB-1619506A66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56" y="2688"/>
              <a:ext cx="336" cy="288"/>
              <a:chOff x="1920" y="2592"/>
              <a:chExt cx="336" cy="288"/>
            </a:xfrm>
          </p:grpSpPr>
          <p:sp>
            <p:nvSpPr>
              <p:cNvPr id="15" name="Line 12">
                <a:extLst>
                  <a:ext uri="{FF2B5EF4-FFF2-40B4-BE49-F238E27FC236}">
                    <a16:creationId xmlns:a16="http://schemas.microsoft.com/office/drawing/2014/main" id="{69CC6DB6-13FE-1F7A-C56D-6F63D45DE4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20" y="2592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0070C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" name="Line 13">
                <a:extLst>
                  <a:ext uri="{FF2B5EF4-FFF2-40B4-BE49-F238E27FC236}">
                    <a16:creationId xmlns:a16="http://schemas.microsoft.com/office/drawing/2014/main" id="{5B251B2E-7663-B604-8611-2788972A41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20" y="2640"/>
                <a:ext cx="336" cy="96"/>
              </a:xfrm>
              <a:prstGeom prst="line">
                <a:avLst/>
              </a:prstGeom>
              <a:noFill/>
              <a:ln w="9525">
                <a:solidFill>
                  <a:srgbClr val="0070C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" name="Line 14">
                <a:extLst>
                  <a:ext uri="{FF2B5EF4-FFF2-40B4-BE49-F238E27FC236}">
                    <a16:creationId xmlns:a16="http://schemas.microsoft.com/office/drawing/2014/main" id="{FB59977B-6C75-CE46-223E-9E56FA8ED0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20" y="2688"/>
                <a:ext cx="336" cy="48"/>
              </a:xfrm>
              <a:prstGeom prst="line">
                <a:avLst/>
              </a:prstGeom>
              <a:noFill/>
              <a:ln w="9525">
                <a:solidFill>
                  <a:srgbClr val="0070C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" name="Line 15">
                <a:extLst>
                  <a:ext uri="{FF2B5EF4-FFF2-40B4-BE49-F238E27FC236}">
                    <a16:creationId xmlns:a16="http://schemas.microsoft.com/office/drawing/2014/main" id="{556CACBF-7B08-0681-6DB2-1CA1E157E4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2736"/>
                <a:ext cx="336" cy="0"/>
              </a:xfrm>
              <a:prstGeom prst="line">
                <a:avLst/>
              </a:prstGeom>
              <a:noFill/>
              <a:ln w="9525">
                <a:solidFill>
                  <a:srgbClr val="0070C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9" name="Line 16">
                <a:extLst>
                  <a:ext uri="{FF2B5EF4-FFF2-40B4-BE49-F238E27FC236}">
                    <a16:creationId xmlns:a16="http://schemas.microsoft.com/office/drawing/2014/main" id="{DFB27A59-CB57-B08D-E5BD-3DA6BF5FA9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2736"/>
                <a:ext cx="336" cy="48"/>
              </a:xfrm>
              <a:prstGeom prst="line">
                <a:avLst/>
              </a:prstGeom>
              <a:noFill/>
              <a:ln w="9525">
                <a:solidFill>
                  <a:srgbClr val="0070C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 dirty="0"/>
              </a:p>
            </p:txBody>
          </p:sp>
          <p:sp>
            <p:nvSpPr>
              <p:cNvPr id="20" name="Line 17">
                <a:extLst>
                  <a:ext uri="{FF2B5EF4-FFF2-40B4-BE49-F238E27FC236}">
                    <a16:creationId xmlns:a16="http://schemas.microsoft.com/office/drawing/2014/main" id="{AF5F5431-088A-5824-DFB0-58094F94E6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2736"/>
                <a:ext cx="336" cy="96"/>
              </a:xfrm>
              <a:prstGeom prst="line">
                <a:avLst/>
              </a:prstGeom>
              <a:noFill/>
              <a:ln w="9525">
                <a:solidFill>
                  <a:srgbClr val="0070C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" name="Line 18">
                <a:extLst>
                  <a:ext uri="{FF2B5EF4-FFF2-40B4-BE49-F238E27FC236}">
                    <a16:creationId xmlns:a16="http://schemas.microsoft.com/office/drawing/2014/main" id="{E06411A1-ED0A-7DC8-E1DC-45249A675A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2736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0070C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 dirty="0"/>
              </a:p>
            </p:txBody>
          </p:sp>
        </p:grpSp>
        <p:sp>
          <p:nvSpPr>
            <p:cNvPr id="9" name="Rectangle 20">
              <a:extLst>
                <a:ext uri="{FF2B5EF4-FFF2-40B4-BE49-F238E27FC236}">
                  <a16:creationId xmlns:a16="http://schemas.microsoft.com/office/drawing/2014/main" id="{D877942C-6643-D347-DCD2-B3620EE29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808"/>
              <a:ext cx="81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" name="Text Box 24">
              <a:extLst>
                <a:ext uri="{FF2B5EF4-FFF2-40B4-BE49-F238E27FC236}">
                  <a16:creationId xmlns:a16="http://schemas.microsoft.com/office/drawing/2014/main" id="{6A63D02D-E5C9-C2A4-BB93-21B1E2AE1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" y="2721"/>
              <a:ext cx="64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b="1" dirty="0"/>
                <a:t>From HPLC </a:t>
              </a:r>
            </a:p>
            <a:p>
              <a:r>
                <a:rPr lang="en-US" altLang="en-US" sz="1400" b="1" dirty="0"/>
                <a:t>pump</a:t>
              </a:r>
            </a:p>
          </p:txBody>
        </p:sp>
        <p:sp>
          <p:nvSpPr>
            <p:cNvPr id="11" name="Line 26">
              <a:extLst>
                <a:ext uri="{FF2B5EF4-FFF2-40B4-BE49-F238E27FC236}">
                  <a16:creationId xmlns:a16="http://schemas.microsoft.com/office/drawing/2014/main" id="{33AFA50D-1C65-4646-FAD6-977B27C556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83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Line 27">
              <a:extLst>
                <a:ext uri="{FF2B5EF4-FFF2-40B4-BE49-F238E27FC236}">
                  <a16:creationId xmlns:a16="http://schemas.microsoft.com/office/drawing/2014/main" id="{49C0B408-71FE-77BD-622E-75DCF6417C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288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Line 28">
              <a:extLst>
                <a:ext uri="{FF2B5EF4-FFF2-40B4-BE49-F238E27FC236}">
                  <a16:creationId xmlns:a16="http://schemas.microsoft.com/office/drawing/2014/main" id="{E3779E42-7BC4-3A64-8737-16FA656A37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28" y="292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Text Box 29">
              <a:extLst>
                <a:ext uri="{FF2B5EF4-FFF2-40B4-BE49-F238E27FC236}">
                  <a16:creationId xmlns:a16="http://schemas.microsoft.com/office/drawing/2014/main" id="{E9E76887-9EDB-CE71-86C4-5675658343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3198"/>
              <a:ext cx="764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b="1" dirty="0"/>
                <a:t>Nebulizer Gas</a:t>
              </a:r>
            </a:p>
          </p:txBody>
        </p:sp>
      </p:grpSp>
      <p:sp>
        <p:nvSpPr>
          <p:cNvPr id="22" name="Line 31">
            <a:extLst>
              <a:ext uri="{FF2B5EF4-FFF2-40B4-BE49-F238E27FC236}">
                <a16:creationId xmlns:a16="http://schemas.microsoft.com/office/drawing/2014/main" id="{9E5FE1B3-B466-4286-17FD-D2A856FED0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907788" y="2731739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23" name="Group 136">
            <a:extLst>
              <a:ext uri="{FF2B5EF4-FFF2-40B4-BE49-F238E27FC236}">
                <a16:creationId xmlns:a16="http://schemas.microsoft.com/office/drawing/2014/main" id="{BF46517C-22CC-7C47-AA21-A555FD4F2564}"/>
              </a:ext>
            </a:extLst>
          </p:cNvPr>
          <p:cNvGrpSpPr>
            <a:grpSpLocks/>
          </p:cNvGrpSpPr>
          <p:nvPr/>
        </p:nvGrpSpPr>
        <p:grpSpPr bwMode="auto">
          <a:xfrm>
            <a:off x="7346192" y="2150714"/>
            <a:ext cx="690563" cy="1112838"/>
            <a:chOff x="3792" y="1650"/>
            <a:chExt cx="435" cy="701"/>
          </a:xfrm>
        </p:grpSpPr>
        <p:grpSp>
          <p:nvGrpSpPr>
            <p:cNvPr id="24" name="Group 80">
              <a:extLst>
                <a:ext uri="{FF2B5EF4-FFF2-40B4-BE49-F238E27FC236}">
                  <a16:creationId xmlns:a16="http://schemas.microsoft.com/office/drawing/2014/main" id="{FC6CC2B4-F3B2-9837-CB2E-5F7797BE53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2" y="1650"/>
              <a:ext cx="345" cy="316"/>
              <a:chOff x="3396" y="2946"/>
              <a:chExt cx="345" cy="316"/>
            </a:xfrm>
          </p:grpSpPr>
          <p:sp>
            <p:nvSpPr>
              <p:cNvPr id="34" name="Oval 58">
                <a:extLst>
                  <a:ext uri="{FF2B5EF4-FFF2-40B4-BE49-F238E27FC236}">
                    <a16:creationId xmlns:a16="http://schemas.microsoft.com/office/drawing/2014/main" id="{7E463587-707B-653C-67C3-26E72AF361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1" y="2998"/>
                <a:ext cx="240" cy="24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lumMod val="89000"/>
                    </a:schemeClr>
                  </a:gs>
                  <a:gs pos="23000">
                    <a:schemeClr val="accent5">
                      <a:lumMod val="89000"/>
                    </a:schemeClr>
                  </a:gs>
                  <a:gs pos="69000">
                    <a:schemeClr val="accent5">
                      <a:lumMod val="75000"/>
                    </a:schemeClr>
                  </a:gs>
                  <a:gs pos="97000">
                    <a:schemeClr val="accent5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>
                  <a:solidFill>
                    <a:srgbClr val="FFFF00"/>
                  </a:solidFill>
                </a:endParaRPr>
              </a:p>
            </p:txBody>
          </p:sp>
          <p:sp>
            <p:nvSpPr>
              <p:cNvPr id="35" name="Text Box 59">
                <a:extLst>
                  <a:ext uri="{FF2B5EF4-FFF2-40B4-BE49-F238E27FC236}">
                    <a16:creationId xmlns:a16="http://schemas.microsoft.com/office/drawing/2014/main" id="{00DD89B7-CA65-A51F-F19F-8A9F887702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19" y="3088"/>
                <a:ext cx="165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200" dirty="0">
                    <a:solidFill>
                      <a:srgbClr val="FFFF00"/>
                    </a:solidFill>
                  </a:rPr>
                  <a:t>+</a:t>
                </a:r>
              </a:p>
            </p:txBody>
          </p:sp>
          <p:sp>
            <p:nvSpPr>
              <p:cNvPr id="36" name="Text Box 61">
                <a:extLst>
                  <a:ext uri="{FF2B5EF4-FFF2-40B4-BE49-F238E27FC236}">
                    <a16:creationId xmlns:a16="http://schemas.microsoft.com/office/drawing/2014/main" id="{A78B2BD0-C309-2095-047C-E6F2BAF11A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54" y="3080"/>
                <a:ext cx="165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200" dirty="0">
                    <a:solidFill>
                      <a:srgbClr val="FFFF00"/>
                    </a:solidFill>
                  </a:rPr>
                  <a:t>+</a:t>
                </a:r>
              </a:p>
            </p:txBody>
          </p:sp>
          <p:sp>
            <p:nvSpPr>
              <p:cNvPr id="37" name="Text Box 63">
                <a:extLst>
                  <a:ext uri="{FF2B5EF4-FFF2-40B4-BE49-F238E27FC236}">
                    <a16:creationId xmlns:a16="http://schemas.microsoft.com/office/drawing/2014/main" id="{A7EFE357-171F-49AD-2C09-BADD1F6D4F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32" y="2946"/>
                <a:ext cx="165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200">
                    <a:solidFill>
                      <a:srgbClr val="FFFF00"/>
                    </a:solidFill>
                  </a:rPr>
                  <a:t>+</a:t>
                </a:r>
              </a:p>
            </p:txBody>
          </p:sp>
          <p:sp>
            <p:nvSpPr>
              <p:cNvPr id="38" name="Text Box 64">
                <a:extLst>
                  <a:ext uri="{FF2B5EF4-FFF2-40B4-BE49-F238E27FC236}">
                    <a16:creationId xmlns:a16="http://schemas.microsoft.com/office/drawing/2014/main" id="{B493B785-6874-EFA8-8401-35ABE60002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76" y="2988"/>
                <a:ext cx="165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200">
                    <a:solidFill>
                      <a:srgbClr val="FFFF00"/>
                    </a:solidFill>
                  </a:rPr>
                  <a:t>+</a:t>
                </a:r>
              </a:p>
            </p:txBody>
          </p:sp>
          <p:sp>
            <p:nvSpPr>
              <p:cNvPr id="39" name="Text Box 65">
                <a:extLst>
                  <a:ext uri="{FF2B5EF4-FFF2-40B4-BE49-F238E27FC236}">
                    <a16:creationId xmlns:a16="http://schemas.microsoft.com/office/drawing/2014/main" id="{FC78B651-E743-C570-FFA7-34CFD23EA3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96" y="3012"/>
                <a:ext cx="165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200">
                    <a:solidFill>
                      <a:srgbClr val="FFFF00"/>
                    </a:solidFill>
                  </a:rPr>
                  <a:t>+</a:t>
                </a:r>
              </a:p>
            </p:txBody>
          </p:sp>
          <p:sp>
            <p:nvSpPr>
              <p:cNvPr id="40" name="Text Box 67">
                <a:extLst>
                  <a:ext uri="{FF2B5EF4-FFF2-40B4-BE49-F238E27FC236}">
                    <a16:creationId xmlns:a16="http://schemas.microsoft.com/office/drawing/2014/main" id="{E2641C33-A245-7944-87D5-CBBFEE12E8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0" y="2946"/>
                <a:ext cx="165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200" dirty="0">
                    <a:solidFill>
                      <a:srgbClr val="FFFF00"/>
                    </a:solidFill>
                  </a:rPr>
                  <a:t>+</a:t>
                </a:r>
              </a:p>
            </p:txBody>
          </p:sp>
        </p:grpSp>
        <p:grpSp>
          <p:nvGrpSpPr>
            <p:cNvPr id="25" name="Group 81">
              <a:extLst>
                <a:ext uri="{FF2B5EF4-FFF2-40B4-BE49-F238E27FC236}">
                  <a16:creationId xmlns:a16="http://schemas.microsoft.com/office/drawing/2014/main" id="{5A11BC1D-1F92-6244-D54C-B5AF534D92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75" y="1815"/>
              <a:ext cx="352" cy="536"/>
              <a:chOff x="3383" y="2727"/>
              <a:chExt cx="352" cy="536"/>
            </a:xfrm>
          </p:grpSpPr>
          <p:sp>
            <p:nvSpPr>
              <p:cNvPr id="26" name="Oval 82">
                <a:extLst>
                  <a:ext uri="{FF2B5EF4-FFF2-40B4-BE49-F238E27FC236}">
                    <a16:creationId xmlns:a16="http://schemas.microsoft.com/office/drawing/2014/main" id="{13486529-C611-2775-5ED8-59400E565F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1" y="2976"/>
                <a:ext cx="240" cy="24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lumMod val="89000"/>
                    </a:schemeClr>
                  </a:gs>
                  <a:gs pos="23000">
                    <a:schemeClr val="accent5">
                      <a:lumMod val="89000"/>
                    </a:schemeClr>
                  </a:gs>
                  <a:gs pos="69000">
                    <a:schemeClr val="accent5">
                      <a:lumMod val="75000"/>
                    </a:schemeClr>
                  </a:gs>
                  <a:gs pos="97000">
                    <a:schemeClr val="accent5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>
                  <a:solidFill>
                    <a:srgbClr val="FFFF00"/>
                  </a:solidFill>
                </a:endParaRPr>
              </a:p>
            </p:txBody>
          </p:sp>
          <p:sp>
            <p:nvSpPr>
              <p:cNvPr id="27" name="Text Box 83">
                <a:extLst>
                  <a:ext uri="{FF2B5EF4-FFF2-40B4-BE49-F238E27FC236}">
                    <a16:creationId xmlns:a16="http://schemas.microsoft.com/office/drawing/2014/main" id="{043998C7-F7C6-E663-EB60-C8DDC7EE27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38" y="3078"/>
                <a:ext cx="165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200">
                    <a:solidFill>
                      <a:srgbClr val="FFFF00"/>
                    </a:solidFill>
                  </a:rPr>
                  <a:t>+</a:t>
                </a:r>
              </a:p>
            </p:txBody>
          </p:sp>
          <p:sp>
            <p:nvSpPr>
              <p:cNvPr id="28" name="Text Box 84">
                <a:extLst>
                  <a:ext uri="{FF2B5EF4-FFF2-40B4-BE49-F238E27FC236}">
                    <a16:creationId xmlns:a16="http://schemas.microsoft.com/office/drawing/2014/main" id="{58993D40-2710-5B4C-1DB2-37F545D597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16" y="3090"/>
                <a:ext cx="172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200">
                    <a:solidFill>
                      <a:srgbClr val="FFFF00"/>
                    </a:solidFill>
                  </a:rPr>
                  <a:t>+</a:t>
                </a:r>
              </a:p>
            </p:txBody>
          </p:sp>
          <p:sp>
            <p:nvSpPr>
              <p:cNvPr id="29" name="Text Box 85">
                <a:extLst>
                  <a:ext uri="{FF2B5EF4-FFF2-40B4-BE49-F238E27FC236}">
                    <a16:creationId xmlns:a16="http://schemas.microsoft.com/office/drawing/2014/main" id="{1D772558-6150-2402-8DFC-75B7F0FE6D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70" y="3060"/>
                <a:ext cx="165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200" dirty="0">
                    <a:solidFill>
                      <a:srgbClr val="FFFF00"/>
                    </a:solidFill>
                  </a:rPr>
                  <a:t>+</a:t>
                </a:r>
              </a:p>
            </p:txBody>
          </p:sp>
          <p:sp>
            <p:nvSpPr>
              <p:cNvPr id="30" name="Text Box 86">
                <a:extLst>
                  <a:ext uri="{FF2B5EF4-FFF2-40B4-BE49-F238E27FC236}">
                    <a16:creationId xmlns:a16="http://schemas.microsoft.com/office/drawing/2014/main" id="{3890EA6F-25EF-7893-808C-EC53CAA3F5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83" y="2727"/>
                <a:ext cx="165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200">
                    <a:solidFill>
                      <a:srgbClr val="FFFF00"/>
                    </a:solidFill>
                  </a:rPr>
                  <a:t>+</a:t>
                </a:r>
              </a:p>
            </p:txBody>
          </p:sp>
          <p:sp>
            <p:nvSpPr>
              <p:cNvPr id="31" name="Text Box 87">
                <a:extLst>
                  <a:ext uri="{FF2B5EF4-FFF2-40B4-BE49-F238E27FC236}">
                    <a16:creationId xmlns:a16="http://schemas.microsoft.com/office/drawing/2014/main" id="{93F3B0C3-10D6-9DA3-2BDA-BAA0525F55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9" y="2972"/>
                <a:ext cx="165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200" dirty="0">
                    <a:solidFill>
                      <a:srgbClr val="FFFF00"/>
                    </a:solidFill>
                  </a:rPr>
                  <a:t>+</a:t>
                </a:r>
              </a:p>
            </p:txBody>
          </p:sp>
          <p:sp>
            <p:nvSpPr>
              <p:cNvPr id="32" name="Text Box 88">
                <a:extLst>
                  <a:ext uri="{FF2B5EF4-FFF2-40B4-BE49-F238E27FC236}">
                    <a16:creationId xmlns:a16="http://schemas.microsoft.com/office/drawing/2014/main" id="{34300269-CE25-119F-B627-A898E39F7C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96" y="3012"/>
                <a:ext cx="165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200">
                    <a:solidFill>
                      <a:srgbClr val="FFFF00"/>
                    </a:solidFill>
                  </a:rPr>
                  <a:t>+</a:t>
                </a:r>
              </a:p>
            </p:txBody>
          </p:sp>
          <p:sp>
            <p:nvSpPr>
              <p:cNvPr id="33" name="Text Box 89">
                <a:extLst>
                  <a:ext uri="{FF2B5EF4-FFF2-40B4-BE49-F238E27FC236}">
                    <a16:creationId xmlns:a16="http://schemas.microsoft.com/office/drawing/2014/main" id="{9EC55BD6-425A-99FB-F4BC-3813F09DE8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7" y="2925"/>
                <a:ext cx="165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200" dirty="0">
                    <a:solidFill>
                      <a:srgbClr val="FFFF00"/>
                    </a:solidFill>
                  </a:rPr>
                  <a:t>+</a:t>
                </a:r>
              </a:p>
            </p:txBody>
          </p:sp>
        </p:grpSp>
      </p:grpSp>
      <p:grpSp>
        <p:nvGrpSpPr>
          <p:cNvPr id="41" name="Group 135">
            <a:extLst>
              <a:ext uri="{FF2B5EF4-FFF2-40B4-BE49-F238E27FC236}">
                <a16:creationId xmlns:a16="http://schemas.microsoft.com/office/drawing/2014/main" id="{0CC1AB66-46EC-C65C-7961-7202FED38B4C}"/>
              </a:ext>
            </a:extLst>
          </p:cNvPr>
          <p:cNvGrpSpPr>
            <a:grpSpLocks/>
          </p:cNvGrpSpPr>
          <p:nvPr/>
        </p:nvGrpSpPr>
        <p:grpSpPr bwMode="auto">
          <a:xfrm>
            <a:off x="6165088" y="2465043"/>
            <a:ext cx="1238250" cy="307976"/>
            <a:chOff x="3048" y="1848"/>
            <a:chExt cx="780" cy="194"/>
          </a:xfrm>
        </p:grpSpPr>
        <p:sp>
          <p:nvSpPr>
            <p:cNvPr id="42" name="Text Box 79">
              <a:extLst>
                <a:ext uri="{FF2B5EF4-FFF2-40B4-BE49-F238E27FC236}">
                  <a16:creationId xmlns:a16="http://schemas.microsoft.com/office/drawing/2014/main" id="{87512266-A070-6309-9AD7-246176EEDD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" y="1848"/>
              <a:ext cx="780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1400" b="1" dirty="0"/>
                <a:t>Evaporation</a:t>
              </a:r>
            </a:p>
          </p:txBody>
        </p:sp>
        <p:sp>
          <p:nvSpPr>
            <p:cNvPr id="43" name="Line 90">
              <a:extLst>
                <a:ext uri="{FF2B5EF4-FFF2-40B4-BE49-F238E27FC236}">
                  <a16:creationId xmlns:a16="http://schemas.microsoft.com/office/drawing/2014/main" id="{39EF52F3-B096-8681-C869-43251D239F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201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4" name="Group 129">
            <a:extLst>
              <a:ext uri="{FF2B5EF4-FFF2-40B4-BE49-F238E27FC236}">
                <a16:creationId xmlns:a16="http://schemas.microsoft.com/office/drawing/2014/main" id="{921D2CBC-3760-EE67-C1A5-23941C47633F}"/>
              </a:ext>
            </a:extLst>
          </p:cNvPr>
          <p:cNvGrpSpPr>
            <a:grpSpLocks/>
          </p:cNvGrpSpPr>
          <p:nvPr/>
        </p:nvGrpSpPr>
        <p:grpSpPr bwMode="auto">
          <a:xfrm>
            <a:off x="8603488" y="2341214"/>
            <a:ext cx="762000" cy="762000"/>
            <a:chOff x="3840" y="2880"/>
            <a:chExt cx="480" cy="480"/>
          </a:xfrm>
          <a:gradFill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</p:grpSpPr>
        <p:sp>
          <p:nvSpPr>
            <p:cNvPr id="45" name="Oval 101">
              <a:extLst>
                <a:ext uri="{FF2B5EF4-FFF2-40B4-BE49-F238E27FC236}">
                  <a16:creationId xmlns:a16="http://schemas.microsoft.com/office/drawing/2014/main" id="{45EEDBA0-BB07-AEDD-D075-B8B5096120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3024"/>
              <a:ext cx="48" cy="48"/>
            </a:xfrm>
            <a:prstGeom prst="ellipse">
              <a:avLst/>
            </a:prstGeom>
            <a:grp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6" name="Oval 109">
              <a:extLst>
                <a:ext uri="{FF2B5EF4-FFF2-40B4-BE49-F238E27FC236}">
                  <a16:creationId xmlns:a16="http://schemas.microsoft.com/office/drawing/2014/main" id="{D888CFEE-B48B-8308-1408-D32192A268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3120"/>
              <a:ext cx="48" cy="48"/>
            </a:xfrm>
            <a:prstGeom prst="ellipse">
              <a:avLst/>
            </a:prstGeom>
            <a:grp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7" name="Oval 110">
              <a:extLst>
                <a:ext uri="{FF2B5EF4-FFF2-40B4-BE49-F238E27FC236}">
                  <a16:creationId xmlns:a16="http://schemas.microsoft.com/office/drawing/2014/main" id="{2F5DD25D-E497-B8A1-305B-24692AC43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3072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8" name="Oval 111">
              <a:extLst>
                <a:ext uri="{FF2B5EF4-FFF2-40B4-BE49-F238E27FC236}">
                  <a16:creationId xmlns:a16="http://schemas.microsoft.com/office/drawing/2014/main" id="{A69AE4C4-2BCE-1E6E-1EA6-4A08F6DC4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3216"/>
              <a:ext cx="48" cy="48"/>
            </a:xfrm>
            <a:prstGeom prst="ellipse">
              <a:avLst/>
            </a:prstGeom>
            <a:grp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9" name="Oval 112">
              <a:extLst>
                <a:ext uri="{FF2B5EF4-FFF2-40B4-BE49-F238E27FC236}">
                  <a16:creationId xmlns:a16="http://schemas.microsoft.com/office/drawing/2014/main" id="{BCBAB5E1-BD3B-7F67-F885-F836828EC9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928"/>
              <a:ext cx="48" cy="48"/>
            </a:xfrm>
            <a:prstGeom prst="ellipse">
              <a:avLst/>
            </a:prstGeom>
            <a:grp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" name="Oval 113">
              <a:extLst>
                <a:ext uri="{FF2B5EF4-FFF2-40B4-BE49-F238E27FC236}">
                  <a16:creationId xmlns:a16="http://schemas.microsoft.com/office/drawing/2014/main" id="{E2203BB9-4D94-C115-0EF8-A2CDC40F25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3072"/>
              <a:ext cx="48" cy="48"/>
            </a:xfrm>
            <a:prstGeom prst="ellipse">
              <a:avLst/>
            </a:prstGeom>
            <a:grp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" name="Oval 114">
              <a:extLst>
                <a:ext uri="{FF2B5EF4-FFF2-40B4-BE49-F238E27FC236}">
                  <a16:creationId xmlns:a16="http://schemas.microsoft.com/office/drawing/2014/main" id="{8D180812-4878-93B6-5416-A5B0B8F071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928"/>
              <a:ext cx="48" cy="48"/>
            </a:xfrm>
            <a:prstGeom prst="ellipse">
              <a:avLst/>
            </a:prstGeom>
            <a:grp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2" name="Oval 115">
              <a:extLst>
                <a:ext uri="{FF2B5EF4-FFF2-40B4-BE49-F238E27FC236}">
                  <a16:creationId xmlns:a16="http://schemas.microsoft.com/office/drawing/2014/main" id="{6AD8C5FA-1980-ECDA-B524-41B8EA978D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3120"/>
              <a:ext cx="48" cy="48"/>
            </a:xfrm>
            <a:prstGeom prst="ellipse">
              <a:avLst/>
            </a:prstGeom>
            <a:grp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3" name="Oval 116">
              <a:extLst>
                <a:ext uri="{FF2B5EF4-FFF2-40B4-BE49-F238E27FC236}">
                  <a16:creationId xmlns:a16="http://schemas.microsoft.com/office/drawing/2014/main" id="{FEA63B94-D5D5-B9CE-864F-6D61549B9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3120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" name="Oval 117">
              <a:extLst>
                <a:ext uri="{FF2B5EF4-FFF2-40B4-BE49-F238E27FC236}">
                  <a16:creationId xmlns:a16="http://schemas.microsoft.com/office/drawing/2014/main" id="{EE07312B-ADDF-D0AF-E734-B52503B739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3168"/>
              <a:ext cx="48" cy="48"/>
            </a:xfrm>
            <a:prstGeom prst="ellipse">
              <a:avLst/>
            </a:prstGeom>
            <a:grp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" name="Oval 118">
              <a:extLst>
                <a:ext uri="{FF2B5EF4-FFF2-40B4-BE49-F238E27FC236}">
                  <a16:creationId xmlns:a16="http://schemas.microsoft.com/office/drawing/2014/main" id="{399642B7-81EC-3BE9-4953-627838F9E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3216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" name="Oval 119">
              <a:extLst>
                <a:ext uri="{FF2B5EF4-FFF2-40B4-BE49-F238E27FC236}">
                  <a16:creationId xmlns:a16="http://schemas.microsoft.com/office/drawing/2014/main" id="{BEFEDEB6-6D22-AED5-B617-3248B262C2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3264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7" name="Oval 120">
              <a:extLst>
                <a:ext uri="{FF2B5EF4-FFF2-40B4-BE49-F238E27FC236}">
                  <a16:creationId xmlns:a16="http://schemas.microsoft.com/office/drawing/2014/main" id="{D0EE9D21-A85B-915C-7F59-07DE69227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3024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8" name="Oval 121">
              <a:extLst>
                <a:ext uri="{FF2B5EF4-FFF2-40B4-BE49-F238E27FC236}">
                  <a16:creationId xmlns:a16="http://schemas.microsoft.com/office/drawing/2014/main" id="{0310A6C7-AD4E-B941-133A-D21263401C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3216"/>
              <a:ext cx="48" cy="48"/>
            </a:xfrm>
            <a:prstGeom prst="ellipse">
              <a:avLst/>
            </a:prstGeom>
            <a:grp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" name="Oval 122">
              <a:extLst>
                <a:ext uri="{FF2B5EF4-FFF2-40B4-BE49-F238E27FC236}">
                  <a16:creationId xmlns:a16="http://schemas.microsoft.com/office/drawing/2014/main" id="{1FC1BDA3-C669-A029-8470-B9B0552DFC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3120"/>
              <a:ext cx="48" cy="48"/>
            </a:xfrm>
            <a:prstGeom prst="ellipse">
              <a:avLst/>
            </a:prstGeom>
            <a:grp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0" name="Oval 123">
              <a:extLst>
                <a:ext uri="{FF2B5EF4-FFF2-40B4-BE49-F238E27FC236}">
                  <a16:creationId xmlns:a16="http://schemas.microsoft.com/office/drawing/2014/main" id="{65407630-8DD9-72A9-98EB-798F7BEF40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3312"/>
              <a:ext cx="48" cy="48"/>
            </a:xfrm>
            <a:prstGeom prst="ellipse">
              <a:avLst/>
            </a:prstGeom>
            <a:grp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1" name="Oval 124">
              <a:extLst>
                <a:ext uri="{FF2B5EF4-FFF2-40B4-BE49-F238E27FC236}">
                  <a16:creationId xmlns:a16="http://schemas.microsoft.com/office/drawing/2014/main" id="{B3C29329-9ED0-BF86-8C98-9820F4E5F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976"/>
              <a:ext cx="48" cy="48"/>
            </a:xfrm>
            <a:prstGeom prst="ellipse">
              <a:avLst/>
            </a:prstGeom>
            <a:grp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2" name="Oval 125">
              <a:extLst>
                <a:ext uri="{FF2B5EF4-FFF2-40B4-BE49-F238E27FC236}">
                  <a16:creationId xmlns:a16="http://schemas.microsoft.com/office/drawing/2014/main" id="{6E755970-2B33-8DFB-F0D8-C8019D19F2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928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3" name="Oval 126">
              <a:extLst>
                <a:ext uri="{FF2B5EF4-FFF2-40B4-BE49-F238E27FC236}">
                  <a16:creationId xmlns:a16="http://schemas.microsoft.com/office/drawing/2014/main" id="{8CBDC4A6-0D91-19D4-D54E-9CFAE6F0A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880"/>
              <a:ext cx="48" cy="48"/>
            </a:xfrm>
            <a:prstGeom prst="ellipse">
              <a:avLst/>
            </a:prstGeom>
            <a:grp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4" name="Oval 127">
              <a:extLst>
                <a:ext uri="{FF2B5EF4-FFF2-40B4-BE49-F238E27FC236}">
                  <a16:creationId xmlns:a16="http://schemas.microsoft.com/office/drawing/2014/main" id="{9CF48AA7-F28F-CDBC-EE21-0B1D5194A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3120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" name="Oval 128">
              <a:extLst>
                <a:ext uri="{FF2B5EF4-FFF2-40B4-BE49-F238E27FC236}">
                  <a16:creationId xmlns:a16="http://schemas.microsoft.com/office/drawing/2014/main" id="{CD9B46A4-3B0A-4451-C306-A256C482FD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3168"/>
              <a:ext cx="48" cy="48"/>
            </a:xfrm>
            <a:prstGeom prst="ellipse">
              <a:avLst/>
            </a:prstGeom>
            <a:grp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6" name="Group 134">
            <a:extLst>
              <a:ext uri="{FF2B5EF4-FFF2-40B4-BE49-F238E27FC236}">
                <a16:creationId xmlns:a16="http://schemas.microsoft.com/office/drawing/2014/main" id="{5A75648C-D742-8FDB-6899-BD4ECA57B59C}"/>
              </a:ext>
            </a:extLst>
          </p:cNvPr>
          <p:cNvGrpSpPr>
            <a:grpSpLocks/>
          </p:cNvGrpSpPr>
          <p:nvPr/>
        </p:nvGrpSpPr>
        <p:grpSpPr bwMode="auto">
          <a:xfrm>
            <a:off x="8184388" y="2503139"/>
            <a:ext cx="381000" cy="381000"/>
            <a:chOff x="4320" y="1872"/>
            <a:chExt cx="240" cy="240"/>
          </a:xfrm>
        </p:grpSpPr>
        <p:sp>
          <p:nvSpPr>
            <p:cNvPr id="67" name="Line 131">
              <a:extLst>
                <a:ext uri="{FF2B5EF4-FFF2-40B4-BE49-F238E27FC236}">
                  <a16:creationId xmlns:a16="http://schemas.microsoft.com/office/drawing/2014/main" id="{88134F61-3B0D-8E5B-E8E3-D740BF2CAE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20" y="1872"/>
              <a:ext cx="24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8" name="Line 132">
              <a:extLst>
                <a:ext uri="{FF2B5EF4-FFF2-40B4-BE49-F238E27FC236}">
                  <a16:creationId xmlns:a16="http://schemas.microsoft.com/office/drawing/2014/main" id="{0CD0B9BA-C624-6844-8772-783EB59A26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20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9" name="Line 133">
              <a:extLst>
                <a:ext uri="{FF2B5EF4-FFF2-40B4-BE49-F238E27FC236}">
                  <a16:creationId xmlns:a16="http://schemas.microsoft.com/office/drawing/2014/main" id="{2FC2B70A-9580-A2CD-8265-13C45171EE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2064"/>
              <a:ext cx="19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70" name="Text Box 137">
            <a:extLst>
              <a:ext uri="{FF2B5EF4-FFF2-40B4-BE49-F238E27FC236}">
                <a16:creationId xmlns:a16="http://schemas.microsoft.com/office/drawing/2014/main" id="{A0BBDF19-ADC2-F4E9-4D89-DC93EE6792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4388" y="1893539"/>
            <a:ext cx="161133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dirty="0"/>
              <a:t>Coulomb Explosion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D585B74-083A-3466-9C78-C1625CAA3C66}"/>
                  </a:ext>
                </a:extLst>
              </p:cNvPr>
              <p:cNvSpPr txBox="1"/>
              <p:nvPr/>
            </p:nvSpPr>
            <p:spPr>
              <a:xfrm>
                <a:off x="255519" y="5162227"/>
                <a:ext cx="4828478" cy="686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groupChr>
                        <m:groupChrPr>
                          <m:chr m:val="→"/>
                          <m:vertJc m:val="bot"/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𝑖𝑔h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𝑝𝑜𝑡𝑒𝑛𝑡𝑖𝑎𝑙</m:t>
                          </m:r>
                        </m:e>
                      </m:groupCh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𝑀𝐻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D585B74-083A-3466-9C78-C1625CAA3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19" y="5162227"/>
                <a:ext cx="4828478" cy="6866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48E0E046-78CA-7109-579D-6B3176D09A14}"/>
              </a:ext>
            </a:extLst>
          </p:cNvPr>
          <p:cNvSpPr/>
          <p:nvPr/>
        </p:nvSpPr>
        <p:spPr>
          <a:xfrm rot="18413188">
            <a:off x="1102047" y="4791866"/>
            <a:ext cx="457200" cy="512956"/>
          </a:xfrm>
          <a:custGeom>
            <a:avLst/>
            <a:gdLst>
              <a:gd name="connsiteX0" fmla="*/ 0 w 457200"/>
              <a:gd name="connsiteY0" fmla="*/ 512956 h 512956"/>
              <a:gd name="connsiteX1" fmla="*/ 200722 w 457200"/>
              <a:gd name="connsiteY1" fmla="*/ 167268 h 512956"/>
              <a:gd name="connsiteX2" fmla="*/ 457200 w 457200"/>
              <a:gd name="connsiteY2" fmla="*/ 0 h 512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200" h="512956">
                <a:moveTo>
                  <a:pt x="0" y="512956"/>
                </a:moveTo>
                <a:cubicBezTo>
                  <a:pt x="62261" y="382858"/>
                  <a:pt x="124522" y="252761"/>
                  <a:pt x="200722" y="167268"/>
                </a:cubicBezTo>
                <a:cubicBezTo>
                  <a:pt x="276922" y="81775"/>
                  <a:pt x="367061" y="40887"/>
                  <a:pt x="457200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04E6173-3076-5F91-873A-65658AA5A9EF}"/>
              </a:ext>
            </a:extLst>
          </p:cNvPr>
          <p:cNvSpPr txBox="1"/>
          <p:nvPr/>
        </p:nvSpPr>
        <p:spPr>
          <a:xfrm>
            <a:off x="585892" y="4301556"/>
            <a:ext cx="1404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From solvent</a:t>
            </a: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BE1A599D-F584-A06E-E7B9-EF28EA3547F2}"/>
              </a:ext>
            </a:extLst>
          </p:cNvPr>
          <p:cNvSpPr/>
          <p:nvPr/>
        </p:nvSpPr>
        <p:spPr>
          <a:xfrm rot="20701419">
            <a:off x="3908438" y="4738805"/>
            <a:ext cx="457200" cy="512956"/>
          </a:xfrm>
          <a:custGeom>
            <a:avLst/>
            <a:gdLst>
              <a:gd name="connsiteX0" fmla="*/ 0 w 457200"/>
              <a:gd name="connsiteY0" fmla="*/ 512956 h 512956"/>
              <a:gd name="connsiteX1" fmla="*/ 200722 w 457200"/>
              <a:gd name="connsiteY1" fmla="*/ 167268 h 512956"/>
              <a:gd name="connsiteX2" fmla="*/ 457200 w 457200"/>
              <a:gd name="connsiteY2" fmla="*/ 0 h 512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200" h="512956">
                <a:moveTo>
                  <a:pt x="0" y="512956"/>
                </a:moveTo>
                <a:cubicBezTo>
                  <a:pt x="62261" y="382858"/>
                  <a:pt x="124522" y="252761"/>
                  <a:pt x="200722" y="167268"/>
                </a:cubicBezTo>
                <a:cubicBezTo>
                  <a:pt x="276922" y="81775"/>
                  <a:pt x="367061" y="40887"/>
                  <a:pt x="457200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F999461-3B0B-D28B-DF23-5BD6DF22AB09}"/>
              </a:ext>
            </a:extLst>
          </p:cNvPr>
          <p:cNvSpPr txBox="1"/>
          <p:nvPr/>
        </p:nvSpPr>
        <p:spPr>
          <a:xfrm>
            <a:off x="3803396" y="4258107"/>
            <a:ext cx="1147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Parent ion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272E600-B678-4549-6F56-9F0E797201A8}"/>
              </a:ext>
            </a:extLst>
          </p:cNvPr>
          <p:cNvGrpSpPr/>
          <p:nvPr/>
        </p:nvGrpSpPr>
        <p:grpSpPr>
          <a:xfrm>
            <a:off x="3140894" y="6020871"/>
            <a:ext cx="1728294" cy="656348"/>
            <a:chOff x="5574535" y="5929945"/>
            <a:chExt cx="1728294" cy="656348"/>
          </a:xfrm>
        </p:grpSpPr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0BCF9D21-22DC-760F-FBFE-4041D4EB701A}"/>
                </a:ext>
              </a:extLst>
            </p:cNvPr>
            <p:cNvCxnSpPr>
              <a:cxnSpLocks/>
            </p:cNvCxnSpPr>
            <p:nvPr/>
          </p:nvCxnSpPr>
          <p:spPr>
            <a:xfrm>
              <a:off x="6570679" y="5929945"/>
              <a:ext cx="0" cy="2270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96942B2-A0F5-368E-542B-EE348DD0BA16}"/>
                </a:ext>
              </a:extLst>
            </p:cNvPr>
            <p:cNvSpPr txBox="1"/>
            <p:nvPr/>
          </p:nvSpPr>
          <p:spPr>
            <a:xfrm>
              <a:off x="5574535" y="6216961"/>
              <a:ext cx="17282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Used for MS/MS</a:t>
              </a:r>
            </a:p>
          </p:txBody>
        </p:sp>
      </p:grpSp>
      <p:grpSp>
        <p:nvGrpSpPr>
          <p:cNvPr id="79" name="Group 55">
            <a:extLst>
              <a:ext uri="{FF2B5EF4-FFF2-40B4-BE49-F238E27FC236}">
                <a16:creationId xmlns:a16="http://schemas.microsoft.com/office/drawing/2014/main" id="{5C044D57-3B57-2693-6A30-80FD57EED49E}"/>
              </a:ext>
            </a:extLst>
          </p:cNvPr>
          <p:cNvGrpSpPr>
            <a:grpSpLocks/>
          </p:cNvGrpSpPr>
          <p:nvPr/>
        </p:nvGrpSpPr>
        <p:grpSpPr bwMode="auto">
          <a:xfrm>
            <a:off x="5083997" y="1810074"/>
            <a:ext cx="1471613" cy="1638301"/>
            <a:chOff x="2784" y="1440"/>
            <a:chExt cx="927" cy="1032"/>
          </a:xfrm>
        </p:grpSpPr>
        <p:grpSp>
          <p:nvGrpSpPr>
            <p:cNvPr id="80" name="Group 42">
              <a:extLst>
                <a:ext uri="{FF2B5EF4-FFF2-40B4-BE49-F238E27FC236}">
                  <a16:creationId xmlns:a16="http://schemas.microsoft.com/office/drawing/2014/main" id="{528112E6-65E7-7ECB-2019-6EDF0E5E15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8" y="1584"/>
              <a:ext cx="461" cy="456"/>
              <a:chOff x="2652" y="2592"/>
              <a:chExt cx="461" cy="456"/>
            </a:xfrm>
          </p:grpSpPr>
          <p:sp>
            <p:nvSpPr>
              <p:cNvPr id="93" name="Oval 32">
                <a:extLst>
                  <a:ext uri="{FF2B5EF4-FFF2-40B4-BE49-F238E27FC236}">
                    <a16:creationId xmlns:a16="http://schemas.microsoft.com/office/drawing/2014/main" id="{C9870CB4-72F9-2FCB-DAF0-FC404ADAC5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2640"/>
                <a:ext cx="384" cy="3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lumMod val="89000"/>
                    </a:schemeClr>
                  </a:gs>
                  <a:gs pos="23000">
                    <a:schemeClr val="accent5">
                      <a:lumMod val="89000"/>
                    </a:schemeClr>
                  </a:gs>
                  <a:gs pos="51000">
                    <a:schemeClr val="accent5">
                      <a:lumMod val="75000"/>
                    </a:schemeClr>
                  </a:gs>
                  <a:gs pos="97000">
                    <a:schemeClr val="accent5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>
                  <a:solidFill>
                    <a:srgbClr val="FFFF00"/>
                  </a:solidFill>
                </a:endParaRPr>
              </a:p>
            </p:txBody>
          </p:sp>
          <p:sp>
            <p:nvSpPr>
              <p:cNvPr id="94" name="Text Box 33">
                <a:extLst>
                  <a:ext uri="{FF2B5EF4-FFF2-40B4-BE49-F238E27FC236}">
                    <a16:creationId xmlns:a16="http://schemas.microsoft.com/office/drawing/2014/main" id="{A6388C04-5079-95E0-5360-61F40ADBE6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84" y="2592"/>
                <a:ext cx="165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200">
                    <a:solidFill>
                      <a:srgbClr val="FFFF00"/>
                    </a:solidFill>
                  </a:rPr>
                  <a:t>+</a:t>
                </a:r>
              </a:p>
            </p:txBody>
          </p:sp>
          <p:sp>
            <p:nvSpPr>
              <p:cNvPr id="95" name="Text Box 34">
                <a:extLst>
                  <a:ext uri="{FF2B5EF4-FFF2-40B4-BE49-F238E27FC236}">
                    <a16:creationId xmlns:a16="http://schemas.microsoft.com/office/drawing/2014/main" id="{12B2BFC3-278C-DE19-1FCD-62A3A17E4A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0" y="2628"/>
                <a:ext cx="165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200">
                    <a:solidFill>
                      <a:srgbClr val="FFFF00"/>
                    </a:solidFill>
                  </a:rPr>
                  <a:t>+</a:t>
                </a:r>
              </a:p>
            </p:txBody>
          </p:sp>
          <p:sp>
            <p:nvSpPr>
              <p:cNvPr id="96" name="Text Box 35">
                <a:extLst>
                  <a:ext uri="{FF2B5EF4-FFF2-40B4-BE49-F238E27FC236}">
                    <a16:creationId xmlns:a16="http://schemas.microsoft.com/office/drawing/2014/main" id="{75919914-5D4A-7427-6C36-1AD34FEA80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8" y="2688"/>
                <a:ext cx="165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200" dirty="0">
                    <a:solidFill>
                      <a:srgbClr val="FFFF00"/>
                    </a:solidFill>
                  </a:rPr>
                  <a:t>+</a:t>
                </a:r>
              </a:p>
            </p:txBody>
          </p:sp>
          <p:sp>
            <p:nvSpPr>
              <p:cNvPr id="97" name="Text Box 36">
                <a:extLst>
                  <a:ext uri="{FF2B5EF4-FFF2-40B4-BE49-F238E27FC236}">
                    <a16:creationId xmlns:a16="http://schemas.microsoft.com/office/drawing/2014/main" id="{BD5A6C20-74EE-9713-0E1C-7B670009FB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8" y="2778"/>
                <a:ext cx="165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200">
                    <a:solidFill>
                      <a:srgbClr val="FFFF00"/>
                    </a:solidFill>
                  </a:rPr>
                  <a:t>+</a:t>
                </a:r>
              </a:p>
            </p:txBody>
          </p:sp>
          <p:sp>
            <p:nvSpPr>
              <p:cNvPr id="98" name="Text Box 37">
                <a:extLst>
                  <a:ext uri="{FF2B5EF4-FFF2-40B4-BE49-F238E27FC236}">
                    <a16:creationId xmlns:a16="http://schemas.microsoft.com/office/drawing/2014/main" id="{3B6E32E4-3DB5-FC9F-F281-162C07A7D4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2" y="2712"/>
                <a:ext cx="165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200">
                    <a:solidFill>
                      <a:srgbClr val="FFFF00"/>
                    </a:solidFill>
                  </a:rPr>
                  <a:t>+</a:t>
                </a:r>
              </a:p>
            </p:txBody>
          </p:sp>
          <p:sp>
            <p:nvSpPr>
              <p:cNvPr id="99" name="Text Box 38">
                <a:extLst>
                  <a:ext uri="{FF2B5EF4-FFF2-40B4-BE49-F238E27FC236}">
                    <a16:creationId xmlns:a16="http://schemas.microsoft.com/office/drawing/2014/main" id="{CC2DEB89-6348-E78A-4851-2E9DB110E0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2" y="2802"/>
                <a:ext cx="165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200">
                    <a:solidFill>
                      <a:srgbClr val="FFFF00"/>
                    </a:solidFill>
                  </a:rPr>
                  <a:t>+</a:t>
                </a:r>
              </a:p>
            </p:txBody>
          </p:sp>
          <p:sp>
            <p:nvSpPr>
              <p:cNvPr id="100" name="Text Box 39">
                <a:extLst>
                  <a:ext uri="{FF2B5EF4-FFF2-40B4-BE49-F238E27FC236}">
                    <a16:creationId xmlns:a16="http://schemas.microsoft.com/office/drawing/2014/main" id="{112B2070-ECB1-ED45-1850-02A2DC1CC6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94" y="2623"/>
                <a:ext cx="165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200">
                    <a:solidFill>
                      <a:srgbClr val="FFFF00"/>
                    </a:solidFill>
                  </a:rPr>
                  <a:t>+</a:t>
                </a:r>
              </a:p>
            </p:txBody>
          </p:sp>
          <p:sp>
            <p:nvSpPr>
              <p:cNvPr id="101" name="Text Box 40">
                <a:extLst>
                  <a:ext uri="{FF2B5EF4-FFF2-40B4-BE49-F238E27FC236}">
                    <a16:creationId xmlns:a16="http://schemas.microsoft.com/office/drawing/2014/main" id="{8B441FA9-FB5D-891C-6F38-38AFB8114D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8" y="2869"/>
                <a:ext cx="165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200" dirty="0">
                    <a:solidFill>
                      <a:srgbClr val="FFFF00"/>
                    </a:solidFill>
                  </a:rPr>
                  <a:t>+</a:t>
                </a:r>
              </a:p>
            </p:txBody>
          </p:sp>
          <p:sp>
            <p:nvSpPr>
              <p:cNvPr id="102" name="Text Box 41">
                <a:extLst>
                  <a:ext uri="{FF2B5EF4-FFF2-40B4-BE49-F238E27FC236}">
                    <a16:creationId xmlns:a16="http://schemas.microsoft.com/office/drawing/2014/main" id="{A13E79B2-E247-9228-5A4C-2CF14FD776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78" y="2874"/>
                <a:ext cx="165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200" dirty="0">
                    <a:solidFill>
                      <a:srgbClr val="FFFF00"/>
                    </a:solidFill>
                  </a:rPr>
                  <a:t>+</a:t>
                </a:r>
              </a:p>
            </p:txBody>
          </p:sp>
        </p:grpSp>
        <p:grpSp>
          <p:nvGrpSpPr>
            <p:cNvPr id="81" name="Group 43">
              <a:extLst>
                <a:ext uri="{FF2B5EF4-FFF2-40B4-BE49-F238E27FC236}">
                  <a16:creationId xmlns:a16="http://schemas.microsoft.com/office/drawing/2014/main" id="{0DB8C17B-96E3-7368-1009-01F2A57D60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2" y="2016"/>
              <a:ext cx="461" cy="456"/>
              <a:chOff x="2652" y="2592"/>
              <a:chExt cx="461" cy="456"/>
            </a:xfrm>
          </p:grpSpPr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39818EB3-1F87-C965-E282-45A64F1CEE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2640"/>
                <a:ext cx="384" cy="3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lumMod val="89000"/>
                    </a:schemeClr>
                  </a:gs>
                  <a:gs pos="23000">
                    <a:schemeClr val="accent5">
                      <a:lumMod val="89000"/>
                    </a:schemeClr>
                  </a:gs>
                  <a:gs pos="51000">
                    <a:schemeClr val="accent5">
                      <a:lumMod val="75000"/>
                    </a:schemeClr>
                  </a:gs>
                  <a:gs pos="97000">
                    <a:schemeClr val="accent5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>
                  <a:solidFill>
                    <a:srgbClr val="FFFF00"/>
                  </a:solidFill>
                </a:endParaRPr>
              </a:p>
            </p:txBody>
          </p:sp>
          <p:sp>
            <p:nvSpPr>
              <p:cNvPr id="84" name="Text Box 45">
                <a:extLst>
                  <a:ext uri="{FF2B5EF4-FFF2-40B4-BE49-F238E27FC236}">
                    <a16:creationId xmlns:a16="http://schemas.microsoft.com/office/drawing/2014/main" id="{7E70EE27-20B9-88C3-56B8-6E704271BB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84" y="2592"/>
                <a:ext cx="165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200">
                    <a:solidFill>
                      <a:srgbClr val="FFFF00"/>
                    </a:solidFill>
                  </a:rPr>
                  <a:t>+</a:t>
                </a:r>
              </a:p>
            </p:txBody>
          </p:sp>
          <p:sp>
            <p:nvSpPr>
              <p:cNvPr id="85" name="Text Box 46">
                <a:extLst>
                  <a:ext uri="{FF2B5EF4-FFF2-40B4-BE49-F238E27FC236}">
                    <a16:creationId xmlns:a16="http://schemas.microsoft.com/office/drawing/2014/main" id="{151646D1-7E29-3E73-32A1-03190A19F4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0" y="2628"/>
                <a:ext cx="165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200">
                    <a:solidFill>
                      <a:srgbClr val="FFFF00"/>
                    </a:solidFill>
                  </a:rPr>
                  <a:t>+</a:t>
                </a:r>
              </a:p>
            </p:txBody>
          </p:sp>
          <p:sp>
            <p:nvSpPr>
              <p:cNvPr id="86" name="Text Box 47">
                <a:extLst>
                  <a:ext uri="{FF2B5EF4-FFF2-40B4-BE49-F238E27FC236}">
                    <a16:creationId xmlns:a16="http://schemas.microsoft.com/office/drawing/2014/main" id="{2140C5E1-4C92-71F4-E176-AE2FC134D6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8" y="2688"/>
                <a:ext cx="165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200">
                    <a:solidFill>
                      <a:srgbClr val="FFFF00"/>
                    </a:solidFill>
                  </a:rPr>
                  <a:t>+</a:t>
                </a:r>
              </a:p>
            </p:txBody>
          </p:sp>
          <p:sp>
            <p:nvSpPr>
              <p:cNvPr id="87" name="Text Box 48">
                <a:extLst>
                  <a:ext uri="{FF2B5EF4-FFF2-40B4-BE49-F238E27FC236}">
                    <a16:creationId xmlns:a16="http://schemas.microsoft.com/office/drawing/2014/main" id="{76529363-050F-3DDA-6995-7A93A78B40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8" y="2778"/>
                <a:ext cx="165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200">
                    <a:solidFill>
                      <a:srgbClr val="FFFF00"/>
                    </a:solidFill>
                  </a:rPr>
                  <a:t>+</a:t>
                </a:r>
              </a:p>
            </p:txBody>
          </p:sp>
          <p:sp>
            <p:nvSpPr>
              <p:cNvPr id="88" name="Text Box 49">
                <a:extLst>
                  <a:ext uri="{FF2B5EF4-FFF2-40B4-BE49-F238E27FC236}">
                    <a16:creationId xmlns:a16="http://schemas.microsoft.com/office/drawing/2014/main" id="{ACDCE5B9-1C02-77DA-C98E-4ADD68432B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2" y="2712"/>
                <a:ext cx="165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200">
                    <a:solidFill>
                      <a:srgbClr val="FFFF00"/>
                    </a:solidFill>
                  </a:rPr>
                  <a:t>+</a:t>
                </a:r>
              </a:p>
            </p:txBody>
          </p:sp>
          <p:sp>
            <p:nvSpPr>
              <p:cNvPr id="89" name="Text Box 50">
                <a:extLst>
                  <a:ext uri="{FF2B5EF4-FFF2-40B4-BE49-F238E27FC236}">
                    <a16:creationId xmlns:a16="http://schemas.microsoft.com/office/drawing/2014/main" id="{B42315CC-45D0-5002-2AC6-6DF0DDA305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2" y="2802"/>
                <a:ext cx="165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200">
                    <a:solidFill>
                      <a:srgbClr val="FFFF00"/>
                    </a:solidFill>
                  </a:rPr>
                  <a:t>+</a:t>
                </a:r>
              </a:p>
            </p:txBody>
          </p:sp>
          <p:sp>
            <p:nvSpPr>
              <p:cNvPr id="90" name="Text Box 51">
                <a:extLst>
                  <a:ext uri="{FF2B5EF4-FFF2-40B4-BE49-F238E27FC236}">
                    <a16:creationId xmlns:a16="http://schemas.microsoft.com/office/drawing/2014/main" id="{8B46216E-9432-5FC9-DB87-0B1D6A3E42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94" y="2623"/>
                <a:ext cx="165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200">
                    <a:solidFill>
                      <a:srgbClr val="FFFF00"/>
                    </a:solidFill>
                  </a:rPr>
                  <a:t>+</a:t>
                </a:r>
              </a:p>
            </p:txBody>
          </p:sp>
          <p:sp>
            <p:nvSpPr>
              <p:cNvPr id="91" name="Text Box 52">
                <a:extLst>
                  <a:ext uri="{FF2B5EF4-FFF2-40B4-BE49-F238E27FC236}">
                    <a16:creationId xmlns:a16="http://schemas.microsoft.com/office/drawing/2014/main" id="{7070696B-2BEB-8C75-4824-784ED11A03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6" y="2869"/>
                <a:ext cx="165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200">
                    <a:solidFill>
                      <a:srgbClr val="FFFF00"/>
                    </a:solidFill>
                  </a:rPr>
                  <a:t>+</a:t>
                </a:r>
              </a:p>
            </p:txBody>
          </p:sp>
          <p:sp>
            <p:nvSpPr>
              <p:cNvPr id="92" name="Text Box 53">
                <a:extLst>
                  <a:ext uri="{FF2B5EF4-FFF2-40B4-BE49-F238E27FC236}">
                    <a16:creationId xmlns:a16="http://schemas.microsoft.com/office/drawing/2014/main" id="{96897AA0-C3AA-3D28-AC3F-B1ADC7DAE7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78" y="2874"/>
                <a:ext cx="165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200">
                    <a:solidFill>
                      <a:srgbClr val="FFFF00"/>
                    </a:solidFill>
                  </a:rPr>
                  <a:t>+</a:t>
                </a:r>
              </a:p>
            </p:txBody>
          </p:sp>
        </p:grpSp>
        <p:sp>
          <p:nvSpPr>
            <p:cNvPr id="82" name="Text Box 54">
              <a:extLst>
                <a:ext uri="{FF2B5EF4-FFF2-40B4-BE49-F238E27FC236}">
                  <a16:creationId xmlns:a16="http://schemas.microsoft.com/office/drawing/2014/main" id="{E7C11D5C-544B-399C-4A73-BD2BF74E37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1440"/>
              <a:ext cx="927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b="1" dirty="0"/>
                <a:t>Charged Droplets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6AF41E2-CD94-B41B-B2B5-115A5876C7C9}"/>
              </a:ext>
            </a:extLst>
          </p:cNvPr>
          <p:cNvGrpSpPr/>
          <p:nvPr/>
        </p:nvGrpSpPr>
        <p:grpSpPr>
          <a:xfrm>
            <a:off x="10260588" y="2264980"/>
            <a:ext cx="296876" cy="831536"/>
            <a:chOff x="10040193" y="2253599"/>
            <a:chExt cx="296876" cy="831536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2E4DCA8C-3F81-FEBF-526D-E3E2260427BE}"/>
                </a:ext>
              </a:extLst>
            </p:cNvPr>
            <p:cNvGrpSpPr/>
            <p:nvPr/>
          </p:nvGrpSpPr>
          <p:grpSpPr>
            <a:xfrm>
              <a:off x="10081259" y="2432684"/>
              <a:ext cx="117158" cy="652451"/>
              <a:chOff x="10081259" y="2432684"/>
              <a:chExt cx="117158" cy="652451"/>
            </a:xfrm>
          </p:grpSpPr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7E879F0A-64DF-3AF0-689F-624F591AB328}"/>
                  </a:ext>
                </a:extLst>
              </p:cNvPr>
              <p:cNvSpPr/>
              <p:nvPr/>
            </p:nvSpPr>
            <p:spPr>
              <a:xfrm>
                <a:off x="10081259" y="2432684"/>
                <a:ext cx="112395" cy="299801"/>
              </a:xfrm>
              <a:custGeom>
                <a:avLst/>
                <a:gdLst>
                  <a:gd name="connsiteX0" fmla="*/ 116205 w 127386"/>
                  <a:gd name="connsiteY0" fmla="*/ 0 h 344805"/>
                  <a:gd name="connsiteX1" fmla="*/ 116205 w 127386"/>
                  <a:gd name="connsiteY1" fmla="*/ 240030 h 344805"/>
                  <a:gd name="connsiteX2" fmla="*/ 0 w 127386"/>
                  <a:gd name="connsiteY2" fmla="*/ 344805 h 344805"/>
                  <a:gd name="connsiteX0" fmla="*/ 131445 w 136680"/>
                  <a:gd name="connsiteY0" fmla="*/ 0 h 350520"/>
                  <a:gd name="connsiteX1" fmla="*/ 116205 w 136680"/>
                  <a:gd name="connsiteY1" fmla="*/ 245745 h 350520"/>
                  <a:gd name="connsiteX2" fmla="*/ 0 w 136680"/>
                  <a:gd name="connsiteY2" fmla="*/ 350520 h 350520"/>
                  <a:gd name="connsiteX0" fmla="*/ 131445 w 131445"/>
                  <a:gd name="connsiteY0" fmla="*/ 0 h 350520"/>
                  <a:gd name="connsiteX1" fmla="*/ 116205 w 131445"/>
                  <a:gd name="connsiteY1" fmla="*/ 245745 h 350520"/>
                  <a:gd name="connsiteX2" fmla="*/ 0 w 131445"/>
                  <a:gd name="connsiteY2" fmla="*/ 350520 h 350520"/>
                  <a:gd name="connsiteX0" fmla="*/ 129540 w 129540"/>
                  <a:gd name="connsiteY0" fmla="*/ 0 h 352425"/>
                  <a:gd name="connsiteX1" fmla="*/ 116205 w 129540"/>
                  <a:gd name="connsiteY1" fmla="*/ 247650 h 352425"/>
                  <a:gd name="connsiteX2" fmla="*/ 0 w 129540"/>
                  <a:gd name="connsiteY2" fmla="*/ 352425 h 352425"/>
                  <a:gd name="connsiteX0" fmla="*/ 112395 w 112395"/>
                  <a:gd name="connsiteY0" fmla="*/ 0 h 299085"/>
                  <a:gd name="connsiteX1" fmla="*/ 99060 w 112395"/>
                  <a:gd name="connsiteY1" fmla="*/ 247650 h 299085"/>
                  <a:gd name="connsiteX2" fmla="*/ 0 w 112395"/>
                  <a:gd name="connsiteY2" fmla="*/ 299085 h 299085"/>
                  <a:gd name="connsiteX0" fmla="*/ 112395 w 112395"/>
                  <a:gd name="connsiteY0" fmla="*/ 0 h 299801"/>
                  <a:gd name="connsiteX1" fmla="*/ 99060 w 112395"/>
                  <a:gd name="connsiteY1" fmla="*/ 247650 h 299801"/>
                  <a:gd name="connsiteX2" fmla="*/ 0 w 112395"/>
                  <a:gd name="connsiteY2" fmla="*/ 299085 h 299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2395" h="299801">
                    <a:moveTo>
                      <a:pt x="112395" y="0"/>
                    </a:moveTo>
                    <a:cubicBezTo>
                      <a:pt x="106838" y="91281"/>
                      <a:pt x="117793" y="197803"/>
                      <a:pt x="99060" y="247650"/>
                    </a:cubicBezTo>
                    <a:cubicBezTo>
                      <a:pt x="80328" y="297498"/>
                      <a:pt x="48419" y="302101"/>
                      <a:pt x="0" y="299085"/>
                    </a:cubicBezTo>
                  </a:path>
                </a:pathLst>
              </a:custGeom>
              <a:noFill/>
              <a:ln w="6350">
                <a:solidFill>
                  <a:srgbClr val="FF0000"/>
                </a:solidFill>
                <a:prstDash val="sysDash"/>
                <a:tailEnd type="stealth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E4F93A2D-DF81-83A6-7B1A-5FA597D56CAB}"/>
                  </a:ext>
                </a:extLst>
              </p:cNvPr>
              <p:cNvSpPr/>
              <p:nvPr/>
            </p:nvSpPr>
            <p:spPr>
              <a:xfrm flipV="1">
                <a:off x="10086022" y="2782241"/>
                <a:ext cx="112395" cy="302894"/>
              </a:xfrm>
              <a:custGeom>
                <a:avLst/>
                <a:gdLst>
                  <a:gd name="connsiteX0" fmla="*/ 116205 w 127386"/>
                  <a:gd name="connsiteY0" fmla="*/ 0 h 344805"/>
                  <a:gd name="connsiteX1" fmla="*/ 116205 w 127386"/>
                  <a:gd name="connsiteY1" fmla="*/ 240030 h 344805"/>
                  <a:gd name="connsiteX2" fmla="*/ 0 w 127386"/>
                  <a:gd name="connsiteY2" fmla="*/ 344805 h 344805"/>
                  <a:gd name="connsiteX0" fmla="*/ 131445 w 136680"/>
                  <a:gd name="connsiteY0" fmla="*/ 0 h 350520"/>
                  <a:gd name="connsiteX1" fmla="*/ 116205 w 136680"/>
                  <a:gd name="connsiteY1" fmla="*/ 245745 h 350520"/>
                  <a:gd name="connsiteX2" fmla="*/ 0 w 136680"/>
                  <a:gd name="connsiteY2" fmla="*/ 350520 h 350520"/>
                  <a:gd name="connsiteX0" fmla="*/ 131445 w 131445"/>
                  <a:gd name="connsiteY0" fmla="*/ 0 h 350520"/>
                  <a:gd name="connsiteX1" fmla="*/ 116205 w 131445"/>
                  <a:gd name="connsiteY1" fmla="*/ 245745 h 350520"/>
                  <a:gd name="connsiteX2" fmla="*/ 0 w 131445"/>
                  <a:gd name="connsiteY2" fmla="*/ 350520 h 350520"/>
                  <a:gd name="connsiteX0" fmla="*/ 129540 w 129540"/>
                  <a:gd name="connsiteY0" fmla="*/ 0 h 352425"/>
                  <a:gd name="connsiteX1" fmla="*/ 116205 w 129540"/>
                  <a:gd name="connsiteY1" fmla="*/ 247650 h 352425"/>
                  <a:gd name="connsiteX2" fmla="*/ 0 w 129540"/>
                  <a:gd name="connsiteY2" fmla="*/ 352425 h 352425"/>
                  <a:gd name="connsiteX0" fmla="*/ 112395 w 112395"/>
                  <a:gd name="connsiteY0" fmla="*/ 0 h 299085"/>
                  <a:gd name="connsiteX1" fmla="*/ 99060 w 112395"/>
                  <a:gd name="connsiteY1" fmla="*/ 247650 h 299085"/>
                  <a:gd name="connsiteX2" fmla="*/ 0 w 112395"/>
                  <a:gd name="connsiteY2" fmla="*/ 299085 h 299085"/>
                  <a:gd name="connsiteX0" fmla="*/ 112395 w 112395"/>
                  <a:gd name="connsiteY0" fmla="*/ 0 h 299801"/>
                  <a:gd name="connsiteX1" fmla="*/ 99060 w 112395"/>
                  <a:gd name="connsiteY1" fmla="*/ 247650 h 299801"/>
                  <a:gd name="connsiteX2" fmla="*/ 0 w 112395"/>
                  <a:gd name="connsiteY2" fmla="*/ 299085 h 299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2395" h="299801">
                    <a:moveTo>
                      <a:pt x="112395" y="0"/>
                    </a:moveTo>
                    <a:cubicBezTo>
                      <a:pt x="106838" y="91281"/>
                      <a:pt x="117793" y="197803"/>
                      <a:pt x="99060" y="247650"/>
                    </a:cubicBezTo>
                    <a:cubicBezTo>
                      <a:pt x="80328" y="297498"/>
                      <a:pt x="48419" y="302101"/>
                      <a:pt x="0" y="299085"/>
                    </a:cubicBezTo>
                  </a:path>
                </a:pathLst>
              </a:custGeom>
              <a:noFill/>
              <a:ln w="6350">
                <a:solidFill>
                  <a:srgbClr val="FF0000"/>
                </a:solidFill>
                <a:prstDash val="sysDash"/>
                <a:tailEnd type="stealth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F61865B-AF07-E225-C724-D821E281970D}"/>
                </a:ext>
              </a:extLst>
            </p:cNvPr>
            <p:cNvSpPr txBox="1"/>
            <p:nvPr/>
          </p:nvSpPr>
          <p:spPr>
            <a:xfrm>
              <a:off x="10040193" y="2253599"/>
              <a:ext cx="29687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>
                  <a:solidFill>
                    <a:srgbClr val="FF0000"/>
                  </a:solidFill>
                </a:rPr>
                <a:t>N</a:t>
              </a:r>
              <a:r>
                <a:rPr lang="en-IN" sz="900" baseline="-25000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A7DB7E8C-8387-C4EE-A4A5-E4C96F6B17A3}"/>
              </a:ext>
            </a:extLst>
          </p:cNvPr>
          <p:cNvGrpSpPr/>
          <p:nvPr/>
        </p:nvGrpSpPr>
        <p:grpSpPr>
          <a:xfrm>
            <a:off x="9473565" y="2499615"/>
            <a:ext cx="753678" cy="592222"/>
            <a:chOff x="9473565" y="2499615"/>
            <a:chExt cx="753678" cy="592222"/>
          </a:xfrm>
        </p:grpSpPr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BBFEB42D-27D8-B2B5-3570-64E70C984274}"/>
                </a:ext>
              </a:extLst>
            </p:cNvPr>
            <p:cNvCxnSpPr>
              <a:cxnSpLocks/>
            </p:cNvCxnSpPr>
            <p:nvPr/>
          </p:nvCxnSpPr>
          <p:spPr>
            <a:xfrm>
              <a:off x="9473565" y="2731739"/>
              <a:ext cx="2076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ABFFF457-9C96-AEC2-1E5C-338018D89AE1}"/>
                </a:ext>
              </a:extLst>
            </p:cNvPr>
            <p:cNvGrpSpPr/>
            <p:nvPr/>
          </p:nvGrpSpPr>
          <p:grpSpPr>
            <a:xfrm>
              <a:off x="9702165" y="2499615"/>
              <a:ext cx="525078" cy="592222"/>
              <a:chOff x="9723692" y="2478737"/>
              <a:chExt cx="525078" cy="592222"/>
            </a:xfrm>
          </p:grpSpPr>
          <p:sp>
            <p:nvSpPr>
              <p:cNvPr id="111" name="Oval 113">
                <a:extLst>
                  <a:ext uri="{FF2B5EF4-FFF2-40B4-BE49-F238E27FC236}">
                    <a16:creationId xmlns:a16="http://schemas.microsoft.com/office/drawing/2014/main" id="{D4203F31-A713-9F2B-E8E4-4A3C3BA5F7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23692" y="2686374"/>
                <a:ext cx="76200" cy="76200"/>
              </a:xfrm>
              <a:prstGeom prst="ellipse">
                <a:avLst/>
              </a:prstGeom>
              <a:gradFill>
                <a:gsLst>
                  <a:gs pos="0">
                    <a:schemeClr val="accent5">
                      <a:lumMod val="89000"/>
                    </a:schemeClr>
                  </a:gs>
                  <a:gs pos="23000">
                    <a:schemeClr val="accent5">
                      <a:lumMod val="89000"/>
                    </a:schemeClr>
                  </a:gs>
                  <a:gs pos="69000">
                    <a:schemeClr val="accent5">
                      <a:lumMod val="75000"/>
                    </a:schemeClr>
                  </a:gs>
                  <a:gs pos="97000">
                    <a:schemeClr val="accent5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12" name="Oval 113">
                <a:extLst>
                  <a:ext uri="{FF2B5EF4-FFF2-40B4-BE49-F238E27FC236}">
                    <a16:creationId xmlns:a16="http://schemas.microsoft.com/office/drawing/2014/main" id="{6CBEB515-26BD-A3EC-B8DF-F3A354DE5A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94649" y="2677195"/>
                <a:ext cx="76200" cy="76200"/>
              </a:xfrm>
              <a:prstGeom prst="ellipse">
                <a:avLst/>
              </a:prstGeom>
              <a:gradFill>
                <a:gsLst>
                  <a:gs pos="0">
                    <a:schemeClr val="accent5">
                      <a:lumMod val="89000"/>
                    </a:schemeClr>
                  </a:gs>
                  <a:gs pos="23000">
                    <a:schemeClr val="accent5">
                      <a:lumMod val="89000"/>
                    </a:schemeClr>
                  </a:gs>
                  <a:gs pos="69000">
                    <a:schemeClr val="accent5">
                      <a:lumMod val="75000"/>
                    </a:schemeClr>
                  </a:gs>
                  <a:gs pos="97000">
                    <a:schemeClr val="accent5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13" name="Oval 113">
                <a:extLst>
                  <a:ext uri="{FF2B5EF4-FFF2-40B4-BE49-F238E27FC236}">
                    <a16:creationId xmlns:a16="http://schemas.microsoft.com/office/drawing/2014/main" id="{FDA6B15E-B533-7085-D4D6-DE3FE9ACE8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67292" y="2654238"/>
                <a:ext cx="76200" cy="76200"/>
              </a:xfrm>
              <a:prstGeom prst="ellipse">
                <a:avLst/>
              </a:prstGeom>
              <a:gradFill>
                <a:gsLst>
                  <a:gs pos="0">
                    <a:schemeClr val="accent5">
                      <a:lumMod val="89000"/>
                    </a:schemeClr>
                  </a:gs>
                  <a:gs pos="23000">
                    <a:schemeClr val="accent5">
                      <a:lumMod val="89000"/>
                    </a:schemeClr>
                  </a:gs>
                  <a:gs pos="69000">
                    <a:schemeClr val="accent5">
                      <a:lumMod val="75000"/>
                    </a:schemeClr>
                  </a:gs>
                  <a:gs pos="97000">
                    <a:schemeClr val="accent5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A8D54F29-B3AA-F47E-91F0-DD2EBAD96B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72570" y="2805608"/>
                <a:ext cx="76200" cy="76200"/>
              </a:xfrm>
              <a:prstGeom prst="ellipse">
                <a:avLst/>
              </a:prstGeom>
              <a:gradFill>
                <a:gsLst>
                  <a:gs pos="0">
                    <a:schemeClr val="accent5">
                      <a:lumMod val="89000"/>
                    </a:schemeClr>
                  </a:gs>
                  <a:gs pos="23000">
                    <a:schemeClr val="accent5">
                      <a:lumMod val="89000"/>
                    </a:schemeClr>
                  </a:gs>
                  <a:gs pos="69000">
                    <a:schemeClr val="accent5">
                      <a:lumMod val="75000"/>
                    </a:schemeClr>
                  </a:gs>
                  <a:gs pos="97000">
                    <a:schemeClr val="accent5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15" name="Oval 113">
                <a:extLst>
                  <a:ext uri="{FF2B5EF4-FFF2-40B4-BE49-F238E27FC236}">
                    <a16:creationId xmlns:a16="http://schemas.microsoft.com/office/drawing/2014/main" id="{1C705F95-0D72-09AB-A6B2-6A484486BE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7706" y="2910525"/>
                <a:ext cx="76200" cy="76200"/>
              </a:xfrm>
              <a:prstGeom prst="ellipse">
                <a:avLst/>
              </a:prstGeom>
              <a:gradFill>
                <a:gsLst>
                  <a:gs pos="0">
                    <a:schemeClr val="accent5">
                      <a:lumMod val="89000"/>
                    </a:schemeClr>
                  </a:gs>
                  <a:gs pos="23000">
                    <a:schemeClr val="accent5">
                      <a:lumMod val="89000"/>
                    </a:schemeClr>
                  </a:gs>
                  <a:gs pos="69000">
                    <a:schemeClr val="accent5">
                      <a:lumMod val="75000"/>
                    </a:schemeClr>
                  </a:gs>
                  <a:gs pos="97000">
                    <a:schemeClr val="accent5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16" name="Oval 113">
                <a:extLst>
                  <a:ext uri="{FF2B5EF4-FFF2-40B4-BE49-F238E27FC236}">
                    <a16:creationId xmlns:a16="http://schemas.microsoft.com/office/drawing/2014/main" id="{CFE4897D-8052-8C39-B70A-6DA96532B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48833" y="2994759"/>
                <a:ext cx="76200" cy="76200"/>
              </a:xfrm>
              <a:prstGeom prst="ellipse">
                <a:avLst/>
              </a:prstGeom>
              <a:gradFill>
                <a:gsLst>
                  <a:gs pos="0">
                    <a:schemeClr val="accent5">
                      <a:lumMod val="89000"/>
                    </a:schemeClr>
                  </a:gs>
                  <a:gs pos="23000">
                    <a:schemeClr val="accent5">
                      <a:lumMod val="89000"/>
                    </a:schemeClr>
                  </a:gs>
                  <a:gs pos="69000">
                    <a:schemeClr val="accent5">
                      <a:lumMod val="75000"/>
                    </a:schemeClr>
                  </a:gs>
                  <a:gs pos="97000">
                    <a:schemeClr val="accent5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17" name="Oval 113">
                <a:extLst>
                  <a:ext uri="{FF2B5EF4-FFF2-40B4-BE49-F238E27FC236}">
                    <a16:creationId xmlns:a16="http://schemas.microsoft.com/office/drawing/2014/main" id="{17093AD6-632A-112A-EFF3-6DFB7BCBC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63906" y="2579339"/>
                <a:ext cx="76200" cy="76200"/>
              </a:xfrm>
              <a:prstGeom prst="ellipse">
                <a:avLst/>
              </a:prstGeom>
              <a:gradFill>
                <a:gsLst>
                  <a:gs pos="0">
                    <a:schemeClr val="accent5">
                      <a:lumMod val="89000"/>
                    </a:schemeClr>
                  </a:gs>
                  <a:gs pos="23000">
                    <a:schemeClr val="accent5">
                      <a:lumMod val="89000"/>
                    </a:schemeClr>
                  </a:gs>
                  <a:gs pos="69000">
                    <a:schemeClr val="accent5">
                      <a:lumMod val="75000"/>
                    </a:schemeClr>
                  </a:gs>
                  <a:gs pos="97000">
                    <a:schemeClr val="accent5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18" name="Oval 113">
                <a:extLst>
                  <a:ext uri="{FF2B5EF4-FFF2-40B4-BE49-F238E27FC236}">
                    <a16:creationId xmlns:a16="http://schemas.microsoft.com/office/drawing/2014/main" id="{64103B03-A3D0-1AA0-A0B9-7E92532C71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92391" y="2478737"/>
                <a:ext cx="76200" cy="76200"/>
              </a:xfrm>
              <a:prstGeom prst="ellipse">
                <a:avLst/>
              </a:prstGeom>
              <a:gradFill>
                <a:gsLst>
                  <a:gs pos="0">
                    <a:schemeClr val="accent5">
                      <a:lumMod val="89000"/>
                    </a:schemeClr>
                  </a:gs>
                  <a:gs pos="23000">
                    <a:schemeClr val="accent5">
                      <a:lumMod val="89000"/>
                    </a:schemeClr>
                  </a:gs>
                  <a:gs pos="69000">
                    <a:schemeClr val="accent5">
                      <a:lumMod val="75000"/>
                    </a:schemeClr>
                  </a:gs>
                  <a:gs pos="97000">
                    <a:schemeClr val="accent5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EE0E988A-3C77-7A4D-22E6-E4A4F5548B02}"/>
              </a:ext>
            </a:extLst>
          </p:cNvPr>
          <p:cNvGrpSpPr/>
          <p:nvPr/>
        </p:nvGrpSpPr>
        <p:grpSpPr>
          <a:xfrm>
            <a:off x="9795609" y="2696025"/>
            <a:ext cx="988154" cy="106178"/>
            <a:chOff x="9795609" y="2696025"/>
            <a:chExt cx="988154" cy="106178"/>
          </a:xfrm>
        </p:grpSpPr>
        <p:sp>
          <p:nvSpPr>
            <p:cNvPr id="120" name="Oval 127">
              <a:extLst>
                <a:ext uri="{FF2B5EF4-FFF2-40B4-BE49-F238E27FC236}">
                  <a16:creationId xmlns:a16="http://schemas.microsoft.com/office/drawing/2014/main" id="{4E41FAC1-BC42-5630-156D-C83F75191C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5609" y="2726003"/>
              <a:ext cx="76200" cy="762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1" name="Oval 127">
              <a:extLst>
                <a:ext uri="{FF2B5EF4-FFF2-40B4-BE49-F238E27FC236}">
                  <a16:creationId xmlns:a16="http://schemas.microsoft.com/office/drawing/2014/main" id="{176DD625-819B-0029-0417-298316723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86109" y="2696025"/>
              <a:ext cx="76200" cy="762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2" name="Oval 127">
              <a:extLst>
                <a:ext uri="{FF2B5EF4-FFF2-40B4-BE49-F238E27FC236}">
                  <a16:creationId xmlns:a16="http://schemas.microsoft.com/office/drawing/2014/main" id="{E936F9B8-F272-1858-2658-AF98544AD9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3901" y="2717456"/>
              <a:ext cx="76200" cy="762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" name="Oval 127">
              <a:extLst>
                <a:ext uri="{FF2B5EF4-FFF2-40B4-BE49-F238E27FC236}">
                  <a16:creationId xmlns:a16="http://schemas.microsoft.com/office/drawing/2014/main" id="{B4ABE545-0366-9E9D-2B9A-A13DD098F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4337" y="2718535"/>
              <a:ext cx="76200" cy="762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4" name="Oval 127">
              <a:extLst>
                <a:ext uri="{FF2B5EF4-FFF2-40B4-BE49-F238E27FC236}">
                  <a16:creationId xmlns:a16="http://schemas.microsoft.com/office/drawing/2014/main" id="{085FCF6B-0D3E-68D9-3878-544AF9066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2870" y="2714587"/>
              <a:ext cx="76200" cy="762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5" name="Oval 127">
              <a:extLst>
                <a:ext uri="{FF2B5EF4-FFF2-40B4-BE49-F238E27FC236}">
                  <a16:creationId xmlns:a16="http://schemas.microsoft.com/office/drawing/2014/main" id="{13F14835-97E4-505A-C524-CB20F8128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94900" y="2708252"/>
              <a:ext cx="76200" cy="762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6" name="Oval 127">
              <a:extLst>
                <a:ext uri="{FF2B5EF4-FFF2-40B4-BE49-F238E27FC236}">
                  <a16:creationId xmlns:a16="http://schemas.microsoft.com/office/drawing/2014/main" id="{104DB5D6-C18A-AD61-F021-D55D58137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6052" y="2709644"/>
              <a:ext cx="76200" cy="762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7" name="Oval 127">
              <a:extLst>
                <a:ext uri="{FF2B5EF4-FFF2-40B4-BE49-F238E27FC236}">
                  <a16:creationId xmlns:a16="http://schemas.microsoft.com/office/drawing/2014/main" id="{DB87CB97-73A3-8F01-E9A4-65BE8F9EE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7563" y="2709644"/>
              <a:ext cx="76200" cy="762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C1B74BC-B1E6-1551-8D07-807B3E13C571}"/>
              </a:ext>
            </a:extLst>
          </p:cNvPr>
          <p:cNvGrpSpPr/>
          <p:nvPr/>
        </p:nvGrpSpPr>
        <p:grpSpPr>
          <a:xfrm>
            <a:off x="10381753" y="2150684"/>
            <a:ext cx="1286234" cy="1075867"/>
            <a:chOff x="10381284" y="2146180"/>
            <a:chExt cx="1286234" cy="1075867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EBB84C69-1C47-E583-B08E-AA08DF0479CE}"/>
                </a:ext>
              </a:extLst>
            </p:cNvPr>
            <p:cNvSpPr/>
            <p:nvPr/>
          </p:nvSpPr>
          <p:spPr>
            <a:xfrm>
              <a:off x="10675109" y="2590280"/>
              <a:ext cx="45719" cy="9982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CEDB48D8-2DA8-E34B-6C2C-89C5A0483A61}"/>
                </a:ext>
              </a:extLst>
            </p:cNvPr>
            <p:cNvSpPr/>
            <p:nvPr/>
          </p:nvSpPr>
          <p:spPr>
            <a:xfrm>
              <a:off x="10678256" y="2818587"/>
              <a:ext cx="45719" cy="9982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A8289768-0D5F-C2E4-ABC2-A3602DB741BC}"/>
                </a:ext>
              </a:extLst>
            </p:cNvPr>
            <p:cNvSpPr txBox="1"/>
            <p:nvPr/>
          </p:nvSpPr>
          <p:spPr>
            <a:xfrm>
              <a:off x="10745663" y="2146180"/>
              <a:ext cx="921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vacuum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F777B798-05DE-B67F-1B69-370CA0BE437C}"/>
                </a:ext>
              </a:extLst>
            </p:cNvPr>
            <p:cNvSpPr txBox="1"/>
            <p:nvPr/>
          </p:nvSpPr>
          <p:spPr>
            <a:xfrm>
              <a:off x="10503990" y="2388277"/>
              <a:ext cx="3626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100" dirty="0"/>
                <a:t>-</a:t>
              </a:r>
              <a:r>
                <a:rPr lang="en-IN" sz="1100" dirty="0" err="1"/>
                <a:t>ve</a:t>
              </a:r>
              <a:endParaRPr lang="en-IN" sz="1100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C4A276C5-7062-946C-04D4-D028851772F9}"/>
                </a:ext>
              </a:extLst>
            </p:cNvPr>
            <p:cNvSpPr/>
            <p:nvPr/>
          </p:nvSpPr>
          <p:spPr>
            <a:xfrm flipV="1">
              <a:off x="10439144" y="2806726"/>
              <a:ext cx="261938" cy="415321"/>
            </a:xfrm>
            <a:custGeom>
              <a:avLst/>
              <a:gdLst>
                <a:gd name="connsiteX0" fmla="*/ 283845 w 283845"/>
                <a:gd name="connsiteY0" fmla="*/ 0 h 434340"/>
                <a:gd name="connsiteX1" fmla="*/ 0 w 283845"/>
                <a:gd name="connsiteY1" fmla="*/ 228600 h 434340"/>
                <a:gd name="connsiteX2" fmla="*/ 1905 w 283845"/>
                <a:gd name="connsiteY2" fmla="*/ 434340 h 434340"/>
                <a:gd name="connsiteX3" fmla="*/ 1905 w 283845"/>
                <a:gd name="connsiteY3" fmla="*/ 434340 h 434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3845" h="434340">
                  <a:moveTo>
                    <a:pt x="283845" y="0"/>
                  </a:moveTo>
                  <a:lnTo>
                    <a:pt x="0" y="228600"/>
                  </a:lnTo>
                  <a:lnTo>
                    <a:pt x="1905" y="434340"/>
                  </a:lnTo>
                  <a:lnTo>
                    <a:pt x="1905" y="43434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D444A205-B29A-7BE9-109E-DC17C1288160}"/>
                </a:ext>
              </a:extLst>
            </p:cNvPr>
            <p:cNvCxnSpPr/>
            <p:nvPr/>
          </p:nvCxnSpPr>
          <p:spPr>
            <a:xfrm>
              <a:off x="10382457" y="2494914"/>
              <a:ext cx="0" cy="2054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D18EB5F5-8B07-EB22-4A33-5FAD49211090}"/>
                </a:ext>
              </a:extLst>
            </p:cNvPr>
            <p:cNvCxnSpPr/>
            <p:nvPr/>
          </p:nvCxnSpPr>
          <p:spPr>
            <a:xfrm>
              <a:off x="10381284" y="2825185"/>
              <a:ext cx="0" cy="2054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0D60221E-137E-C545-9ED8-02D4AFD0EEB8}"/>
                </a:ext>
              </a:extLst>
            </p:cNvPr>
            <p:cNvSpPr/>
            <p:nvPr/>
          </p:nvSpPr>
          <p:spPr>
            <a:xfrm>
              <a:off x="10439070" y="2274317"/>
              <a:ext cx="283845" cy="434340"/>
            </a:xfrm>
            <a:custGeom>
              <a:avLst/>
              <a:gdLst>
                <a:gd name="connsiteX0" fmla="*/ 283845 w 283845"/>
                <a:gd name="connsiteY0" fmla="*/ 0 h 434340"/>
                <a:gd name="connsiteX1" fmla="*/ 0 w 283845"/>
                <a:gd name="connsiteY1" fmla="*/ 228600 h 434340"/>
                <a:gd name="connsiteX2" fmla="*/ 1905 w 283845"/>
                <a:gd name="connsiteY2" fmla="*/ 434340 h 434340"/>
                <a:gd name="connsiteX3" fmla="*/ 1905 w 283845"/>
                <a:gd name="connsiteY3" fmla="*/ 434340 h 434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3845" h="434340">
                  <a:moveTo>
                    <a:pt x="283845" y="0"/>
                  </a:moveTo>
                  <a:lnTo>
                    <a:pt x="0" y="228600"/>
                  </a:lnTo>
                  <a:lnTo>
                    <a:pt x="1905" y="434340"/>
                  </a:lnTo>
                  <a:lnTo>
                    <a:pt x="1905" y="43434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4DF09B23-6033-5C3F-E244-5FB42327E9BD}"/>
              </a:ext>
            </a:extLst>
          </p:cNvPr>
          <p:cNvGrpSpPr/>
          <p:nvPr/>
        </p:nvGrpSpPr>
        <p:grpSpPr>
          <a:xfrm>
            <a:off x="2213806" y="1847283"/>
            <a:ext cx="1627183" cy="808265"/>
            <a:chOff x="2213806" y="1847283"/>
            <a:chExt cx="1627183" cy="808265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2F88A2C9-318B-B3E4-6362-E15615A98613}"/>
                </a:ext>
              </a:extLst>
            </p:cNvPr>
            <p:cNvSpPr txBox="1"/>
            <p:nvPr/>
          </p:nvSpPr>
          <p:spPr>
            <a:xfrm>
              <a:off x="2213806" y="1847283"/>
              <a:ext cx="959173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IN" sz="1200" dirty="0"/>
                <a:t>High voltage</a:t>
              </a:r>
            </a:p>
            <a:p>
              <a:r>
                <a:rPr lang="en-IN" sz="1200" dirty="0"/>
                <a:t>~ 5500V</a:t>
              </a:r>
            </a:p>
          </p:txBody>
        </p:sp>
        <p:cxnSp>
          <p:nvCxnSpPr>
            <p:cNvPr id="139" name="Connector: Elbow 138">
              <a:extLst>
                <a:ext uri="{FF2B5EF4-FFF2-40B4-BE49-F238E27FC236}">
                  <a16:creationId xmlns:a16="http://schemas.microsoft.com/office/drawing/2014/main" id="{61440905-1564-2B99-060F-DBBF7242DFAB}"/>
                </a:ext>
              </a:extLst>
            </p:cNvPr>
            <p:cNvCxnSpPr>
              <a:stCxn id="138" idx="3"/>
              <a:endCxn id="7" idx="1"/>
            </p:cNvCxnSpPr>
            <p:nvPr/>
          </p:nvCxnSpPr>
          <p:spPr>
            <a:xfrm>
              <a:off x="3172979" y="2078116"/>
              <a:ext cx="668010" cy="577432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74BD94D1-A067-3C44-1DD6-91F4E6BB2C24}"/>
              </a:ext>
            </a:extLst>
          </p:cNvPr>
          <p:cNvGrpSpPr/>
          <p:nvPr/>
        </p:nvGrpSpPr>
        <p:grpSpPr>
          <a:xfrm>
            <a:off x="5564942" y="3611888"/>
            <a:ext cx="828809" cy="789921"/>
            <a:chOff x="9293156" y="4008202"/>
            <a:chExt cx="828809" cy="789921"/>
          </a:xfrm>
        </p:grpSpPr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C675C85A-7A86-CAF1-19CF-4557616A26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85257" y="4008202"/>
              <a:ext cx="6138" cy="341593"/>
            </a:xfrm>
            <a:prstGeom prst="straightConnector1">
              <a:avLst/>
            </a:prstGeom>
            <a:ln>
              <a:solidFill>
                <a:srgbClr val="F8106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F152E8B0-0BA9-9481-D0F5-1980B93C44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86169" y="4008202"/>
              <a:ext cx="6138" cy="341593"/>
            </a:xfrm>
            <a:prstGeom prst="straightConnector1">
              <a:avLst/>
            </a:prstGeom>
            <a:ln>
              <a:solidFill>
                <a:srgbClr val="F8106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E1D064C8-3B98-17FF-6501-23A48AA96F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687663" y="4008202"/>
              <a:ext cx="6138" cy="341593"/>
            </a:xfrm>
            <a:prstGeom prst="straightConnector1">
              <a:avLst/>
            </a:prstGeom>
            <a:ln>
              <a:solidFill>
                <a:srgbClr val="F8106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8872A242-D5A5-CB61-C1EF-E1D9C3DA2652}"/>
                </a:ext>
              </a:extLst>
            </p:cNvPr>
            <p:cNvSpPr txBox="1"/>
            <p:nvPr/>
          </p:nvSpPr>
          <p:spPr>
            <a:xfrm>
              <a:off x="9293156" y="4274903"/>
              <a:ext cx="82880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N" sz="1400" dirty="0">
                  <a:solidFill>
                    <a:srgbClr val="FF0000"/>
                  </a:solidFill>
                </a:rPr>
                <a:t>Heating gas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4990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1" grpId="0"/>
      <p:bldP spid="72" grpId="0" animBg="1"/>
      <p:bldP spid="73" grpId="0"/>
      <p:bldP spid="74" grpId="0" animBg="1"/>
      <p:bldP spid="7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3490BF-BC8E-FD2B-DC6E-67992383AAB8}"/>
              </a:ext>
            </a:extLst>
          </p:cNvPr>
          <p:cNvSpPr txBox="1"/>
          <p:nvPr/>
        </p:nvSpPr>
        <p:spPr>
          <a:xfrm>
            <a:off x="104931" y="0"/>
            <a:ext cx="6145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Georgia" panose="02040502050405020303" pitchFamily="18" charset="0"/>
              </a:rPr>
              <a:t>Mass Spectrometry</a:t>
            </a:r>
            <a:endParaRPr lang="en-IN" sz="4000" dirty="0">
              <a:latin typeface="Georgia" panose="020405020504050203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80763D-50C2-0367-6F8B-AFBBBD449D2E}"/>
              </a:ext>
            </a:extLst>
          </p:cNvPr>
          <p:cNvSpPr txBox="1"/>
          <p:nvPr/>
        </p:nvSpPr>
        <p:spPr>
          <a:xfrm>
            <a:off x="407232" y="527154"/>
            <a:ext cx="6145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Georgia" panose="02040502050405020303" pitchFamily="18" charset="0"/>
              </a:rPr>
              <a:t>Quadrupoles (1)</a:t>
            </a:r>
            <a:endParaRPr lang="en-IN" sz="4000" dirty="0">
              <a:solidFill>
                <a:schemeClr val="accent4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FDB9EA-80F2-6440-AE4E-E6A6E5C7564E}"/>
              </a:ext>
            </a:extLst>
          </p:cNvPr>
          <p:cNvSpPr txBox="1">
            <a:spLocks noChangeArrowheads="1"/>
          </p:cNvSpPr>
          <p:nvPr/>
        </p:nvSpPr>
        <p:spPr>
          <a:xfrm>
            <a:off x="5402520" y="1447405"/>
            <a:ext cx="6496545" cy="501756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>
                <a:latin typeface="Georgia" panose="02040502050405020303" pitchFamily="18" charset="0"/>
              </a:rPr>
              <a:t>Four electrodes arranged in  a </a:t>
            </a:r>
            <a:r>
              <a:rPr lang="en-US" altLang="en-US" sz="2400" dirty="0">
                <a:solidFill>
                  <a:srgbClr val="0070C0"/>
                </a:solidFill>
                <a:latin typeface="Georgia" panose="02040502050405020303" pitchFamily="18" charset="0"/>
              </a:rPr>
              <a:t>hyperboloid</a:t>
            </a:r>
            <a:r>
              <a:rPr lang="en-US" altLang="en-US" sz="2400" dirty="0">
                <a:latin typeface="Georgia" panose="02040502050405020303" pitchFamily="18" charset="0"/>
              </a:rPr>
              <a:t> fashion</a:t>
            </a:r>
          </a:p>
          <a:p>
            <a:r>
              <a:rPr lang="en-US" altLang="en-US" sz="2400" dirty="0">
                <a:latin typeface="Georgia" panose="02040502050405020303" pitchFamily="18" charset="0"/>
              </a:rPr>
              <a:t>Two Voltages:</a:t>
            </a:r>
          </a:p>
          <a:p>
            <a:pPr lvl="1"/>
            <a:r>
              <a:rPr lang="en-US" altLang="en-US" sz="2000" dirty="0">
                <a:solidFill>
                  <a:srgbClr val="0070C0"/>
                </a:solidFill>
                <a:latin typeface="Georgia" panose="02040502050405020303" pitchFamily="18" charset="0"/>
              </a:rPr>
              <a:t>Radio Frequency - RF </a:t>
            </a:r>
            <a:r>
              <a:rPr lang="en-US" altLang="en-US" sz="2000" dirty="0">
                <a:latin typeface="Georgia" panose="02040502050405020303" pitchFamily="18" charset="0"/>
              </a:rPr>
              <a:t>(alternating)</a:t>
            </a:r>
          </a:p>
          <a:p>
            <a:pPr lvl="1"/>
            <a:r>
              <a:rPr lang="en-US" altLang="en-US" sz="2000" dirty="0">
                <a:solidFill>
                  <a:srgbClr val="0070C0"/>
                </a:solidFill>
                <a:latin typeface="Georgia" panose="02040502050405020303" pitchFamily="18" charset="0"/>
              </a:rPr>
              <a:t>Direct Current - DC</a:t>
            </a:r>
          </a:p>
          <a:p>
            <a:pPr lvl="1"/>
            <a:r>
              <a:rPr lang="en-US" altLang="en-US" sz="2000" dirty="0">
                <a:latin typeface="Georgia" panose="02040502050405020303" pitchFamily="18" charset="0"/>
              </a:rPr>
              <a:t>Applied simultaneously, the two voltages will</a:t>
            </a:r>
            <a:r>
              <a:rPr lang="en-US" altLang="en-US" sz="2000" dirty="0">
                <a:solidFill>
                  <a:srgbClr val="CC9900"/>
                </a:solidFill>
                <a:latin typeface="Georgia" panose="02040502050405020303" pitchFamily="18" charset="0"/>
              </a:rPr>
              <a:t> </a:t>
            </a:r>
            <a:r>
              <a:rPr lang="en-US" altLang="en-US" sz="2000" dirty="0">
                <a:solidFill>
                  <a:srgbClr val="0070C0"/>
                </a:solidFill>
                <a:latin typeface="Georgia" panose="02040502050405020303" pitchFamily="18" charset="0"/>
              </a:rPr>
              <a:t>trap ions within the quadrupole area</a:t>
            </a:r>
          </a:p>
          <a:p>
            <a:pPr lvl="1"/>
            <a:r>
              <a:rPr lang="en-US" altLang="en-US" sz="2000" dirty="0">
                <a:solidFill>
                  <a:srgbClr val="0070C0"/>
                </a:solidFill>
                <a:latin typeface="Georgia" panose="02040502050405020303" pitchFamily="18" charset="0"/>
              </a:rPr>
              <a:t>Scanning the voltages </a:t>
            </a:r>
            <a:r>
              <a:rPr lang="en-US" altLang="en-US" sz="2000" dirty="0">
                <a:latin typeface="Georgia" panose="02040502050405020303" pitchFamily="18" charset="0"/>
              </a:rPr>
              <a:t>will filter the ions out by mass:</a:t>
            </a:r>
          </a:p>
          <a:p>
            <a:pPr lvl="2"/>
            <a:r>
              <a:rPr lang="en-US" altLang="en-US" sz="1800" dirty="0">
                <a:latin typeface="Georgia" panose="02040502050405020303" pitchFamily="18" charset="0"/>
              </a:rPr>
              <a:t>For one </a:t>
            </a:r>
            <a:r>
              <a:rPr lang="en-US" altLang="en-US" sz="1800" dirty="0">
                <a:solidFill>
                  <a:srgbClr val="0070C0"/>
                </a:solidFill>
                <a:latin typeface="Georgia" panose="02040502050405020303" pitchFamily="18" charset="0"/>
              </a:rPr>
              <a:t>RF:DC value, only one mass can have a stable trajectory </a:t>
            </a:r>
            <a:r>
              <a:rPr lang="en-US" altLang="en-US" sz="1800" dirty="0">
                <a:latin typeface="Georgia" panose="02040502050405020303" pitchFamily="18" charset="0"/>
              </a:rPr>
              <a:t>through the quadrupole</a:t>
            </a:r>
          </a:p>
          <a:p>
            <a:pPr lvl="2"/>
            <a:r>
              <a:rPr lang="en-US" altLang="en-US" sz="1800" dirty="0">
                <a:latin typeface="Georgia" panose="02040502050405020303" pitchFamily="18" charset="0"/>
              </a:rPr>
              <a:t>When RF:DC is progressively increased (scanned) </a:t>
            </a:r>
            <a:r>
              <a:rPr lang="en-US" altLang="en-US" sz="1800" dirty="0">
                <a:solidFill>
                  <a:srgbClr val="0070C0"/>
                </a:solidFill>
                <a:latin typeface="Georgia" panose="02040502050405020303" pitchFamily="18" charset="0"/>
              </a:rPr>
              <a:t>Ions pass through in the order of masses</a:t>
            </a:r>
            <a:endParaRPr lang="en-US" altLang="en-US" sz="2800" dirty="0">
              <a:solidFill>
                <a:srgbClr val="0070C0"/>
              </a:solidFill>
              <a:latin typeface="Georgia" panose="02040502050405020303" pitchFamily="18" charset="0"/>
              <a:sym typeface="Wingdings" panose="05000000000000000000" pitchFamily="2" charset="2"/>
            </a:endParaRPr>
          </a:p>
          <a:p>
            <a:endParaRPr lang="en-US" altLang="en-US" sz="3200" dirty="0">
              <a:latin typeface="Georgia" panose="02040502050405020303" pitchFamily="18" charset="0"/>
              <a:sym typeface="Wingdings" panose="05000000000000000000" pitchFamily="2" charset="2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FC48C4B-DDAB-4E74-090C-745B987A8F3E}"/>
              </a:ext>
            </a:extLst>
          </p:cNvPr>
          <p:cNvGrpSpPr>
            <a:grpSpLocks/>
          </p:cNvGrpSpPr>
          <p:nvPr/>
        </p:nvGrpSpPr>
        <p:grpSpPr bwMode="auto">
          <a:xfrm>
            <a:off x="1226766" y="1921422"/>
            <a:ext cx="2362200" cy="838200"/>
            <a:chOff x="1200" y="2160"/>
            <a:chExt cx="2064" cy="720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31A134AE-886F-DFEB-7732-15A4DAC8D1D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4818012">
              <a:off x="1944" y="1608"/>
              <a:ext cx="240" cy="1728"/>
            </a:xfrm>
            <a:prstGeom prst="can">
              <a:avLst>
                <a:gd name="adj" fmla="val 39600"/>
              </a:avLst>
            </a:prstGeom>
            <a:gradFill rotWithShape="1">
              <a:gsLst>
                <a:gs pos="0">
                  <a:schemeClr val="tx1"/>
                </a:gs>
                <a:gs pos="50000">
                  <a:srgbClr val="800000"/>
                </a:gs>
                <a:gs pos="100000">
                  <a:schemeClr val="tx1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" name="AutoShape 6">
              <a:extLst>
                <a:ext uri="{FF2B5EF4-FFF2-40B4-BE49-F238E27FC236}">
                  <a16:creationId xmlns:a16="http://schemas.microsoft.com/office/drawing/2014/main" id="{4D874FAC-F01F-4292-2823-B62BD1A69EC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4818012">
              <a:off x="2088" y="1896"/>
              <a:ext cx="240" cy="1728"/>
            </a:xfrm>
            <a:prstGeom prst="can">
              <a:avLst>
                <a:gd name="adj" fmla="val 39600"/>
              </a:avLst>
            </a:prstGeom>
            <a:gradFill rotWithShape="1">
              <a:gsLst>
                <a:gs pos="0">
                  <a:schemeClr val="tx1"/>
                </a:gs>
                <a:gs pos="50000">
                  <a:srgbClr val="800000"/>
                </a:gs>
                <a:gs pos="100000">
                  <a:schemeClr val="tx1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" name="AutoShape 7">
              <a:extLst>
                <a:ext uri="{FF2B5EF4-FFF2-40B4-BE49-F238E27FC236}">
                  <a16:creationId xmlns:a16="http://schemas.microsoft.com/office/drawing/2014/main" id="{A2D2F705-83E0-D782-CEF2-30E7C00BB3E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4818012">
              <a:off x="2280" y="1704"/>
              <a:ext cx="240" cy="1728"/>
            </a:xfrm>
            <a:prstGeom prst="can">
              <a:avLst>
                <a:gd name="adj" fmla="val 39600"/>
              </a:avLst>
            </a:prstGeom>
            <a:gradFill rotWithShape="1">
              <a:gsLst>
                <a:gs pos="0">
                  <a:schemeClr val="tx1"/>
                </a:gs>
                <a:gs pos="50000">
                  <a:srgbClr val="800000"/>
                </a:gs>
                <a:gs pos="100000">
                  <a:schemeClr val="tx1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" name="AutoShape 8">
              <a:extLst>
                <a:ext uri="{FF2B5EF4-FFF2-40B4-BE49-F238E27FC236}">
                  <a16:creationId xmlns:a16="http://schemas.microsoft.com/office/drawing/2014/main" id="{93891658-7E37-FA44-2640-C4FF6D0B897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4818012">
              <a:off x="2136" y="1416"/>
              <a:ext cx="240" cy="1728"/>
            </a:xfrm>
            <a:prstGeom prst="can">
              <a:avLst>
                <a:gd name="adj" fmla="val 39600"/>
              </a:avLst>
            </a:prstGeom>
            <a:gradFill rotWithShape="1">
              <a:gsLst>
                <a:gs pos="0">
                  <a:schemeClr val="tx1"/>
                </a:gs>
                <a:gs pos="50000">
                  <a:srgbClr val="800000"/>
                </a:gs>
                <a:gs pos="100000">
                  <a:schemeClr val="tx1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0" name="Group 15">
            <a:extLst>
              <a:ext uri="{FF2B5EF4-FFF2-40B4-BE49-F238E27FC236}">
                <a16:creationId xmlns:a16="http://schemas.microsoft.com/office/drawing/2014/main" id="{41A84853-28E9-4A64-CFBF-6029685A2B0A}"/>
              </a:ext>
            </a:extLst>
          </p:cNvPr>
          <p:cNvGrpSpPr>
            <a:grpSpLocks/>
          </p:cNvGrpSpPr>
          <p:nvPr/>
        </p:nvGrpSpPr>
        <p:grpSpPr bwMode="auto">
          <a:xfrm>
            <a:off x="1480766" y="4512222"/>
            <a:ext cx="1295400" cy="1168400"/>
            <a:chOff x="528" y="3168"/>
            <a:chExt cx="816" cy="736"/>
          </a:xfrm>
        </p:grpSpPr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5A31433A-D1F6-8037-47B1-2FA805CCF4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3168"/>
              <a:ext cx="240" cy="240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4AEB2834-1C99-FD86-5F24-905E5D4AAF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408"/>
              <a:ext cx="240" cy="240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" name="Oval 11">
              <a:extLst>
                <a:ext uri="{FF2B5EF4-FFF2-40B4-BE49-F238E27FC236}">
                  <a16:creationId xmlns:a16="http://schemas.microsoft.com/office/drawing/2014/main" id="{36F7D96B-3AAE-1CFA-681D-D9B039C9B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3664"/>
              <a:ext cx="240" cy="240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" name="Oval 12">
              <a:extLst>
                <a:ext uri="{FF2B5EF4-FFF2-40B4-BE49-F238E27FC236}">
                  <a16:creationId xmlns:a16="http://schemas.microsoft.com/office/drawing/2014/main" id="{E03CD3B5-0726-D7CB-336D-24EFC08D6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3424"/>
              <a:ext cx="240" cy="240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5" name="Group 16">
            <a:extLst>
              <a:ext uri="{FF2B5EF4-FFF2-40B4-BE49-F238E27FC236}">
                <a16:creationId xmlns:a16="http://schemas.microsoft.com/office/drawing/2014/main" id="{73440C22-FC9F-1E68-1C92-9477E213AC54}"/>
              </a:ext>
            </a:extLst>
          </p:cNvPr>
          <p:cNvGrpSpPr>
            <a:grpSpLocks/>
          </p:cNvGrpSpPr>
          <p:nvPr/>
        </p:nvGrpSpPr>
        <p:grpSpPr bwMode="auto">
          <a:xfrm>
            <a:off x="1861766" y="4612235"/>
            <a:ext cx="544513" cy="1014412"/>
            <a:chOff x="768" y="3231"/>
            <a:chExt cx="343" cy="639"/>
          </a:xfrm>
        </p:grpSpPr>
        <p:sp>
          <p:nvSpPr>
            <p:cNvPr id="16" name="Arc 13">
              <a:extLst>
                <a:ext uri="{FF2B5EF4-FFF2-40B4-BE49-F238E27FC236}">
                  <a16:creationId xmlns:a16="http://schemas.microsoft.com/office/drawing/2014/main" id="{CEFB55ED-09EA-C44F-0448-36091775C88D}"/>
                </a:ext>
              </a:extLst>
            </p:cNvPr>
            <p:cNvSpPr>
              <a:spLocks/>
            </p:cNvSpPr>
            <p:nvPr/>
          </p:nvSpPr>
          <p:spPr bwMode="auto">
            <a:xfrm rot="3089961" flipV="1">
              <a:off x="808" y="3198"/>
              <a:ext cx="270" cy="33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" name="Arc 14">
              <a:extLst>
                <a:ext uri="{FF2B5EF4-FFF2-40B4-BE49-F238E27FC236}">
                  <a16:creationId xmlns:a16="http://schemas.microsoft.com/office/drawing/2014/main" id="{3A41D470-A844-81D2-F277-16CD71A5E0D2}"/>
                </a:ext>
              </a:extLst>
            </p:cNvPr>
            <p:cNvSpPr>
              <a:spLocks/>
            </p:cNvSpPr>
            <p:nvPr/>
          </p:nvSpPr>
          <p:spPr bwMode="auto">
            <a:xfrm rot="14136164" flipV="1">
              <a:off x="801" y="3567"/>
              <a:ext cx="270" cy="33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8" name="Group 54">
            <a:extLst>
              <a:ext uri="{FF2B5EF4-FFF2-40B4-BE49-F238E27FC236}">
                <a16:creationId xmlns:a16="http://schemas.microsoft.com/office/drawing/2014/main" id="{1334FEB4-1E91-E7F0-569B-2D59DBE8ABDE}"/>
              </a:ext>
            </a:extLst>
          </p:cNvPr>
          <p:cNvGrpSpPr>
            <a:grpSpLocks/>
          </p:cNvGrpSpPr>
          <p:nvPr/>
        </p:nvGrpSpPr>
        <p:grpSpPr bwMode="auto">
          <a:xfrm>
            <a:off x="3036516" y="3902622"/>
            <a:ext cx="304800" cy="1295400"/>
            <a:chOff x="1508" y="2784"/>
            <a:chExt cx="192" cy="816"/>
          </a:xfrm>
        </p:grpSpPr>
        <p:grpSp>
          <p:nvGrpSpPr>
            <p:cNvPr id="19" name="Group 52">
              <a:extLst>
                <a:ext uri="{FF2B5EF4-FFF2-40B4-BE49-F238E27FC236}">
                  <a16:creationId xmlns:a16="http://schemas.microsoft.com/office/drawing/2014/main" id="{F9D8D5CB-AB68-0D56-0F9F-0CB7073FA6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08" y="2784"/>
              <a:ext cx="192" cy="265"/>
              <a:chOff x="2160" y="2777"/>
              <a:chExt cx="288" cy="265"/>
            </a:xfrm>
          </p:grpSpPr>
          <p:sp>
            <p:nvSpPr>
              <p:cNvPr id="21" name="Line 41">
                <a:extLst>
                  <a:ext uri="{FF2B5EF4-FFF2-40B4-BE49-F238E27FC236}">
                    <a16:creationId xmlns:a16="http://schemas.microsoft.com/office/drawing/2014/main" id="{6148DE7B-CE0B-5995-99FF-9C972B8F2B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48" y="3004"/>
                <a:ext cx="104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" name="Line 42">
                <a:extLst>
                  <a:ext uri="{FF2B5EF4-FFF2-40B4-BE49-F238E27FC236}">
                    <a16:creationId xmlns:a16="http://schemas.microsoft.com/office/drawing/2014/main" id="{398D152A-6CD6-96F7-E236-618DFFC8D3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60" y="3038"/>
                <a:ext cx="288" cy="4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3" name="Line 51">
                <a:extLst>
                  <a:ext uri="{FF2B5EF4-FFF2-40B4-BE49-F238E27FC236}">
                    <a16:creationId xmlns:a16="http://schemas.microsoft.com/office/drawing/2014/main" id="{3F98A90D-C854-F865-3AFC-75E004B4FE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1" y="2777"/>
                <a:ext cx="0" cy="22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20" name="Line 53">
              <a:extLst>
                <a:ext uri="{FF2B5EF4-FFF2-40B4-BE49-F238E27FC236}">
                  <a16:creationId xmlns:a16="http://schemas.microsoft.com/office/drawing/2014/main" id="{F9A7548E-802B-E5E9-DCB2-A184A19683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9" y="3049"/>
              <a:ext cx="0" cy="55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94B9A81-798A-0748-5FE6-82E8FD07863B}"/>
              </a:ext>
            </a:extLst>
          </p:cNvPr>
          <p:cNvGrpSpPr/>
          <p:nvPr/>
        </p:nvGrpSpPr>
        <p:grpSpPr>
          <a:xfrm>
            <a:off x="1668091" y="3902622"/>
            <a:ext cx="2218517" cy="1638300"/>
            <a:chOff x="2642451" y="4397298"/>
            <a:chExt cx="2218517" cy="1638300"/>
          </a:xfrm>
        </p:grpSpPr>
        <p:grpSp>
          <p:nvGrpSpPr>
            <p:cNvPr id="25" name="Group 50">
              <a:extLst>
                <a:ext uri="{FF2B5EF4-FFF2-40B4-BE49-F238E27FC236}">
                  <a16:creationId xmlns:a16="http://schemas.microsoft.com/office/drawing/2014/main" id="{471639C9-09C7-1261-1B23-0F4192D1CE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2451" y="4397298"/>
              <a:ext cx="2109788" cy="1638300"/>
              <a:chOff x="646" y="2784"/>
              <a:chExt cx="1329" cy="1032"/>
            </a:xfrm>
          </p:grpSpPr>
          <p:grpSp>
            <p:nvGrpSpPr>
              <p:cNvPr id="28" name="Group 47">
                <a:extLst>
                  <a:ext uri="{FF2B5EF4-FFF2-40B4-BE49-F238E27FC236}">
                    <a16:creationId xmlns:a16="http://schemas.microsoft.com/office/drawing/2014/main" id="{FBBE9234-EB25-EFE6-3A7B-E90072530EC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6" y="2784"/>
                <a:ext cx="1329" cy="1032"/>
                <a:chOff x="646" y="2784"/>
                <a:chExt cx="1329" cy="1032"/>
              </a:xfrm>
            </p:grpSpPr>
            <p:sp>
              <p:nvSpPr>
                <p:cNvPr id="30" name="Line 37">
                  <a:extLst>
                    <a:ext uri="{FF2B5EF4-FFF2-40B4-BE49-F238E27FC236}">
                      <a16:creationId xmlns:a16="http://schemas.microsoft.com/office/drawing/2014/main" id="{239861DE-FE48-E1A5-1D12-23418495568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960" y="2784"/>
                  <a:ext cx="0" cy="220"/>
                </a:xfrm>
                <a:prstGeom prst="line">
                  <a:avLst/>
                </a:prstGeom>
                <a:no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grpSp>
              <p:nvGrpSpPr>
                <p:cNvPr id="31" name="Group 46">
                  <a:extLst>
                    <a:ext uri="{FF2B5EF4-FFF2-40B4-BE49-F238E27FC236}">
                      <a16:creationId xmlns:a16="http://schemas.microsoft.com/office/drawing/2014/main" id="{5B15EE6F-24FC-D7D8-2230-77459B02BCA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46" y="2784"/>
                  <a:ext cx="1329" cy="1032"/>
                  <a:chOff x="645" y="2784"/>
                  <a:chExt cx="1329" cy="1032"/>
                </a:xfrm>
              </p:grpSpPr>
              <p:grpSp>
                <p:nvGrpSpPr>
                  <p:cNvPr id="32" name="Group 36">
                    <a:extLst>
                      <a:ext uri="{FF2B5EF4-FFF2-40B4-BE49-F238E27FC236}">
                        <a16:creationId xmlns:a16="http://schemas.microsoft.com/office/drawing/2014/main" id="{35A5CE32-5319-1B9B-00D0-38BE3FAC468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45" y="3004"/>
                    <a:ext cx="857" cy="812"/>
                    <a:chOff x="645" y="3004"/>
                    <a:chExt cx="857" cy="812"/>
                  </a:xfrm>
                </p:grpSpPr>
                <p:grpSp>
                  <p:nvGrpSpPr>
                    <p:cNvPr id="38" name="Group 24">
                      <a:extLst>
                        <a:ext uri="{FF2B5EF4-FFF2-40B4-BE49-F238E27FC236}">
                          <a16:creationId xmlns:a16="http://schemas.microsoft.com/office/drawing/2014/main" id="{4169787E-3FE2-9F43-0B10-7DAC7D427E4F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45" y="3004"/>
                      <a:ext cx="603" cy="426"/>
                      <a:chOff x="2016" y="3222"/>
                      <a:chExt cx="1344" cy="426"/>
                    </a:xfrm>
                  </p:grpSpPr>
                  <p:sp>
                    <p:nvSpPr>
                      <p:cNvPr id="47" name="Line 20">
                        <a:extLst>
                          <a:ext uri="{FF2B5EF4-FFF2-40B4-BE49-F238E27FC236}">
                            <a16:creationId xmlns:a16="http://schemas.microsoft.com/office/drawing/2014/main" id="{3D76AC2F-C2BF-E9C7-1DCC-131E682E3E7A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016" y="3231"/>
                        <a:ext cx="0" cy="41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48" name="Line 21">
                        <a:extLst>
                          <a:ext uri="{FF2B5EF4-FFF2-40B4-BE49-F238E27FC236}">
                            <a16:creationId xmlns:a16="http://schemas.microsoft.com/office/drawing/2014/main" id="{3974C0E1-650B-16CA-6C06-0707FF138BF0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016" y="3231"/>
                        <a:ext cx="1344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49" name="Line 23">
                        <a:extLst>
                          <a:ext uri="{FF2B5EF4-FFF2-40B4-BE49-F238E27FC236}">
                            <a16:creationId xmlns:a16="http://schemas.microsoft.com/office/drawing/2014/main" id="{FDEA58D3-A91B-F3C0-1249-A03746C6374D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360" y="3222"/>
                        <a:ext cx="0" cy="41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IN"/>
                      </a:p>
                    </p:txBody>
                  </p:sp>
                </p:grpSp>
                <p:grpSp>
                  <p:nvGrpSpPr>
                    <p:cNvPr id="39" name="Group 35">
                      <a:extLst>
                        <a:ext uri="{FF2B5EF4-FFF2-40B4-BE49-F238E27FC236}">
                          <a16:creationId xmlns:a16="http://schemas.microsoft.com/office/drawing/2014/main" id="{1C96F773-FC63-0B39-54D6-1DCF1ABF080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56" y="3249"/>
                      <a:ext cx="446" cy="567"/>
                      <a:chOff x="2104" y="3225"/>
                      <a:chExt cx="439" cy="642"/>
                    </a:xfrm>
                  </p:grpSpPr>
                  <p:sp>
                    <p:nvSpPr>
                      <p:cNvPr id="40" name="Line 27">
                        <a:extLst>
                          <a:ext uri="{FF2B5EF4-FFF2-40B4-BE49-F238E27FC236}">
                            <a16:creationId xmlns:a16="http://schemas.microsoft.com/office/drawing/2014/main" id="{5C435CB1-3D69-9DE8-CF20-C17F123EF51A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2233" y="3566"/>
                        <a:ext cx="603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41" name="Line 28">
                        <a:extLst>
                          <a:ext uri="{FF2B5EF4-FFF2-40B4-BE49-F238E27FC236}">
                            <a16:creationId xmlns:a16="http://schemas.microsoft.com/office/drawing/2014/main" id="{DCB2A9C3-6237-F747-9382-C17292277851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2335" y="3658"/>
                        <a:ext cx="0" cy="41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IN"/>
                      </a:p>
                    </p:txBody>
                  </p:sp>
                  <p:grpSp>
                    <p:nvGrpSpPr>
                      <p:cNvPr id="42" name="Group 34">
                        <a:extLst>
                          <a:ext uri="{FF2B5EF4-FFF2-40B4-BE49-F238E27FC236}">
                            <a16:creationId xmlns:a16="http://schemas.microsoft.com/office/drawing/2014/main" id="{9F0ED8A0-683B-0EC9-F921-5EAFFE86CCB8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104" y="3225"/>
                        <a:ext cx="431" cy="43"/>
                        <a:chOff x="2104" y="3232"/>
                        <a:chExt cx="431" cy="43"/>
                      </a:xfrm>
                    </p:grpSpPr>
                    <p:grpSp>
                      <p:nvGrpSpPr>
                        <p:cNvPr id="43" name="Group 32">
                          <a:extLst>
                            <a:ext uri="{FF2B5EF4-FFF2-40B4-BE49-F238E27FC236}">
                              <a16:creationId xmlns:a16="http://schemas.microsoft.com/office/drawing/2014/main" id="{A371AFB6-DDEC-8BD4-6602-3248EE6FB279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104" y="3232"/>
                          <a:ext cx="213" cy="43"/>
                          <a:chOff x="1063" y="3232"/>
                          <a:chExt cx="213" cy="43"/>
                        </a:xfrm>
                      </p:grpSpPr>
                      <p:sp>
                        <p:nvSpPr>
                          <p:cNvPr id="45" name="Line 29">
                            <a:extLst>
                              <a:ext uri="{FF2B5EF4-FFF2-40B4-BE49-F238E27FC236}">
                                <a16:creationId xmlns:a16="http://schemas.microsoft.com/office/drawing/2014/main" id="{924824BB-188F-F218-D8F8-7EFB811CEB38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1063" y="3275"/>
                            <a:ext cx="155" cy="0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chemeClr val="accent1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IN"/>
                          </a:p>
                        </p:txBody>
                      </p:sp>
                      <p:sp>
                        <p:nvSpPr>
                          <p:cNvPr id="46" name="AutoShape 31">
                            <a:extLst>
                              <a:ext uri="{FF2B5EF4-FFF2-40B4-BE49-F238E27FC236}">
                                <a16:creationId xmlns:a16="http://schemas.microsoft.com/office/drawing/2014/main" id="{7C11E4A4-A0EC-4D86-9ACE-32869A2E5A85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 rot="16200000">
                            <a:off x="1226" y="3221"/>
                            <a:ext cx="40" cy="61"/>
                          </a:xfrm>
                          <a:prstGeom prst="rightBracket">
                            <a:avLst>
                              <a:gd name="adj" fmla="val 12708"/>
                            </a:avLst>
                          </a:prstGeom>
                          <a:noFill/>
                          <a:ln w="9525">
                            <a:solidFill>
                              <a:schemeClr val="accent1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IN"/>
                          </a:p>
                        </p:txBody>
                      </p:sp>
                    </p:grpSp>
                    <p:sp>
                      <p:nvSpPr>
                        <p:cNvPr id="44" name="Line 33">
                          <a:extLst>
                            <a:ext uri="{FF2B5EF4-FFF2-40B4-BE49-F238E27FC236}">
                              <a16:creationId xmlns:a16="http://schemas.microsoft.com/office/drawing/2014/main" id="{5418B256-A6C1-2559-604B-97E795A05874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317" y="3272"/>
                          <a:ext cx="218" cy="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IN"/>
                        </a:p>
                      </p:txBody>
                    </p:sp>
                  </p:grpSp>
                </p:grpSp>
              </p:grpSp>
              <p:sp>
                <p:nvSpPr>
                  <p:cNvPr id="33" name="Line 38">
                    <a:extLst>
                      <a:ext uri="{FF2B5EF4-FFF2-40B4-BE49-F238E27FC236}">
                        <a16:creationId xmlns:a16="http://schemas.microsoft.com/office/drawing/2014/main" id="{9DB864DF-DE91-953F-D7AD-27A3ED58D52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60" y="2784"/>
                    <a:ext cx="89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accent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4" name="Line 39">
                    <a:extLst>
                      <a:ext uri="{FF2B5EF4-FFF2-40B4-BE49-F238E27FC236}">
                        <a16:creationId xmlns:a16="http://schemas.microsoft.com/office/drawing/2014/main" id="{E7E4FA36-1DDA-579D-8F11-CFEF6FECE93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94" y="3600"/>
                    <a:ext cx="36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accent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5" name="Line 40">
                    <a:extLst>
                      <a:ext uri="{FF2B5EF4-FFF2-40B4-BE49-F238E27FC236}">
                        <a16:creationId xmlns:a16="http://schemas.microsoft.com/office/drawing/2014/main" id="{F9A689E4-D32B-F000-167F-ACE00627756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856" y="2784"/>
                    <a:ext cx="0" cy="229"/>
                  </a:xfrm>
                  <a:prstGeom prst="line">
                    <a:avLst/>
                  </a:prstGeom>
                  <a:noFill/>
                  <a:ln w="9525">
                    <a:solidFill>
                      <a:schemeClr val="accent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A3C426E2-35AE-D0D4-A992-C9049C35DE6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42" y="3024"/>
                    <a:ext cx="232" cy="203"/>
                  </a:xfrm>
                  <a:prstGeom prst="ellipse">
                    <a:avLst/>
                  </a:prstGeom>
                  <a:solidFill>
                    <a:schemeClr val="accent1">
                      <a:alpha val="0"/>
                    </a:schemeClr>
                  </a:solidFill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37" name="Line 45">
                    <a:extLst>
                      <a:ext uri="{FF2B5EF4-FFF2-40B4-BE49-F238E27FC236}">
                        <a16:creationId xmlns:a16="http://schemas.microsoft.com/office/drawing/2014/main" id="{8F2A6D66-7A0B-CDFF-B1AE-C85B150B64A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856" y="3231"/>
                    <a:ext cx="0" cy="369"/>
                  </a:xfrm>
                  <a:prstGeom prst="line">
                    <a:avLst/>
                  </a:prstGeom>
                  <a:no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</p:grpSp>
          </p:grpSp>
          <p:sp>
            <p:nvSpPr>
              <p:cNvPr id="29" name="Freeform 49">
                <a:extLst>
                  <a:ext uri="{FF2B5EF4-FFF2-40B4-BE49-F238E27FC236}">
                    <a16:creationId xmlns:a16="http://schemas.microsoft.com/office/drawing/2014/main" id="{CE2A5956-45FD-3191-F272-FFF3BB213A9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814" y="3107"/>
                <a:ext cx="92" cy="46"/>
              </a:xfrm>
              <a:custGeom>
                <a:avLst/>
                <a:gdLst>
                  <a:gd name="T0" fmla="*/ 0 w 1728"/>
                  <a:gd name="T1" fmla="*/ 432 h 816"/>
                  <a:gd name="T2" fmla="*/ 240 w 1728"/>
                  <a:gd name="T3" fmla="*/ 96 h 816"/>
                  <a:gd name="T4" fmla="*/ 528 w 1728"/>
                  <a:gd name="T5" fmla="*/ 96 h 816"/>
                  <a:gd name="T6" fmla="*/ 960 w 1728"/>
                  <a:gd name="T7" fmla="*/ 672 h 816"/>
                  <a:gd name="T8" fmla="*/ 1248 w 1728"/>
                  <a:gd name="T9" fmla="*/ 816 h 816"/>
                  <a:gd name="T10" fmla="*/ 1536 w 1728"/>
                  <a:gd name="T11" fmla="*/ 672 h 816"/>
                  <a:gd name="T12" fmla="*/ 1728 w 1728"/>
                  <a:gd name="T13" fmla="*/ 432 h 8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28" h="816">
                    <a:moveTo>
                      <a:pt x="0" y="432"/>
                    </a:moveTo>
                    <a:cubicBezTo>
                      <a:pt x="76" y="292"/>
                      <a:pt x="152" y="152"/>
                      <a:pt x="240" y="96"/>
                    </a:cubicBezTo>
                    <a:cubicBezTo>
                      <a:pt x="328" y="40"/>
                      <a:pt x="408" y="0"/>
                      <a:pt x="528" y="96"/>
                    </a:cubicBezTo>
                    <a:cubicBezTo>
                      <a:pt x="648" y="192"/>
                      <a:pt x="840" y="552"/>
                      <a:pt x="960" y="672"/>
                    </a:cubicBezTo>
                    <a:cubicBezTo>
                      <a:pt x="1080" y="792"/>
                      <a:pt x="1152" y="816"/>
                      <a:pt x="1248" y="816"/>
                    </a:cubicBezTo>
                    <a:cubicBezTo>
                      <a:pt x="1344" y="816"/>
                      <a:pt x="1456" y="736"/>
                      <a:pt x="1536" y="672"/>
                    </a:cubicBezTo>
                    <a:cubicBezTo>
                      <a:pt x="1616" y="608"/>
                      <a:pt x="1672" y="520"/>
                      <a:pt x="1728" y="432"/>
                    </a:cubicBezTo>
                  </a:path>
                </a:pathLst>
              </a:cu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ED097C2-9FA0-FAF7-6617-3F48A0BC440C}"/>
                </a:ext>
              </a:extLst>
            </p:cNvPr>
            <p:cNvSpPr txBox="1"/>
            <p:nvPr/>
          </p:nvSpPr>
          <p:spPr>
            <a:xfrm flipH="1">
              <a:off x="4350798" y="4872238"/>
              <a:ext cx="5101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RF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ACB3EE5-EC96-DB75-904B-382D7ACD9A51}"/>
                </a:ext>
              </a:extLst>
            </p:cNvPr>
            <p:cNvCxnSpPr>
              <a:stCxn id="37" idx="1"/>
            </p:cNvCxnSpPr>
            <p:nvPr/>
          </p:nvCxnSpPr>
          <p:spPr>
            <a:xfrm flipH="1" flipV="1">
              <a:off x="4564914" y="5321223"/>
              <a:ext cx="1" cy="3714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978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3490BF-BC8E-FD2B-DC6E-67992383AAB8}"/>
              </a:ext>
            </a:extLst>
          </p:cNvPr>
          <p:cNvSpPr txBox="1"/>
          <p:nvPr/>
        </p:nvSpPr>
        <p:spPr>
          <a:xfrm>
            <a:off x="104931" y="0"/>
            <a:ext cx="6145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Georgia" panose="02040502050405020303" pitchFamily="18" charset="0"/>
              </a:rPr>
              <a:t>Mass Spectrometry</a:t>
            </a:r>
            <a:endParaRPr lang="en-IN" sz="4000" dirty="0">
              <a:latin typeface="Georgia" panose="020405020504050203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80763D-50C2-0367-6F8B-AFBBBD449D2E}"/>
              </a:ext>
            </a:extLst>
          </p:cNvPr>
          <p:cNvSpPr txBox="1"/>
          <p:nvPr/>
        </p:nvSpPr>
        <p:spPr>
          <a:xfrm>
            <a:off x="407232" y="527154"/>
            <a:ext cx="6145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Georgia" panose="02040502050405020303" pitchFamily="18" charset="0"/>
              </a:rPr>
              <a:t>Quadrupoles (2)</a:t>
            </a:r>
            <a:endParaRPr lang="en-IN" sz="4000" dirty="0">
              <a:solidFill>
                <a:schemeClr val="accent4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  <p:grpSp>
        <p:nvGrpSpPr>
          <p:cNvPr id="4" name="Group 46">
            <a:extLst>
              <a:ext uri="{FF2B5EF4-FFF2-40B4-BE49-F238E27FC236}">
                <a16:creationId xmlns:a16="http://schemas.microsoft.com/office/drawing/2014/main" id="{AF6DB98D-84F2-CED0-6ACE-187E17520B82}"/>
              </a:ext>
            </a:extLst>
          </p:cNvPr>
          <p:cNvGrpSpPr>
            <a:grpSpLocks/>
          </p:cNvGrpSpPr>
          <p:nvPr/>
        </p:nvGrpSpPr>
        <p:grpSpPr bwMode="auto">
          <a:xfrm>
            <a:off x="1403196" y="2800350"/>
            <a:ext cx="3657600" cy="1181100"/>
            <a:chOff x="432" y="1776"/>
            <a:chExt cx="2304" cy="744"/>
          </a:xfrm>
        </p:grpSpPr>
        <p:sp>
          <p:nvSpPr>
            <p:cNvPr id="5" name="AutoShape 47">
              <a:extLst>
                <a:ext uri="{FF2B5EF4-FFF2-40B4-BE49-F238E27FC236}">
                  <a16:creationId xmlns:a16="http://schemas.microsoft.com/office/drawing/2014/main" id="{2ECD9EE6-EC47-F957-5337-5090396E68E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4436427">
              <a:off x="1212" y="1284"/>
              <a:ext cx="216" cy="1776"/>
            </a:xfrm>
            <a:prstGeom prst="can">
              <a:avLst>
                <a:gd name="adj" fmla="val 64826"/>
              </a:avLst>
            </a:prstGeom>
            <a:gradFill rotWithShape="1">
              <a:gsLst>
                <a:gs pos="0">
                  <a:schemeClr val="tx1"/>
                </a:gs>
                <a:gs pos="50000">
                  <a:srgbClr val="800000"/>
                </a:gs>
                <a:gs pos="100000">
                  <a:schemeClr val="tx1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" name="AutoShape 48">
              <a:extLst>
                <a:ext uri="{FF2B5EF4-FFF2-40B4-BE49-F238E27FC236}">
                  <a16:creationId xmlns:a16="http://schemas.microsoft.com/office/drawing/2014/main" id="{DE921E2B-5AA5-31F9-1D17-7051A29D396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4436427">
              <a:off x="1452" y="1524"/>
              <a:ext cx="216" cy="1776"/>
            </a:xfrm>
            <a:prstGeom prst="can">
              <a:avLst>
                <a:gd name="adj" fmla="val 64826"/>
              </a:avLst>
            </a:prstGeom>
            <a:gradFill rotWithShape="1">
              <a:gsLst>
                <a:gs pos="0">
                  <a:schemeClr val="tx1"/>
                </a:gs>
                <a:gs pos="50000">
                  <a:srgbClr val="800000"/>
                </a:gs>
                <a:gs pos="100000">
                  <a:schemeClr val="tx1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" name="AutoShape 49">
              <a:extLst>
                <a:ext uri="{FF2B5EF4-FFF2-40B4-BE49-F238E27FC236}">
                  <a16:creationId xmlns:a16="http://schemas.microsoft.com/office/drawing/2014/main" id="{13CB07DE-3DB0-4984-4E5B-670DAD613A2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4436427">
              <a:off x="1740" y="1284"/>
              <a:ext cx="216" cy="1776"/>
            </a:xfrm>
            <a:prstGeom prst="can">
              <a:avLst>
                <a:gd name="adj" fmla="val 64826"/>
              </a:avLst>
            </a:prstGeom>
            <a:gradFill rotWithShape="1">
              <a:gsLst>
                <a:gs pos="0">
                  <a:schemeClr val="tx1"/>
                </a:gs>
                <a:gs pos="50000">
                  <a:srgbClr val="800000"/>
                </a:gs>
                <a:gs pos="100000">
                  <a:schemeClr val="tx1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" name="AutoShape 50">
              <a:extLst>
                <a:ext uri="{FF2B5EF4-FFF2-40B4-BE49-F238E27FC236}">
                  <a16:creationId xmlns:a16="http://schemas.microsoft.com/office/drawing/2014/main" id="{23936F59-79A5-97EB-55BD-5DD49D0C3DC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4436427">
              <a:off x="1452" y="996"/>
              <a:ext cx="216" cy="1776"/>
            </a:xfrm>
            <a:prstGeom prst="can">
              <a:avLst>
                <a:gd name="adj" fmla="val 64826"/>
              </a:avLst>
            </a:prstGeom>
            <a:gradFill rotWithShape="1">
              <a:gsLst>
                <a:gs pos="0">
                  <a:schemeClr val="tx1"/>
                </a:gs>
                <a:gs pos="50000">
                  <a:srgbClr val="800000"/>
                </a:gs>
                <a:gs pos="100000">
                  <a:schemeClr val="tx1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9" name="Group 51">
            <a:extLst>
              <a:ext uri="{FF2B5EF4-FFF2-40B4-BE49-F238E27FC236}">
                <a16:creationId xmlns:a16="http://schemas.microsoft.com/office/drawing/2014/main" id="{1405DC02-9273-AC66-A946-794E6DE50C58}"/>
              </a:ext>
            </a:extLst>
          </p:cNvPr>
          <p:cNvGrpSpPr>
            <a:grpSpLocks/>
          </p:cNvGrpSpPr>
          <p:nvPr/>
        </p:nvGrpSpPr>
        <p:grpSpPr bwMode="auto">
          <a:xfrm>
            <a:off x="1498446" y="3409950"/>
            <a:ext cx="1165225" cy="1214438"/>
            <a:chOff x="1650" y="2256"/>
            <a:chExt cx="734" cy="765"/>
          </a:xfrm>
        </p:grpSpPr>
        <p:sp>
          <p:nvSpPr>
            <p:cNvPr id="10" name="Text Box 52">
              <a:extLst>
                <a:ext uri="{FF2B5EF4-FFF2-40B4-BE49-F238E27FC236}">
                  <a16:creationId xmlns:a16="http://schemas.microsoft.com/office/drawing/2014/main" id="{B2A1E16D-FCC0-0BEF-40AE-FB21B40C31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4" y="2556"/>
              <a:ext cx="2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800">
                  <a:solidFill>
                    <a:srgbClr val="FFFF00"/>
                  </a:solidFill>
                </a:rPr>
                <a:t>+</a:t>
              </a:r>
            </a:p>
          </p:txBody>
        </p:sp>
        <p:sp>
          <p:nvSpPr>
            <p:cNvPr id="11" name="Text Box 53">
              <a:extLst>
                <a:ext uri="{FF2B5EF4-FFF2-40B4-BE49-F238E27FC236}">
                  <a16:creationId xmlns:a16="http://schemas.microsoft.com/office/drawing/2014/main" id="{990F49E8-2B13-204E-EFF5-ED3609CD1D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0" y="2550"/>
              <a:ext cx="2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800">
                  <a:solidFill>
                    <a:srgbClr val="FFFF00"/>
                  </a:solidFill>
                </a:rPr>
                <a:t>+</a:t>
              </a:r>
            </a:p>
          </p:txBody>
        </p:sp>
        <p:sp>
          <p:nvSpPr>
            <p:cNvPr id="12" name="Text Box 54">
              <a:extLst>
                <a:ext uri="{FF2B5EF4-FFF2-40B4-BE49-F238E27FC236}">
                  <a16:creationId xmlns:a16="http://schemas.microsoft.com/office/drawing/2014/main" id="{756887B3-1CAA-F6F3-ED6E-269B09B674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2256"/>
              <a:ext cx="1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800">
                  <a:solidFill>
                    <a:srgbClr val="FFFF00"/>
                  </a:solidFill>
                </a:rPr>
                <a:t>-</a:t>
              </a:r>
            </a:p>
          </p:txBody>
        </p:sp>
        <p:sp>
          <p:nvSpPr>
            <p:cNvPr id="13" name="Text Box 55">
              <a:extLst>
                <a:ext uri="{FF2B5EF4-FFF2-40B4-BE49-F238E27FC236}">
                  <a16:creationId xmlns:a16="http://schemas.microsoft.com/office/drawing/2014/main" id="{58D7D570-ECFC-0269-EBB6-3FC59CF76A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8" y="2790"/>
              <a:ext cx="1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800">
                  <a:solidFill>
                    <a:srgbClr val="FFFF00"/>
                  </a:solidFill>
                </a:rPr>
                <a:t>-</a:t>
              </a:r>
            </a:p>
          </p:txBody>
        </p:sp>
      </p:grpSp>
      <p:grpSp>
        <p:nvGrpSpPr>
          <p:cNvPr id="14" name="Group 56">
            <a:extLst>
              <a:ext uri="{FF2B5EF4-FFF2-40B4-BE49-F238E27FC236}">
                <a16:creationId xmlns:a16="http://schemas.microsoft.com/office/drawing/2014/main" id="{2FD26DA0-FA8D-A2B4-1716-8B00121792F2}"/>
              </a:ext>
            </a:extLst>
          </p:cNvPr>
          <p:cNvGrpSpPr>
            <a:grpSpLocks/>
          </p:cNvGrpSpPr>
          <p:nvPr/>
        </p:nvGrpSpPr>
        <p:grpSpPr bwMode="auto">
          <a:xfrm>
            <a:off x="1546071" y="3438525"/>
            <a:ext cx="1117600" cy="1214438"/>
            <a:chOff x="1668" y="2262"/>
            <a:chExt cx="704" cy="765"/>
          </a:xfrm>
        </p:grpSpPr>
        <p:grpSp>
          <p:nvGrpSpPr>
            <p:cNvPr id="15" name="Group 57">
              <a:extLst>
                <a:ext uri="{FF2B5EF4-FFF2-40B4-BE49-F238E27FC236}">
                  <a16:creationId xmlns:a16="http://schemas.microsoft.com/office/drawing/2014/main" id="{7089051C-3B3B-773B-2E1F-1C5FAC0DF8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68" y="2544"/>
              <a:ext cx="704" cy="231"/>
              <a:chOff x="1668" y="2544"/>
              <a:chExt cx="704" cy="231"/>
            </a:xfrm>
          </p:grpSpPr>
          <p:sp>
            <p:nvSpPr>
              <p:cNvPr id="18" name="Text Box 58">
                <a:extLst>
                  <a:ext uri="{FF2B5EF4-FFF2-40B4-BE49-F238E27FC236}">
                    <a16:creationId xmlns:a16="http://schemas.microsoft.com/office/drawing/2014/main" id="{7E233EC3-3256-F908-62F0-438E036694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68" y="2544"/>
                <a:ext cx="16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1800">
                    <a:solidFill>
                      <a:srgbClr val="FFFF00"/>
                    </a:solidFill>
                  </a:rPr>
                  <a:t>-</a:t>
                </a:r>
              </a:p>
            </p:txBody>
          </p:sp>
          <p:sp>
            <p:nvSpPr>
              <p:cNvPr id="19" name="Text Box 59">
                <a:extLst>
                  <a:ext uri="{FF2B5EF4-FFF2-40B4-BE49-F238E27FC236}">
                    <a16:creationId xmlns:a16="http://schemas.microsoft.com/office/drawing/2014/main" id="{D622BFC6-C4B9-FD91-44BA-CFCC5878B1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8" y="2544"/>
                <a:ext cx="16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1800">
                    <a:solidFill>
                      <a:srgbClr val="FFFF00"/>
                    </a:solidFill>
                  </a:rPr>
                  <a:t>-</a:t>
                </a:r>
              </a:p>
            </p:txBody>
          </p:sp>
        </p:grpSp>
        <p:sp>
          <p:nvSpPr>
            <p:cNvPr id="16" name="Text Box 60">
              <a:extLst>
                <a:ext uri="{FF2B5EF4-FFF2-40B4-BE49-F238E27FC236}">
                  <a16:creationId xmlns:a16="http://schemas.microsoft.com/office/drawing/2014/main" id="{FD9C9313-EA6E-B961-1DA7-7412B120D6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6" y="2262"/>
              <a:ext cx="2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800">
                  <a:solidFill>
                    <a:srgbClr val="FFFF00"/>
                  </a:solidFill>
                </a:rPr>
                <a:t>+</a:t>
              </a:r>
            </a:p>
          </p:txBody>
        </p:sp>
        <p:sp>
          <p:nvSpPr>
            <p:cNvPr id="17" name="Text Box 61">
              <a:extLst>
                <a:ext uri="{FF2B5EF4-FFF2-40B4-BE49-F238E27FC236}">
                  <a16:creationId xmlns:a16="http://schemas.microsoft.com/office/drawing/2014/main" id="{240B4BDD-2609-2EE4-959D-0BDA5829EB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0" y="2796"/>
              <a:ext cx="2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800">
                  <a:solidFill>
                    <a:srgbClr val="FFFF00"/>
                  </a:solidFill>
                </a:rPr>
                <a:t>+</a:t>
              </a:r>
            </a:p>
          </p:txBody>
        </p:sp>
      </p:grpSp>
      <p:sp>
        <p:nvSpPr>
          <p:cNvPr id="20" name="Text Box 62">
            <a:extLst>
              <a:ext uri="{FF2B5EF4-FFF2-40B4-BE49-F238E27FC236}">
                <a16:creationId xmlns:a16="http://schemas.microsoft.com/office/drawing/2014/main" id="{324592D6-5ED6-79C1-0627-16396E205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3217" y="1682889"/>
            <a:ext cx="5689327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31775" indent="-2317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 sz="2400" dirty="0">
                <a:solidFill>
                  <a:srgbClr val="0070C0"/>
                </a:solidFill>
                <a:latin typeface="Georgia" panose="02040502050405020303" pitchFamily="18" charset="0"/>
              </a:rPr>
              <a:t>Opposite</a:t>
            </a:r>
            <a:r>
              <a:rPr lang="en-US" altLang="en-US" sz="2400" dirty="0">
                <a:latin typeface="Georgia" panose="02040502050405020303" pitchFamily="18" charset="0"/>
              </a:rPr>
              <a:t> electrodes of the Quadrupole have the </a:t>
            </a:r>
            <a:r>
              <a:rPr lang="en-US" altLang="en-US" sz="2400" dirty="0">
                <a:solidFill>
                  <a:srgbClr val="0070C0"/>
                </a:solidFill>
                <a:latin typeface="Georgia" panose="02040502050405020303" pitchFamily="18" charset="0"/>
              </a:rPr>
              <a:t>same</a:t>
            </a:r>
            <a:r>
              <a:rPr lang="en-US" altLang="en-US" sz="2400" dirty="0">
                <a:latin typeface="Georgia" panose="02040502050405020303" pitchFamily="18" charset="0"/>
              </a:rPr>
              <a:t> potential</a:t>
            </a:r>
          </a:p>
          <a:p>
            <a:pPr>
              <a:buFontTx/>
              <a:buChar char="•"/>
            </a:pPr>
            <a:endParaRPr lang="en-US" altLang="en-US" sz="2400" dirty="0">
              <a:latin typeface="Georgia" panose="02040502050405020303" pitchFamily="18" charset="0"/>
            </a:endParaRPr>
          </a:p>
          <a:p>
            <a:pPr>
              <a:buFontTx/>
              <a:buChar char="•"/>
            </a:pPr>
            <a:r>
              <a:rPr lang="en-US" altLang="en-US" sz="2400" dirty="0">
                <a:latin typeface="Georgia" panose="02040502050405020303" pitchFamily="18" charset="0"/>
              </a:rPr>
              <a:t>The potential </a:t>
            </a:r>
            <a:r>
              <a:rPr lang="en-US" altLang="en-US" sz="2400" dirty="0">
                <a:solidFill>
                  <a:srgbClr val="0070C0"/>
                </a:solidFill>
                <a:latin typeface="Georgia" panose="02040502050405020303" pitchFamily="18" charset="0"/>
              </a:rPr>
              <a:t>alternates</a:t>
            </a:r>
            <a:r>
              <a:rPr lang="en-US" altLang="en-US" sz="2400" dirty="0">
                <a:latin typeface="Georgia" panose="02040502050405020303" pitchFamily="18" charset="0"/>
              </a:rPr>
              <a:t> with the same frequency as the RF Voltage</a:t>
            </a:r>
          </a:p>
        </p:txBody>
      </p:sp>
    </p:spTree>
    <p:extLst>
      <p:ext uri="{BB962C8B-B14F-4D97-AF65-F5344CB8AC3E}">
        <p14:creationId xmlns:p14="http://schemas.microsoft.com/office/powerpoint/2010/main" val="452646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500"/>
                            </p:stCondLst>
                            <p:childTnLst>
                              <p:par>
                                <p:cTn id="7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00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3490BF-BC8E-FD2B-DC6E-67992383AAB8}"/>
              </a:ext>
            </a:extLst>
          </p:cNvPr>
          <p:cNvSpPr txBox="1"/>
          <p:nvPr/>
        </p:nvSpPr>
        <p:spPr>
          <a:xfrm>
            <a:off x="104931" y="0"/>
            <a:ext cx="6145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Georgia" panose="02040502050405020303" pitchFamily="18" charset="0"/>
              </a:rPr>
              <a:t>Mass Spectrometry</a:t>
            </a:r>
            <a:endParaRPr lang="en-IN" sz="4000" dirty="0">
              <a:latin typeface="Georgia" panose="020405020504050203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80763D-50C2-0367-6F8B-AFBBBD449D2E}"/>
              </a:ext>
            </a:extLst>
          </p:cNvPr>
          <p:cNvSpPr txBox="1"/>
          <p:nvPr/>
        </p:nvSpPr>
        <p:spPr>
          <a:xfrm>
            <a:off x="407232" y="527154"/>
            <a:ext cx="6145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Georgia" panose="02040502050405020303" pitchFamily="18" charset="0"/>
              </a:rPr>
              <a:t>Quadrupoles (3)</a:t>
            </a:r>
            <a:endParaRPr lang="en-IN" sz="4000" dirty="0">
              <a:solidFill>
                <a:schemeClr val="accent4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0BE80D8-19A8-AE77-A03A-3B1A682E9ABF}"/>
              </a:ext>
            </a:extLst>
          </p:cNvPr>
          <p:cNvGrpSpPr>
            <a:grpSpLocks/>
          </p:cNvGrpSpPr>
          <p:nvPr/>
        </p:nvGrpSpPr>
        <p:grpSpPr bwMode="auto">
          <a:xfrm>
            <a:off x="1571925" y="1793309"/>
            <a:ext cx="4057650" cy="3981450"/>
            <a:chOff x="1188" y="996"/>
            <a:chExt cx="2556" cy="250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77A5270-8A21-D59D-31A6-C04497F81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8" y="1992"/>
              <a:ext cx="528" cy="528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C402A6E-EAD2-A620-5E87-273D01398EC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7421404">
              <a:off x="2208" y="996"/>
              <a:ext cx="528" cy="528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8E1EA76-17C6-BCC1-D892-A1EDB524A6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1980"/>
              <a:ext cx="528" cy="528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793692E-A91C-6F90-C6F2-4FD4D93B3F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2" y="2976"/>
              <a:ext cx="528" cy="528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464CFCB-5A40-62D3-827E-27CF3E1EC0B0}"/>
              </a:ext>
            </a:extLst>
          </p:cNvPr>
          <p:cNvGrpSpPr>
            <a:grpSpLocks/>
          </p:cNvGrpSpPr>
          <p:nvPr/>
        </p:nvGrpSpPr>
        <p:grpSpPr bwMode="auto">
          <a:xfrm>
            <a:off x="1724325" y="1802834"/>
            <a:ext cx="3709988" cy="3854450"/>
            <a:chOff x="1692" y="1212"/>
            <a:chExt cx="2337" cy="2428"/>
          </a:xfrm>
        </p:grpSpPr>
        <p:sp>
          <p:nvSpPr>
            <p:cNvPr id="10" name="Text Box 26">
              <a:extLst>
                <a:ext uri="{FF2B5EF4-FFF2-40B4-BE49-F238E27FC236}">
                  <a16:creationId xmlns:a16="http://schemas.microsoft.com/office/drawing/2014/main" id="{D9302E82-E6A5-5C84-BA12-830C6C5277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2" y="2226"/>
              <a:ext cx="30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4000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11" name="Text Box 27">
              <a:extLst>
                <a:ext uri="{FF2B5EF4-FFF2-40B4-BE49-F238E27FC236}">
                  <a16:creationId xmlns:a16="http://schemas.microsoft.com/office/drawing/2014/main" id="{06821F71-E4B5-FD25-EC50-4A17A2E53B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2" y="3198"/>
              <a:ext cx="22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40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12" name="Text Box 28">
              <a:extLst>
                <a:ext uri="{FF2B5EF4-FFF2-40B4-BE49-F238E27FC236}">
                  <a16:creationId xmlns:a16="http://schemas.microsoft.com/office/drawing/2014/main" id="{C0931A47-00B6-8EEA-2C69-311A449FFD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6" y="2232"/>
              <a:ext cx="30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4000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13" name="Text Box 29">
              <a:extLst>
                <a:ext uri="{FF2B5EF4-FFF2-40B4-BE49-F238E27FC236}">
                  <a16:creationId xmlns:a16="http://schemas.microsoft.com/office/drawing/2014/main" id="{18135956-4106-C499-3C67-8BA1CFD267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5" y="1212"/>
              <a:ext cx="22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4000">
                  <a:solidFill>
                    <a:schemeClr val="bg1"/>
                  </a:solidFill>
                </a:rPr>
                <a:t>-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B071511-81C2-3E90-5F47-3899FE2A4ADA}"/>
              </a:ext>
            </a:extLst>
          </p:cNvPr>
          <p:cNvGrpSpPr>
            <a:grpSpLocks/>
          </p:cNvGrpSpPr>
          <p:nvPr/>
        </p:nvGrpSpPr>
        <p:grpSpPr bwMode="auto">
          <a:xfrm>
            <a:off x="1798938" y="1859984"/>
            <a:ext cx="3582987" cy="3844925"/>
            <a:chOff x="1728" y="1248"/>
            <a:chExt cx="2257" cy="2422"/>
          </a:xfrm>
        </p:grpSpPr>
        <p:sp>
          <p:nvSpPr>
            <p:cNvPr id="15" name="Text Box 31">
              <a:extLst>
                <a:ext uri="{FF2B5EF4-FFF2-40B4-BE49-F238E27FC236}">
                  <a16:creationId xmlns:a16="http://schemas.microsoft.com/office/drawing/2014/main" id="{9DE5D34A-D4E4-BFF3-F744-B83185929A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3228"/>
              <a:ext cx="30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4000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16" name="Text Box 32">
              <a:extLst>
                <a:ext uri="{FF2B5EF4-FFF2-40B4-BE49-F238E27FC236}">
                  <a16:creationId xmlns:a16="http://schemas.microsoft.com/office/drawing/2014/main" id="{2C38F3BC-C82C-C8F2-FAEA-4E55B6BE64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2" y="2202"/>
              <a:ext cx="22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40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17" name="Text Box 33">
              <a:extLst>
                <a:ext uri="{FF2B5EF4-FFF2-40B4-BE49-F238E27FC236}">
                  <a16:creationId xmlns:a16="http://schemas.microsoft.com/office/drawing/2014/main" id="{C9CF032A-5F0B-88EF-DC9B-B2BBBC3C20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2" y="1248"/>
              <a:ext cx="30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4000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18" name="Text Box 34">
              <a:extLst>
                <a:ext uri="{FF2B5EF4-FFF2-40B4-BE49-F238E27FC236}">
                  <a16:creationId xmlns:a16="http://schemas.microsoft.com/office/drawing/2014/main" id="{CBD299A8-E9B5-79FF-4588-13F499F785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196"/>
              <a:ext cx="22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4000">
                  <a:solidFill>
                    <a:schemeClr val="bg1"/>
                  </a:solidFill>
                </a:rPr>
                <a:t>-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223B9A8-A240-90EF-2405-74A61425A00C}"/>
              </a:ext>
            </a:extLst>
          </p:cNvPr>
          <p:cNvGrpSpPr>
            <a:grpSpLocks/>
          </p:cNvGrpSpPr>
          <p:nvPr/>
        </p:nvGrpSpPr>
        <p:grpSpPr bwMode="auto">
          <a:xfrm>
            <a:off x="3457875" y="2698184"/>
            <a:ext cx="317500" cy="366713"/>
            <a:chOff x="4602" y="3720"/>
            <a:chExt cx="200" cy="23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7360762-8622-1C5B-BC36-162A87535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3744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" name="Text Box 37">
              <a:extLst>
                <a:ext uri="{FF2B5EF4-FFF2-40B4-BE49-F238E27FC236}">
                  <a16:creationId xmlns:a16="http://schemas.microsoft.com/office/drawing/2014/main" id="{31DCB448-7EF6-3B36-7F70-5EAE6BF39C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2" y="3720"/>
              <a:ext cx="2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800">
                  <a:solidFill>
                    <a:schemeClr val="bg1"/>
                  </a:solidFill>
                </a:rPr>
                <a:t>+</a:t>
              </a:r>
            </a:p>
          </p:txBody>
        </p:sp>
      </p:grpSp>
      <p:sp>
        <p:nvSpPr>
          <p:cNvPr id="22" name="Text Box 54">
            <a:extLst>
              <a:ext uri="{FF2B5EF4-FFF2-40B4-BE49-F238E27FC236}">
                <a16:creationId xmlns:a16="http://schemas.microsoft.com/office/drawing/2014/main" id="{1EB8A2F7-A8FC-CE45-02A7-945E16C477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9125" y="4260284"/>
            <a:ext cx="317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64CCB0-9D71-1CA5-5D3A-71F20C2C32F2}"/>
              </a:ext>
            </a:extLst>
          </p:cNvPr>
          <p:cNvSpPr txBox="1"/>
          <p:nvPr/>
        </p:nvSpPr>
        <p:spPr>
          <a:xfrm flipH="1">
            <a:off x="6784458" y="1822945"/>
            <a:ext cx="499781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>
                <a:latin typeface="Georgia" panose="02040502050405020303" pitchFamily="18" charset="0"/>
              </a:rPr>
              <a:t>The ion oscillates in the volume between the quadrupoles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2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>
                <a:latin typeface="Georgia" panose="02040502050405020303" pitchFamily="18" charset="0"/>
              </a:rPr>
              <a:t>A </a:t>
            </a:r>
            <a:r>
              <a:rPr lang="en-IN" sz="2200" dirty="0">
                <a:solidFill>
                  <a:srgbClr val="0070C0"/>
                </a:solidFill>
                <a:latin typeface="Georgia" panose="02040502050405020303" pitchFamily="18" charset="0"/>
              </a:rPr>
              <a:t>negative potential </a:t>
            </a:r>
            <a:r>
              <a:rPr lang="en-IN" sz="2200" dirty="0">
                <a:latin typeface="Georgia" panose="02040502050405020303" pitchFamily="18" charset="0"/>
              </a:rPr>
              <a:t>at the </a:t>
            </a:r>
            <a:r>
              <a:rPr lang="en-IN" sz="2200" dirty="0">
                <a:solidFill>
                  <a:srgbClr val="0070C0"/>
                </a:solidFill>
                <a:latin typeface="Georgia" panose="02040502050405020303" pitchFamily="18" charset="0"/>
              </a:rPr>
              <a:t>exit end</a:t>
            </a:r>
            <a:r>
              <a:rPr lang="en-IN" sz="2200" dirty="0">
                <a:solidFill>
                  <a:srgbClr val="0000FF"/>
                </a:solidFill>
                <a:latin typeface="Georgia" panose="02040502050405020303" pitchFamily="18" charset="0"/>
              </a:rPr>
              <a:t> </a:t>
            </a:r>
            <a:r>
              <a:rPr lang="en-IN" sz="2200" dirty="0">
                <a:latin typeface="Georgia" panose="02040502050405020303" pitchFamily="18" charset="0"/>
              </a:rPr>
              <a:t>of the quadrupole can the be used to pull the ion through the quadrupole</a:t>
            </a:r>
          </a:p>
        </p:txBody>
      </p:sp>
    </p:spTree>
    <p:extLst>
      <p:ext uri="{BB962C8B-B14F-4D97-AF65-F5344CB8AC3E}">
        <p14:creationId xmlns:p14="http://schemas.microsoft.com/office/powerpoint/2010/main" val="2610636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9 0.00023 C 0.01159 0.00648 0.03034 0.01296 0.04532 0.03356 C 0.06003 0.05393 0.07097 0.08773 0.08243 0.12245 " pathEditMode="relative" rAng="0" ptsTypes="AAA">
                                      <p:cBhvr>
                                        <p:cTn id="1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66" y="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43 0.12245 C 0.07605 0.15509 0.0698 0.18773 0.06068 0.20856 C 0.05157 0.2294 0.03816 0.23912 0.02735 0.24861 C 0.01654 0.2581 0.00612 0.26134 -0.00416 0.26481 " pathEditMode="relative" rAng="0" ptsTypes="AAAA">
                                      <p:cBhvr>
                                        <p:cTn id="2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36" y="7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25 0.26667 C -0.01966 0.26505 -0.03307 0.26366 -0.04505 0.25162 C -0.05703 0.23935 -0.07044 0.21111 -0.07851 0.19329 C -0.08645 0.17546 -0.08971 0.15972 -0.09283 0.14444 " pathEditMode="relative" rAng="0" ptsTypes="AAAA">
                                      <p:cBhvr>
                                        <p:cTn id="3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36" y="-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283 0.14444 C -0.09414 0.11991 -0.09531 0.09606 -0.08854 0.07222 C -0.08177 0.04838 -0.06614 0.01342 -0.05247 0.00139 C -0.03893 -0.01019 -0.02304 -0.00533 -0.0069 0.00023 " pathEditMode="relative" rAng="0" ptsTypes="AAAA">
                                      <p:cBhvr>
                                        <p:cTn id="4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45" y="-7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6">
            <a:extLst>
              <a:ext uri="{FF2B5EF4-FFF2-40B4-BE49-F238E27FC236}">
                <a16:creationId xmlns:a16="http://schemas.microsoft.com/office/drawing/2014/main" id="{5C501D00-577F-C4FC-4A1C-98FAA1062D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5286" y="2059145"/>
            <a:ext cx="4925914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31775" indent="-2317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2625" indent="-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 sz="1600" dirty="0">
                <a:latin typeface="Georgia" panose="02040502050405020303" pitchFamily="18" charset="0"/>
              </a:rPr>
              <a:t>When </a:t>
            </a:r>
            <a:r>
              <a:rPr lang="en-US" altLang="en-US" sz="1600" dirty="0">
                <a:solidFill>
                  <a:srgbClr val="0070C0"/>
                </a:solidFill>
                <a:latin typeface="Georgia" panose="02040502050405020303" pitchFamily="18" charset="0"/>
              </a:rPr>
              <a:t>RF and DC are applied together</a:t>
            </a:r>
            <a:r>
              <a:rPr lang="en-US" altLang="en-US" sz="1600" dirty="0">
                <a:solidFill>
                  <a:srgbClr val="0000FF"/>
                </a:solidFill>
                <a:latin typeface="Georgia" panose="02040502050405020303" pitchFamily="18" charset="0"/>
              </a:rPr>
              <a:t>, </a:t>
            </a:r>
            <a:r>
              <a:rPr lang="en-US" altLang="en-US" sz="1600" dirty="0">
                <a:latin typeface="Georgia" panose="02040502050405020303" pitchFamily="18" charset="0"/>
              </a:rPr>
              <a:t>Quadrupoles function as a mass analyzer. </a:t>
            </a:r>
          </a:p>
          <a:p>
            <a:pPr>
              <a:buFontTx/>
              <a:buChar char="•"/>
            </a:pPr>
            <a:endParaRPr lang="en-US" altLang="en-US" sz="1600" dirty="0">
              <a:latin typeface="Georgia" panose="02040502050405020303" pitchFamily="18" charset="0"/>
            </a:endParaRPr>
          </a:p>
          <a:p>
            <a:pPr>
              <a:buFontTx/>
              <a:buChar char="•"/>
            </a:pPr>
            <a:r>
              <a:rPr lang="en-US" altLang="en-US" sz="1600" dirty="0">
                <a:latin typeface="Georgia" panose="02040502050405020303" pitchFamily="18" charset="0"/>
              </a:rPr>
              <a:t>The RF-DC voltages can be scanned</a:t>
            </a:r>
          </a:p>
          <a:p>
            <a:pPr>
              <a:buFontTx/>
              <a:buChar char="•"/>
            </a:pPr>
            <a:endParaRPr lang="en-US" altLang="en-US" sz="1600" dirty="0">
              <a:latin typeface="Georgia" panose="02040502050405020303" pitchFamily="18" charset="0"/>
            </a:endParaRPr>
          </a:p>
          <a:p>
            <a:pPr lvl="1">
              <a:buFontTx/>
              <a:buChar char="•"/>
            </a:pPr>
            <a:r>
              <a:rPr lang="en-US" altLang="en-US" sz="1600" dirty="0">
                <a:latin typeface="Georgia" panose="02040502050405020303" pitchFamily="18" charset="0"/>
              </a:rPr>
              <a:t>DC voltage increases with time</a:t>
            </a:r>
          </a:p>
          <a:p>
            <a:pPr lvl="1">
              <a:buFontTx/>
              <a:buChar char="•"/>
            </a:pPr>
            <a:r>
              <a:rPr lang="en-US" altLang="en-US" sz="1600" dirty="0">
                <a:latin typeface="Georgia" panose="02040502050405020303" pitchFamily="18" charset="0"/>
              </a:rPr>
              <a:t>RF amplitude increases with time, but frequency remains constant</a:t>
            </a:r>
          </a:p>
          <a:p>
            <a:pPr lvl="1">
              <a:buFontTx/>
              <a:buChar char="•"/>
            </a:pPr>
            <a:endParaRPr lang="en-US" altLang="en-US" sz="1600" dirty="0">
              <a:latin typeface="Georgia" panose="02040502050405020303" pitchFamily="18" charset="0"/>
            </a:endParaRPr>
          </a:p>
          <a:p>
            <a:pPr>
              <a:buFontTx/>
              <a:buChar char="•"/>
            </a:pPr>
            <a:r>
              <a:rPr lang="en-US" altLang="en-US" sz="1600" dirty="0">
                <a:latin typeface="Georgia" panose="02040502050405020303" pitchFamily="18" charset="0"/>
              </a:rPr>
              <a:t>For one </a:t>
            </a:r>
            <a:r>
              <a:rPr lang="en-US" altLang="en-US" sz="1600" dirty="0">
                <a:solidFill>
                  <a:srgbClr val="0070C0"/>
                </a:solidFill>
                <a:latin typeface="Georgia" panose="02040502050405020303" pitchFamily="18" charset="0"/>
              </a:rPr>
              <a:t>RF-DC combination</a:t>
            </a:r>
            <a:r>
              <a:rPr lang="en-US" altLang="en-US" sz="1600" dirty="0">
                <a:latin typeface="Georgia" panose="02040502050405020303" pitchFamily="18" charset="0"/>
              </a:rPr>
              <a:t>, only </a:t>
            </a:r>
            <a:r>
              <a:rPr lang="en-US" altLang="en-US" sz="1600" dirty="0">
                <a:solidFill>
                  <a:srgbClr val="0070C0"/>
                </a:solidFill>
                <a:latin typeface="Georgia" panose="02040502050405020303" pitchFamily="18" charset="0"/>
              </a:rPr>
              <a:t>an ion of one particular mass will have a stable trajectory</a:t>
            </a:r>
            <a:r>
              <a:rPr lang="en-US" altLang="en-US" sz="1600" dirty="0">
                <a:solidFill>
                  <a:srgbClr val="0000FF"/>
                </a:solidFill>
                <a:latin typeface="Georgia" panose="02040502050405020303" pitchFamily="18" charset="0"/>
              </a:rPr>
              <a:t> </a:t>
            </a:r>
            <a:r>
              <a:rPr lang="en-US" altLang="en-US" sz="1600" dirty="0">
                <a:latin typeface="Georgia" panose="02040502050405020303" pitchFamily="18" charset="0"/>
              </a:rPr>
              <a:t>through the quadrupoles.</a:t>
            </a:r>
          </a:p>
          <a:p>
            <a:pPr>
              <a:buFontTx/>
              <a:buChar char="•"/>
            </a:pPr>
            <a:endParaRPr lang="en-US" altLang="en-US" sz="1600" dirty="0">
              <a:latin typeface="Georgia" panose="02040502050405020303" pitchFamily="18" charset="0"/>
            </a:endParaRPr>
          </a:p>
          <a:p>
            <a:pPr>
              <a:buFontTx/>
              <a:buChar char="•"/>
            </a:pPr>
            <a:r>
              <a:rPr lang="en-US" altLang="en-US" sz="1600" dirty="0">
                <a:latin typeface="Georgia" panose="02040502050405020303" pitchFamily="18" charset="0"/>
              </a:rPr>
              <a:t>Technically, it is the mass/charge (</a:t>
            </a:r>
            <a:r>
              <a:rPr lang="en-US" altLang="en-US" sz="1600" dirty="0">
                <a:solidFill>
                  <a:srgbClr val="0070C0"/>
                </a:solidFill>
                <a:latin typeface="Georgia" panose="02040502050405020303" pitchFamily="18" charset="0"/>
              </a:rPr>
              <a:t>m/z</a:t>
            </a:r>
            <a:r>
              <a:rPr lang="en-US" altLang="en-US" sz="1600" dirty="0">
                <a:latin typeface="Georgia" panose="02040502050405020303" pitchFamily="18" charset="0"/>
              </a:rPr>
              <a:t>) that is affected</a:t>
            </a:r>
          </a:p>
          <a:p>
            <a:pPr>
              <a:buFontTx/>
              <a:buChar char="•"/>
            </a:pPr>
            <a:endParaRPr lang="en-US" altLang="en-US" sz="1600" dirty="0">
              <a:latin typeface="Georgia" panose="02040502050405020303" pitchFamily="18" charset="0"/>
            </a:endParaRPr>
          </a:p>
          <a:p>
            <a:pPr>
              <a:buFontTx/>
              <a:buChar char="•"/>
            </a:pPr>
            <a:endParaRPr lang="en-US" altLang="en-US" sz="1600" dirty="0">
              <a:latin typeface="Georgia" panose="02040502050405020303" pitchFamily="18" charset="0"/>
            </a:endParaRPr>
          </a:p>
          <a:p>
            <a:pPr>
              <a:buFontTx/>
              <a:buChar char="•"/>
            </a:pPr>
            <a:endParaRPr lang="en-US" altLang="en-US" sz="1600" dirty="0">
              <a:latin typeface="Georgia" panose="02040502050405020303" pitchFamily="18" charset="0"/>
            </a:endParaRPr>
          </a:p>
        </p:txBody>
      </p:sp>
      <p:grpSp>
        <p:nvGrpSpPr>
          <p:cNvPr id="3" name="Group 47">
            <a:extLst>
              <a:ext uri="{FF2B5EF4-FFF2-40B4-BE49-F238E27FC236}">
                <a16:creationId xmlns:a16="http://schemas.microsoft.com/office/drawing/2014/main" id="{A550BD66-6EE5-66C1-E8A8-9CDD57A4F214}"/>
              </a:ext>
            </a:extLst>
          </p:cNvPr>
          <p:cNvGrpSpPr>
            <a:grpSpLocks/>
          </p:cNvGrpSpPr>
          <p:nvPr/>
        </p:nvGrpSpPr>
        <p:grpSpPr bwMode="auto">
          <a:xfrm>
            <a:off x="1274357" y="2394744"/>
            <a:ext cx="3205161" cy="2470150"/>
            <a:chOff x="201" y="1615"/>
            <a:chExt cx="2019" cy="1556"/>
          </a:xfrm>
        </p:grpSpPr>
        <p:sp>
          <p:nvSpPr>
            <p:cNvPr id="4" name="Text Box 48">
              <a:extLst>
                <a:ext uri="{FF2B5EF4-FFF2-40B4-BE49-F238E27FC236}">
                  <a16:creationId xmlns:a16="http://schemas.microsoft.com/office/drawing/2014/main" id="{5E1D6B5D-D3B8-45A1-9805-2FDFCD232E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8983831">
              <a:off x="201" y="2977"/>
              <a:ext cx="562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400" dirty="0"/>
                <a:t>Low mass</a:t>
              </a:r>
            </a:p>
          </p:txBody>
        </p:sp>
        <p:sp>
          <p:nvSpPr>
            <p:cNvPr id="5" name="Text Box 49">
              <a:extLst>
                <a:ext uri="{FF2B5EF4-FFF2-40B4-BE49-F238E27FC236}">
                  <a16:creationId xmlns:a16="http://schemas.microsoft.com/office/drawing/2014/main" id="{3A3C8E1A-ADBF-79A2-D56A-03AA2C11D4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9011954">
              <a:off x="1635" y="1615"/>
              <a:ext cx="585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400" dirty="0"/>
                <a:t>High mass</a:t>
              </a:r>
            </a:p>
          </p:txBody>
        </p:sp>
        <p:sp>
          <p:nvSpPr>
            <p:cNvPr id="6" name="Line 50">
              <a:extLst>
                <a:ext uri="{FF2B5EF4-FFF2-40B4-BE49-F238E27FC236}">
                  <a16:creationId xmlns:a16="http://schemas.microsoft.com/office/drawing/2014/main" id="{CE356577-F7CF-763F-A8F7-53C75694BF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1920"/>
              <a:ext cx="96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7" name="Group 39">
            <a:extLst>
              <a:ext uri="{FF2B5EF4-FFF2-40B4-BE49-F238E27FC236}">
                <a16:creationId xmlns:a16="http://schemas.microsoft.com/office/drawing/2014/main" id="{5A421E59-79E8-4857-53EB-41C66A9BCD09}"/>
              </a:ext>
            </a:extLst>
          </p:cNvPr>
          <p:cNvGrpSpPr>
            <a:grpSpLocks/>
          </p:cNvGrpSpPr>
          <p:nvPr/>
        </p:nvGrpSpPr>
        <p:grpSpPr bwMode="auto">
          <a:xfrm>
            <a:off x="626599" y="1919288"/>
            <a:ext cx="5030788" cy="4340225"/>
            <a:chOff x="143" y="1200"/>
            <a:chExt cx="3169" cy="2734"/>
          </a:xfrm>
        </p:grpSpPr>
        <p:sp>
          <p:nvSpPr>
            <p:cNvPr id="8" name="Line 40">
              <a:extLst>
                <a:ext uri="{FF2B5EF4-FFF2-40B4-BE49-F238E27FC236}">
                  <a16:creationId xmlns:a16="http://schemas.microsoft.com/office/drawing/2014/main" id="{BA77EC6C-4C1E-5599-9DD8-8AF3B97D97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" y="1200"/>
              <a:ext cx="0" cy="24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Line 41">
              <a:extLst>
                <a:ext uri="{FF2B5EF4-FFF2-40B4-BE49-F238E27FC236}">
                  <a16:creationId xmlns:a16="http://schemas.microsoft.com/office/drawing/2014/main" id="{B281C0E6-C732-943D-46EC-2CFC4E25AA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3648"/>
              <a:ext cx="29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Text Box 42">
              <a:extLst>
                <a:ext uri="{FF2B5EF4-FFF2-40B4-BE49-F238E27FC236}">
                  <a16:creationId xmlns:a16="http://schemas.microsoft.com/office/drawing/2014/main" id="{7242B37C-F047-ADD7-E9BC-6E6C52BE3E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6" y="3701"/>
              <a:ext cx="40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800"/>
                <a:t>Time</a:t>
              </a:r>
            </a:p>
          </p:txBody>
        </p:sp>
        <p:sp>
          <p:nvSpPr>
            <p:cNvPr id="11" name="Text Box 43">
              <a:extLst>
                <a:ext uri="{FF2B5EF4-FFF2-40B4-BE49-F238E27FC236}">
                  <a16:creationId xmlns:a16="http://schemas.microsoft.com/office/drawing/2014/main" id="{5D25E1BE-D8F4-7345-15DC-CBE20FDB55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-20" y="2441"/>
              <a:ext cx="56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800"/>
                <a:t>Voltage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90E6F94-FEDE-7CC5-8AB8-8092AC4C3783}"/>
              </a:ext>
            </a:extLst>
          </p:cNvPr>
          <p:cNvGrpSpPr/>
          <p:nvPr/>
        </p:nvGrpSpPr>
        <p:grpSpPr>
          <a:xfrm>
            <a:off x="1009185" y="1602984"/>
            <a:ext cx="4272775" cy="4211021"/>
            <a:chOff x="1009185" y="1602984"/>
            <a:chExt cx="4272775" cy="4211021"/>
          </a:xfrm>
        </p:grpSpPr>
        <p:sp>
          <p:nvSpPr>
            <p:cNvPr id="13" name="Line 44">
              <a:extLst>
                <a:ext uri="{FF2B5EF4-FFF2-40B4-BE49-F238E27FC236}">
                  <a16:creationId xmlns:a16="http://schemas.microsoft.com/office/drawing/2014/main" id="{5ACA8EE2-0390-E510-885E-881E3650F6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09185" y="1927806"/>
              <a:ext cx="3897349" cy="388619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>
                <a:solidFill>
                  <a:srgbClr val="FF000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99A7A2C-5CFF-3995-0243-F88656D2EFA6}"/>
                </a:ext>
              </a:extLst>
            </p:cNvPr>
            <p:cNvSpPr txBox="1"/>
            <p:nvPr/>
          </p:nvSpPr>
          <p:spPr>
            <a:xfrm>
              <a:off x="4831196" y="1602984"/>
              <a:ext cx="4507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IN" dirty="0">
                  <a:solidFill>
                    <a:srgbClr val="FF0000"/>
                  </a:solidFill>
                </a:rPr>
                <a:t>DC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676FDB3-2693-9351-C91A-EC04427AFE48}"/>
              </a:ext>
            </a:extLst>
          </p:cNvPr>
          <p:cNvGrpSpPr/>
          <p:nvPr/>
        </p:nvGrpSpPr>
        <p:grpSpPr>
          <a:xfrm>
            <a:off x="1025063" y="1787650"/>
            <a:ext cx="4005736" cy="4007157"/>
            <a:chOff x="1025063" y="1787650"/>
            <a:chExt cx="4005736" cy="4007157"/>
          </a:xfrm>
        </p:grpSpPr>
        <p:sp>
          <p:nvSpPr>
            <p:cNvPr id="16" name="Freeform 45">
              <a:extLst>
                <a:ext uri="{FF2B5EF4-FFF2-40B4-BE49-F238E27FC236}">
                  <a16:creationId xmlns:a16="http://schemas.microsoft.com/office/drawing/2014/main" id="{72EEA49D-361F-2F2D-2892-082CD36C02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5063" y="2109135"/>
              <a:ext cx="4005736" cy="3685672"/>
            </a:xfrm>
            <a:custGeom>
              <a:avLst/>
              <a:gdLst>
                <a:gd name="T0" fmla="*/ 24 w 2632"/>
                <a:gd name="T1" fmla="*/ 2448 h 2448"/>
                <a:gd name="T2" fmla="*/ 24 w 2632"/>
                <a:gd name="T3" fmla="*/ 2352 h 2448"/>
                <a:gd name="T4" fmla="*/ 168 w 2632"/>
                <a:gd name="T5" fmla="*/ 2400 h 2448"/>
                <a:gd name="T6" fmla="*/ 120 w 2632"/>
                <a:gd name="T7" fmla="*/ 2256 h 2448"/>
                <a:gd name="T8" fmla="*/ 312 w 2632"/>
                <a:gd name="T9" fmla="*/ 2352 h 2448"/>
                <a:gd name="T10" fmla="*/ 168 w 2632"/>
                <a:gd name="T11" fmla="*/ 2064 h 2448"/>
                <a:gd name="T12" fmla="*/ 504 w 2632"/>
                <a:gd name="T13" fmla="*/ 2352 h 2448"/>
                <a:gd name="T14" fmla="*/ 216 w 2632"/>
                <a:gd name="T15" fmla="*/ 1824 h 2448"/>
                <a:gd name="T16" fmla="*/ 696 w 2632"/>
                <a:gd name="T17" fmla="*/ 2256 h 2448"/>
                <a:gd name="T18" fmla="*/ 360 w 2632"/>
                <a:gd name="T19" fmla="*/ 1584 h 2448"/>
                <a:gd name="T20" fmla="*/ 1032 w 2632"/>
                <a:gd name="T21" fmla="*/ 2256 h 2448"/>
                <a:gd name="T22" fmla="*/ 504 w 2632"/>
                <a:gd name="T23" fmla="*/ 1296 h 2448"/>
                <a:gd name="T24" fmla="*/ 1320 w 2632"/>
                <a:gd name="T25" fmla="*/ 2160 h 2448"/>
                <a:gd name="T26" fmla="*/ 648 w 2632"/>
                <a:gd name="T27" fmla="*/ 912 h 2448"/>
                <a:gd name="T28" fmla="*/ 1704 w 2632"/>
                <a:gd name="T29" fmla="*/ 2016 h 2448"/>
                <a:gd name="T30" fmla="*/ 840 w 2632"/>
                <a:gd name="T31" fmla="*/ 480 h 2448"/>
                <a:gd name="T32" fmla="*/ 2136 w 2632"/>
                <a:gd name="T33" fmla="*/ 1872 h 2448"/>
                <a:gd name="T34" fmla="*/ 1128 w 2632"/>
                <a:gd name="T35" fmla="*/ 192 h 2448"/>
                <a:gd name="T36" fmla="*/ 2520 w 2632"/>
                <a:gd name="T37" fmla="*/ 1584 h 2448"/>
                <a:gd name="T38" fmla="*/ 1800 w 2632"/>
                <a:gd name="T39" fmla="*/ 0 h 2448"/>
                <a:gd name="connsiteX0" fmla="*/ 53 w 9587"/>
                <a:gd name="connsiteY0" fmla="*/ 9484 h 9484"/>
                <a:gd name="connsiteX1" fmla="*/ 53 w 9587"/>
                <a:gd name="connsiteY1" fmla="*/ 9092 h 9484"/>
                <a:gd name="connsiteX2" fmla="*/ 600 w 9587"/>
                <a:gd name="connsiteY2" fmla="*/ 9288 h 9484"/>
                <a:gd name="connsiteX3" fmla="*/ 418 w 9587"/>
                <a:gd name="connsiteY3" fmla="*/ 8700 h 9484"/>
                <a:gd name="connsiteX4" fmla="*/ 1147 w 9587"/>
                <a:gd name="connsiteY4" fmla="*/ 9092 h 9484"/>
                <a:gd name="connsiteX5" fmla="*/ 600 w 9587"/>
                <a:gd name="connsiteY5" fmla="*/ 7915 h 9484"/>
                <a:gd name="connsiteX6" fmla="*/ 1877 w 9587"/>
                <a:gd name="connsiteY6" fmla="*/ 9092 h 9484"/>
                <a:gd name="connsiteX7" fmla="*/ 783 w 9587"/>
                <a:gd name="connsiteY7" fmla="*/ 6935 h 9484"/>
                <a:gd name="connsiteX8" fmla="*/ 2606 w 9587"/>
                <a:gd name="connsiteY8" fmla="*/ 8700 h 9484"/>
                <a:gd name="connsiteX9" fmla="*/ 1330 w 9587"/>
                <a:gd name="connsiteY9" fmla="*/ 5955 h 9484"/>
                <a:gd name="connsiteX10" fmla="*/ 3883 w 9587"/>
                <a:gd name="connsiteY10" fmla="*/ 8700 h 9484"/>
                <a:gd name="connsiteX11" fmla="*/ 1877 w 9587"/>
                <a:gd name="connsiteY11" fmla="*/ 4778 h 9484"/>
                <a:gd name="connsiteX12" fmla="*/ 4977 w 9587"/>
                <a:gd name="connsiteY12" fmla="*/ 8308 h 9484"/>
                <a:gd name="connsiteX13" fmla="*/ 2424 w 9587"/>
                <a:gd name="connsiteY13" fmla="*/ 3209 h 9484"/>
                <a:gd name="connsiteX14" fmla="*/ 6436 w 9587"/>
                <a:gd name="connsiteY14" fmla="*/ 7719 h 9484"/>
                <a:gd name="connsiteX15" fmla="*/ 3153 w 9587"/>
                <a:gd name="connsiteY15" fmla="*/ 1445 h 9484"/>
                <a:gd name="connsiteX16" fmla="*/ 8078 w 9587"/>
                <a:gd name="connsiteY16" fmla="*/ 7131 h 9484"/>
                <a:gd name="connsiteX17" fmla="*/ 4248 w 9587"/>
                <a:gd name="connsiteY17" fmla="*/ 268 h 9484"/>
                <a:gd name="connsiteX18" fmla="*/ 9536 w 9587"/>
                <a:gd name="connsiteY18" fmla="*/ 5955 h 9484"/>
                <a:gd name="connsiteX19" fmla="*/ 6080 w 9587"/>
                <a:gd name="connsiteY19" fmla="*/ 0 h 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587" h="9484">
                  <a:moveTo>
                    <a:pt x="53" y="9484"/>
                  </a:moveTo>
                  <a:cubicBezTo>
                    <a:pt x="8" y="9304"/>
                    <a:pt x="-38" y="9125"/>
                    <a:pt x="53" y="9092"/>
                  </a:cubicBezTo>
                  <a:cubicBezTo>
                    <a:pt x="144" y="9059"/>
                    <a:pt x="540" y="9353"/>
                    <a:pt x="600" y="9288"/>
                  </a:cubicBezTo>
                  <a:cubicBezTo>
                    <a:pt x="661" y="9223"/>
                    <a:pt x="327" y="8732"/>
                    <a:pt x="418" y="8700"/>
                  </a:cubicBezTo>
                  <a:cubicBezTo>
                    <a:pt x="509" y="8667"/>
                    <a:pt x="1117" y="9223"/>
                    <a:pt x="1147" y="9092"/>
                  </a:cubicBezTo>
                  <a:cubicBezTo>
                    <a:pt x="1178" y="8961"/>
                    <a:pt x="479" y="7915"/>
                    <a:pt x="600" y="7915"/>
                  </a:cubicBezTo>
                  <a:cubicBezTo>
                    <a:pt x="722" y="7915"/>
                    <a:pt x="1846" y="9255"/>
                    <a:pt x="1877" y="9092"/>
                  </a:cubicBezTo>
                  <a:cubicBezTo>
                    <a:pt x="1907" y="8928"/>
                    <a:pt x="661" y="7000"/>
                    <a:pt x="783" y="6935"/>
                  </a:cubicBezTo>
                  <a:cubicBezTo>
                    <a:pt x="904" y="6870"/>
                    <a:pt x="2515" y="8863"/>
                    <a:pt x="2606" y="8700"/>
                  </a:cubicBezTo>
                  <a:cubicBezTo>
                    <a:pt x="2698" y="8536"/>
                    <a:pt x="1117" y="5955"/>
                    <a:pt x="1330" y="5955"/>
                  </a:cubicBezTo>
                  <a:cubicBezTo>
                    <a:pt x="1543" y="5955"/>
                    <a:pt x="3792" y="8896"/>
                    <a:pt x="3883" y="8700"/>
                  </a:cubicBezTo>
                  <a:cubicBezTo>
                    <a:pt x="3974" y="8504"/>
                    <a:pt x="1695" y="4843"/>
                    <a:pt x="1877" y="4778"/>
                  </a:cubicBezTo>
                  <a:cubicBezTo>
                    <a:pt x="2059" y="4713"/>
                    <a:pt x="4886" y="8569"/>
                    <a:pt x="4977" y="8308"/>
                  </a:cubicBezTo>
                  <a:cubicBezTo>
                    <a:pt x="5068" y="8046"/>
                    <a:pt x="2181" y="3308"/>
                    <a:pt x="2424" y="3209"/>
                  </a:cubicBezTo>
                  <a:cubicBezTo>
                    <a:pt x="2667" y="3111"/>
                    <a:pt x="6315" y="8013"/>
                    <a:pt x="6436" y="7719"/>
                  </a:cubicBezTo>
                  <a:cubicBezTo>
                    <a:pt x="6558" y="7425"/>
                    <a:pt x="2880" y="1543"/>
                    <a:pt x="3153" y="1445"/>
                  </a:cubicBezTo>
                  <a:cubicBezTo>
                    <a:pt x="3427" y="1347"/>
                    <a:pt x="7895" y="7327"/>
                    <a:pt x="8078" y="7131"/>
                  </a:cubicBezTo>
                  <a:cubicBezTo>
                    <a:pt x="8260" y="6935"/>
                    <a:pt x="4005" y="464"/>
                    <a:pt x="4248" y="268"/>
                  </a:cubicBezTo>
                  <a:cubicBezTo>
                    <a:pt x="4491" y="72"/>
                    <a:pt x="9111" y="6085"/>
                    <a:pt x="9536" y="5955"/>
                  </a:cubicBezTo>
                  <a:cubicBezTo>
                    <a:pt x="9962" y="5824"/>
                    <a:pt x="7660" y="3170"/>
                    <a:pt x="6080" y="0"/>
                  </a:cubicBezTo>
                </a:path>
              </a:pathLst>
            </a:custGeom>
            <a:noFill/>
            <a:ln w="9525" cap="flat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421F85C-AD69-D67C-39A2-B57768F76A0A}"/>
                </a:ext>
              </a:extLst>
            </p:cNvPr>
            <p:cNvSpPr txBox="1"/>
            <p:nvPr/>
          </p:nvSpPr>
          <p:spPr>
            <a:xfrm>
              <a:off x="3333287" y="1787650"/>
              <a:ext cx="415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IN" dirty="0">
                  <a:solidFill>
                    <a:srgbClr val="0000FF"/>
                  </a:solidFill>
                </a:rPr>
                <a:t>RF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69225248-A232-4926-9726-A360D77006AB}"/>
              </a:ext>
            </a:extLst>
          </p:cNvPr>
          <p:cNvSpPr txBox="1"/>
          <p:nvPr/>
        </p:nvSpPr>
        <p:spPr>
          <a:xfrm>
            <a:off x="104931" y="0"/>
            <a:ext cx="6145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Georgia" panose="02040502050405020303" pitchFamily="18" charset="0"/>
              </a:rPr>
              <a:t>Mass Spectrometry</a:t>
            </a:r>
            <a:endParaRPr lang="en-IN" sz="4000" dirty="0">
              <a:latin typeface="Georgia" panose="02040502050405020303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93CD59-DE57-22BB-BB31-CCC8C74D4A0E}"/>
              </a:ext>
            </a:extLst>
          </p:cNvPr>
          <p:cNvSpPr txBox="1"/>
          <p:nvPr/>
        </p:nvSpPr>
        <p:spPr>
          <a:xfrm>
            <a:off x="407232" y="527154"/>
            <a:ext cx="6145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Georgia" panose="02040502050405020303" pitchFamily="18" charset="0"/>
              </a:rPr>
              <a:t>Mass analysis by the quadrupoles (1)</a:t>
            </a:r>
            <a:endParaRPr lang="en-IN" sz="4000" dirty="0">
              <a:solidFill>
                <a:schemeClr val="accent4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641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F45B61-2BCE-BBB8-2EF2-18F3BB788492}"/>
              </a:ext>
            </a:extLst>
          </p:cNvPr>
          <p:cNvSpPr txBox="1"/>
          <p:nvPr/>
        </p:nvSpPr>
        <p:spPr>
          <a:xfrm>
            <a:off x="6542451" y="1215902"/>
            <a:ext cx="502215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200" dirty="0">
                <a:latin typeface="Georgia" panose="02040502050405020303" pitchFamily="18" charset="0"/>
              </a:rPr>
              <a:t>RF-DC combinations in the quadrupole can be used to filter ions by mass:</a:t>
            </a:r>
          </a:p>
          <a:p>
            <a:pPr marL="688975" lvl="1" indent="-231775"/>
            <a:r>
              <a:rPr lang="en-IN" sz="2800" dirty="0">
                <a:solidFill>
                  <a:srgbClr val="0070C0"/>
                </a:solidFill>
              </a:rPr>
              <a:t>⤷</a:t>
            </a:r>
            <a:r>
              <a:rPr lang="en-IN" sz="2800" dirty="0"/>
              <a:t> </a:t>
            </a:r>
            <a:r>
              <a:rPr lang="en-US" altLang="en-US" sz="2000" dirty="0">
                <a:solidFill>
                  <a:srgbClr val="0070C0"/>
                </a:solidFill>
                <a:latin typeface="Georgia" panose="02040502050405020303" pitchFamily="18" charset="0"/>
              </a:rPr>
              <a:t>Low</a:t>
            </a:r>
            <a:r>
              <a:rPr lang="en-US" altLang="en-US" sz="2000" dirty="0">
                <a:latin typeface="Georgia" panose="02040502050405020303" pitchFamily="18" charset="0"/>
              </a:rPr>
              <a:t> RF-DC combination, ions of </a:t>
            </a:r>
            <a:r>
              <a:rPr lang="en-US" altLang="en-US" sz="2000" dirty="0">
                <a:solidFill>
                  <a:srgbClr val="0070C0"/>
                </a:solidFill>
                <a:latin typeface="Georgia" panose="02040502050405020303" pitchFamily="18" charset="0"/>
              </a:rPr>
              <a:t>low mass </a:t>
            </a:r>
            <a:r>
              <a:rPr lang="en-US" altLang="en-US" sz="2000" dirty="0">
                <a:latin typeface="Georgia" panose="02040502050405020303" pitchFamily="18" charset="0"/>
              </a:rPr>
              <a:t>transmitted.</a:t>
            </a:r>
          </a:p>
          <a:p>
            <a:pPr marL="688975" lvl="1" indent="-231775"/>
            <a:r>
              <a:rPr lang="en-IN" sz="2800" dirty="0">
                <a:solidFill>
                  <a:srgbClr val="0070C0"/>
                </a:solidFill>
              </a:rPr>
              <a:t>⤷</a:t>
            </a:r>
            <a:r>
              <a:rPr lang="en-IN" sz="2800" dirty="0"/>
              <a:t> </a:t>
            </a:r>
            <a:r>
              <a:rPr lang="en-US" altLang="en-US" sz="2000" dirty="0">
                <a:solidFill>
                  <a:srgbClr val="0070C0"/>
                </a:solidFill>
                <a:latin typeface="Georgia" panose="02040502050405020303" pitchFamily="18" charset="0"/>
              </a:rPr>
              <a:t>High</a:t>
            </a:r>
            <a:r>
              <a:rPr lang="en-US" altLang="en-US" sz="2000" dirty="0">
                <a:latin typeface="Georgia" panose="02040502050405020303" pitchFamily="18" charset="0"/>
              </a:rPr>
              <a:t> RF-DC combination, ions of </a:t>
            </a:r>
            <a:r>
              <a:rPr lang="en-US" altLang="en-US" sz="2000" dirty="0">
                <a:solidFill>
                  <a:srgbClr val="0070C0"/>
                </a:solidFill>
                <a:latin typeface="Georgia" panose="02040502050405020303" pitchFamily="18" charset="0"/>
              </a:rPr>
              <a:t>high mass </a:t>
            </a:r>
            <a:r>
              <a:rPr lang="en-US" altLang="en-US" sz="2000" dirty="0">
                <a:latin typeface="Georgia" panose="02040502050405020303" pitchFamily="18" charset="0"/>
              </a:rPr>
              <a:t>is transmitted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7C40AC-F0CA-9FC7-21C6-17845C936D08}"/>
              </a:ext>
            </a:extLst>
          </p:cNvPr>
          <p:cNvSpPr txBox="1"/>
          <p:nvPr/>
        </p:nvSpPr>
        <p:spPr>
          <a:xfrm>
            <a:off x="104931" y="0"/>
            <a:ext cx="6145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Georgia" panose="02040502050405020303" pitchFamily="18" charset="0"/>
              </a:rPr>
              <a:t>Mass Spectrometry</a:t>
            </a:r>
            <a:endParaRPr lang="en-IN" sz="4000" dirty="0">
              <a:latin typeface="Georgia" panose="020405020504050203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1C103B-4B3D-3B81-9519-CC32B051F92C}"/>
              </a:ext>
            </a:extLst>
          </p:cNvPr>
          <p:cNvSpPr txBox="1"/>
          <p:nvPr/>
        </p:nvSpPr>
        <p:spPr>
          <a:xfrm>
            <a:off x="407232" y="527154"/>
            <a:ext cx="6145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Georgia" panose="02040502050405020303" pitchFamily="18" charset="0"/>
              </a:rPr>
              <a:t>Mass analysis by the quadrupoles (2)</a:t>
            </a:r>
            <a:endParaRPr lang="en-IN" sz="4000" dirty="0">
              <a:solidFill>
                <a:schemeClr val="accent4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7" name="Line 41">
            <a:extLst>
              <a:ext uri="{FF2B5EF4-FFF2-40B4-BE49-F238E27FC236}">
                <a16:creationId xmlns:a16="http://schemas.microsoft.com/office/drawing/2014/main" id="{710C0BC3-C0A7-AF1C-C329-89BF50D8994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9187" y="5805488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" name="Text Box 42">
            <a:extLst>
              <a:ext uri="{FF2B5EF4-FFF2-40B4-BE49-F238E27FC236}">
                <a16:creationId xmlns:a16="http://schemas.microsoft.com/office/drawing/2014/main" id="{86E70655-CE04-CA93-EAEC-05A36182C6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9862" y="5889626"/>
            <a:ext cx="6492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/>
              <a:t>Time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B43A5BB-A1FA-7D73-F307-EE06B7903ADD}"/>
              </a:ext>
            </a:extLst>
          </p:cNvPr>
          <p:cNvGrpSpPr/>
          <p:nvPr/>
        </p:nvGrpSpPr>
        <p:grpSpPr>
          <a:xfrm>
            <a:off x="1291470" y="2914665"/>
            <a:ext cx="2771771" cy="2808083"/>
            <a:chOff x="1307679" y="2936110"/>
            <a:chExt cx="2771771" cy="2808083"/>
          </a:xfrm>
        </p:grpSpPr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69749138-250B-D034-9F4C-1AD07E497E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061" t="7823" r="3687" b="5225"/>
            <a:stretch/>
          </p:blipFill>
          <p:spPr>
            <a:xfrm>
              <a:off x="1307679" y="2936110"/>
              <a:ext cx="2771771" cy="2808083"/>
            </a:xfrm>
            <a:prstGeom prst="rect">
              <a:avLst/>
            </a:prstGeom>
          </p:spPr>
        </p:pic>
        <p:sp>
          <p:nvSpPr>
            <p:cNvPr id="86" name="Line 44">
              <a:extLst>
                <a:ext uri="{FF2B5EF4-FFF2-40B4-BE49-F238E27FC236}">
                  <a16:creationId xmlns:a16="http://schemas.microsoft.com/office/drawing/2014/main" id="{5F2511AB-F381-C0C9-EFFC-72711DE2FA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58282" y="3840479"/>
              <a:ext cx="1858641" cy="150802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>
                <a:solidFill>
                  <a:srgbClr val="FF0000"/>
                </a:solidFill>
              </a:endParaRP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A36E07AC-A1CD-276E-DE10-C2DFFF626885}"/>
                </a:ext>
              </a:extLst>
            </p:cNvPr>
            <p:cNvSpPr>
              <a:spLocks noChangeAspect="1"/>
            </p:cNvSpPr>
            <p:nvPr/>
          </p:nvSpPr>
          <p:spPr>
            <a:xfrm rot="11316564">
              <a:off x="1745426" y="5165607"/>
              <a:ext cx="137161" cy="13716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5E84459D-6B16-D2B8-19A9-79880ACD4E68}"/>
                </a:ext>
              </a:extLst>
            </p:cNvPr>
            <p:cNvSpPr>
              <a:spLocks noChangeAspect="1"/>
            </p:cNvSpPr>
            <p:nvPr/>
          </p:nvSpPr>
          <p:spPr>
            <a:xfrm rot="11316564">
              <a:off x="1897826" y="5036647"/>
              <a:ext cx="137161" cy="13716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4A44C94A-8FA1-AD9D-3CB9-E81FD447B4DF}"/>
                </a:ext>
              </a:extLst>
            </p:cNvPr>
            <p:cNvSpPr>
              <a:spLocks noChangeAspect="1"/>
            </p:cNvSpPr>
            <p:nvPr/>
          </p:nvSpPr>
          <p:spPr>
            <a:xfrm rot="11316564">
              <a:off x="2050226" y="4921755"/>
              <a:ext cx="137161" cy="13716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00" name="Line 40">
            <a:extLst>
              <a:ext uri="{FF2B5EF4-FFF2-40B4-BE49-F238E27FC236}">
                <a16:creationId xmlns:a16="http://schemas.microsoft.com/office/drawing/2014/main" id="{C1F95092-F7BF-5E8A-FFE0-464C2BF26A9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09187" y="1919288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1" name="Text Box 43">
            <a:extLst>
              <a:ext uri="{FF2B5EF4-FFF2-40B4-BE49-F238E27FC236}">
                <a16:creationId xmlns:a16="http://schemas.microsoft.com/office/drawing/2014/main" id="{ED09FF5B-7FF7-1A5E-DDB8-84E81F9388F7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67837" y="3889375"/>
            <a:ext cx="889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/>
              <a:t>Voltage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538BD209-5705-5750-520E-7D3F5EB6BD2D}"/>
              </a:ext>
            </a:extLst>
          </p:cNvPr>
          <p:cNvGrpSpPr/>
          <p:nvPr/>
        </p:nvGrpSpPr>
        <p:grpSpPr>
          <a:xfrm>
            <a:off x="1021094" y="5326301"/>
            <a:ext cx="597526" cy="479187"/>
            <a:chOff x="1021094" y="5326301"/>
            <a:chExt cx="597526" cy="479187"/>
          </a:xfrm>
        </p:grpSpPr>
        <p:sp>
          <p:nvSpPr>
            <p:cNvPr id="103" name="Freeform 45">
              <a:extLst>
                <a:ext uri="{FF2B5EF4-FFF2-40B4-BE49-F238E27FC236}">
                  <a16:creationId xmlns:a16="http://schemas.microsoft.com/office/drawing/2014/main" id="{96E7E4EE-4515-B592-DE8D-3B44CBCC94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094" y="5326301"/>
              <a:ext cx="597526" cy="479187"/>
            </a:xfrm>
            <a:custGeom>
              <a:avLst/>
              <a:gdLst>
                <a:gd name="T0" fmla="*/ 24 w 2632"/>
                <a:gd name="T1" fmla="*/ 2448 h 2448"/>
                <a:gd name="T2" fmla="*/ 24 w 2632"/>
                <a:gd name="T3" fmla="*/ 2352 h 2448"/>
                <a:gd name="T4" fmla="*/ 168 w 2632"/>
                <a:gd name="T5" fmla="*/ 2400 h 2448"/>
                <a:gd name="T6" fmla="*/ 120 w 2632"/>
                <a:gd name="T7" fmla="*/ 2256 h 2448"/>
                <a:gd name="T8" fmla="*/ 312 w 2632"/>
                <a:gd name="T9" fmla="*/ 2352 h 2448"/>
                <a:gd name="T10" fmla="*/ 168 w 2632"/>
                <a:gd name="T11" fmla="*/ 2064 h 2448"/>
                <a:gd name="T12" fmla="*/ 504 w 2632"/>
                <a:gd name="T13" fmla="*/ 2352 h 2448"/>
                <a:gd name="T14" fmla="*/ 216 w 2632"/>
                <a:gd name="T15" fmla="*/ 1824 h 2448"/>
                <a:gd name="T16" fmla="*/ 696 w 2632"/>
                <a:gd name="T17" fmla="*/ 2256 h 2448"/>
                <a:gd name="T18" fmla="*/ 360 w 2632"/>
                <a:gd name="T19" fmla="*/ 1584 h 2448"/>
                <a:gd name="T20" fmla="*/ 1032 w 2632"/>
                <a:gd name="T21" fmla="*/ 2256 h 2448"/>
                <a:gd name="T22" fmla="*/ 504 w 2632"/>
                <a:gd name="T23" fmla="*/ 1296 h 2448"/>
                <a:gd name="T24" fmla="*/ 1320 w 2632"/>
                <a:gd name="T25" fmla="*/ 2160 h 2448"/>
                <a:gd name="T26" fmla="*/ 648 w 2632"/>
                <a:gd name="T27" fmla="*/ 912 h 2448"/>
                <a:gd name="T28" fmla="*/ 1704 w 2632"/>
                <a:gd name="T29" fmla="*/ 2016 h 2448"/>
                <a:gd name="T30" fmla="*/ 840 w 2632"/>
                <a:gd name="T31" fmla="*/ 480 h 2448"/>
                <a:gd name="T32" fmla="*/ 2136 w 2632"/>
                <a:gd name="T33" fmla="*/ 1872 h 2448"/>
                <a:gd name="T34" fmla="*/ 1128 w 2632"/>
                <a:gd name="T35" fmla="*/ 192 h 2448"/>
                <a:gd name="T36" fmla="*/ 2520 w 2632"/>
                <a:gd name="T37" fmla="*/ 1584 h 2448"/>
                <a:gd name="T38" fmla="*/ 1800 w 2632"/>
                <a:gd name="T39" fmla="*/ 0 h 2448"/>
                <a:gd name="connsiteX0" fmla="*/ 53 w 9587"/>
                <a:gd name="connsiteY0" fmla="*/ 9484 h 9484"/>
                <a:gd name="connsiteX1" fmla="*/ 53 w 9587"/>
                <a:gd name="connsiteY1" fmla="*/ 9092 h 9484"/>
                <a:gd name="connsiteX2" fmla="*/ 600 w 9587"/>
                <a:gd name="connsiteY2" fmla="*/ 9288 h 9484"/>
                <a:gd name="connsiteX3" fmla="*/ 418 w 9587"/>
                <a:gd name="connsiteY3" fmla="*/ 8700 h 9484"/>
                <a:gd name="connsiteX4" fmla="*/ 1147 w 9587"/>
                <a:gd name="connsiteY4" fmla="*/ 9092 h 9484"/>
                <a:gd name="connsiteX5" fmla="*/ 600 w 9587"/>
                <a:gd name="connsiteY5" fmla="*/ 7915 h 9484"/>
                <a:gd name="connsiteX6" fmla="*/ 1877 w 9587"/>
                <a:gd name="connsiteY6" fmla="*/ 9092 h 9484"/>
                <a:gd name="connsiteX7" fmla="*/ 783 w 9587"/>
                <a:gd name="connsiteY7" fmla="*/ 6935 h 9484"/>
                <a:gd name="connsiteX8" fmla="*/ 2606 w 9587"/>
                <a:gd name="connsiteY8" fmla="*/ 8700 h 9484"/>
                <a:gd name="connsiteX9" fmla="*/ 1330 w 9587"/>
                <a:gd name="connsiteY9" fmla="*/ 5955 h 9484"/>
                <a:gd name="connsiteX10" fmla="*/ 3883 w 9587"/>
                <a:gd name="connsiteY10" fmla="*/ 8700 h 9484"/>
                <a:gd name="connsiteX11" fmla="*/ 1877 w 9587"/>
                <a:gd name="connsiteY11" fmla="*/ 4778 h 9484"/>
                <a:gd name="connsiteX12" fmla="*/ 4977 w 9587"/>
                <a:gd name="connsiteY12" fmla="*/ 8308 h 9484"/>
                <a:gd name="connsiteX13" fmla="*/ 2424 w 9587"/>
                <a:gd name="connsiteY13" fmla="*/ 3209 h 9484"/>
                <a:gd name="connsiteX14" fmla="*/ 6436 w 9587"/>
                <a:gd name="connsiteY14" fmla="*/ 7719 h 9484"/>
                <a:gd name="connsiteX15" fmla="*/ 3153 w 9587"/>
                <a:gd name="connsiteY15" fmla="*/ 1445 h 9484"/>
                <a:gd name="connsiteX16" fmla="*/ 8078 w 9587"/>
                <a:gd name="connsiteY16" fmla="*/ 7131 h 9484"/>
                <a:gd name="connsiteX17" fmla="*/ 4248 w 9587"/>
                <a:gd name="connsiteY17" fmla="*/ 268 h 9484"/>
                <a:gd name="connsiteX18" fmla="*/ 9536 w 9587"/>
                <a:gd name="connsiteY18" fmla="*/ 5955 h 9484"/>
                <a:gd name="connsiteX19" fmla="*/ 6080 w 9587"/>
                <a:gd name="connsiteY19" fmla="*/ 0 h 9484"/>
                <a:gd name="connsiteX0" fmla="*/ 55 w 10000"/>
                <a:gd name="connsiteY0" fmla="*/ 10000 h 10000"/>
                <a:gd name="connsiteX1" fmla="*/ 55 w 10000"/>
                <a:gd name="connsiteY1" fmla="*/ 9587 h 10000"/>
                <a:gd name="connsiteX2" fmla="*/ 626 w 10000"/>
                <a:gd name="connsiteY2" fmla="*/ 9793 h 10000"/>
                <a:gd name="connsiteX3" fmla="*/ 436 w 10000"/>
                <a:gd name="connsiteY3" fmla="*/ 9173 h 10000"/>
                <a:gd name="connsiteX4" fmla="*/ 1196 w 10000"/>
                <a:gd name="connsiteY4" fmla="*/ 9587 h 10000"/>
                <a:gd name="connsiteX5" fmla="*/ 626 w 10000"/>
                <a:gd name="connsiteY5" fmla="*/ 8346 h 10000"/>
                <a:gd name="connsiteX6" fmla="*/ 1958 w 10000"/>
                <a:gd name="connsiteY6" fmla="*/ 9587 h 10000"/>
                <a:gd name="connsiteX7" fmla="*/ 817 w 10000"/>
                <a:gd name="connsiteY7" fmla="*/ 7312 h 10000"/>
                <a:gd name="connsiteX8" fmla="*/ 2718 w 10000"/>
                <a:gd name="connsiteY8" fmla="*/ 9173 h 10000"/>
                <a:gd name="connsiteX9" fmla="*/ 1387 w 10000"/>
                <a:gd name="connsiteY9" fmla="*/ 6279 h 10000"/>
                <a:gd name="connsiteX10" fmla="*/ 4050 w 10000"/>
                <a:gd name="connsiteY10" fmla="*/ 9173 h 10000"/>
                <a:gd name="connsiteX11" fmla="*/ 1958 w 10000"/>
                <a:gd name="connsiteY11" fmla="*/ 5038 h 10000"/>
                <a:gd name="connsiteX12" fmla="*/ 5191 w 10000"/>
                <a:gd name="connsiteY12" fmla="*/ 8760 h 10000"/>
                <a:gd name="connsiteX13" fmla="*/ 2528 w 10000"/>
                <a:gd name="connsiteY13" fmla="*/ 3384 h 10000"/>
                <a:gd name="connsiteX14" fmla="*/ 6713 w 10000"/>
                <a:gd name="connsiteY14" fmla="*/ 8139 h 10000"/>
                <a:gd name="connsiteX15" fmla="*/ 3289 w 10000"/>
                <a:gd name="connsiteY15" fmla="*/ 1524 h 10000"/>
                <a:gd name="connsiteX16" fmla="*/ 8426 w 10000"/>
                <a:gd name="connsiteY16" fmla="*/ 7519 h 10000"/>
                <a:gd name="connsiteX17" fmla="*/ 4431 w 10000"/>
                <a:gd name="connsiteY17" fmla="*/ 283 h 10000"/>
                <a:gd name="connsiteX18" fmla="*/ 9947 w 10000"/>
                <a:gd name="connsiteY18" fmla="*/ 6279 h 10000"/>
                <a:gd name="connsiteX19" fmla="*/ 6342 w 10000"/>
                <a:gd name="connsiteY19" fmla="*/ 0 h 10000"/>
                <a:gd name="connsiteX0" fmla="*/ 55 w 8432"/>
                <a:gd name="connsiteY0" fmla="*/ 10341 h 10341"/>
                <a:gd name="connsiteX1" fmla="*/ 55 w 8432"/>
                <a:gd name="connsiteY1" fmla="*/ 9928 h 10341"/>
                <a:gd name="connsiteX2" fmla="*/ 626 w 8432"/>
                <a:gd name="connsiteY2" fmla="*/ 10134 h 10341"/>
                <a:gd name="connsiteX3" fmla="*/ 436 w 8432"/>
                <a:gd name="connsiteY3" fmla="*/ 9514 h 10341"/>
                <a:gd name="connsiteX4" fmla="*/ 1196 w 8432"/>
                <a:gd name="connsiteY4" fmla="*/ 9928 h 10341"/>
                <a:gd name="connsiteX5" fmla="*/ 626 w 8432"/>
                <a:gd name="connsiteY5" fmla="*/ 8687 h 10341"/>
                <a:gd name="connsiteX6" fmla="*/ 1958 w 8432"/>
                <a:gd name="connsiteY6" fmla="*/ 9928 h 10341"/>
                <a:gd name="connsiteX7" fmla="*/ 817 w 8432"/>
                <a:gd name="connsiteY7" fmla="*/ 7653 h 10341"/>
                <a:gd name="connsiteX8" fmla="*/ 2718 w 8432"/>
                <a:gd name="connsiteY8" fmla="*/ 9514 h 10341"/>
                <a:gd name="connsiteX9" fmla="*/ 1387 w 8432"/>
                <a:gd name="connsiteY9" fmla="*/ 6620 h 10341"/>
                <a:gd name="connsiteX10" fmla="*/ 4050 w 8432"/>
                <a:gd name="connsiteY10" fmla="*/ 9514 h 10341"/>
                <a:gd name="connsiteX11" fmla="*/ 1958 w 8432"/>
                <a:gd name="connsiteY11" fmla="*/ 5379 h 10341"/>
                <a:gd name="connsiteX12" fmla="*/ 5191 w 8432"/>
                <a:gd name="connsiteY12" fmla="*/ 9101 h 10341"/>
                <a:gd name="connsiteX13" fmla="*/ 2528 w 8432"/>
                <a:gd name="connsiteY13" fmla="*/ 3725 h 10341"/>
                <a:gd name="connsiteX14" fmla="*/ 6713 w 8432"/>
                <a:gd name="connsiteY14" fmla="*/ 8480 h 10341"/>
                <a:gd name="connsiteX15" fmla="*/ 3289 w 8432"/>
                <a:gd name="connsiteY15" fmla="*/ 1865 h 10341"/>
                <a:gd name="connsiteX16" fmla="*/ 8426 w 8432"/>
                <a:gd name="connsiteY16" fmla="*/ 7860 h 10341"/>
                <a:gd name="connsiteX17" fmla="*/ 4431 w 8432"/>
                <a:gd name="connsiteY17" fmla="*/ 624 h 10341"/>
                <a:gd name="connsiteX18" fmla="*/ 6342 w 8432"/>
                <a:gd name="connsiteY18" fmla="*/ 341 h 10341"/>
                <a:gd name="connsiteX0" fmla="*/ 65 w 10001"/>
                <a:gd name="connsiteY0" fmla="*/ 10001 h 10001"/>
                <a:gd name="connsiteX1" fmla="*/ 65 w 10001"/>
                <a:gd name="connsiteY1" fmla="*/ 9602 h 10001"/>
                <a:gd name="connsiteX2" fmla="*/ 742 w 10001"/>
                <a:gd name="connsiteY2" fmla="*/ 9801 h 10001"/>
                <a:gd name="connsiteX3" fmla="*/ 517 w 10001"/>
                <a:gd name="connsiteY3" fmla="*/ 9201 h 10001"/>
                <a:gd name="connsiteX4" fmla="*/ 1418 w 10001"/>
                <a:gd name="connsiteY4" fmla="*/ 9602 h 10001"/>
                <a:gd name="connsiteX5" fmla="*/ 742 w 10001"/>
                <a:gd name="connsiteY5" fmla="*/ 8402 h 10001"/>
                <a:gd name="connsiteX6" fmla="*/ 2322 w 10001"/>
                <a:gd name="connsiteY6" fmla="*/ 9602 h 10001"/>
                <a:gd name="connsiteX7" fmla="*/ 969 w 10001"/>
                <a:gd name="connsiteY7" fmla="*/ 7402 h 10001"/>
                <a:gd name="connsiteX8" fmla="*/ 3223 w 10001"/>
                <a:gd name="connsiteY8" fmla="*/ 9201 h 10001"/>
                <a:gd name="connsiteX9" fmla="*/ 1645 w 10001"/>
                <a:gd name="connsiteY9" fmla="*/ 6403 h 10001"/>
                <a:gd name="connsiteX10" fmla="*/ 4803 w 10001"/>
                <a:gd name="connsiteY10" fmla="*/ 9201 h 10001"/>
                <a:gd name="connsiteX11" fmla="*/ 2322 w 10001"/>
                <a:gd name="connsiteY11" fmla="*/ 5203 h 10001"/>
                <a:gd name="connsiteX12" fmla="*/ 6156 w 10001"/>
                <a:gd name="connsiteY12" fmla="*/ 8802 h 10001"/>
                <a:gd name="connsiteX13" fmla="*/ 2998 w 10001"/>
                <a:gd name="connsiteY13" fmla="*/ 3603 h 10001"/>
                <a:gd name="connsiteX14" fmla="*/ 7961 w 10001"/>
                <a:gd name="connsiteY14" fmla="*/ 8201 h 10001"/>
                <a:gd name="connsiteX15" fmla="*/ 3901 w 10001"/>
                <a:gd name="connsiteY15" fmla="*/ 1805 h 10001"/>
                <a:gd name="connsiteX16" fmla="*/ 9993 w 10001"/>
                <a:gd name="connsiteY16" fmla="*/ 7602 h 10001"/>
                <a:gd name="connsiteX17" fmla="*/ 5255 w 10001"/>
                <a:gd name="connsiteY17" fmla="*/ 604 h 10001"/>
                <a:gd name="connsiteX18" fmla="*/ 7521 w 10001"/>
                <a:gd name="connsiteY18" fmla="*/ 331 h 10001"/>
                <a:gd name="connsiteX0" fmla="*/ 65 w 10084"/>
                <a:gd name="connsiteY0" fmla="*/ 9670 h 9670"/>
                <a:gd name="connsiteX1" fmla="*/ 65 w 10084"/>
                <a:gd name="connsiteY1" fmla="*/ 9271 h 9670"/>
                <a:gd name="connsiteX2" fmla="*/ 742 w 10084"/>
                <a:gd name="connsiteY2" fmla="*/ 9470 h 9670"/>
                <a:gd name="connsiteX3" fmla="*/ 517 w 10084"/>
                <a:gd name="connsiteY3" fmla="*/ 8870 h 9670"/>
                <a:gd name="connsiteX4" fmla="*/ 1418 w 10084"/>
                <a:gd name="connsiteY4" fmla="*/ 9271 h 9670"/>
                <a:gd name="connsiteX5" fmla="*/ 742 w 10084"/>
                <a:gd name="connsiteY5" fmla="*/ 8071 h 9670"/>
                <a:gd name="connsiteX6" fmla="*/ 2322 w 10084"/>
                <a:gd name="connsiteY6" fmla="*/ 9271 h 9670"/>
                <a:gd name="connsiteX7" fmla="*/ 969 w 10084"/>
                <a:gd name="connsiteY7" fmla="*/ 7071 h 9670"/>
                <a:gd name="connsiteX8" fmla="*/ 3223 w 10084"/>
                <a:gd name="connsiteY8" fmla="*/ 8870 h 9670"/>
                <a:gd name="connsiteX9" fmla="*/ 1645 w 10084"/>
                <a:gd name="connsiteY9" fmla="*/ 6072 h 9670"/>
                <a:gd name="connsiteX10" fmla="*/ 4803 w 10084"/>
                <a:gd name="connsiteY10" fmla="*/ 8870 h 9670"/>
                <a:gd name="connsiteX11" fmla="*/ 2322 w 10084"/>
                <a:gd name="connsiteY11" fmla="*/ 4872 h 9670"/>
                <a:gd name="connsiteX12" fmla="*/ 6156 w 10084"/>
                <a:gd name="connsiteY12" fmla="*/ 8471 h 9670"/>
                <a:gd name="connsiteX13" fmla="*/ 2998 w 10084"/>
                <a:gd name="connsiteY13" fmla="*/ 3272 h 9670"/>
                <a:gd name="connsiteX14" fmla="*/ 7961 w 10084"/>
                <a:gd name="connsiteY14" fmla="*/ 7870 h 9670"/>
                <a:gd name="connsiteX15" fmla="*/ 3901 w 10084"/>
                <a:gd name="connsiteY15" fmla="*/ 1474 h 9670"/>
                <a:gd name="connsiteX16" fmla="*/ 9993 w 10084"/>
                <a:gd name="connsiteY16" fmla="*/ 7271 h 9670"/>
                <a:gd name="connsiteX17" fmla="*/ 7521 w 10084"/>
                <a:gd name="connsiteY17" fmla="*/ 0 h 9670"/>
                <a:gd name="connsiteX0" fmla="*/ 64 w 9910"/>
                <a:gd name="connsiteY0" fmla="*/ 8478 h 8478"/>
                <a:gd name="connsiteX1" fmla="*/ 64 w 9910"/>
                <a:gd name="connsiteY1" fmla="*/ 8065 h 8478"/>
                <a:gd name="connsiteX2" fmla="*/ 736 w 9910"/>
                <a:gd name="connsiteY2" fmla="*/ 8271 h 8478"/>
                <a:gd name="connsiteX3" fmla="*/ 513 w 9910"/>
                <a:gd name="connsiteY3" fmla="*/ 7651 h 8478"/>
                <a:gd name="connsiteX4" fmla="*/ 1406 w 9910"/>
                <a:gd name="connsiteY4" fmla="*/ 8065 h 8478"/>
                <a:gd name="connsiteX5" fmla="*/ 736 w 9910"/>
                <a:gd name="connsiteY5" fmla="*/ 6824 h 8478"/>
                <a:gd name="connsiteX6" fmla="*/ 2303 w 9910"/>
                <a:gd name="connsiteY6" fmla="*/ 8065 h 8478"/>
                <a:gd name="connsiteX7" fmla="*/ 961 w 9910"/>
                <a:gd name="connsiteY7" fmla="*/ 5790 h 8478"/>
                <a:gd name="connsiteX8" fmla="*/ 3196 w 9910"/>
                <a:gd name="connsiteY8" fmla="*/ 7651 h 8478"/>
                <a:gd name="connsiteX9" fmla="*/ 1631 w 9910"/>
                <a:gd name="connsiteY9" fmla="*/ 4757 h 8478"/>
                <a:gd name="connsiteX10" fmla="*/ 4763 w 9910"/>
                <a:gd name="connsiteY10" fmla="*/ 7651 h 8478"/>
                <a:gd name="connsiteX11" fmla="*/ 2303 w 9910"/>
                <a:gd name="connsiteY11" fmla="*/ 3516 h 8478"/>
                <a:gd name="connsiteX12" fmla="*/ 6105 w 9910"/>
                <a:gd name="connsiteY12" fmla="*/ 7238 h 8478"/>
                <a:gd name="connsiteX13" fmla="*/ 2973 w 9910"/>
                <a:gd name="connsiteY13" fmla="*/ 1862 h 8478"/>
                <a:gd name="connsiteX14" fmla="*/ 7895 w 9910"/>
                <a:gd name="connsiteY14" fmla="*/ 6617 h 8478"/>
                <a:gd name="connsiteX15" fmla="*/ 3869 w 9910"/>
                <a:gd name="connsiteY15" fmla="*/ 2 h 8478"/>
                <a:gd name="connsiteX16" fmla="*/ 9910 w 9910"/>
                <a:gd name="connsiteY16" fmla="*/ 5997 h 8478"/>
                <a:gd name="connsiteX0" fmla="*/ 65 w 10000"/>
                <a:gd name="connsiteY0" fmla="*/ 10000 h 10000"/>
                <a:gd name="connsiteX1" fmla="*/ 65 w 10000"/>
                <a:gd name="connsiteY1" fmla="*/ 9513 h 10000"/>
                <a:gd name="connsiteX2" fmla="*/ 743 w 10000"/>
                <a:gd name="connsiteY2" fmla="*/ 9756 h 10000"/>
                <a:gd name="connsiteX3" fmla="*/ 518 w 10000"/>
                <a:gd name="connsiteY3" fmla="*/ 9025 h 10000"/>
                <a:gd name="connsiteX4" fmla="*/ 1419 w 10000"/>
                <a:gd name="connsiteY4" fmla="*/ 9513 h 10000"/>
                <a:gd name="connsiteX5" fmla="*/ 743 w 10000"/>
                <a:gd name="connsiteY5" fmla="*/ 8049 h 10000"/>
                <a:gd name="connsiteX6" fmla="*/ 2324 w 10000"/>
                <a:gd name="connsiteY6" fmla="*/ 9513 h 10000"/>
                <a:gd name="connsiteX7" fmla="*/ 970 w 10000"/>
                <a:gd name="connsiteY7" fmla="*/ 6829 h 10000"/>
                <a:gd name="connsiteX8" fmla="*/ 3225 w 10000"/>
                <a:gd name="connsiteY8" fmla="*/ 9025 h 10000"/>
                <a:gd name="connsiteX9" fmla="*/ 1646 w 10000"/>
                <a:gd name="connsiteY9" fmla="*/ 5611 h 10000"/>
                <a:gd name="connsiteX10" fmla="*/ 4806 w 10000"/>
                <a:gd name="connsiteY10" fmla="*/ 9025 h 10000"/>
                <a:gd name="connsiteX11" fmla="*/ 2324 w 10000"/>
                <a:gd name="connsiteY11" fmla="*/ 4147 h 10000"/>
                <a:gd name="connsiteX12" fmla="*/ 6160 w 10000"/>
                <a:gd name="connsiteY12" fmla="*/ 8537 h 10000"/>
                <a:gd name="connsiteX13" fmla="*/ 3000 w 10000"/>
                <a:gd name="connsiteY13" fmla="*/ 2196 h 10000"/>
                <a:gd name="connsiteX14" fmla="*/ 7967 w 10000"/>
                <a:gd name="connsiteY14" fmla="*/ 7805 h 10000"/>
                <a:gd name="connsiteX15" fmla="*/ 3904 w 10000"/>
                <a:gd name="connsiteY15" fmla="*/ 2 h 10000"/>
                <a:gd name="connsiteX16" fmla="*/ 10000 w 10000"/>
                <a:gd name="connsiteY16" fmla="*/ 7074 h 10000"/>
                <a:gd name="connsiteX0" fmla="*/ 65 w 10000"/>
                <a:gd name="connsiteY0" fmla="*/ 10000 h 10000"/>
                <a:gd name="connsiteX1" fmla="*/ 65 w 10000"/>
                <a:gd name="connsiteY1" fmla="*/ 9513 h 10000"/>
                <a:gd name="connsiteX2" fmla="*/ 743 w 10000"/>
                <a:gd name="connsiteY2" fmla="*/ 9756 h 10000"/>
                <a:gd name="connsiteX3" fmla="*/ 518 w 10000"/>
                <a:gd name="connsiteY3" fmla="*/ 9025 h 10000"/>
                <a:gd name="connsiteX4" fmla="*/ 1419 w 10000"/>
                <a:gd name="connsiteY4" fmla="*/ 9513 h 10000"/>
                <a:gd name="connsiteX5" fmla="*/ 743 w 10000"/>
                <a:gd name="connsiteY5" fmla="*/ 8049 h 10000"/>
                <a:gd name="connsiteX6" fmla="*/ 2324 w 10000"/>
                <a:gd name="connsiteY6" fmla="*/ 9513 h 10000"/>
                <a:gd name="connsiteX7" fmla="*/ 970 w 10000"/>
                <a:gd name="connsiteY7" fmla="*/ 6829 h 10000"/>
                <a:gd name="connsiteX8" fmla="*/ 3225 w 10000"/>
                <a:gd name="connsiteY8" fmla="*/ 9025 h 10000"/>
                <a:gd name="connsiteX9" fmla="*/ 1646 w 10000"/>
                <a:gd name="connsiteY9" fmla="*/ 5611 h 10000"/>
                <a:gd name="connsiteX10" fmla="*/ 4806 w 10000"/>
                <a:gd name="connsiteY10" fmla="*/ 9025 h 10000"/>
                <a:gd name="connsiteX11" fmla="*/ 2324 w 10000"/>
                <a:gd name="connsiteY11" fmla="*/ 4147 h 10000"/>
                <a:gd name="connsiteX12" fmla="*/ 6160 w 10000"/>
                <a:gd name="connsiteY12" fmla="*/ 8537 h 10000"/>
                <a:gd name="connsiteX13" fmla="*/ 3000 w 10000"/>
                <a:gd name="connsiteY13" fmla="*/ 2196 h 10000"/>
                <a:gd name="connsiteX14" fmla="*/ 7967 w 10000"/>
                <a:gd name="connsiteY14" fmla="*/ 7805 h 10000"/>
                <a:gd name="connsiteX15" fmla="*/ 3904 w 10000"/>
                <a:gd name="connsiteY15" fmla="*/ 2 h 10000"/>
                <a:gd name="connsiteX16" fmla="*/ 10000 w 10000"/>
                <a:gd name="connsiteY16" fmla="*/ 7074 h 10000"/>
                <a:gd name="connsiteX0" fmla="*/ 65 w 10000"/>
                <a:gd name="connsiteY0" fmla="*/ 7807 h 7807"/>
                <a:gd name="connsiteX1" fmla="*/ 65 w 10000"/>
                <a:gd name="connsiteY1" fmla="*/ 7320 h 7807"/>
                <a:gd name="connsiteX2" fmla="*/ 743 w 10000"/>
                <a:gd name="connsiteY2" fmla="*/ 7563 h 7807"/>
                <a:gd name="connsiteX3" fmla="*/ 518 w 10000"/>
                <a:gd name="connsiteY3" fmla="*/ 6832 h 7807"/>
                <a:gd name="connsiteX4" fmla="*/ 1419 w 10000"/>
                <a:gd name="connsiteY4" fmla="*/ 7320 h 7807"/>
                <a:gd name="connsiteX5" fmla="*/ 743 w 10000"/>
                <a:gd name="connsiteY5" fmla="*/ 5856 h 7807"/>
                <a:gd name="connsiteX6" fmla="*/ 2324 w 10000"/>
                <a:gd name="connsiteY6" fmla="*/ 7320 h 7807"/>
                <a:gd name="connsiteX7" fmla="*/ 970 w 10000"/>
                <a:gd name="connsiteY7" fmla="*/ 4636 h 7807"/>
                <a:gd name="connsiteX8" fmla="*/ 3225 w 10000"/>
                <a:gd name="connsiteY8" fmla="*/ 6832 h 7807"/>
                <a:gd name="connsiteX9" fmla="*/ 1646 w 10000"/>
                <a:gd name="connsiteY9" fmla="*/ 3418 h 7807"/>
                <a:gd name="connsiteX10" fmla="*/ 4806 w 10000"/>
                <a:gd name="connsiteY10" fmla="*/ 6832 h 7807"/>
                <a:gd name="connsiteX11" fmla="*/ 2324 w 10000"/>
                <a:gd name="connsiteY11" fmla="*/ 1954 h 7807"/>
                <a:gd name="connsiteX12" fmla="*/ 6160 w 10000"/>
                <a:gd name="connsiteY12" fmla="*/ 6344 h 7807"/>
                <a:gd name="connsiteX13" fmla="*/ 3000 w 10000"/>
                <a:gd name="connsiteY13" fmla="*/ 3 h 7807"/>
                <a:gd name="connsiteX14" fmla="*/ 7967 w 10000"/>
                <a:gd name="connsiteY14" fmla="*/ 5612 h 7807"/>
                <a:gd name="connsiteX15" fmla="*/ 10000 w 10000"/>
                <a:gd name="connsiteY15" fmla="*/ 4881 h 7807"/>
                <a:gd name="connsiteX0" fmla="*/ 65 w 10000"/>
                <a:gd name="connsiteY0" fmla="*/ 9999 h 9999"/>
                <a:gd name="connsiteX1" fmla="*/ 65 w 10000"/>
                <a:gd name="connsiteY1" fmla="*/ 9375 h 9999"/>
                <a:gd name="connsiteX2" fmla="*/ 743 w 10000"/>
                <a:gd name="connsiteY2" fmla="*/ 9686 h 9999"/>
                <a:gd name="connsiteX3" fmla="*/ 518 w 10000"/>
                <a:gd name="connsiteY3" fmla="*/ 8750 h 9999"/>
                <a:gd name="connsiteX4" fmla="*/ 1419 w 10000"/>
                <a:gd name="connsiteY4" fmla="*/ 9375 h 9999"/>
                <a:gd name="connsiteX5" fmla="*/ 743 w 10000"/>
                <a:gd name="connsiteY5" fmla="*/ 7500 h 9999"/>
                <a:gd name="connsiteX6" fmla="*/ 2324 w 10000"/>
                <a:gd name="connsiteY6" fmla="*/ 9375 h 9999"/>
                <a:gd name="connsiteX7" fmla="*/ 970 w 10000"/>
                <a:gd name="connsiteY7" fmla="*/ 5937 h 9999"/>
                <a:gd name="connsiteX8" fmla="*/ 3225 w 10000"/>
                <a:gd name="connsiteY8" fmla="*/ 8750 h 9999"/>
                <a:gd name="connsiteX9" fmla="*/ 1646 w 10000"/>
                <a:gd name="connsiteY9" fmla="*/ 4377 h 9999"/>
                <a:gd name="connsiteX10" fmla="*/ 4806 w 10000"/>
                <a:gd name="connsiteY10" fmla="*/ 8750 h 9999"/>
                <a:gd name="connsiteX11" fmla="*/ 2324 w 10000"/>
                <a:gd name="connsiteY11" fmla="*/ 2502 h 9999"/>
                <a:gd name="connsiteX12" fmla="*/ 6160 w 10000"/>
                <a:gd name="connsiteY12" fmla="*/ 8125 h 9999"/>
                <a:gd name="connsiteX13" fmla="*/ 3000 w 10000"/>
                <a:gd name="connsiteY13" fmla="*/ 3 h 9999"/>
                <a:gd name="connsiteX14" fmla="*/ 7967 w 10000"/>
                <a:gd name="connsiteY14" fmla="*/ 7187 h 9999"/>
                <a:gd name="connsiteX15" fmla="*/ 10000 w 10000"/>
                <a:gd name="connsiteY15" fmla="*/ 6251 h 9999"/>
                <a:gd name="connsiteX0" fmla="*/ 65 w 10000"/>
                <a:gd name="connsiteY0" fmla="*/ 10000 h 10000"/>
                <a:gd name="connsiteX1" fmla="*/ 65 w 10000"/>
                <a:gd name="connsiteY1" fmla="*/ 9376 h 10000"/>
                <a:gd name="connsiteX2" fmla="*/ 743 w 10000"/>
                <a:gd name="connsiteY2" fmla="*/ 9687 h 10000"/>
                <a:gd name="connsiteX3" fmla="*/ 518 w 10000"/>
                <a:gd name="connsiteY3" fmla="*/ 8751 h 10000"/>
                <a:gd name="connsiteX4" fmla="*/ 1419 w 10000"/>
                <a:gd name="connsiteY4" fmla="*/ 9376 h 10000"/>
                <a:gd name="connsiteX5" fmla="*/ 743 w 10000"/>
                <a:gd name="connsiteY5" fmla="*/ 7501 h 10000"/>
                <a:gd name="connsiteX6" fmla="*/ 2324 w 10000"/>
                <a:gd name="connsiteY6" fmla="*/ 9376 h 10000"/>
                <a:gd name="connsiteX7" fmla="*/ 970 w 10000"/>
                <a:gd name="connsiteY7" fmla="*/ 5938 h 10000"/>
                <a:gd name="connsiteX8" fmla="*/ 3225 w 10000"/>
                <a:gd name="connsiteY8" fmla="*/ 8751 h 10000"/>
                <a:gd name="connsiteX9" fmla="*/ 1646 w 10000"/>
                <a:gd name="connsiteY9" fmla="*/ 4377 h 10000"/>
                <a:gd name="connsiteX10" fmla="*/ 4806 w 10000"/>
                <a:gd name="connsiteY10" fmla="*/ 8751 h 10000"/>
                <a:gd name="connsiteX11" fmla="*/ 2324 w 10000"/>
                <a:gd name="connsiteY11" fmla="*/ 2502 h 10000"/>
                <a:gd name="connsiteX12" fmla="*/ 6160 w 10000"/>
                <a:gd name="connsiteY12" fmla="*/ 8126 h 10000"/>
                <a:gd name="connsiteX13" fmla="*/ 3000 w 10000"/>
                <a:gd name="connsiteY13" fmla="*/ 3 h 10000"/>
                <a:gd name="connsiteX14" fmla="*/ 7967 w 10000"/>
                <a:gd name="connsiteY14" fmla="*/ 7188 h 10000"/>
                <a:gd name="connsiteX15" fmla="*/ 10000 w 10000"/>
                <a:gd name="connsiteY15" fmla="*/ 6252 h 10000"/>
                <a:gd name="connsiteX0" fmla="*/ 65 w 10000"/>
                <a:gd name="connsiteY0" fmla="*/ 10010 h 10010"/>
                <a:gd name="connsiteX1" fmla="*/ 65 w 10000"/>
                <a:gd name="connsiteY1" fmla="*/ 9386 h 10010"/>
                <a:gd name="connsiteX2" fmla="*/ 743 w 10000"/>
                <a:gd name="connsiteY2" fmla="*/ 9697 h 10010"/>
                <a:gd name="connsiteX3" fmla="*/ 518 w 10000"/>
                <a:gd name="connsiteY3" fmla="*/ 8761 h 10010"/>
                <a:gd name="connsiteX4" fmla="*/ 1419 w 10000"/>
                <a:gd name="connsiteY4" fmla="*/ 9386 h 10010"/>
                <a:gd name="connsiteX5" fmla="*/ 743 w 10000"/>
                <a:gd name="connsiteY5" fmla="*/ 7511 h 10010"/>
                <a:gd name="connsiteX6" fmla="*/ 2324 w 10000"/>
                <a:gd name="connsiteY6" fmla="*/ 9386 h 10010"/>
                <a:gd name="connsiteX7" fmla="*/ 970 w 10000"/>
                <a:gd name="connsiteY7" fmla="*/ 5948 h 10010"/>
                <a:gd name="connsiteX8" fmla="*/ 3225 w 10000"/>
                <a:gd name="connsiteY8" fmla="*/ 8761 h 10010"/>
                <a:gd name="connsiteX9" fmla="*/ 1646 w 10000"/>
                <a:gd name="connsiteY9" fmla="*/ 4387 h 10010"/>
                <a:gd name="connsiteX10" fmla="*/ 4806 w 10000"/>
                <a:gd name="connsiteY10" fmla="*/ 8761 h 10010"/>
                <a:gd name="connsiteX11" fmla="*/ 2324 w 10000"/>
                <a:gd name="connsiteY11" fmla="*/ 2512 h 10010"/>
                <a:gd name="connsiteX12" fmla="*/ 6160 w 10000"/>
                <a:gd name="connsiteY12" fmla="*/ 8136 h 10010"/>
                <a:gd name="connsiteX13" fmla="*/ 3000 w 10000"/>
                <a:gd name="connsiteY13" fmla="*/ 13 h 10010"/>
                <a:gd name="connsiteX14" fmla="*/ 10000 w 10000"/>
                <a:gd name="connsiteY14" fmla="*/ 6262 h 10010"/>
                <a:gd name="connsiteX0" fmla="*/ 65 w 6162"/>
                <a:gd name="connsiteY0" fmla="*/ 9997 h 9997"/>
                <a:gd name="connsiteX1" fmla="*/ 65 w 6162"/>
                <a:gd name="connsiteY1" fmla="*/ 9373 h 9997"/>
                <a:gd name="connsiteX2" fmla="*/ 743 w 6162"/>
                <a:gd name="connsiteY2" fmla="*/ 9684 h 9997"/>
                <a:gd name="connsiteX3" fmla="*/ 518 w 6162"/>
                <a:gd name="connsiteY3" fmla="*/ 8748 h 9997"/>
                <a:gd name="connsiteX4" fmla="*/ 1419 w 6162"/>
                <a:gd name="connsiteY4" fmla="*/ 9373 h 9997"/>
                <a:gd name="connsiteX5" fmla="*/ 743 w 6162"/>
                <a:gd name="connsiteY5" fmla="*/ 7498 h 9997"/>
                <a:gd name="connsiteX6" fmla="*/ 2324 w 6162"/>
                <a:gd name="connsiteY6" fmla="*/ 9373 h 9997"/>
                <a:gd name="connsiteX7" fmla="*/ 970 w 6162"/>
                <a:gd name="connsiteY7" fmla="*/ 5935 h 9997"/>
                <a:gd name="connsiteX8" fmla="*/ 3225 w 6162"/>
                <a:gd name="connsiteY8" fmla="*/ 8748 h 9997"/>
                <a:gd name="connsiteX9" fmla="*/ 1646 w 6162"/>
                <a:gd name="connsiteY9" fmla="*/ 4374 h 9997"/>
                <a:gd name="connsiteX10" fmla="*/ 4806 w 6162"/>
                <a:gd name="connsiteY10" fmla="*/ 8748 h 9997"/>
                <a:gd name="connsiteX11" fmla="*/ 2324 w 6162"/>
                <a:gd name="connsiteY11" fmla="*/ 2499 h 9997"/>
                <a:gd name="connsiteX12" fmla="*/ 6160 w 6162"/>
                <a:gd name="connsiteY12" fmla="*/ 8123 h 9997"/>
                <a:gd name="connsiteX13" fmla="*/ 3000 w 6162"/>
                <a:gd name="connsiteY13" fmla="*/ 0 h 9997"/>
                <a:gd name="connsiteX0" fmla="*/ 105 w 10000"/>
                <a:gd name="connsiteY0" fmla="*/ 10000 h 10000"/>
                <a:gd name="connsiteX1" fmla="*/ 105 w 10000"/>
                <a:gd name="connsiteY1" fmla="*/ 9376 h 10000"/>
                <a:gd name="connsiteX2" fmla="*/ 1206 w 10000"/>
                <a:gd name="connsiteY2" fmla="*/ 9687 h 10000"/>
                <a:gd name="connsiteX3" fmla="*/ 841 w 10000"/>
                <a:gd name="connsiteY3" fmla="*/ 8751 h 10000"/>
                <a:gd name="connsiteX4" fmla="*/ 2303 w 10000"/>
                <a:gd name="connsiteY4" fmla="*/ 9376 h 10000"/>
                <a:gd name="connsiteX5" fmla="*/ 1206 w 10000"/>
                <a:gd name="connsiteY5" fmla="*/ 7500 h 10000"/>
                <a:gd name="connsiteX6" fmla="*/ 3772 w 10000"/>
                <a:gd name="connsiteY6" fmla="*/ 9376 h 10000"/>
                <a:gd name="connsiteX7" fmla="*/ 1574 w 10000"/>
                <a:gd name="connsiteY7" fmla="*/ 5937 h 10000"/>
                <a:gd name="connsiteX8" fmla="*/ 5234 w 10000"/>
                <a:gd name="connsiteY8" fmla="*/ 8751 h 10000"/>
                <a:gd name="connsiteX9" fmla="*/ 2671 w 10000"/>
                <a:gd name="connsiteY9" fmla="*/ 4375 h 10000"/>
                <a:gd name="connsiteX10" fmla="*/ 7799 w 10000"/>
                <a:gd name="connsiteY10" fmla="*/ 8751 h 10000"/>
                <a:gd name="connsiteX11" fmla="*/ 3772 w 10000"/>
                <a:gd name="connsiteY11" fmla="*/ 2500 h 10000"/>
                <a:gd name="connsiteX12" fmla="*/ 9997 w 10000"/>
                <a:gd name="connsiteY12" fmla="*/ 8125 h 10000"/>
                <a:gd name="connsiteX13" fmla="*/ 4869 w 10000"/>
                <a:gd name="connsiteY13" fmla="*/ 0 h 10000"/>
                <a:gd name="connsiteX0" fmla="*/ 105 w 9997"/>
                <a:gd name="connsiteY0" fmla="*/ 7502 h 7502"/>
                <a:gd name="connsiteX1" fmla="*/ 105 w 9997"/>
                <a:gd name="connsiteY1" fmla="*/ 6878 h 7502"/>
                <a:gd name="connsiteX2" fmla="*/ 1206 w 9997"/>
                <a:gd name="connsiteY2" fmla="*/ 7189 h 7502"/>
                <a:gd name="connsiteX3" fmla="*/ 841 w 9997"/>
                <a:gd name="connsiteY3" fmla="*/ 6253 h 7502"/>
                <a:gd name="connsiteX4" fmla="*/ 2303 w 9997"/>
                <a:gd name="connsiteY4" fmla="*/ 6878 h 7502"/>
                <a:gd name="connsiteX5" fmla="*/ 1206 w 9997"/>
                <a:gd name="connsiteY5" fmla="*/ 5002 h 7502"/>
                <a:gd name="connsiteX6" fmla="*/ 3772 w 9997"/>
                <a:gd name="connsiteY6" fmla="*/ 6878 h 7502"/>
                <a:gd name="connsiteX7" fmla="*/ 1574 w 9997"/>
                <a:gd name="connsiteY7" fmla="*/ 3439 h 7502"/>
                <a:gd name="connsiteX8" fmla="*/ 5234 w 9997"/>
                <a:gd name="connsiteY8" fmla="*/ 6253 h 7502"/>
                <a:gd name="connsiteX9" fmla="*/ 2671 w 9997"/>
                <a:gd name="connsiteY9" fmla="*/ 1877 h 7502"/>
                <a:gd name="connsiteX10" fmla="*/ 7799 w 9997"/>
                <a:gd name="connsiteY10" fmla="*/ 6253 h 7502"/>
                <a:gd name="connsiteX11" fmla="*/ 3772 w 9997"/>
                <a:gd name="connsiteY11" fmla="*/ 2 h 7502"/>
                <a:gd name="connsiteX12" fmla="*/ 9997 w 9997"/>
                <a:gd name="connsiteY12" fmla="*/ 5627 h 7502"/>
                <a:gd name="connsiteX0" fmla="*/ 105 w 10000"/>
                <a:gd name="connsiteY0" fmla="*/ 9999 h 9999"/>
                <a:gd name="connsiteX1" fmla="*/ 105 w 10000"/>
                <a:gd name="connsiteY1" fmla="*/ 9167 h 9999"/>
                <a:gd name="connsiteX2" fmla="*/ 1206 w 10000"/>
                <a:gd name="connsiteY2" fmla="*/ 9582 h 9999"/>
                <a:gd name="connsiteX3" fmla="*/ 841 w 10000"/>
                <a:gd name="connsiteY3" fmla="*/ 8334 h 9999"/>
                <a:gd name="connsiteX4" fmla="*/ 2304 w 10000"/>
                <a:gd name="connsiteY4" fmla="*/ 9167 h 9999"/>
                <a:gd name="connsiteX5" fmla="*/ 1206 w 10000"/>
                <a:gd name="connsiteY5" fmla="*/ 6667 h 9999"/>
                <a:gd name="connsiteX6" fmla="*/ 3773 w 10000"/>
                <a:gd name="connsiteY6" fmla="*/ 9167 h 9999"/>
                <a:gd name="connsiteX7" fmla="*/ 1574 w 10000"/>
                <a:gd name="connsiteY7" fmla="*/ 4583 h 9999"/>
                <a:gd name="connsiteX8" fmla="*/ 5236 w 10000"/>
                <a:gd name="connsiteY8" fmla="*/ 8334 h 9999"/>
                <a:gd name="connsiteX9" fmla="*/ 2672 w 10000"/>
                <a:gd name="connsiteY9" fmla="*/ 2501 h 9999"/>
                <a:gd name="connsiteX10" fmla="*/ 7801 w 10000"/>
                <a:gd name="connsiteY10" fmla="*/ 8334 h 9999"/>
                <a:gd name="connsiteX11" fmla="*/ 3773 w 10000"/>
                <a:gd name="connsiteY11" fmla="*/ 2 h 9999"/>
                <a:gd name="connsiteX12" fmla="*/ 10000 w 10000"/>
                <a:gd name="connsiteY12" fmla="*/ 7500 h 9999"/>
                <a:gd name="connsiteX0" fmla="*/ 105 w 7806"/>
                <a:gd name="connsiteY0" fmla="*/ 9998 h 9998"/>
                <a:gd name="connsiteX1" fmla="*/ 105 w 7806"/>
                <a:gd name="connsiteY1" fmla="*/ 9166 h 9998"/>
                <a:gd name="connsiteX2" fmla="*/ 1206 w 7806"/>
                <a:gd name="connsiteY2" fmla="*/ 9581 h 9998"/>
                <a:gd name="connsiteX3" fmla="*/ 841 w 7806"/>
                <a:gd name="connsiteY3" fmla="*/ 8333 h 9998"/>
                <a:gd name="connsiteX4" fmla="*/ 2304 w 7806"/>
                <a:gd name="connsiteY4" fmla="*/ 9166 h 9998"/>
                <a:gd name="connsiteX5" fmla="*/ 1206 w 7806"/>
                <a:gd name="connsiteY5" fmla="*/ 6666 h 9998"/>
                <a:gd name="connsiteX6" fmla="*/ 3773 w 7806"/>
                <a:gd name="connsiteY6" fmla="*/ 9166 h 9998"/>
                <a:gd name="connsiteX7" fmla="*/ 1574 w 7806"/>
                <a:gd name="connsiteY7" fmla="*/ 4581 h 9998"/>
                <a:gd name="connsiteX8" fmla="*/ 5236 w 7806"/>
                <a:gd name="connsiteY8" fmla="*/ 8333 h 9998"/>
                <a:gd name="connsiteX9" fmla="*/ 2672 w 7806"/>
                <a:gd name="connsiteY9" fmla="*/ 2499 h 9998"/>
                <a:gd name="connsiteX10" fmla="*/ 7801 w 7806"/>
                <a:gd name="connsiteY10" fmla="*/ 8333 h 9998"/>
                <a:gd name="connsiteX11" fmla="*/ 3773 w 7806"/>
                <a:gd name="connsiteY11" fmla="*/ 0 h 9998"/>
                <a:gd name="connsiteX0" fmla="*/ 134 w 9993"/>
                <a:gd name="connsiteY0" fmla="*/ 7501 h 7501"/>
                <a:gd name="connsiteX1" fmla="*/ 134 w 9993"/>
                <a:gd name="connsiteY1" fmla="*/ 6669 h 7501"/>
                <a:gd name="connsiteX2" fmla="*/ 1544 w 9993"/>
                <a:gd name="connsiteY2" fmla="*/ 7084 h 7501"/>
                <a:gd name="connsiteX3" fmla="*/ 1076 w 9993"/>
                <a:gd name="connsiteY3" fmla="*/ 5836 h 7501"/>
                <a:gd name="connsiteX4" fmla="*/ 2951 w 9993"/>
                <a:gd name="connsiteY4" fmla="*/ 6669 h 7501"/>
                <a:gd name="connsiteX5" fmla="*/ 1544 w 9993"/>
                <a:gd name="connsiteY5" fmla="*/ 4168 h 7501"/>
                <a:gd name="connsiteX6" fmla="*/ 4832 w 9993"/>
                <a:gd name="connsiteY6" fmla="*/ 6669 h 7501"/>
                <a:gd name="connsiteX7" fmla="*/ 2015 w 9993"/>
                <a:gd name="connsiteY7" fmla="*/ 2083 h 7501"/>
                <a:gd name="connsiteX8" fmla="*/ 6707 w 9993"/>
                <a:gd name="connsiteY8" fmla="*/ 5836 h 7501"/>
                <a:gd name="connsiteX9" fmla="*/ 3422 w 9993"/>
                <a:gd name="connsiteY9" fmla="*/ 0 h 7501"/>
                <a:gd name="connsiteX10" fmla="*/ 9993 w 9993"/>
                <a:gd name="connsiteY10" fmla="*/ 5836 h 7501"/>
                <a:gd name="connsiteX0" fmla="*/ 134 w 10000"/>
                <a:gd name="connsiteY0" fmla="*/ 10000 h 10000"/>
                <a:gd name="connsiteX1" fmla="*/ 134 w 10000"/>
                <a:gd name="connsiteY1" fmla="*/ 8891 h 10000"/>
                <a:gd name="connsiteX2" fmla="*/ 1545 w 10000"/>
                <a:gd name="connsiteY2" fmla="*/ 9444 h 10000"/>
                <a:gd name="connsiteX3" fmla="*/ 1077 w 10000"/>
                <a:gd name="connsiteY3" fmla="*/ 7780 h 10000"/>
                <a:gd name="connsiteX4" fmla="*/ 2953 w 10000"/>
                <a:gd name="connsiteY4" fmla="*/ 8891 h 10000"/>
                <a:gd name="connsiteX5" fmla="*/ 1545 w 10000"/>
                <a:gd name="connsiteY5" fmla="*/ 5557 h 10000"/>
                <a:gd name="connsiteX6" fmla="*/ 4835 w 10000"/>
                <a:gd name="connsiteY6" fmla="*/ 8891 h 10000"/>
                <a:gd name="connsiteX7" fmla="*/ 2016 w 10000"/>
                <a:gd name="connsiteY7" fmla="*/ 2777 h 10000"/>
                <a:gd name="connsiteX8" fmla="*/ 6712 w 10000"/>
                <a:gd name="connsiteY8" fmla="*/ 7780 h 10000"/>
                <a:gd name="connsiteX9" fmla="*/ 3424 w 10000"/>
                <a:gd name="connsiteY9" fmla="*/ 0 h 10000"/>
                <a:gd name="connsiteX10" fmla="*/ 10000 w 10000"/>
                <a:gd name="connsiteY10" fmla="*/ 7780 h 10000"/>
                <a:gd name="connsiteX0" fmla="*/ 134 w 10000"/>
                <a:gd name="connsiteY0" fmla="*/ 10000 h 10000"/>
                <a:gd name="connsiteX1" fmla="*/ 134 w 10000"/>
                <a:gd name="connsiteY1" fmla="*/ 8891 h 10000"/>
                <a:gd name="connsiteX2" fmla="*/ 1545 w 10000"/>
                <a:gd name="connsiteY2" fmla="*/ 9444 h 10000"/>
                <a:gd name="connsiteX3" fmla="*/ 1077 w 10000"/>
                <a:gd name="connsiteY3" fmla="*/ 7780 h 10000"/>
                <a:gd name="connsiteX4" fmla="*/ 2953 w 10000"/>
                <a:gd name="connsiteY4" fmla="*/ 8891 h 10000"/>
                <a:gd name="connsiteX5" fmla="*/ 1545 w 10000"/>
                <a:gd name="connsiteY5" fmla="*/ 5557 h 10000"/>
                <a:gd name="connsiteX6" fmla="*/ 4835 w 10000"/>
                <a:gd name="connsiteY6" fmla="*/ 8891 h 10000"/>
                <a:gd name="connsiteX7" fmla="*/ 2016 w 10000"/>
                <a:gd name="connsiteY7" fmla="*/ 2777 h 10000"/>
                <a:gd name="connsiteX8" fmla="*/ 6712 w 10000"/>
                <a:gd name="connsiteY8" fmla="*/ 7780 h 10000"/>
                <a:gd name="connsiteX9" fmla="*/ 3424 w 10000"/>
                <a:gd name="connsiteY9" fmla="*/ 0 h 10000"/>
                <a:gd name="connsiteX10" fmla="*/ 10000 w 10000"/>
                <a:gd name="connsiteY10" fmla="*/ 7780 h 10000"/>
                <a:gd name="connsiteX0" fmla="*/ 134 w 6721"/>
                <a:gd name="connsiteY0" fmla="*/ 10000 h 10000"/>
                <a:gd name="connsiteX1" fmla="*/ 134 w 6721"/>
                <a:gd name="connsiteY1" fmla="*/ 8891 h 10000"/>
                <a:gd name="connsiteX2" fmla="*/ 1545 w 6721"/>
                <a:gd name="connsiteY2" fmla="*/ 9444 h 10000"/>
                <a:gd name="connsiteX3" fmla="*/ 1077 w 6721"/>
                <a:gd name="connsiteY3" fmla="*/ 7780 h 10000"/>
                <a:gd name="connsiteX4" fmla="*/ 2953 w 6721"/>
                <a:gd name="connsiteY4" fmla="*/ 8891 h 10000"/>
                <a:gd name="connsiteX5" fmla="*/ 1545 w 6721"/>
                <a:gd name="connsiteY5" fmla="*/ 5557 h 10000"/>
                <a:gd name="connsiteX6" fmla="*/ 4835 w 6721"/>
                <a:gd name="connsiteY6" fmla="*/ 8891 h 10000"/>
                <a:gd name="connsiteX7" fmla="*/ 2016 w 6721"/>
                <a:gd name="connsiteY7" fmla="*/ 2777 h 10000"/>
                <a:gd name="connsiteX8" fmla="*/ 6712 w 6721"/>
                <a:gd name="connsiteY8" fmla="*/ 7780 h 10000"/>
                <a:gd name="connsiteX9" fmla="*/ 3424 w 6721"/>
                <a:gd name="connsiteY9" fmla="*/ 0 h 10000"/>
                <a:gd name="connsiteX0" fmla="*/ 199 w 9987"/>
                <a:gd name="connsiteY0" fmla="*/ 7228 h 7228"/>
                <a:gd name="connsiteX1" fmla="*/ 199 w 9987"/>
                <a:gd name="connsiteY1" fmla="*/ 6119 h 7228"/>
                <a:gd name="connsiteX2" fmla="*/ 2299 w 9987"/>
                <a:gd name="connsiteY2" fmla="*/ 6672 h 7228"/>
                <a:gd name="connsiteX3" fmla="*/ 1602 w 9987"/>
                <a:gd name="connsiteY3" fmla="*/ 5008 h 7228"/>
                <a:gd name="connsiteX4" fmla="*/ 4394 w 9987"/>
                <a:gd name="connsiteY4" fmla="*/ 6119 h 7228"/>
                <a:gd name="connsiteX5" fmla="*/ 2299 w 9987"/>
                <a:gd name="connsiteY5" fmla="*/ 2785 h 7228"/>
                <a:gd name="connsiteX6" fmla="*/ 7194 w 9987"/>
                <a:gd name="connsiteY6" fmla="*/ 6119 h 7228"/>
                <a:gd name="connsiteX7" fmla="*/ 3000 w 9987"/>
                <a:gd name="connsiteY7" fmla="*/ 5 h 7228"/>
                <a:gd name="connsiteX8" fmla="*/ 9987 w 9987"/>
                <a:gd name="connsiteY8" fmla="*/ 5008 h 7228"/>
                <a:gd name="connsiteX0" fmla="*/ 199 w 10000"/>
                <a:gd name="connsiteY0" fmla="*/ 10000 h 10000"/>
                <a:gd name="connsiteX1" fmla="*/ 199 w 10000"/>
                <a:gd name="connsiteY1" fmla="*/ 8466 h 10000"/>
                <a:gd name="connsiteX2" fmla="*/ 2302 w 10000"/>
                <a:gd name="connsiteY2" fmla="*/ 9231 h 10000"/>
                <a:gd name="connsiteX3" fmla="*/ 1604 w 10000"/>
                <a:gd name="connsiteY3" fmla="*/ 6929 h 10000"/>
                <a:gd name="connsiteX4" fmla="*/ 4400 w 10000"/>
                <a:gd name="connsiteY4" fmla="*/ 8466 h 10000"/>
                <a:gd name="connsiteX5" fmla="*/ 2302 w 10000"/>
                <a:gd name="connsiteY5" fmla="*/ 3853 h 10000"/>
                <a:gd name="connsiteX6" fmla="*/ 7203 w 10000"/>
                <a:gd name="connsiteY6" fmla="*/ 8466 h 10000"/>
                <a:gd name="connsiteX7" fmla="*/ 3004 w 10000"/>
                <a:gd name="connsiteY7" fmla="*/ 7 h 10000"/>
                <a:gd name="connsiteX8" fmla="*/ 10000 w 10000"/>
                <a:gd name="connsiteY8" fmla="*/ 6929 h 10000"/>
                <a:gd name="connsiteX0" fmla="*/ 199 w 10000"/>
                <a:gd name="connsiteY0" fmla="*/ 10000 h 10000"/>
                <a:gd name="connsiteX1" fmla="*/ 199 w 10000"/>
                <a:gd name="connsiteY1" fmla="*/ 8466 h 10000"/>
                <a:gd name="connsiteX2" fmla="*/ 2302 w 10000"/>
                <a:gd name="connsiteY2" fmla="*/ 9231 h 10000"/>
                <a:gd name="connsiteX3" fmla="*/ 1604 w 10000"/>
                <a:gd name="connsiteY3" fmla="*/ 6929 h 10000"/>
                <a:gd name="connsiteX4" fmla="*/ 4400 w 10000"/>
                <a:gd name="connsiteY4" fmla="*/ 8466 h 10000"/>
                <a:gd name="connsiteX5" fmla="*/ 2302 w 10000"/>
                <a:gd name="connsiteY5" fmla="*/ 3853 h 10000"/>
                <a:gd name="connsiteX6" fmla="*/ 7203 w 10000"/>
                <a:gd name="connsiteY6" fmla="*/ 8466 h 10000"/>
                <a:gd name="connsiteX7" fmla="*/ 3004 w 10000"/>
                <a:gd name="connsiteY7" fmla="*/ 7 h 10000"/>
                <a:gd name="connsiteX8" fmla="*/ 10000 w 10000"/>
                <a:gd name="connsiteY8" fmla="*/ 6929 h 10000"/>
                <a:gd name="connsiteX0" fmla="*/ 199 w 10000"/>
                <a:gd name="connsiteY0" fmla="*/ 6147 h 6147"/>
                <a:gd name="connsiteX1" fmla="*/ 199 w 10000"/>
                <a:gd name="connsiteY1" fmla="*/ 4613 h 6147"/>
                <a:gd name="connsiteX2" fmla="*/ 2302 w 10000"/>
                <a:gd name="connsiteY2" fmla="*/ 5378 h 6147"/>
                <a:gd name="connsiteX3" fmla="*/ 1604 w 10000"/>
                <a:gd name="connsiteY3" fmla="*/ 3076 h 6147"/>
                <a:gd name="connsiteX4" fmla="*/ 4400 w 10000"/>
                <a:gd name="connsiteY4" fmla="*/ 4613 h 6147"/>
                <a:gd name="connsiteX5" fmla="*/ 2302 w 10000"/>
                <a:gd name="connsiteY5" fmla="*/ 0 h 6147"/>
                <a:gd name="connsiteX6" fmla="*/ 7203 w 10000"/>
                <a:gd name="connsiteY6" fmla="*/ 4613 h 6147"/>
                <a:gd name="connsiteX7" fmla="*/ 10000 w 10000"/>
                <a:gd name="connsiteY7" fmla="*/ 3076 h 6147"/>
                <a:gd name="connsiteX0" fmla="*/ 199 w 7203"/>
                <a:gd name="connsiteY0" fmla="*/ 10000 h 10000"/>
                <a:gd name="connsiteX1" fmla="*/ 199 w 7203"/>
                <a:gd name="connsiteY1" fmla="*/ 7504 h 10000"/>
                <a:gd name="connsiteX2" fmla="*/ 2302 w 7203"/>
                <a:gd name="connsiteY2" fmla="*/ 8749 h 10000"/>
                <a:gd name="connsiteX3" fmla="*/ 1604 w 7203"/>
                <a:gd name="connsiteY3" fmla="*/ 5004 h 10000"/>
                <a:gd name="connsiteX4" fmla="*/ 4400 w 7203"/>
                <a:gd name="connsiteY4" fmla="*/ 7504 h 10000"/>
                <a:gd name="connsiteX5" fmla="*/ 2302 w 7203"/>
                <a:gd name="connsiteY5" fmla="*/ 0 h 10000"/>
                <a:gd name="connsiteX6" fmla="*/ 7203 w 7203"/>
                <a:gd name="connsiteY6" fmla="*/ 7504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03" h="10000">
                  <a:moveTo>
                    <a:pt x="199" y="10000"/>
                  </a:moveTo>
                  <a:cubicBezTo>
                    <a:pt x="27" y="8850"/>
                    <a:pt x="-146" y="7705"/>
                    <a:pt x="199" y="7504"/>
                  </a:cubicBezTo>
                  <a:cubicBezTo>
                    <a:pt x="553" y="7296"/>
                    <a:pt x="2070" y="9162"/>
                    <a:pt x="2302" y="8749"/>
                  </a:cubicBezTo>
                  <a:cubicBezTo>
                    <a:pt x="2531" y="8341"/>
                    <a:pt x="1255" y="5209"/>
                    <a:pt x="1604" y="5004"/>
                  </a:cubicBezTo>
                  <a:cubicBezTo>
                    <a:pt x="1955" y="4796"/>
                    <a:pt x="4285" y="8341"/>
                    <a:pt x="4400" y="7504"/>
                  </a:cubicBezTo>
                  <a:cubicBezTo>
                    <a:pt x="4523" y="6668"/>
                    <a:pt x="1835" y="0"/>
                    <a:pt x="2302" y="0"/>
                  </a:cubicBezTo>
                  <a:cubicBezTo>
                    <a:pt x="2770" y="0"/>
                    <a:pt x="7085" y="8544"/>
                    <a:pt x="7203" y="7504"/>
                  </a:cubicBezTo>
                </a:path>
              </a:pathLst>
            </a:custGeom>
            <a:noFill/>
            <a:ln w="9525" cap="flat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104" name="Line 44">
              <a:extLst>
                <a:ext uri="{FF2B5EF4-FFF2-40B4-BE49-F238E27FC236}">
                  <a16:creationId xmlns:a16="http://schemas.microsoft.com/office/drawing/2014/main" id="{1DB71131-0B7F-7145-FC67-0EC428CE78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28065" y="5457934"/>
              <a:ext cx="489830" cy="34259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>
                <a:solidFill>
                  <a:srgbClr val="FF0000"/>
                </a:solidFill>
              </a:endParaRPr>
            </a:p>
          </p:txBody>
        </p:sp>
      </p:grpSp>
      <p:sp>
        <p:nvSpPr>
          <p:cNvPr id="105" name="Freeform 45">
            <a:extLst>
              <a:ext uri="{FF2B5EF4-FFF2-40B4-BE49-F238E27FC236}">
                <a16:creationId xmlns:a16="http://schemas.microsoft.com/office/drawing/2014/main" id="{B56C7578-6140-7DF4-8F35-067746E8AD29}"/>
              </a:ext>
            </a:extLst>
          </p:cNvPr>
          <p:cNvSpPr>
            <a:spLocks/>
          </p:cNvSpPr>
          <p:nvPr/>
        </p:nvSpPr>
        <p:spPr bwMode="auto">
          <a:xfrm>
            <a:off x="1024360" y="5027891"/>
            <a:ext cx="829551" cy="779546"/>
          </a:xfrm>
          <a:custGeom>
            <a:avLst/>
            <a:gdLst>
              <a:gd name="T0" fmla="*/ 24 w 2632"/>
              <a:gd name="T1" fmla="*/ 2448 h 2448"/>
              <a:gd name="T2" fmla="*/ 24 w 2632"/>
              <a:gd name="T3" fmla="*/ 2352 h 2448"/>
              <a:gd name="T4" fmla="*/ 168 w 2632"/>
              <a:gd name="T5" fmla="*/ 2400 h 2448"/>
              <a:gd name="T6" fmla="*/ 120 w 2632"/>
              <a:gd name="T7" fmla="*/ 2256 h 2448"/>
              <a:gd name="T8" fmla="*/ 312 w 2632"/>
              <a:gd name="T9" fmla="*/ 2352 h 2448"/>
              <a:gd name="T10" fmla="*/ 168 w 2632"/>
              <a:gd name="T11" fmla="*/ 2064 h 2448"/>
              <a:gd name="T12" fmla="*/ 504 w 2632"/>
              <a:gd name="T13" fmla="*/ 2352 h 2448"/>
              <a:gd name="T14" fmla="*/ 216 w 2632"/>
              <a:gd name="T15" fmla="*/ 1824 h 2448"/>
              <a:gd name="T16" fmla="*/ 696 w 2632"/>
              <a:gd name="T17" fmla="*/ 2256 h 2448"/>
              <a:gd name="T18" fmla="*/ 360 w 2632"/>
              <a:gd name="T19" fmla="*/ 1584 h 2448"/>
              <a:gd name="T20" fmla="*/ 1032 w 2632"/>
              <a:gd name="T21" fmla="*/ 2256 h 2448"/>
              <a:gd name="T22" fmla="*/ 504 w 2632"/>
              <a:gd name="T23" fmla="*/ 1296 h 2448"/>
              <a:gd name="T24" fmla="*/ 1320 w 2632"/>
              <a:gd name="T25" fmla="*/ 2160 h 2448"/>
              <a:gd name="T26" fmla="*/ 648 w 2632"/>
              <a:gd name="T27" fmla="*/ 912 h 2448"/>
              <a:gd name="T28" fmla="*/ 1704 w 2632"/>
              <a:gd name="T29" fmla="*/ 2016 h 2448"/>
              <a:gd name="T30" fmla="*/ 840 w 2632"/>
              <a:gd name="T31" fmla="*/ 480 h 2448"/>
              <a:gd name="T32" fmla="*/ 2136 w 2632"/>
              <a:gd name="T33" fmla="*/ 1872 h 2448"/>
              <a:gd name="T34" fmla="*/ 1128 w 2632"/>
              <a:gd name="T35" fmla="*/ 192 h 2448"/>
              <a:gd name="T36" fmla="*/ 2520 w 2632"/>
              <a:gd name="T37" fmla="*/ 1584 h 2448"/>
              <a:gd name="T38" fmla="*/ 1800 w 2632"/>
              <a:gd name="T39" fmla="*/ 0 h 2448"/>
              <a:gd name="connsiteX0" fmla="*/ 53 w 9587"/>
              <a:gd name="connsiteY0" fmla="*/ 9484 h 9484"/>
              <a:gd name="connsiteX1" fmla="*/ 53 w 9587"/>
              <a:gd name="connsiteY1" fmla="*/ 9092 h 9484"/>
              <a:gd name="connsiteX2" fmla="*/ 600 w 9587"/>
              <a:gd name="connsiteY2" fmla="*/ 9288 h 9484"/>
              <a:gd name="connsiteX3" fmla="*/ 418 w 9587"/>
              <a:gd name="connsiteY3" fmla="*/ 8700 h 9484"/>
              <a:gd name="connsiteX4" fmla="*/ 1147 w 9587"/>
              <a:gd name="connsiteY4" fmla="*/ 9092 h 9484"/>
              <a:gd name="connsiteX5" fmla="*/ 600 w 9587"/>
              <a:gd name="connsiteY5" fmla="*/ 7915 h 9484"/>
              <a:gd name="connsiteX6" fmla="*/ 1877 w 9587"/>
              <a:gd name="connsiteY6" fmla="*/ 9092 h 9484"/>
              <a:gd name="connsiteX7" fmla="*/ 783 w 9587"/>
              <a:gd name="connsiteY7" fmla="*/ 6935 h 9484"/>
              <a:gd name="connsiteX8" fmla="*/ 2606 w 9587"/>
              <a:gd name="connsiteY8" fmla="*/ 8700 h 9484"/>
              <a:gd name="connsiteX9" fmla="*/ 1330 w 9587"/>
              <a:gd name="connsiteY9" fmla="*/ 5955 h 9484"/>
              <a:gd name="connsiteX10" fmla="*/ 3883 w 9587"/>
              <a:gd name="connsiteY10" fmla="*/ 8700 h 9484"/>
              <a:gd name="connsiteX11" fmla="*/ 1877 w 9587"/>
              <a:gd name="connsiteY11" fmla="*/ 4778 h 9484"/>
              <a:gd name="connsiteX12" fmla="*/ 4977 w 9587"/>
              <a:gd name="connsiteY12" fmla="*/ 8308 h 9484"/>
              <a:gd name="connsiteX13" fmla="*/ 2424 w 9587"/>
              <a:gd name="connsiteY13" fmla="*/ 3209 h 9484"/>
              <a:gd name="connsiteX14" fmla="*/ 6436 w 9587"/>
              <a:gd name="connsiteY14" fmla="*/ 7719 h 9484"/>
              <a:gd name="connsiteX15" fmla="*/ 3153 w 9587"/>
              <a:gd name="connsiteY15" fmla="*/ 1445 h 9484"/>
              <a:gd name="connsiteX16" fmla="*/ 8078 w 9587"/>
              <a:gd name="connsiteY16" fmla="*/ 7131 h 9484"/>
              <a:gd name="connsiteX17" fmla="*/ 4248 w 9587"/>
              <a:gd name="connsiteY17" fmla="*/ 268 h 9484"/>
              <a:gd name="connsiteX18" fmla="*/ 9536 w 9587"/>
              <a:gd name="connsiteY18" fmla="*/ 5955 h 9484"/>
              <a:gd name="connsiteX19" fmla="*/ 6080 w 9587"/>
              <a:gd name="connsiteY19" fmla="*/ 0 h 9484"/>
              <a:gd name="connsiteX0" fmla="*/ 55 w 10000"/>
              <a:gd name="connsiteY0" fmla="*/ 10000 h 10000"/>
              <a:gd name="connsiteX1" fmla="*/ 55 w 10000"/>
              <a:gd name="connsiteY1" fmla="*/ 9587 h 10000"/>
              <a:gd name="connsiteX2" fmla="*/ 626 w 10000"/>
              <a:gd name="connsiteY2" fmla="*/ 9793 h 10000"/>
              <a:gd name="connsiteX3" fmla="*/ 436 w 10000"/>
              <a:gd name="connsiteY3" fmla="*/ 9173 h 10000"/>
              <a:gd name="connsiteX4" fmla="*/ 1196 w 10000"/>
              <a:gd name="connsiteY4" fmla="*/ 9587 h 10000"/>
              <a:gd name="connsiteX5" fmla="*/ 626 w 10000"/>
              <a:gd name="connsiteY5" fmla="*/ 8346 h 10000"/>
              <a:gd name="connsiteX6" fmla="*/ 1958 w 10000"/>
              <a:gd name="connsiteY6" fmla="*/ 9587 h 10000"/>
              <a:gd name="connsiteX7" fmla="*/ 817 w 10000"/>
              <a:gd name="connsiteY7" fmla="*/ 7312 h 10000"/>
              <a:gd name="connsiteX8" fmla="*/ 2718 w 10000"/>
              <a:gd name="connsiteY8" fmla="*/ 9173 h 10000"/>
              <a:gd name="connsiteX9" fmla="*/ 1387 w 10000"/>
              <a:gd name="connsiteY9" fmla="*/ 6279 h 10000"/>
              <a:gd name="connsiteX10" fmla="*/ 4050 w 10000"/>
              <a:gd name="connsiteY10" fmla="*/ 9173 h 10000"/>
              <a:gd name="connsiteX11" fmla="*/ 1958 w 10000"/>
              <a:gd name="connsiteY11" fmla="*/ 5038 h 10000"/>
              <a:gd name="connsiteX12" fmla="*/ 5191 w 10000"/>
              <a:gd name="connsiteY12" fmla="*/ 8760 h 10000"/>
              <a:gd name="connsiteX13" fmla="*/ 2528 w 10000"/>
              <a:gd name="connsiteY13" fmla="*/ 3384 h 10000"/>
              <a:gd name="connsiteX14" fmla="*/ 6713 w 10000"/>
              <a:gd name="connsiteY14" fmla="*/ 8139 h 10000"/>
              <a:gd name="connsiteX15" fmla="*/ 3289 w 10000"/>
              <a:gd name="connsiteY15" fmla="*/ 1524 h 10000"/>
              <a:gd name="connsiteX16" fmla="*/ 8426 w 10000"/>
              <a:gd name="connsiteY16" fmla="*/ 7519 h 10000"/>
              <a:gd name="connsiteX17" fmla="*/ 4431 w 10000"/>
              <a:gd name="connsiteY17" fmla="*/ 283 h 10000"/>
              <a:gd name="connsiteX18" fmla="*/ 9947 w 10000"/>
              <a:gd name="connsiteY18" fmla="*/ 6279 h 10000"/>
              <a:gd name="connsiteX19" fmla="*/ 6342 w 10000"/>
              <a:gd name="connsiteY19" fmla="*/ 0 h 10000"/>
              <a:gd name="connsiteX0" fmla="*/ 55 w 8432"/>
              <a:gd name="connsiteY0" fmla="*/ 10341 h 10341"/>
              <a:gd name="connsiteX1" fmla="*/ 55 w 8432"/>
              <a:gd name="connsiteY1" fmla="*/ 9928 h 10341"/>
              <a:gd name="connsiteX2" fmla="*/ 626 w 8432"/>
              <a:gd name="connsiteY2" fmla="*/ 10134 h 10341"/>
              <a:gd name="connsiteX3" fmla="*/ 436 w 8432"/>
              <a:gd name="connsiteY3" fmla="*/ 9514 h 10341"/>
              <a:gd name="connsiteX4" fmla="*/ 1196 w 8432"/>
              <a:gd name="connsiteY4" fmla="*/ 9928 h 10341"/>
              <a:gd name="connsiteX5" fmla="*/ 626 w 8432"/>
              <a:gd name="connsiteY5" fmla="*/ 8687 h 10341"/>
              <a:gd name="connsiteX6" fmla="*/ 1958 w 8432"/>
              <a:gd name="connsiteY6" fmla="*/ 9928 h 10341"/>
              <a:gd name="connsiteX7" fmla="*/ 817 w 8432"/>
              <a:gd name="connsiteY7" fmla="*/ 7653 h 10341"/>
              <a:gd name="connsiteX8" fmla="*/ 2718 w 8432"/>
              <a:gd name="connsiteY8" fmla="*/ 9514 h 10341"/>
              <a:gd name="connsiteX9" fmla="*/ 1387 w 8432"/>
              <a:gd name="connsiteY9" fmla="*/ 6620 h 10341"/>
              <a:gd name="connsiteX10" fmla="*/ 4050 w 8432"/>
              <a:gd name="connsiteY10" fmla="*/ 9514 h 10341"/>
              <a:gd name="connsiteX11" fmla="*/ 1958 w 8432"/>
              <a:gd name="connsiteY11" fmla="*/ 5379 h 10341"/>
              <a:gd name="connsiteX12" fmla="*/ 5191 w 8432"/>
              <a:gd name="connsiteY12" fmla="*/ 9101 h 10341"/>
              <a:gd name="connsiteX13" fmla="*/ 2528 w 8432"/>
              <a:gd name="connsiteY13" fmla="*/ 3725 h 10341"/>
              <a:gd name="connsiteX14" fmla="*/ 6713 w 8432"/>
              <a:gd name="connsiteY14" fmla="*/ 8480 h 10341"/>
              <a:gd name="connsiteX15" fmla="*/ 3289 w 8432"/>
              <a:gd name="connsiteY15" fmla="*/ 1865 h 10341"/>
              <a:gd name="connsiteX16" fmla="*/ 8426 w 8432"/>
              <a:gd name="connsiteY16" fmla="*/ 7860 h 10341"/>
              <a:gd name="connsiteX17" fmla="*/ 4431 w 8432"/>
              <a:gd name="connsiteY17" fmla="*/ 624 h 10341"/>
              <a:gd name="connsiteX18" fmla="*/ 6342 w 8432"/>
              <a:gd name="connsiteY18" fmla="*/ 341 h 10341"/>
              <a:gd name="connsiteX0" fmla="*/ 65 w 10001"/>
              <a:gd name="connsiteY0" fmla="*/ 10001 h 10001"/>
              <a:gd name="connsiteX1" fmla="*/ 65 w 10001"/>
              <a:gd name="connsiteY1" fmla="*/ 9602 h 10001"/>
              <a:gd name="connsiteX2" fmla="*/ 742 w 10001"/>
              <a:gd name="connsiteY2" fmla="*/ 9801 h 10001"/>
              <a:gd name="connsiteX3" fmla="*/ 517 w 10001"/>
              <a:gd name="connsiteY3" fmla="*/ 9201 h 10001"/>
              <a:gd name="connsiteX4" fmla="*/ 1418 w 10001"/>
              <a:gd name="connsiteY4" fmla="*/ 9602 h 10001"/>
              <a:gd name="connsiteX5" fmla="*/ 742 w 10001"/>
              <a:gd name="connsiteY5" fmla="*/ 8402 h 10001"/>
              <a:gd name="connsiteX6" fmla="*/ 2322 w 10001"/>
              <a:gd name="connsiteY6" fmla="*/ 9602 h 10001"/>
              <a:gd name="connsiteX7" fmla="*/ 969 w 10001"/>
              <a:gd name="connsiteY7" fmla="*/ 7402 h 10001"/>
              <a:gd name="connsiteX8" fmla="*/ 3223 w 10001"/>
              <a:gd name="connsiteY8" fmla="*/ 9201 h 10001"/>
              <a:gd name="connsiteX9" fmla="*/ 1645 w 10001"/>
              <a:gd name="connsiteY9" fmla="*/ 6403 h 10001"/>
              <a:gd name="connsiteX10" fmla="*/ 4803 w 10001"/>
              <a:gd name="connsiteY10" fmla="*/ 9201 h 10001"/>
              <a:gd name="connsiteX11" fmla="*/ 2322 w 10001"/>
              <a:gd name="connsiteY11" fmla="*/ 5203 h 10001"/>
              <a:gd name="connsiteX12" fmla="*/ 6156 w 10001"/>
              <a:gd name="connsiteY12" fmla="*/ 8802 h 10001"/>
              <a:gd name="connsiteX13" fmla="*/ 2998 w 10001"/>
              <a:gd name="connsiteY13" fmla="*/ 3603 h 10001"/>
              <a:gd name="connsiteX14" fmla="*/ 7961 w 10001"/>
              <a:gd name="connsiteY14" fmla="*/ 8201 h 10001"/>
              <a:gd name="connsiteX15" fmla="*/ 3901 w 10001"/>
              <a:gd name="connsiteY15" fmla="*/ 1805 h 10001"/>
              <a:gd name="connsiteX16" fmla="*/ 9993 w 10001"/>
              <a:gd name="connsiteY16" fmla="*/ 7602 h 10001"/>
              <a:gd name="connsiteX17" fmla="*/ 5255 w 10001"/>
              <a:gd name="connsiteY17" fmla="*/ 604 h 10001"/>
              <a:gd name="connsiteX18" fmla="*/ 7521 w 10001"/>
              <a:gd name="connsiteY18" fmla="*/ 331 h 10001"/>
              <a:gd name="connsiteX0" fmla="*/ 65 w 10084"/>
              <a:gd name="connsiteY0" fmla="*/ 9670 h 9670"/>
              <a:gd name="connsiteX1" fmla="*/ 65 w 10084"/>
              <a:gd name="connsiteY1" fmla="*/ 9271 h 9670"/>
              <a:gd name="connsiteX2" fmla="*/ 742 w 10084"/>
              <a:gd name="connsiteY2" fmla="*/ 9470 h 9670"/>
              <a:gd name="connsiteX3" fmla="*/ 517 w 10084"/>
              <a:gd name="connsiteY3" fmla="*/ 8870 h 9670"/>
              <a:gd name="connsiteX4" fmla="*/ 1418 w 10084"/>
              <a:gd name="connsiteY4" fmla="*/ 9271 h 9670"/>
              <a:gd name="connsiteX5" fmla="*/ 742 w 10084"/>
              <a:gd name="connsiteY5" fmla="*/ 8071 h 9670"/>
              <a:gd name="connsiteX6" fmla="*/ 2322 w 10084"/>
              <a:gd name="connsiteY6" fmla="*/ 9271 h 9670"/>
              <a:gd name="connsiteX7" fmla="*/ 969 w 10084"/>
              <a:gd name="connsiteY7" fmla="*/ 7071 h 9670"/>
              <a:gd name="connsiteX8" fmla="*/ 3223 w 10084"/>
              <a:gd name="connsiteY8" fmla="*/ 8870 h 9670"/>
              <a:gd name="connsiteX9" fmla="*/ 1645 w 10084"/>
              <a:gd name="connsiteY9" fmla="*/ 6072 h 9670"/>
              <a:gd name="connsiteX10" fmla="*/ 4803 w 10084"/>
              <a:gd name="connsiteY10" fmla="*/ 8870 h 9670"/>
              <a:gd name="connsiteX11" fmla="*/ 2322 w 10084"/>
              <a:gd name="connsiteY11" fmla="*/ 4872 h 9670"/>
              <a:gd name="connsiteX12" fmla="*/ 6156 w 10084"/>
              <a:gd name="connsiteY12" fmla="*/ 8471 h 9670"/>
              <a:gd name="connsiteX13" fmla="*/ 2998 w 10084"/>
              <a:gd name="connsiteY13" fmla="*/ 3272 h 9670"/>
              <a:gd name="connsiteX14" fmla="*/ 7961 w 10084"/>
              <a:gd name="connsiteY14" fmla="*/ 7870 h 9670"/>
              <a:gd name="connsiteX15" fmla="*/ 3901 w 10084"/>
              <a:gd name="connsiteY15" fmla="*/ 1474 h 9670"/>
              <a:gd name="connsiteX16" fmla="*/ 9993 w 10084"/>
              <a:gd name="connsiteY16" fmla="*/ 7271 h 9670"/>
              <a:gd name="connsiteX17" fmla="*/ 7521 w 10084"/>
              <a:gd name="connsiteY17" fmla="*/ 0 h 9670"/>
              <a:gd name="connsiteX0" fmla="*/ 64 w 9910"/>
              <a:gd name="connsiteY0" fmla="*/ 8478 h 8478"/>
              <a:gd name="connsiteX1" fmla="*/ 64 w 9910"/>
              <a:gd name="connsiteY1" fmla="*/ 8065 h 8478"/>
              <a:gd name="connsiteX2" fmla="*/ 736 w 9910"/>
              <a:gd name="connsiteY2" fmla="*/ 8271 h 8478"/>
              <a:gd name="connsiteX3" fmla="*/ 513 w 9910"/>
              <a:gd name="connsiteY3" fmla="*/ 7651 h 8478"/>
              <a:gd name="connsiteX4" fmla="*/ 1406 w 9910"/>
              <a:gd name="connsiteY4" fmla="*/ 8065 h 8478"/>
              <a:gd name="connsiteX5" fmla="*/ 736 w 9910"/>
              <a:gd name="connsiteY5" fmla="*/ 6824 h 8478"/>
              <a:gd name="connsiteX6" fmla="*/ 2303 w 9910"/>
              <a:gd name="connsiteY6" fmla="*/ 8065 h 8478"/>
              <a:gd name="connsiteX7" fmla="*/ 961 w 9910"/>
              <a:gd name="connsiteY7" fmla="*/ 5790 h 8478"/>
              <a:gd name="connsiteX8" fmla="*/ 3196 w 9910"/>
              <a:gd name="connsiteY8" fmla="*/ 7651 h 8478"/>
              <a:gd name="connsiteX9" fmla="*/ 1631 w 9910"/>
              <a:gd name="connsiteY9" fmla="*/ 4757 h 8478"/>
              <a:gd name="connsiteX10" fmla="*/ 4763 w 9910"/>
              <a:gd name="connsiteY10" fmla="*/ 7651 h 8478"/>
              <a:gd name="connsiteX11" fmla="*/ 2303 w 9910"/>
              <a:gd name="connsiteY11" fmla="*/ 3516 h 8478"/>
              <a:gd name="connsiteX12" fmla="*/ 6105 w 9910"/>
              <a:gd name="connsiteY12" fmla="*/ 7238 h 8478"/>
              <a:gd name="connsiteX13" fmla="*/ 2973 w 9910"/>
              <a:gd name="connsiteY13" fmla="*/ 1862 h 8478"/>
              <a:gd name="connsiteX14" fmla="*/ 7895 w 9910"/>
              <a:gd name="connsiteY14" fmla="*/ 6617 h 8478"/>
              <a:gd name="connsiteX15" fmla="*/ 3869 w 9910"/>
              <a:gd name="connsiteY15" fmla="*/ 2 h 8478"/>
              <a:gd name="connsiteX16" fmla="*/ 9910 w 9910"/>
              <a:gd name="connsiteY16" fmla="*/ 5997 h 8478"/>
              <a:gd name="connsiteX0" fmla="*/ 65 w 10000"/>
              <a:gd name="connsiteY0" fmla="*/ 10000 h 10000"/>
              <a:gd name="connsiteX1" fmla="*/ 65 w 10000"/>
              <a:gd name="connsiteY1" fmla="*/ 9513 h 10000"/>
              <a:gd name="connsiteX2" fmla="*/ 743 w 10000"/>
              <a:gd name="connsiteY2" fmla="*/ 9756 h 10000"/>
              <a:gd name="connsiteX3" fmla="*/ 518 w 10000"/>
              <a:gd name="connsiteY3" fmla="*/ 9025 h 10000"/>
              <a:gd name="connsiteX4" fmla="*/ 1419 w 10000"/>
              <a:gd name="connsiteY4" fmla="*/ 9513 h 10000"/>
              <a:gd name="connsiteX5" fmla="*/ 743 w 10000"/>
              <a:gd name="connsiteY5" fmla="*/ 8049 h 10000"/>
              <a:gd name="connsiteX6" fmla="*/ 2324 w 10000"/>
              <a:gd name="connsiteY6" fmla="*/ 9513 h 10000"/>
              <a:gd name="connsiteX7" fmla="*/ 970 w 10000"/>
              <a:gd name="connsiteY7" fmla="*/ 6829 h 10000"/>
              <a:gd name="connsiteX8" fmla="*/ 3225 w 10000"/>
              <a:gd name="connsiteY8" fmla="*/ 9025 h 10000"/>
              <a:gd name="connsiteX9" fmla="*/ 1646 w 10000"/>
              <a:gd name="connsiteY9" fmla="*/ 5611 h 10000"/>
              <a:gd name="connsiteX10" fmla="*/ 4806 w 10000"/>
              <a:gd name="connsiteY10" fmla="*/ 9025 h 10000"/>
              <a:gd name="connsiteX11" fmla="*/ 2324 w 10000"/>
              <a:gd name="connsiteY11" fmla="*/ 4147 h 10000"/>
              <a:gd name="connsiteX12" fmla="*/ 6160 w 10000"/>
              <a:gd name="connsiteY12" fmla="*/ 8537 h 10000"/>
              <a:gd name="connsiteX13" fmla="*/ 3000 w 10000"/>
              <a:gd name="connsiteY13" fmla="*/ 2196 h 10000"/>
              <a:gd name="connsiteX14" fmla="*/ 7967 w 10000"/>
              <a:gd name="connsiteY14" fmla="*/ 7805 h 10000"/>
              <a:gd name="connsiteX15" fmla="*/ 3904 w 10000"/>
              <a:gd name="connsiteY15" fmla="*/ 2 h 10000"/>
              <a:gd name="connsiteX16" fmla="*/ 10000 w 10000"/>
              <a:gd name="connsiteY16" fmla="*/ 7074 h 10000"/>
              <a:gd name="connsiteX0" fmla="*/ 65 w 10000"/>
              <a:gd name="connsiteY0" fmla="*/ 10000 h 10000"/>
              <a:gd name="connsiteX1" fmla="*/ 65 w 10000"/>
              <a:gd name="connsiteY1" fmla="*/ 9513 h 10000"/>
              <a:gd name="connsiteX2" fmla="*/ 743 w 10000"/>
              <a:gd name="connsiteY2" fmla="*/ 9756 h 10000"/>
              <a:gd name="connsiteX3" fmla="*/ 518 w 10000"/>
              <a:gd name="connsiteY3" fmla="*/ 9025 h 10000"/>
              <a:gd name="connsiteX4" fmla="*/ 1419 w 10000"/>
              <a:gd name="connsiteY4" fmla="*/ 9513 h 10000"/>
              <a:gd name="connsiteX5" fmla="*/ 743 w 10000"/>
              <a:gd name="connsiteY5" fmla="*/ 8049 h 10000"/>
              <a:gd name="connsiteX6" fmla="*/ 2324 w 10000"/>
              <a:gd name="connsiteY6" fmla="*/ 9513 h 10000"/>
              <a:gd name="connsiteX7" fmla="*/ 970 w 10000"/>
              <a:gd name="connsiteY7" fmla="*/ 6829 h 10000"/>
              <a:gd name="connsiteX8" fmla="*/ 3225 w 10000"/>
              <a:gd name="connsiteY8" fmla="*/ 9025 h 10000"/>
              <a:gd name="connsiteX9" fmla="*/ 1646 w 10000"/>
              <a:gd name="connsiteY9" fmla="*/ 5611 h 10000"/>
              <a:gd name="connsiteX10" fmla="*/ 4806 w 10000"/>
              <a:gd name="connsiteY10" fmla="*/ 9025 h 10000"/>
              <a:gd name="connsiteX11" fmla="*/ 2324 w 10000"/>
              <a:gd name="connsiteY11" fmla="*/ 4147 h 10000"/>
              <a:gd name="connsiteX12" fmla="*/ 6160 w 10000"/>
              <a:gd name="connsiteY12" fmla="*/ 8537 h 10000"/>
              <a:gd name="connsiteX13" fmla="*/ 3000 w 10000"/>
              <a:gd name="connsiteY13" fmla="*/ 2196 h 10000"/>
              <a:gd name="connsiteX14" fmla="*/ 7967 w 10000"/>
              <a:gd name="connsiteY14" fmla="*/ 7805 h 10000"/>
              <a:gd name="connsiteX15" fmla="*/ 3904 w 10000"/>
              <a:gd name="connsiteY15" fmla="*/ 2 h 10000"/>
              <a:gd name="connsiteX16" fmla="*/ 10000 w 10000"/>
              <a:gd name="connsiteY16" fmla="*/ 7074 h 10000"/>
              <a:gd name="connsiteX0" fmla="*/ 65 w 10000"/>
              <a:gd name="connsiteY0" fmla="*/ 7807 h 7807"/>
              <a:gd name="connsiteX1" fmla="*/ 65 w 10000"/>
              <a:gd name="connsiteY1" fmla="*/ 7320 h 7807"/>
              <a:gd name="connsiteX2" fmla="*/ 743 w 10000"/>
              <a:gd name="connsiteY2" fmla="*/ 7563 h 7807"/>
              <a:gd name="connsiteX3" fmla="*/ 518 w 10000"/>
              <a:gd name="connsiteY3" fmla="*/ 6832 h 7807"/>
              <a:gd name="connsiteX4" fmla="*/ 1419 w 10000"/>
              <a:gd name="connsiteY4" fmla="*/ 7320 h 7807"/>
              <a:gd name="connsiteX5" fmla="*/ 743 w 10000"/>
              <a:gd name="connsiteY5" fmla="*/ 5856 h 7807"/>
              <a:gd name="connsiteX6" fmla="*/ 2324 w 10000"/>
              <a:gd name="connsiteY6" fmla="*/ 7320 h 7807"/>
              <a:gd name="connsiteX7" fmla="*/ 970 w 10000"/>
              <a:gd name="connsiteY7" fmla="*/ 4636 h 7807"/>
              <a:gd name="connsiteX8" fmla="*/ 3225 w 10000"/>
              <a:gd name="connsiteY8" fmla="*/ 6832 h 7807"/>
              <a:gd name="connsiteX9" fmla="*/ 1646 w 10000"/>
              <a:gd name="connsiteY9" fmla="*/ 3418 h 7807"/>
              <a:gd name="connsiteX10" fmla="*/ 4806 w 10000"/>
              <a:gd name="connsiteY10" fmla="*/ 6832 h 7807"/>
              <a:gd name="connsiteX11" fmla="*/ 2324 w 10000"/>
              <a:gd name="connsiteY11" fmla="*/ 1954 h 7807"/>
              <a:gd name="connsiteX12" fmla="*/ 6160 w 10000"/>
              <a:gd name="connsiteY12" fmla="*/ 6344 h 7807"/>
              <a:gd name="connsiteX13" fmla="*/ 3000 w 10000"/>
              <a:gd name="connsiteY13" fmla="*/ 3 h 7807"/>
              <a:gd name="connsiteX14" fmla="*/ 7967 w 10000"/>
              <a:gd name="connsiteY14" fmla="*/ 5612 h 7807"/>
              <a:gd name="connsiteX15" fmla="*/ 10000 w 10000"/>
              <a:gd name="connsiteY15" fmla="*/ 4881 h 7807"/>
              <a:gd name="connsiteX0" fmla="*/ 65 w 10000"/>
              <a:gd name="connsiteY0" fmla="*/ 9999 h 9999"/>
              <a:gd name="connsiteX1" fmla="*/ 65 w 10000"/>
              <a:gd name="connsiteY1" fmla="*/ 9375 h 9999"/>
              <a:gd name="connsiteX2" fmla="*/ 743 w 10000"/>
              <a:gd name="connsiteY2" fmla="*/ 9686 h 9999"/>
              <a:gd name="connsiteX3" fmla="*/ 518 w 10000"/>
              <a:gd name="connsiteY3" fmla="*/ 8750 h 9999"/>
              <a:gd name="connsiteX4" fmla="*/ 1419 w 10000"/>
              <a:gd name="connsiteY4" fmla="*/ 9375 h 9999"/>
              <a:gd name="connsiteX5" fmla="*/ 743 w 10000"/>
              <a:gd name="connsiteY5" fmla="*/ 7500 h 9999"/>
              <a:gd name="connsiteX6" fmla="*/ 2324 w 10000"/>
              <a:gd name="connsiteY6" fmla="*/ 9375 h 9999"/>
              <a:gd name="connsiteX7" fmla="*/ 970 w 10000"/>
              <a:gd name="connsiteY7" fmla="*/ 5937 h 9999"/>
              <a:gd name="connsiteX8" fmla="*/ 3225 w 10000"/>
              <a:gd name="connsiteY8" fmla="*/ 8750 h 9999"/>
              <a:gd name="connsiteX9" fmla="*/ 1646 w 10000"/>
              <a:gd name="connsiteY9" fmla="*/ 4377 h 9999"/>
              <a:gd name="connsiteX10" fmla="*/ 4806 w 10000"/>
              <a:gd name="connsiteY10" fmla="*/ 8750 h 9999"/>
              <a:gd name="connsiteX11" fmla="*/ 2324 w 10000"/>
              <a:gd name="connsiteY11" fmla="*/ 2502 h 9999"/>
              <a:gd name="connsiteX12" fmla="*/ 6160 w 10000"/>
              <a:gd name="connsiteY12" fmla="*/ 8125 h 9999"/>
              <a:gd name="connsiteX13" fmla="*/ 3000 w 10000"/>
              <a:gd name="connsiteY13" fmla="*/ 3 h 9999"/>
              <a:gd name="connsiteX14" fmla="*/ 7967 w 10000"/>
              <a:gd name="connsiteY14" fmla="*/ 7187 h 9999"/>
              <a:gd name="connsiteX15" fmla="*/ 10000 w 10000"/>
              <a:gd name="connsiteY15" fmla="*/ 6251 h 9999"/>
              <a:gd name="connsiteX0" fmla="*/ 65 w 10000"/>
              <a:gd name="connsiteY0" fmla="*/ 10000 h 10000"/>
              <a:gd name="connsiteX1" fmla="*/ 65 w 10000"/>
              <a:gd name="connsiteY1" fmla="*/ 9376 h 10000"/>
              <a:gd name="connsiteX2" fmla="*/ 743 w 10000"/>
              <a:gd name="connsiteY2" fmla="*/ 9687 h 10000"/>
              <a:gd name="connsiteX3" fmla="*/ 518 w 10000"/>
              <a:gd name="connsiteY3" fmla="*/ 8751 h 10000"/>
              <a:gd name="connsiteX4" fmla="*/ 1419 w 10000"/>
              <a:gd name="connsiteY4" fmla="*/ 9376 h 10000"/>
              <a:gd name="connsiteX5" fmla="*/ 743 w 10000"/>
              <a:gd name="connsiteY5" fmla="*/ 7501 h 10000"/>
              <a:gd name="connsiteX6" fmla="*/ 2324 w 10000"/>
              <a:gd name="connsiteY6" fmla="*/ 9376 h 10000"/>
              <a:gd name="connsiteX7" fmla="*/ 970 w 10000"/>
              <a:gd name="connsiteY7" fmla="*/ 5938 h 10000"/>
              <a:gd name="connsiteX8" fmla="*/ 3225 w 10000"/>
              <a:gd name="connsiteY8" fmla="*/ 8751 h 10000"/>
              <a:gd name="connsiteX9" fmla="*/ 1646 w 10000"/>
              <a:gd name="connsiteY9" fmla="*/ 4377 h 10000"/>
              <a:gd name="connsiteX10" fmla="*/ 4806 w 10000"/>
              <a:gd name="connsiteY10" fmla="*/ 8751 h 10000"/>
              <a:gd name="connsiteX11" fmla="*/ 2324 w 10000"/>
              <a:gd name="connsiteY11" fmla="*/ 2502 h 10000"/>
              <a:gd name="connsiteX12" fmla="*/ 6160 w 10000"/>
              <a:gd name="connsiteY12" fmla="*/ 8126 h 10000"/>
              <a:gd name="connsiteX13" fmla="*/ 3000 w 10000"/>
              <a:gd name="connsiteY13" fmla="*/ 3 h 10000"/>
              <a:gd name="connsiteX14" fmla="*/ 7967 w 10000"/>
              <a:gd name="connsiteY14" fmla="*/ 7188 h 10000"/>
              <a:gd name="connsiteX15" fmla="*/ 10000 w 10000"/>
              <a:gd name="connsiteY15" fmla="*/ 6252 h 10000"/>
              <a:gd name="connsiteX0" fmla="*/ 65 w 10000"/>
              <a:gd name="connsiteY0" fmla="*/ 10010 h 10010"/>
              <a:gd name="connsiteX1" fmla="*/ 65 w 10000"/>
              <a:gd name="connsiteY1" fmla="*/ 9386 h 10010"/>
              <a:gd name="connsiteX2" fmla="*/ 743 w 10000"/>
              <a:gd name="connsiteY2" fmla="*/ 9697 h 10010"/>
              <a:gd name="connsiteX3" fmla="*/ 518 w 10000"/>
              <a:gd name="connsiteY3" fmla="*/ 8761 h 10010"/>
              <a:gd name="connsiteX4" fmla="*/ 1419 w 10000"/>
              <a:gd name="connsiteY4" fmla="*/ 9386 h 10010"/>
              <a:gd name="connsiteX5" fmla="*/ 743 w 10000"/>
              <a:gd name="connsiteY5" fmla="*/ 7511 h 10010"/>
              <a:gd name="connsiteX6" fmla="*/ 2324 w 10000"/>
              <a:gd name="connsiteY6" fmla="*/ 9386 h 10010"/>
              <a:gd name="connsiteX7" fmla="*/ 970 w 10000"/>
              <a:gd name="connsiteY7" fmla="*/ 5948 h 10010"/>
              <a:gd name="connsiteX8" fmla="*/ 3225 w 10000"/>
              <a:gd name="connsiteY8" fmla="*/ 8761 h 10010"/>
              <a:gd name="connsiteX9" fmla="*/ 1646 w 10000"/>
              <a:gd name="connsiteY9" fmla="*/ 4387 h 10010"/>
              <a:gd name="connsiteX10" fmla="*/ 4806 w 10000"/>
              <a:gd name="connsiteY10" fmla="*/ 8761 h 10010"/>
              <a:gd name="connsiteX11" fmla="*/ 2324 w 10000"/>
              <a:gd name="connsiteY11" fmla="*/ 2512 h 10010"/>
              <a:gd name="connsiteX12" fmla="*/ 6160 w 10000"/>
              <a:gd name="connsiteY12" fmla="*/ 8136 h 10010"/>
              <a:gd name="connsiteX13" fmla="*/ 3000 w 10000"/>
              <a:gd name="connsiteY13" fmla="*/ 13 h 10010"/>
              <a:gd name="connsiteX14" fmla="*/ 10000 w 10000"/>
              <a:gd name="connsiteY14" fmla="*/ 6262 h 10010"/>
              <a:gd name="connsiteX0" fmla="*/ 65 w 6162"/>
              <a:gd name="connsiteY0" fmla="*/ 9997 h 9997"/>
              <a:gd name="connsiteX1" fmla="*/ 65 w 6162"/>
              <a:gd name="connsiteY1" fmla="*/ 9373 h 9997"/>
              <a:gd name="connsiteX2" fmla="*/ 743 w 6162"/>
              <a:gd name="connsiteY2" fmla="*/ 9684 h 9997"/>
              <a:gd name="connsiteX3" fmla="*/ 518 w 6162"/>
              <a:gd name="connsiteY3" fmla="*/ 8748 h 9997"/>
              <a:gd name="connsiteX4" fmla="*/ 1419 w 6162"/>
              <a:gd name="connsiteY4" fmla="*/ 9373 h 9997"/>
              <a:gd name="connsiteX5" fmla="*/ 743 w 6162"/>
              <a:gd name="connsiteY5" fmla="*/ 7498 h 9997"/>
              <a:gd name="connsiteX6" fmla="*/ 2324 w 6162"/>
              <a:gd name="connsiteY6" fmla="*/ 9373 h 9997"/>
              <a:gd name="connsiteX7" fmla="*/ 970 w 6162"/>
              <a:gd name="connsiteY7" fmla="*/ 5935 h 9997"/>
              <a:gd name="connsiteX8" fmla="*/ 3225 w 6162"/>
              <a:gd name="connsiteY8" fmla="*/ 8748 h 9997"/>
              <a:gd name="connsiteX9" fmla="*/ 1646 w 6162"/>
              <a:gd name="connsiteY9" fmla="*/ 4374 h 9997"/>
              <a:gd name="connsiteX10" fmla="*/ 4806 w 6162"/>
              <a:gd name="connsiteY10" fmla="*/ 8748 h 9997"/>
              <a:gd name="connsiteX11" fmla="*/ 2324 w 6162"/>
              <a:gd name="connsiteY11" fmla="*/ 2499 h 9997"/>
              <a:gd name="connsiteX12" fmla="*/ 6160 w 6162"/>
              <a:gd name="connsiteY12" fmla="*/ 8123 h 9997"/>
              <a:gd name="connsiteX13" fmla="*/ 3000 w 6162"/>
              <a:gd name="connsiteY13" fmla="*/ 0 h 9997"/>
              <a:gd name="connsiteX0" fmla="*/ 105 w 10000"/>
              <a:gd name="connsiteY0" fmla="*/ 10000 h 10000"/>
              <a:gd name="connsiteX1" fmla="*/ 105 w 10000"/>
              <a:gd name="connsiteY1" fmla="*/ 9376 h 10000"/>
              <a:gd name="connsiteX2" fmla="*/ 1206 w 10000"/>
              <a:gd name="connsiteY2" fmla="*/ 9687 h 10000"/>
              <a:gd name="connsiteX3" fmla="*/ 841 w 10000"/>
              <a:gd name="connsiteY3" fmla="*/ 8751 h 10000"/>
              <a:gd name="connsiteX4" fmla="*/ 2303 w 10000"/>
              <a:gd name="connsiteY4" fmla="*/ 9376 h 10000"/>
              <a:gd name="connsiteX5" fmla="*/ 1206 w 10000"/>
              <a:gd name="connsiteY5" fmla="*/ 7500 h 10000"/>
              <a:gd name="connsiteX6" fmla="*/ 3772 w 10000"/>
              <a:gd name="connsiteY6" fmla="*/ 9376 h 10000"/>
              <a:gd name="connsiteX7" fmla="*/ 1574 w 10000"/>
              <a:gd name="connsiteY7" fmla="*/ 5937 h 10000"/>
              <a:gd name="connsiteX8" fmla="*/ 5234 w 10000"/>
              <a:gd name="connsiteY8" fmla="*/ 8751 h 10000"/>
              <a:gd name="connsiteX9" fmla="*/ 2671 w 10000"/>
              <a:gd name="connsiteY9" fmla="*/ 4375 h 10000"/>
              <a:gd name="connsiteX10" fmla="*/ 7799 w 10000"/>
              <a:gd name="connsiteY10" fmla="*/ 8751 h 10000"/>
              <a:gd name="connsiteX11" fmla="*/ 3772 w 10000"/>
              <a:gd name="connsiteY11" fmla="*/ 2500 h 10000"/>
              <a:gd name="connsiteX12" fmla="*/ 9997 w 10000"/>
              <a:gd name="connsiteY12" fmla="*/ 8125 h 10000"/>
              <a:gd name="connsiteX13" fmla="*/ 4869 w 10000"/>
              <a:gd name="connsiteY13" fmla="*/ 0 h 10000"/>
              <a:gd name="connsiteX0" fmla="*/ 105 w 9997"/>
              <a:gd name="connsiteY0" fmla="*/ 7502 h 7502"/>
              <a:gd name="connsiteX1" fmla="*/ 105 w 9997"/>
              <a:gd name="connsiteY1" fmla="*/ 6878 h 7502"/>
              <a:gd name="connsiteX2" fmla="*/ 1206 w 9997"/>
              <a:gd name="connsiteY2" fmla="*/ 7189 h 7502"/>
              <a:gd name="connsiteX3" fmla="*/ 841 w 9997"/>
              <a:gd name="connsiteY3" fmla="*/ 6253 h 7502"/>
              <a:gd name="connsiteX4" fmla="*/ 2303 w 9997"/>
              <a:gd name="connsiteY4" fmla="*/ 6878 h 7502"/>
              <a:gd name="connsiteX5" fmla="*/ 1206 w 9997"/>
              <a:gd name="connsiteY5" fmla="*/ 5002 h 7502"/>
              <a:gd name="connsiteX6" fmla="*/ 3772 w 9997"/>
              <a:gd name="connsiteY6" fmla="*/ 6878 h 7502"/>
              <a:gd name="connsiteX7" fmla="*/ 1574 w 9997"/>
              <a:gd name="connsiteY7" fmla="*/ 3439 h 7502"/>
              <a:gd name="connsiteX8" fmla="*/ 5234 w 9997"/>
              <a:gd name="connsiteY8" fmla="*/ 6253 h 7502"/>
              <a:gd name="connsiteX9" fmla="*/ 2671 w 9997"/>
              <a:gd name="connsiteY9" fmla="*/ 1877 h 7502"/>
              <a:gd name="connsiteX10" fmla="*/ 7799 w 9997"/>
              <a:gd name="connsiteY10" fmla="*/ 6253 h 7502"/>
              <a:gd name="connsiteX11" fmla="*/ 3772 w 9997"/>
              <a:gd name="connsiteY11" fmla="*/ 2 h 7502"/>
              <a:gd name="connsiteX12" fmla="*/ 9997 w 9997"/>
              <a:gd name="connsiteY12" fmla="*/ 5627 h 7502"/>
              <a:gd name="connsiteX0" fmla="*/ 105 w 10000"/>
              <a:gd name="connsiteY0" fmla="*/ 9999 h 9999"/>
              <a:gd name="connsiteX1" fmla="*/ 105 w 10000"/>
              <a:gd name="connsiteY1" fmla="*/ 9167 h 9999"/>
              <a:gd name="connsiteX2" fmla="*/ 1206 w 10000"/>
              <a:gd name="connsiteY2" fmla="*/ 9582 h 9999"/>
              <a:gd name="connsiteX3" fmla="*/ 841 w 10000"/>
              <a:gd name="connsiteY3" fmla="*/ 8334 h 9999"/>
              <a:gd name="connsiteX4" fmla="*/ 2304 w 10000"/>
              <a:gd name="connsiteY4" fmla="*/ 9167 h 9999"/>
              <a:gd name="connsiteX5" fmla="*/ 1206 w 10000"/>
              <a:gd name="connsiteY5" fmla="*/ 6667 h 9999"/>
              <a:gd name="connsiteX6" fmla="*/ 3773 w 10000"/>
              <a:gd name="connsiteY6" fmla="*/ 9167 h 9999"/>
              <a:gd name="connsiteX7" fmla="*/ 1574 w 10000"/>
              <a:gd name="connsiteY7" fmla="*/ 4583 h 9999"/>
              <a:gd name="connsiteX8" fmla="*/ 5236 w 10000"/>
              <a:gd name="connsiteY8" fmla="*/ 8334 h 9999"/>
              <a:gd name="connsiteX9" fmla="*/ 2672 w 10000"/>
              <a:gd name="connsiteY9" fmla="*/ 2501 h 9999"/>
              <a:gd name="connsiteX10" fmla="*/ 7801 w 10000"/>
              <a:gd name="connsiteY10" fmla="*/ 8334 h 9999"/>
              <a:gd name="connsiteX11" fmla="*/ 3773 w 10000"/>
              <a:gd name="connsiteY11" fmla="*/ 2 h 9999"/>
              <a:gd name="connsiteX12" fmla="*/ 10000 w 10000"/>
              <a:gd name="connsiteY12" fmla="*/ 7500 h 9999"/>
              <a:gd name="connsiteX0" fmla="*/ 105 w 7806"/>
              <a:gd name="connsiteY0" fmla="*/ 9998 h 9998"/>
              <a:gd name="connsiteX1" fmla="*/ 105 w 7806"/>
              <a:gd name="connsiteY1" fmla="*/ 9166 h 9998"/>
              <a:gd name="connsiteX2" fmla="*/ 1206 w 7806"/>
              <a:gd name="connsiteY2" fmla="*/ 9581 h 9998"/>
              <a:gd name="connsiteX3" fmla="*/ 841 w 7806"/>
              <a:gd name="connsiteY3" fmla="*/ 8333 h 9998"/>
              <a:gd name="connsiteX4" fmla="*/ 2304 w 7806"/>
              <a:gd name="connsiteY4" fmla="*/ 9166 h 9998"/>
              <a:gd name="connsiteX5" fmla="*/ 1206 w 7806"/>
              <a:gd name="connsiteY5" fmla="*/ 6666 h 9998"/>
              <a:gd name="connsiteX6" fmla="*/ 3773 w 7806"/>
              <a:gd name="connsiteY6" fmla="*/ 9166 h 9998"/>
              <a:gd name="connsiteX7" fmla="*/ 1574 w 7806"/>
              <a:gd name="connsiteY7" fmla="*/ 4581 h 9998"/>
              <a:gd name="connsiteX8" fmla="*/ 5236 w 7806"/>
              <a:gd name="connsiteY8" fmla="*/ 8333 h 9998"/>
              <a:gd name="connsiteX9" fmla="*/ 2672 w 7806"/>
              <a:gd name="connsiteY9" fmla="*/ 2499 h 9998"/>
              <a:gd name="connsiteX10" fmla="*/ 7801 w 7806"/>
              <a:gd name="connsiteY10" fmla="*/ 8333 h 9998"/>
              <a:gd name="connsiteX11" fmla="*/ 3773 w 7806"/>
              <a:gd name="connsiteY11" fmla="*/ 0 h 9998"/>
              <a:gd name="connsiteX0" fmla="*/ 134 w 9993"/>
              <a:gd name="connsiteY0" fmla="*/ 7501 h 7501"/>
              <a:gd name="connsiteX1" fmla="*/ 134 w 9993"/>
              <a:gd name="connsiteY1" fmla="*/ 6669 h 7501"/>
              <a:gd name="connsiteX2" fmla="*/ 1544 w 9993"/>
              <a:gd name="connsiteY2" fmla="*/ 7084 h 7501"/>
              <a:gd name="connsiteX3" fmla="*/ 1076 w 9993"/>
              <a:gd name="connsiteY3" fmla="*/ 5836 h 7501"/>
              <a:gd name="connsiteX4" fmla="*/ 2951 w 9993"/>
              <a:gd name="connsiteY4" fmla="*/ 6669 h 7501"/>
              <a:gd name="connsiteX5" fmla="*/ 1544 w 9993"/>
              <a:gd name="connsiteY5" fmla="*/ 4168 h 7501"/>
              <a:gd name="connsiteX6" fmla="*/ 4832 w 9993"/>
              <a:gd name="connsiteY6" fmla="*/ 6669 h 7501"/>
              <a:gd name="connsiteX7" fmla="*/ 2015 w 9993"/>
              <a:gd name="connsiteY7" fmla="*/ 2083 h 7501"/>
              <a:gd name="connsiteX8" fmla="*/ 6707 w 9993"/>
              <a:gd name="connsiteY8" fmla="*/ 5836 h 7501"/>
              <a:gd name="connsiteX9" fmla="*/ 3422 w 9993"/>
              <a:gd name="connsiteY9" fmla="*/ 0 h 7501"/>
              <a:gd name="connsiteX10" fmla="*/ 9993 w 9993"/>
              <a:gd name="connsiteY10" fmla="*/ 5836 h 7501"/>
              <a:gd name="connsiteX0" fmla="*/ 134 w 10000"/>
              <a:gd name="connsiteY0" fmla="*/ 10000 h 10000"/>
              <a:gd name="connsiteX1" fmla="*/ 134 w 10000"/>
              <a:gd name="connsiteY1" fmla="*/ 8891 h 10000"/>
              <a:gd name="connsiteX2" fmla="*/ 1545 w 10000"/>
              <a:gd name="connsiteY2" fmla="*/ 9444 h 10000"/>
              <a:gd name="connsiteX3" fmla="*/ 1077 w 10000"/>
              <a:gd name="connsiteY3" fmla="*/ 7780 h 10000"/>
              <a:gd name="connsiteX4" fmla="*/ 2953 w 10000"/>
              <a:gd name="connsiteY4" fmla="*/ 8891 h 10000"/>
              <a:gd name="connsiteX5" fmla="*/ 1545 w 10000"/>
              <a:gd name="connsiteY5" fmla="*/ 5557 h 10000"/>
              <a:gd name="connsiteX6" fmla="*/ 4835 w 10000"/>
              <a:gd name="connsiteY6" fmla="*/ 8891 h 10000"/>
              <a:gd name="connsiteX7" fmla="*/ 2016 w 10000"/>
              <a:gd name="connsiteY7" fmla="*/ 2777 h 10000"/>
              <a:gd name="connsiteX8" fmla="*/ 6712 w 10000"/>
              <a:gd name="connsiteY8" fmla="*/ 7780 h 10000"/>
              <a:gd name="connsiteX9" fmla="*/ 3424 w 10000"/>
              <a:gd name="connsiteY9" fmla="*/ 0 h 10000"/>
              <a:gd name="connsiteX10" fmla="*/ 10000 w 10000"/>
              <a:gd name="connsiteY10" fmla="*/ 7780 h 10000"/>
              <a:gd name="connsiteX0" fmla="*/ 134 w 10000"/>
              <a:gd name="connsiteY0" fmla="*/ 10000 h 10000"/>
              <a:gd name="connsiteX1" fmla="*/ 134 w 10000"/>
              <a:gd name="connsiteY1" fmla="*/ 8891 h 10000"/>
              <a:gd name="connsiteX2" fmla="*/ 1545 w 10000"/>
              <a:gd name="connsiteY2" fmla="*/ 9444 h 10000"/>
              <a:gd name="connsiteX3" fmla="*/ 1077 w 10000"/>
              <a:gd name="connsiteY3" fmla="*/ 7780 h 10000"/>
              <a:gd name="connsiteX4" fmla="*/ 2953 w 10000"/>
              <a:gd name="connsiteY4" fmla="*/ 8891 h 10000"/>
              <a:gd name="connsiteX5" fmla="*/ 1545 w 10000"/>
              <a:gd name="connsiteY5" fmla="*/ 5557 h 10000"/>
              <a:gd name="connsiteX6" fmla="*/ 4835 w 10000"/>
              <a:gd name="connsiteY6" fmla="*/ 8891 h 10000"/>
              <a:gd name="connsiteX7" fmla="*/ 2016 w 10000"/>
              <a:gd name="connsiteY7" fmla="*/ 2777 h 10000"/>
              <a:gd name="connsiteX8" fmla="*/ 6712 w 10000"/>
              <a:gd name="connsiteY8" fmla="*/ 7780 h 10000"/>
              <a:gd name="connsiteX9" fmla="*/ 3424 w 10000"/>
              <a:gd name="connsiteY9" fmla="*/ 0 h 10000"/>
              <a:gd name="connsiteX10" fmla="*/ 10000 w 10000"/>
              <a:gd name="connsiteY10" fmla="*/ 7780 h 10000"/>
              <a:gd name="connsiteX0" fmla="*/ 134 w 6721"/>
              <a:gd name="connsiteY0" fmla="*/ 10000 h 10000"/>
              <a:gd name="connsiteX1" fmla="*/ 134 w 6721"/>
              <a:gd name="connsiteY1" fmla="*/ 8891 h 10000"/>
              <a:gd name="connsiteX2" fmla="*/ 1545 w 6721"/>
              <a:gd name="connsiteY2" fmla="*/ 9444 h 10000"/>
              <a:gd name="connsiteX3" fmla="*/ 1077 w 6721"/>
              <a:gd name="connsiteY3" fmla="*/ 7780 h 10000"/>
              <a:gd name="connsiteX4" fmla="*/ 2953 w 6721"/>
              <a:gd name="connsiteY4" fmla="*/ 8891 h 10000"/>
              <a:gd name="connsiteX5" fmla="*/ 1545 w 6721"/>
              <a:gd name="connsiteY5" fmla="*/ 5557 h 10000"/>
              <a:gd name="connsiteX6" fmla="*/ 4835 w 6721"/>
              <a:gd name="connsiteY6" fmla="*/ 8891 h 10000"/>
              <a:gd name="connsiteX7" fmla="*/ 2016 w 6721"/>
              <a:gd name="connsiteY7" fmla="*/ 2777 h 10000"/>
              <a:gd name="connsiteX8" fmla="*/ 6712 w 6721"/>
              <a:gd name="connsiteY8" fmla="*/ 7780 h 10000"/>
              <a:gd name="connsiteX9" fmla="*/ 3424 w 6721"/>
              <a:gd name="connsiteY9" fmla="*/ 0 h 10000"/>
              <a:gd name="connsiteX0" fmla="*/ 199 w 9987"/>
              <a:gd name="connsiteY0" fmla="*/ 7228 h 7228"/>
              <a:gd name="connsiteX1" fmla="*/ 199 w 9987"/>
              <a:gd name="connsiteY1" fmla="*/ 6119 h 7228"/>
              <a:gd name="connsiteX2" fmla="*/ 2299 w 9987"/>
              <a:gd name="connsiteY2" fmla="*/ 6672 h 7228"/>
              <a:gd name="connsiteX3" fmla="*/ 1602 w 9987"/>
              <a:gd name="connsiteY3" fmla="*/ 5008 h 7228"/>
              <a:gd name="connsiteX4" fmla="*/ 4394 w 9987"/>
              <a:gd name="connsiteY4" fmla="*/ 6119 h 7228"/>
              <a:gd name="connsiteX5" fmla="*/ 2299 w 9987"/>
              <a:gd name="connsiteY5" fmla="*/ 2785 h 7228"/>
              <a:gd name="connsiteX6" fmla="*/ 7194 w 9987"/>
              <a:gd name="connsiteY6" fmla="*/ 6119 h 7228"/>
              <a:gd name="connsiteX7" fmla="*/ 3000 w 9987"/>
              <a:gd name="connsiteY7" fmla="*/ 5 h 7228"/>
              <a:gd name="connsiteX8" fmla="*/ 9987 w 9987"/>
              <a:gd name="connsiteY8" fmla="*/ 5008 h 7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987" h="7228">
                <a:moveTo>
                  <a:pt x="199" y="7228"/>
                </a:moveTo>
                <a:cubicBezTo>
                  <a:pt x="27" y="6717"/>
                  <a:pt x="-146" y="6208"/>
                  <a:pt x="199" y="6119"/>
                </a:cubicBezTo>
                <a:cubicBezTo>
                  <a:pt x="552" y="6027"/>
                  <a:pt x="2067" y="6856"/>
                  <a:pt x="2299" y="6672"/>
                </a:cubicBezTo>
                <a:cubicBezTo>
                  <a:pt x="2528" y="6491"/>
                  <a:pt x="1253" y="5099"/>
                  <a:pt x="1602" y="5008"/>
                </a:cubicBezTo>
                <a:cubicBezTo>
                  <a:pt x="1952" y="4916"/>
                  <a:pt x="4279" y="6491"/>
                  <a:pt x="4394" y="6119"/>
                </a:cubicBezTo>
                <a:cubicBezTo>
                  <a:pt x="4517" y="5748"/>
                  <a:pt x="1833" y="2785"/>
                  <a:pt x="2299" y="2785"/>
                </a:cubicBezTo>
                <a:cubicBezTo>
                  <a:pt x="2766" y="2785"/>
                  <a:pt x="7076" y="6581"/>
                  <a:pt x="7194" y="6119"/>
                </a:cubicBezTo>
                <a:cubicBezTo>
                  <a:pt x="7305" y="5655"/>
                  <a:pt x="2528" y="192"/>
                  <a:pt x="3000" y="5"/>
                </a:cubicBezTo>
                <a:cubicBezTo>
                  <a:pt x="3465" y="-176"/>
                  <a:pt x="9640" y="5468"/>
                  <a:pt x="9987" y="5008"/>
                </a:cubicBezTo>
              </a:path>
            </a:pathLst>
          </a:custGeom>
          <a:noFill/>
          <a:ln w="9525" cap="flat">
            <a:solidFill>
              <a:srgbClr val="0000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25F07B1E-7382-35BB-6639-A0F3AA500F31}"/>
              </a:ext>
            </a:extLst>
          </p:cNvPr>
          <p:cNvGrpSpPr/>
          <p:nvPr/>
        </p:nvGrpSpPr>
        <p:grpSpPr>
          <a:xfrm>
            <a:off x="1396083" y="5435239"/>
            <a:ext cx="137161" cy="378765"/>
            <a:chOff x="1396083" y="5435239"/>
            <a:chExt cx="137161" cy="378765"/>
          </a:xfrm>
        </p:grpSpPr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7AB1C5C2-D213-56B4-D111-8A55D3B627FF}"/>
                </a:ext>
              </a:extLst>
            </p:cNvPr>
            <p:cNvSpPr>
              <a:spLocks noChangeAspect="1"/>
            </p:cNvSpPr>
            <p:nvPr/>
          </p:nvSpPr>
          <p:spPr>
            <a:xfrm rot="11316564">
              <a:off x="1396083" y="5435239"/>
              <a:ext cx="137161" cy="13716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56FA9877-423C-8BD9-9351-10199D406810}"/>
                </a:ext>
              </a:extLst>
            </p:cNvPr>
            <p:cNvCxnSpPr>
              <a:cxnSpLocks/>
            </p:cNvCxnSpPr>
            <p:nvPr/>
          </p:nvCxnSpPr>
          <p:spPr>
            <a:xfrm>
              <a:off x="1464663" y="5580524"/>
              <a:ext cx="0" cy="23348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D8CFECFF-E769-4B0D-D48B-129202352D27}"/>
              </a:ext>
            </a:extLst>
          </p:cNvPr>
          <p:cNvGrpSpPr/>
          <p:nvPr/>
        </p:nvGrpSpPr>
        <p:grpSpPr>
          <a:xfrm>
            <a:off x="1516644" y="5303525"/>
            <a:ext cx="188596" cy="497400"/>
            <a:chOff x="1516644" y="5303525"/>
            <a:chExt cx="188596" cy="497400"/>
          </a:xfrm>
        </p:grpSpPr>
        <p:sp>
          <p:nvSpPr>
            <p:cNvPr id="110" name="Line 44">
              <a:extLst>
                <a:ext uri="{FF2B5EF4-FFF2-40B4-BE49-F238E27FC236}">
                  <a16:creationId xmlns:a16="http://schemas.microsoft.com/office/drawing/2014/main" id="{A740004F-41E4-5065-001B-775881BB58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16644" y="5382056"/>
              <a:ext cx="117823" cy="8010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>
                <a:solidFill>
                  <a:srgbClr val="FF0000"/>
                </a:solidFill>
              </a:endParaRPr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F4C2BF05-EA02-4DFD-6B9B-18D554FDAF99}"/>
                </a:ext>
              </a:extLst>
            </p:cNvPr>
            <p:cNvGrpSpPr/>
            <p:nvPr/>
          </p:nvGrpSpPr>
          <p:grpSpPr>
            <a:xfrm>
              <a:off x="1568079" y="5303525"/>
              <a:ext cx="137161" cy="497400"/>
              <a:chOff x="1568079" y="5303525"/>
              <a:chExt cx="137161" cy="497400"/>
            </a:xfrm>
          </p:grpSpPr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8C55D37E-9D95-DEB5-04FC-E4CBD362B04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1316564">
                <a:off x="1568079" y="5303525"/>
                <a:ext cx="137161" cy="137160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1EA99958-E45D-3BA1-4E6C-5E665A7DFC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0459" y="5449154"/>
                <a:ext cx="0" cy="351771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3745BA89-647E-2160-E294-8400BC07CE5B}"/>
              </a:ext>
            </a:extLst>
          </p:cNvPr>
          <p:cNvGrpSpPr/>
          <p:nvPr/>
        </p:nvGrpSpPr>
        <p:grpSpPr>
          <a:xfrm>
            <a:off x="1035281" y="2846863"/>
            <a:ext cx="447558" cy="2587927"/>
            <a:chOff x="8664414" y="2480482"/>
            <a:chExt cx="447558" cy="2587927"/>
          </a:xfrm>
        </p:grpSpPr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697B7CB7-BE17-DF80-F1DE-844171F36D94}"/>
                </a:ext>
              </a:extLst>
            </p:cNvPr>
            <p:cNvCxnSpPr/>
            <p:nvPr/>
          </p:nvCxnSpPr>
          <p:spPr>
            <a:xfrm flipV="1">
              <a:off x="9087729" y="2658794"/>
              <a:ext cx="0" cy="24096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BFD9B4C1-C004-E5F0-E963-EE7B1421F821}"/>
                </a:ext>
              </a:extLst>
            </p:cNvPr>
            <p:cNvSpPr txBox="1"/>
            <p:nvPr/>
          </p:nvSpPr>
          <p:spPr>
            <a:xfrm>
              <a:off x="8664414" y="2480482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</a:t>
              </a:r>
              <a:r>
                <a:rPr lang="en-US" baseline="-25000" dirty="0"/>
                <a:t>1</a:t>
              </a:r>
              <a:endParaRPr lang="en-IN" dirty="0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41615ADE-2A0A-869B-355F-9DD8EC781BE8}"/>
              </a:ext>
            </a:extLst>
          </p:cNvPr>
          <p:cNvGrpSpPr/>
          <p:nvPr/>
        </p:nvGrpSpPr>
        <p:grpSpPr>
          <a:xfrm>
            <a:off x="1211246" y="2105790"/>
            <a:ext cx="447558" cy="3173799"/>
            <a:chOff x="8660782" y="1894610"/>
            <a:chExt cx="447558" cy="3173799"/>
          </a:xfrm>
        </p:grpSpPr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645FAAC1-572D-EDEE-E0D7-C84AAE65B1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81859" y="2111682"/>
              <a:ext cx="5870" cy="29567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8530AF7A-E20C-4BC2-ADD5-78EA495A6DC6}"/>
                </a:ext>
              </a:extLst>
            </p:cNvPr>
            <p:cNvSpPr txBox="1"/>
            <p:nvPr/>
          </p:nvSpPr>
          <p:spPr>
            <a:xfrm>
              <a:off x="8660782" y="1894610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</a:t>
              </a:r>
              <a:r>
                <a:rPr lang="en-US" baseline="-25000" dirty="0"/>
                <a:t>2</a:t>
              </a:r>
              <a:endParaRPr lang="en-IN" dirty="0"/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A0ECDDF3-E866-10AF-756E-F3FEE6DCAB91}"/>
              </a:ext>
            </a:extLst>
          </p:cNvPr>
          <p:cNvGrpSpPr/>
          <p:nvPr/>
        </p:nvGrpSpPr>
        <p:grpSpPr>
          <a:xfrm>
            <a:off x="1373828" y="1607006"/>
            <a:ext cx="447558" cy="3538024"/>
            <a:chOff x="8653729" y="1530385"/>
            <a:chExt cx="447558" cy="3538024"/>
          </a:xfrm>
        </p:grpSpPr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97C43934-42F9-82CA-AB73-38161D9C4A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7729" y="1754258"/>
              <a:ext cx="7235" cy="33141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930911AB-92C3-79C6-B6C5-181EBFCF6F58}"/>
                </a:ext>
              </a:extLst>
            </p:cNvPr>
            <p:cNvSpPr txBox="1"/>
            <p:nvPr/>
          </p:nvSpPr>
          <p:spPr>
            <a:xfrm>
              <a:off x="8653729" y="1530385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</a:t>
              </a:r>
              <a:r>
                <a:rPr lang="en-US" baseline="-25000" dirty="0"/>
                <a:t>3</a:t>
              </a:r>
              <a:endParaRPr lang="en-IN" dirty="0"/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909CEA7A-CD1E-D03A-867F-D2341D24F83D}"/>
              </a:ext>
            </a:extLst>
          </p:cNvPr>
          <p:cNvGrpSpPr/>
          <p:nvPr/>
        </p:nvGrpSpPr>
        <p:grpSpPr>
          <a:xfrm>
            <a:off x="1538121" y="1323384"/>
            <a:ext cx="447558" cy="3704507"/>
            <a:chOff x="8664830" y="1363902"/>
            <a:chExt cx="447558" cy="3704507"/>
          </a:xfrm>
        </p:grpSpPr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4482F6EC-4EF0-E8C4-E9FC-A390157BA9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7729" y="1576468"/>
              <a:ext cx="0" cy="3491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B6379FF4-CCB8-2548-51CE-0416D3791A43}"/>
                </a:ext>
              </a:extLst>
            </p:cNvPr>
            <p:cNvSpPr txBox="1"/>
            <p:nvPr/>
          </p:nvSpPr>
          <p:spPr>
            <a:xfrm>
              <a:off x="8664830" y="1363902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</a:t>
              </a:r>
              <a:r>
                <a:rPr lang="en-US" baseline="-25000" dirty="0"/>
                <a:t>4</a:t>
              </a:r>
              <a:endParaRPr lang="en-IN" dirty="0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078558F9-C36B-9B49-A465-951619C9897B}"/>
              </a:ext>
            </a:extLst>
          </p:cNvPr>
          <p:cNvGrpSpPr/>
          <p:nvPr/>
        </p:nvGrpSpPr>
        <p:grpSpPr>
          <a:xfrm>
            <a:off x="1711866" y="919045"/>
            <a:ext cx="447558" cy="4002526"/>
            <a:chOff x="8699326" y="1065883"/>
            <a:chExt cx="447558" cy="4002526"/>
          </a:xfrm>
        </p:grpSpPr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A41302CE-58AF-CA4D-9B4E-6D97A07501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7729" y="1369871"/>
              <a:ext cx="0" cy="36985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3329DA0C-D6F9-ECA5-1785-3AB68BF83D77}"/>
                </a:ext>
              </a:extLst>
            </p:cNvPr>
            <p:cNvSpPr txBox="1"/>
            <p:nvPr/>
          </p:nvSpPr>
          <p:spPr>
            <a:xfrm>
              <a:off x="8699326" y="1065883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</a:t>
              </a:r>
              <a:r>
                <a:rPr lang="en-US" baseline="-25000" dirty="0"/>
                <a:t>5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1375079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F45B61-2BCE-BBB8-2EF2-18F3BB788492}"/>
              </a:ext>
            </a:extLst>
          </p:cNvPr>
          <p:cNvSpPr txBox="1"/>
          <p:nvPr/>
        </p:nvSpPr>
        <p:spPr>
          <a:xfrm>
            <a:off x="407231" y="1235040"/>
            <a:ext cx="10621839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dirty="0">
                <a:latin typeface="Georgia" panose="02040502050405020303" pitchFamily="18" charset="0"/>
              </a:rPr>
              <a:t>Quadrupoles can function in two modes</a:t>
            </a:r>
          </a:p>
          <a:p>
            <a:pPr marL="688975" lvl="1" indent="-231775"/>
            <a:endParaRPr lang="en-IN" sz="2800" dirty="0">
              <a:solidFill>
                <a:srgbClr val="0070C0"/>
              </a:solidFill>
            </a:endParaRPr>
          </a:p>
          <a:p>
            <a:pPr marL="688975" lvl="1" indent="-231775"/>
            <a:r>
              <a:rPr lang="en-IN" sz="2800" dirty="0">
                <a:solidFill>
                  <a:srgbClr val="0070C0"/>
                </a:solidFill>
              </a:rPr>
              <a:t>⤷</a:t>
            </a:r>
            <a:r>
              <a:rPr lang="en-IN" sz="2800" dirty="0"/>
              <a:t> </a:t>
            </a:r>
            <a:r>
              <a:rPr lang="en-US" altLang="en-US" sz="2000" dirty="0">
                <a:solidFill>
                  <a:srgbClr val="0070C0"/>
                </a:solidFill>
                <a:latin typeface="Georgia" panose="02040502050405020303" pitchFamily="18" charset="0"/>
              </a:rPr>
              <a:t>Fixed</a:t>
            </a:r>
            <a:r>
              <a:rPr lang="en-US" altLang="en-US" sz="2000" dirty="0">
                <a:latin typeface="Georgia" panose="02040502050405020303" pitchFamily="18" charset="0"/>
              </a:rPr>
              <a:t> RF-DC : Only ions with a fixed mass will be transmitted</a:t>
            </a:r>
          </a:p>
          <a:p>
            <a:pPr marL="688975" lvl="1" indent="-231775"/>
            <a:endParaRPr lang="en-IN" sz="2800" dirty="0">
              <a:solidFill>
                <a:srgbClr val="0070C0"/>
              </a:solidFill>
            </a:endParaRPr>
          </a:p>
          <a:p>
            <a:pPr marL="688975" lvl="1" indent="-231775"/>
            <a:r>
              <a:rPr lang="en-IN" sz="2800" dirty="0">
                <a:solidFill>
                  <a:srgbClr val="0070C0"/>
                </a:solidFill>
              </a:rPr>
              <a:t>⤷</a:t>
            </a:r>
            <a:r>
              <a:rPr lang="en-IN" sz="2800" dirty="0"/>
              <a:t> </a:t>
            </a:r>
            <a:r>
              <a:rPr lang="en-US" altLang="en-US" sz="2000" dirty="0">
                <a:latin typeface="Georgia" panose="02040502050405020303" pitchFamily="18" charset="0"/>
              </a:rPr>
              <a:t>Switching DC off, i.e. </a:t>
            </a:r>
            <a:r>
              <a:rPr lang="en-US" altLang="en-US" sz="2000" dirty="0">
                <a:solidFill>
                  <a:srgbClr val="0070C0"/>
                </a:solidFill>
                <a:latin typeface="Georgia" panose="02040502050405020303" pitchFamily="18" charset="0"/>
              </a:rPr>
              <a:t>RF only</a:t>
            </a:r>
            <a:r>
              <a:rPr lang="en-US" altLang="en-US" sz="2000" dirty="0">
                <a:latin typeface="Georgia" panose="02040502050405020303" pitchFamily="18" charset="0"/>
              </a:rPr>
              <a:t>:</a:t>
            </a:r>
          </a:p>
          <a:p>
            <a:pPr marL="688975" lvl="1" indent="-231775"/>
            <a:endParaRPr lang="en-US" altLang="en-US" sz="2000" dirty="0">
              <a:latin typeface="Georgia" panose="02040502050405020303" pitchFamily="18" charset="0"/>
            </a:endParaRPr>
          </a:p>
          <a:p>
            <a:pPr marL="1146175" lvl="2" indent="-231775"/>
            <a:r>
              <a:rPr lang="en-IN" sz="2000" dirty="0">
                <a:solidFill>
                  <a:srgbClr val="0070C0"/>
                </a:solidFill>
              </a:rPr>
              <a:t>⤷</a:t>
            </a:r>
            <a:r>
              <a:rPr lang="en-IN" sz="2000" dirty="0"/>
              <a:t> </a:t>
            </a:r>
            <a:r>
              <a:rPr lang="en-US" altLang="en-US" sz="2000" dirty="0">
                <a:latin typeface="Georgia" panose="02040502050405020303" pitchFamily="18" charset="0"/>
              </a:rPr>
              <a:t>All ions oscillate within the quadrupole</a:t>
            </a:r>
          </a:p>
          <a:p>
            <a:pPr marL="1146175" lvl="2" indent="-231775"/>
            <a:endParaRPr lang="en-US" altLang="en-US" sz="2000" dirty="0">
              <a:latin typeface="Georgia" panose="02040502050405020303" pitchFamily="18" charset="0"/>
            </a:endParaRPr>
          </a:p>
          <a:p>
            <a:pPr marL="1146175" lvl="2" indent="-231775"/>
            <a:r>
              <a:rPr lang="en-IN" sz="2000" dirty="0">
                <a:solidFill>
                  <a:srgbClr val="0070C0"/>
                </a:solidFill>
              </a:rPr>
              <a:t>⤷</a:t>
            </a:r>
            <a:r>
              <a:rPr lang="en-IN" sz="2000" dirty="0"/>
              <a:t> </a:t>
            </a:r>
            <a:r>
              <a:rPr lang="en-US" altLang="en-US" sz="2000" dirty="0">
                <a:latin typeface="Georgia" panose="02040502050405020303" pitchFamily="18" charset="0"/>
              </a:rPr>
              <a:t>By keeping a potential at the other end of the quadrupole, </a:t>
            </a:r>
            <a:r>
              <a:rPr lang="en-US" altLang="en-US" sz="2000" dirty="0">
                <a:solidFill>
                  <a:srgbClr val="0070C0"/>
                </a:solidFill>
                <a:latin typeface="Georgia" panose="02040502050405020303" pitchFamily="18" charset="0"/>
              </a:rPr>
              <a:t>all ions can be transmitted together </a:t>
            </a:r>
            <a:r>
              <a:rPr lang="en-US" altLang="en-US" sz="2000" dirty="0">
                <a:latin typeface="Georgia" panose="02040502050405020303" pitchFamily="18" charset="0"/>
              </a:rPr>
              <a:t>through the quadrupole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7C40AC-F0CA-9FC7-21C6-17845C936D08}"/>
              </a:ext>
            </a:extLst>
          </p:cNvPr>
          <p:cNvSpPr txBox="1"/>
          <p:nvPr/>
        </p:nvSpPr>
        <p:spPr>
          <a:xfrm>
            <a:off x="104931" y="0"/>
            <a:ext cx="6145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Georgia" panose="02040502050405020303" pitchFamily="18" charset="0"/>
              </a:rPr>
              <a:t>Mass Spectrometry</a:t>
            </a:r>
            <a:endParaRPr lang="en-IN" sz="4000" dirty="0">
              <a:latin typeface="Georgia" panose="020405020504050203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1C103B-4B3D-3B81-9519-CC32B051F92C}"/>
              </a:ext>
            </a:extLst>
          </p:cNvPr>
          <p:cNvSpPr txBox="1"/>
          <p:nvPr/>
        </p:nvSpPr>
        <p:spPr>
          <a:xfrm>
            <a:off x="407232" y="527154"/>
            <a:ext cx="6145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Georgia" panose="02040502050405020303" pitchFamily="18" charset="0"/>
              </a:rPr>
              <a:t>Mass analysis by the quadrupoles (3)</a:t>
            </a:r>
            <a:endParaRPr lang="en-IN" sz="4000" dirty="0">
              <a:solidFill>
                <a:schemeClr val="accent4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262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D45617-D830-7F3F-B755-3EEA31360305}"/>
              </a:ext>
            </a:extLst>
          </p:cNvPr>
          <p:cNvSpPr txBox="1"/>
          <p:nvPr/>
        </p:nvSpPr>
        <p:spPr>
          <a:xfrm>
            <a:off x="1317354" y="3548643"/>
            <a:ext cx="1177159" cy="92333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Mobile Phase reservoir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A6B6D3-247A-41B9-F3F1-A7F089D524C0}"/>
              </a:ext>
            </a:extLst>
          </p:cNvPr>
          <p:cNvSpPr/>
          <p:nvPr/>
        </p:nvSpPr>
        <p:spPr>
          <a:xfrm>
            <a:off x="3573327" y="4301568"/>
            <a:ext cx="3552497" cy="223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27428D-B9B6-8718-7FE7-0121D6595F8F}"/>
              </a:ext>
            </a:extLst>
          </p:cNvPr>
          <p:cNvSpPr txBox="1"/>
          <p:nvPr/>
        </p:nvSpPr>
        <p:spPr>
          <a:xfrm>
            <a:off x="4360742" y="4537794"/>
            <a:ext cx="1759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Stationery phase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D2366D-B2F6-6907-4A1F-8441B9537F01}"/>
              </a:ext>
            </a:extLst>
          </p:cNvPr>
          <p:cNvSpPr txBox="1"/>
          <p:nvPr/>
        </p:nvSpPr>
        <p:spPr>
          <a:xfrm>
            <a:off x="7644583" y="3677945"/>
            <a:ext cx="1119994" cy="664726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Detection System</a:t>
            </a:r>
            <a:endParaRPr lang="en-IN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C6BDEB9-5FFB-2379-9F9D-0F9874BBB7AB}"/>
              </a:ext>
            </a:extLst>
          </p:cNvPr>
          <p:cNvCxnSpPr>
            <a:cxnSpLocks/>
          </p:cNvCxnSpPr>
          <p:nvPr/>
        </p:nvCxnSpPr>
        <p:spPr>
          <a:xfrm>
            <a:off x="2494513" y="3968268"/>
            <a:ext cx="509290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C5021D52-0958-78FB-C9FE-8172CE0945EE}"/>
              </a:ext>
            </a:extLst>
          </p:cNvPr>
          <p:cNvGrpSpPr/>
          <p:nvPr/>
        </p:nvGrpSpPr>
        <p:grpSpPr>
          <a:xfrm>
            <a:off x="9341330" y="3185671"/>
            <a:ext cx="1008993" cy="941422"/>
            <a:chOff x="8396450" y="2695531"/>
            <a:chExt cx="1008993" cy="94142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21BA13D-AFF0-6E1F-5B3F-277A99CA5D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8542282" y="2695531"/>
              <a:ext cx="717331" cy="717331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2B1D045-D967-4DA9-C986-D94292AD0856}"/>
                </a:ext>
              </a:extLst>
            </p:cNvPr>
            <p:cNvSpPr/>
            <p:nvPr/>
          </p:nvSpPr>
          <p:spPr>
            <a:xfrm>
              <a:off x="8396450" y="3413608"/>
              <a:ext cx="1008993" cy="223345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74611FF-7628-56CD-A3C1-8A72F17FD31E}"/>
              </a:ext>
            </a:extLst>
          </p:cNvPr>
          <p:cNvGrpSpPr/>
          <p:nvPr/>
        </p:nvGrpSpPr>
        <p:grpSpPr>
          <a:xfrm>
            <a:off x="9546281" y="3278338"/>
            <a:ext cx="599089" cy="369332"/>
            <a:chOff x="9900745" y="3876847"/>
            <a:chExt cx="599089" cy="369332"/>
          </a:xfrm>
        </p:grpSpPr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9594E96B-07D3-3803-55E6-40F1E1E62CFA}"/>
                </a:ext>
              </a:extLst>
            </p:cNvPr>
            <p:cNvSpPr/>
            <p:nvPr/>
          </p:nvSpPr>
          <p:spPr>
            <a:xfrm>
              <a:off x="9984828" y="3876847"/>
              <a:ext cx="73572" cy="369332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B444DBE0-7B38-1AF1-07A2-20607249C358}"/>
                </a:ext>
              </a:extLst>
            </p:cNvPr>
            <p:cNvSpPr/>
            <p:nvPr/>
          </p:nvSpPr>
          <p:spPr>
            <a:xfrm>
              <a:off x="10137228" y="4014957"/>
              <a:ext cx="73572" cy="225972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FABBB3-190D-E994-041F-2CC768100ED9}"/>
                </a:ext>
              </a:extLst>
            </p:cNvPr>
            <p:cNvCxnSpPr/>
            <p:nvPr/>
          </p:nvCxnSpPr>
          <p:spPr>
            <a:xfrm>
              <a:off x="9900745" y="4246179"/>
              <a:ext cx="5990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34F136F-4E9E-867A-B2AE-D5924B95DDCC}"/>
              </a:ext>
            </a:extLst>
          </p:cNvPr>
          <p:cNvGrpSpPr/>
          <p:nvPr/>
        </p:nvGrpSpPr>
        <p:grpSpPr>
          <a:xfrm>
            <a:off x="2502310" y="2416323"/>
            <a:ext cx="926151" cy="1521294"/>
            <a:chOff x="1557430" y="1694963"/>
            <a:chExt cx="926151" cy="1521294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6FADBCB-7659-0A7A-37EF-0E3F8BEAF458}"/>
                </a:ext>
              </a:extLst>
            </p:cNvPr>
            <p:cNvGrpSpPr/>
            <p:nvPr/>
          </p:nvGrpSpPr>
          <p:grpSpPr>
            <a:xfrm>
              <a:off x="1973212" y="2327580"/>
              <a:ext cx="108000" cy="888677"/>
              <a:chOff x="10110954" y="2510631"/>
              <a:chExt cx="108000" cy="888677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C8D73F4-F2EF-579D-3CCA-CDCFE9679BBC}"/>
                  </a:ext>
                </a:extLst>
              </p:cNvPr>
              <p:cNvSpPr/>
              <p:nvPr/>
            </p:nvSpPr>
            <p:spPr>
              <a:xfrm>
                <a:off x="10121462" y="2771919"/>
                <a:ext cx="73572" cy="3640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4502CA38-F869-FDA5-034A-D83052CA6429}"/>
                  </a:ext>
                </a:extLst>
              </p:cNvPr>
              <p:cNvCxnSpPr/>
              <p:nvPr/>
            </p:nvCxnSpPr>
            <p:spPr>
              <a:xfrm>
                <a:off x="10163506" y="2510631"/>
                <a:ext cx="0" cy="3368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5C2D85BC-C9C2-9449-052D-A5E80629F0E6}"/>
                  </a:ext>
                </a:extLst>
              </p:cNvPr>
              <p:cNvCxnSpPr/>
              <p:nvPr/>
            </p:nvCxnSpPr>
            <p:spPr>
              <a:xfrm>
                <a:off x="10158594" y="3062429"/>
                <a:ext cx="0" cy="3368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3C9E6165-D170-727F-270D-55C137020F57}"/>
                  </a:ext>
                </a:extLst>
              </p:cNvPr>
              <p:cNvCxnSpPr/>
              <p:nvPr/>
            </p:nvCxnSpPr>
            <p:spPr>
              <a:xfrm>
                <a:off x="10110954" y="2510631"/>
                <a:ext cx="108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E75C9A2-6B3D-AEEB-2771-B8125D85BA0E}"/>
                </a:ext>
              </a:extLst>
            </p:cNvPr>
            <p:cNvSpPr txBox="1"/>
            <p:nvPr/>
          </p:nvSpPr>
          <p:spPr>
            <a:xfrm>
              <a:off x="1557430" y="1694963"/>
              <a:ext cx="9261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A</a:t>
              </a:r>
              <a:r>
                <a:rPr lang="en-US" dirty="0"/>
                <a:t> + </a:t>
              </a:r>
              <a:r>
                <a:rPr lang="en-US" dirty="0">
                  <a:solidFill>
                    <a:srgbClr val="00B050"/>
                  </a:solidFill>
                </a:rPr>
                <a:t>B</a:t>
              </a:r>
            </a:p>
            <a:p>
              <a:pPr algn="ctr"/>
              <a:r>
                <a:rPr lang="en-US" dirty="0"/>
                <a:t>Mixture</a:t>
              </a:r>
              <a:endParaRPr lang="en-IN" dirty="0"/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E554B43-DEE9-5D48-7D89-E1A5E96AE9DC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8764577" y="4010308"/>
            <a:ext cx="576753" cy="5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2593658-859E-1729-449E-52DA8C117EA6}"/>
              </a:ext>
            </a:extLst>
          </p:cNvPr>
          <p:cNvGrpSpPr/>
          <p:nvPr/>
        </p:nvGrpSpPr>
        <p:grpSpPr>
          <a:xfrm>
            <a:off x="4286288" y="3968268"/>
            <a:ext cx="2044631" cy="320420"/>
            <a:chOff x="3341408" y="3246908"/>
            <a:chExt cx="2044631" cy="320420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AA26437-69E2-20FF-CD8E-402CD7DF9EFD}"/>
                </a:ext>
              </a:extLst>
            </p:cNvPr>
            <p:cNvCxnSpPr>
              <a:cxnSpLocks/>
            </p:cNvCxnSpPr>
            <p:nvPr/>
          </p:nvCxnSpPr>
          <p:spPr>
            <a:xfrm>
              <a:off x="5386039" y="3246908"/>
              <a:ext cx="0" cy="315854"/>
            </a:xfrm>
            <a:prstGeom prst="straightConnector1">
              <a:avLst/>
            </a:prstGeom>
            <a:ln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555E9EE-2567-5488-413E-C4A6801EC7EB}"/>
                </a:ext>
              </a:extLst>
            </p:cNvPr>
            <p:cNvCxnSpPr>
              <a:cxnSpLocks/>
            </p:cNvCxnSpPr>
            <p:nvPr/>
          </p:nvCxnSpPr>
          <p:spPr>
            <a:xfrm>
              <a:off x="4998793" y="3246908"/>
              <a:ext cx="0" cy="315854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54FA9C8-CA65-CD7A-BFD7-A93AE2579E13}"/>
                </a:ext>
              </a:extLst>
            </p:cNvPr>
            <p:cNvCxnSpPr>
              <a:cxnSpLocks/>
            </p:cNvCxnSpPr>
            <p:nvPr/>
          </p:nvCxnSpPr>
          <p:spPr>
            <a:xfrm>
              <a:off x="5175703" y="3246908"/>
              <a:ext cx="0" cy="315854"/>
            </a:xfrm>
            <a:prstGeom prst="straightConnector1">
              <a:avLst/>
            </a:prstGeom>
            <a:ln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B617D8D-D132-5185-4638-561499ADFC99}"/>
                </a:ext>
              </a:extLst>
            </p:cNvPr>
            <p:cNvCxnSpPr>
              <a:cxnSpLocks/>
            </p:cNvCxnSpPr>
            <p:nvPr/>
          </p:nvCxnSpPr>
          <p:spPr>
            <a:xfrm>
              <a:off x="4818911" y="3246908"/>
              <a:ext cx="0" cy="315854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F5F3DBC-64FE-DBAF-AAA6-B1A6010480E2}"/>
                </a:ext>
              </a:extLst>
            </p:cNvPr>
            <p:cNvCxnSpPr>
              <a:cxnSpLocks/>
            </p:cNvCxnSpPr>
            <p:nvPr/>
          </p:nvCxnSpPr>
          <p:spPr>
            <a:xfrm>
              <a:off x="4431665" y="3246908"/>
              <a:ext cx="0" cy="315854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D77A2F4-2A39-059B-E45A-FB31B14FCADC}"/>
                </a:ext>
              </a:extLst>
            </p:cNvPr>
            <p:cNvCxnSpPr>
              <a:cxnSpLocks/>
            </p:cNvCxnSpPr>
            <p:nvPr/>
          </p:nvCxnSpPr>
          <p:spPr>
            <a:xfrm>
              <a:off x="4608575" y="3246908"/>
              <a:ext cx="0" cy="315854"/>
            </a:xfrm>
            <a:prstGeom prst="straightConnector1">
              <a:avLst/>
            </a:prstGeom>
            <a:ln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A273884-2D1F-8ABE-48C2-19228D42A2D6}"/>
                </a:ext>
              </a:extLst>
            </p:cNvPr>
            <p:cNvCxnSpPr>
              <a:cxnSpLocks/>
            </p:cNvCxnSpPr>
            <p:nvPr/>
          </p:nvCxnSpPr>
          <p:spPr>
            <a:xfrm>
              <a:off x="4295782" y="3251474"/>
              <a:ext cx="0" cy="315854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6360B10-D5A6-24B5-FEF9-0D2A9BC945FB}"/>
                </a:ext>
              </a:extLst>
            </p:cNvPr>
            <p:cNvCxnSpPr>
              <a:cxnSpLocks/>
            </p:cNvCxnSpPr>
            <p:nvPr/>
          </p:nvCxnSpPr>
          <p:spPr>
            <a:xfrm>
              <a:off x="3908536" y="3251474"/>
              <a:ext cx="0" cy="315854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A4AA1D4-8A59-485B-3A83-0F577AABF1A7}"/>
                </a:ext>
              </a:extLst>
            </p:cNvPr>
            <p:cNvCxnSpPr>
              <a:cxnSpLocks/>
            </p:cNvCxnSpPr>
            <p:nvPr/>
          </p:nvCxnSpPr>
          <p:spPr>
            <a:xfrm>
              <a:off x="4085446" y="3251474"/>
              <a:ext cx="0" cy="315854"/>
            </a:xfrm>
            <a:prstGeom prst="straightConnector1">
              <a:avLst/>
            </a:prstGeom>
            <a:ln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0776A129-328F-26B5-E671-0DF10B0E7045}"/>
                </a:ext>
              </a:extLst>
            </p:cNvPr>
            <p:cNvCxnSpPr>
              <a:cxnSpLocks/>
            </p:cNvCxnSpPr>
            <p:nvPr/>
          </p:nvCxnSpPr>
          <p:spPr>
            <a:xfrm>
              <a:off x="3728654" y="3251474"/>
              <a:ext cx="0" cy="315854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755C3DE-121B-67FA-301A-01D91B04DC32}"/>
                </a:ext>
              </a:extLst>
            </p:cNvPr>
            <p:cNvCxnSpPr>
              <a:cxnSpLocks/>
            </p:cNvCxnSpPr>
            <p:nvPr/>
          </p:nvCxnSpPr>
          <p:spPr>
            <a:xfrm>
              <a:off x="3341408" y="3251474"/>
              <a:ext cx="0" cy="315854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B576B1D-303C-2CD4-43F7-E9F508769BA5}"/>
                </a:ext>
              </a:extLst>
            </p:cNvPr>
            <p:cNvCxnSpPr>
              <a:cxnSpLocks/>
            </p:cNvCxnSpPr>
            <p:nvPr/>
          </p:nvCxnSpPr>
          <p:spPr>
            <a:xfrm>
              <a:off x="3518318" y="3251474"/>
              <a:ext cx="0" cy="315854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3E416FF2-CEAE-24B0-31A1-5AF7E501D559}"/>
              </a:ext>
            </a:extLst>
          </p:cNvPr>
          <p:cNvSpPr txBox="1"/>
          <p:nvPr/>
        </p:nvSpPr>
        <p:spPr>
          <a:xfrm>
            <a:off x="104931" y="0"/>
            <a:ext cx="6145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Georgia" panose="02040502050405020303" pitchFamily="18" charset="0"/>
              </a:rPr>
              <a:t>Chromatography</a:t>
            </a:r>
            <a:endParaRPr lang="en-IN" sz="4000" dirty="0">
              <a:latin typeface="Georgia" panose="02040502050405020303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46E01D5-842D-0C75-92D4-E918562B0341}"/>
              </a:ext>
            </a:extLst>
          </p:cNvPr>
          <p:cNvSpPr txBox="1"/>
          <p:nvPr/>
        </p:nvSpPr>
        <p:spPr>
          <a:xfrm>
            <a:off x="407232" y="527154"/>
            <a:ext cx="6145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Georgia" panose="02040502050405020303" pitchFamily="18" charset="0"/>
              </a:rPr>
              <a:t>HPLC, GC…</a:t>
            </a:r>
            <a:endParaRPr lang="en-IN" sz="4000" dirty="0">
              <a:solidFill>
                <a:schemeClr val="accent4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748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7C40AC-F0CA-9FC7-21C6-17845C936D08}"/>
              </a:ext>
            </a:extLst>
          </p:cNvPr>
          <p:cNvSpPr txBox="1"/>
          <p:nvPr/>
        </p:nvSpPr>
        <p:spPr>
          <a:xfrm>
            <a:off x="104931" y="0"/>
            <a:ext cx="6145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Georgia" panose="02040502050405020303" pitchFamily="18" charset="0"/>
              </a:rPr>
              <a:t>Mass Spectrometry</a:t>
            </a:r>
            <a:endParaRPr lang="en-IN" sz="4000" dirty="0">
              <a:latin typeface="Georgia" panose="020405020504050203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1C103B-4B3D-3B81-9519-CC32B051F92C}"/>
              </a:ext>
            </a:extLst>
          </p:cNvPr>
          <p:cNvSpPr txBox="1"/>
          <p:nvPr/>
        </p:nvSpPr>
        <p:spPr>
          <a:xfrm>
            <a:off x="407232" y="527154"/>
            <a:ext cx="6145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Georgia" panose="02040502050405020303" pitchFamily="18" charset="0"/>
              </a:rPr>
              <a:t>Detection of ions</a:t>
            </a:r>
            <a:endParaRPr lang="en-IN" sz="4000" dirty="0">
              <a:solidFill>
                <a:schemeClr val="accent4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2" name="Text Box 42">
            <a:extLst>
              <a:ext uri="{FF2B5EF4-FFF2-40B4-BE49-F238E27FC236}">
                <a16:creationId xmlns:a16="http://schemas.microsoft.com/office/drawing/2014/main" id="{A30488FD-9363-5C3A-B430-E663DB61E6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232" y="1617573"/>
            <a:ext cx="4192249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sz="2400" dirty="0">
                <a:latin typeface="Georgia" panose="02040502050405020303" pitchFamily="18" charset="0"/>
              </a:rPr>
              <a:t>Electron Multiplier</a:t>
            </a:r>
          </a:p>
          <a:p>
            <a:pPr marL="225425" indent="-225425" eaLnBrk="0" hangingPunct="0"/>
            <a:r>
              <a:rPr lang="en-IN" sz="2000" dirty="0">
                <a:solidFill>
                  <a:srgbClr val="0070C0"/>
                </a:solidFill>
              </a:rPr>
              <a:t>⤷</a:t>
            </a:r>
            <a:r>
              <a:rPr lang="en-IN" sz="2000" dirty="0"/>
              <a:t> </a:t>
            </a:r>
            <a:r>
              <a:rPr lang="en-US" altLang="en-US" sz="2000" dirty="0">
                <a:latin typeface="Georgia" panose="02040502050405020303" pitchFamily="18" charset="0"/>
              </a:rPr>
              <a:t>The sides of the detector are </a:t>
            </a:r>
            <a:r>
              <a:rPr lang="en-US" altLang="en-US" sz="2000" dirty="0">
                <a:solidFill>
                  <a:srgbClr val="0070C0"/>
                </a:solidFill>
                <a:latin typeface="Georgia" panose="02040502050405020303" pitchFamily="18" charset="0"/>
              </a:rPr>
              <a:t>coated</a:t>
            </a:r>
            <a:r>
              <a:rPr lang="en-US" altLang="en-US" sz="2000" dirty="0">
                <a:latin typeface="Georgia" panose="02040502050405020303" pitchFamily="18" charset="0"/>
              </a:rPr>
              <a:t> with material that produces electrons on </a:t>
            </a:r>
            <a:r>
              <a:rPr lang="en-US" altLang="en-US" sz="2000" dirty="0">
                <a:solidFill>
                  <a:srgbClr val="0070C0"/>
                </a:solidFill>
                <a:latin typeface="Georgia" panose="02040502050405020303" pitchFamily="18" charset="0"/>
              </a:rPr>
              <a:t>impact by charged particles</a:t>
            </a:r>
          </a:p>
        </p:txBody>
      </p:sp>
      <p:grpSp>
        <p:nvGrpSpPr>
          <p:cNvPr id="6" name="Group 7">
            <a:extLst>
              <a:ext uri="{FF2B5EF4-FFF2-40B4-BE49-F238E27FC236}">
                <a16:creationId xmlns:a16="http://schemas.microsoft.com/office/drawing/2014/main" id="{C782CC73-15F5-6EA0-9E71-4C98CF83705A}"/>
              </a:ext>
            </a:extLst>
          </p:cNvPr>
          <p:cNvGrpSpPr>
            <a:grpSpLocks/>
          </p:cNvGrpSpPr>
          <p:nvPr/>
        </p:nvGrpSpPr>
        <p:grpSpPr bwMode="auto">
          <a:xfrm>
            <a:off x="7067550" y="1515973"/>
            <a:ext cx="3302000" cy="3263900"/>
            <a:chOff x="2736" y="1616"/>
            <a:chExt cx="2080" cy="2056"/>
          </a:xfrm>
          <a:solidFill>
            <a:schemeClr val="accent4"/>
          </a:solidFill>
        </p:grpSpPr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5A9CFB52-BCFF-5370-AC36-915055FAE8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" y="1616"/>
              <a:ext cx="2024" cy="2056"/>
            </a:xfrm>
            <a:custGeom>
              <a:avLst/>
              <a:gdLst>
                <a:gd name="T0" fmla="*/ 40 w 2024"/>
                <a:gd name="T1" fmla="*/ 1072 h 2056"/>
                <a:gd name="T2" fmla="*/ 40 w 2024"/>
                <a:gd name="T3" fmla="*/ 160 h 2056"/>
                <a:gd name="T4" fmla="*/ 184 w 2024"/>
                <a:gd name="T5" fmla="*/ 112 h 2056"/>
                <a:gd name="T6" fmla="*/ 664 w 2024"/>
                <a:gd name="T7" fmla="*/ 256 h 2056"/>
                <a:gd name="T8" fmla="*/ 1288 w 2024"/>
                <a:gd name="T9" fmla="*/ 688 h 2056"/>
                <a:gd name="T10" fmla="*/ 1768 w 2024"/>
                <a:gd name="T11" fmla="*/ 1360 h 2056"/>
                <a:gd name="T12" fmla="*/ 2008 w 2024"/>
                <a:gd name="T13" fmla="*/ 1936 h 2056"/>
                <a:gd name="T14" fmla="*/ 1864 w 2024"/>
                <a:gd name="T15" fmla="*/ 2032 h 2056"/>
                <a:gd name="T16" fmla="*/ 1816 w 2024"/>
                <a:gd name="T17" fmla="*/ 1984 h 2056"/>
                <a:gd name="T18" fmla="*/ 1432 w 2024"/>
                <a:gd name="T19" fmla="*/ 1600 h 2056"/>
                <a:gd name="T20" fmla="*/ 952 w 2024"/>
                <a:gd name="T21" fmla="*/ 1312 h 2056"/>
                <a:gd name="T22" fmla="*/ 280 w 2024"/>
                <a:gd name="T23" fmla="*/ 1120 h 2056"/>
                <a:gd name="T24" fmla="*/ 40 w 2024"/>
                <a:gd name="T25" fmla="*/ 1120 h 2056"/>
                <a:gd name="T26" fmla="*/ 40 w 2024"/>
                <a:gd name="T27" fmla="*/ 1072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24" h="2056">
                  <a:moveTo>
                    <a:pt x="40" y="1072"/>
                  </a:moveTo>
                  <a:cubicBezTo>
                    <a:pt x="40" y="912"/>
                    <a:pt x="16" y="320"/>
                    <a:pt x="40" y="160"/>
                  </a:cubicBezTo>
                  <a:cubicBezTo>
                    <a:pt x="64" y="0"/>
                    <a:pt x="80" y="96"/>
                    <a:pt x="184" y="112"/>
                  </a:cubicBezTo>
                  <a:cubicBezTo>
                    <a:pt x="288" y="128"/>
                    <a:pt x="480" y="160"/>
                    <a:pt x="664" y="256"/>
                  </a:cubicBezTo>
                  <a:cubicBezTo>
                    <a:pt x="848" y="352"/>
                    <a:pt x="1104" y="504"/>
                    <a:pt x="1288" y="688"/>
                  </a:cubicBezTo>
                  <a:cubicBezTo>
                    <a:pt x="1472" y="872"/>
                    <a:pt x="1648" y="1152"/>
                    <a:pt x="1768" y="1360"/>
                  </a:cubicBezTo>
                  <a:cubicBezTo>
                    <a:pt x="1888" y="1568"/>
                    <a:pt x="1992" y="1824"/>
                    <a:pt x="2008" y="1936"/>
                  </a:cubicBezTo>
                  <a:cubicBezTo>
                    <a:pt x="2024" y="2048"/>
                    <a:pt x="1896" y="2024"/>
                    <a:pt x="1864" y="2032"/>
                  </a:cubicBezTo>
                  <a:cubicBezTo>
                    <a:pt x="1832" y="2040"/>
                    <a:pt x="1888" y="2056"/>
                    <a:pt x="1816" y="1984"/>
                  </a:cubicBezTo>
                  <a:cubicBezTo>
                    <a:pt x="1744" y="1912"/>
                    <a:pt x="1576" y="1712"/>
                    <a:pt x="1432" y="1600"/>
                  </a:cubicBezTo>
                  <a:cubicBezTo>
                    <a:pt x="1288" y="1488"/>
                    <a:pt x="1144" y="1392"/>
                    <a:pt x="952" y="1312"/>
                  </a:cubicBezTo>
                  <a:cubicBezTo>
                    <a:pt x="760" y="1232"/>
                    <a:pt x="432" y="1152"/>
                    <a:pt x="280" y="1120"/>
                  </a:cubicBezTo>
                  <a:cubicBezTo>
                    <a:pt x="128" y="1088"/>
                    <a:pt x="80" y="1128"/>
                    <a:pt x="40" y="1120"/>
                  </a:cubicBezTo>
                  <a:cubicBezTo>
                    <a:pt x="0" y="1112"/>
                    <a:pt x="40" y="1232"/>
                    <a:pt x="40" y="1072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8DE49B46-FFA9-19DD-092D-B775F82908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680"/>
              <a:ext cx="192" cy="1104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9" name="Line 10">
            <a:extLst>
              <a:ext uri="{FF2B5EF4-FFF2-40B4-BE49-F238E27FC236}">
                <a16:creationId xmlns:a16="http://schemas.microsoft.com/office/drawing/2014/main" id="{6060F490-9BC4-974F-7573-776EE2CA08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81750" y="1769973"/>
            <a:ext cx="1447800" cy="685800"/>
          </a:xfrm>
          <a:prstGeom prst="line">
            <a:avLst/>
          </a:prstGeom>
          <a:noFill/>
          <a:ln w="9525">
            <a:solidFill>
              <a:srgbClr val="8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10" name="Group 11">
            <a:extLst>
              <a:ext uri="{FF2B5EF4-FFF2-40B4-BE49-F238E27FC236}">
                <a16:creationId xmlns:a16="http://schemas.microsoft.com/office/drawing/2014/main" id="{95B62FAE-237C-0C58-0586-3DD29905DC73}"/>
              </a:ext>
            </a:extLst>
          </p:cNvPr>
          <p:cNvGrpSpPr>
            <a:grpSpLocks/>
          </p:cNvGrpSpPr>
          <p:nvPr/>
        </p:nvGrpSpPr>
        <p:grpSpPr bwMode="auto">
          <a:xfrm>
            <a:off x="7829550" y="1769973"/>
            <a:ext cx="304800" cy="1676400"/>
            <a:chOff x="3216" y="1776"/>
            <a:chExt cx="192" cy="1056"/>
          </a:xfrm>
        </p:grpSpPr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3D4A2206-8E36-F8BC-608D-566E67F03F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1776"/>
              <a:ext cx="96" cy="1008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DE4EC7E4-8712-B089-7BC5-D0434B529F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1776"/>
              <a:ext cx="192" cy="1056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F7D57004-2AD2-16A7-FC24-78F458CAA2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1776"/>
              <a:ext cx="0" cy="960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4" name="Group 15">
            <a:extLst>
              <a:ext uri="{FF2B5EF4-FFF2-40B4-BE49-F238E27FC236}">
                <a16:creationId xmlns:a16="http://schemas.microsoft.com/office/drawing/2014/main" id="{9E79A8A2-2EDE-F74F-A541-29D8EAF7A459}"/>
              </a:ext>
            </a:extLst>
          </p:cNvPr>
          <p:cNvGrpSpPr>
            <a:grpSpLocks/>
          </p:cNvGrpSpPr>
          <p:nvPr/>
        </p:nvGrpSpPr>
        <p:grpSpPr bwMode="auto">
          <a:xfrm>
            <a:off x="7829550" y="2150973"/>
            <a:ext cx="1905000" cy="1295400"/>
            <a:chOff x="3216" y="2016"/>
            <a:chExt cx="1200" cy="816"/>
          </a:xfrm>
        </p:grpSpPr>
        <p:grpSp>
          <p:nvGrpSpPr>
            <p:cNvPr id="15" name="Group 16">
              <a:extLst>
                <a:ext uri="{FF2B5EF4-FFF2-40B4-BE49-F238E27FC236}">
                  <a16:creationId xmlns:a16="http://schemas.microsoft.com/office/drawing/2014/main" id="{DDAC2E87-220F-1B8F-2963-C6EEC6094F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16" y="2016"/>
              <a:ext cx="672" cy="720"/>
              <a:chOff x="3216" y="2016"/>
              <a:chExt cx="672" cy="720"/>
            </a:xfrm>
          </p:grpSpPr>
          <p:sp>
            <p:nvSpPr>
              <p:cNvPr id="24" name="Line 17">
                <a:extLst>
                  <a:ext uri="{FF2B5EF4-FFF2-40B4-BE49-F238E27FC236}">
                    <a16:creationId xmlns:a16="http://schemas.microsoft.com/office/drawing/2014/main" id="{8B002ECD-9F41-6861-03DD-4854C6433A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16" y="2112"/>
                <a:ext cx="576" cy="624"/>
              </a:xfrm>
              <a:prstGeom prst="line">
                <a:avLst/>
              </a:prstGeom>
              <a:noFill/>
              <a:ln w="9525">
                <a:solidFill>
                  <a:srgbClr val="8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" name="Line 18">
                <a:extLst>
                  <a:ext uri="{FF2B5EF4-FFF2-40B4-BE49-F238E27FC236}">
                    <a16:creationId xmlns:a16="http://schemas.microsoft.com/office/drawing/2014/main" id="{A5717B64-90C4-1277-3EB4-C9FE5B29C7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16" y="2016"/>
                <a:ext cx="480" cy="720"/>
              </a:xfrm>
              <a:prstGeom prst="line">
                <a:avLst/>
              </a:prstGeom>
              <a:noFill/>
              <a:ln w="9525">
                <a:solidFill>
                  <a:srgbClr val="8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6" name="Line 19">
                <a:extLst>
                  <a:ext uri="{FF2B5EF4-FFF2-40B4-BE49-F238E27FC236}">
                    <a16:creationId xmlns:a16="http://schemas.microsoft.com/office/drawing/2014/main" id="{6111133A-DFC4-DD90-0A42-CA726C2925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16" y="2160"/>
                <a:ext cx="672" cy="576"/>
              </a:xfrm>
              <a:prstGeom prst="line">
                <a:avLst/>
              </a:prstGeom>
              <a:noFill/>
              <a:ln w="9525">
                <a:solidFill>
                  <a:srgbClr val="8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16" name="Group 20">
              <a:extLst>
                <a:ext uri="{FF2B5EF4-FFF2-40B4-BE49-F238E27FC236}">
                  <a16:creationId xmlns:a16="http://schemas.microsoft.com/office/drawing/2014/main" id="{879E375C-8996-1099-B86E-330B6AD350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12" y="2304"/>
              <a:ext cx="960" cy="480"/>
              <a:chOff x="3312" y="2304"/>
              <a:chExt cx="960" cy="480"/>
            </a:xfrm>
          </p:grpSpPr>
          <p:sp>
            <p:nvSpPr>
              <p:cNvPr id="21" name="Line 21">
                <a:extLst>
                  <a:ext uri="{FF2B5EF4-FFF2-40B4-BE49-F238E27FC236}">
                    <a16:creationId xmlns:a16="http://schemas.microsoft.com/office/drawing/2014/main" id="{87218338-8CA7-2F28-468D-12AF8885A4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12" y="2304"/>
                <a:ext cx="768" cy="480"/>
              </a:xfrm>
              <a:prstGeom prst="line">
                <a:avLst/>
              </a:prstGeom>
              <a:noFill/>
              <a:ln w="9525">
                <a:solidFill>
                  <a:srgbClr val="8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" name="Line 22">
                <a:extLst>
                  <a:ext uri="{FF2B5EF4-FFF2-40B4-BE49-F238E27FC236}">
                    <a16:creationId xmlns:a16="http://schemas.microsoft.com/office/drawing/2014/main" id="{731BE495-3B9A-2D85-C20D-2D81A3D072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12" y="2400"/>
                <a:ext cx="864" cy="384"/>
              </a:xfrm>
              <a:prstGeom prst="line">
                <a:avLst/>
              </a:prstGeom>
              <a:noFill/>
              <a:ln w="9525">
                <a:solidFill>
                  <a:srgbClr val="8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3" name="Line 23">
                <a:extLst>
                  <a:ext uri="{FF2B5EF4-FFF2-40B4-BE49-F238E27FC236}">
                    <a16:creationId xmlns:a16="http://schemas.microsoft.com/office/drawing/2014/main" id="{EF189606-D5C2-49E4-DFAF-9AFE562F57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12" y="2496"/>
                <a:ext cx="960" cy="288"/>
              </a:xfrm>
              <a:prstGeom prst="line">
                <a:avLst/>
              </a:prstGeom>
              <a:noFill/>
              <a:ln w="9525">
                <a:solidFill>
                  <a:srgbClr val="8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17" name="Group 24">
              <a:extLst>
                <a:ext uri="{FF2B5EF4-FFF2-40B4-BE49-F238E27FC236}">
                  <a16:creationId xmlns:a16="http://schemas.microsoft.com/office/drawing/2014/main" id="{2329D82D-0748-5B8B-41F7-B65C7BB1E3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8" y="2592"/>
              <a:ext cx="1008" cy="240"/>
              <a:chOff x="3408" y="2592"/>
              <a:chExt cx="1008" cy="240"/>
            </a:xfrm>
          </p:grpSpPr>
          <p:sp>
            <p:nvSpPr>
              <p:cNvPr id="18" name="Line 25">
                <a:extLst>
                  <a:ext uri="{FF2B5EF4-FFF2-40B4-BE49-F238E27FC236}">
                    <a16:creationId xmlns:a16="http://schemas.microsoft.com/office/drawing/2014/main" id="{F6CF7497-E567-FCE9-9C26-1F713DCE49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08" y="2592"/>
                <a:ext cx="912" cy="240"/>
              </a:xfrm>
              <a:prstGeom prst="line">
                <a:avLst/>
              </a:prstGeom>
              <a:noFill/>
              <a:ln w="9525">
                <a:solidFill>
                  <a:srgbClr val="8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9" name="Line 26">
                <a:extLst>
                  <a:ext uri="{FF2B5EF4-FFF2-40B4-BE49-F238E27FC236}">
                    <a16:creationId xmlns:a16="http://schemas.microsoft.com/office/drawing/2014/main" id="{D4F105F1-E0F5-297B-C09F-B43DBA6840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08" y="2688"/>
                <a:ext cx="960" cy="144"/>
              </a:xfrm>
              <a:prstGeom prst="line">
                <a:avLst/>
              </a:prstGeom>
              <a:noFill/>
              <a:ln w="9525">
                <a:solidFill>
                  <a:srgbClr val="8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" name="Line 27">
                <a:extLst>
                  <a:ext uri="{FF2B5EF4-FFF2-40B4-BE49-F238E27FC236}">
                    <a16:creationId xmlns:a16="http://schemas.microsoft.com/office/drawing/2014/main" id="{B75E4665-BE1E-1E57-B03A-947F2B6468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08" y="2784"/>
                <a:ext cx="1008" cy="48"/>
              </a:xfrm>
              <a:prstGeom prst="line">
                <a:avLst/>
              </a:prstGeom>
              <a:noFill/>
              <a:ln w="9525">
                <a:solidFill>
                  <a:srgbClr val="8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</p:grpSp>
      <p:grpSp>
        <p:nvGrpSpPr>
          <p:cNvPr id="27" name="Group 28">
            <a:extLst>
              <a:ext uri="{FF2B5EF4-FFF2-40B4-BE49-F238E27FC236}">
                <a16:creationId xmlns:a16="http://schemas.microsoft.com/office/drawing/2014/main" id="{2F442BD7-92E0-DFA9-ABFE-9D3CD400F601}"/>
              </a:ext>
            </a:extLst>
          </p:cNvPr>
          <p:cNvGrpSpPr>
            <a:grpSpLocks/>
          </p:cNvGrpSpPr>
          <p:nvPr/>
        </p:nvGrpSpPr>
        <p:grpSpPr bwMode="auto">
          <a:xfrm>
            <a:off x="8591550" y="2150973"/>
            <a:ext cx="1447800" cy="2514600"/>
            <a:chOff x="3696" y="2016"/>
            <a:chExt cx="912" cy="1584"/>
          </a:xfrm>
        </p:grpSpPr>
        <p:sp>
          <p:nvSpPr>
            <p:cNvPr id="28" name="Line 29">
              <a:extLst>
                <a:ext uri="{FF2B5EF4-FFF2-40B4-BE49-F238E27FC236}">
                  <a16:creationId xmlns:a16="http://schemas.microsoft.com/office/drawing/2014/main" id="{C76F1DC0-1C2D-6365-FA32-C517821A97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2016"/>
              <a:ext cx="288" cy="1056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Line 30">
              <a:extLst>
                <a:ext uri="{FF2B5EF4-FFF2-40B4-BE49-F238E27FC236}">
                  <a16:creationId xmlns:a16="http://schemas.microsoft.com/office/drawing/2014/main" id="{61C9A1AB-4445-B606-7FEE-B51A0352DF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112"/>
              <a:ext cx="288" cy="1008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Line 31">
              <a:extLst>
                <a:ext uri="{FF2B5EF4-FFF2-40B4-BE49-F238E27FC236}">
                  <a16:creationId xmlns:a16="http://schemas.microsoft.com/office/drawing/2014/main" id="{33C18BAA-4B26-D099-6630-86A0174C80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304"/>
              <a:ext cx="192" cy="960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" name="Line 32">
              <a:extLst>
                <a:ext uri="{FF2B5EF4-FFF2-40B4-BE49-F238E27FC236}">
                  <a16:creationId xmlns:a16="http://schemas.microsoft.com/office/drawing/2014/main" id="{42A9B620-2BDE-1166-D7DA-94255C1FD2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2160"/>
              <a:ext cx="240" cy="1008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" name="Line 33">
              <a:extLst>
                <a:ext uri="{FF2B5EF4-FFF2-40B4-BE49-F238E27FC236}">
                  <a16:creationId xmlns:a16="http://schemas.microsoft.com/office/drawing/2014/main" id="{0D330514-867F-30B5-BB7E-A1BFA2D799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2400"/>
              <a:ext cx="192" cy="912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" name="Line 34">
              <a:extLst>
                <a:ext uri="{FF2B5EF4-FFF2-40B4-BE49-F238E27FC236}">
                  <a16:creationId xmlns:a16="http://schemas.microsoft.com/office/drawing/2014/main" id="{89FD76EE-06E9-B32F-04CD-217E184889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0" y="2502"/>
              <a:ext cx="192" cy="912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4" name="Line 35">
              <a:extLst>
                <a:ext uri="{FF2B5EF4-FFF2-40B4-BE49-F238E27FC236}">
                  <a16:creationId xmlns:a16="http://schemas.microsoft.com/office/drawing/2014/main" id="{131B9B1D-82AF-2419-9B15-0403BBA4E5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2592"/>
              <a:ext cx="192" cy="912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" name="Line 36">
              <a:extLst>
                <a:ext uri="{FF2B5EF4-FFF2-40B4-BE49-F238E27FC236}">
                  <a16:creationId xmlns:a16="http://schemas.microsoft.com/office/drawing/2014/main" id="{407B5452-39DB-4DF9-DE76-20F5FF0B23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2676"/>
              <a:ext cx="192" cy="864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" name="Line 37">
              <a:extLst>
                <a:ext uri="{FF2B5EF4-FFF2-40B4-BE49-F238E27FC236}">
                  <a16:creationId xmlns:a16="http://schemas.microsoft.com/office/drawing/2014/main" id="{D4E1F987-50A4-47EF-E021-5ABA2E8B8B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2784"/>
              <a:ext cx="192" cy="816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37" name="Group 38">
            <a:extLst>
              <a:ext uri="{FF2B5EF4-FFF2-40B4-BE49-F238E27FC236}">
                <a16:creationId xmlns:a16="http://schemas.microsoft.com/office/drawing/2014/main" id="{6F982701-E3D4-3C2C-8A92-69C5F286FE92}"/>
              </a:ext>
            </a:extLst>
          </p:cNvPr>
          <p:cNvGrpSpPr>
            <a:grpSpLocks/>
          </p:cNvGrpSpPr>
          <p:nvPr/>
        </p:nvGrpSpPr>
        <p:grpSpPr bwMode="auto">
          <a:xfrm>
            <a:off x="9658350" y="4817973"/>
            <a:ext cx="1544638" cy="579438"/>
            <a:chOff x="4368" y="3696"/>
            <a:chExt cx="973" cy="365"/>
          </a:xfrm>
        </p:grpSpPr>
        <p:sp>
          <p:nvSpPr>
            <p:cNvPr id="38" name="Line 39">
              <a:extLst>
                <a:ext uri="{FF2B5EF4-FFF2-40B4-BE49-F238E27FC236}">
                  <a16:creationId xmlns:a16="http://schemas.microsoft.com/office/drawing/2014/main" id="{3465FCC4-0AFC-F1DC-BA2E-8D11E41EDE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36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9" name="Text Box 40">
              <a:extLst>
                <a:ext uri="{FF2B5EF4-FFF2-40B4-BE49-F238E27FC236}">
                  <a16:creationId xmlns:a16="http://schemas.microsoft.com/office/drawing/2014/main" id="{10794FC1-359F-E69D-B539-A89CCAF5BF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3888"/>
              <a:ext cx="97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 b="1" dirty="0">
                  <a:solidFill>
                    <a:srgbClr val="0070C0"/>
                  </a:solidFill>
                  <a:latin typeface="Arial" panose="020B0604020202020204" pitchFamily="34" charset="0"/>
                </a:rPr>
                <a:t>Detectable Current</a:t>
              </a:r>
            </a:p>
          </p:txBody>
        </p:sp>
      </p:grpSp>
      <p:sp>
        <p:nvSpPr>
          <p:cNvPr id="40" name="Text Box 41">
            <a:extLst>
              <a:ext uri="{FF2B5EF4-FFF2-40B4-BE49-F238E27FC236}">
                <a16:creationId xmlns:a16="http://schemas.microsoft.com/office/drawing/2014/main" id="{519C1E19-0B93-95D2-0189-0B4F802B98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303373"/>
            <a:ext cx="317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dirty="0">
                <a:solidFill>
                  <a:srgbClr val="0070C0"/>
                </a:solidFill>
                <a:latin typeface="Arial" panose="020B0604020202020204" pitchFamily="34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824390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DDF6FD1-9F3A-E507-1ED7-FA1E19808EA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rgbClr val="0070C0"/>
                </a:solidFill>
                <a:latin typeface="Georgia" panose="02040502050405020303" pitchFamily="18" charset="0"/>
              </a:rPr>
              <a:t>M</a:t>
            </a:r>
            <a:r>
              <a:rPr lang="en-IN" dirty="0">
                <a:latin typeface="Georgia" panose="02040502050405020303" pitchFamily="18" charset="0"/>
              </a:rPr>
              <a:t>ultiple </a:t>
            </a:r>
            <a:r>
              <a:rPr lang="en-IN" dirty="0">
                <a:solidFill>
                  <a:srgbClr val="0070C0"/>
                </a:solidFill>
                <a:latin typeface="Georgia" panose="02040502050405020303" pitchFamily="18" charset="0"/>
              </a:rPr>
              <a:t>R</a:t>
            </a:r>
            <a:r>
              <a:rPr lang="en-IN" dirty="0">
                <a:latin typeface="Georgia" panose="02040502050405020303" pitchFamily="18" charset="0"/>
              </a:rPr>
              <a:t>eaction </a:t>
            </a:r>
            <a:r>
              <a:rPr lang="en-IN" dirty="0">
                <a:solidFill>
                  <a:srgbClr val="0070C0"/>
                </a:solidFill>
                <a:latin typeface="Georgia" panose="02040502050405020303" pitchFamily="18" charset="0"/>
              </a:rPr>
              <a:t>M</a:t>
            </a:r>
            <a:r>
              <a:rPr lang="en-IN" dirty="0">
                <a:latin typeface="Georgia" panose="02040502050405020303" pitchFamily="18" charset="0"/>
              </a:rPr>
              <a:t>onitoring</a:t>
            </a:r>
          </a:p>
          <a:p>
            <a:endParaRPr lang="en-IN" dirty="0">
              <a:latin typeface="Georgia" panose="02040502050405020303" pitchFamily="18" charset="0"/>
            </a:endParaRPr>
          </a:p>
          <a:p>
            <a:r>
              <a:rPr lang="en-IN" dirty="0">
                <a:latin typeface="Georgia" panose="02040502050405020303" pitchFamily="18" charset="0"/>
              </a:rPr>
              <a:t>Based on the theory that, under the same conditions,</a:t>
            </a:r>
          </a:p>
          <a:p>
            <a:pPr lvl="1"/>
            <a:r>
              <a:rPr lang="en-IN" dirty="0">
                <a:latin typeface="Georgia" panose="02040502050405020303" pitchFamily="18" charset="0"/>
              </a:rPr>
              <a:t>An ion from an analyte will always </a:t>
            </a:r>
            <a:r>
              <a:rPr lang="en-IN" dirty="0">
                <a:solidFill>
                  <a:srgbClr val="0070C0"/>
                </a:solidFill>
                <a:latin typeface="Georgia" panose="02040502050405020303" pitchFamily="18" charset="0"/>
              </a:rPr>
              <a:t>fragment in the same way</a:t>
            </a:r>
          </a:p>
          <a:p>
            <a:pPr lvl="1"/>
            <a:r>
              <a:rPr lang="en-IN" dirty="0">
                <a:latin typeface="Georgia" panose="02040502050405020303" pitchFamily="18" charset="0"/>
              </a:rPr>
              <a:t>Fragmentation pattern </a:t>
            </a:r>
            <a:r>
              <a:rPr lang="en-IN" dirty="0" err="1">
                <a:solidFill>
                  <a:srgbClr val="0070C0"/>
                </a:solidFill>
                <a:latin typeface="Georgia" panose="02040502050405020303" pitchFamily="18" charset="0"/>
              </a:rPr>
              <a:t>wIll</a:t>
            </a:r>
            <a:r>
              <a:rPr lang="en-IN" dirty="0">
                <a:solidFill>
                  <a:srgbClr val="0070C0"/>
                </a:solidFill>
                <a:latin typeface="Georgia" panose="02040502050405020303" pitchFamily="18" charset="0"/>
              </a:rPr>
              <a:t> be unique</a:t>
            </a:r>
          </a:p>
          <a:p>
            <a:pPr lvl="1"/>
            <a:endParaRPr lang="en-IN" dirty="0">
              <a:latin typeface="Georgia" panose="02040502050405020303" pitchFamily="18" charset="0"/>
            </a:endParaRPr>
          </a:p>
          <a:p>
            <a:r>
              <a:rPr lang="en-IN" dirty="0">
                <a:latin typeface="Georgia" panose="02040502050405020303" pitchFamily="18" charset="0"/>
              </a:rPr>
              <a:t>Highly selective and sensitive</a:t>
            </a:r>
          </a:p>
          <a:p>
            <a:pPr lvl="1"/>
            <a:r>
              <a:rPr lang="en-IN" dirty="0">
                <a:latin typeface="Georgia" panose="02040502050405020303" pitchFamily="18" charset="0"/>
              </a:rPr>
              <a:t>We can choose to look at only molecules of interest</a:t>
            </a:r>
          </a:p>
          <a:p>
            <a:pPr lvl="1"/>
            <a:r>
              <a:rPr lang="en-IN" dirty="0">
                <a:latin typeface="Georgia" panose="02040502050405020303" pitchFamily="18" charset="0"/>
              </a:rPr>
              <a:t>Quantification in ppb levels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F77BF9-6F8C-851E-6512-A08F7A881CEB}"/>
              </a:ext>
            </a:extLst>
          </p:cNvPr>
          <p:cNvSpPr txBox="1"/>
          <p:nvPr/>
        </p:nvSpPr>
        <p:spPr>
          <a:xfrm>
            <a:off x="104931" y="0"/>
            <a:ext cx="6145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Georgia" panose="02040502050405020303" pitchFamily="18" charset="0"/>
              </a:rPr>
              <a:t>Mass Spectrometry</a:t>
            </a:r>
            <a:endParaRPr lang="en-IN" sz="4000" dirty="0">
              <a:latin typeface="Georgia" panose="020405020504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012922-DD4F-FA29-D41D-105AD65F4928}"/>
              </a:ext>
            </a:extLst>
          </p:cNvPr>
          <p:cNvSpPr txBox="1"/>
          <p:nvPr/>
        </p:nvSpPr>
        <p:spPr>
          <a:xfrm>
            <a:off x="407232" y="527154"/>
            <a:ext cx="6145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Georgia" panose="02040502050405020303" pitchFamily="18" charset="0"/>
              </a:rPr>
              <a:t>Putting everything together</a:t>
            </a:r>
            <a:endParaRPr lang="en-IN" sz="4000" dirty="0">
              <a:solidFill>
                <a:schemeClr val="accent4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0565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7FCA0D-83AF-9DF3-313D-66BF33CA4F8C}"/>
              </a:ext>
            </a:extLst>
          </p:cNvPr>
          <p:cNvSpPr txBox="1"/>
          <p:nvPr/>
        </p:nvSpPr>
        <p:spPr>
          <a:xfrm>
            <a:off x="104931" y="0"/>
            <a:ext cx="6145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Georgia" panose="02040502050405020303" pitchFamily="18" charset="0"/>
              </a:rPr>
              <a:t>Mass Spectrometry</a:t>
            </a:r>
            <a:endParaRPr lang="en-IN" sz="4000" dirty="0">
              <a:latin typeface="Georgia" panose="020405020504050203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3CFB03-737C-8B96-3254-468F7FA7BEE0}"/>
              </a:ext>
            </a:extLst>
          </p:cNvPr>
          <p:cNvSpPr txBox="1"/>
          <p:nvPr/>
        </p:nvSpPr>
        <p:spPr>
          <a:xfrm>
            <a:off x="407232" y="527154"/>
            <a:ext cx="6145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Georgia" panose="02040502050405020303" pitchFamily="18" charset="0"/>
              </a:rPr>
              <a:t>Putting everything together (2)</a:t>
            </a:r>
            <a:endParaRPr lang="en-IN" sz="4000" dirty="0">
              <a:solidFill>
                <a:schemeClr val="accent4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749CAA-FFEC-097F-FBF3-BF8D2D38DBFA}"/>
              </a:ext>
            </a:extLst>
          </p:cNvPr>
          <p:cNvSpPr txBox="1">
            <a:spLocks noChangeArrowheads="1"/>
          </p:cNvSpPr>
          <p:nvPr/>
        </p:nvSpPr>
        <p:spPr>
          <a:xfrm>
            <a:off x="1282388" y="1549400"/>
            <a:ext cx="8304941" cy="530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>
                <a:latin typeface="Georgia" panose="02040502050405020303" pitchFamily="18" charset="0"/>
              </a:rPr>
              <a:t>Three Quadrupoles:</a:t>
            </a:r>
          </a:p>
          <a:p>
            <a:pPr lvl="1"/>
            <a:r>
              <a:rPr lang="en-US" altLang="en-US" sz="2000" dirty="0">
                <a:solidFill>
                  <a:srgbClr val="0070C0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First Quadrupole </a:t>
            </a:r>
            <a:r>
              <a:rPr lang="en-US" altLang="en-US" sz="2000" dirty="0">
                <a:latin typeface="Georgia" panose="02040502050405020303" pitchFamily="18" charset="0"/>
                <a:sym typeface="Wingdings" panose="05000000000000000000" pitchFamily="2" charset="2"/>
              </a:rPr>
              <a:t>will select the parent ion MH</a:t>
            </a:r>
            <a:r>
              <a:rPr lang="en-US" altLang="en-US" sz="2000" baseline="30000" dirty="0">
                <a:latin typeface="Georgia" panose="02040502050405020303" pitchFamily="18" charset="0"/>
                <a:sym typeface="Wingdings" panose="05000000000000000000" pitchFamily="2" charset="2"/>
              </a:rPr>
              <a:t>+</a:t>
            </a:r>
            <a:r>
              <a:rPr lang="en-US" altLang="en-US" sz="20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US" altLang="en-US" sz="2000" dirty="0">
                <a:solidFill>
                  <a:srgbClr val="0070C0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Second Quadrupole </a:t>
            </a:r>
            <a:r>
              <a:rPr lang="en-US" altLang="en-US" sz="2000" dirty="0">
                <a:latin typeface="Georgia" panose="02040502050405020303" pitchFamily="18" charset="0"/>
                <a:sym typeface="Wingdings" panose="05000000000000000000" pitchFamily="2" charset="2"/>
              </a:rPr>
              <a:t>functions as the </a:t>
            </a:r>
            <a:r>
              <a:rPr lang="en-US" altLang="en-US" sz="2000" dirty="0">
                <a:solidFill>
                  <a:srgbClr val="0070C0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collision cell: </a:t>
            </a:r>
          </a:p>
          <a:p>
            <a:pPr lvl="2"/>
            <a:r>
              <a:rPr lang="en-US" altLang="en-US" sz="1800" dirty="0">
                <a:latin typeface="Georgia" panose="02040502050405020303" pitchFamily="18" charset="0"/>
                <a:sym typeface="Wingdings" panose="05000000000000000000" pitchFamily="2" charset="2"/>
              </a:rPr>
              <a:t>N</a:t>
            </a:r>
            <a:r>
              <a:rPr lang="en-US" altLang="en-US" sz="1800" baseline="-25000" dirty="0">
                <a:latin typeface="Georgia" panose="02040502050405020303" pitchFamily="18" charset="0"/>
                <a:sym typeface="Wingdings" panose="05000000000000000000" pitchFamily="2" charset="2"/>
              </a:rPr>
              <a:t>2</a:t>
            </a:r>
            <a:r>
              <a:rPr lang="en-US" altLang="en-US" sz="1800" dirty="0">
                <a:latin typeface="Georgia" panose="02040502050405020303" pitchFamily="18" charset="0"/>
                <a:sym typeface="Wingdings" panose="05000000000000000000" pitchFamily="2" charset="2"/>
              </a:rPr>
              <a:t> is infused into the collision cell</a:t>
            </a:r>
          </a:p>
          <a:p>
            <a:pPr lvl="2"/>
            <a:r>
              <a:rPr lang="en-US" altLang="en-US" sz="1800" dirty="0">
                <a:latin typeface="Georgia" panose="02040502050405020303" pitchFamily="18" charset="0"/>
                <a:sym typeface="Wingdings" panose="05000000000000000000" pitchFamily="2" charset="2"/>
              </a:rPr>
              <a:t>Daughter ions produced by </a:t>
            </a:r>
            <a:r>
              <a:rPr lang="en-US" altLang="en-US" sz="1800" dirty="0">
                <a:solidFill>
                  <a:srgbClr val="0070C0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C</a:t>
            </a:r>
            <a:r>
              <a:rPr lang="en-US" altLang="en-US" sz="1800" dirty="0">
                <a:latin typeface="Georgia" panose="02040502050405020303" pitchFamily="18" charset="0"/>
                <a:sym typeface="Wingdings" panose="05000000000000000000" pitchFamily="2" charset="2"/>
              </a:rPr>
              <a:t>ollision </a:t>
            </a:r>
            <a:r>
              <a:rPr lang="en-US" altLang="en-US" sz="1800" dirty="0">
                <a:solidFill>
                  <a:srgbClr val="0070C0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I</a:t>
            </a:r>
            <a:r>
              <a:rPr lang="en-US" altLang="en-US" sz="1800" dirty="0">
                <a:latin typeface="Georgia" panose="02040502050405020303" pitchFamily="18" charset="0"/>
                <a:sym typeface="Wingdings" panose="05000000000000000000" pitchFamily="2" charset="2"/>
              </a:rPr>
              <a:t>nduced </a:t>
            </a:r>
            <a:r>
              <a:rPr lang="en-US" altLang="en-US" sz="1800" dirty="0">
                <a:solidFill>
                  <a:srgbClr val="0070C0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D</a:t>
            </a:r>
            <a:r>
              <a:rPr lang="en-US" altLang="en-US" sz="1800" dirty="0">
                <a:latin typeface="Georgia" panose="02040502050405020303" pitchFamily="18" charset="0"/>
                <a:sym typeface="Wingdings" panose="05000000000000000000" pitchFamily="2" charset="2"/>
              </a:rPr>
              <a:t>issociation (CID)</a:t>
            </a:r>
          </a:p>
          <a:p>
            <a:pPr lvl="1"/>
            <a:r>
              <a:rPr lang="en-US" altLang="en-US" sz="2000" dirty="0">
                <a:solidFill>
                  <a:srgbClr val="0070C0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Third Quadrupole </a:t>
            </a:r>
            <a:r>
              <a:rPr lang="en-US" altLang="en-US" sz="2000" dirty="0">
                <a:latin typeface="Georgia" panose="02040502050405020303" pitchFamily="18" charset="0"/>
                <a:sym typeface="Wingdings" panose="05000000000000000000" pitchFamily="2" charset="2"/>
              </a:rPr>
              <a:t>scans the daughter ions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Georgia" panose="02040502050405020303" pitchFamily="18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Georgia" panose="02040502050405020303" pitchFamily="18" charset="0"/>
              </a:rPr>
              <a:t>Linear ion trap:</a:t>
            </a:r>
          </a:p>
          <a:p>
            <a:pPr lvl="1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Georgia" panose="02040502050405020303" pitchFamily="18" charset="0"/>
                <a:sym typeface="Wingdings" panose="05000000000000000000" pitchFamily="2" charset="2"/>
              </a:rPr>
              <a:t>Second quadrupole ejects all ions except the </a:t>
            </a:r>
            <a:r>
              <a:rPr lang="en-US" altLang="en-US" sz="2000" dirty="0">
                <a:solidFill>
                  <a:srgbClr val="0070C0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most intense </a:t>
            </a:r>
            <a:r>
              <a:rPr lang="en-US" altLang="en-US" sz="2000" dirty="0">
                <a:latin typeface="Georgia" panose="02040502050405020303" pitchFamily="18" charset="0"/>
                <a:sym typeface="Wingdings" panose="05000000000000000000" pitchFamily="2" charset="2"/>
              </a:rPr>
              <a:t>ion</a:t>
            </a:r>
          </a:p>
          <a:p>
            <a:pPr lvl="1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Georgia" panose="02040502050405020303" pitchFamily="18" charset="0"/>
                <a:sym typeface="Wingdings" panose="05000000000000000000" pitchFamily="2" charset="2"/>
              </a:rPr>
              <a:t>Can study how this ion </a:t>
            </a:r>
            <a:r>
              <a:rPr lang="en-US" altLang="en-US" sz="2000" dirty="0">
                <a:solidFill>
                  <a:srgbClr val="0070C0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behaves</a:t>
            </a:r>
            <a:r>
              <a:rPr lang="en-US" altLang="en-US" sz="2000" dirty="0">
                <a:latin typeface="Georgia" panose="02040502050405020303" pitchFamily="18" charset="0"/>
                <a:sym typeface="Wingdings" panose="05000000000000000000" pitchFamily="2" charset="2"/>
              </a:rPr>
              <a:t> with time</a:t>
            </a:r>
          </a:p>
          <a:p>
            <a:pPr lvl="1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Georgia" panose="02040502050405020303" pitchFamily="18" charset="0"/>
                <a:sym typeface="Wingdings" panose="05000000000000000000" pitchFamily="2" charset="2"/>
              </a:rPr>
              <a:t>Trapped ion can be fragmented further by CID</a:t>
            </a:r>
          </a:p>
          <a:p>
            <a:pPr marL="457200" lvl="1" inden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dirty="0">
              <a:latin typeface="Georgia" panose="02040502050405020303" pitchFamily="18" charset="0"/>
              <a:sym typeface="Wingdings" panose="05000000000000000000" pitchFamily="2" charset="2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Georgia" panose="02040502050405020303" pitchFamily="18" charset="0"/>
                <a:sym typeface="Wingdings" panose="05000000000000000000" pitchFamily="2" charset="2"/>
              </a:rPr>
              <a:t>We have AB </a:t>
            </a:r>
            <a:r>
              <a:rPr lang="en-US" altLang="en-US" sz="2000" dirty="0" err="1">
                <a:latin typeface="Georgia" panose="02040502050405020303" pitchFamily="18" charset="0"/>
                <a:sym typeface="Wingdings" panose="05000000000000000000" pitchFamily="2" charset="2"/>
              </a:rPr>
              <a:t>Sciex</a:t>
            </a:r>
            <a:r>
              <a:rPr lang="en-US" altLang="en-US" sz="20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r>
              <a:rPr lang="en-US" altLang="en-US" sz="2000" dirty="0" err="1">
                <a:latin typeface="Georgia" panose="02040502050405020303" pitchFamily="18" charset="0"/>
                <a:sym typeface="Wingdings" panose="05000000000000000000" pitchFamily="2" charset="2"/>
              </a:rPr>
              <a:t>Qtrap</a:t>
            </a:r>
            <a:r>
              <a:rPr lang="en-US" altLang="en-US" sz="2000" baseline="30000" dirty="0">
                <a:latin typeface="Georgia" panose="02040502050405020303" pitchFamily="18" charset="0"/>
                <a:sym typeface="Wingdings" panose="05000000000000000000" pitchFamily="2" charset="2"/>
              </a:rPr>
              <a:t>®</a:t>
            </a:r>
            <a:r>
              <a:rPr lang="en-US" altLang="en-US" sz="2000" dirty="0">
                <a:latin typeface="Georgia" panose="02040502050405020303" pitchFamily="18" charset="0"/>
                <a:sym typeface="Wingdings" panose="05000000000000000000" pitchFamily="2" charset="2"/>
              </a:rPr>
              <a:t> instrument at QEL Kochi but we are not using it in routine analysis</a:t>
            </a:r>
          </a:p>
          <a:p>
            <a:pPr marL="457200" lvl="1" inden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600" dirty="0">
              <a:latin typeface="Georgia" panose="02040502050405020303" pitchFamily="18" charset="0"/>
              <a:sym typeface="Wingdings" panose="05000000000000000000" pitchFamily="2" charset="2"/>
            </a:endParaRPr>
          </a:p>
        </p:txBody>
      </p:sp>
      <p:grpSp>
        <p:nvGrpSpPr>
          <p:cNvPr id="5" name="Group 13">
            <a:extLst>
              <a:ext uri="{FF2B5EF4-FFF2-40B4-BE49-F238E27FC236}">
                <a16:creationId xmlns:a16="http://schemas.microsoft.com/office/drawing/2014/main" id="{AF8D76D3-6196-AC92-E34E-4B1DF8ABC711}"/>
              </a:ext>
            </a:extLst>
          </p:cNvPr>
          <p:cNvGrpSpPr>
            <a:grpSpLocks/>
          </p:cNvGrpSpPr>
          <p:nvPr/>
        </p:nvGrpSpPr>
        <p:grpSpPr bwMode="auto">
          <a:xfrm>
            <a:off x="9442295" y="2246970"/>
            <a:ext cx="1981200" cy="1416050"/>
            <a:chOff x="4368" y="2120"/>
            <a:chExt cx="1248" cy="89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0881131-EBAA-7FB3-D78A-70979B8E39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08" y="2460"/>
              <a:ext cx="1008" cy="432"/>
              <a:chOff x="1776" y="2208"/>
              <a:chExt cx="1008" cy="432"/>
            </a:xfrm>
          </p:grpSpPr>
          <p:sp>
            <p:nvSpPr>
              <p:cNvPr id="10" name="AutoShape 6">
                <a:extLst>
                  <a:ext uri="{FF2B5EF4-FFF2-40B4-BE49-F238E27FC236}">
                    <a16:creationId xmlns:a16="http://schemas.microsoft.com/office/drawing/2014/main" id="{E8B6ED40-72EC-5AC3-9F0B-E51FEB7623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5280265">
                <a:off x="2112" y="2064"/>
                <a:ext cx="144" cy="816"/>
              </a:xfrm>
              <a:prstGeom prst="can">
                <a:avLst>
                  <a:gd name="adj" fmla="val 51394"/>
                </a:avLst>
              </a:prstGeom>
              <a:gradFill rotWithShape="1">
                <a:gsLst>
                  <a:gs pos="0">
                    <a:schemeClr val="tx1"/>
                  </a:gs>
                  <a:gs pos="50000">
                    <a:srgbClr val="800000"/>
                  </a:gs>
                  <a:gs pos="100000">
                    <a:schemeClr val="tx1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1" name="AutoShape 7">
                <a:extLst>
                  <a:ext uri="{FF2B5EF4-FFF2-40B4-BE49-F238E27FC236}">
                    <a16:creationId xmlns:a16="http://schemas.microsoft.com/office/drawing/2014/main" id="{2173BB28-FB49-2410-3563-039FDCD1E4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5280265">
                <a:off x="2160" y="1872"/>
                <a:ext cx="144" cy="816"/>
              </a:xfrm>
              <a:prstGeom prst="can">
                <a:avLst>
                  <a:gd name="adj" fmla="val 51394"/>
                </a:avLst>
              </a:prstGeom>
              <a:gradFill rotWithShape="1">
                <a:gsLst>
                  <a:gs pos="0">
                    <a:schemeClr val="tx1"/>
                  </a:gs>
                  <a:gs pos="50000">
                    <a:srgbClr val="800000"/>
                  </a:gs>
                  <a:gs pos="100000">
                    <a:schemeClr val="tx1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2" name="AutoShape 8">
                <a:extLst>
                  <a:ext uri="{FF2B5EF4-FFF2-40B4-BE49-F238E27FC236}">
                    <a16:creationId xmlns:a16="http://schemas.microsoft.com/office/drawing/2014/main" id="{B4AAAE86-0B73-466F-2A5D-E1426EE791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5280265">
                <a:off x="2304" y="1968"/>
                <a:ext cx="144" cy="816"/>
              </a:xfrm>
              <a:prstGeom prst="can">
                <a:avLst>
                  <a:gd name="adj" fmla="val 51394"/>
                </a:avLst>
              </a:prstGeom>
              <a:gradFill rotWithShape="1">
                <a:gsLst>
                  <a:gs pos="0">
                    <a:schemeClr val="tx1"/>
                  </a:gs>
                  <a:gs pos="50000">
                    <a:srgbClr val="800000"/>
                  </a:gs>
                  <a:gs pos="100000">
                    <a:schemeClr val="tx1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3" name="AutoShape 9">
                <a:extLst>
                  <a:ext uri="{FF2B5EF4-FFF2-40B4-BE49-F238E27FC236}">
                    <a16:creationId xmlns:a16="http://schemas.microsoft.com/office/drawing/2014/main" id="{72F9C182-5401-F266-7A00-7826D06411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5280265">
                <a:off x="2256" y="2160"/>
                <a:ext cx="144" cy="816"/>
              </a:xfrm>
              <a:prstGeom prst="can">
                <a:avLst>
                  <a:gd name="adj" fmla="val 51394"/>
                </a:avLst>
              </a:prstGeom>
              <a:gradFill rotWithShape="1">
                <a:gsLst>
                  <a:gs pos="0">
                    <a:schemeClr val="tx1"/>
                  </a:gs>
                  <a:gs pos="50000">
                    <a:srgbClr val="800000"/>
                  </a:gs>
                  <a:gs pos="100000">
                    <a:schemeClr val="tx1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7" name="AutoShape 10">
              <a:extLst>
                <a:ext uri="{FF2B5EF4-FFF2-40B4-BE49-F238E27FC236}">
                  <a16:creationId xmlns:a16="http://schemas.microsoft.com/office/drawing/2014/main" id="{0AACA4FC-D601-A4C5-8E11-5C85D8ECEC2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5237916">
              <a:off x="4776" y="2172"/>
              <a:ext cx="624" cy="1056"/>
            </a:xfrm>
            <a:prstGeom prst="can">
              <a:avLst>
                <a:gd name="adj" fmla="val 41344"/>
              </a:avLst>
            </a:prstGeom>
            <a:gradFill rotWithShape="1">
              <a:gsLst>
                <a:gs pos="0">
                  <a:srgbClr val="B2B2B2">
                    <a:gamma/>
                    <a:shade val="21176"/>
                    <a:invGamma/>
                  </a:srgbClr>
                </a:gs>
                <a:gs pos="50000">
                  <a:srgbClr val="B2B2B2">
                    <a:alpha val="16000"/>
                  </a:srgbClr>
                </a:gs>
                <a:gs pos="100000">
                  <a:srgbClr val="B2B2B2">
                    <a:gamma/>
                    <a:shade val="21176"/>
                    <a:invGamma/>
                  </a:srgbClr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" name="Text Box 11">
              <a:extLst>
                <a:ext uri="{FF2B5EF4-FFF2-40B4-BE49-F238E27FC236}">
                  <a16:creationId xmlns:a16="http://schemas.microsoft.com/office/drawing/2014/main" id="{D9605DEB-29E9-7E25-736A-613FEE0F5C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2120"/>
              <a:ext cx="27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dirty="0"/>
                <a:t>N</a:t>
              </a:r>
              <a:r>
                <a:rPr lang="en-US" altLang="en-US" sz="2000" baseline="-25000" dirty="0"/>
                <a:t>2</a:t>
              </a:r>
              <a:endParaRPr lang="en-US" altLang="en-US" sz="2000" dirty="0"/>
            </a:p>
          </p:txBody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E0B1B5C3-7157-6670-546D-73D8606701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0" y="2328"/>
              <a:ext cx="168" cy="240"/>
            </a:xfrm>
            <a:custGeom>
              <a:avLst/>
              <a:gdLst>
                <a:gd name="T0" fmla="*/ 24 w 168"/>
                <a:gd name="T1" fmla="*/ 0 h 240"/>
                <a:gd name="T2" fmla="*/ 24 w 168"/>
                <a:gd name="T3" fmla="*/ 144 h 240"/>
                <a:gd name="T4" fmla="*/ 168 w 168"/>
                <a:gd name="T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8" h="240">
                  <a:moveTo>
                    <a:pt x="24" y="0"/>
                  </a:moveTo>
                  <a:cubicBezTo>
                    <a:pt x="12" y="52"/>
                    <a:pt x="0" y="104"/>
                    <a:pt x="24" y="144"/>
                  </a:cubicBezTo>
                  <a:cubicBezTo>
                    <a:pt x="48" y="184"/>
                    <a:pt x="108" y="212"/>
                    <a:pt x="168" y="240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906401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5C1238-0FFD-8CA9-0976-1C954E46DD85}"/>
              </a:ext>
            </a:extLst>
          </p:cNvPr>
          <p:cNvSpPr txBox="1"/>
          <p:nvPr/>
        </p:nvSpPr>
        <p:spPr>
          <a:xfrm>
            <a:off x="104931" y="0"/>
            <a:ext cx="6145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Georgia" panose="02040502050405020303" pitchFamily="18" charset="0"/>
              </a:rPr>
              <a:t>Mass Spectrometry</a:t>
            </a:r>
            <a:endParaRPr lang="en-IN" sz="4000" dirty="0">
              <a:latin typeface="Georgia" panose="020405020504050203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736EF8-8E98-09AC-E2B7-5A11CDEDE462}"/>
              </a:ext>
            </a:extLst>
          </p:cNvPr>
          <p:cNvSpPr txBox="1"/>
          <p:nvPr/>
        </p:nvSpPr>
        <p:spPr>
          <a:xfrm>
            <a:off x="407232" y="527154"/>
            <a:ext cx="6145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Georgia" panose="02040502050405020303" pitchFamily="18" charset="0"/>
              </a:rPr>
              <a:t>Putting everything together (3)</a:t>
            </a:r>
            <a:endParaRPr lang="en-IN" sz="4000" dirty="0">
              <a:solidFill>
                <a:schemeClr val="accent4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26556D5D-66A5-C7C2-5920-522BC27414CC}"/>
              </a:ext>
            </a:extLst>
          </p:cNvPr>
          <p:cNvGrpSpPr>
            <a:grpSpLocks/>
          </p:cNvGrpSpPr>
          <p:nvPr/>
        </p:nvGrpSpPr>
        <p:grpSpPr bwMode="auto">
          <a:xfrm>
            <a:off x="1332570" y="4560848"/>
            <a:ext cx="914400" cy="1098550"/>
            <a:chOff x="144" y="2784"/>
            <a:chExt cx="576" cy="692"/>
          </a:xfrm>
        </p:grpSpPr>
        <p:grpSp>
          <p:nvGrpSpPr>
            <p:cNvPr id="5" name="Group 5">
              <a:extLst>
                <a:ext uri="{FF2B5EF4-FFF2-40B4-BE49-F238E27FC236}">
                  <a16:creationId xmlns:a16="http://schemas.microsoft.com/office/drawing/2014/main" id="{195BAB74-8DF3-1550-50DD-858F26521B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" y="2784"/>
              <a:ext cx="480" cy="480"/>
              <a:chOff x="3024" y="2784"/>
              <a:chExt cx="480" cy="624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FAD31598-1193-90C0-96D9-93C09A13293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24" y="2880"/>
                <a:ext cx="192" cy="528"/>
                <a:chOff x="3696" y="3312"/>
                <a:chExt cx="192" cy="528"/>
              </a:xfrm>
            </p:grpSpPr>
            <p:sp>
              <p:nvSpPr>
                <p:cNvPr id="10" name="Freeform 7">
                  <a:extLst>
                    <a:ext uri="{FF2B5EF4-FFF2-40B4-BE49-F238E27FC236}">
                      <a16:creationId xmlns:a16="http://schemas.microsoft.com/office/drawing/2014/main" id="{04C74B87-990E-AF51-3199-5814F60BC3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96" y="3312"/>
                  <a:ext cx="192" cy="528"/>
                </a:xfrm>
                <a:custGeom>
                  <a:avLst/>
                  <a:gdLst>
                    <a:gd name="T0" fmla="*/ 0 w 192"/>
                    <a:gd name="T1" fmla="*/ 384 h 528"/>
                    <a:gd name="T2" fmla="*/ 0 w 192"/>
                    <a:gd name="T3" fmla="*/ 0 h 528"/>
                    <a:gd name="T4" fmla="*/ 192 w 192"/>
                    <a:gd name="T5" fmla="*/ 144 h 528"/>
                    <a:gd name="T6" fmla="*/ 192 w 192"/>
                    <a:gd name="T7" fmla="*/ 528 h 528"/>
                    <a:gd name="T8" fmla="*/ 0 w 192"/>
                    <a:gd name="T9" fmla="*/ 384 h 5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2" h="528">
                      <a:moveTo>
                        <a:pt x="0" y="384"/>
                      </a:moveTo>
                      <a:lnTo>
                        <a:pt x="0" y="0"/>
                      </a:lnTo>
                      <a:lnTo>
                        <a:pt x="192" y="144"/>
                      </a:lnTo>
                      <a:lnTo>
                        <a:pt x="192" y="528"/>
                      </a:lnTo>
                      <a:lnTo>
                        <a:pt x="0" y="384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9999"/>
                    </a:gs>
                    <a:gs pos="100000">
                      <a:schemeClr val="tx1"/>
                    </a:gs>
                  </a:gsLst>
                  <a:lin ang="540000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1" name="Oval 8">
                  <a:extLst>
                    <a:ext uri="{FF2B5EF4-FFF2-40B4-BE49-F238E27FC236}">
                      <a16:creationId xmlns:a16="http://schemas.microsoft.com/office/drawing/2014/main" id="{B52C0664-047C-5167-67B4-3CD1BB7E2F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56" y="3528"/>
                  <a:ext cx="48" cy="96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bg1"/>
                    </a:gs>
                    <a:gs pos="100000">
                      <a:srgbClr val="000000"/>
                    </a:gs>
                  </a:gsLst>
                  <a:lin ang="540000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sp>
            <p:nvSpPr>
              <p:cNvPr id="8" name="Freeform 9">
                <a:extLst>
                  <a:ext uri="{FF2B5EF4-FFF2-40B4-BE49-F238E27FC236}">
                    <a16:creationId xmlns:a16="http://schemas.microsoft.com/office/drawing/2014/main" id="{94F1ACE5-551A-1326-ECCE-0CB376FE09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6" y="2928"/>
                <a:ext cx="288" cy="480"/>
              </a:xfrm>
              <a:custGeom>
                <a:avLst/>
                <a:gdLst>
                  <a:gd name="T0" fmla="*/ 0 w 288"/>
                  <a:gd name="T1" fmla="*/ 96 h 480"/>
                  <a:gd name="T2" fmla="*/ 288 w 288"/>
                  <a:gd name="T3" fmla="*/ 0 h 480"/>
                  <a:gd name="T4" fmla="*/ 288 w 288"/>
                  <a:gd name="T5" fmla="*/ 384 h 480"/>
                  <a:gd name="T6" fmla="*/ 0 w 288"/>
                  <a:gd name="T7" fmla="*/ 480 h 480"/>
                  <a:gd name="T8" fmla="*/ 0 w 288"/>
                  <a:gd name="T9" fmla="*/ 96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" h="480">
                    <a:moveTo>
                      <a:pt x="0" y="96"/>
                    </a:moveTo>
                    <a:lnTo>
                      <a:pt x="288" y="0"/>
                    </a:lnTo>
                    <a:lnTo>
                      <a:pt x="288" y="384"/>
                    </a:lnTo>
                    <a:lnTo>
                      <a:pt x="0" y="480"/>
                    </a:lnTo>
                    <a:lnTo>
                      <a:pt x="0" y="9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9999"/>
                  </a:gs>
                  <a:gs pos="100000">
                    <a:schemeClr val="tx1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9" name="Freeform 10">
                <a:extLst>
                  <a:ext uri="{FF2B5EF4-FFF2-40B4-BE49-F238E27FC236}">
                    <a16:creationId xmlns:a16="http://schemas.microsoft.com/office/drawing/2014/main" id="{46EB7634-49B3-6614-AC38-E386D527A0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4" y="2784"/>
                <a:ext cx="480" cy="240"/>
              </a:xfrm>
              <a:custGeom>
                <a:avLst/>
                <a:gdLst>
                  <a:gd name="T0" fmla="*/ 192 w 480"/>
                  <a:gd name="T1" fmla="*/ 240 h 240"/>
                  <a:gd name="T2" fmla="*/ 480 w 480"/>
                  <a:gd name="T3" fmla="*/ 144 h 240"/>
                  <a:gd name="T4" fmla="*/ 288 w 480"/>
                  <a:gd name="T5" fmla="*/ 0 h 240"/>
                  <a:gd name="T6" fmla="*/ 0 w 480"/>
                  <a:gd name="T7" fmla="*/ 96 h 240"/>
                  <a:gd name="T8" fmla="*/ 192 w 480"/>
                  <a:gd name="T9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0" h="240">
                    <a:moveTo>
                      <a:pt x="192" y="240"/>
                    </a:moveTo>
                    <a:lnTo>
                      <a:pt x="480" y="144"/>
                    </a:lnTo>
                    <a:lnTo>
                      <a:pt x="288" y="0"/>
                    </a:lnTo>
                    <a:lnTo>
                      <a:pt x="0" y="96"/>
                    </a:lnTo>
                    <a:lnTo>
                      <a:pt x="192" y="24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tx1"/>
                  </a:gs>
                  <a:gs pos="100000">
                    <a:srgbClr val="FF9999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6" name="Text Box 11">
              <a:extLst>
                <a:ext uri="{FF2B5EF4-FFF2-40B4-BE49-F238E27FC236}">
                  <a16:creationId xmlns:a16="http://schemas.microsoft.com/office/drawing/2014/main" id="{117017E0-A096-53F7-5BC3-42F3C98FF8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3282"/>
              <a:ext cx="570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400" dirty="0">
                  <a:solidFill>
                    <a:srgbClr val="0000FF"/>
                  </a:solidFill>
                </a:rPr>
                <a:t>Ionization</a:t>
              </a:r>
            </a:p>
          </p:txBody>
        </p:sp>
      </p:grpSp>
      <p:grpSp>
        <p:nvGrpSpPr>
          <p:cNvPr id="12" name="Group 12">
            <a:extLst>
              <a:ext uri="{FF2B5EF4-FFF2-40B4-BE49-F238E27FC236}">
                <a16:creationId xmlns:a16="http://schemas.microsoft.com/office/drawing/2014/main" id="{30ACEC55-7BDA-B49C-1AE7-712A95E66644}"/>
              </a:ext>
            </a:extLst>
          </p:cNvPr>
          <p:cNvGrpSpPr>
            <a:grpSpLocks/>
          </p:cNvGrpSpPr>
          <p:nvPr/>
        </p:nvGrpSpPr>
        <p:grpSpPr bwMode="auto">
          <a:xfrm>
            <a:off x="2437471" y="4465598"/>
            <a:ext cx="515938" cy="1222375"/>
            <a:chOff x="756" y="2694"/>
            <a:chExt cx="325" cy="770"/>
          </a:xfrm>
        </p:grpSpPr>
        <p:grpSp>
          <p:nvGrpSpPr>
            <p:cNvPr id="13" name="Group 13">
              <a:extLst>
                <a:ext uri="{FF2B5EF4-FFF2-40B4-BE49-F238E27FC236}">
                  <a16:creationId xmlns:a16="http://schemas.microsoft.com/office/drawing/2014/main" id="{6628DAB6-3217-EEAF-CBAA-8D518E41D4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2694"/>
              <a:ext cx="288" cy="366"/>
              <a:chOff x="1200" y="2544"/>
              <a:chExt cx="288" cy="366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F8F741EC-0761-C559-7275-9C007A1EFCB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6" y="2544"/>
                <a:ext cx="192" cy="336"/>
                <a:chOff x="1536" y="2520"/>
                <a:chExt cx="192" cy="336"/>
              </a:xfrm>
            </p:grpSpPr>
            <p:sp>
              <p:nvSpPr>
                <p:cNvPr id="19" name="Oval 15">
                  <a:extLst>
                    <a:ext uri="{FF2B5EF4-FFF2-40B4-BE49-F238E27FC236}">
                      <a16:creationId xmlns:a16="http://schemas.microsoft.com/office/drawing/2014/main" id="{D1761102-ADF0-5D73-6B9B-2F4C4E2876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6" y="2520"/>
                  <a:ext cx="192" cy="336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20" name="Oval 16">
                  <a:extLst>
                    <a:ext uri="{FF2B5EF4-FFF2-40B4-BE49-F238E27FC236}">
                      <a16:creationId xmlns:a16="http://schemas.microsoft.com/office/drawing/2014/main" id="{48125624-793B-6946-605F-6CD466A0E0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02" y="2640"/>
                  <a:ext cx="48" cy="9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/>
                    </a:gs>
                    <a:gs pos="100000">
                      <a:schemeClr val="hlink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grpSp>
            <p:nvGrpSpPr>
              <p:cNvPr id="16" name="Group 17">
                <a:extLst>
                  <a:ext uri="{FF2B5EF4-FFF2-40B4-BE49-F238E27FC236}">
                    <a16:creationId xmlns:a16="http://schemas.microsoft.com/office/drawing/2014/main" id="{E919D48A-1641-6509-EB04-939B6AB4ED3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00" y="2574"/>
                <a:ext cx="192" cy="336"/>
                <a:chOff x="1536" y="2520"/>
                <a:chExt cx="192" cy="336"/>
              </a:xfrm>
            </p:grpSpPr>
            <p:sp>
              <p:nvSpPr>
                <p:cNvPr id="17" name="Oval 18">
                  <a:extLst>
                    <a:ext uri="{FF2B5EF4-FFF2-40B4-BE49-F238E27FC236}">
                      <a16:creationId xmlns:a16="http://schemas.microsoft.com/office/drawing/2014/main" id="{1F57CF07-812D-94E8-0921-A2CD474CA6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6" y="2520"/>
                  <a:ext cx="192" cy="336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8" name="Oval 19">
                  <a:extLst>
                    <a:ext uri="{FF2B5EF4-FFF2-40B4-BE49-F238E27FC236}">
                      <a16:creationId xmlns:a16="http://schemas.microsoft.com/office/drawing/2014/main" id="{04CF200B-C801-28AB-29D5-623C6740B4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02" y="2640"/>
                  <a:ext cx="48" cy="9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/>
                    </a:gs>
                    <a:gs pos="100000">
                      <a:schemeClr val="hlink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14" name="Text Box 20">
              <a:extLst>
                <a:ext uri="{FF2B5EF4-FFF2-40B4-BE49-F238E27FC236}">
                  <a16:creationId xmlns:a16="http://schemas.microsoft.com/office/drawing/2014/main" id="{EB5FF988-8D30-CDC7-AE17-A9ABEF72F2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6" y="3270"/>
              <a:ext cx="325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400" dirty="0">
                  <a:solidFill>
                    <a:srgbClr val="0000FF"/>
                  </a:solidFill>
                </a:rPr>
                <a:t>IQL1</a:t>
              </a:r>
            </a:p>
          </p:txBody>
        </p:sp>
      </p:grpSp>
      <p:grpSp>
        <p:nvGrpSpPr>
          <p:cNvPr id="21" name="Group 21">
            <a:extLst>
              <a:ext uri="{FF2B5EF4-FFF2-40B4-BE49-F238E27FC236}">
                <a16:creationId xmlns:a16="http://schemas.microsoft.com/office/drawing/2014/main" id="{119E9098-AF47-FBBD-6260-A22D06E2FEBE}"/>
              </a:ext>
            </a:extLst>
          </p:cNvPr>
          <p:cNvGrpSpPr>
            <a:grpSpLocks/>
          </p:cNvGrpSpPr>
          <p:nvPr/>
        </p:nvGrpSpPr>
        <p:grpSpPr bwMode="auto">
          <a:xfrm>
            <a:off x="5218769" y="3265448"/>
            <a:ext cx="1676400" cy="2581275"/>
            <a:chOff x="2592" y="1968"/>
            <a:chExt cx="1056" cy="1626"/>
          </a:xfrm>
        </p:grpSpPr>
        <p:grpSp>
          <p:nvGrpSpPr>
            <p:cNvPr id="22" name="Group 22">
              <a:extLst>
                <a:ext uri="{FF2B5EF4-FFF2-40B4-BE49-F238E27FC236}">
                  <a16:creationId xmlns:a16="http://schemas.microsoft.com/office/drawing/2014/main" id="{DF5AF8EE-D551-1623-7EEC-6394D86E0D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2" y="1968"/>
              <a:ext cx="1056" cy="624"/>
              <a:chOff x="2688" y="1932"/>
              <a:chExt cx="1056" cy="624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FD7D7FA4-55B0-F456-92B3-4E02761D2E1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36" y="2016"/>
                <a:ext cx="1008" cy="432"/>
                <a:chOff x="1776" y="2208"/>
                <a:chExt cx="1008" cy="432"/>
              </a:xfrm>
            </p:grpSpPr>
            <p:sp>
              <p:nvSpPr>
                <p:cNvPr id="26" name="AutoShape 24">
                  <a:extLst>
                    <a:ext uri="{FF2B5EF4-FFF2-40B4-BE49-F238E27FC236}">
                      <a16:creationId xmlns:a16="http://schemas.microsoft.com/office/drawing/2014/main" id="{7F1E7914-D56F-2B22-6F04-77046C1F2A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5280265">
                  <a:off x="2112" y="2064"/>
                  <a:ext cx="144" cy="816"/>
                </a:xfrm>
                <a:prstGeom prst="can">
                  <a:avLst>
                    <a:gd name="adj" fmla="val 51394"/>
                  </a:avLst>
                </a:prstGeom>
                <a:gradFill rotWithShape="1">
                  <a:gsLst>
                    <a:gs pos="0">
                      <a:srgbClr val="000000"/>
                    </a:gs>
                    <a:gs pos="50000">
                      <a:schemeClr val="tx1"/>
                    </a:gs>
                    <a:gs pos="100000">
                      <a:srgbClr val="000000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27" name="AutoShape 25">
                  <a:extLst>
                    <a:ext uri="{FF2B5EF4-FFF2-40B4-BE49-F238E27FC236}">
                      <a16:creationId xmlns:a16="http://schemas.microsoft.com/office/drawing/2014/main" id="{07A2D947-2A61-ADBC-7FC9-10A75C1634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5280265">
                  <a:off x="2160" y="1872"/>
                  <a:ext cx="144" cy="816"/>
                </a:xfrm>
                <a:prstGeom prst="can">
                  <a:avLst>
                    <a:gd name="adj" fmla="val 51394"/>
                  </a:avLst>
                </a:prstGeom>
                <a:gradFill rotWithShape="1">
                  <a:gsLst>
                    <a:gs pos="0">
                      <a:srgbClr val="000000"/>
                    </a:gs>
                    <a:gs pos="50000">
                      <a:schemeClr val="tx1"/>
                    </a:gs>
                    <a:gs pos="100000">
                      <a:srgbClr val="000000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28" name="AutoShape 26">
                  <a:extLst>
                    <a:ext uri="{FF2B5EF4-FFF2-40B4-BE49-F238E27FC236}">
                      <a16:creationId xmlns:a16="http://schemas.microsoft.com/office/drawing/2014/main" id="{CB434399-6628-643F-BC93-39ED46D0BB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5280265">
                  <a:off x="2304" y="1968"/>
                  <a:ext cx="144" cy="816"/>
                </a:xfrm>
                <a:prstGeom prst="can">
                  <a:avLst>
                    <a:gd name="adj" fmla="val 51394"/>
                  </a:avLst>
                </a:prstGeom>
                <a:gradFill rotWithShape="1">
                  <a:gsLst>
                    <a:gs pos="0">
                      <a:srgbClr val="000000"/>
                    </a:gs>
                    <a:gs pos="50000">
                      <a:schemeClr val="tx1"/>
                    </a:gs>
                    <a:gs pos="100000">
                      <a:srgbClr val="000000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29" name="AutoShape 27">
                  <a:extLst>
                    <a:ext uri="{FF2B5EF4-FFF2-40B4-BE49-F238E27FC236}">
                      <a16:creationId xmlns:a16="http://schemas.microsoft.com/office/drawing/2014/main" id="{F532886C-49B4-F6DB-8C64-C513D36BEE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5280265">
                  <a:off x="2256" y="2160"/>
                  <a:ext cx="144" cy="816"/>
                </a:xfrm>
                <a:prstGeom prst="can">
                  <a:avLst>
                    <a:gd name="adj" fmla="val 51394"/>
                  </a:avLst>
                </a:prstGeom>
                <a:gradFill rotWithShape="1">
                  <a:gsLst>
                    <a:gs pos="0">
                      <a:srgbClr val="000000"/>
                    </a:gs>
                    <a:gs pos="50000">
                      <a:schemeClr val="tx1"/>
                    </a:gs>
                    <a:gs pos="100000">
                      <a:srgbClr val="000000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sp>
            <p:nvSpPr>
              <p:cNvPr id="25" name="AutoShape 28">
                <a:extLst>
                  <a:ext uri="{FF2B5EF4-FFF2-40B4-BE49-F238E27FC236}">
                    <a16:creationId xmlns:a16="http://schemas.microsoft.com/office/drawing/2014/main" id="{DFDA6093-04AB-2969-7579-A1E88EF87B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5237916">
                <a:off x="2904" y="1716"/>
                <a:ext cx="624" cy="1056"/>
              </a:xfrm>
              <a:prstGeom prst="can">
                <a:avLst>
                  <a:gd name="adj" fmla="val 41344"/>
                </a:avLst>
              </a:prstGeom>
              <a:gradFill rotWithShape="1">
                <a:gsLst>
                  <a:gs pos="0">
                    <a:srgbClr val="B2B2B2">
                      <a:gamma/>
                      <a:shade val="21176"/>
                      <a:invGamma/>
                    </a:srgbClr>
                  </a:gs>
                  <a:gs pos="50000">
                    <a:srgbClr val="B2B2B2">
                      <a:alpha val="16000"/>
                    </a:srgbClr>
                  </a:gs>
                  <a:gs pos="100000">
                    <a:srgbClr val="B2B2B2">
                      <a:gamma/>
                      <a:shade val="21176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23" name="Text Box 29">
              <a:extLst>
                <a:ext uri="{FF2B5EF4-FFF2-40B4-BE49-F238E27FC236}">
                  <a16:creationId xmlns:a16="http://schemas.microsoft.com/office/drawing/2014/main" id="{ABDE5E77-015A-BA1F-6D23-E88594D6A9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3264"/>
              <a:ext cx="70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400" dirty="0">
                  <a:solidFill>
                    <a:srgbClr val="0000FF"/>
                  </a:solidFill>
                </a:rPr>
                <a:t>Collision Cell</a:t>
              </a:r>
            </a:p>
            <a:p>
              <a:pPr eaLnBrk="0" hangingPunct="0"/>
              <a:r>
                <a:rPr lang="en-US" altLang="en-US" sz="1400" dirty="0">
                  <a:solidFill>
                    <a:srgbClr val="0000FF"/>
                  </a:solidFill>
                </a:rPr>
                <a:t>Q2</a:t>
              </a:r>
            </a:p>
          </p:txBody>
        </p:sp>
      </p:grpSp>
      <p:grpSp>
        <p:nvGrpSpPr>
          <p:cNvPr id="30" name="Group 30">
            <a:extLst>
              <a:ext uri="{FF2B5EF4-FFF2-40B4-BE49-F238E27FC236}">
                <a16:creationId xmlns:a16="http://schemas.microsoft.com/office/drawing/2014/main" id="{C8D7A244-7ECF-5571-C0E2-BE55312E14A9}"/>
              </a:ext>
            </a:extLst>
          </p:cNvPr>
          <p:cNvGrpSpPr>
            <a:grpSpLocks/>
          </p:cNvGrpSpPr>
          <p:nvPr/>
        </p:nvGrpSpPr>
        <p:grpSpPr bwMode="auto">
          <a:xfrm>
            <a:off x="4761573" y="3798848"/>
            <a:ext cx="601663" cy="1841500"/>
            <a:chOff x="2208" y="2304"/>
            <a:chExt cx="379" cy="1160"/>
          </a:xfrm>
        </p:grpSpPr>
        <p:grpSp>
          <p:nvGrpSpPr>
            <p:cNvPr id="31" name="Group 31">
              <a:extLst>
                <a:ext uri="{FF2B5EF4-FFF2-40B4-BE49-F238E27FC236}">
                  <a16:creationId xmlns:a16="http://schemas.microsoft.com/office/drawing/2014/main" id="{FFE97410-BC24-C98E-6E0B-D9E3A57900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8" y="2304"/>
              <a:ext cx="288" cy="366"/>
              <a:chOff x="1200" y="2544"/>
              <a:chExt cx="288" cy="366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19615FB8-7CF8-E4BD-0BED-27210583813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6" y="2544"/>
                <a:ext cx="192" cy="336"/>
                <a:chOff x="1536" y="2520"/>
                <a:chExt cx="192" cy="336"/>
              </a:xfrm>
            </p:grpSpPr>
            <p:sp>
              <p:nvSpPr>
                <p:cNvPr id="37" name="Oval 33">
                  <a:extLst>
                    <a:ext uri="{FF2B5EF4-FFF2-40B4-BE49-F238E27FC236}">
                      <a16:creationId xmlns:a16="http://schemas.microsoft.com/office/drawing/2014/main" id="{4AAD3BC5-2A93-396A-7609-2EC804A64E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6" y="2520"/>
                  <a:ext cx="192" cy="336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38" name="Oval 34">
                  <a:extLst>
                    <a:ext uri="{FF2B5EF4-FFF2-40B4-BE49-F238E27FC236}">
                      <a16:creationId xmlns:a16="http://schemas.microsoft.com/office/drawing/2014/main" id="{A44CFF99-CD31-CBE2-0F90-AA8D1BEE9B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02" y="2640"/>
                  <a:ext cx="48" cy="9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/>
                    </a:gs>
                    <a:gs pos="100000">
                      <a:schemeClr val="hlink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grpSp>
            <p:nvGrpSpPr>
              <p:cNvPr id="34" name="Group 35">
                <a:extLst>
                  <a:ext uri="{FF2B5EF4-FFF2-40B4-BE49-F238E27FC236}">
                    <a16:creationId xmlns:a16="http://schemas.microsoft.com/office/drawing/2014/main" id="{6E9E54D9-DFF0-9678-1455-5929F1961AD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00" y="2574"/>
                <a:ext cx="192" cy="336"/>
                <a:chOff x="1536" y="2520"/>
                <a:chExt cx="192" cy="336"/>
              </a:xfrm>
            </p:grpSpPr>
            <p:sp>
              <p:nvSpPr>
                <p:cNvPr id="35" name="Oval 36">
                  <a:extLst>
                    <a:ext uri="{FF2B5EF4-FFF2-40B4-BE49-F238E27FC236}">
                      <a16:creationId xmlns:a16="http://schemas.microsoft.com/office/drawing/2014/main" id="{B6D06B68-D009-AD1E-8BD7-CBF4F19A1E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6" y="2520"/>
                  <a:ext cx="192" cy="336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36" name="Oval 37">
                  <a:extLst>
                    <a:ext uri="{FF2B5EF4-FFF2-40B4-BE49-F238E27FC236}">
                      <a16:creationId xmlns:a16="http://schemas.microsoft.com/office/drawing/2014/main" id="{87455399-B3ED-EA5D-20A6-0ED9AFC8DC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02" y="2640"/>
                  <a:ext cx="48" cy="9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/>
                    </a:gs>
                    <a:gs pos="100000">
                      <a:schemeClr val="hlink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32" name="Text Box 38">
              <a:extLst>
                <a:ext uri="{FF2B5EF4-FFF2-40B4-BE49-F238E27FC236}">
                  <a16:creationId xmlns:a16="http://schemas.microsoft.com/office/drawing/2014/main" id="{C2A4EECE-6626-07B7-0051-2C0482198F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2" y="3270"/>
              <a:ext cx="325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400" dirty="0">
                  <a:solidFill>
                    <a:srgbClr val="0000FF"/>
                  </a:solidFill>
                </a:rPr>
                <a:t>IQL2</a:t>
              </a:r>
            </a:p>
          </p:txBody>
        </p:sp>
      </p:grpSp>
      <p:grpSp>
        <p:nvGrpSpPr>
          <p:cNvPr id="39" name="Group 39">
            <a:extLst>
              <a:ext uri="{FF2B5EF4-FFF2-40B4-BE49-F238E27FC236}">
                <a16:creationId xmlns:a16="http://schemas.microsoft.com/office/drawing/2014/main" id="{4418AAEA-B9C7-9AF6-F647-FB011A08C2A7}"/>
              </a:ext>
            </a:extLst>
          </p:cNvPr>
          <p:cNvGrpSpPr>
            <a:grpSpLocks/>
          </p:cNvGrpSpPr>
          <p:nvPr/>
        </p:nvGrpSpPr>
        <p:grpSpPr bwMode="auto">
          <a:xfrm>
            <a:off x="6990424" y="3122573"/>
            <a:ext cx="725488" cy="2508250"/>
            <a:chOff x="3708" y="1878"/>
            <a:chExt cx="457" cy="1580"/>
          </a:xfrm>
        </p:grpSpPr>
        <p:grpSp>
          <p:nvGrpSpPr>
            <p:cNvPr id="40" name="Group 40">
              <a:extLst>
                <a:ext uri="{FF2B5EF4-FFF2-40B4-BE49-F238E27FC236}">
                  <a16:creationId xmlns:a16="http://schemas.microsoft.com/office/drawing/2014/main" id="{89B8F278-2B2B-0C69-C782-0741DDC8F0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08" y="1878"/>
              <a:ext cx="288" cy="366"/>
              <a:chOff x="1200" y="2544"/>
              <a:chExt cx="288" cy="366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C9CDC078-EC9E-CDB4-2DAC-36CD8C797FD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6" y="2544"/>
                <a:ext cx="192" cy="336"/>
                <a:chOff x="1536" y="2520"/>
                <a:chExt cx="192" cy="336"/>
              </a:xfrm>
            </p:grpSpPr>
            <p:sp>
              <p:nvSpPr>
                <p:cNvPr id="46" name="Oval 42">
                  <a:extLst>
                    <a:ext uri="{FF2B5EF4-FFF2-40B4-BE49-F238E27FC236}">
                      <a16:creationId xmlns:a16="http://schemas.microsoft.com/office/drawing/2014/main" id="{ABB91A6E-D6FF-D88E-9209-FC744A72A7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6" y="2520"/>
                  <a:ext cx="192" cy="336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47" name="Oval 43">
                  <a:extLst>
                    <a:ext uri="{FF2B5EF4-FFF2-40B4-BE49-F238E27FC236}">
                      <a16:creationId xmlns:a16="http://schemas.microsoft.com/office/drawing/2014/main" id="{D05F1D3A-FB5F-E649-34E6-A4333E1736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02" y="2640"/>
                  <a:ext cx="48" cy="9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/>
                    </a:gs>
                    <a:gs pos="100000">
                      <a:schemeClr val="hlink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grpSp>
            <p:nvGrpSpPr>
              <p:cNvPr id="43" name="Group 44">
                <a:extLst>
                  <a:ext uri="{FF2B5EF4-FFF2-40B4-BE49-F238E27FC236}">
                    <a16:creationId xmlns:a16="http://schemas.microsoft.com/office/drawing/2014/main" id="{90C76E45-881A-76C8-0CDE-F95AD16D2E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00" y="2574"/>
                <a:ext cx="192" cy="336"/>
                <a:chOff x="1536" y="2520"/>
                <a:chExt cx="192" cy="336"/>
              </a:xfrm>
            </p:grpSpPr>
            <p:sp>
              <p:nvSpPr>
                <p:cNvPr id="44" name="Oval 45">
                  <a:extLst>
                    <a:ext uri="{FF2B5EF4-FFF2-40B4-BE49-F238E27FC236}">
                      <a16:creationId xmlns:a16="http://schemas.microsoft.com/office/drawing/2014/main" id="{0091B9AE-F6C8-CEC7-A9E3-145B2A1467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6" y="2520"/>
                  <a:ext cx="192" cy="336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45" name="Oval 46">
                  <a:extLst>
                    <a:ext uri="{FF2B5EF4-FFF2-40B4-BE49-F238E27FC236}">
                      <a16:creationId xmlns:a16="http://schemas.microsoft.com/office/drawing/2014/main" id="{D0A93C26-612D-93D4-D2D2-3D4A26F503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02" y="2640"/>
                  <a:ext cx="48" cy="9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/>
                    </a:gs>
                    <a:gs pos="100000">
                      <a:schemeClr val="hlink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41" name="Text Box 47">
              <a:extLst>
                <a:ext uri="{FF2B5EF4-FFF2-40B4-BE49-F238E27FC236}">
                  <a16:creationId xmlns:a16="http://schemas.microsoft.com/office/drawing/2014/main" id="{FAC14444-9C34-A581-C466-66FC83340C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3264"/>
              <a:ext cx="325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400" dirty="0">
                  <a:solidFill>
                    <a:srgbClr val="0000FF"/>
                  </a:solidFill>
                </a:rPr>
                <a:t>IQL3</a:t>
              </a:r>
            </a:p>
          </p:txBody>
        </p:sp>
      </p:grpSp>
      <p:grpSp>
        <p:nvGrpSpPr>
          <p:cNvPr id="48" name="Group 48">
            <a:extLst>
              <a:ext uri="{FF2B5EF4-FFF2-40B4-BE49-F238E27FC236}">
                <a16:creationId xmlns:a16="http://schemas.microsoft.com/office/drawing/2014/main" id="{6F5F4E79-1B69-461B-F194-E7B8EEAB4FFD}"/>
              </a:ext>
            </a:extLst>
          </p:cNvPr>
          <p:cNvGrpSpPr>
            <a:grpSpLocks/>
          </p:cNvGrpSpPr>
          <p:nvPr/>
        </p:nvGrpSpPr>
        <p:grpSpPr bwMode="auto">
          <a:xfrm>
            <a:off x="3151845" y="4046498"/>
            <a:ext cx="1600200" cy="1603375"/>
            <a:chOff x="1152" y="2448"/>
            <a:chExt cx="1008" cy="1010"/>
          </a:xfrm>
        </p:grpSpPr>
        <p:grpSp>
          <p:nvGrpSpPr>
            <p:cNvPr id="49" name="Group 49">
              <a:extLst>
                <a:ext uri="{FF2B5EF4-FFF2-40B4-BE49-F238E27FC236}">
                  <a16:creationId xmlns:a16="http://schemas.microsoft.com/office/drawing/2014/main" id="{0B481EFE-C614-48F4-867D-4DF2DDFDE2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2448"/>
              <a:ext cx="1008" cy="432"/>
              <a:chOff x="1776" y="2208"/>
              <a:chExt cx="1008" cy="432"/>
            </a:xfrm>
          </p:grpSpPr>
          <p:sp>
            <p:nvSpPr>
              <p:cNvPr id="51" name="AutoShape 50">
                <a:extLst>
                  <a:ext uri="{FF2B5EF4-FFF2-40B4-BE49-F238E27FC236}">
                    <a16:creationId xmlns:a16="http://schemas.microsoft.com/office/drawing/2014/main" id="{738A14A2-59DC-1ABE-94CB-2EEA709BA3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5280265">
                <a:off x="2112" y="2064"/>
                <a:ext cx="144" cy="816"/>
              </a:xfrm>
              <a:prstGeom prst="can">
                <a:avLst>
                  <a:gd name="adj" fmla="val 51394"/>
                </a:avLst>
              </a:prstGeom>
              <a:gradFill rotWithShape="1">
                <a:gsLst>
                  <a:gs pos="0">
                    <a:schemeClr val="tx1"/>
                  </a:gs>
                  <a:gs pos="50000">
                    <a:srgbClr val="800000"/>
                  </a:gs>
                  <a:gs pos="100000">
                    <a:schemeClr val="tx1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52" name="AutoShape 51">
                <a:extLst>
                  <a:ext uri="{FF2B5EF4-FFF2-40B4-BE49-F238E27FC236}">
                    <a16:creationId xmlns:a16="http://schemas.microsoft.com/office/drawing/2014/main" id="{A32DA618-83B8-4547-4E45-6463520B65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5280265">
                <a:off x="2160" y="1872"/>
                <a:ext cx="144" cy="816"/>
              </a:xfrm>
              <a:prstGeom prst="can">
                <a:avLst>
                  <a:gd name="adj" fmla="val 51394"/>
                </a:avLst>
              </a:prstGeom>
              <a:gradFill rotWithShape="1">
                <a:gsLst>
                  <a:gs pos="0">
                    <a:schemeClr val="tx1"/>
                  </a:gs>
                  <a:gs pos="50000">
                    <a:srgbClr val="800000"/>
                  </a:gs>
                  <a:gs pos="100000">
                    <a:schemeClr val="tx1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53" name="AutoShape 52">
                <a:extLst>
                  <a:ext uri="{FF2B5EF4-FFF2-40B4-BE49-F238E27FC236}">
                    <a16:creationId xmlns:a16="http://schemas.microsoft.com/office/drawing/2014/main" id="{F9854F3D-1F59-00B5-28BA-7BF55904EB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5280265">
                <a:off x="2304" y="1968"/>
                <a:ext cx="144" cy="816"/>
              </a:xfrm>
              <a:prstGeom prst="can">
                <a:avLst>
                  <a:gd name="adj" fmla="val 51394"/>
                </a:avLst>
              </a:prstGeom>
              <a:gradFill rotWithShape="1">
                <a:gsLst>
                  <a:gs pos="0">
                    <a:schemeClr val="tx1"/>
                  </a:gs>
                  <a:gs pos="50000">
                    <a:srgbClr val="800000"/>
                  </a:gs>
                  <a:gs pos="100000">
                    <a:schemeClr val="tx1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54" name="AutoShape 53">
                <a:extLst>
                  <a:ext uri="{FF2B5EF4-FFF2-40B4-BE49-F238E27FC236}">
                    <a16:creationId xmlns:a16="http://schemas.microsoft.com/office/drawing/2014/main" id="{56D4714B-8074-E49F-5ECC-C1B631E67D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5280265">
                <a:off x="2256" y="2160"/>
                <a:ext cx="144" cy="816"/>
              </a:xfrm>
              <a:prstGeom prst="can">
                <a:avLst>
                  <a:gd name="adj" fmla="val 51394"/>
                </a:avLst>
              </a:prstGeom>
              <a:gradFill rotWithShape="1">
                <a:gsLst>
                  <a:gs pos="0">
                    <a:schemeClr val="tx1"/>
                  </a:gs>
                  <a:gs pos="50000">
                    <a:srgbClr val="800000"/>
                  </a:gs>
                  <a:gs pos="100000">
                    <a:schemeClr val="tx1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50" name="Text Box 54">
              <a:extLst>
                <a:ext uri="{FF2B5EF4-FFF2-40B4-BE49-F238E27FC236}">
                  <a16:creationId xmlns:a16="http://schemas.microsoft.com/office/drawing/2014/main" id="{B5B8DC87-372E-507C-AFA3-7D76869428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3264"/>
              <a:ext cx="250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400" dirty="0">
                  <a:solidFill>
                    <a:srgbClr val="0000FF"/>
                  </a:solidFill>
                </a:rPr>
                <a:t>Q1</a:t>
              </a:r>
            </a:p>
          </p:txBody>
        </p:sp>
      </p:grpSp>
      <p:grpSp>
        <p:nvGrpSpPr>
          <p:cNvPr id="55" name="Group 55">
            <a:extLst>
              <a:ext uri="{FF2B5EF4-FFF2-40B4-BE49-F238E27FC236}">
                <a16:creationId xmlns:a16="http://schemas.microsoft.com/office/drawing/2014/main" id="{9D46F84D-CE1E-9180-53B0-AAB18E144610}"/>
              </a:ext>
            </a:extLst>
          </p:cNvPr>
          <p:cNvGrpSpPr>
            <a:grpSpLocks/>
          </p:cNvGrpSpPr>
          <p:nvPr/>
        </p:nvGrpSpPr>
        <p:grpSpPr bwMode="auto">
          <a:xfrm>
            <a:off x="7580970" y="2808248"/>
            <a:ext cx="1600200" cy="2822575"/>
            <a:chOff x="4080" y="1680"/>
            <a:chExt cx="1008" cy="1778"/>
          </a:xfrm>
        </p:grpSpPr>
        <p:grpSp>
          <p:nvGrpSpPr>
            <p:cNvPr id="56" name="Group 56">
              <a:extLst>
                <a:ext uri="{FF2B5EF4-FFF2-40B4-BE49-F238E27FC236}">
                  <a16:creationId xmlns:a16="http://schemas.microsoft.com/office/drawing/2014/main" id="{E75E5304-F6A3-52AD-A227-E37DC27000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80" y="1680"/>
              <a:ext cx="1008" cy="432"/>
              <a:chOff x="1776" y="2208"/>
              <a:chExt cx="1008" cy="432"/>
            </a:xfrm>
          </p:grpSpPr>
          <p:sp>
            <p:nvSpPr>
              <p:cNvPr id="58" name="AutoShape 57">
                <a:extLst>
                  <a:ext uri="{FF2B5EF4-FFF2-40B4-BE49-F238E27FC236}">
                    <a16:creationId xmlns:a16="http://schemas.microsoft.com/office/drawing/2014/main" id="{272351E1-3756-45AF-79C0-18613793C3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5280265">
                <a:off x="2112" y="2064"/>
                <a:ext cx="144" cy="816"/>
              </a:xfrm>
              <a:prstGeom prst="can">
                <a:avLst>
                  <a:gd name="adj" fmla="val 51394"/>
                </a:avLst>
              </a:prstGeom>
              <a:gradFill rotWithShape="1">
                <a:gsLst>
                  <a:gs pos="0">
                    <a:schemeClr val="tx1"/>
                  </a:gs>
                  <a:gs pos="50000">
                    <a:srgbClr val="800000"/>
                  </a:gs>
                  <a:gs pos="100000">
                    <a:schemeClr val="tx1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59" name="AutoShape 58">
                <a:extLst>
                  <a:ext uri="{FF2B5EF4-FFF2-40B4-BE49-F238E27FC236}">
                    <a16:creationId xmlns:a16="http://schemas.microsoft.com/office/drawing/2014/main" id="{D10CADFD-6F5B-395F-9E77-E77B7FFFA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5280265">
                <a:off x="2160" y="1872"/>
                <a:ext cx="144" cy="816"/>
              </a:xfrm>
              <a:prstGeom prst="can">
                <a:avLst>
                  <a:gd name="adj" fmla="val 51394"/>
                </a:avLst>
              </a:prstGeom>
              <a:gradFill rotWithShape="1">
                <a:gsLst>
                  <a:gs pos="0">
                    <a:schemeClr val="tx1"/>
                  </a:gs>
                  <a:gs pos="50000">
                    <a:srgbClr val="800000"/>
                  </a:gs>
                  <a:gs pos="100000">
                    <a:schemeClr val="tx1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60" name="AutoShape 59">
                <a:extLst>
                  <a:ext uri="{FF2B5EF4-FFF2-40B4-BE49-F238E27FC236}">
                    <a16:creationId xmlns:a16="http://schemas.microsoft.com/office/drawing/2014/main" id="{64F71BD6-85FB-831F-374A-7E4C06FB8D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5280265">
                <a:off x="2304" y="1968"/>
                <a:ext cx="144" cy="816"/>
              </a:xfrm>
              <a:prstGeom prst="can">
                <a:avLst>
                  <a:gd name="adj" fmla="val 51394"/>
                </a:avLst>
              </a:prstGeom>
              <a:gradFill rotWithShape="1">
                <a:gsLst>
                  <a:gs pos="0">
                    <a:schemeClr val="tx1"/>
                  </a:gs>
                  <a:gs pos="50000">
                    <a:srgbClr val="800000"/>
                  </a:gs>
                  <a:gs pos="100000">
                    <a:schemeClr val="tx1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61" name="AutoShape 60">
                <a:extLst>
                  <a:ext uri="{FF2B5EF4-FFF2-40B4-BE49-F238E27FC236}">
                    <a16:creationId xmlns:a16="http://schemas.microsoft.com/office/drawing/2014/main" id="{801AA26E-2172-8971-2C5F-E46AA36325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5280265">
                <a:off x="2256" y="2160"/>
                <a:ext cx="144" cy="816"/>
              </a:xfrm>
              <a:prstGeom prst="can">
                <a:avLst>
                  <a:gd name="adj" fmla="val 51394"/>
                </a:avLst>
              </a:prstGeom>
              <a:gradFill rotWithShape="1">
                <a:gsLst>
                  <a:gs pos="0">
                    <a:schemeClr val="tx1"/>
                  </a:gs>
                  <a:gs pos="50000">
                    <a:srgbClr val="800000"/>
                  </a:gs>
                  <a:gs pos="100000">
                    <a:schemeClr val="tx1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57" name="Text Box 61">
              <a:extLst>
                <a:ext uri="{FF2B5EF4-FFF2-40B4-BE49-F238E27FC236}">
                  <a16:creationId xmlns:a16="http://schemas.microsoft.com/office/drawing/2014/main" id="{54BED53C-AA6D-2781-A8B7-697FF38640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3264"/>
              <a:ext cx="250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400" dirty="0">
                  <a:solidFill>
                    <a:srgbClr val="0000FF"/>
                  </a:solidFill>
                </a:rPr>
                <a:t>Q3</a:t>
              </a:r>
            </a:p>
          </p:txBody>
        </p:sp>
      </p:grpSp>
      <p:grpSp>
        <p:nvGrpSpPr>
          <p:cNvPr id="62" name="Group 62">
            <a:extLst>
              <a:ext uri="{FF2B5EF4-FFF2-40B4-BE49-F238E27FC236}">
                <a16:creationId xmlns:a16="http://schemas.microsoft.com/office/drawing/2014/main" id="{3DCC76DF-2D0A-4935-C26A-BE772BEFBA36}"/>
              </a:ext>
            </a:extLst>
          </p:cNvPr>
          <p:cNvGrpSpPr>
            <a:grpSpLocks/>
          </p:cNvGrpSpPr>
          <p:nvPr/>
        </p:nvGrpSpPr>
        <p:grpSpPr bwMode="auto">
          <a:xfrm>
            <a:off x="9181170" y="2427248"/>
            <a:ext cx="1082675" cy="3219450"/>
            <a:chOff x="5088" y="1440"/>
            <a:chExt cx="682" cy="2028"/>
          </a:xfrm>
        </p:grpSpPr>
        <p:grpSp>
          <p:nvGrpSpPr>
            <p:cNvPr id="63" name="Group 63">
              <a:extLst>
                <a:ext uri="{FF2B5EF4-FFF2-40B4-BE49-F238E27FC236}">
                  <a16:creationId xmlns:a16="http://schemas.microsoft.com/office/drawing/2014/main" id="{6179F14F-5829-8948-0490-C43C143ACC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88" y="1440"/>
              <a:ext cx="576" cy="822"/>
              <a:chOff x="5040" y="1440"/>
              <a:chExt cx="576" cy="822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EE6A8D2D-7E5B-0CBB-E7A3-3C4D1000BE5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40" y="1440"/>
                <a:ext cx="528" cy="480"/>
                <a:chOff x="4752" y="1548"/>
                <a:chExt cx="528" cy="480"/>
              </a:xfrm>
            </p:grpSpPr>
            <p:sp>
              <p:nvSpPr>
                <p:cNvPr id="73" name="Freeform 65">
                  <a:extLst>
                    <a:ext uri="{FF2B5EF4-FFF2-40B4-BE49-F238E27FC236}">
                      <a16:creationId xmlns:a16="http://schemas.microsoft.com/office/drawing/2014/main" id="{204B5EEC-B96E-0C91-44C8-3AD3628E82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92" y="1644"/>
                  <a:ext cx="288" cy="384"/>
                </a:xfrm>
                <a:custGeom>
                  <a:avLst/>
                  <a:gdLst>
                    <a:gd name="T0" fmla="*/ 0 w 288"/>
                    <a:gd name="T1" fmla="*/ 0 h 384"/>
                    <a:gd name="T2" fmla="*/ 0 w 288"/>
                    <a:gd name="T3" fmla="*/ 240 h 384"/>
                    <a:gd name="T4" fmla="*/ 288 w 288"/>
                    <a:gd name="T5" fmla="*/ 384 h 384"/>
                    <a:gd name="T6" fmla="*/ 288 w 288"/>
                    <a:gd name="T7" fmla="*/ 0 h 384"/>
                    <a:gd name="T8" fmla="*/ 0 w 288"/>
                    <a:gd name="T9" fmla="*/ 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8" h="384">
                      <a:moveTo>
                        <a:pt x="0" y="0"/>
                      </a:moveTo>
                      <a:lnTo>
                        <a:pt x="0" y="240"/>
                      </a:lnTo>
                      <a:lnTo>
                        <a:pt x="288" y="384"/>
                      </a:lnTo>
                      <a:lnTo>
                        <a:pt x="28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74" name="Freeform 66">
                  <a:extLst>
                    <a:ext uri="{FF2B5EF4-FFF2-40B4-BE49-F238E27FC236}">
                      <a16:creationId xmlns:a16="http://schemas.microsoft.com/office/drawing/2014/main" id="{AB0E9B1D-BF7E-6154-C450-BDC27BF3D5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52" y="1548"/>
                  <a:ext cx="528" cy="144"/>
                </a:xfrm>
                <a:custGeom>
                  <a:avLst/>
                  <a:gdLst>
                    <a:gd name="T0" fmla="*/ 336 w 528"/>
                    <a:gd name="T1" fmla="*/ 144 h 144"/>
                    <a:gd name="T2" fmla="*/ 0 w 528"/>
                    <a:gd name="T3" fmla="*/ 48 h 144"/>
                    <a:gd name="T4" fmla="*/ 240 w 528"/>
                    <a:gd name="T5" fmla="*/ 0 h 144"/>
                    <a:gd name="T6" fmla="*/ 528 w 528"/>
                    <a:gd name="T7" fmla="*/ 96 h 144"/>
                    <a:gd name="T8" fmla="*/ 336 w 528"/>
                    <a:gd name="T9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8" h="144">
                      <a:moveTo>
                        <a:pt x="336" y="144"/>
                      </a:moveTo>
                      <a:lnTo>
                        <a:pt x="0" y="48"/>
                      </a:lnTo>
                      <a:lnTo>
                        <a:pt x="240" y="0"/>
                      </a:lnTo>
                      <a:lnTo>
                        <a:pt x="528" y="96"/>
                      </a:lnTo>
                      <a:lnTo>
                        <a:pt x="336" y="144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B2B2B2"/>
                    </a:gs>
                    <a:gs pos="100000">
                      <a:srgbClr val="B2B2B2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grpSp>
            <p:nvGrpSpPr>
              <p:cNvPr id="66" name="Group 67">
                <a:extLst>
                  <a:ext uri="{FF2B5EF4-FFF2-40B4-BE49-F238E27FC236}">
                    <a16:creationId xmlns:a16="http://schemas.microsoft.com/office/drawing/2014/main" id="{A8B52FC1-6198-252A-1ADF-A448799D8A7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32" y="1920"/>
                <a:ext cx="384" cy="342"/>
                <a:chOff x="5280" y="1968"/>
                <a:chExt cx="384" cy="342"/>
              </a:xfrm>
            </p:grpSpPr>
            <p:grpSp>
              <p:nvGrpSpPr>
                <p:cNvPr id="67" name="Group 68">
                  <a:extLst>
                    <a:ext uri="{FF2B5EF4-FFF2-40B4-BE49-F238E27FC236}">
                      <a16:creationId xmlns:a16="http://schemas.microsoft.com/office/drawing/2014/main" id="{FC8AC92A-99EA-008F-3A05-7BFE6C19B22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280" y="1968"/>
                  <a:ext cx="360" cy="342"/>
                  <a:chOff x="4992" y="2016"/>
                  <a:chExt cx="360" cy="342"/>
                </a:xfrm>
              </p:grpSpPr>
              <p:grpSp>
                <p:nvGrpSpPr>
                  <p:cNvPr id="69" name="Group 69">
                    <a:extLst>
                      <a:ext uri="{FF2B5EF4-FFF2-40B4-BE49-F238E27FC236}">
                        <a16:creationId xmlns:a16="http://schemas.microsoft.com/office/drawing/2014/main" id="{A837E1FB-941E-25BB-2A94-E469A22E912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992" y="2016"/>
                    <a:ext cx="198" cy="240"/>
                    <a:chOff x="3786" y="2976"/>
                    <a:chExt cx="394" cy="384"/>
                  </a:xfrm>
                </p:grpSpPr>
                <p:sp>
                  <p:nvSpPr>
                    <p:cNvPr id="71" name="Freeform 70">
                      <a:extLst>
                        <a:ext uri="{FF2B5EF4-FFF2-40B4-BE49-F238E27FC236}">
                          <a16:creationId xmlns:a16="http://schemas.microsoft.com/office/drawing/2014/main" id="{C56C9CA7-1F40-CC36-FD5E-32DEA196D2A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792" y="2976"/>
                      <a:ext cx="384" cy="384"/>
                    </a:xfrm>
                    <a:custGeom>
                      <a:avLst/>
                      <a:gdLst>
                        <a:gd name="T0" fmla="*/ 0 w 384"/>
                        <a:gd name="T1" fmla="*/ 144 h 384"/>
                        <a:gd name="T2" fmla="*/ 288 w 384"/>
                        <a:gd name="T3" fmla="*/ 384 h 384"/>
                        <a:gd name="T4" fmla="*/ 384 w 384"/>
                        <a:gd name="T5" fmla="*/ 336 h 384"/>
                        <a:gd name="T6" fmla="*/ 384 w 384"/>
                        <a:gd name="T7" fmla="*/ 0 h 384"/>
                        <a:gd name="T8" fmla="*/ 0 w 384"/>
                        <a:gd name="T9" fmla="*/ 144 h 38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84" h="384">
                          <a:moveTo>
                            <a:pt x="0" y="144"/>
                          </a:moveTo>
                          <a:lnTo>
                            <a:pt x="288" y="384"/>
                          </a:lnTo>
                          <a:lnTo>
                            <a:pt x="384" y="336"/>
                          </a:lnTo>
                          <a:lnTo>
                            <a:pt x="384" y="0"/>
                          </a:lnTo>
                          <a:lnTo>
                            <a:pt x="0" y="144"/>
                          </a:lnTo>
                          <a:close/>
                        </a:path>
                      </a:pathLst>
                    </a:custGeom>
                    <a:solidFill>
                      <a:srgbClr val="969696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72" name="Oval 71">
                      <a:extLst>
                        <a:ext uri="{FF2B5EF4-FFF2-40B4-BE49-F238E27FC236}">
                          <a16:creationId xmlns:a16="http://schemas.microsoft.com/office/drawing/2014/main" id="{F64F735F-B1AF-49FB-1358-2A9DD0CBDA6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-1373433">
                      <a:off x="3786" y="2978"/>
                      <a:ext cx="394" cy="138"/>
                    </a:xfrm>
                    <a:prstGeom prst="ellipse">
                      <a:avLst/>
                    </a:prstGeom>
                    <a:gradFill rotWithShape="1">
                      <a:gsLst>
                        <a:gs pos="0">
                          <a:srgbClr val="000000"/>
                        </a:gs>
                        <a:gs pos="100000">
                          <a:srgbClr val="B2B2B2"/>
                        </a:gs>
                      </a:gsLst>
                      <a:lin ang="2700000" scaled="1"/>
                    </a:gra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p:txBody>
                </p:sp>
              </p:grpSp>
              <p:sp>
                <p:nvSpPr>
                  <p:cNvPr id="70" name="Freeform 72">
                    <a:extLst>
                      <a:ext uri="{FF2B5EF4-FFF2-40B4-BE49-F238E27FC236}">
                        <a16:creationId xmlns:a16="http://schemas.microsoft.com/office/drawing/2014/main" id="{CAC1D20A-EF22-DB66-7EA8-B97FB885AA1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1061063">
                    <a:off x="5160" y="2214"/>
                    <a:ext cx="192" cy="144"/>
                  </a:xfrm>
                  <a:custGeom>
                    <a:avLst/>
                    <a:gdLst>
                      <a:gd name="T0" fmla="*/ 0 w 192"/>
                      <a:gd name="T1" fmla="*/ 0 h 144"/>
                      <a:gd name="T2" fmla="*/ 48 w 192"/>
                      <a:gd name="T3" fmla="*/ 96 h 144"/>
                      <a:gd name="T4" fmla="*/ 192 w 192"/>
                      <a:gd name="T5" fmla="*/ 144 h 1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92" h="144">
                        <a:moveTo>
                          <a:pt x="0" y="0"/>
                        </a:moveTo>
                        <a:cubicBezTo>
                          <a:pt x="8" y="36"/>
                          <a:pt x="16" y="72"/>
                          <a:pt x="48" y="96"/>
                        </a:cubicBezTo>
                        <a:cubicBezTo>
                          <a:pt x="80" y="120"/>
                          <a:pt x="136" y="132"/>
                          <a:pt x="192" y="144"/>
                        </a:cubicBezTo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N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68" name="Freeform 73">
                  <a:extLst>
                    <a:ext uri="{FF2B5EF4-FFF2-40B4-BE49-F238E27FC236}">
                      <a16:creationId xmlns:a16="http://schemas.microsoft.com/office/drawing/2014/main" id="{2F6A31D6-BCDA-5331-24A9-20E5D1C6AE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-1061063">
                  <a:off x="5472" y="2130"/>
                  <a:ext cx="192" cy="144"/>
                </a:xfrm>
                <a:custGeom>
                  <a:avLst/>
                  <a:gdLst>
                    <a:gd name="T0" fmla="*/ 0 w 192"/>
                    <a:gd name="T1" fmla="*/ 0 h 144"/>
                    <a:gd name="T2" fmla="*/ 48 w 192"/>
                    <a:gd name="T3" fmla="*/ 96 h 144"/>
                    <a:gd name="T4" fmla="*/ 192 w 192"/>
                    <a:gd name="T5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2" h="144">
                      <a:moveTo>
                        <a:pt x="0" y="0"/>
                      </a:moveTo>
                      <a:cubicBezTo>
                        <a:pt x="8" y="36"/>
                        <a:pt x="16" y="72"/>
                        <a:pt x="48" y="96"/>
                      </a:cubicBezTo>
                      <a:cubicBezTo>
                        <a:pt x="80" y="120"/>
                        <a:pt x="136" y="132"/>
                        <a:pt x="192" y="144"/>
                      </a:cubicBez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800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64" name="Text Box 74">
              <a:extLst>
                <a:ext uri="{FF2B5EF4-FFF2-40B4-BE49-F238E27FC236}">
                  <a16:creationId xmlns:a16="http://schemas.microsoft.com/office/drawing/2014/main" id="{0ABAA02E-A726-F9CC-0583-D15616CFE8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2" y="3276"/>
              <a:ext cx="53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400" dirty="0">
                  <a:solidFill>
                    <a:srgbClr val="0000FF"/>
                  </a:solidFill>
                </a:rPr>
                <a:t>Detector</a:t>
              </a:r>
            </a:p>
          </p:txBody>
        </p:sp>
      </p:grpSp>
      <p:sp>
        <p:nvSpPr>
          <p:cNvPr id="75" name="Text Box 75">
            <a:extLst>
              <a:ext uri="{FF2B5EF4-FFF2-40B4-BE49-F238E27FC236}">
                <a16:creationId xmlns:a16="http://schemas.microsoft.com/office/drawing/2014/main" id="{D0AB82CD-4DB0-F7B1-5D9D-0F877AB25E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3970" y="5018048"/>
            <a:ext cx="3818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 dirty="0">
                <a:solidFill>
                  <a:srgbClr val="FF0000"/>
                </a:solidFill>
              </a:rPr>
              <a:t>M</a:t>
            </a:r>
          </a:p>
        </p:txBody>
      </p:sp>
      <p:sp>
        <p:nvSpPr>
          <p:cNvPr id="76" name="Text Box 76">
            <a:extLst>
              <a:ext uri="{FF2B5EF4-FFF2-40B4-BE49-F238E27FC236}">
                <a16:creationId xmlns:a16="http://schemas.microsoft.com/office/drawing/2014/main" id="{EA920743-0A23-4070-7A31-1823E71BDA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2670" y="4640223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>
                <a:solidFill>
                  <a:srgbClr val="7030A0"/>
                </a:solidFill>
              </a:rPr>
              <a:t>+</a:t>
            </a:r>
          </a:p>
        </p:txBody>
      </p:sp>
      <p:sp>
        <p:nvSpPr>
          <p:cNvPr id="77" name="Text Box 77">
            <a:extLst>
              <a:ext uri="{FF2B5EF4-FFF2-40B4-BE49-F238E27FC236}">
                <a16:creationId xmlns:a16="http://schemas.microsoft.com/office/drawing/2014/main" id="{29B24C60-40F8-899E-F42C-B90851544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8970" y="3265448"/>
            <a:ext cx="1954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 sz="1200" b="1">
                <a:solidFill>
                  <a:schemeClr val="tx1">
                    <a:lumMod val="65000"/>
                    <a:lumOff val="35000"/>
                  </a:schemeClr>
                </a:solidFill>
              </a:rPr>
              <a:t>Select the parent ion </a:t>
            </a:r>
          </a:p>
          <a:p>
            <a:pPr eaLnBrk="0" hangingPunct="0"/>
            <a:r>
              <a:rPr lang="en-US" altLang="en-US" sz="1200" b="1">
                <a:solidFill>
                  <a:schemeClr val="tx1">
                    <a:lumMod val="65000"/>
                    <a:lumOff val="35000"/>
                  </a:schemeClr>
                </a:solidFill>
              </a:rPr>
              <a:t>Of interest: Fixed RF:DC</a:t>
            </a:r>
          </a:p>
        </p:txBody>
      </p:sp>
      <p:sp>
        <p:nvSpPr>
          <p:cNvPr id="78" name="Text Box 78">
            <a:extLst>
              <a:ext uri="{FF2B5EF4-FFF2-40B4-BE49-F238E27FC236}">
                <a16:creationId xmlns:a16="http://schemas.microsoft.com/office/drawing/2014/main" id="{EDE23C5A-6A8C-FF51-62EA-86A71047B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5370" y="2503448"/>
            <a:ext cx="2522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114300" indent="-114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Collision Induced Dissociation</a:t>
            </a:r>
          </a:p>
          <a:p>
            <a:pPr>
              <a:buFontTx/>
              <a:buChar char="•"/>
            </a:pPr>
            <a:r>
              <a:rPr lang="en-US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RF Only: Transmit</a:t>
            </a:r>
          </a:p>
        </p:txBody>
      </p:sp>
      <p:grpSp>
        <p:nvGrpSpPr>
          <p:cNvPr id="79" name="Group 79">
            <a:extLst>
              <a:ext uri="{FF2B5EF4-FFF2-40B4-BE49-F238E27FC236}">
                <a16:creationId xmlns:a16="http://schemas.microsoft.com/office/drawing/2014/main" id="{8D8F1484-DB3E-9C50-51EE-0A0DDA2F8422}"/>
              </a:ext>
            </a:extLst>
          </p:cNvPr>
          <p:cNvGrpSpPr>
            <a:grpSpLocks/>
          </p:cNvGrpSpPr>
          <p:nvPr/>
        </p:nvGrpSpPr>
        <p:grpSpPr bwMode="auto">
          <a:xfrm>
            <a:off x="5752170" y="3570248"/>
            <a:ext cx="519113" cy="376238"/>
            <a:chOff x="3024" y="3696"/>
            <a:chExt cx="327" cy="237"/>
          </a:xfrm>
        </p:grpSpPr>
        <p:sp>
          <p:nvSpPr>
            <p:cNvPr id="80" name="Text Box 80">
              <a:extLst>
                <a:ext uri="{FF2B5EF4-FFF2-40B4-BE49-F238E27FC236}">
                  <a16:creationId xmlns:a16="http://schemas.microsoft.com/office/drawing/2014/main" id="{CB324537-53D1-D514-DD71-4C97718823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3696"/>
              <a:ext cx="173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400" dirty="0">
                  <a:solidFill>
                    <a:srgbClr val="FFFF00"/>
                  </a:solidFill>
                </a:rPr>
                <a:t>+</a:t>
              </a:r>
            </a:p>
          </p:txBody>
        </p:sp>
        <p:grpSp>
          <p:nvGrpSpPr>
            <p:cNvPr id="81" name="Group 81">
              <a:extLst>
                <a:ext uri="{FF2B5EF4-FFF2-40B4-BE49-F238E27FC236}">
                  <a16:creationId xmlns:a16="http://schemas.microsoft.com/office/drawing/2014/main" id="{B0D6CE8A-D9A7-B01A-C67F-20FC057E10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04" y="3696"/>
              <a:ext cx="247" cy="237"/>
              <a:chOff x="3046" y="3648"/>
              <a:chExt cx="247" cy="237"/>
            </a:xfrm>
          </p:grpSpPr>
          <p:sp>
            <p:nvSpPr>
              <p:cNvPr id="82" name="Text Box 82">
                <a:extLst>
                  <a:ext uri="{FF2B5EF4-FFF2-40B4-BE49-F238E27FC236}">
                    <a16:creationId xmlns:a16="http://schemas.microsoft.com/office/drawing/2014/main" id="{76403C34-EAE7-DC64-C709-A911A0B5EF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0" y="3648"/>
                <a:ext cx="173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1400" dirty="0">
                    <a:solidFill>
                      <a:srgbClr val="0000FF"/>
                    </a:solidFill>
                  </a:rPr>
                  <a:t>+</a:t>
                </a:r>
              </a:p>
            </p:txBody>
          </p:sp>
          <p:sp>
            <p:nvSpPr>
              <p:cNvPr id="83" name="Text Box 83">
                <a:extLst>
                  <a:ext uri="{FF2B5EF4-FFF2-40B4-BE49-F238E27FC236}">
                    <a16:creationId xmlns:a16="http://schemas.microsoft.com/office/drawing/2014/main" id="{A855E768-8D86-0E6E-2696-85CC90B337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6" y="3691"/>
                <a:ext cx="173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1400" dirty="0">
                    <a:solidFill>
                      <a:srgbClr val="FF0000"/>
                    </a:solidFill>
                  </a:rPr>
                  <a:t>+</a:t>
                </a:r>
              </a:p>
            </p:txBody>
          </p:sp>
        </p:grpSp>
      </p:grpSp>
      <p:sp>
        <p:nvSpPr>
          <p:cNvPr id="84" name="Text Box 84">
            <a:extLst>
              <a:ext uri="{FF2B5EF4-FFF2-40B4-BE49-F238E27FC236}">
                <a16:creationId xmlns:a16="http://schemas.microsoft.com/office/drawing/2014/main" id="{4ED1AF29-F936-0DA6-F205-2F171939FB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2370" y="2122448"/>
            <a:ext cx="143526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200" b="1">
                <a:solidFill>
                  <a:schemeClr val="tx1">
                    <a:lumMod val="65000"/>
                    <a:lumOff val="35000"/>
                  </a:schemeClr>
                </a:solidFill>
              </a:rPr>
              <a:t>RF/DC Fixed – Only </a:t>
            </a:r>
          </a:p>
          <a:p>
            <a:pPr eaLnBrk="0" hangingPunct="0"/>
            <a:r>
              <a:rPr lang="en-US" altLang="en-US" sz="1200" b="1">
                <a:solidFill>
                  <a:schemeClr val="tx1">
                    <a:lumMod val="65000"/>
                    <a:lumOff val="35000"/>
                  </a:schemeClr>
                </a:solidFill>
              </a:rPr>
              <a:t>One daughter ion</a:t>
            </a:r>
          </a:p>
        </p:txBody>
      </p:sp>
      <p:sp>
        <p:nvSpPr>
          <p:cNvPr id="85" name="Text Box 85">
            <a:extLst>
              <a:ext uri="{FF2B5EF4-FFF2-40B4-BE49-F238E27FC236}">
                <a16:creationId xmlns:a16="http://schemas.microsoft.com/office/drawing/2014/main" id="{902D07B3-C549-8658-B40F-848AB6BB8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1292" y="2957116"/>
            <a:ext cx="228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 sz="1400" dirty="0">
                <a:solidFill>
                  <a:srgbClr val="FFFF00"/>
                </a:solidFill>
              </a:rPr>
              <a:t>+</a:t>
            </a:r>
          </a:p>
        </p:txBody>
      </p:sp>
      <p:sp>
        <p:nvSpPr>
          <p:cNvPr id="86" name="Text Box 86">
            <a:extLst>
              <a:ext uri="{FF2B5EF4-FFF2-40B4-BE49-F238E27FC236}">
                <a16:creationId xmlns:a16="http://schemas.microsoft.com/office/drawing/2014/main" id="{760DF348-6742-3958-BBB5-B93A478EA3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5588" y="3044551"/>
            <a:ext cx="27443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400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87" name="Text Box 87">
            <a:extLst>
              <a:ext uri="{FF2B5EF4-FFF2-40B4-BE49-F238E27FC236}">
                <a16:creationId xmlns:a16="http://schemas.microsoft.com/office/drawing/2014/main" id="{B2FA77CE-6C32-D1C3-39FA-2BFBDB4299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4571" y="3059859"/>
            <a:ext cx="27443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400" dirty="0">
                <a:solidFill>
                  <a:srgbClr val="0000FF"/>
                </a:solidFill>
              </a:rPr>
              <a:t>+</a:t>
            </a:r>
          </a:p>
        </p:txBody>
      </p:sp>
      <p:sp>
        <p:nvSpPr>
          <p:cNvPr id="88" name="Text Box 88">
            <a:extLst>
              <a:ext uri="{FF2B5EF4-FFF2-40B4-BE49-F238E27FC236}">
                <a16:creationId xmlns:a16="http://schemas.microsoft.com/office/drawing/2014/main" id="{10906996-148E-B9E2-04BC-97CE9221B7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344" y="4846231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>
                <a:solidFill>
                  <a:srgbClr val="0000FF"/>
                </a:solidFill>
              </a:rPr>
              <a:t>+</a:t>
            </a:r>
          </a:p>
        </p:txBody>
      </p:sp>
      <p:sp>
        <p:nvSpPr>
          <p:cNvPr id="89" name="Text Box 89">
            <a:extLst>
              <a:ext uri="{FF2B5EF4-FFF2-40B4-BE49-F238E27FC236}">
                <a16:creationId xmlns:a16="http://schemas.microsoft.com/office/drawing/2014/main" id="{A59140ED-965A-02F6-55CB-74ADF806DE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3314" y="4750092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>
                <a:solidFill>
                  <a:srgbClr val="FF0000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7948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4.81481E-6 L 0.03333 -0.02222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7" y="-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4.81481E-6 L 0.10951 -0.05371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95" y="-2616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409 -0.00301 L 0.09375 -0.08379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85" y="-4051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59259E-6 L 0.10378 -0.06968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95" y="-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951 -0.05371 L 0.30417 -0.16088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10" y="-5046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375 -0.0838 C 0.10664 -0.0912 0.11966 -0.09838 0.13763 -0.10023 C 0.15573 -0.10208 0.17343 -0.10949 0.20208 -0.09468 C 0.23073 -0.07986 0.28698 -0.02847 0.30937 -0.01111 " pathEditMode="relative" rAng="0" ptsTypes="AAAA">
                                      <p:cBhvr>
                                        <p:cTn id="80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81" y="2616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378 -0.06968 C 0.11367 -0.08496 0.14948 -0.1169 0.16367 -0.16111 C 0.17787 -0.20556 0.18438 -0.29977 0.18971 -0.33635 " pathEditMode="relative" rAng="0" ptsTypes="AAA">
                                      <p:cBhvr>
                                        <p:cTn id="82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97" y="-1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0.00139 L 0.19076 -0.09305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31" y="-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2.22222E-6 C 0.01003 -0.00694 0.02019 -0.01366 0.02605 -0.02916 C 0.03191 -0.04467 0.03373 -0.06898 0.03542 -0.09305 " pathEditMode="relative" rAng="0" ptsTypes="AAA">
                                      <p:cBhvr>
                                        <p:cTn id="121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1" y="-4653"/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1.48148E-6 C 0.00938 1.48148E-6 0.01875 1.48148E-6 0.03021 0.00417 C 0.04167 0.00833 0.05872 0.01574 0.06875 0.025 C 0.07878 0.03426 0.08477 0.04699 0.09063 0.05972 " pathEditMode="relative" rAng="0" ptsTypes="AAAA">
                                      <p:cBhvr>
                                        <p:cTn id="123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31" y="2986"/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99 -0.01157 L 0.11107 -0.06898 L 0.10482 0.00163 " pathEditMode="relative" rAng="0" ptsTypes="AAA">
                                      <p:cBhvr>
                                        <p:cTn id="125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03" y="-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5" grpId="1"/>
      <p:bldP spid="75" grpId="2"/>
      <p:bldP spid="76" grpId="0"/>
      <p:bldP spid="76" grpId="1"/>
      <p:bldP spid="76" grpId="2"/>
      <p:bldP spid="76" grpId="3"/>
      <p:bldP spid="77" grpId="0"/>
      <p:bldP spid="84" grpId="0"/>
      <p:bldP spid="85" grpId="0"/>
      <p:bldP spid="85" grpId="1"/>
      <p:bldP spid="86" grpId="0"/>
      <p:bldP spid="86" grpId="1"/>
      <p:bldP spid="87" grpId="0"/>
      <p:bldP spid="87" grpId="1"/>
      <p:bldP spid="88" grpId="0"/>
      <p:bldP spid="88" grpId="1"/>
      <p:bldP spid="88" grpId="2"/>
      <p:bldP spid="88" grpId="3"/>
      <p:bldP spid="89" grpId="0"/>
      <p:bldP spid="89" grpId="1"/>
      <p:bldP spid="89" grpId="2"/>
      <p:bldP spid="89" grpId="3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4711AF-5D4A-8D53-F7A0-49EB443419B2}"/>
              </a:ext>
            </a:extLst>
          </p:cNvPr>
          <p:cNvSpPr txBox="1"/>
          <p:nvPr/>
        </p:nvSpPr>
        <p:spPr>
          <a:xfrm>
            <a:off x="5237344" y="2938072"/>
            <a:ext cx="62751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Georgia" panose="02040502050405020303" pitchFamily="18" charset="0"/>
              </a:rPr>
              <a:t>Mass Spectrometry</a:t>
            </a:r>
            <a:endParaRPr lang="en-IN" sz="4800" dirty="0">
              <a:latin typeface="Georgia" panose="020405020504050203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383E5E-036C-0287-95EC-9494569BEC1F}"/>
              </a:ext>
            </a:extLst>
          </p:cNvPr>
          <p:cNvSpPr txBox="1"/>
          <p:nvPr/>
        </p:nvSpPr>
        <p:spPr>
          <a:xfrm>
            <a:off x="5237344" y="3615978"/>
            <a:ext cx="4959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§</a:t>
            </a:r>
            <a:r>
              <a:rPr lang="en-IN" sz="3200" dirty="0"/>
              <a:t> </a:t>
            </a:r>
            <a:r>
              <a:rPr lang="en-US" sz="3200" dirty="0">
                <a:solidFill>
                  <a:schemeClr val="accent4">
                    <a:lumMod val="75000"/>
                  </a:schemeClr>
                </a:solidFill>
                <a:latin typeface="Georgia" panose="02040502050405020303" pitchFamily="18" charset="0"/>
              </a:rPr>
              <a:t>in practice</a:t>
            </a:r>
            <a:endParaRPr lang="en-IN" sz="4800" dirty="0">
              <a:solidFill>
                <a:schemeClr val="accent4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7E5B966-1EDD-9175-1151-490BFB51C765}"/>
              </a:ext>
            </a:extLst>
          </p:cNvPr>
          <p:cNvCxnSpPr/>
          <p:nvPr/>
        </p:nvCxnSpPr>
        <p:spPr>
          <a:xfrm>
            <a:off x="4991725" y="2694083"/>
            <a:ext cx="0" cy="1843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4507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18E5DF-92F0-A6E2-816C-F1AE42306CDF}"/>
              </a:ext>
            </a:extLst>
          </p:cNvPr>
          <p:cNvSpPr txBox="1"/>
          <p:nvPr/>
        </p:nvSpPr>
        <p:spPr>
          <a:xfrm>
            <a:off x="104931" y="0"/>
            <a:ext cx="7815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Georgia" panose="02040502050405020303" pitchFamily="18" charset="0"/>
              </a:rPr>
              <a:t>Multiple Reaction Monitoring</a:t>
            </a:r>
            <a:endParaRPr lang="en-IN" sz="4000" dirty="0">
              <a:latin typeface="Georgia" panose="020405020504050203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64EFA3-1380-EDEC-21E8-3905E82EA908}"/>
              </a:ext>
            </a:extLst>
          </p:cNvPr>
          <p:cNvSpPr txBox="1"/>
          <p:nvPr/>
        </p:nvSpPr>
        <p:spPr>
          <a:xfrm>
            <a:off x="407232" y="527154"/>
            <a:ext cx="6145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Georgia" panose="02040502050405020303" pitchFamily="18" charset="0"/>
              </a:rPr>
              <a:t>Quantitative analysis using MS/MS</a:t>
            </a:r>
            <a:endParaRPr lang="en-IN" sz="4000" dirty="0">
              <a:solidFill>
                <a:schemeClr val="accent4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B225B73-90E0-5D44-4779-1D3E5900BF57}"/>
              </a:ext>
            </a:extLst>
          </p:cNvPr>
          <p:cNvGrpSpPr/>
          <p:nvPr/>
        </p:nvGrpSpPr>
        <p:grpSpPr>
          <a:xfrm>
            <a:off x="407232" y="1679112"/>
            <a:ext cx="10383520" cy="1286378"/>
            <a:chOff x="508000" y="4592320"/>
            <a:chExt cx="10383520" cy="128637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2E8D66F-8439-A16F-317D-EF38D53D4021}"/>
                </a:ext>
              </a:extLst>
            </p:cNvPr>
            <p:cNvGrpSpPr/>
            <p:nvPr/>
          </p:nvGrpSpPr>
          <p:grpSpPr>
            <a:xfrm>
              <a:off x="838200" y="4742027"/>
              <a:ext cx="3040466" cy="1136671"/>
              <a:chOff x="838200" y="4742027"/>
              <a:chExt cx="3040466" cy="1136671"/>
            </a:xfrm>
          </p:grpSpPr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60D99AB5-A330-C5A0-20E6-D913F238A9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742027"/>
                <a:ext cx="2067560" cy="48069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IN" dirty="0">
                    <a:solidFill>
                      <a:srgbClr val="0070C0"/>
                    </a:solidFill>
                  </a:rPr>
                  <a:t>LC MS/MS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IN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IN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IN" dirty="0"/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E08BF343-4990-80AD-8E20-9AE3B8E97B7E}"/>
                  </a:ext>
                </a:extLst>
              </p:cNvPr>
              <p:cNvGrpSpPr/>
              <p:nvPr/>
            </p:nvGrpSpPr>
            <p:grpSpPr>
              <a:xfrm>
                <a:off x="1207084" y="5372428"/>
                <a:ext cx="2671582" cy="506270"/>
                <a:chOff x="1958924" y="2659595"/>
                <a:chExt cx="2671582" cy="506270"/>
              </a:xfrm>
            </p:grpSpPr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5BFAA8C-41BA-2C09-1812-2D90D679AC85}"/>
                    </a:ext>
                  </a:extLst>
                </p:cNvPr>
                <p:cNvSpPr txBox="1"/>
                <p:nvPr/>
              </p:nvSpPr>
              <p:spPr>
                <a:xfrm>
                  <a:off x="1958924" y="2659595"/>
                  <a:ext cx="126875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dirty="0"/>
                    <a:t>M</a:t>
                  </a:r>
                  <a:r>
                    <a:rPr lang="en-IN" sz="2400" baseline="-25000" dirty="0"/>
                    <a:t>1</a:t>
                  </a:r>
                  <a:r>
                    <a:rPr lang="en-IN" sz="2400" dirty="0"/>
                    <a:t> + H</a:t>
                  </a:r>
                  <a:r>
                    <a:rPr lang="en-IN" sz="2400" baseline="30000" dirty="0"/>
                    <a:t>+</a:t>
                  </a:r>
                  <a:r>
                    <a:rPr lang="en-IN" sz="2400" dirty="0"/>
                    <a:t> </a:t>
                  </a:r>
                </a:p>
              </p:txBody>
            </p:sp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EBDA364D-2694-6418-8D5B-EFEDAC9DC8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58634" y="2966719"/>
                  <a:ext cx="599440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A8E5C065-FC8B-B253-9BE5-A5AA4C3C9937}"/>
                    </a:ext>
                  </a:extLst>
                </p:cNvPr>
                <p:cNvSpPr txBox="1"/>
                <p:nvPr/>
              </p:nvSpPr>
              <p:spPr>
                <a:xfrm>
                  <a:off x="3521058" y="2704200"/>
                  <a:ext cx="110944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dirty="0"/>
                    <a:t>[M</a:t>
                  </a:r>
                  <a:r>
                    <a:rPr lang="en-IN" sz="2400" baseline="-25000" dirty="0"/>
                    <a:t>1</a:t>
                  </a:r>
                  <a:r>
                    <a:rPr lang="en-IN" sz="2400" dirty="0"/>
                    <a:t>H]</a:t>
                  </a:r>
                  <a:r>
                    <a:rPr lang="en-IN" sz="2400" baseline="30000" dirty="0"/>
                    <a:t>+</a:t>
                  </a:r>
                  <a:endParaRPr lang="en-IN" sz="2400" dirty="0"/>
                </a:p>
              </p:txBody>
            </p:sp>
          </p:grp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2845DFB-7B6B-4EDC-F5F8-C13A2EF52B06}"/>
                </a:ext>
              </a:extLst>
            </p:cNvPr>
            <p:cNvCxnSpPr/>
            <p:nvPr/>
          </p:nvCxnSpPr>
          <p:spPr>
            <a:xfrm>
              <a:off x="508000" y="4592320"/>
              <a:ext cx="1038352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FE1C384-EA1D-3A70-3919-D7A137591714}"/>
              </a:ext>
            </a:extLst>
          </p:cNvPr>
          <p:cNvGrpSpPr/>
          <p:nvPr/>
        </p:nvGrpSpPr>
        <p:grpSpPr>
          <a:xfrm>
            <a:off x="3740752" y="2366776"/>
            <a:ext cx="1133224" cy="1569660"/>
            <a:chOff x="5466080" y="2778482"/>
            <a:chExt cx="1133224" cy="156966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FE09393-46B8-0805-7E8B-5FCC343FD4AB}"/>
                </a:ext>
              </a:extLst>
            </p:cNvPr>
            <p:cNvGrpSpPr/>
            <p:nvPr/>
          </p:nvGrpSpPr>
          <p:grpSpPr>
            <a:xfrm>
              <a:off x="5466080" y="2874204"/>
              <a:ext cx="629920" cy="369332"/>
              <a:chOff x="5466080" y="2874204"/>
              <a:chExt cx="629920" cy="369332"/>
            </a:xfrm>
          </p:grpSpPr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ADCC9020-B6FD-166E-97A1-2BC8D0E8C464}"/>
                  </a:ext>
                </a:extLst>
              </p:cNvPr>
              <p:cNvCxnSpPr/>
              <p:nvPr/>
            </p:nvCxnSpPr>
            <p:spPr>
              <a:xfrm>
                <a:off x="5466080" y="3197552"/>
                <a:ext cx="62992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DBFB520-5F86-70B7-34CD-DD89AA5D42A9}"/>
                  </a:ext>
                </a:extLst>
              </p:cNvPr>
              <p:cNvSpPr txBox="1"/>
              <p:nvPr/>
            </p:nvSpPr>
            <p:spPr>
              <a:xfrm>
                <a:off x="5574894" y="2874204"/>
                <a:ext cx="412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N</a:t>
                </a:r>
                <a:r>
                  <a:rPr lang="en-IN" baseline="-25000" dirty="0"/>
                  <a:t>2</a:t>
                </a:r>
                <a:endParaRPr lang="en-IN" dirty="0"/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EF768CD-AF6A-B33C-505D-96BC0AEAD9A6}"/>
                </a:ext>
              </a:extLst>
            </p:cNvPr>
            <p:cNvSpPr txBox="1"/>
            <p:nvPr/>
          </p:nvSpPr>
          <p:spPr>
            <a:xfrm>
              <a:off x="6193424" y="2778482"/>
              <a:ext cx="405880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D</a:t>
              </a:r>
              <a:r>
                <a:rPr lang="en-IN" baseline="-25000" dirty="0"/>
                <a:t>1</a:t>
              </a:r>
              <a:endParaRPr lang="en-IN" dirty="0"/>
            </a:p>
            <a:p>
              <a:r>
                <a:rPr lang="en-IN" dirty="0"/>
                <a:t>D</a:t>
              </a:r>
              <a:r>
                <a:rPr lang="en-IN" baseline="-25000" dirty="0"/>
                <a:t>2</a:t>
              </a:r>
              <a:endParaRPr lang="en-IN" dirty="0"/>
            </a:p>
            <a:p>
              <a:r>
                <a:rPr lang="en-IN" dirty="0"/>
                <a:t>D</a:t>
              </a:r>
              <a:r>
                <a:rPr lang="en-IN" baseline="-25000" dirty="0"/>
                <a:t>3</a:t>
              </a:r>
            </a:p>
            <a:p>
              <a:r>
                <a:rPr lang="en-IN" baseline="-25000" dirty="0"/>
                <a:t>.</a:t>
              </a:r>
            </a:p>
            <a:p>
              <a:r>
                <a:rPr lang="en-IN" baseline="-25000" dirty="0"/>
                <a:t>.</a:t>
              </a:r>
            </a:p>
            <a:p>
              <a:endParaRPr lang="en-IN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A97AE95-C17F-F092-3699-4870AD707F12}"/>
              </a:ext>
            </a:extLst>
          </p:cNvPr>
          <p:cNvGrpSpPr/>
          <p:nvPr/>
        </p:nvGrpSpPr>
        <p:grpSpPr>
          <a:xfrm>
            <a:off x="4508736" y="2908118"/>
            <a:ext cx="2058269" cy="391776"/>
            <a:chOff x="7496294" y="3174384"/>
            <a:chExt cx="2058269" cy="391776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00BF4395-DB23-4746-2B1E-4518346FCB23}"/>
                </a:ext>
              </a:extLst>
            </p:cNvPr>
            <p:cNvGrpSpPr/>
            <p:nvPr/>
          </p:nvGrpSpPr>
          <p:grpSpPr>
            <a:xfrm>
              <a:off x="7496294" y="3200400"/>
              <a:ext cx="1032109" cy="365760"/>
              <a:chOff x="7496294" y="3200400"/>
              <a:chExt cx="1032109" cy="365760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3B0BD45-B7B6-5C8B-8CDB-58AADF7C2B0C}"/>
                  </a:ext>
                </a:extLst>
              </p:cNvPr>
              <p:cNvSpPr/>
              <p:nvPr/>
            </p:nvSpPr>
            <p:spPr>
              <a:xfrm>
                <a:off x="7496294" y="3200400"/>
                <a:ext cx="320909" cy="365760"/>
              </a:xfrm>
              <a:prstGeom prst="ellipse">
                <a:avLst/>
              </a:prstGeom>
              <a:solidFill>
                <a:srgbClr val="F81068">
                  <a:alpha val="12941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8D2B66B6-0AA7-CED8-122F-4A1543700497}"/>
                  </a:ext>
                </a:extLst>
              </p:cNvPr>
              <p:cNvCxnSpPr/>
              <p:nvPr/>
            </p:nvCxnSpPr>
            <p:spPr>
              <a:xfrm>
                <a:off x="7888323" y="3378646"/>
                <a:ext cx="64008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F6CD803-AC6E-5F13-CEF1-3CF55A945524}"/>
                </a:ext>
              </a:extLst>
            </p:cNvPr>
            <p:cNvSpPr txBox="1"/>
            <p:nvPr/>
          </p:nvSpPr>
          <p:spPr>
            <a:xfrm>
              <a:off x="8599523" y="3174384"/>
              <a:ext cx="955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Count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78374F85-EA55-3750-9032-D9DA4E7CCC94}"/>
              </a:ext>
            </a:extLst>
          </p:cNvPr>
          <p:cNvSpPr txBox="1"/>
          <p:nvPr/>
        </p:nvSpPr>
        <p:spPr>
          <a:xfrm>
            <a:off x="8319477" y="1367154"/>
            <a:ext cx="139897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“</a:t>
            </a:r>
            <a:r>
              <a:rPr lang="en-IN" dirty="0">
                <a:solidFill>
                  <a:srgbClr val="0070C0"/>
                </a:solidFill>
              </a:rPr>
              <a:t>Transitions</a:t>
            </a:r>
            <a:r>
              <a:rPr lang="en-IN" dirty="0">
                <a:solidFill>
                  <a:srgbClr val="0000FF"/>
                </a:solidFill>
              </a:rPr>
              <a:t>”</a:t>
            </a:r>
          </a:p>
          <a:p>
            <a:pPr algn="ctr"/>
            <a:endParaRPr lang="en-IN" dirty="0"/>
          </a:p>
          <a:p>
            <a:pPr algn="ctr"/>
            <a:endParaRPr lang="en-IN" dirty="0">
              <a:sym typeface="Wingdings" panose="05000000000000000000" pitchFamily="2" charset="2"/>
            </a:endParaRPr>
          </a:p>
          <a:p>
            <a:pPr algn="ctr"/>
            <a:endParaRPr lang="en-IN" dirty="0">
              <a:sym typeface="Wingdings" panose="05000000000000000000" pitchFamily="2" charset="2"/>
            </a:endParaRPr>
          </a:p>
          <a:p>
            <a:pPr algn="ctr"/>
            <a:endParaRPr lang="en-IN" dirty="0">
              <a:sym typeface="Wingdings" panose="05000000000000000000" pitchFamily="2" charset="2"/>
            </a:endParaRPr>
          </a:p>
          <a:p>
            <a:pPr algn="ctr"/>
            <a:r>
              <a:rPr lang="en-IN" dirty="0">
                <a:sym typeface="Wingdings" panose="05000000000000000000" pitchFamily="2" charset="2"/>
              </a:rPr>
              <a:t>[M</a:t>
            </a:r>
            <a:r>
              <a:rPr lang="en-IN" baseline="-25000" dirty="0">
                <a:sym typeface="Wingdings" panose="05000000000000000000" pitchFamily="2" charset="2"/>
              </a:rPr>
              <a:t>1</a:t>
            </a:r>
            <a:r>
              <a:rPr lang="en-IN" dirty="0">
                <a:sym typeface="Wingdings" panose="05000000000000000000" pitchFamily="2" charset="2"/>
              </a:rPr>
              <a:t>H]</a:t>
            </a:r>
            <a:r>
              <a:rPr lang="en-IN" baseline="30000" dirty="0">
                <a:sym typeface="Wingdings" panose="05000000000000000000" pitchFamily="2" charset="2"/>
              </a:rPr>
              <a:t>+</a:t>
            </a:r>
            <a:r>
              <a:rPr lang="en-IN" dirty="0">
                <a:sym typeface="Wingdings" panose="05000000000000000000" pitchFamily="2" charset="2"/>
              </a:rPr>
              <a:t>  </a:t>
            </a:r>
            <a:r>
              <a:rPr lang="en-IN" sz="1200" dirty="0">
                <a:sym typeface="Wingdings" panose="05000000000000000000" pitchFamily="2" charset="2"/>
              </a:rPr>
              <a:t></a:t>
            </a:r>
            <a:r>
              <a:rPr lang="en-IN" dirty="0">
                <a:sym typeface="Wingdings" panose="05000000000000000000" pitchFamily="2" charset="2"/>
              </a:rPr>
              <a:t> D</a:t>
            </a:r>
            <a:r>
              <a:rPr lang="en-IN" baseline="-25000" dirty="0">
                <a:sym typeface="Wingdings" panose="05000000000000000000" pitchFamily="2" charset="2"/>
              </a:rPr>
              <a:t>3</a:t>
            </a:r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4303237-7F52-A43D-2237-27D9FA4A69A1}"/>
              </a:ext>
            </a:extLst>
          </p:cNvPr>
          <p:cNvSpPr txBox="1"/>
          <p:nvPr/>
        </p:nvSpPr>
        <p:spPr>
          <a:xfrm>
            <a:off x="935213" y="4548495"/>
            <a:ext cx="10740971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dirty="0">
                <a:latin typeface="Georgia" panose="02040502050405020303" pitchFamily="18" charset="0"/>
              </a:rPr>
              <a:t>Multiple such reactions, or transitions, can be </a:t>
            </a:r>
            <a:r>
              <a:rPr lang="en-IN" sz="2200" dirty="0" err="1">
                <a:latin typeface="Georgia" panose="02040502050405020303" pitchFamily="18" charset="0"/>
              </a:rPr>
              <a:t>anaysed</a:t>
            </a:r>
            <a:r>
              <a:rPr lang="en-IN" sz="2200" dirty="0">
                <a:latin typeface="Georgia" panose="02040502050405020303" pitchFamily="18" charset="0"/>
              </a:rPr>
              <a:t> in a single run – hence the name ‘MRM’</a:t>
            </a:r>
          </a:p>
          <a:p>
            <a:endParaRPr lang="en-IN" sz="2200" dirty="0">
              <a:latin typeface="Georgia" panose="02040502050405020303" pitchFamily="18" charset="0"/>
            </a:endParaRPr>
          </a:p>
          <a:p>
            <a:endParaRPr lang="en-IN" sz="22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163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CA36ED-664C-B5AF-B4A3-B0E7840A9F13}"/>
              </a:ext>
            </a:extLst>
          </p:cNvPr>
          <p:cNvSpPr txBox="1"/>
          <p:nvPr/>
        </p:nvSpPr>
        <p:spPr>
          <a:xfrm>
            <a:off x="104931" y="0"/>
            <a:ext cx="7815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Georgia" panose="02040502050405020303" pitchFamily="18" charset="0"/>
              </a:rPr>
              <a:t>Multiple Reaction Monitoring</a:t>
            </a:r>
            <a:endParaRPr lang="en-IN" sz="4000" dirty="0">
              <a:latin typeface="Georgia" panose="020405020504050203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1D1AD5-01E4-F687-AE5F-B76A8D7F1996}"/>
              </a:ext>
            </a:extLst>
          </p:cNvPr>
          <p:cNvSpPr txBox="1"/>
          <p:nvPr/>
        </p:nvSpPr>
        <p:spPr>
          <a:xfrm>
            <a:off x="407232" y="527154"/>
            <a:ext cx="6145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Georgia" panose="02040502050405020303" pitchFamily="18" charset="0"/>
              </a:rPr>
              <a:t>Quantitative analysis using MS/MS (2)</a:t>
            </a:r>
            <a:endParaRPr lang="en-IN" sz="4000" dirty="0">
              <a:solidFill>
                <a:schemeClr val="accent4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343E195-F95A-7148-F1AB-5B67E81FE550}"/>
              </a:ext>
            </a:extLst>
          </p:cNvPr>
          <p:cNvSpPr txBox="1">
            <a:spLocks/>
          </p:cNvSpPr>
          <p:nvPr/>
        </p:nvSpPr>
        <p:spPr>
          <a:xfrm>
            <a:off x="205153" y="1253331"/>
            <a:ext cx="10542563" cy="254494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400" dirty="0">
                <a:latin typeface="Georgia" panose="02040502050405020303" pitchFamily="18" charset="0"/>
              </a:rPr>
              <a:t>In MRM, we choose </a:t>
            </a:r>
            <a:r>
              <a:rPr lang="en-IN" sz="2400" dirty="0">
                <a:solidFill>
                  <a:srgbClr val="0070C0"/>
                </a:solidFill>
                <a:latin typeface="Georgia" panose="02040502050405020303" pitchFamily="18" charset="0"/>
              </a:rPr>
              <a:t>2 transitions </a:t>
            </a:r>
            <a:r>
              <a:rPr lang="en-IN" sz="2400" dirty="0">
                <a:latin typeface="Georgia" panose="02040502050405020303" pitchFamily="18" charset="0"/>
              </a:rPr>
              <a:t>per analyte</a:t>
            </a:r>
          </a:p>
          <a:p>
            <a:pPr marL="746125" lvl="1" indent="-288925">
              <a:buNone/>
            </a:pPr>
            <a:r>
              <a:rPr lang="en-IN" sz="2800" dirty="0">
                <a:solidFill>
                  <a:srgbClr val="0070C0"/>
                </a:solidFill>
              </a:rPr>
              <a:t>⤷</a:t>
            </a:r>
            <a:r>
              <a:rPr lang="en-IN" sz="2800" dirty="0"/>
              <a:t> </a:t>
            </a:r>
            <a:r>
              <a:rPr lang="en-IN" sz="2200" dirty="0">
                <a:latin typeface="Georgia" panose="02040502050405020303" pitchFamily="18" charset="0"/>
              </a:rPr>
              <a:t>Higher intensity transition is called the </a:t>
            </a:r>
            <a:r>
              <a:rPr lang="en-IN" sz="2200" dirty="0">
                <a:solidFill>
                  <a:srgbClr val="0070C0"/>
                </a:solidFill>
                <a:latin typeface="Georgia" panose="02040502050405020303" pitchFamily="18" charset="0"/>
              </a:rPr>
              <a:t>quantifier</a:t>
            </a:r>
            <a:r>
              <a:rPr lang="en-IN" sz="2200" dirty="0">
                <a:latin typeface="Georgia" panose="02040502050405020303" pitchFamily="18" charset="0"/>
              </a:rPr>
              <a:t>, and is used for quantification</a:t>
            </a:r>
          </a:p>
          <a:p>
            <a:pPr marL="457200" lvl="1" indent="0">
              <a:buNone/>
            </a:pPr>
            <a:r>
              <a:rPr lang="en-IN" sz="2800" dirty="0">
                <a:solidFill>
                  <a:srgbClr val="0070C0"/>
                </a:solidFill>
              </a:rPr>
              <a:t>⤷</a:t>
            </a:r>
            <a:r>
              <a:rPr lang="en-IN" sz="2800" dirty="0"/>
              <a:t> </a:t>
            </a:r>
            <a:r>
              <a:rPr lang="en-IN" sz="2200" dirty="0">
                <a:latin typeface="Georgia" panose="02040502050405020303" pitchFamily="18" charset="0"/>
              </a:rPr>
              <a:t>Lower intensity transition is called the </a:t>
            </a:r>
            <a:r>
              <a:rPr lang="en-IN" sz="2200" dirty="0">
                <a:solidFill>
                  <a:srgbClr val="0070C0"/>
                </a:solidFill>
                <a:latin typeface="Georgia" panose="02040502050405020303" pitchFamily="18" charset="0"/>
              </a:rPr>
              <a:t>qualifier</a:t>
            </a:r>
          </a:p>
          <a:p>
            <a:pPr marL="457200" lvl="1" indent="0">
              <a:buNone/>
            </a:pPr>
            <a:r>
              <a:rPr lang="en-IN" sz="2800" dirty="0">
                <a:solidFill>
                  <a:srgbClr val="0070C0"/>
                </a:solidFill>
              </a:rPr>
              <a:t>⤷ </a:t>
            </a:r>
            <a:r>
              <a:rPr lang="en-IN" sz="2200" dirty="0">
                <a:solidFill>
                  <a:srgbClr val="0070C0"/>
                </a:solidFill>
                <a:latin typeface="Georgia" panose="02040502050405020303" pitchFamily="18" charset="0"/>
              </a:rPr>
              <a:t>Quantifier : Qualifier ratio </a:t>
            </a:r>
            <a:r>
              <a:rPr lang="en-IN" sz="2200" dirty="0">
                <a:latin typeface="Georgia" panose="02040502050405020303" pitchFamily="18" charset="0"/>
              </a:rPr>
              <a:t>should match between </a:t>
            </a:r>
            <a:r>
              <a:rPr lang="en-IN" sz="2200" dirty="0">
                <a:solidFill>
                  <a:srgbClr val="0070C0"/>
                </a:solidFill>
                <a:latin typeface="Georgia" panose="02040502050405020303" pitchFamily="18" charset="0"/>
              </a:rPr>
              <a:t>standard and sample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8F1F645-091C-1B35-EA07-39D62BE22C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669990"/>
              </p:ext>
            </p:extLst>
          </p:nvPr>
        </p:nvGraphicFramePr>
        <p:xfrm>
          <a:off x="767862" y="3798277"/>
          <a:ext cx="871728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880">
                  <a:extLst>
                    <a:ext uri="{9D8B030D-6E8A-4147-A177-3AD203B41FA5}">
                      <a16:colId xmlns:a16="http://schemas.microsoft.com/office/drawing/2014/main" val="2715098542"/>
                    </a:ext>
                  </a:extLst>
                </a:gridCol>
                <a:gridCol w="1452880">
                  <a:extLst>
                    <a:ext uri="{9D8B030D-6E8A-4147-A177-3AD203B41FA5}">
                      <a16:colId xmlns:a16="http://schemas.microsoft.com/office/drawing/2014/main" val="3938461914"/>
                    </a:ext>
                  </a:extLst>
                </a:gridCol>
                <a:gridCol w="1452880">
                  <a:extLst>
                    <a:ext uri="{9D8B030D-6E8A-4147-A177-3AD203B41FA5}">
                      <a16:colId xmlns:a16="http://schemas.microsoft.com/office/drawing/2014/main" val="1777511938"/>
                    </a:ext>
                  </a:extLst>
                </a:gridCol>
                <a:gridCol w="1452880">
                  <a:extLst>
                    <a:ext uri="{9D8B030D-6E8A-4147-A177-3AD203B41FA5}">
                      <a16:colId xmlns:a16="http://schemas.microsoft.com/office/drawing/2014/main" val="3613803112"/>
                    </a:ext>
                  </a:extLst>
                </a:gridCol>
                <a:gridCol w="1452880">
                  <a:extLst>
                    <a:ext uri="{9D8B030D-6E8A-4147-A177-3AD203B41FA5}">
                      <a16:colId xmlns:a16="http://schemas.microsoft.com/office/drawing/2014/main" val="2350392223"/>
                    </a:ext>
                  </a:extLst>
                </a:gridCol>
                <a:gridCol w="1452880">
                  <a:extLst>
                    <a:ext uri="{9D8B030D-6E8A-4147-A177-3AD203B41FA5}">
                      <a16:colId xmlns:a16="http://schemas.microsoft.com/office/drawing/2014/main" val="16747571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Compound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Parent 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Daughter 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120834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IN" dirty="0"/>
                        <a:t>LC MS/MS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IN" dirty="0"/>
                        <a:t>Ethion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Quantifier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28.6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38766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Qualifier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337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80164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CA36ED-664C-B5AF-B4A3-B0E7840A9F13}"/>
              </a:ext>
            </a:extLst>
          </p:cNvPr>
          <p:cNvSpPr txBox="1"/>
          <p:nvPr/>
        </p:nvSpPr>
        <p:spPr>
          <a:xfrm>
            <a:off x="104931" y="0"/>
            <a:ext cx="7815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Georgia" panose="02040502050405020303" pitchFamily="18" charset="0"/>
              </a:rPr>
              <a:t>MS/MS scan modes</a:t>
            </a:r>
            <a:endParaRPr lang="en-IN" sz="4000" dirty="0">
              <a:latin typeface="Georgia" panose="020405020504050203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1D1AD5-01E4-F687-AE5F-B76A8D7F1996}"/>
              </a:ext>
            </a:extLst>
          </p:cNvPr>
          <p:cNvSpPr txBox="1"/>
          <p:nvPr/>
        </p:nvSpPr>
        <p:spPr>
          <a:xfrm>
            <a:off x="407232" y="527154"/>
            <a:ext cx="6145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Georgia" panose="02040502050405020303" pitchFamily="18" charset="0"/>
              </a:rPr>
              <a:t>Not just MRMs</a:t>
            </a:r>
            <a:endParaRPr lang="en-IN" sz="4000" dirty="0">
              <a:solidFill>
                <a:schemeClr val="accent4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2DB55B-4DBA-B829-AF1F-347D292487C9}"/>
              </a:ext>
            </a:extLst>
          </p:cNvPr>
          <p:cNvSpPr txBox="1"/>
          <p:nvPr/>
        </p:nvSpPr>
        <p:spPr>
          <a:xfrm>
            <a:off x="3379201" y="1155466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Q1</a:t>
            </a:r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711A5F-01F4-299B-F054-7160AB24294E}"/>
              </a:ext>
            </a:extLst>
          </p:cNvPr>
          <p:cNvSpPr txBox="1"/>
          <p:nvPr/>
        </p:nvSpPr>
        <p:spPr>
          <a:xfrm>
            <a:off x="4376044" y="1140448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Q2</a:t>
            </a:r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1F38AC-A07F-7CCE-7371-F5A43A0B3A79}"/>
              </a:ext>
            </a:extLst>
          </p:cNvPr>
          <p:cNvSpPr txBox="1"/>
          <p:nvPr/>
        </p:nvSpPr>
        <p:spPr>
          <a:xfrm>
            <a:off x="5405368" y="1142976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Q3</a:t>
            </a:r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D558FE-D3DB-0D55-A95C-8B328A5EDB12}"/>
              </a:ext>
            </a:extLst>
          </p:cNvPr>
          <p:cNvSpPr txBox="1"/>
          <p:nvPr/>
        </p:nvSpPr>
        <p:spPr>
          <a:xfrm>
            <a:off x="6017826" y="1138807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Detector</a:t>
            </a:r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D6E6E542-9BA1-C3AF-2D37-D539950DE7B4}"/>
              </a:ext>
            </a:extLst>
          </p:cNvPr>
          <p:cNvSpPr/>
          <p:nvPr/>
        </p:nvSpPr>
        <p:spPr>
          <a:xfrm>
            <a:off x="3122698" y="1575038"/>
            <a:ext cx="884420" cy="461665"/>
          </a:xfrm>
          <a:prstGeom prst="roundRect">
            <a:avLst>
              <a:gd name="adj" fmla="val 29655"/>
            </a:avLst>
          </a:prstGeom>
          <a:solidFill>
            <a:schemeClr val="accent1">
              <a:alpha val="2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4A10FC1C-E1AC-D672-BA08-AD2974A1DC69}"/>
              </a:ext>
            </a:extLst>
          </p:cNvPr>
          <p:cNvSpPr/>
          <p:nvPr/>
        </p:nvSpPr>
        <p:spPr>
          <a:xfrm>
            <a:off x="4167165" y="1575038"/>
            <a:ext cx="884420" cy="461665"/>
          </a:xfrm>
          <a:prstGeom prst="roundRect">
            <a:avLst>
              <a:gd name="adj" fmla="val 29655"/>
            </a:avLst>
          </a:prstGeom>
          <a:solidFill>
            <a:srgbClr val="FF0000">
              <a:alpha val="21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1EF4BADF-05A3-783C-D35F-1BE0E4E69665}"/>
              </a:ext>
            </a:extLst>
          </p:cNvPr>
          <p:cNvSpPr/>
          <p:nvPr/>
        </p:nvSpPr>
        <p:spPr>
          <a:xfrm>
            <a:off x="5211633" y="1575038"/>
            <a:ext cx="884420" cy="461665"/>
          </a:xfrm>
          <a:prstGeom prst="roundRect">
            <a:avLst>
              <a:gd name="adj" fmla="val 29655"/>
            </a:avLst>
          </a:prstGeom>
          <a:solidFill>
            <a:srgbClr val="00B050">
              <a:alpha val="21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3E401308-9A2B-2098-7DAF-81D84291794B}"/>
              </a:ext>
            </a:extLst>
          </p:cNvPr>
          <p:cNvSpPr/>
          <p:nvPr/>
        </p:nvSpPr>
        <p:spPr>
          <a:xfrm>
            <a:off x="6361031" y="1634998"/>
            <a:ext cx="299803" cy="356735"/>
          </a:xfrm>
          <a:custGeom>
            <a:avLst/>
            <a:gdLst>
              <a:gd name="connsiteX0" fmla="*/ 0 w 284813"/>
              <a:gd name="connsiteY0" fmla="*/ 0 h 794479"/>
              <a:gd name="connsiteX1" fmla="*/ 269822 w 284813"/>
              <a:gd name="connsiteY1" fmla="*/ 359764 h 794479"/>
              <a:gd name="connsiteX2" fmla="*/ 284813 w 284813"/>
              <a:gd name="connsiteY2" fmla="*/ 794479 h 794479"/>
              <a:gd name="connsiteX3" fmla="*/ 14990 w 284813"/>
              <a:gd name="connsiteY3" fmla="*/ 794479 h 794479"/>
              <a:gd name="connsiteX0" fmla="*/ 0 w 299803"/>
              <a:gd name="connsiteY0" fmla="*/ 0 h 614597"/>
              <a:gd name="connsiteX1" fmla="*/ 284812 w 299803"/>
              <a:gd name="connsiteY1" fmla="*/ 179882 h 614597"/>
              <a:gd name="connsiteX2" fmla="*/ 299803 w 299803"/>
              <a:gd name="connsiteY2" fmla="*/ 614597 h 614597"/>
              <a:gd name="connsiteX3" fmla="*/ 29980 w 299803"/>
              <a:gd name="connsiteY3" fmla="*/ 614597 h 614597"/>
              <a:gd name="connsiteX0" fmla="*/ 0 w 314793"/>
              <a:gd name="connsiteY0" fmla="*/ 0 h 614597"/>
              <a:gd name="connsiteX1" fmla="*/ 314793 w 314793"/>
              <a:gd name="connsiteY1" fmla="*/ 389745 h 614597"/>
              <a:gd name="connsiteX2" fmla="*/ 299803 w 314793"/>
              <a:gd name="connsiteY2" fmla="*/ 614597 h 614597"/>
              <a:gd name="connsiteX3" fmla="*/ 29980 w 314793"/>
              <a:gd name="connsiteY3" fmla="*/ 614597 h 614597"/>
              <a:gd name="connsiteX0" fmla="*/ 0 w 314793"/>
              <a:gd name="connsiteY0" fmla="*/ 0 h 464696"/>
              <a:gd name="connsiteX1" fmla="*/ 314793 w 314793"/>
              <a:gd name="connsiteY1" fmla="*/ 239844 h 464696"/>
              <a:gd name="connsiteX2" fmla="*/ 299803 w 314793"/>
              <a:gd name="connsiteY2" fmla="*/ 464696 h 464696"/>
              <a:gd name="connsiteX3" fmla="*/ 29980 w 314793"/>
              <a:gd name="connsiteY3" fmla="*/ 464696 h 464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793" h="464696">
                <a:moveTo>
                  <a:pt x="0" y="0"/>
                </a:moveTo>
                <a:lnTo>
                  <a:pt x="314793" y="239844"/>
                </a:lnTo>
                <a:lnTo>
                  <a:pt x="299803" y="464696"/>
                </a:lnTo>
                <a:lnTo>
                  <a:pt x="29980" y="464696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CBA8D1DC-DEB8-86D6-6EE1-8B3B15B62CD3}"/>
              </a:ext>
            </a:extLst>
          </p:cNvPr>
          <p:cNvGrpSpPr/>
          <p:nvPr/>
        </p:nvGrpSpPr>
        <p:grpSpPr>
          <a:xfrm>
            <a:off x="328832" y="1274357"/>
            <a:ext cx="11020400" cy="1104946"/>
            <a:chOff x="328832" y="1274357"/>
            <a:chExt cx="11020400" cy="1104946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776F0C00-E198-E44A-756F-506F561E92AF}"/>
                </a:ext>
              </a:extLst>
            </p:cNvPr>
            <p:cNvGrpSpPr/>
            <p:nvPr/>
          </p:nvGrpSpPr>
          <p:grpSpPr>
            <a:xfrm>
              <a:off x="328832" y="1274357"/>
              <a:ext cx="11020400" cy="1078016"/>
              <a:chOff x="328832" y="1274357"/>
              <a:chExt cx="11020400" cy="1078016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23D37B38-2265-5540-0B46-A41D94B7354F}"/>
                  </a:ext>
                </a:extLst>
              </p:cNvPr>
              <p:cNvGrpSpPr/>
              <p:nvPr/>
            </p:nvGrpSpPr>
            <p:grpSpPr>
              <a:xfrm>
                <a:off x="2487277" y="1274357"/>
                <a:ext cx="475705" cy="1078016"/>
                <a:chOff x="6011515" y="3627620"/>
                <a:chExt cx="475705" cy="1078016"/>
              </a:xfrm>
            </p:grpSpPr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848D3101-D11E-82F6-B666-5CFB2FEF16E2}"/>
                    </a:ext>
                  </a:extLst>
                </p:cNvPr>
                <p:cNvSpPr txBox="1"/>
                <p:nvPr/>
              </p:nvSpPr>
              <p:spPr>
                <a:xfrm>
                  <a:off x="6011515" y="3627620"/>
                  <a:ext cx="4732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i="1" dirty="0"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M</a:t>
                  </a:r>
                  <a:r>
                    <a:rPr lang="en-US" i="1" baseline="-25000" dirty="0"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1</a:t>
                  </a:r>
                  <a:endParaRPr lang="en-IN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endParaRPr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2C7C93A6-9E08-2F8E-5DC3-69A80B4BB3E9}"/>
                    </a:ext>
                  </a:extLst>
                </p:cNvPr>
                <p:cNvSpPr txBox="1"/>
                <p:nvPr/>
              </p:nvSpPr>
              <p:spPr>
                <a:xfrm>
                  <a:off x="6014014" y="3966972"/>
                  <a:ext cx="4732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i="1" dirty="0"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M</a:t>
                  </a:r>
                  <a:r>
                    <a:rPr lang="en-US" i="1" baseline="-25000" dirty="0"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2</a:t>
                  </a:r>
                  <a:endParaRPr lang="en-IN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endParaRP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D9C1824A-E308-7D28-5AC4-8F817BCF26E8}"/>
                    </a:ext>
                  </a:extLst>
                </p:cNvPr>
                <p:cNvSpPr txBox="1"/>
                <p:nvPr/>
              </p:nvSpPr>
              <p:spPr>
                <a:xfrm>
                  <a:off x="6011515" y="4336304"/>
                  <a:ext cx="4716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i="1" dirty="0"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M</a:t>
                  </a:r>
                  <a:r>
                    <a:rPr lang="en-US" i="1" baseline="-25000" dirty="0"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3</a:t>
                  </a:r>
                  <a:endParaRPr lang="en-IN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endParaRPr>
                </a:p>
              </p:txBody>
            </p:sp>
          </p:grp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A63D5A5-7DE5-5CB3-9031-48588688BF29}"/>
                  </a:ext>
                </a:extLst>
              </p:cNvPr>
              <p:cNvSpPr txBox="1"/>
              <p:nvPr/>
            </p:nvSpPr>
            <p:spPr>
              <a:xfrm>
                <a:off x="3327221" y="1649988"/>
                <a:ext cx="473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M</a:t>
                </a:r>
                <a:r>
                  <a:rPr lang="en-US" baseline="-250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1</a:t>
                </a:r>
                <a:endParaRPr lang="en-IN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0690A50-8648-FA42-A51F-AA3BC9851832}"/>
                  </a:ext>
                </a:extLst>
              </p:cNvPr>
              <p:cNvSpPr txBox="1"/>
              <p:nvPr/>
            </p:nvSpPr>
            <p:spPr>
              <a:xfrm>
                <a:off x="4134346" y="1634998"/>
                <a:ext cx="9172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d</a:t>
                </a:r>
                <a:r>
                  <a:rPr lang="en-US" i="1" baseline="-250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1</a:t>
                </a:r>
                <a:r>
                  <a:rPr lang="en-US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,d</a:t>
                </a:r>
                <a:r>
                  <a:rPr lang="en-US" i="1" baseline="-250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2</a:t>
                </a:r>
                <a:r>
                  <a:rPr lang="en-US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,d</a:t>
                </a:r>
                <a:r>
                  <a:rPr lang="en-US" i="1" baseline="-250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3</a:t>
                </a:r>
                <a:endParaRPr lang="en-IN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ED9886F-A6FA-514B-1007-21B6ED84C936}"/>
                  </a:ext>
                </a:extLst>
              </p:cNvPr>
              <p:cNvSpPr txBox="1"/>
              <p:nvPr/>
            </p:nvSpPr>
            <p:spPr>
              <a:xfrm>
                <a:off x="328832" y="1611771"/>
                <a:ext cx="18934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  <a:latin typeface="Georgia" panose="02040502050405020303" pitchFamily="18" charset="0"/>
                  </a:rPr>
                  <a:t>Product ion scan</a:t>
                </a:r>
                <a:endParaRPr lang="en-IN" dirty="0">
                  <a:solidFill>
                    <a:srgbClr val="0070C0"/>
                  </a:solidFill>
                  <a:latin typeface="Georgia" panose="02040502050405020303" pitchFamily="18" charset="0"/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FBEE0E1-F92F-1ED6-BD58-3DAB571F52F4}"/>
                  </a:ext>
                </a:extLst>
              </p:cNvPr>
              <p:cNvSpPr txBox="1"/>
              <p:nvPr/>
            </p:nvSpPr>
            <p:spPr>
              <a:xfrm>
                <a:off x="7349122" y="1498211"/>
                <a:ext cx="400011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Georgia" panose="02040502050405020303" pitchFamily="18" charset="0"/>
                  </a:rPr>
                  <a:t>To understand the ways in which an ion can fragment. First step in MS method development</a:t>
                </a:r>
                <a:endParaRPr lang="en-IN" sz="1400" dirty="0">
                  <a:latin typeface="Georgia" panose="02040502050405020303" pitchFamily="18" charset="0"/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CE756AB-0146-5956-9581-DC5BC3617611}"/>
                  </a:ext>
                </a:extLst>
              </p:cNvPr>
              <p:cNvSpPr txBox="1"/>
              <p:nvPr/>
            </p:nvSpPr>
            <p:spPr>
              <a:xfrm>
                <a:off x="5170685" y="1622401"/>
                <a:ext cx="9172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d</a:t>
                </a:r>
                <a:r>
                  <a:rPr lang="en-US" i="1" baseline="-250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1</a:t>
                </a:r>
                <a:r>
                  <a:rPr lang="en-US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,d</a:t>
                </a:r>
                <a:r>
                  <a:rPr lang="en-US" i="1" baseline="-250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2</a:t>
                </a:r>
                <a:r>
                  <a:rPr lang="en-US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,d</a:t>
                </a:r>
                <a:r>
                  <a:rPr lang="en-US" i="1" baseline="-250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3</a:t>
                </a:r>
                <a:endParaRPr lang="en-IN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p:grp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F7BF186-18A4-3BC3-E379-FC4CAD6A310D}"/>
                </a:ext>
              </a:extLst>
            </p:cNvPr>
            <p:cNvSpPr txBox="1"/>
            <p:nvPr/>
          </p:nvSpPr>
          <p:spPr>
            <a:xfrm>
              <a:off x="2987270" y="2071526"/>
              <a:ext cx="9893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Fixed m/z</a:t>
              </a:r>
              <a:endParaRPr lang="en-IN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8B8328F6-B037-FF92-16DB-89A3ED69A3B8}"/>
                </a:ext>
              </a:extLst>
            </p:cNvPr>
            <p:cNvSpPr txBox="1"/>
            <p:nvPr/>
          </p:nvSpPr>
          <p:spPr>
            <a:xfrm>
              <a:off x="5311820" y="2058597"/>
              <a:ext cx="6254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Scan </a:t>
              </a:r>
              <a:endParaRPr lang="en-IN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1682D2F-71DA-45C3-F991-BEE6344306B1}"/>
              </a:ext>
            </a:extLst>
          </p:cNvPr>
          <p:cNvGrpSpPr/>
          <p:nvPr/>
        </p:nvGrpSpPr>
        <p:grpSpPr>
          <a:xfrm>
            <a:off x="328832" y="2443592"/>
            <a:ext cx="11085403" cy="1226920"/>
            <a:chOff x="328832" y="2443592"/>
            <a:chExt cx="11085403" cy="1226920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201945A0-B6EB-EDEB-02B6-5BB762F4518C}"/>
                </a:ext>
              </a:extLst>
            </p:cNvPr>
            <p:cNvGrpSpPr/>
            <p:nvPr/>
          </p:nvGrpSpPr>
          <p:grpSpPr>
            <a:xfrm>
              <a:off x="328832" y="2443592"/>
              <a:ext cx="11085403" cy="1204144"/>
              <a:chOff x="328832" y="2443592"/>
              <a:chExt cx="11085403" cy="1204144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C9B37502-82C5-18FC-B9A5-B44249739077}"/>
                  </a:ext>
                </a:extLst>
              </p:cNvPr>
              <p:cNvSpPr/>
              <p:nvPr/>
            </p:nvSpPr>
            <p:spPr>
              <a:xfrm>
                <a:off x="3117955" y="2870401"/>
                <a:ext cx="884420" cy="461665"/>
              </a:xfrm>
              <a:prstGeom prst="roundRect">
                <a:avLst>
                  <a:gd name="adj" fmla="val 29655"/>
                </a:avLst>
              </a:prstGeom>
              <a:solidFill>
                <a:schemeClr val="accent1">
                  <a:alpha val="21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9C24D1BE-0150-CFF6-C2EF-16AF34717C25}"/>
                  </a:ext>
                </a:extLst>
              </p:cNvPr>
              <p:cNvSpPr/>
              <p:nvPr/>
            </p:nvSpPr>
            <p:spPr>
              <a:xfrm>
                <a:off x="4162422" y="2870401"/>
                <a:ext cx="884420" cy="461665"/>
              </a:xfrm>
              <a:prstGeom prst="roundRect">
                <a:avLst>
                  <a:gd name="adj" fmla="val 29655"/>
                </a:avLst>
              </a:prstGeom>
              <a:solidFill>
                <a:srgbClr val="FF0000">
                  <a:alpha val="21000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CF12EED9-AFDD-12E8-BEB5-2A33DDB89FD3}"/>
                  </a:ext>
                </a:extLst>
              </p:cNvPr>
              <p:cNvSpPr/>
              <p:nvPr/>
            </p:nvSpPr>
            <p:spPr>
              <a:xfrm>
                <a:off x="5206890" y="2870401"/>
                <a:ext cx="884420" cy="461665"/>
              </a:xfrm>
              <a:prstGeom prst="roundRect">
                <a:avLst>
                  <a:gd name="adj" fmla="val 29655"/>
                </a:avLst>
              </a:prstGeom>
              <a:solidFill>
                <a:srgbClr val="00B050">
                  <a:alpha val="21000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3C7B50DA-8B35-94D9-19FA-BA146585A1B1}"/>
                  </a:ext>
                </a:extLst>
              </p:cNvPr>
              <p:cNvSpPr/>
              <p:nvPr/>
            </p:nvSpPr>
            <p:spPr>
              <a:xfrm>
                <a:off x="6356288" y="2930361"/>
                <a:ext cx="299803" cy="356735"/>
              </a:xfrm>
              <a:custGeom>
                <a:avLst/>
                <a:gdLst>
                  <a:gd name="connsiteX0" fmla="*/ 0 w 284813"/>
                  <a:gd name="connsiteY0" fmla="*/ 0 h 794479"/>
                  <a:gd name="connsiteX1" fmla="*/ 269822 w 284813"/>
                  <a:gd name="connsiteY1" fmla="*/ 359764 h 794479"/>
                  <a:gd name="connsiteX2" fmla="*/ 284813 w 284813"/>
                  <a:gd name="connsiteY2" fmla="*/ 794479 h 794479"/>
                  <a:gd name="connsiteX3" fmla="*/ 14990 w 284813"/>
                  <a:gd name="connsiteY3" fmla="*/ 794479 h 794479"/>
                  <a:gd name="connsiteX0" fmla="*/ 0 w 299803"/>
                  <a:gd name="connsiteY0" fmla="*/ 0 h 614597"/>
                  <a:gd name="connsiteX1" fmla="*/ 284812 w 299803"/>
                  <a:gd name="connsiteY1" fmla="*/ 179882 h 614597"/>
                  <a:gd name="connsiteX2" fmla="*/ 299803 w 299803"/>
                  <a:gd name="connsiteY2" fmla="*/ 614597 h 614597"/>
                  <a:gd name="connsiteX3" fmla="*/ 29980 w 299803"/>
                  <a:gd name="connsiteY3" fmla="*/ 614597 h 614597"/>
                  <a:gd name="connsiteX0" fmla="*/ 0 w 314793"/>
                  <a:gd name="connsiteY0" fmla="*/ 0 h 614597"/>
                  <a:gd name="connsiteX1" fmla="*/ 314793 w 314793"/>
                  <a:gd name="connsiteY1" fmla="*/ 389745 h 614597"/>
                  <a:gd name="connsiteX2" fmla="*/ 299803 w 314793"/>
                  <a:gd name="connsiteY2" fmla="*/ 614597 h 614597"/>
                  <a:gd name="connsiteX3" fmla="*/ 29980 w 314793"/>
                  <a:gd name="connsiteY3" fmla="*/ 614597 h 614597"/>
                  <a:gd name="connsiteX0" fmla="*/ 0 w 314793"/>
                  <a:gd name="connsiteY0" fmla="*/ 0 h 464696"/>
                  <a:gd name="connsiteX1" fmla="*/ 314793 w 314793"/>
                  <a:gd name="connsiteY1" fmla="*/ 239844 h 464696"/>
                  <a:gd name="connsiteX2" fmla="*/ 299803 w 314793"/>
                  <a:gd name="connsiteY2" fmla="*/ 464696 h 464696"/>
                  <a:gd name="connsiteX3" fmla="*/ 29980 w 314793"/>
                  <a:gd name="connsiteY3" fmla="*/ 464696 h 464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4793" h="464696">
                    <a:moveTo>
                      <a:pt x="0" y="0"/>
                    </a:moveTo>
                    <a:lnTo>
                      <a:pt x="314793" y="239844"/>
                    </a:lnTo>
                    <a:lnTo>
                      <a:pt x="299803" y="464696"/>
                    </a:lnTo>
                    <a:lnTo>
                      <a:pt x="29980" y="464696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C6739DE2-0804-0BE3-0AFF-3FC98F0BFD62}"/>
                  </a:ext>
                </a:extLst>
              </p:cNvPr>
              <p:cNvGrpSpPr/>
              <p:nvPr/>
            </p:nvGrpSpPr>
            <p:grpSpPr>
              <a:xfrm>
                <a:off x="2482534" y="2569720"/>
                <a:ext cx="475705" cy="1078016"/>
                <a:chOff x="6011515" y="3627620"/>
                <a:chExt cx="475705" cy="1078016"/>
              </a:xfrm>
            </p:grpSpPr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9891AC7-37DC-78F1-AE1D-01F59C7C63BD}"/>
                    </a:ext>
                  </a:extLst>
                </p:cNvPr>
                <p:cNvSpPr txBox="1"/>
                <p:nvPr/>
              </p:nvSpPr>
              <p:spPr>
                <a:xfrm>
                  <a:off x="6011515" y="3627620"/>
                  <a:ext cx="4732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i="1" dirty="0"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M</a:t>
                  </a:r>
                  <a:r>
                    <a:rPr lang="en-US" i="1" baseline="-25000" dirty="0"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1</a:t>
                  </a:r>
                  <a:endParaRPr lang="en-IN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endParaRP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97ADA25-F642-77D1-83F5-B23BAC996D63}"/>
                    </a:ext>
                  </a:extLst>
                </p:cNvPr>
                <p:cNvSpPr txBox="1"/>
                <p:nvPr/>
              </p:nvSpPr>
              <p:spPr>
                <a:xfrm>
                  <a:off x="6014014" y="3966972"/>
                  <a:ext cx="4732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i="1" dirty="0"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M</a:t>
                  </a:r>
                  <a:r>
                    <a:rPr lang="en-US" i="1" baseline="-25000" dirty="0"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2</a:t>
                  </a:r>
                  <a:endParaRPr lang="en-IN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endParaRP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82E45B0-76D8-FB2D-4EC1-1EF191AB50CB}"/>
                    </a:ext>
                  </a:extLst>
                </p:cNvPr>
                <p:cNvSpPr txBox="1"/>
                <p:nvPr/>
              </p:nvSpPr>
              <p:spPr>
                <a:xfrm>
                  <a:off x="6011515" y="4336304"/>
                  <a:ext cx="4716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i="1" dirty="0"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M</a:t>
                  </a:r>
                  <a:r>
                    <a:rPr lang="en-US" i="1" baseline="-25000" dirty="0"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3</a:t>
                  </a:r>
                  <a:endParaRPr lang="en-IN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endParaRPr>
                </a:p>
              </p:txBody>
            </p:sp>
          </p:grp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C282880-B6F1-C1A9-CA9E-A55D5F2FF6B6}"/>
                  </a:ext>
                </a:extLst>
              </p:cNvPr>
              <p:cNvSpPr txBox="1"/>
              <p:nvPr/>
            </p:nvSpPr>
            <p:spPr>
              <a:xfrm>
                <a:off x="3322478" y="2945351"/>
                <a:ext cx="473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M</a:t>
                </a:r>
                <a:r>
                  <a:rPr lang="en-US" baseline="-250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1</a:t>
                </a:r>
                <a:endParaRPr lang="en-IN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4A7DC01-62B8-F83C-EE2C-2AA0C0933933}"/>
                  </a:ext>
                </a:extLst>
              </p:cNvPr>
              <p:cNvSpPr txBox="1"/>
              <p:nvPr/>
            </p:nvSpPr>
            <p:spPr>
              <a:xfrm>
                <a:off x="4129603" y="2930361"/>
                <a:ext cx="9172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d</a:t>
                </a:r>
                <a:r>
                  <a:rPr lang="en-US" i="1" baseline="-250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1</a:t>
                </a:r>
                <a:r>
                  <a:rPr lang="en-US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,d</a:t>
                </a:r>
                <a:r>
                  <a:rPr lang="en-US" i="1" baseline="-250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2</a:t>
                </a:r>
                <a:r>
                  <a:rPr lang="en-US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,d</a:t>
                </a:r>
                <a:r>
                  <a:rPr lang="en-US" i="1" baseline="-250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3</a:t>
                </a:r>
                <a:endParaRPr lang="en-IN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9502513-3173-B8AB-B055-880169FF987F}"/>
                  </a:ext>
                </a:extLst>
              </p:cNvPr>
              <p:cNvSpPr txBox="1"/>
              <p:nvPr/>
            </p:nvSpPr>
            <p:spPr>
              <a:xfrm>
                <a:off x="5385350" y="2917764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d</a:t>
                </a:r>
                <a:r>
                  <a:rPr lang="en-US" i="1" baseline="-250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1</a:t>
                </a:r>
                <a:endParaRPr lang="en-IN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B8596D4-D74F-2720-CE3E-C5F9AA59683C}"/>
                  </a:ext>
                </a:extLst>
              </p:cNvPr>
              <p:cNvSpPr txBox="1"/>
              <p:nvPr/>
            </p:nvSpPr>
            <p:spPr>
              <a:xfrm>
                <a:off x="328832" y="2754866"/>
                <a:ext cx="182957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  <a:latin typeface="Georgia" panose="02040502050405020303" pitchFamily="18" charset="0"/>
                  </a:rPr>
                  <a:t>Selected ion monitoring</a:t>
                </a:r>
                <a:endParaRPr lang="en-IN" dirty="0">
                  <a:solidFill>
                    <a:srgbClr val="0070C0"/>
                  </a:solidFill>
                  <a:latin typeface="Georgia" panose="02040502050405020303" pitchFamily="18" charset="0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2276D73-F770-73E6-9CF4-B1F2391CC117}"/>
                  </a:ext>
                </a:extLst>
              </p:cNvPr>
              <p:cNvSpPr txBox="1"/>
              <p:nvPr/>
            </p:nvSpPr>
            <p:spPr>
              <a:xfrm>
                <a:off x="7414124" y="2868700"/>
                <a:ext cx="28921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Georgia" panose="02040502050405020303" pitchFamily="18" charset="0"/>
                  </a:rPr>
                  <a:t>MRM mode, </a:t>
                </a:r>
              </a:p>
              <a:p>
                <a:r>
                  <a:rPr lang="en-US" sz="1400" dirty="0">
                    <a:latin typeface="Georgia" panose="02040502050405020303" pitchFamily="18" charset="0"/>
                  </a:rPr>
                  <a:t>Mainly used for quantitation work</a:t>
                </a:r>
                <a:endParaRPr lang="en-IN" sz="1400" dirty="0">
                  <a:latin typeface="Georgia" panose="02040502050405020303" pitchFamily="18" charset="0"/>
                </a:endParaRPr>
              </a:p>
            </p:txBody>
          </p: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DE4548D6-AA3C-FE45-7581-EAA105F01AAC}"/>
                  </a:ext>
                </a:extLst>
              </p:cNvPr>
              <p:cNvCxnSpPr/>
              <p:nvPr/>
            </p:nvCxnSpPr>
            <p:spPr>
              <a:xfrm>
                <a:off x="407232" y="2443592"/>
                <a:ext cx="11007003" cy="0"/>
              </a:xfrm>
              <a:prstGeom prst="line">
                <a:avLst/>
              </a:prstGeom>
              <a:ln>
                <a:solidFill>
                  <a:schemeClr val="accent1">
                    <a:alpha val="92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ED584BC6-42CC-B1EC-3544-A6095A021B0B}"/>
                </a:ext>
              </a:extLst>
            </p:cNvPr>
            <p:cNvSpPr txBox="1"/>
            <p:nvPr/>
          </p:nvSpPr>
          <p:spPr>
            <a:xfrm>
              <a:off x="3050628" y="3362735"/>
              <a:ext cx="9893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Fixed m/z</a:t>
              </a:r>
              <a:endParaRPr lang="en-IN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1D42269C-A2B2-9609-563C-506F69DD2796}"/>
                </a:ext>
              </a:extLst>
            </p:cNvPr>
            <p:cNvSpPr txBox="1"/>
            <p:nvPr/>
          </p:nvSpPr>
          <p:spPr>
            <a:xfrm>
              <a:off x="5135338" y="3349806"/>
              <a:ext cx="9893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Fixed m/z</a:t>
              </a:r>
              <a:endParaRPr lang="en-IN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55FCB373-472B-B113-2F2A-B9773CEC13B6}"/>
              </a:ext>
            </a:extLst>
          </p:cNvPr>
          <p:cNvGrpSpPr/>
          <p:nvPr/>
        </p:nvGrpSpPr>
        <p:grpSpPr>
          <a:xfrm>
            <a:off x="333631" y="5333938"/>
            <a:ext cx="11164680" cy="1161673"/>
            <a:chOff x="333631" y="5333938"/>
            <a:chExt cx="11164680" cy="1161673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7B997063-D69B-FEB3-6AFB-C2585D0A2A46}"/>
                </a:ext>
              </a:extLst>
            </p:cNvPr>
            <p:cNvGrpSpPr/>
            <p:nvPr/>
          </p:nvGrpSpPr>
          <p:grpSpPr>
            <a:xfrm>
              <a:off x="333631" y="5333938"/>
              <a:ext cx="11164680" cy="1161673"/>
              <a:chOff x="333631" y="5333938"/>
              <a:chExt cx="11164680" cy="1161673"/>
            </a:xfrm>
          </p:grpSpPr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F208D60D-2E08-2EB1-8847-75AA7E12ECF5}"/>
                  </a:ext>
                </a:extLst>
              </p:cNvPr>
              <p:cNvSpPr txBox="1"/>
              <p:nvPr/>
            </p:nvSpPr>
            <p:spPr>
              <a:xfrm>
                <a:off x="4130158" y="5587956"/>
                <a:ext cx="8338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d</a:t>
                </a:r>
                <a:r>
                  <a:rPr lang="en-US" sz="1600" i="1" baseline="-250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1</a:t>
                </a:r>
                <a:r>
                  <a:rPr lang="en-US" sz="1600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,d</a:t>
                </a:r>
                <a:r>
                  <a:rPr lang="en-US" sz="1600" i="1" baseline="-250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2</a:t>
                </a:r>
                <a:r>
                  <a:rPr lang="en-US" sz="1600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,d</a:t>
                </a:r>
                <a:r>
                  <a:rPr lang="en-US" sz="1600" i="1" baseline="-250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3</a:t>
                </a:r>
                <a:endParaRPr lang="en-IN" sz="16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D96FA3B8-F363-51CE-3998-E54993ED0965}"/>
                  </a:ext>
                </a:extLst>
              </p:cNvPr>
              <p:cNvGrpSpPr/>
              <p:nvPr/>
            </p:nvGrpSpPr>
            <p:grpSpPr>
              <a:xfrm>
                <a:off x="333631" y="5333938"/>
                <a:ext cx="11164680" cy="1161673"/>
                <a:chOff x="333631" y="5333938"/>
                <a:chExt cx="11164680" cy="1161673"/>
              </a:xfrm>
            </p:grpSpPr>
            <p:sp>
              <p:nvSpPr>
                <p:cNvPr id="69" name="Rectangle: Rounded Corners 68">
                  <a:extLst>
                    <a:ext uri="{FF2B5EF4-FFF2-40B4-BE49-F238E27FC236}">
                      <a16:creationId xmlns:a16="http://schemas.microsoft.com/office/drawing/2014/main" id="{C2A10C20-2FAD-8EE2-3784-458F3037FBAC}"/>
                    </a:ext>
                  </a:extLst>
                </p:cNvPr>
                <p:cNvSpPr/>
                <p:nvPr/>
              </p:nvSpPr>
              <p:spPr>
                <a:xfrm>
                  <a:off x="3085740" y="5599708"/>
                  <a:ext cx="884420" cy="461665"/>
                </a:xfrm>
                <a:prstGeom prst="roundRect">
                  <a:avLst>
                    <a:gd name="adj" fmla="val 29655"/>
                  </a:avLst>
                </a:prstGeom>
                <a:solidFill>
                  <a:schemeClr val="accent1">
                    <a:alpha val="21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70" name="Rectangle: Rounded Corners 69">
                  <a:extLst>
                    <a:ext uri="{FF2B5EF4-FFF2-40B4-BE49-F238E27FC236}">
                      <a16:creationId xmlns:a16="http://schemas.microsoft.com/office/drawing/2014/main" id="{0722F4CA-2F94-2D01-BE52-7DA3380CAE80}"/>
                    </a:ext>
                  </a:extLst>
                </p:cNvPr>
                <p:cNvSpPr/>
                <p:nvPr/>
              </p:nvSpPr>
              <p:spPr>
                <a:xfrm>
                  <a:off x="4132657" y="5624620"/>
                  <a:ext cx="884420" cy="461665"/>
                </a:xfrm>
                <a:prstGeom prst="roundRect">
                  <a:avLst>
                    <a:gd name="adj" fmla="val 29655"/>
                  </a:avLst>
                </a:prstGeom>
                <a:solidFill>
                  <a:srgbClr val="FF0000">
                    <a:alpha val="21000"/>
                  </a:srgb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71" name="Rectangle: Rounded Corners 70">
                  <a:extLst>
                    <a:ext uri="{FF2B5EF4-FFF2-40B4-BE49-F238E27FC236}">
                      <a16:creationId xmlns:a16="http://schemas.microsoft.com/office/drawing/2014/main" id="{4D9AC516-6F7B-52EB-F338-B9123BA8F55F}"/>
                    </a:ext>
                  </a:extLst>
                </p:cNvPr>
                <p:cNvSpPr/>
                <p:nvPr/>
              </p:nvSpPr>
              <p:spPr>
                <a:xfrm>
                  <a:off x="5174675" y="5599708"/>
                  <a:ext cx="884420" cy="461665"/>
                </a:xfrm>
                <a:prstGeom prst="roundRect">
                  <a:avLst>
                    <a:gd name="adj" fmla="val 29655"/>
                  </a:avLst>
                </a:prstGeom>
                <a:solidFill>
                  <a:srgbClr val="00B050">
                    <a:alpha val="21000"/>
                  </a:srgb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72" name="Freeform: Shape 71">
                  <a:extLst>
                    <a:ext uri="{FF2B5EF4-FFF2-40B4-BE49-F238E27FC236}">
                      <a16:creationId xmlns:a16="http://schemas.microsoft.com/office/drawing/2014/main" id="{BE9FE18B-5A8C-E9F7-FC72-63129B6E2E3D}"/>
                    </a:ext>
                  </a:extLst>
                </p:cNvPr>
                <p:cNvSpPr/>
                <p:nvPr/>
              </p:nvSpPr>
              <p:spPr>
                <a:xfrm>
                  <a:off x="6324073" y="5659668"/>
                  <a:ext cx="299803" cy="356735"/>
                </a:xfrm>
                <a:custGeom>
                  <a:avLst/>
                  <a:gdLst>
                    <a:gd name="connsiteX0" fmla="*/ 0 w 284813"/>
                    <a:gd name="connsiteY0" fmla="*/ 0 h 794479"/>
                    <a:gd name="connsiteX1" fmla="*/ 269822 w 284813"/>
                    <a:gd name="connsiteY1" fmla="*/ 359764 h 794479"/>
                    <a:gd name="connsiteX2" fmla="*/ 284813 w 284813"/>
                    <a:gd name="connsiteY2" fmla="*/ 794479 h 794479"/>
                    <a:gd name="connsiteX3" fmla="*/ 14990 w 284813"/>
                    <a:gd name="connsiteY3" fmla="*/ 794479 h 794479"/>
                    <a:gd name="connsiteX0" fmla="*/ 0 w 299803"/>
                    <a:gd name="connsiteY0" fmla="*/ 0 h 614597"/>
                    <a:gd name="connsiteX1" fmla="*/ 284812 w 299803"/>
                    <a:gd name="connsiteY1" fmla="*/ 179882 h 614597"/>
                    <a:gd name="connsiteX2" fmla="*/ 299803 w 299803"/>
                    <a:gd name="connsiteY2" fmla="*/ 614597 h 614597"/>
                    <a:gd name="connsiteX3" fmla="*/ 29980 w 299803"/>
                    <a:gd name="connsiteY3" fmla="*/ 614597 h 614597"/>
                    <a:gd name="connsiteX0" fmla="*/ 0 w 314793"/>
                    <a:gd name="connsiteY0" fmla="*/ 0 h 614597"/>
                    <a:gd name="connsiteX1" fmla="*/ 314793 w 314793"/>
                    <a:gd name="connsiteY1" fmla="*/ 389745 h 614597"/>
                    <a:gd name="connsiteX2" fmla="*/ 299803 w 314793"/>
                    <a:gd name="connsiteY2" fmla="*/ 614597 h 614597"/>
                    <a:gd name="connsiteX3" fmla="*/ 29980 w 314793"/>
                    <a:gd name="connsiteY3" fmla="*/ 614597 h 614597"/>
                    <a:gd name="connsiteX0" fmla="*/ 0 w 314793"/>
                    <a:gd name="connsiteY0" fmla="*/ 0 h 464696"/>
                    <a:gd name="connsiteX1" fmla="*/ 314793 w 314793"/>
                    <a:gd name="connsiteY1" fmla="*/ 239844 h 464696"/>
                    <a:gd name="connsiteX2" fmla="*/ 299803 w 314793"/>
                    <a:gd name="connsiteY2" fmla="*/ 464696 h 464696"/>
                    <a:gd name="connsiteX3" fmla="*/ 29980 w 314793"/>
                    <a:gd name="connsiteY3" fmla="*/ 464696 h 4646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4793" h="464696">
                      <a:moveTo>
                        <a:pt x="0" y="0"/>
                      </a:moveTo>
                      <a:lnTo>
                        <a:pt x="314793" y="239844"/>
                      </a:lnTo>
                      <a:lnTo>
                        <a:pt x="299803" y="464696"/>
                      </a:lnTo>
                      <a:lnTo>
                        <a:pt x="29980" y="464696"/>
                      </a:ln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0D86B375-14AC-6EFB-408A-AE393F184223}"/>
                    </a:ext>
                  </a:extLst>
                </p:cNvPr>
                <p:cNvSpPr txBox="1"/>
                <p:nvPr/>
              </p:nvSpPr>
              <p:spPr>
                <a:xfrm>
                  <a:off x="333631" y="5668359"/>
                  <a:ext cx="1568058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70C0"/>
                      </a:solidFill>
                      <a:latin typeface="Georgia" panose="02040502050405020303" pitchFamily="18" charset="0"/>
                    </a:rPr>
                    <a:t>Precursor ion</a:t>
                  </a:r>
                </a:p>
                <a:p>
                  <a:r>
                    <a:rPr lang="en-US" dirty="0">
                      <a:solidFill>
                        <a:srgbClr val="0070C0"/>
                      </a:solidFill>
                      <a:latin typeface="Georgia" panose="02040502050405020303" pitchFamily="18" charset="0"/>
                    </a:rPr>
                    <a:t>Scan </a:t>
                  </a:r>
                  <a:endParaRPr lang="en-IN" dirty="0">
                    <a:solidFill>
                      <a:srgbClr val="0070C0"/>
                    </a:solidFill>
                    <a:latin typeface="Georgia" panose="02040502050405020303" pitchFamily="18" charset="0"/>
                  </a:endParaRPr>
                </a:p>
              </p:txBody>
            </p: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4251D507-457C-CF1F-FE75-A90805AB16A3}"/>
                    </a:ext>
                  </a:extLst>
                </p:cNvPr>
                <p:cNvSpPr txBox="1"/>
                <p:nvPr/>
              </p:nvSpPr>
              <p:spPr>
                <a:xfrm>
                  <a:off x="7377166" y="5702061"/>
                  <a:ext cx="371555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latin typeface="Georgia" panose="02040502050405020303" pitchFamily="18" charset="0"/>
                    </a:rPr>
                    <a:t>To find which ions (precursors) produce a given daughter ion</a:t>
                  </a:r>
                  <a:endParaRPr lang="en-IN" sz="1400" dirty="0">
                    <a:latin typeface="Georgia" panose="02040502050405020303" pitchFamily="18" charset="0"/>
                  </a:endParaRPr>
                </a:p>
              </p:txBody>
            </p:sp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982B6A12-9E84-5A4C-BB5A-7EC79247D6F0}"/>
                    </a:ext>
                  </a:extLst>
                </p:cNvPr>
                <p:cNvGrpSpPr/>
                <p:nvPr/>
              </p:nvGrpSpPr>
              <p:grpSpPr>
                <a:xfrm>
                  <a:off x="2512023" y="5417595"/>
                  <a:ext cx="475705" cy="1078016"/>
                  <a:chOff x="6011515" y="3627620"/>
                  <a:chExt cx="475705" cy="1078016"/>
                </a:xfrm>
              </p:grpSpPr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E9BC4EFE-AD77-7115-A622-9F1DFB5F50E1}"/>
                      </a:ext>
                    </a:extLst>
                  </p:cNvPr>
                  <p:cNvSpPr txBox="1"/>
                  <p:nvPr/>
                </p:nvSpPr>
                <p:spPr>
                  <a:xfrm>
                    <a:off x="6011515" y="3627620"/>
                    <a:ext cx="4732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i="1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rPr>
                      <a:t>M</a:t>
                    </a:r>
                    <a:r>
                      <a:rPr lang="en-US" i="1" baseline="-250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rPr>
                      <a:t>1</a:t>
                    </a:r>
                    <a:endParaRPr lang="en-IN" i="1" dirty="0"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endParaRPr>
                  </a:p>
                </p:txBody>
              </p:sp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A0F8C8D7-7DA7-DBAA-4D19-487E2059F20E}"/>
                      </a:ext>
                    </a:extLst>
                  </p:cNvPr>
                  <p:cNvSpPr txBox="1"/>
                  <p:nvPr/>
                </p:nvSpPr>
                <p:spPr>
                  <a:xfrm>
                    <a:off x="6014014" y="3966972"/>
                    <a:ext cx="4732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i="1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rPr>
                      <a:t>M</a:t>
                    </a:r>
                    <a:r>
                      <a:rPr lang="en-US" i="1" baseline="-250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rPr>
                      <a:t>2</a:t>
                    </a:r>
                    <a:endParaRPr lang="en-IN" i="1" dirty="0"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endParaRPr>
                  </a:p>
                </p:txBody>
              </p:sp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03C82368-DD7F-D18F-079E-429F24C4F022}"/>
                      </a:ext>
                    </a:extLst>
                  </p:cNvPr>
                  <p:cNvSpPr txBox="1"/>
                  <p:nvPr/>
                </p:nvSpPr>
                <p:spPr>
                  <a:xfrm>
                    <a:off x="6011515" y="4336304"/>
                    <a:ext cx="4716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i="1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rPr>
                      <a:t>M</a:t>
                    </a:r>
                    <a:r>
                      <a:rPr lang="en-US" i="1" baseline="-250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rPr>
                      <a:t>3</a:t>
                    </a:r>
                    <a:endParaRPr lang="en-IN" i="1" dirty="0"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endParaRPr>
                  </a:p>
                </p:txBody>
              </p:sp>
            </p:grpSp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5F9D6252-C45C-D7B3-E2D4-5645E5D282E8}"/>
                    </a:ext>
                  </a:extLst>
                </p:cNvPr>
                <p:cNvSpPr txBox="1"/>
                <p:nvPr/>
              </p:nvSpPr>
              <p:spPr>
                <a:xfrm>
                  <a:off x="3021759" y="5659668"/>
                  <a:ext cx="104387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M</a:t>
                  </a:r>
                  <a:r>
                    <a:rPr lang="en-US" sz="1600" baseline="-25000" dirty="0"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1</a:t>
                  </a:r>
                  <a:r>
                    <a:rPr lang="en-US" sz="1600" dirty="0"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,M</a:t>
                  </a:r>
                  <a:r>
                    <a:rPr lang="en-US" sz="1600" baseline="-25000" dirty="0"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2,</a:t>
                  </a:r>
                  <a:r>
                    <a:rPr lang="en-US" sz="1600" dirty="0"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M</a:t>
                  </a:r>
                  <a:r>
                    <a:rPr lang="en-US" sz="1600" baseline="-25000" dirty="0"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3</a:t>
                  </a:r>
                  <a:endParaRPr lang="en-IN" sz="16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endParaRPr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2F6A7441-1454-6E59-4DEF-4CCF0D911D3D}"/>
                    </a:ext>
                  </a:extLst>
                </p:cNvPr>
                <p:cNvSpPr txBox="1"/>
                <p:nvPr/>
              </p:nvSpPr>
              <p:spPr>
                <a:xfrm>
                  <a:off x="4124898" y="5763750"/>
                  <a:ext cx="83388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i="1" dirty="0"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d</a:t>
                  </a:r>
                  <a:r>
                    <a:rPr lang="en-US" sz="1600" i="1" baseline="-25000" dirty="0"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4</a:t>
                  </a:r>
                  <a:r>
                    <a:rPr lang="en-US" sz="1600" i="1" dirty="0"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,d</a:t>
                  </a:r>
                  <a:r>
                    <a:rPr lang="en-US" sz="1600" i="1" baseline="-25000" dirty="0"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5</a:t>
                  </a:r>
                  <a:r>
                    <a:rPr lang="en-US" sz="1600" i="1" dirty="0"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,d</a:t>
                  </a:r>
                  <a:r>
                    <a:rPr lang="en-US" sz="1600" i="1" baseline="-25000" dirty="0"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5</a:t>
                  </a:r>
                  <a:endParaRPr lang="en-IN" sz="1600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endParaRPr>
                </a:p>
              </p:txBody>
            </p: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32DBBA86-3765-02D9-32C0-0DC59A18FDD5}"/>
                    </a:ext>
                  </a:extLst>
                </p:cNvPr>
                <p:cNvSpPr txBox="1"/>
                <p:nvPr/>
              </p:nvSpPr>
              <p:spPr>
                <a:xfrm>
                  <a:off x="5411626" y="5639941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i="1" dirty="0"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d</a:t>
                  </a:r>
                  <a:r>
                    <a:rPr lang="en-US" i="1" baseline="-25000" dirty="0"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1</a:t>
                  </a:r>
                  <a:endParaRPr lang="en-IN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endParaRPr>
                </a:p>
              </p:txBody>
            </p: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8ADBE829-8881-D88D-6283-FEE4BADE4931}"/>
                    </a:ext>
                  </a:extLst>
                </p:cNvPr>
                <p:cNvCxnSpPr/>
                <p:nvPr/>
              </p:nvCxnSpPr>
              <p:spPr>
                <a:xfrm>
                  <a:off x="491308" y="5333938"/>
                  <a:ext cx="11007003" cy="0"/>
                </a:xfrm>
                <a:prstGeom prst="line">
                  <a:avLst/>
                </a:prstGeom>
                <a:ln>
                  <a:solidFill>
                    <a:schemeClr val="accent1">
                      <a:alpha val="92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9064D56-F0EB-6616-535F-1070564C682E}"/>
                </a:ext>
              </a:extLst>
            </p:cNvPr>
            <p:cNvSpPr txBox="1"/>
            <p:nvPr/>
          </p:nvSpPr>
          <p:spPr>
            <a:xfrm>
              <a:off x="3170192" y="6107250"/>
              <a:ext cx="6254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Scan </a:t>
              </a:r>
              <a:endParaRPr lang="en-IN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DE308B01-C8BF-938E-3E0D-358FC2629025}"/>
                </a:ext>
              </a:extLst>
            </p:cNvPr>
            <p:cNvSpPr txBox="1"/>
            <p:nvPr/>
          </p:nvSpPr>
          <p:spPr>
            <a:xfrm>
              <a:off x="5170685" y="6124883"/>
              <a:ext cx="9893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Fixed m/z</a:t>
              </a:r>
              <a:endParaRPr lang="en-IN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940A7C25-412C-3FA2-A5EF-80AAA70FA266}"/>
              </a:ext>
            </a:extLst>
          </p:cNvPr>
          <p:cNvGrpSpPr/>
          <p:nvPr/>
        </p:nvGrpSpPr>
        <p:grpSpPr>
          <a:xfrm>
            <a:off x="370589" y="3778404"/>
            <a:ext cx="11117216" cy="1466223"/>
            <a:chOff x="370589" y="3778404"/>
            <a:chExt cx="11117216" cy="1466223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196A7BB4-9849-3CD3-342E-28FCC37262DD}"/>
                </a:ext>
              </a:extLst>
            </p:cNvPr>
            <p:cNvGrpSpPr/>
            <p:nvPr/>
          </p:nvGrpSpPr>
          <p:grpSpPr>
            <a:xfrm>
              <a:off x="370589" y="3778404"/>
              <a:ext cx="11117216" cy="1466223"/>
              <a:chOff x="370589" y="3778404"/>
              <a:chExt cx="11117216" cy="1466223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BF78CF7-CB22-8D88-CC45-68A67F703DA2}"/>
                  </a:ext>
                </a:extLst>
              </p:cNvPr>
              <p:cNvSpPr txBox="1"/>
              <p:nvPr/>
            </p:nvSpPr>
            <p:spPr>
              <a:xfrm>
                <a:off x="4134346" y="4151061"/>
                <a:ext cx="8338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d</a:t>
                </a:r>
                <a:r>
                  <a:rPr lang="en-US" sz="1600" i="1" baseline="-250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1</a:t>
                </a:r>
                <a:r>
                  <a:rPr lang="en-US" sz="1600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,d</a:t>
                </a:r>
                <a:r>
                  <a:rPr lang="en-US" sz="1600" i="1" baseline="-250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2</a:t>
                </a:r>
                <a:r>
                  <a:rPr lang="en-US" sz="1600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,d</a:t>
                </a:r>
                <a:r>
                  <a:rPr lang="en-US" sz="1600" i="1" baseline="-250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3</a:t>
                </a:r>
                <a:endParaRPr lang="en-IN" sz="16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A33D3694-2ACB-F935-44B4-F1997F1A669A}"/>
                  </a:ext>
                </a:extLst>
              </p:cNvPr>
              <p:cNvGrpSpPr/>
              <p:nvPr/>
            </p:nvGrpSpPr>
            <p:grpSpPr>
              <a:xfrm>
                <a:off x="370589" y="3778404"/>
                <a:ext cx="11117216" cy="1466223"/>
                <a:chOff x="370589" y="3778404"/>
                <a:chExt cx="11117216" cy="1466223"/>
              </a:xfrm>
            </p:grpSpPr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EFFD1779-DD1F-5CE9-D323-59DA5798143F}"/>
                    </a:ext>
                  </a:extLst>
                </p:cNvPr>
                <p:cNvGrpSpPr/>
                <p:nvPr/>
              </p:nvGrpSpPr>
              <p:grpSpPr>
                <a:xfrm>
                  <a:off x="2487277" y="3900782"/>
                  <a:ext cx="475705" cy="1078016"/>
                  <a:chOff x="6011515" y="3627620"/>
                  <a:chExt cx="475705" cy="1078016"/>
                </a:xfrm>
              </p:grpSpPr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6BFD11F1-80E0-3F3F-DAD5-10B1E2E5F344}"/>
                      </a:ext>
                    </a:extLst>
                  </p:cNvPr>
                  <p:cNvSpPr txBox="1"/>
                  <p:nvPr/>
                </p:nvSpPr>
                <p:spPr>
                  <a:xfrm>
                    <a:off x="6011515" y="3627620"/>
                    <a:ext cx="4732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i="1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rPr>
                      <a:t>M</a:t>
                    </a:r>
                    <a:r>
                      <a:rPr lang="en-US" i="1" baseline="-250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rPr>
                      <a:t>1</a:t>
                    </a:r>
                    <a:endParaRPr lang="en-IN" i="1" dirty="0"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endParaRPr>
                  </a:p>
                </p:txBody>
              </p:sp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1DF91E5D-4E1F-FF65-11A9-C77BF1D93724}"/>
                      </a:ext>
                    </a:extLst>
                  </p:cNvPr>
                  <p:cNvSpPr txBox="1"/>
                  <p:nvPr/>
                </p:nvSpPr>
                <p:spPr>
                  <a:xfrm>
                    <a:off x="6014014" y="3966972"/>
                    <a:ext cx="4732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i="1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rPr>
                      <a:t>M</a:t>
                    </a:r>
                    <a:r>
                      <a:rPr lang="en-US" i="1" baseline="-250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rPr>
                      <a:t>2</a:t>
                    </a:r>
                    <a:endParaRPr lang="en-IN" i="1" dirty="0"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endParaRPr>
                  </a:p>
                </p:txBody>
              </p:sp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E0FF061F-BE60-B79A-40A1-D35765B60B45}"/>
                      </a:ext>
                    </a:extLst>
                  </p:cNvPr>
                  <p:cNvSpPr txBox="1"/>
                  <p:nvPr/>
                </p:nvSpPr>
                <p:spPr>
                  <a:xfrm>
                    <a:off x="6011515" y="4336304"/>
                    <a:ext cx="4716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i="1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rPr>
                      <a:t>M</a:t>
                    </a:r>
                    <a:r>
                      <a:rPr lang="en-US" i="1" baseline="-250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rPr>
                      <a:t>3</a:t>
                    </a:r>
                    <a:endParaRPr lang="en-IN" i="1" dirty="0"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endParaRPr>
                  </a:p>
                </p:txBody>
              </p:sp>
            </p:grpSp>
            <p:grpSp>
              <p:nvGrpSpPr>
                <p:cNvPr id="92" name="Group 91">
                  <a:extLst>
                    <a:ext uri="{FF2B5EF4-FFF2-40B4-BE49-F238E27FC236}">
                      <a16:creationId xmlns:a16="http://schemas.microsoft.com/office/drawing/2014/main" id="{7FEDD32E-080F-E846-7A72-F586BAC77B19}"/>
                    </a:ext>
                  </a:extLst>
                </p:cNvPr>
                <p:cNvGrpSpPr/>
                <p:nvPr/>
              </p:nvGrpSpPr>
              <p:grpSpPr>
                <a:xfrm>
                  <a:off x="370589" y="3778404"/>
                  <a:ext cx="11117216" cy="1466223"/>
                  <a:chOff x="370589" y="3778404"/>
                  <a:chExt cx="11117216" cy="1466223"/>
                </a:xfrm>
              </p:grpSpPr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23049E14-2CD9-2A36-ABEC-910BC52A94BD}"/>
                      </a:ext>
                    </a:extLst>
                  </p:cNvPr>
                  <p:cNvSpPr txBox="1"/>
                  <p:nvPr/>
                </p:nvSpPr>
                <p:spPr>
                  <a:xfrm>
                    <a:off x="5046841" y="4721407"/>
                    <a:ext cx="3077828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i="1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rPr>
                      <a:t>    Scan </a:t>
                    </a:r>
                  </a:p>
                  <a:p>
                    <a:r>
                      <a:rPr lang="en-US" sz="1400" i="1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rPr>
                      <a:t>(only ions that lost an x fragment)</a:t>
                    </a:r>
                    <a:endParaRPr lang="en-IN" sz="1400" i="1" dirty="0"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endParaRPr>
                  </a:p>
                </p:txBody>
              </p:sp>
              <p:grpSp>
                <p:nvGrpSpPr>
                  <p:cNvPr id="91" name="Group 90">
                    <a:extLst>
                      <a:ext uri="{FF2B5EF4-FFF2-40B4-BE49-F238E27FC236}">
                        <a16:creationId xmlns:a16="http://schemas.microsoft.com/office/drawing/2014/main" id="{6A702674-4A43-685E-5FB4-13308D79F38F}"/>
                      </a:ext>
                    </a:extLst>
                  </p:cNvPr>
                  <p:cNvGrpSpPr/>
                  <p:nvPr/>
                </p:nvGrpSpPr>
                <p:grpSpPr>
                  <a:xfrm>
                    <a:off x="370589" y="3778404"/>
                    <a:ext cx="11117216" cy="988141"/>
                    <a:chOff x="370589" y="3778404"/>
                    <a:chExt cx="11117216" cy="988141"/>
                  </a:xfrm>
                </p:grpSpPr>
                <p:sp>
                  <p:nvSpPr>
                    <p:cNvPr id="39" name="Rectangle: Rounded Corners 38">
                      <a:extLst>
                        <a:ext uri="{FF2B5EF4-FFF2-40B4-BE49-F238E27FC236}">
                          <a16:creationId xmlns:a16="http://schemas.microsoft.com/office/drawing/2014/main" id="{73F485FC-FAC5-24D6-AF3D-EBF2D2AE20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22698" y="4201463"/>
                      <a:ext cx="884420" cy="461665"/>
                    </a:xfrm>
                    <a:prstGeom prst="roundRect">
                      <a:avLst>
                        <a:gd name="adj" fmla="val 29655"/>
                      </a:avLst>
                    </a:prstGeom>
                    <a:solidFill>
                      <a:schemeClr val="accent1">
                        <a:alpha val="21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dirty="0"/>
                    </a:p>
                  </p:txBody>
                </p:sp>
                <p:sp>
                  <p:nvSpPr>
                    <p:cNvPr id="40" name="Rectangle: Rounded Corners 39">
                      <a:extLst>
                        <a:ext uri="{FF2B5EF4-FFF2-40B4-BE49-F238E27FC236}">
                          <a16:creationId xmlns:a16="http://schemas.microsoft.com/office/drawing/2014/main" id="{9320B1ED-2F7A-42E8-7743-731A8DEF09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8199" y="4219465"/>
                      <a:ext cx="884420" cy="461665"/>
                    </a:xfrm>
                    <a:prstGeom prst="roundRect">
                      <a:avLst>
                        <a:gd name="adj" fmla="val 29655"/>
                      </a:avLst>
                    </a:prstGeom>
                    <a:solidFill>
                      <a:srgbClr val="FF0000">
                        <a:alpha val="21000"/>
                      </a:srgb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dirty="0"/>
                    </a:p>
                  </p:txBody>
                </p:sp>
                <p:sp>
                  <p:nvSpPr>
                    <p:cNvPr id="41" name="Rectangle: Rounded Corners 40">
                      <a:extLst>
                        <a:ext uri="{FF2B5EF4-FFF2-40B4-BE49-F238E27FC236}">
                          <a16:creationId xmlns:a16="http://schemas.microsoft.com/office/drawing/2014/main" id="{A8182AB7-6460-99DA-9964-7118B4CF68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11633" y="4201463"/>
                      <a:ext cx="884420" cy="461665"/>
                    </a:xfrm>
                    <a:prstGeom prst="roundRect">
                      <a:avLst>
                        <a:gd name="adj" fmla="val 29655"/>
                      </a:avLst>
                    </a:prstGeom>
                    <a:solidFill>
                      <a:srgbClr val="00B050">
                        <a:alpha val="21000"/>
                      </a:srgb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dirty="0"/>
                    </a:p>
                  </p:txBody>
                </p:sp>
                <p:sp>
                  <p:nvSpPr>
                    <p:cNvPr id="42" name="Freeform: Shape 41">
                      <a:extLst>
                        <a:ext uri="{FF2B5EF4-FFF2-40B4-BE49-F238E27FC236}">
                          <a16:creationId xmlns:a16="http://schemas.microsoft.com/office/drawing/2014/main" id="{918D7236-857B-850F-4D99-5C63C8337C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61031" y="4261423"/>
                      <a:ext cx="299803" cy="356735"/>
                    </a:xfrm>
                    <a:custGeom>
                      <a:avLst/>
                      <a:gdLst>
                        <a:gd name="connsiteX0" fmla="*/ 0 w 284813"/>
                        <a:gd name="connsiteY0" fmla="*/ 0 h 794479"/>
                        <a:gd name="connsiteX1" fmla="*/ 269822 w 284813"/>
                        <a:gd name="connsiteY1" fmla="*/ 359764 h 794479"/>
                        <a:gd name="connsiteX2" fmla="*/ 284813 w 284813"/>
                        <a:gd name="connsiteY2" fmla="*/ 794479 h 794479"/>
                        <a:gd name="connsiteX3" fmla="*/ 14990 w 284813"/>
                        <a:gd name="connsiteY3" fmla="*/ 794479 h 794479"/>
                        <a:gd name="connsiteX0" fmla="*/ 0 w 299803"/>
                        <a:gd name="connsiteY0" fmla="*/ 0 h 614597"/>
                        <a:gd name="connsiteX1" fmla="*/ 284812 w 299803"/>
                        <a:gd name="connsiteY1" fmla="*/ 179882 h 614597"/>
                        <a:gd name="connsiteX2" fmla="*/ 299803 w 299803"/>
                        <a:gd name="connsiteY2" fmla="*/ 614597 h 614597"/>
                        <a:gd name="connsiteX3" fmla="*/ 29980 w 299803"/>
                        <a:gd name="connsiteY3" fmla="*/ 614597 h 614597"/>
                        <a:gd name="connsiteX0" fmla="*/ 0 w 314793"/>
                        <a:gd name="connsiteY0" fmla="*/ 0 h 614597"/>
                        <a:gd name="connsiteX1" fmla="*/ 314793 w 314793"/>
                        <a:gd name="connsiteY1" fmla="*/ 389745 h 614597"/>
                        <a:gd name="connsiteX2" fmla="*/ 299803 w 314793"/>
                        <a:gd name="connsiteY2" fmla="*/ 614597 h 614597"/>
                        <a:gd name="connsiteX3" fmla="*/ 29980 w 314793"/>
                        <a:gd name="connsiteY3" fmla="*/ 614597 h 614597"/>
                        <a:gd name="connsiteX0" fmla="*/ 0 w 314793"/>
                        <a:gd name="connsiteY0" fmla="*/ 0 h 464696"/>
                        <a:gd name="connsiteX1" fmla="*/ 314793 w 314793"/>
                        <a:gd name="connsiteY1" fmla="*/ 239844 h 464696"/>
                        <a:gd name="connsiteX2" fmla="*/ 299803 w 314793"/>
                        <a:gd name="connsiteY2" fmla="*/ 464696 h 464696"/>
                        <a:gd name="connsiteX3" fmla="*/ 29980 w 314793"/>
                        <a:gd name="connsiteY3" fmla="*/ 464696 h 46469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14793" h="464696">
                          <a:moveTo>
                            <a:pt x="0" y="0"/>
                          </a:moveTo>
                          <a:lnTo>
                            <a:pt x="314793" y="239844"/>
                          </a:lnTo>
                          <a:lnTo>
                            <a:pt x="299803" y="464696"/>
                          </a:lnTo>
                          <a:lnTo>
                            <a:pt x="29980" y="464696"/>
                          </a:lnTo>
                        </a:path>
                      </a:pathLst>
                    </a:cu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45" name="TextBox 44">
                      <a:extLst>
                        <a:ext uri="{FF2B5EF4-FFF2-40B4-BE49-F238E27FC236}">
                          <a16:creationId xmlns:a16="http://schemas.microsoft.com/office/drawing/2014/main" id="{21FCE820-7F55-7C3B-7971-6428EE00D2E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59204" y="4276413"/>
                      <a:ext cx="1043876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6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M</a:t>
                      </a:r>
                      <a:r>
                        <a:rPr lang="en-US" sz="1600" baseline="-250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</a:t>
                      </a:r>
                      <a:r>
                        <a:rPr lang="en-US" sz="16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,M</a:t>
                      </a:r>
                      <a:r>
                        <a:rPr lang="en-US" sz="1600" baseline="-250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2,</a:t>
                      </a:r>
                      <a:r>
                        <a:rPr lang="en-US" sz="16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M</a:t>
                      </a:r>
                      <a:r>
                        <a:rPr lang="en-US" sz="1600" baseline="-250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3</a:t>
                      </a:r>
                      <a:endParaRPr lang="en-IN" sz="16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p:txBody>
                </p:sp>
                <p:sp>
                  <p:nvSpPr>
                    <p:cNvPr id="47" name="TextBox 46">
                      <a:extLst>
                        <a:ext uri="{FF2B5EF4-FFF2-40B4-BE49-F238E27FC236}">
                          <a16:creationId xmlns:a16="http://schemas.microsoft.com/office/drawing/2014/main" id="{D26A2630-5F97-9C25-1F32-7206101EC59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95497" y="4138464"/>
                      <a:ext cx="788999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600" i="1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d</a:t>
                      </a:r>
                      <a:r>
                        <a:rPr lang="en-US" sz="1600" i="1" baseline="-250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</a:t>
                      </a:r>
                      <a:r>
                        <a:rPr lang="en-US" sz="1600" i="1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-x</a:t>
                      </a:r>
                    </a:p>
                    <a:p>
                      <a:r>
                        <a:rPr lang="en-US" sz="1600" i="1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d</a:t>
                      </a:r>
                      <a:r>
                        <a:rPr lang="en-US" sz="1600" i="1" baseline="-250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</a:t>
                      </a:r>
                      <a:r>
                        <a:rPr lang="en-US" sz="1600" i="1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--x…</a:t>
                      </a:r>
                      <a:endParaRPr lang="en-IN" sz="1600" i="1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p:txBody>
                </p:sp>
                <p:sp>
                  <p:nvSpPr>
                    <p:cNvPr id="51" name="TextBox 50">
                      <a:extLst>
                        <a:ext uri="{FF2B5EF4-FFF2-40B4-BE49-F238E27FC236}">
                          <a16:creationId xmlns:a16="http://schemas.microsoft.com/office/drawing/2014/main" id="{79D92D90-7845-C17B-93CA-881B401AA5E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0589" y="4120214"/>
                      <a:ext cx="1409360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Neutral loss</a:t>
                      </a:r>
                    </a:p>
                    <a:p>
                      <a:r>
                        <a:rPr lang="en-US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Scan </a:t>
                      </a:r>
                      <a:endParaRPr lang="en-IN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p:txBody>
                </p:sp>
                <p:sp>
                  <p:nvSpPr>
                    <p:cNvPr id="52" name="TextBox 51">
                      <a:extLst>
                        <a:ext uri="{FF2B5EF4-FFF2-40B4-BE49-F238E27FC236}">
                          <a16:creationId xmlns:a16="http://schemas.microsoft.com/office/drawing/2014/main" id="{18B44527-424F-6CBF-78FC-C586D8454B8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14124" y="4303816"/>
                      <a:ext cx="2595582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400" dirty="0">
                          <a:latin typeface="Georgia" panose="02040502050405020303" pitchFamily="18" charset="0"/>
                        </a:rPr>
                        <a:t>To study reaction mechanisms</a:t>
                      </a:r>
                      <a:endParaRPr lang="en-IN" sz="1400" dirty="0">
                        <a:latin typeface="Georgia" panose="02040502050405020303" pitchFamily="18" charset="0"/>
                      </a:endParaRPr>
                    </a:p>
                  </p:txBody>
                </p:sp>
                <p:sp>
                  <p:nvSpPr>
                    <p:cNvPr id="67" name="TextBox 66">
                      <a:extLst>
                        <a:ext uri="{FF2B5EF4-FFF2-40B4-BE49-F238E27FC236}">
                          <a16:creationId xmlns:a16="http://schemas.microsoft.com/office/drawing/2014/main" id="{34B90925-96AE-A2AA-1454-E34A4D6FD39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10442" y="4326642"/>
                      <a:ext cx="833883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600" i="1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d</a:t>
                      </a:r>
                      <a:r>
                        <a:rPr lang="en-US" sz="1600" i="1" baseline="-250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4</a:t>
                      </a:r>
                      <a:r>
                        <a:rPr lang="en-US" sz="1600" i="1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,d</a:t>
                      </a:r>
                      <a:r>
                        <a:rPr lang="en-US" sz="1600" i="1" baseline="-250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5</a:t>
                      </a:r>
                      <a:r>
                        <a:rPr lang="en-US" sz="1600" i="1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,d</a:t>
                      </a:r>
                      <a:r>
                        <a:rPr lang="en-US" sz="1600" i="1" baseline="-250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5</a:t>
                      </a:r>
                      <a:endParaRPr lang="en-IN" sz="1600" i="1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p:txBody>
                </p:sp>
                <p:cxnSp>
                  <p:nvCxnSpPr>
                    <p:cNvPr id="87" name="Straight Connector 86">
                      <a:extLst>
                        <a:ext uri="{FF2B5EF4-FFF2-40B4-BE49-F238E27FC236}">
                          <a16:creationId xmlns:a16="http://schemas.microsoft.com/office/drawing/2014/main" id="{D5C4FC03-7951-F5CA-31CB-E40FB34BBA1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480802" y="3778404"/>
                      <a:ext cx="11007003" cy="0"/>
                    </a:xfrm>
                    <a:prstGeom prst="line">
                      <a:avLst/>
                    </a:prstGeom>
                    <a:ln>
                      <a:solidFill>
                        <a:schemeClr val="accent1">
                          <a:alpha val="92000"/>
                        </a:schemeClr>
                      </a:solidFill>
                      <a:prstDash val="sys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D965F9EB-F671-A0C0-0C8B-EAFEAB9E0B55}"/>
                </a:ext>
              </a:extLst>
            </p:cNvPr>
            <p:cNvSpPr txBox="1"/>
            <p:nvPr/>
          </p:nvSpPr>
          <p:spPr>
            <a:xfrm>
              <a:off x="3265207" y="4750238"/>
              <a:ext cx="6254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Scan </a:t>
              </a:r>
              <a:endParaRPr lang="en-IN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8148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CA36ED-664C-B5AF-B4A3-B0E7840A9F13}"/>
              </a:ext>
            </a:extLst>
          </p:cNvPr>
          <p:cNvSpPr txBox="1"/>
          <p:nvPr/>
        </p:nvSpPr>
        <p:spPr>
          <a:xfrm>
            <a:off x="104931" y="0"/>
            <a:ext cx="7815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Georgia" panose="02040502050405020303" pitchFamily="18" charset="0"/>
              </a:rPr>
              <a:t>Topics that remain to be covered</a:t>
            </a:r>
            <a:endParaRPr lang="en-IN" sz="4000" dirty="0">
              <a:latin typeface="Georgia" panose="020405020504050203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1D1AD5-01E4-F687-AE5F-B76A8D7F1996}"/>
              </a:ext>
            </a:extLst>
          </p:cNvPr>
          <p:cNvSpPr txBox="1"/>
          <p:nvPr/>
        </p:nvSpPr>
        <p:spPr>
          <a:xfrm>
            <a:off x="407232" y="572124"/>
            <a:ext cx="6145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Georgia" panose="02040502050405020303" pitchFamily="18" charset="0"/>
              </a:rPr>
              <a:t>in LC-MS/MS</a:t>
            </a:r>
            <a:endParaRPr lang="en-IN" sz="4000" dirty="0">
              <a:solidFill>
                <a:schemeClr val="accent4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5DF81C-EA75-24D1-908C-6200ED488499}"/>
              </a:ext>
            </a:extLst>
          </p:cNvPr>
          <p:cNvSpPr txBox="1"/>
          <p:nvPr/>
        </p:nvSpPr>
        <p:spPr>
          <a:xfrm>
            <a:off x="903156" y="1572185"/>
            <a:ext cx="991974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2400" dirty="0">
                <a:latin typeface="Georgia" panose="02040502050405020303" pitchFamily="18" charset="0"/>
              </a:rPr>
              <a:t>Mass </a:t>
            </a:r>
            <a:r>
              <a:rPr lang="en-IN" sz="2400" dirty="0">
                <a:solidFill>
                  <a:srgbClr val="0070C0"/>
                </a:solidFill>
                <a:latin typeface="Georgia" panose="02040502050405020303" pitchFamily="18" charset="0"/>
              </a:rPr>
              <a:t>accuracy and resolution</a:t>
            </a:r>
            <a:r>
              <a:rPr lang="en-IN" sz="2400" dirty="0">
                <a:latin typeface="Georgia" panose="02040502050405020303" pitchFamily="18" charset="0"/>
              </a:rPr>
              <a:t>, </a:t>
            </a:r>
            <a:r>
              <a:rPr lang="en-IN" sz="2400" dirty="0">
                <a:solidFill>
                  <a:srgbClr val="0070C0"/>
                </a:solidFill>
                <a:latin typeface="Georgia" panose="02040502050405020303" pitchFamily="18" charset="0"/>
              </a:rPr>
              <a:t>calibration</a:t>
            </a:r>
            <a:r>
              <a:rPr lang="en-IN" sz="2400" dirty="0">
                <a:latin typeface="Georgia" panose="02040502050405020303" pitchFamily="18" charset="0"/>
              </a:rPr>
              <a:t> of mass-response, MS </a:t>
            </a:r>
            <a:r>
              <a:rPr lang="en-IN" sz="2400" dirty="0">
                <a:solidFill>
                  <a:srgbClr val="0070C0"/>
                </a:solidFill>
                <a:latin typeface="Georgia" panose="02040502050405020303" pitchFamily="18" charset="0"/>
              </a:rPr>
              <a:t>tuning</a:t>
            </a:r>
          </a:p>
          <a:p>
            <a:pPr marL="746125" lvl="1" indent="-288925">
              <a:buNone/>
            </a:pPr>
            <a:r>
              <a:rPr lang="en-IN" sz="2800" dirty="0">
                <a:solidFill>
                  <a:srgbClr val="0070C0"/>
                </a:solidFill>
              </a:rPr>
              <a:t>⤷</a:t>
            </a:r>
            <a:r>
              <a:rPr lang="en-IN" sz="2800" dirty="0"/>
              <a:t> </a:t>
            </a:r>
            <a:r>
              <a:rPr lang="en-IN" sz="2200" dirty="0">
                <a:latin typeface="Georgia" panose="02040502050405020303" pitchFamily="18" charset="0"/>
              </a:rPr>
              <a:t>Will be covered in the </a:t>
            </a:r>
            <a:r>
              <a:rPr lang="en-IN" sz="2200" dirty="0">
                <a:solidFill>
                  <a:srgbClr val="0070C0"/>
                </a:solidFill>
                <a:latin typeface="Georgia" panose="02040502050405020303" pitchFamily="18" charset="0"/>
              </a:rPr>
              <a:t>method validation </a:t>
            </a:r>
            <a:r>
              <a:rPr lang="en-IN" sz="2200" dirty="0">
                <a:latin typeface="Georgia" panose="02040502050405020303" pitchFamily="18" charset="0"/>
              </a:rPr>
              <a:t>class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6C098E-725B-0AAB-0227-E0FAC30AAF94}"/>
              </a:ext>
            </a:extLst>
          </p:cNvPr>
          <p:cNvSpPr txBox="1"/>
          <p:nvPr/>
        </p:nvSpPr>
        <p:spPr>
          <a:xfrm>
            <a:off x="903156" y="2698945"/>
            <a:ext cx="8135911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2400" dirty="0">
                <a:latin typeface="Georgia" panose="02040502050405020303" pitchFamily="18" charset="0"/>
              </a:rPr>
              <a:t>Basic </a:t>
            </a:r>
            <a:r>
              <a:rPr lang="en-IN" sz="2400" dirty="0">
                <a:solidFill>
                  <a:srgbClr val="0070C0"/>
                </a:solidFill>
                <a:latin typeface="Georgia" panose="02040502050405020303" pitchFamily="18" charset="0"/>
              </a:rPr>
              <a:t>troubleshooting</a:t>
            </a:r>
            <a:r>
              <a:rPr lang="en-IN" sz="2400" dirty="0">
                <a:latin typeface="Georgia" panose="02040502050405020303" pitchFamily="18" charset="0"/>
              </a:rPr>
              <a:t> in LC-MS/MS</a:t>
            </a:r>
          </a:p>
          <a:p>
            <a:pPr marL="746125" lvl="1" indent="-288925">
              <a:buNone/>
            </a:pPr>
            <a:r>
              <a:rPr lang="en-IN" sz="2800" dirty="0">
                <a:solidFill>
                  <a:srgbClr val="0070C0"/>
                </a:solidFill>
              </a:rPr>
              <a:t>⤷</a:t>
            </a:r>
            <a:r>
              <a:rPr lang="en-IN" sz="2800" dirty="0"/>
              <a:t> </a:t>
            </a:r>
            <a:r>
              <a:rPr lang="en-IN" sz="2200" dirty="0">
                <a:latin typeface="Georgia" panose="02040502050405020303" pitchFamily="18" charset="0"/>
              </a:rPr>
              <a:t>There will be a separate class on this</a:t>
            </a:r>
          </a:p>
        </p:txBody>
      </p:sp>
    </p:spTree>
    <p:extLst>
      <p:ext uri="{BB962C8B-B14F-4D97-AF65-F5344CB8AC3E}">
        <p14:creationId xmlns:p14="http://schemas.microsoft.com/office/powerpoint/2010/main" val="35278924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9BDD60-6F96-87FF-80E0-3F724B8ECDAD}"/>
              </a:ext>
            </a:extLst>
          </p:cNvPr>
          <p:cNvSpPr txBox="1"/>
          <p:nvPr/>
        </p:nvSpPr>
        <p:spPr>
          <a:xfrm>
            <a:off x="104931" y="0"/>
            <a:ext cx="7815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Georgia" panose="02040502050405020303" pitchFamily="18" charset="0"/>
              </a:rPr>
              <a:t>More to learn..</a:t>
            </a:r>
            <a:endParaRPr lang="en-IN" sz="4000" dirty="0">
              <a:latin typeface="Georgia" panose="020405020504050203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A6E6EB-5C8E-715C-D1EA-2A6524A381E2}"/>
              </a:ext>
            </a:extLst>
          </p:cNvPr>
          <p:cNvSpPr txBox="1"/>
          <p:nvPr/>
        </p:nvSpPr>
        <p:spPr>
          <a:xfrm>
            <a:off x="407232" y="527154"/>
            <a:ext cx="6145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Georgia" panose="02040502050405020303" pitchFamily="18" charset="0"/>
              </a:rPr>
              <a:t>Next session 10</a:t>
            </a:r>
            <a:r>
              <a:rPr lang="en-US" sz="2400" baseline="30000" dirty="0">
                <a:solidFill>
                  <a:schemeClr val="accent4">
                    <a:lumMod val="75000"/>
                  </a:schemeClr>
                </a:solidFill>
                <a:latin typeface="Georgia" panose="02040502050405020303" pitchFamily="18" charset="0"/>
              </a:rPr>
              <a:t>th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Georgia" panose="02040502050405020303" pitchFamily="18" charset="0"/>
              </a:rPr>
              <a:t> June 2023 </a:t>
            </a:r>
            <a:endParaRPr lang="en-IN" sz="4000" dirty="0">
              <a:solidFill>
                <a:schemeClr val="accent4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197DFC-53AE-25B3-1A19-677847E9EA95}"/>
              </a:ext>
            </a:extLst>
          </p:cNvPr>
          <p:cNvSpPr txBox="1"/>
          <p:nvPr/>
        </p:nvSpPr>
        <p:spPr>
          <a:xfrm>
            <a:off x="1038665" y="1515973"/>
            <a:ext cx="9343294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Georgia" panose="02040502050405020303" pitchFamily="18" charset="0"/>
              </a:rPr>
              <a:t>(1) </a:t>
            </a:r>
            <a:r>
              <a:rPr lang="en-IN" sz="2400" dirty="0">
                <a:solidFill>
                  <a:schemeClr val="accent4">
                    <a:lumMod val="75000"/>
                  </a:schemeClr>
                </a:solidFill>
                <a:latin typeface="Georgia" panose="02040502050405020303" pitchFamily="18" charset="0"/>
              </a:rPr>
              <a:t>Introduction to instrumentation: LC-MS/MS</a:t>
            </a:r>
            <a:r>
              <a:rPr lang="en-IN" sz="2400" dirty="0">
                <a:latin typeface="Georgia" panose="02040502050405020303" pitchFamily="18" charset="0"/>
              </a:rPr>
              <a:t>, 03-Jul-23</a:t>
            </a:r>
          </a:p>
          <a:p>
            <a:br>
              <a:rPr lang="en-IN" sz="2400" dirty="0">
                <a:latin typeface="Georgia" panose="02040502050405020303" pitchFamily="18" charset="0"/>
              </a:rPr>
            </a:br>
            <a:r>
              <a:rPr lang="en-IN" sz="2400" dirty="0">
                <a:latin typeface="Georgia" panose="02040502050405020303" pitchFamily="18" charset="0"/>
              </a:rPr>
              <a:t>(2) </a:t>
            </a:r>
            <a:r>
              <a:rPr lang="en-IN" sz="2400" dirty="0">
                <a:solidFill>
                  <a:srgbClr val="0070C0"/>
                </a:solidFill>
                <a:latin typeface="Georgia" panose="02040502050405020303" pitchFamily="18" charset="0"/>
              </a:rPr>
              <a:t>Introduction to instrumentation: GC-MS/MS</a:t>
            </a:r>
            <a:r>
              <a:rPr lang="en-IN" sz="2400" dirty="0">
                <a:latin typeface="Georgia" panose="02040502050405020303" pitchFamily="18" charset="0"/>
              </a:rPr>
              <a:t>, 10-Jul-23</a:t>
            </a:r>
          </a:p>
          <a:p>
            <a:br>
              <a:rPr lang="en-IN" sz="2400" dirty="0">
                <a:latin typeface="Georgia" panose="02040502050405020303" pitchFamily="18" charset="0"/>
              </a:rPr>
            </a:br>
            <a:r>
              <a:rPr lang="en-IN" sz="2400" dirty="0">
                <a:latin typeface="Georgia" panose="02040502050405020303" pitchFamily="18" charset="0"/>
              </a:rPr>
              <a:t>(3) </a:t>
            </a:r>
            <a:r>
              <a:rPr lang="en-IN" sz="2400" dirty="0">
                <a:solidFill>
                  <a:srgbClr val="0070C0"/>
                </a:solidFill>
                <a:latin typeface="Georgia" panose="02040502050405020303" pitchFamily="18" charset="0"/>
              </a:rPr>
              <a:t>Pesticide residue analysis - Introduction</a:t>
            </a:r>
            <a:r>
              <a:rPr lang="en-IN" sz="2400" dirty="0">
                <a:latin typeface="Georgia" panose="02040502050405020303" pitchFamily="18" charset="0"/>
              </a:rPr>
              <a:t>, 17-Jul-23</a:t>
            </a:r>
          </a:p>
          <a:p>
            <a:br>
              <a:rPr lang="en-IN" sz="2400" dirty="0">
                <a:latin typeface="Georgia" panose="02040502050405020303" pitchFamily="18" charset="0"/>
              </a:rPr>
            </a:br>
            <a:r>
              <a:rPr lang="en-IN" sz="2400" dirty="0">
                <a:latin typeface="Georgia" panose="02040502050405020303" pitchFamily="18" charset="0"/>
              </a:rPr>
              <a:t>(4) </a:t>
            </a:r>
            <a:r>
              <a:rPr lang="en-IN" sz="2400" dirty="0">
                <a:solidFill>
                  <a:srgbClr val="0070C0"/>
                </a:solidFill>
                <a:latin typeface="Georgia" panose="02040502050405020303" pitchFamily="18" charset="0"/>
              </a:rPr>
              <a:t>Advanced pesticide residue analysis</a:t>
            </a:r>
            <a:r>
              <a:rPr lang="en-IN" sz="2400" dirty="0">
                <a:latin typeface="Georgia" panose="02040502050405020303" pitchFamily="18" charset="0"/>
              </a:rPr>
              <a:t>, 24-Jul-23</a:t>
            </a:r>
          </a:p>
          <a:p>
            <a:br>
              <a:rPr lang="en-IN" sz="2400" dirty="0">
                <a:latin typeface="Georgia" panose="02040502050405020303" pitchFamily="18" charset="0"/>
              </a:rPr>
            </a:br>
            <a:r>
              <a:rPr lang="en-IN" sz="2400" dirty="0">
                <a:latin typeface="Georgia" panose="02040502050405020303" pitchFamily="18" charset="0"/>
              </a:rPr>
              <a:t>(5) </a:t>
            </a:r>
            <a:r>
              <a:rPr lang="en-IN" sz="2400" dirty="0">
                <a:solidFill>
                  <a:srgbClr val="0070C0"/>
                </a:solidFill>
                <a:latin typeface="Georgia" panose="02040502050405020303" pitchFamily="18" charset="0"/>
              </a:rPr>
              <a:t>Method validation: requirements and practice</a:t>
            </a:r>
            <a:r>
              <a:rPr lang="en-IN" sz="2400" dirty="0">
                <a:latin typeface="Georgia" panose="02040502050405020303" pitchFamily="18" charset="0"/>
              </a:rPr>
              <a:t>, 31-Jul-23</a:t>
            </a:r>
          </a:p>
          <a:p>
            <a:br>
              <a:rPr lang="en-IN" sz="2400" dirty="0">
                <a:latin typeface="Georgia" panose="02040502050405020303" pitchFamily="18" charset="0"/>
              </a:rPr>
            </a:br>
            <a:r>
              <a:rPr lang="en-IN" sz="2400" dirty="0">
                <a:latin typeface="Georgia" panose="02040502050405020303" pitchFamily="18" charset="0"/>
              </a:rPr>
              <a:t>(6) </a:t>
            </a:r>
            <a:r>
              <a:rPr lang="en-IN" sz="2400" dirty="0">
                <a:solidFill>
                  <a:srgbClr val="0070C0"/>
                </a:solidFill>
                <a:latin typeface="Georgia" panose="02040502050405020303" pitchFamily="18" charset="0"/>
              </a:rPr>
              <a:t>Introduction to measurement uncertainty calculation</a:t>
            </a:r>
            <a:r>
              <a:rPr lang="en-IN" sz="2400" dirty="0">
                <a:latin typeface="Georgia" panose="02040502050405020303" pitchFamily="18" charset="0"/>
              </a:rPr>
              <a:t>, 7-Aug-23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F5D059-D099-96F1-4362-D37F42609B48}"/>
              </a:ext>
            </a:extLst>
          </p:cNvPr>
          <p:cNvSpPr txBox="1"/>
          <p:nvPr/>
        </p:nvSpPr>
        <p:spPr>
          <a:xfrm flipH="1">
            <a:off x="435512" y="1515973"/>
            <a:ext cx="6330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190637-B6A7-DD98-1A49-0723024CFD0D}"/>
              </a:ext>
            </a:extLst>
          </p:cNvPr>
          <p:cNvSpPr txBox="1"/>
          <p:nvPr/>
        </p:nvSpPr>
        <p:spPr>
          <a:xfrm>
            <a:off x="435512" y="2218153"/>
            <a:ext cx="5802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🕑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EDD604-8A13-CCB9-C74D-6AFFE9D4CBD8}"/>
              </a:ext>
            </a:extLst>
          </p:cNvPr>
          <p:cNvSpPr txBox="1"/>
          <p:nvPr/>
        </p:nvSpPr>
        <p:spPr>
          <a:xfrm>
            <a:off x="430237" y="2920333"/>
            <a:ext cx="5802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🕑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6DED65-21C1-9070-3970-0D565765EF04}"/>
              </a:ext>
            </a:extLst>
          </p:cNvPr>
          <p:cNvSpPr txBox="1"/>
          <p:nvPr/>
        </p:nvSpPr>
        <p:spPr>
          <a:xfrm>
            <a:off x="431994" y="3681355"/>
            <a:ext cx="5802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🕑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91DC25-E521-17FA-C614-5FF6358457A9}"/>
              </a:ext>
            </a:extLst>
          </p:cNvPr>
          <p:cNvSpPr txBox="1"/>
          <p:nvPr/>
        </p:nvSpPr>
        <p:spPr>
          <a:xfrm>
            <a:off x="431994" y="4408189"/>
            <a:ext cx="5802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🕑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F87C76-DABC-3AE7-210F-0901C05F922C}"/>
              </a:ext>
            </a:extLst>
          </p:cNvPr>
          <p:cNvSpPr txBox="1"/>
          <p:nvPr/>
        </p:nvSpPr>
        <p:spPr>
          <a:xfrm>
            <a:off x="431994" y="5134047"/>
            <a:ext cx="5802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🕑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F8ACEE22-64B0-052B-253E-454FBA475984}"/>
              </a:ext>
            </a:extLst>
          </p:cNvPr>
          <p:cNvSpPr/>
          <p:nvPr/>
        </p:nvSpPr>
        <p:spPr>
          <a:xfrm rot="5400000">
            <a:off x="9387376" y="2225026"/>
            <a:ext cx="276082" cy="57102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794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4711AF-5D4A-8D53-F7A0-49EB443419B2}"/>
              </a:ext>
            </a:extLst>
          </p:cNvPr>
          <p:cNvSpPr txBox="1"/>
          <p:nvPr/>
        </p:nvSpPr>
        <p:spPr>
          <a:xfrm>
            <a:off x="104931" y="0"/>
            <a:ext cx="6145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Georgia" panose="02040502050405020303" pitchFamily="18" charset="0"/>
              </a:rPr>
              <a:t>HPLC Analysis</a:t>
            </a:r>
            <a:endParaRPr lang="en-IN" sz="4000" dirty="0">
              <a:latin typeface="Georgia" panose="020405020504050203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C5E37D-2FAE-60CA-2AA2-C35E264A2D6E}"/>
              </a:ext>
            </a:extLst>
          </p:cNvPr>
          <p:cNvSpPr txBox="1"/>
          <p:nvPr/>
        </p:nvSpPr>
        <p:spPr>
          <a:xfrm>
            <a:off x="407232" y="527154"/>
            <a:ext cx="6145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Georgia" panose="02040502050405020303" pitchFamily="18" charset="0"/>
              </a:rPr>
              <a:t>Limitations</a:t>
            </a:r>
            <a:endParaRPr lang="en-IN" sz="4000" dirty="0">
              <a:solidFill>
                <a:schemeClr val="accent4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8109FA5-DE86-873C-BD58-CEAC29ED784D}"/>
              </a:ext>
            </a:extLst>
          </p:cNvPr>
          <p:cNvSpPr txBox="1">
            <a:spLocks/>
          </p:cNvSpPr>
          <p:nvPr/>
        </p:nvSpPr>
        <p:spPr>
          <a:xfrm>
            <a:off x="373777" y="1768476"/>
            <a:ext cx="470751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200" dirty="0">
                <a:latin typeface="Georgia" panose="02040502050405020303" pitchFamily="18" charset="0"/>
                <a:ea typeface="Liberation Sans" panose="020B0604020202020204" pitchFamily="34" charset="0"/>
                <a:cs typeface="Liberation Sans" panose="020B0604020202020204" pitchFamily="34" charset="0"/>
              </a:rPr>
              <a:t>When </a:t>
            </a:r>
            <a:r>
              <a:rPr lang="en-US" sz="2200" dirty="0">
                <a:solidFill>
                  <a:srgbClr val="0070C0"/>
                </a:solidFill>
                <a:latin typeface="Georgia" panose="02040502050405020303" pitchFamily="18" charset="0"/>
                <a:ea typeface="Liberation Sans" panose="020B0604020202020204" pitchFamily="34" charset="0"/>
                <a:cs typeface="Liberation Sans" panose="020B0604020202020204" pitchFamily="34" charset="0"/>
              </a:rPr>
              <a:t>conventional detectors </a:t>
            </a:r>
            <a:r>
              <a:rPr lang="en-US" sz="2200" dirty="0">
                <a:latin typeface="Georgia" panose="02040502050405020303" pitchFamily="18" charset="0"/>
                <a:ea typeface="Liberation Sans" panose="020B0604020202020204" pitchFamily="34" charset="0"/>
                <a:cs typeface="Liberation Sans" panose="020B0604020202020204" pitchFamily="34" charset="0"/>
              </a:rPr>
              <a:t>are used, identification of unknowns by </a:t>
            </a:r>
            <a:r>
              <a:rPr lang="en-US" sz="2200" dirty="0">
                <a:solidFill>
                  <a:srgbClr val="0070C0"/>
                </a:solidFill>
                <a:latin typeface="Georgia" panose="02040502050405020303" pitchFamily="18" charset="0"/>
                <a:ea typeface="Liberation Sans" panose="020B0604020202020204" pitchFamily="34" charset="0"/>
                <a:cs typeface="Liberation Sans" panose="020B0604020202020204" pitchFamily="34" charset="0"/>
              </a:rPr>
              <a:t>retention time matching </a:t>
            </a:r>
          </a:p>
          <a:p>
            <a:pPr algn="l"/>
            <a:endParaRPr lang="en-US" sz="2200" dirty="0">
              <a:latin typeface="Georgia" panose="02040502050405020303" pitchFamily="18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  <a:p>
            <a:pPr algn="l"/>
            <a:r>
              <a:rPr lang="en-US" sz="2200" dirty="0">
                <a:latin typeface="Georgia" panose="02040502050405020303" pitchFamily="18" charset="0"/>
                <a:ea typeface="Liberation Sans" panose="020B0604020202020204" pitchFamily="34" charset="0"/>
                <a:cs typeface="Liberation Sans" panose="020B0604020202020204" pitchFamily="34" charset="0"/>
              </a:rPr>
              <a:t>Possibility of </a:t>
            </a:r>
            <a:r>
              <a:rPr lang="en-US" sz="2200" dirty="0">
                <a:solidFill>
                  <a:srgbClr val="0070C0"/>
                </a:solidFill>
                <a:latin typeface="Georgia" panose="02040502050405020303" pitchFamily="18" charset="0"/>
                <a:ea typeface="Liberation Sans" panose="020B0604020202020204" pitchFamily="34" charset="0"/>
                <a:cs typeface="Liberation Sans" panose="020B0604020202020204" pitchFamily="34" charset="0"/>
              </a:rPr>
              <a:t>errors</a:t>
            </a:r>
          </a:p>
          <a:p>
            <a:pPr algn="l"/>
            <a:endParaRPr lang="en-US" sz="2200" dirty="0">
              <a:solidFill>
                <a:srgbClr val="0000FF"/>
              </a:solidFill>
              <a:latin typeface="Georgia" panose="02040502050405020303" pitchFamily="18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  <a:p>
            <a:pPr algn="l"/>
            <a:r>
              <a:rPr lang="en-US" sz="2200" dirty="0">
                <a:latin typeface="Georgia" panose="02040502050405020303" pitchFamily="18" charset="0"/>
                <a:ea typeface="Liberation Sans" panose="020B0604020202020204" pitchFamily="34" charset="0"/>
                <a:cs typeface="Liberation Sans" panose="020B0604020202020204" pitchFamily="34" charset="0"/>
              </a:rPr>
              <a:t>To avoid these errors, we use </a:t>
            </a:r>
            <a:r>
              <a:rPr lang="en-US" sz="2200" dirty="0">
                <a:solidFill>
                  <a:srgbClr val="0070C0"/>
                </a:solidFill>
                <a:latin typeface="Georgia" panose="02040502050405020303" pitchFamily="18" charset="0"/>
                <a:ea typeface="Liberation Sans" panose="020B0604020202020204" pitchFamily="34" charset="0"/>
                <a:cs typeface="Liberation Sans" panose="020B0604020202020204" pitchFamily="34" charset="0"/>
              </a:rPr>
              <a:t>mass spectrometry </a:t>
            </a:r>
            <a:r>
              <a:rPr lang="en-US" sz="2200" dirty="0">
                <a:latin typeface="Georgia" panose="02040502050405020303" pitchFamily="18" charset="0"/>
                <a:ea typeface="Liberation Sans" panose="020B0604020202020204" pitchFamily="34" charset="0"/>
                <a:cs typeface="Liberation Sans" panose="020B0604020202020204" pitchFamily="34" charset="0"/>
              </a:rPr>
              <a:t>along with chromatography </a:t>
            </a:r>
            <a:endParaRPr lang="en-IN" sz="2200" dirty="0">
              <a:latin typeface="Georgia" panose="02040502050405020303" pitchFamily="18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grpSp>
        <p:nvGrpSpPr>
          <p:cNvPr id="3" name="Group 6">
            <a:extLst>
              <a:ext uri="{FF2B5EF4-FFF2-40B4-BE49-F238E27FC236}">
                <a16:creationId xmlns:a16="http://schemas.microsoft.com/office/drawing/2014/main" id="{DE006A3E-517A-23F1-A2C6-50971A932AE9}"/>
              </a:ext>
            </a:extLst>
          </p:cNvPr>
          <p:cNvGrpSpPr>
            <a:grpSpLocks/>
          </p:cNvGrpSpPr>
          <p:nvPr/>
        </p:nvGrpSpPr>
        <p:grpSpPr bwMode="auto">
          <a:xfrm>
            <a:off x="8241999" y="988819"/>
            <a:ext cx="1347788" cy="1127125"/>
            <a:chOff x="1023" y="1920"/>
            <a:chExt cx="849" cy="710"/>
          </a:xfrm>
        </p:grpSpPr>
        <p:grpSp>
          <p:nvGrpSpPr>
            <p:cNvPr id="6" name="Group 7">
              <a:extLst>
                <a:ext uri="{FF2B5EF4-FFF2-40B4-BE49-F238E27FC236}">
                  <a16:creationId xmlns:a16="http://schemas.microsoft.com/office/drawing/2014/main" id="{B65FB213-0D3B-D5A3-2BC5-0051EF6532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3" y="2064"/>
              <a:ext cx="849" cy="566"/>
              <a:chOff x="1023" y="2064"/>
              <a:chExt cx="849" cy="566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EDE57050-DA9C-A0DA-CA0A-8B30AD946A9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00" y="2064"/>
                <a:ext cx="672" cy="566"/>
                <a:chOff x="480" y="2698"/>
                <a:chExt cx="1152" cy="632"/>
              </a:xfrm>
            </p:grpSpPr>
            <p:sp>
              <p:nvSpPr>
                <p:cNvPr id="12" name="Freeform 9">
                  <a:extLst>
                    <a:ext uri="{FF2B5EF4-FFF2-40B4-BE49-F238E27FC236}">
                      <a16:creationId xmlns:a16="http://schemas.microsoft.com/office/drawing/2014/main" id="{753652AF-A75D-7F83-BB3A-9C97F2F797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00" y="3120"/>
                  <a:ext cx="432" cy="200"/>
                </a:xfrm>
                <a:custGeom>
                  <a:avLst/>
                  <a:gdLst>
                    <a:gd name="T0" fmla="*/ 0 w 576"/>
                    <a:gd name="T1" fmla="*/ 336 h 344"/>
                    <a:gd name="T2" fmla="*/ 144 w 576"/>
                    <a:gd name="T3" fmla="*/ 336 h 344"/>
                    <a:gd name="T4" fmla="*/ 192 w 576"/>
                    <a:gd name="T5" fmla="*/ 336 h 344"/>
                    <a:gd name="T6" fmla="*/ 240 w 576"/>
                    <a:gd name="T7" fmla="*/ 288 h 344"/>
                    <a:gd name="T8" fmla="*/ 288 w 576"/>
                    <a:gd name="T9" fmla="*/ 0 h 344"/>
                    <a:gd name="T10" fmla="*/ 336 w 576"/>
                    <a:gd name="T11" fmla="*/ 288 h 344"/>
                    <a:gd name="T12" fmla="*/ 432 w 576"/>
                    <a:gd name="T13" fmla="*/ 336 h 344"/>
                    <a:gd name="T14" fmla="*/ 576 w 576"/>
                    <a:gd name="T15" fmla="*/ 336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76" h="344">
                      <a:moveTo>
                        <a:pt x="0" y="336"/>
                      </a:moveTo>
                      <a:cubicBezTo>
                        <a:pt x="56" y="336"/>
                        <a:pt x="112" y="336"/>
                        <a:pt x="144" y="336"/>
                      </a:cubicBezTo>
                      <a:cubicBezTo>
                        <a:pt x="176" y="336"/>
                        <a:pt x="176" y="344"/>
                        <a:pt x="192" y="336"/>
                      </a:cubicBezTo>
                      <a:cubicBezTo>
                        <a:pt x="208" y="328"/>
                        <a:pt x="224" y="344"/>
                        <a:pt x="240" y="288"/>
                      </a:cubicBezTo>
                      <a:cubicBezTo>
                        <a:pt x="256" y="232"/>
                        <a:pt x="272" y="0"/>
                        <a:pt x="288" y="0"/>
                      </a:cubicBezTo>
                      <a:cubicBezTo>
                        <a:pt x="304" y="0"/>
                        <a:pt x="312" y="232"/>
                        <a:pt x="336" y="288"/>
                      </a:cubicBezTo>
                      <a:cubicBezTo>
                        <a:pt x="360" y="344"/>
                        <a:pt x="392" y="328"/>
                        <a:pt x="432" y="336"/>
                      </a:cubicBezTo>
                      <a:cubicBezTo>
                        <a:pt x="472" y="344"/>
                        <a:pt x="524" y="340"/>
                        <a:pt x="576" y="336"/>
                      </a:cubicBezTo>
                    </a:path>
                  </a:pathLst>
                </a:cu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3" name="Freeform 10">
                  <a:extLst>
                    <a:ext uri="{FF2B5EF4-FFF2-40B4-BE49-F238E27FC236}">
                      <a16:creationId xmlns:a16="http://schemas.microsoft.com/office/drawing/2014/main" id="{9D348F7D-CC14-B308-5AB9-75AE3848CB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3" y="2698"/>
                  <a:ext cx="432" cy="632"/>
                </a:xfrm>
                <a:custGeom>
                  <a:avLst/>
                  <a:gdLst>
                    <a:gd name="T0" fmla="*/ 0 w 576"/>
                    <a:gd name="T1" fmla="*/ 336 h 344"/>
                    <a:gd name="T2" fmla="*/ 144 w 576"/>
                    <a:gd name="T3" fmla="*/ 336 h 344"/>
                    <a:gd name="T4" fmla="*/ 192 w 576"/>
                    <a:gd name="T5" fmla="*/ 336 h 344"/>
                    <a:gd name="T6" fmla="*/ 240 w 576"/>
                    <a:gd name="T7" fmla="*/ 288 h 344"/>
                    <a:gd name="T8" fmla="*/ 288 w 576"/>
                    <a:gd name="T9" fmla="*/ 0 h 344"/>
                    <a:gd name="T10" fmla="*/ 336 w 576"/>
                    <a:gd name="T11" fmla="*/ 288 h 344"/>
                    <a:gd name="T12" fmla="*/ 432 w 576"/>
                    <a:gd name="T13" fmla="*/ 336 h 344"/>
                    <a:gd name="T14" fmla="*/ 576 w 576"/>
                    <a:gd name="T15" fmla="*/ 336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76" h="344">
                      <a:moveTo>
                        <a:pt x="0" y="336"/>
                      </a:moveTo>
                      <a:cubicBezTo>
                        <a:pt x="56" y="336"/>
                        <a:pt x="112" y="336"/>
                        <a:pt x="144" y="336"/>
                      </a:cubicBezTo>
                      <a:cubicBezTo>
                        <a:pt x="176" y="336"/>
                        <a:pt x="176" y="344"/>
                        <a:pt x="192" y="336"/>
                      </a:cubicBezTo>
                      <a:cubicBezTo>
                        <a:pt x="208" y="328"/>
                        <a:pt x="224" y="344"/>
                        <a:pt x="240" y="288"/>
                      </a:cubicBezTo>
                      <a:cubicBezTo>
                        <a:pt x="256" y="232"/>
                        <a:pt x="272" y="0"/>
                        <a:pt x="288" y="0"/>
                      </a:cubicBezTo>
                      <a:cubicBezTo>
                        <a:pt x="304" y="0"/>
                        <a:pt x="312" y="232"/>
                        <a:pt x="336" y="288"/>
                      </a:cubicBezTo>
                      <a:cubicBezTo>
                        <a:pt x="360" y="344"/>
                        <a:pt x="392" y="328"/>
                        <a:pt x="432" y="336"/>
                      </a:cubicBezTo>
                      <a:cubicBezTo>
                        <a:pt x="472" y="344"/>
                        <a:pt x="524" y="340"/>
                        <a:pt x="576" y="336"/>
                      </a:cubicBezTo>
                    </a:path>
                  </a:pathLst>
                </a:cu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4" name="Freeform 11">
                  <a:extLst>
                    <a:ext uri="{FF2B5EF4-FFF2-40B4-BE49-F238E27FC236}">
                      <a16:creationId xmlns:a16="http://schemas.microsoft.com/office/drawing/2014/main" id="{014F74F8-84D4-045D-AEFA-1186D1E03F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0" y="2746"/>
                  <a:ext cx="288" cy="584"/>
                </a:xfrm>
                <a:custGeom>
                  <a:avLst/>
                  <a:gdLst>
                    <a:gd name="T0" fmla="*/ 0 w 576"/>
                    <a:gd name="T1" fmla="*/ 336 h 344"/>
                    <a:gd name="T2" fmla="*/ 144 w 576"/>
                    <a:gd name="T3" fmla="*/ 336 h 344"/>
                    <a:gd name="T4" fmla="*/ 192 w 576"/>
                    <a:gd name="T5" fmla="*/ 336 h 344"/>
                    <a:gd name="T6" fmla="*/ 240 w 576"/>
                    <a:gd name="T7" fmla="*/ 288 h 344"/>
                    <a:gd name="T8" fmla="*/ 288 w 576"/>
                    <a:gd name="T9" fmla="*/ 0 h 344"/>
                    <a:gd name="T10" fmla="*/ 336 w 576"/>
                    <a:gd name="T11" fmla="*/ 288 h 344"/>
                    <a:gd name="T12" fmla="*/ 432 w 576"/>
                    <a:gd name="T13" fmla="*/ 336 h 344"/>
                    <a:gd name="T14" fmla="*/ 576 w 576"/>
                    <a:gd name="T15" fmla="*/ 336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76" h="344">
                      <a:moveTo>
                        <a:pt x="0" y="336"/>
                      </a:moveTo>
                      <a:cubicBezTo>
                        <a:pt x="56" y="336"/>
                        <a:pt x="112" y="336"/>
                        <a:pt x="144" y="336"/>
                      </a:cubicBezTo>
                      <a:cubicBezTo>
                        <a:pt x="176" y="336"/>
                        <a:pt x="176" y="344"/>
                        <a:pt x="192" y="336"/>
                      </a:cubicBezTo>
                      <a:cubicBezTo>
                        <a:pt x="208" y="328"/>
                        <a:pt x="224" y="344"/>
                        <a:pt x="240" y="288"/>
                      </a:cubicBezTo>
                      <a:cubicBezTo>
                        <a:pt x="256" y="232"/>
                        <a:pt x="272" y="0"/>
                        <a:pt x="288" y="0"/>
                      </a:cubicBezTo>
                      <a:cubicBezTo>
                        <a:pt x="304" y="0"/>
                        <a:pt x="312" y="232"/>
                        <a:pt x="336" y="288"/>
                      </a:cubicBezTo>
                      <a:cubicBezTo>
                        <a:pt x="360" y="344"/>
                        <a:pt x="392" y="328"/>
                        <a:pt x="432" y="336"/>
                      </a:cubicBezTo>
                      <a:cubicBezTo>
                        <a:pt x="472" y="344"/>
                        <a:pt x="524" y="340"/>
                        <a:pt x="576" y="336"/>
                      </a:cubicBezTo>
                    </a:path>
                  </a:pathLst>
                </a:cu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11" name="Line 12">
                <a:extLst>
                  <a:ext uri="{FF2B5EF4-FFF2-40B4-BE49-F238E27FC236}">
                    <a16:creationId xmlns:a16="http://schemas.microsoft.com/office/drawing/2014/main" id="{2037BADA-A4A3-4F8B-F307-168ABF37BB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23" y="2617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7" name="Text Box 13">
              <a:extLst>
                <a:ext uri="{FF2B5EF4-FFF2-40B4-BE49-F238E27FC236}">
                  <a16:creationId xmlns:a16="http://schemas.microsoft.com/office/drawing/2014/main" id="{87D8A557-3FB8-2665-7EB2-555205A08C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5" y="1963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 b="1"/>
                <a:t>1</a:t>
              </a:r>
            </a:p>
          </p:txBody>
        </p:sp>
        <p:sp>
          <p:nvSpPr>
            <p:cNvPr id="8" name="Text Box 14">
              <a:extLst>
                <a:ext uri="{FF2B5EF4-FFF2-40B4-BE49-F238E27FC236}">
                  <a16:creationId xmlns:a16="http://schemas.microsoft.com/office/drawing/2014/main" id="{45029D3F-6FC0-F93A-F949-CEA13E2096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0" y="1920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 b="1"/>
                <a:t>2</a:t>
              </a:r>
            </a:p>
          </p:txBody>
        </p:sp>
        <p:sp>
          <p:nvSpPr>
            <p:cNvPr id="9" name="Text Box 15">
              <a:extLst>
                <a:ext uri="{FF2B5EF4-FFF2-40B4-BE49-F238E27FC236}">
                  <a16:creationId xmlns:a16="http://schemas.microsoft.com/office/drawing/2014/main" id="{1EABA892-B0C9-19FF-C469-B1B3956FF6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5" y="2304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 b="1"/>
                <a:t>3</a:t>
              </a:r>
            </a:p>
          </p:txBody>
        </p:sp>
      </p:grpSp>
      <p:sp>
        <p:nvSpPr>
          <p:cNvPr id="15" name="Text Box 16">
            <a:extLst>
              <a:ext uri="{FF2B5EF4-FFF2-40B4-BE49-F238E27FC236}">
                <a16:creationId xmlns:a16="http://schemas.microsoft.com/office/drawing/2014/main" id="{8CAFCCC2-6670-07D9-B986-440D7CD64F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7074" y="1923857"/>
            <a:ext cx="136537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400" b="1"/>
              <a:t>Inject Standard:</a:t>
            </a:r>
          </a:p>
        </p:txBody>
      </p:sp>
      <p:sp>
        <p:nvSpPr>
          <p:cNvPr id="16" name="Text Box 17">
            <a:extLst>
              <a:ext uri="{FF2B5EF4-FFF2-40B4-BE49-F238E27FC236}">
                <a16:creationId xmlns:a16="http://schemas.microsoft.com/office/drawing/2014/main" id="{A4CF7481-059B-219C-2EB9-F067BFE67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1837" y="2990657"/>
            <a:ext cx="124264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400" b="1" dirty="0"/>
              <a:t>Inject Sample:</a:t>
            </a:r>
          </a:p>
        </p:txBody>
      </p:sp>
      <p:grpSp>
        <p:nvGrpSpPr>
          <p:cNvPr id="17" name="Group 18">
            <a:extLst>
              <a:ext uri="{FF2B5EF4-FFF2-40B4-BE49-F238E27FC236}">
                <a16:creationId xmlns:a16="http://schemas.microsoft.com/office/drawing/2014/main" id="{F2CD4F59-341F-4506-BF3B-A9C3A5F439E0}"/>
              </a:ext>
            </a:extLst>
          </p:cNvPr>
          <p:cNvGrpSpPr>
            <a:grpSpLocks/>
          </p:cNvGrpSpPr>
          <p:nvPr/>
        </p:nvGrpSpPr>
        <p:grpSpPr bwMode="auto">
          <a:xfrm>
            <a:off x="8318199" y="2589019"/>
            <a:ext cx="1208088" cy="593725"/>
            <a:chOff x="1296" y="2784"/>
            <a:chExt cx="761" cy="374"/>
          </a:xfrm>
        </p:grpSpPr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D05E61B7-DFAE-F40F-5099-913E2C6A1F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5" y="3101"/>
              <a:ext cx="81" cy="49"/>
            </a:xfrm>
            <a:custGeom>
              <a:avLst/>
              <a:gdLst>
                <a:gd name="T0" fmla="*/ 0 w 576"/>
                <a:gd name="T1" fmla="*/ 336 h 344"/>
                <a:gd name="T2" fmla="*/ 144 w 576"/>
                <a:gd name="T3" fmla="*/ 336 h 344"/>
                <a:gd name="T4" fmla="*/ 192 w 576"/>
                <a:gd name="T5" fmla="*/ 336 h 344"/>
                <a:gd name="T6" fmla="*/ 240 w 576"/>
                <a:gd name="T7" fmla="*/ 288 h 344"/>
                <a:gd name="T8" fmla="*/ 288 w 576"/>
                <a:gd name="T9" fmla="*/ 0 h 344"/>
                <a:gd name="T10" fmla="*/ 336 w 576"/>
                <a:gd name="T11" fmla="*/ 288 h 344"/>
                <a:gd name="T12" fmla="*/ 432 w 576"/>
                <a:gd name="T13" fmla="*/ 336 h 344"/>
                <a:gd name="T14" fmla="*/ 576 w 576"/>
                <a:gd name="T15" fmla="*/ 336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6" h="344">
                  <a:moveTo>
                    <a:pt x="0" y="336"/>
                  </a:moveTo>
                  <a:cubicBezTo>
                    <a:pt x="56" y="336"/>
                    <a:pt x="112" y="336"/>
                    <a:pt x="144" y="336"/>
                  </a:cubicBezTo>
                  <a:cubicBezTo>
                    <a:pt x="176" y="336"/>
                    <a:pt x="176" y="344"/>
                    <a:pt x="192" y="336"/>
                  </a:cubicBezTo>
                  <a:cubicBezTo>
                    <a:pt x="208" y="328"/>
                    <a:pt x="224" y="344"/>
                    <a:pt x="240" y="288"/>
                  </a:cubicBezTo>
                  <a:cubicBezTo>
                    <a:pt x="256" y="232"/>
                    <a:pt x="272" y="0"/>
                    <a:pt x="288" y="0"/>
                  </a:cubicBezTo>
                  <a:cubicBezTo>
                    <a:pt x="304" y="0"/>
                    <a:pt x="312" y="232"/>
                    <a:pt x="336" y="288"/>
                  </a:cubicBezTo>
                  <a:cubicBezTo>
                    <a:pt x="360" y="344"/>
                    <a:pt x="392" y="328"/>
                    <a:pt x="432" y="336"/>
                  </a:cubicBezTo>
                  <a:cubicBezTo>
                    <a:pt x="472" y="344"/>
                    <a:pt x="524" y="340"/>
                    <a:pt x="576" y="336"/>
                  </a:cubicBezTo>
                </a:path>
              </a:pathLst>
            </a:cu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EB5C8304-E3B6-66ED-C2AE-148F71552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3" y="2971"/>
              <a:ext cx="157" cy="182"/>
            </a:xfrm>
            <a:custGeom>
              <a:avLst/>
              <a:gdLst>
                <a:gd name="T0" fmla="*/ 0 w 576"/>
                <a:gd name="T1" fmla="*/ 336 h 344"/>
                <a:gd name="T2" fmla="*/ 144 w 576"/>
                <a:gd name="T3" fmla="*/ 336 h 344"/>
                <a:gd name="T4" fmla="*/ 192 w 576"/>
                <a:gd name="T5" fmla="*/ 336 h 344"/>
                <a:gd name="T6" fmla="*/ 240 w 576"/>
                <a:gd name="T7" fmla="*/ 288 h 344"/>
                <a:gd name="T8" fmla="*/ 288 w 576"/>
                <a:gd name="T9" fmla="*/ 0 h 344"/>
                <a:gd name="T10" fmla="*/ 336 w 576"/>
                <a:gd name="T11" fmla="*/ 288 h 344"/>
                <a:gd name="T12" fmla="*/ 432 w 576"/>
                <a:gd name="T13" fmla="*/ 336 h 344"/>
                <a:gd name="T14" fmla="*/ 576 w 576"/>
                <a:gd name="T15" fmla="*/ 336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6" h="344">
                  <a:moveTo>
                    <a:pt x="0" y="336"/>
                  </a:moveTo>
                  <a:cubicBezTo>
                    <a:pt x="56" y="336"/>
                    <a:pt x="112" y="336"/>
                    <a:pt x="144" y="336"/>
                  </a:cubicBezTo>
                  <a:cubicBezTo>
                    <a:pt x="176" y="336"/>
                    <a:pt x="176" y="344"/>
                    <a:pt x="192" y="336"/>
                  </a:cubicBezTo>
                  <a:cubicBezTo>
                    <a:pt x="208" y="328"/>
                    <a:pt x="224" y="344"/>
                    <a:pt x="240" y="288"/>
                  </a:cubicBezTo>
                  <a:cubicBezTo>
                    <a:pt x="256" y="232"/>
                    <a:pt x="272" y="0"/>
                    <a:pt x="288" y="0"/>
                  </a:cubicBezTo>
                  <a:cubicBezTo>
                    <a:pt x="304" y="0"/>
                    <a:pt x="312" y="232"/>
                    <a:pt x="336" y="288"/>
                  </a:cubicBezTo>
                  <a:cubicBezTo>
                    <a:pt x="360" y="344"/>
                    <a:pt x="392" y="328"/>
                    <a:pt x="432" y="336"/>
                  </a:cubicBezTo>
                  <a:cubicBezTo>
                    <a:pt x="472" y="344"/>
                    <a:pt x="524" y="340"/>
                    <a:pt x="576" y="336"/>
                  </a:cubicBezTo>
                </a:path>
              </a:pathLst>
            </a:cu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14BFDAE8-DC50-E00A-E3B1-37FD4A03EC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6" y="2784"/>
              <a:ext cx="105" cy="374"/>
            </a:xfrm>
            <a:custGeom>
              <a:avLst/>
              <a:gdLst>
                <a:gd name="T0" fmla="*/ 0 w 576"/>
                <a:gd name="T1" fmla="*/ 336 h 344"/>
                <a:gd name="T2" fmla="*/ 144 w 576"/>
                <a:gd name="T3" fmla="*/ 336 h 344"/>
                <a:gd name="T4" fmla="*/ 192 w 576"/>
                <a:gd name="T5" fmla="*/ 336 h 344"/>
                <a:gd name="T6" fmla="*/ 240 w 576"/>
                <a:gd name="T7" fmla="*/ 288 h 344"/>
                <a:gd name="T8" fmla="*/ 288 w 576"/>
                <a:gd name="T9" fmla="*/ 0 h 344"/>
                <a:gd name="T10" fmla="*/ 336 w 576"/>
                <a:gd name="T11" fmla="*/ 288 h 344"/>
                <a:gd name="T12" fmla="*/ 432 w 576"/>
                <a:gd name="T13" fmla="*/ 336 h 344"/>
                <a:gd name="T14" fmla="*/ 576 w 576"/>
                <a:gd name="T15" fmla="*/ 336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6" h="344">
                  <a:moveTo>
                    <a:pt x="0" y="336"/>
                  </a:moveTo>
                  <a:cubicBezTo>
                    <a:pt x="56" y="336"/>
                    <a:pt x="112" y="336"/>
                    <a:pt x="144" y="336"/>
                  </a:cubicBezTo>
                  <a:cubicBezTo>
                    <a:pt x="176" y="336"/>
                    <a:pt x="176" y="344"/>
                    <a:pt x="192" y="336"/>
                  </a:cubicBezTo>
                  <a:cubicBezTo>
                    <a:pt x="208" y="328"/>
                    <a:pt x="224" y="344"/>
                    <a:pt x="240" y="288"/>
                  </a:cubicBezTo>
                  <a:cubicBezTo>
                    <a:pt x="256" y="232"/>
                    <a:pt x="272" y="0"/>
                    <a:pt x="288" y="0"/>
                  </a:cubicBezTo>
                  <a:cubicBezTo>
                    <a:pt x="304" y="0"/>
                    <a:pt x="312" y="232"/>
                    <a:pt x="336" y="288"/>
                  </a:cubicBezTo>
                  <a:cubicBezTo>
                    <a:pt x="360" y="344"/>
                    <a:pt x="392" y="328"/>
                    <a:pt x="432" y="336"/>
                  </a:cubicBezTo>
                  <a:cubicBezTo>
                    <a:pt x="472" y="344"/>
                    <a:pt x="524" y="340"/>
                    <a:pt x="576" y="336"/>
                  </a:cubicBezTo>
                </a:path>
              </a:pathLst>
            </a:cu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7B2FE1CC-8391-9FEE-12FF-190DC5EA50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7" y="3072"/>
              <a:ext cx="104" cy="81"/>
            </a:xfrm>
            <a:custGeom>
              <a:avLst/>
              <a:gdLst>
                <a:gd name="T0" fmla="*/ 0 w 576"/>
                <a:gd name="T1" fmla="*/ 336 h 344"/>
                <a:gd name="T2" fmla="*/ 144 w 576"/>
                <a:gd name="T3" fmla="*/ 336 h 344"/>
                <a:gd name="T4" fmla="*/ 192 w 576"/>
                <a:gd name="T5" fmla="*/ 336 h 344"/>
                <a:gd name="T6" fmla="*/ 240 w 576"/>
                <a:gd name="T7" fmla="*/ 288 h 344"/>
                <a:gd name="T8" fmla="*/ 288 w 576"/>
                <a:gd name="T9" fmla="*/ 0 h 344"/>
                <a:gd name="T10" fmla="*/ 336 w 576"/>
                <a:gd name="T11" fmla="*/ 288 h 344"/>
                <a:gd name="T12" fmla="*/ 432 w 576"/>
                <a:gd name="T13" fmla="*/ 336 h 344"/>
                <a:gd name="T14" fmla="*/ 576 w 576"/>
                <a:gd name="T15" fmla="*/ 336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6" h="344">
                  <a:moveTo>
                    <a:pt x="0" y="336"/>
                  </a:moveTo>
                  <a:cubicBezTo>
                    <a:pt x="56" y="336"/>
                    <a:pt x="112" y="336"/>
                    <a:pt x="144" y="336"/>
                  </a:cubicBezTo>
                  <a:cubicBezTo>
                    <a:pt x="176" y="336"/>
                    <a:pt x="176" y="344"/>
                    <a:pt x="192" y="336"/>
                  </a:cubicBezTo>
                  <a:cubicBezTo>
                    <a:pt x="208" y="328"/>
                    <a:pt x="224" y="344"/>
                    <a:pt x="240" y="288"/>
                  </a:cubicBezTo>
                  <a:cubicBezTo>
                    <a:pt x="256" y="232"/>
                    <a:pt x="272" y="0"/>
                    <a:pt x="288" y="0"/>
                  </a:cubicBezTo>
                  <a:cubicBezTo>
                    <a:pt x="304" y="0"/>
                    <a:pt x="312" y="232"/>
                    <a:pt x="336" y="288"/>
                  </a:cubicBezTo>
                  <a:cubicBezTo>
                    <a:pt x="360" y="344"/>
                    <a:pt x="392" y="328"/>
                    <a:pt x="432" y="336"/>
                  </a:cubicBezTo>
                  <a:cubicBezTo>
                    <a:pt x="472" y="344"/>
                    <a:pt x="524" y="340"/>
                    <a:pt x="576" y="336"/>
                  </a:cubicBezTo>
                </a:path>
              </a:pathLst>
            </a:cu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2" name="Freeform 23">
              <a:extLst>
                <a:ext uri="{FF2B5EF4-FFF2-40B4-BE49-F238E27FC236}">
                  <a16:creationId xmlns:a16="http://schemas.microsoft.com/office/drawing/2014/main" id="{4096835A-507E-4035-B8A4-8534D61231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0" y="2971"/>
              <a:ext cx="157" cy="182"/>
            </a:xfrm>
            <a:custGeom>
              <a:avLst/>
              <a:gdLst>
                <a:gd name="T0" fmla="*/ 0 w 576"/>
                <a:gd name="T1" fmla="*/ 336 h 344"/>
                <a:gd name="T2" fmla="*/ 144 w 576"/>
                <a:gd name="T3" fmla="*/ 336 h 344"/>
                <a:gd name="T4" fmla="*/ 192 w 576"/>
                <a:gd name="T5" fmla="*/ 336 h 344"/>
                <a:gd name="T6" fmla="*/ 240 w 576"/>
                <a:gd name="T7" fmla="*/ 288 h 344"/>
                <a:gd name="T8" fmla="*/ 288 w 576"/>
                <a:gd name="T9" fmla="*/ 0 h 344"/>
                <a:gd name="T10" fmla="*/ 336 w 576"/>
                <a:gd name="T11" fmla="*/ 288 h 344"/>
                <a:gd name="T12" fmla="*/ 432 w 576"/>
                <a:gd name="T13" fmla="*/ 336 h 344"/>
                <a:gd name="T14" fmla="*/ 576 w 576"/>
                <a:gd name="T15" fmla="*/ 336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6" h="344">
                  <a:moveTo>
                    <a:pt x="0" y="336"/>
                  </a:moveTo>
                  <a:cubicBezTo>
                    <a:pt x="56" y="336"/>
                    <a:pt x="112" y="336"/>
                    <a:pt x="144" y="336"/>
                  </a:cubicBezTo>
                  <a:cubicBezTo>
                    <a:pt x="176" y="336"/>
                    <a:pt x="176" y="344"/>
                    <a:pt x="192" y="336"/>
                  </a:cubicBezTo>
                  <a:cubicBezTo>
                    <a:pt x="208" y="328"/>
                    <a:pt x="224" y="344"/>
                    <a:pt x="240" y="288"/>
                  </a:cubicBezTo>
                  <a:cubicBezTo>
                    <a:pt x="256" y="232"/>
                    <a:pt x="272" y="0"/>
                    <a:pt x="288" y="0"/>
                  </a:cubicBezTo>
                  <a:cubicBezTo>
                    <a:pt x="304" y="0"/>
                    <a:pt x="312" y="232"/>
                    <a:pt x="336" y="288"/>
                  </a:cubicBezTo>
                  <a:cubicBezTo>
                    <a:pt x="360" y="344"/>
                    <a:pt x="392" y="328"/>
                    <a:pt x="432" y="336"/>
                  </a:cubicBezTo>
                  <a:cubicBezTo>
                    <a:pt x="472" y="344"/>
                    <a:pt x="524" y="340"/>
                    <a:pt x="576" y="336"/>
                  </a:cubicBezTo>
                </a:path>
              </a:pathLst>
            </a:cu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id="{F1AEE24B-BAC6-D02A-F611-C3C198656B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18" y="3153"/>
              <a:ext cx="192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4" name="Group 25">
            <a:extLst>
              <a:ext uri="{FF2B5EF4-FFF2-40B4-BE49-F238E27FC236}">
                <a16:creationId xmlns:a16="http://schemas.microsoft.com/office/drawing/2014/main" id="{089C7B1A-BEFF-EDBC-45E0-886927599993}"/>
              </a:ext>
            </a:extLst>
          </p:cNvPr>
          <p:cNvGrpSpPr>
            <a:grpSpLocks/>
          </p:cNvGrpSpPr>
          <p:nvPr/>
        </p:nvGrpSpPr>
        <p:grpSpPr bwMode="auto">
          <a:xfrm>
            <a:off x="8869068" y="1542857"/>
            <a:ext cx="1066800" cy="2165350"/>
            <a:chOff x="1639" y="2112"/>
            <a:chExt cx="672" cy="1364"/>
          </a:xfrm>
        </p:grpSpPr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92F0DD50-6EF2-FDBB-7F21-F32B988136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2112"/>
              <a:ext cx="0" cy="115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2000"/>
            </a:p>
          </p:txBody>
        </p:sp>
        <p:grpSp>
          <p:nvGrpSpPr>
            <p:cNvPr id="26" name="Group 27">
              <a:extLst>
                <a:ext uri="{FF2B5EF4-FFF2-40B4-BE49-F238E27FC236}">
                  <a16:creationId xmlns:a16="http://schemas.microsoft.com/office/drawing/2014/main" id="{27630C23-C6B6-1D08-7EBF-34526F26A7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9" y="3188"/>
              <a:ext cx="672" cy="288"/>
              <a:chOff x="1136" y="3552"/>
              <a:chExt cx="672" cy="288"/>
            </a:xfrm>
          </p:grpSpPr>
          <p:sp>
            <p:nvSpPr>
              <p:cNvPr id="27" name="AutoShape 28">
                <a:extLst>
                  <a:ext uri="{FF2B5EF4-FFF2-40B4-BE49-F238E27FC236}">
                    <a16:creationId xmlns:a16="http://schemas.microsoft.com/office/drawing/2014/main" id="{FC75FE1D-BC07-8641-7C8F-E037166D43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6" y="3552"/>
                <a:ext cx="672" cy="288"/>
              </a:xfrm>
              <a:prstGeom prst="irregularSeal2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 sz="2000"/>
              </a:p>
            </p:txBody>
          </p:sp>
          <p:sp>
            <p:nvSpPr>
              <p:cNvPr id="28" name="Text Box 29">
                <a:extLst>
                  <a:ext uri="{FF2B5EF4-FFF2-40B4-BE49-F238E27FC236}">
                    <a16:creationId xmlns:a16="http://schemas.microsoft.com/office/drawing/2014/main" id="{06987EC4-5C55-3A87-90E7-65751ADC5E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0" y="3641"/>
                <a:ext cx="478" cy="1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1000" b="1" dirty="0"/>
                  <a:t>R.T. Match</a:t>
                </a:r>
              </a:p>
            </p:txBody>
          </p:sp>
        </p:grpSp>
      </p:grpSp>
      <p:sp>
        <p:nvSpPr>
          <p:cNvPr id="29" name="Text Box 30">
            <a:extLst>
              <a:ext uri="{FF2B5EF4-FFF2-40B4-BE49-F238E27FC236}">
                <a16:creationId xmlns:a16="http://schemas.microsoft.com/office/drawing/2014/main" id="{C0F6F497-80F2-D2A4-15F6-2516C8AC4F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4874" y="3676457"/>
            <a:ext cx="246330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400" dirty="0"/>
              <a:t>Compound 3 present in sample</a:t>
            </a:r>
          </a:p>
        </p:txBody>
      </p:sp>
      <p:sp>
        <p:nvSpPr>
          <p:cNvPr id="30" name="Text Box 31">
            <a:extLst>
              <a:ext uri="{FF2B5EF4-FFF2-40B4-BE49-F238E27FC236}">
                <a16:creationId xmlns:a16="http://schemas.microsoft.com/office/drawing/2014/main" id="{C7D69BCE-61AA-AF32-12AD-553B09F20C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0399" y="4197014"/>
            <a:ext cx="122822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dirty="0">
                <a:solidFill>
                  <a:srgbClr val="0070C0"/>
                </a:solidFill>
                <a:latin typeface="Georgia" panose="02040502050405020303" pitchFamily="18" charset="0"/>
              </a:rPr>
              <a:t>Problems</a:t>
            </a:r>
            <a:r>
              <a:rPr lang="en-US" altLang="en-US" dirty="0">
                <a:latin typeface="Georgia" panose="02040502050405020303" pitchFamily="18" charset="0"/>
              </a:rPr>
              <a:t>:</a:t>
            </a:r>
          </a:p>
        </p:txBody>
      </p:sp>
      <p:sp>
        <p:nvSpPr>
          <p:cNvPr id="31" name="Text Box 32">
            <a:extLst>
              <a:ext uri="{FF2B5EF4-FFF2-40B4-BE49-F238E27FC236}">
                <a16:creationId xmlns:a16="http://schemas.microsoft.com/office/drawing/2014/main" id="{AAC057A7-80B6-2171-8400-794791BEF7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7508" y="4477947"/>
            <a:ext cx="603402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IN" sz="1600" dirty="0">
                <a:solidFill>
                  <a:srgbClr val="0070C0"/>
                </a:solidFill>
              </a:rPr>
              <a:t>⤷ </a:t>
            </a:r>
            <a:r>
              <a:rPr lang="en-US" altLang="en-US" sz="1600" dirty="0">
                <a:latin typeface="Georgia" panose="02040502050405020303" pitchFamily="18" charset="0"/>
              </a:rPr>
              <a:t>Two compounds with same Retention Time: </a:t>
            </a:r>
            <a:r>
              <a:rPr lang="en-US" altLang="en-US" sz="1600" dirty="0">
                <a:solidFill>
                  <a:srgbClr val="FF0000"/>
                </a:solidFill>
                <a:latin typeface="Georgia" panose="02040502050405020303" pitchFamily="18" charset="0"/>
              </a:rPr>
              <a:t>FALSE POSITIVE</a:t>
            </a:r>
          </a:p>
          <a:p>
            <a:pPr eaLnBrk="0" hangingPunct="0"/>
            <a:r>
              <a:rPr lang="en-IN" sz="1600" dirty="0">
                <a:solidFill>
                  <a:srgbClr val="0070C0"/>
                </a:solidFill>
              </a:rPr>
              <a:t>⤷ </a:t>
            </a:r>
            <a:r>
              <a:rPr lang="en-US" altLang="en-US" sz="1600" dirty="0">
                <a:latin typeface="Georgia" panose="02040502050405020303" pitchFamily="18" charset="0"/>
              </a:rPr>
              <a:t>Retention Time shift for one compound: </a:t>
            </a:r>
            <a:r>
              <a:rPr lang="en-US" altLang="en-US" sz="1600" dirty="0">
                <a:solidFill>
                  <a:srgbClr val="FF0000"/>
                </a:solidFill>
                <a:latin typeface="Georgia" panose="02040502050405020303" pitchFamily="18" charset="0"/>
              </a:rPr>
              <a:t>FALSE NEGATIVE</a:t>
            </a:r>
          </a:p>
        </p:txBody>
      </p:sp>
    </p:spTree>
    <p:extLst>
      <p:ext uri="{BB962C8B-B14F-4D97-AF65-F5344CB8AC3E}">
        <p14:creationId xmlns:p14="http://schemas.microsoft.com/office/powerpoint/2010/main" val="2047413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29" grpId="0"/>
      <p:bldP spid="3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4711AF-5D4A-8D53-F7A0-49EB443419B2}"/>
              </a:ext>
            </a:extLst>
          </p:cNvPr>
          <p:cNvSpPr txBox="1"/>
          <p:nvPr/>
        </p:nvSpPr>
        <p:spPr>
          <a:xfrm>
            <a:off x="6662485" y="2431634"/>
            <a:ext cx="38460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Georgia" panose="02040502050405020303" pitchFamily="18" charset="0"/>
              </a:rPr>
              <a:t>Thank you!</a:t>
            </a:r>
            <a:endParaRPr lang="en-IN" sz="4800" dirty="0">
              <a:latin typeface="Georgia" panose="020405020504050203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383E5E-036C-0287-95EC-9494569BEC1F}"/>
              </a:ext>
            </a:extLst>
          </p:cNvPr>
          <p:cNvSpPr txBox="1"/>
          <p:nvPr/>
        </p:nvSpPr>
        <p:spPr>
          <a:xfrm>
            <a:off x="6662485" y="3109540"/>
            <a:ext cx="4959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  <a:latin typeface="Georgia" panose="02040502050405020303" pitchFamily="18" charset="0"/>
              </a:rPr>
              <a:t>§</a:t>
            </a:r>
            <a:r>
              <a:rPr lang="en-IN" sz="3200" dirty="0">
                <a:latin typeface="Georgia" panose="02040502050405020303" pitchFamily="18" charset="0"/>
              </a:rPr>
              <a:t> </a:t>
            </a:r>
            <a:r>
              <a:rPr lang="en-US" sz="3200" dirty="0">
                <a:solidFill>
                  <a:schemeClr val="accent4">
                    <a:lumMod val="75000"/>
                  </a:schemeClr>
                </a:solidFill>
                <a:latin typeface="Georgia" panose="02040502050405020303" pitchFamily="18" charset="0"/>
              </a:rPr>
              <a:t>Questions?</a:t>
            </a:r>
            <a:endParaRPr lang="en-IN" sz="4800" dirty="0">
              <a:solidFill>
                <a:schemeClr val="accent4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7E5B966-1EDD-9175-1151-490BFB51C765}"/>
              </a:ext>
            </a:extLst>
          </p:cNvPr>
          <p:cNvCxnSpPr/>
          <p:nvPr/>
        </p:nvCxnSpPr>
        <p:spPr>
          <a:xfrm>
            <a:off x="6416866" y="2187645"/>
            <a:ext cx="0" cy="1843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94234F2-4B2D-437A-309C-6D3C4688E80B}"/>
              </a:ext>
            </a:extLst>
          </p:cNvPr>
          <p:cNvGrpSpPr/>
          <p:nvPr/>
        </p:nvGrpSpPr>
        <p:grpSpPr>
          <a:xfrm>
            <a:off x="1270397" y="1929181"/>
            <a:ext cx="4556007" cy="2666900"/>
            <a:chOff x="989044" y="2228657"/>
            <a:chExt cx="4556007" cy="26669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A4311AB-617E-E85A-1C3A-2D5AB72B0E04}"/>
                </a:ext>
              </a:extLst>
            </p:cNvPr>
            <p:cNvSpPr/>
            <p:nvPr/>
          </p:nvSpPr>
          <p:spPr>
            <a:xfrm>
              <a:off x="989044" y="2228657"/>
              <a:ext cx="4506311" cy="26669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Georgia" panose="02040502050405020303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4F499B1-DE45-D533-582A-8E1801238670}"/>
                </a:ext>
              </a:extLst>
            </p:cNvPr>
            <p:cNvSpPr txBox="1"/>
            <p:nvPr/>
          </p:nvSpPr>
          <p:spPr>
            <a:xfrm>
              <a:off x="1238744" y="2680017"/>
              <a:ext cx="37560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Georgia" panose="02040502050405020303" pitchFamily="18" charset="0"/>
                </a:rPr>
                <a:t>Scientist C, Spices Board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A15B1DE-D1CC-23CB-1E2F-06473C35068C}"/>
                </a:ext>
              </a:extLst>
            </p:cNvPr>
            <p:cNvSpPr txBox="1"/>
            <p:nvPr/>
          </p:nvSpPr>
          <p:spPr>
            <a:xfrm>
              <a:off x="1238744" y="2301911"/>
              <a:ext cx="360484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Georgia" panose="02040502050405020303" pitchFamily="18" charset="0"/>
                </a:rPr>
                <a:t>Dr Ramesh BN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3A4967B-8810-366B-D7AA-F5D22754F4F3}"/>
                </a:ext>
              </a:extLst>
            </p:cNvPr>
            <p:cNvSpPr txBox="1"/>
            <p:nvPr/>
          </p:nvSpPr>
          <p:spPr>
            <a:xfrm>
              <a:off x="1124539" y="3187383"/>
              <a:ext cx="155042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accent4">
                      <a:lumMod val="75000"/>
                    </a:schemeClr>
                  </a:solidFill>
                  <a:latin typeface="Georgia" panose="02040502050405020303" pitchFamily="18" charset="0"/>
                </a:rPr>
                <a:t>WhatsApp</a:t>
              </a:r>
            </a:p>
            <a:p>
              <a:pPr algn="r"/>
              <a:r>
                <a:rPr lang="en-US" sz="1600" dirty="0">
                  <a:solidFill>
                    <a:schemeClr val="accent4">
                      <a:lumMod val="75000"/>
                    </a:schemeClr>
                  </a:solidFill>
                  <a:latin typeface="Georgia" panose="02040502050405020303" pitchFamily="18" charset="0"/>
                </a:rPr>
                <a:t>Mobile</a:t>
              </a:r>
            </a:p>
            <a:p>
              <a:pPr algn="r"/>
              <a:r>
                <a:rPr lang="en-US" sz="1600" dirty="0">
                  <a:solidFill>
                    <a:schemeClr val="accent4">
                      <a:lumMod val="75000"/>
                    </a:schemeClr>
                  </a:solidFill>
                  <a:latin typeface="Georgia" panose="02040502050405020303" pitchFamily="18" charset="0"/>
                </a:rPr>
                <a:t>Email (O)</a:t>
              </a:r>
            </a:p>
            <a:p>
              <a:pPr algn="r"/>
              <a:r>
                <a:rPr lang="en-US" sz="1600" dirty="0">
                  <a:solidFill>
                    <a:schemeClr val="accent4">
                      <a:lumMod val="75000"/>
                    </a:schemeClr>
                  </a:solidFill>
                  <a:latin typeface="Georgia" panose="02040502050405020303" pitchFamily="18" charset="0"/>
                </a:rPr>
                <a:t>Email (P)</a:t>
              </a:r>
            </a:p>
            <a:p>
              <a:pPr algn="r"/>
              <a:r>
                <a:rPr lang="en-US" sz="1600" dirty="0">
                  <a:solidFill>
                    <a:schemeClr val="accent4">
                      <a:lumMod val="75000"/>
                    </a:schemeClr>
                  </a:solidFill>
                  <a:latin typeface="Georgia" panose="02040502050405020303" pitchFamily="18" charset="0"/>
                </a:rPr>
                <a:t>Course website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C3A8C07-2C0A-E609-ECE0-34958A3C50B9}"/>
                </a:ext>
              </a:extLst>
            </p:cNvPr>
            <p:cNvSpPr txBox="1"/>
            <p:nvPr/>
          </p:nvSpPr>
          <p:spPr>
            <a:xfrm>
              <a:off x="2621974" y="3187383"/>
              <a:ext cx="24878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dirty="0">
                  <a:latin typeface="Georgia" panose="02040502050405020303" pitchFamily="18" charset="0"/>
                </a:rPr>
                <a:t>:</a:t>
              </a:r>
            </a:p>
            <a:p>
              <a:pPr algn="r"/>
              <a:r>
                <a:rPr lang="en-US" sz="1600" dirty="0">
                  <a:latin typeface="Georgia" panose="02040502050405020303" pitchFamily="18" charset="0"/>
                </a:rPr>
                <a:t>:</a:t>
              </a:r>
            </a:p>
            <a:p>
              <a:pPr algn="r"/>
              <a:r>
                <a:rPr lang="en-US" sz="1600" dirty="0">
                  <a:latin typeface="Georgia" panose="02040502050405020303" pitchFamily="18" charset="0"/>
                </a:rPr>
                <a:t>:</a:t>
              </a:r>
            </a:p>
            <a:p>
              <a:pPr algn="r"/>
              <a:r>
                <a:rPr lang="en-US" sz="1600" dirty="0">
                  <a:latin typeface="Georgia" panose="02040502050405020303" pitchFamily="18" charset="0"/>
                </a:rPr>
                <a:t>:</a:t>
              </a:r>
            </a:p>
            <a:p>
              <a:pPr algn="r"/>
              <a:r>
                <a:rPr lang="en-US" sz="1600" dirty="0">
                  <a:latin typeface="Georgia" panose="02040502050405020303" pitchFamily="18" charset="0"/>
                </a:rPr>
                <a:t>: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04674D5-3C4D-F14E-9B81-44919D1C07C0}"/>
                </a:ext>
              </a:extLst>
            </p:cNvPr>
            <p:cNvSpPr txBox="1"/>
            <p:nvPr/>
          </p:nvSpPr>
          <p:spPr>
            <a:xfrm>
              <a:off x="2789168" y="3187382"/>
              <a:ext cx="275588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Georgia" panose="02040502050405020303" pitchFamily="18" charset="0"/>
                </a:rPr>
                <a:t>+91 8547662471</a:t>
              </a:r>
            </a:p>
            <a:p>
              <a:r>
                <a:rPr lang="en-US" sz="1600" dirty="0">
                  <a:latin typeface="Georgia" panose="02040502050405020303" pitchFamily="18" charset="0"/>
                </a:rPr>
                <a:t>+91 8547662471</a:t>
              </a:r>
            </a:p>
            <a:p>
              <a:r>
                <a:rPr lang="en-US" sz="1600" dirty="0">
                  <a:latin typeface="Georgia" panose="02040502050405020303" pitchFamily="18" charset="0"/>
                  <a:hlinkClick r:id="rId2"/>
                </a:rPr>
                <a:t>rameshbabu.n@nic.in</a:t>
              </a:r>
              <a:r>
                <a:rPr lang="en-US" sz="1600" dirty="0">
                  <a:latin typeface="Georgia" panose="02040502050405020303" pitchFamily="18" charset="0"/>
                </a:rPr>
                <a:t> </a:t>
              </a:r>
            </a:p>
            <a:p>
              <a:r>
                <a:rPr lang="en-US" sz="1600" dirty="0">
                  <a:latin typeface="Georgia" panose="02040502050405020303" pitchFamily="18" charset="0"/>
                  <a:hlinkClick r:id="rId3"/>
                </a:rPr>
                <a:t>rameshbn1@gmail.com</a:t>
              </a:r>
              <a:r>
                <a:rPr lang="en-US" sz="1600" dirty="0">
                  <a:latin typeface="Georgia" panose="02040502050405020303" pitchFamily="18" charset="0"/>
                </a:rPr>
                <a:t> </a:t>
              </a:r>
            </a:p>
            <a:p>
              <a:r>
                <a:rPr lang="en-US" sz="1600" dirty="0">
                  <a:latin typeface="Georgia" panose="02040502050405020303" pitchFamily="18" charset="0"/>
                  <a:hlinkClick r:id="rId4"/>
                </a:rPr>
                <a:t>http://ramesh.-sb.github.io</a:t>
              </a:r>
              <a:r>
                <a:rPr lang="en-US" sz="1600" dirty="0">
                  <a:latin typeface="Georgia" panose="02040502050405020303" pitchFamily="18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702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4711AF-5D4A-8D53-F7A0-49EB443419B2}"/>
              </a:ext>
            </a:extLst>
          </p:cNvPr>
          <p:cNvSpPr txBox="1"/>
          <p:nvPr/>
        </p:nvSpPr>
        <p:spPr>
          <a:xfrm>
            <a:off x="104931" y="0"/>
            <a:ext cx="6145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Georgia" panose="02040502050405020303" pitchFamily="18" charset="0"/>
              </a:rPr>
              <a:t>Mass Spectrometry</a:t>
            </a:r>
            <a:endParaRPr lang="en-IN" sz="4000" dirty="0">
              <a:latin typeface="Georgia" panose="020405020504050203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C5E37D-2FAE-60CA-2AA2-C35E264A2D6E}"/>
              </a:ext>
            </a:extLst>
          </p:cNvPr>
          <p:cNvSpPr txBox="1"/>
          <p:nvPr/>
        </p:nvSpPr>
        <p:spPr>
          <a:xfrm>
            <a:off x="407232" y="527154"/>
            <a:ext cx="6145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Georgia" panose="02040502050405020303" pitchFamily="18" charset="0"/>
              </a:rPr>
              <a:t>Why?</a:t>
            </a:r>
            <a:endParaRPr lang="en-IN" sz="4000" dirty="0">
              <a:solidFill>
                <a:schemeClr val="accent4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D418AFD-4733-2266-50BB-CB6BEEA57F74}"/>
              </a:ext>
            </a:extLst>
          </p:cNvPr>
          <p:cNvSpPr txBox="1">
            <a:spLocks/>
          </p:cNvSpPr>
          <p:nvPr/>
        </p:nvSpPr>
        <p:spPr>
          <a:xfrm>
            <a:off x="407232" y="1515973"/>
            <a:ext cx="995171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sz="2800" dirty="0">
                <a:latin typeface="Georgia" panose="02040502050405020303" pitchFamily="18" charset="0"/>
                <a:ea typeface="Liberation Sans" panose="020B0604020202020204" pitchFamily="34" charset="0"/>
                <a:cs typeface="Liberation Sans" panose="020B0604020202020204" pitchFamily="34" charset="0"/>
              </a:rPr>
              <a:t>A mass spectrometer (MS) looks at the </a:t>
            </a:r>
            <a:r>
              <a:rPr lang="en-IN" sz="2800" dirty="0">
                <a:solidFill>
                  <a:srgbClr val="0070C0"/>
                </a:solidFill>
                <a:latin typeface="Georgia" panose="02040502050405020303" pitchFamily="18" charset="0"/>
                <a:ea typeface="Liberation Sans" panose="020B0604020202020204" pitchFamily="34" charset="0"/>
                <a:cs typeface="Liberation Sans" panose="020B0604020202020204" pitchFamily="34" charset="0"/>
              </a:rPr>
              <a:t>masses</a:t>
            </a:r>
            <a:r>
              <a:rPr lang="en-IN" sz="2800" dirty="0">
                <a:latin typeface="Georgia" panose="02040502050405020303" pitchFamily="18" charset="0"/>
                <a:ea typeface="Liberation Sans" panose="020B0604020202020204" pitchFamily="34" charset="0"/>
                <a:cs typeface="Liberation Sans" panose="020B0604020202020204" pitchFamily="34" charset="0"/>
              </a:rPr>
              <a:t> of the analytes being tested</a:t>
            </a:r>
          </a:p>
          <a:p>
            <a:pPr lvl="1" algn="just"/>
            <a:r>
              <a:rPr lang="en-IN" sz="3200" dirty="0">
                <a:solidFill>
                  <a:srgbClr val="0070C0"/>
                </a:solidFill>
              </a:rPr>
              <a:t>⤷</a:t>
            </a:r>
            <a:r>
              <a:rPr lang="en-IN" sz="2400" dirty="0"/>
              <a:t> </a:t>
            </a:r>
            <a:r>
              <a:rPr lang="en-IN" sz="2400" dirty="0">
                <a:latin typeface="Georgia" panose="02040502050405020303" pitchFamily="18" charset="0"/>
                <a:ea typeface="Liberation Sans" panose="020B0604020202020204" pitchFamily="34" charset="0"/>
                <a:cs typeface="Liberation Sans" panose="020B0604020202020204" pitchFamily="34" charset="0"/>
              </a:rPr>
              <a:t>Uses </a:t>
            </a:r>
            <a:r>
              <a:rPr lang="en-IN" sz="2400" dirty="0">
                <a:solidFill>
                  <a:srgbClr val="0070C0"/>
                </a:solidFill>
                <a:latin typeface="Georgia" panose="02040502050405020303" pitchFamily="18" charset="0"/>
                <a:ea typeface="Liberation Sans" panose="020B0604020202020204" pitchFamily="34" charset="0"/>
                <a:cs typeface="Liberation Sans" panose="020B0604020202020204" pitchFamily="34" charset="0"/>
              </a:rPr>
              <a:t>information</a:t>
            </a:r>
            <a:r>
              <a:rPr lang="en-IN" sz="2400" dirty="0">
                <a:latin typeface="Georgia" panose="02040502050405020303" pitchFamily="18" charset="0"/>
                <a:ea typeface="Liberation Sans" panose="020B0604020202020204" pitchFamily="34" charset="0"/>
                <a:cs typeface="Liberation Sans" panose="020B0604020202020204" pitchFamily="34" charset="0"/>
              </a:rPr>
              <a:t> derived from these masses for identification</a:t>
            </a:r>
          </a:p>
          <a:p>
            <a:pPr lvl="1" algn="just"/>
            <a:r>
              <a:rPr lang="en-IN" sz="3200" dirty="0">
                <a:solidFill>
                  <a:srgbClr val="0070C0"/>
                </a:solidFill>
              </a:rPr>
              <a:t>⤷</a:t>
            </a:r>
            <a:r>
              <a:rPr lang="en-IN" sz="2400" dirty="0"/>
              <a:t> </a:t>
            </a:r>
            <a:r>
              <a:rPr lang="en-IN" sz="2400" dirty="0">
                <a:latin typeface="Georgia" panose="02040502050405020303" pitchFamily="18" charset="0"/>
                <a:ea typeface="Liberation Sans" panose="020B0604020202020204" pitchFamily="34" charset="0"/>
                <a:cs typeface="Liberation Sans" panose="020B0604020202020204" pitchFamily="34" charset="0"/>
              </a:rPr>
              <a:t>High degree of specificity</a:t>
            </a:r>
          </a:p>
          <a:p>
            <a:pPr lvl="1" algn="just"/>
            <a:r>
              <a:rPr lang="en-IN" sz="3200" dirty="0">
                <a:solidFill>
                  <a:srgbClr val="0070C0"/>
                </a:solidFill>
              </a:rPr>
              <a:t>⤷</a:t>
            </a:r>
            <a:r>
              <a:rPr lang="en-IN" sz="2400" dirty="0"/>
              <a:t> </a:t>
            </a:r>
            <a:r>
              <a:rPr lang="en-IN" sz="2400" dirty="0">
                <a:latin typeface="Georgia" panose="02040502050405020303" pitchFamily="18" charset="0"/>
                <a:ea typeface="Liberation Sans" panose="020B0604020202020204" pitchFamily="34" charset="0"/>
                <a:cs typeface="Liberation Sans" panose="020B0604020202020204" pitchFamily="34" charset="0"/>
              </a:rPr>
              <a:t>Retention time can be used for additional confirmation</a:t>
            </a:r>
          </a:p>
          <a:p>
            <a:pPr algn="just"/>
            <a:endParaRPr lang="en-IN" sz="2800" dirty="0">
              <a:latin typeface="Georgia" panose="02040502050405020303" pitchFamily="18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  <a:p>
            <a:pPr algn="just"/>
            <a:endParaRPr lang="en-IN" sz="2800" dirty="0">
              <a:latin typeface="Georgia" panose="02040502050405020303" pitchFamily="18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  <a:p>
            <a:pPr algn="just"/>
            <a:endParaRPr lang="en-IN" sz="2800" dirty="0">
              <a:solidFill>
                <a:srgbClr val="0000FF"/>
              </a:solidFill>
              <a:latin typeface="Georgia" panose="02040502050405020303" pitchFamily="18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50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4711AF-5D4A-8D53-F7A0-49EB443419B2}"/>
              </a:ext>
            </a:extLst>
          </p:cNvPr>
          <p:cNvSpPr txBox="1"/>
          <p:nvPr/>
        </p:nvSpPr>
        <p:spPr>
          <a:xfrm>
            <a:off x="104931" y="0"/>
            <a:ext cx="6145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Georgia" panose="02040502050405020303" pitchFamily="18" charset="0"/>
              </a:rPr>
              <a:t>MS as a detector</a:t>
            </a:r>
            <a:endParaRPr lang="en-IN" sz="4000" dirty="0">
              <a:latin typeface="Georgia" panose="020405020504050203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C5E37D-2FAE-60CA-2AA2-C35E264A2D6E}"/>
              </a:ext>
            </a:extLst>
          </p:cNvPr>
          <p:cNvSpPr txBox="1"/>
          <p:nvPr/>
        </p:nvSpPr>
        <p:spPr>
          <a:xfrm>
            <a:off x="407232" y="527154"/>
            <a:ext cx="6145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Georgia" panose="02040502050405020303" pitchFamily="18" charset="0"/>
              </a:rPr>
              <a:t>Hyphenated techniques</a:t>
            </a:r>
            <a:endParaRPr lang="en-IN" sz="4000" dirty="0">
              <a:solidFill>
                <a:schemeClr val="accent4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D418AFD-4733-2266-50BB-CB6BEEA57F74}"/>
              </a:ext>
            </a:extLst>
          </p:cNvPr>
          <p:cNvSpPr txBox="1">
            <a:spLocks/>
          </p:cNvSpPr>
          <p:nvPr/>
        </p:nvSpPr>
        <p:spPr>
          <a:xfrm>
            <a:off x="407232" y="1515973"/>
            <a:ext cx="995171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dirty="0">
                <a:latin typeface="Georgia" panose="02040502050405020303" pitchFamily="18" charset="0"/>
                <a:ea typeface="Liberation Sans" panose="020B0604020202020204" pitchFamily="34" charset="0"/>
                <a:cs typeface="Liberation Sans" panose="020B0604020202020204" pitchFamily="34" charset="0"/>
              </a:rPr>
              <a:t>An MS can function as a detector to a chromatographic system, replacing conventional detectors</a:t>
            </a:r>
          </a:p>
          <a:p>
            <a:pPr lvl="1" algn="just"/>
            <a:r>
              <a:rPr lang="en-IN" sz="3200" dirty="0">
                <a:solidFill>
                  <a:srgbClr val="0070C0"/>
                </a:solidFill>
              </a:rPr>
              <a:t>⤷</a:t>
            </a:r>
            <a:r>
              <a:rPr lang="en-IN" sz="2400" dirty="0"/>
              <a:t> </a:t>
            </a:r>
            <a:r>
              <a:rPr lang="en-IN" sz="2200" dirty="0">
                <a:latin typeface="Georgia" panose="02040502050405020303" pitchFamily="18" charset="0"/>
                <a:ea typeface="Liberation Sans" panose="020B0604020202020204" pitchFamily="34" charset="0"/>
                <a:cs typeface="Liberation Sans" panose="020B0604020202020204" pitchFamily="34" charset="0"/>
              </a:rPr>
              <a:t>Gas chromatography (GC</a:t>
            </a:r>
            <a:r>
              <a:rPr lang="en-IN" sz="2200" dirty="0">
                <a:solidFill>
                  <a:srgbClr val="0070C0"/>
                </a:solidFill>
                <a:latin typeface="Georgia" panose="02040502050405020303" pitchFamily="18" charset="0"/>
                <a:ea typeface="Liberation Sans" panose="020B0604020202020204" pitchFamily="34" charset="0"/>
                <a:cs typeface="Liberation Sans" panose="020B0604020202020204" pitchFamily="34" charset="0"/>
              </a:rPr>
              <a:t>-</a:t>
            </a:r>
            <a:r>
              <a:rPr lang="en-IN" sz="2200" dirty="0">
                <a:latin typeface="Georgia" panose="02040502050405020303" pitchFamily="18" charset="0"/>
                <a:ea typeface="Liberation Sans" panose="020B0604020202020204" pitchFamily="34" charset="0"/>
                <a:cs typeface="Liberation Sans" panose="020B0604020202020204" pitchFamily="34" charset="0"/>
              </a:rPr>
              <a:t>MS), liquid chromatography (LC</a:t>
            </a:r>
            <a:r>
              <a:rPr lang="en-IN" sz="2200" dirty="0">
                <a:solidFill>
                  <a:srgbClr val="0070C0"/>
                </a:solidFill>
                <a:latin typeface="Georgia" panose="02040502050405020303" pitchFamily="18" charset="0"/>
                <a:ea typeface="Liberation Sans" panose="020B0604020202020204" pitchFamily="34" charset="0"/>
                <a:cs typeface="Liberation Sans" panose="020B0604020202020204" pitchFamily="34" charset="0"/>
              </a:rPr>
              <a:t>-</a:t>
            </a:r>
            <a:r>
              <a:rPr lang="en-IN" sz="2200" dirty="0">
                <a:latin typeface="Georgia" panose="02040502050405020303" pitchFamily="18" charset="0"/>
                <a:ea typeface="Liberation Sans" panose="020B0604020202020204" pitchFamily="34" charset="0"/>
                <a:cs typeface="Liberation Sans" panose="020B0604020202020204" pitchFamily="34" charset="0"/>
              </a:rPr>
              <a:t>MS)</a:t>
            </a:r>
          </a:p>
          <a:p>
            <a:pPr lvl="1" algn="just"/>
            <a:r>
              <a:rPr lang="en-IN" sz="3200" dirty="0">
                <a:solidFill>
                  <a:srgbClr val="0070C0"/>
                </a:solidFill>
              </a:rPr>
              <a:t>⤷</a:t>
            </a:r>
            <a:r>
              <a:rPr lang="en-IN" sz="2400" dirty="0"/>
              <a:t> </a:t>
            </a:r>
            <a:r>
              <a:rPr lang="en-IN" sz="2200" dirty="0">
                <a:latin typeface="Georgia" panose="02040502050405020303" pitchFamily="18" charset="0"/>
                <a:ea typeface="Liberation Sans" panose="020B0604020202020204" pitchFamily="34" charset="0"/>
                <a:cs typeface="Liberation Sans" panose="020B0604020202020204" pitchFamily="34" charset="0"/>
              </a:rPr>
              <a:t>Can provide very </a:t>
            </a:r>
            <a:r>
              <a:rPr lang="en-IN" sz="2200" dirty="0">
                <a:solidFill>
                  <a:srgbClr val="0070C0"/>
                </a:solidFill>
                <a:latin typeface="Georgia" panose="02040502050405020303" pitchFamily="18" charset="0"/>
                <a:ea typeface="Liberation Sans" panose="020B0604020202020204" pitchFamily="34" charset="0"/>
                <a:cs typeface="Liberation Sans" panose="020B0604020202020204" pitchFamily="34" charset="0"/>
              </a:rPr>
              <a:t>specific</a:t>
            </a:r>
            <a:r>
              <a:rPr lang="en-IN" sz="2200" dirty="0">
                <a:latin typeface="Georgia" panose="02040502050405020303" pitchFamily="18" charset="0"/>
                <a:ea typeface="Liberation Sans" panose="020B0604020202020204" pitchFamily="34" charset="0"/>
                <a:cs typeface="Liberation Sans" panose="020B0604020202020204" pitchFamily="34" charset="0"/>
              </a:rPr>
              <a:t> and </a:t>
            </a:r>
            <a:r>
              <a:rPr lang="en-IN" sz="2200" dirty="0">
                <a:solidFill>
                  <a:srgbClr val="0070C0"/>
                </a:solidFill>
                <a:latin typeface="Georgia" panose="02040502050405020303" pitchFamily="18" charset="0"/>
                <a:ea typeface="Liberation Sans" panose="020B0604020202020204" pitchFamily="34" charset="0"/>
                <a:cs typeface="Liberation Sans" panose="020B0604020202020204" pitchFamily="34" charset="0"/>
              </a:rPr>
              <a:t>sensitive</a:t>
            </a:r>
            <a:r>
              <a:rPr lang="en-IN" sz="2200" dirty="0">
                <a:latin typeface="Georgia" panose="02040502050405020303" pitchFamily="18" charset="0"/>
                <a:ea typeface="Liberation Sans" panose="020B0604020202020204" pitchFamily="34" charset="0"/>
                <a:cs typeface="Liberation Sans" panose="020B0604020202020204" pitchFamily="34" charset="0"/>
              </a:rPr>
              <a:t> analysis</a:t>
            </a:r>
          </a:p>
          <a:p>
            <a:pPr lvl="1" algn="just"/>
            <a:r>
              <a:rPr lang="en-IN" sz="3200" dirty="0">
                <a:solidFill>
                  <a:srgbClr val="0070C0"/>
                </a:solidFill>
              </a:rPr>
              <a:t>⤷</a:t>
            </a:r>
            <a:r>
              <a:rPr lang="en-IN" sz="2400" dirty="0"/>
              <a:t> </a:t>
            </a:r>
            <a:r>
              <a:rPr lang="en-IN" sz="2200" dirty="0">
                <a:latin typeface="Georgia" panose="02040502050405020303" pitchFamily="18" charset="0"/>
                <a:ea typeface="Liberation Sans" panose="020B0604020202020204" pitchFamily="34" charset="0"/>
                <a:cs typeface="Liberation Sans" panose="020B0604020202020204" pitchFamily="34" charset="0"/>
              </a:rPr>
              <a:t>Currently, MS is the default detector in trace analysis work</a:t>
            </a:r>
          </a:p>
          <a:p>
            <a:pPr marL="793750" lvl="1" indent="-336550" algn="just"/>
            <a:r>
              <a:rPr lang="en-IN" sz="3200" dirty="0">
                <a:solidFill>
                  <a:srgbClr val="0070C0"/>
                </a:solidFill>
              </a:rPr>
              <a:t>⤷</a:t>
            </a:r>
            <a:r>
              <a:rPr lang="en-IN" sz="900" dirty="0">
                <a:solidFill>
                  <a:srgbClr val="0070C0"/>
                </a:solidFill>
              </a:rPr>
              <a:t> </a:t>
            </a:r>
            <a:r>
              <a:rPr lang="en-IN" sz="2200" dirty="0">
                <a:latin typeface="Georgia" panose="02040502050405020303" pitchFamily="18" charset="0"/>
                <a:ea typeface="Liberation Sans" panose="020B0604020202020204" pitchFamily="34" charset="0"/>
                <a:cs typeface="Liberation Sans" panose="020B0604020202020204" pitchFamily="34" charset="0"/>
              </a:rPr>
              <a:t>‘</a:t>
            </a:r>
            <a:r>
              <a:rPr lang="en-IN" sz="2200" dirty="0">
                <a:solidFill>
                  <a:srgbClr val="0070C0"/>
                </a:solidFill>
                <a:latin typeface="Georgia" panose="02040502050405020303" pitchFamily="18" charset="0"/>
                <a:ea typeface="Liberation Sans" panose="020B0604020202020204" pitchFamily="34" charset="0"/>
                <a:cs typeface="Liberation Sans" panose="020B0604020202020204" pitchFamily="34" charset="0"/>
              </a:rPr>
              <a:t>Tandem</a:t>
            </a:r>
            <a:r>
              <a:rPr lang="en-IN" sz="2200" dirty="0">
                <a:latin typeface="Georgia" panose="02040502050405020303" pitchFamily="18" charset="0"/>
                <a:ea typeface="Liberation Sans" panose="020B0604020202020204" pitchFamily="34" charset="0"/>
                <a:cs typeface="Liberation Sans" panose="020B0604020202020204" pitchFamily="34" charset="0"/>
              </a:rPr>
              <a:t>’ MS is possible, which gives even more specificity and sensitivity (MS/MS)</a:t>
            </a:r>
          </a:p>
          <a:p>
            <a:pPr algn="just"/>
            <a:endParaRPr lang="en-IN" sz="2800" dirty="0">
              <a:latin typeface="Georgia" panose="02040502050405020303" pitchFamily="18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  <a:p>
            <a:pPr algn="just"/>
            <a:endParaRPr lang="en-IN" sz="2800" dirty="0">
              <a:latin typeface="Georgia" panose="02040502050405020303" pitchFamily="18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  <a:p>
            <a:pPr algn="just"/>
            <a:endParaRPr lang="en-IN" sz="2800" dirty="0">
              <a:solidFill>
                <a:srgbClr val="0000FF"/>
              </a:solidFill>
              <a:latin typeface="Georgia" panose="02040502050405020303" pitchFamily="18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763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4711AF-5D4A-8D53-F7A0-49EB443419B2}"/>
              </a:ext>
            </a:extLst>
          </p:cNvPr>
          <p:cNvSpPr txBox="1"/>
          <p:nvPr/>
        </p:nvSpPr>
        <p:spPr>
          <a:xfrm>
            <a:off x="5237344" y="2938072"/>
            <a:ext cx="62751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Georgia" panose="02040502050405020303" pitchFamily="18" charset="0"/>
              </a:rPr>
              <a:t>Mass Spectrometry</a:t>
            </a:r>
            <a:endParaRPr lang="en-IN" sz="4800" dirty="0">
              <a:latin typeface="Georgia" panose="020405020504050203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383E5E-036C-0287-95EC-9494569BEC1F}"/>
              </a:ext>
            </a:extLst>
          </p:cNvPr>
          <p:cNvSpPr txBox="1"/>
          <p:nvPr/>
        </p:nvSpPr>
        <p:spPr>
          <a:xfrm>
            <a:off x="5237344" y="3615978"/>
            <a:ext cx="4959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§</a:t>
            </a:r>
            <a:r>
              <a:rPr lang="en-IN" sz="3200" dirty="0"/>
              <a:t> </a:t>
            </a:r>
            <a:r>
              <a:rPr lang="en-US" sz="3200" dirty="0">
                <a:solidFill>
                  <a:schemeClr val="accent4">
                    <a:lumMod val="75000"/>
                  </a:schemeClr>
                </a:solidFill>
                <a:latin typeface="Georgia" panose="02040502050405020303" pitchFamily="18" charset="0"/>
              </a:rPr>
              <a:t>General principles</a:t>
            </a:r>
            <a:endParaRPr lang="en-IN" sz="4800" dirty="0">
              <a:solidFill>
                <a:schemeClr val="accent4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7E5B966-1EDD-9175-1151-490BFB51C765}"/>
              </a:ext>
            </a:extLst>
          </p:cNvPr>
          <p:cNvCxnSpPr/>
          <p:nvPr/>
        </p:nvCxnSpPr>
        <p:spPr>
          <a:xfrm>
            <a:off x="4991725" y="2694083"/>
            <a:ext cx="0" cy="1843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287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4711AF-5D4A-8D53-F7A0-49EB443419B2}"/>
              </a:ext>
            </a:extLst>
          </p:cNvPr>
          <p:cNvSpPr txBox="1"/>
          <p:nvPr/>
        </p:nvSpPr>
        <p:spPr>
          <a:xfrm>
            <a:off x="104931" y="0"/>
            <a:ext cx="5396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Georgia" panose="02040502050405020303" pitchFamily="18" charset="0"/>
              </a:rPr>
              <a:t>Mass Spectrometry</a:t>
            </a:r>
            <a:endParaRPr lang="en-IN" sz="4000" dirty="0">
              <a:latin typeface="Georgia" panose="020405020504050203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C5E37D-2FAE-60CA-2AA2-C35E264A2D6E}"/>
              </a:ext>
            </a:extLst>
          </p:cNvPr>
          <p:cNvSpPr txBox="1"/>
          <p:nvPr/>
        </p:nvSpPr>
        <p:spPr>
          <a:xfrm>
            <a:off x="407232" y="527154"/>
            <a:ext cx="5006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Georgia" panose="02040502050405020303" pitchFamily="18" charset="0"/>
              </a:rPr>
              <a:t>Principles - 1</a:t>
            </a:r>
            <a:endParaRPr lang="en-IN" sz="4000" dirty="0">
              <a:solidFill>
                <a:schemeClr val="accent4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CEAC177-F2D8-0C64-F407-4D1DF13083FD}"/>
              </a:ext>
            </a:extLst>
          </p:cNvPr>
          <p:cNvSpPr txBox="1">
            <a:spLocks/>
          </p:cNvSpPr>
          <p:nvPr/>
        </p:nvSpPr>
        <p:spPr>
          <a:xfrm>
            <a:off x="407231" y="1515973"/>
            <a:ext cx="509415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sz="2000" dirty="0">
                <a:latin typeface="Georgia" panose="02040502050405020303" pitchFamily="18" charset="0"/>
                <a:ea typeface="Liberation Sans" panose="020B0604020202020204" pitchFamily="34" charset="0"/>
                <a:cs typeface="Liberation Sans" panose="020B0604020202020204" pitchFamily="34" charset="0"/>
              </a:rPr>
              <a:t>A mass spectrometer can ‘see’ only </a:t>
            </a:r>
            <a:r>
              <a:rPr lang="en-IN" sz="2000" dirty="0">
                <a:solidFill>
                  <a:srgbClr val="0070C0"/>
                </a:solidFill>
                <a:latin typeface="Georgia" panose="02040502050405020303" pitchFamily="18" charset="0"/>
                <a:ea typeface="Liberation Sans" panose="020B0604020202020204" pitchFamily="34" charset="0"/>
                <a:cs typeface="Liberation Sans" panose="020B0604020202020204" pitchFamily="34" charset="0"/>
              </a:rPr>
              <a:t>charged entities </a:t>
            </a:r>
            <a:r>
              <a:rPr lang="en-IN" sz="2000" dirty="0">
                <a:latin typeface="Georgia" panose="02040502050405020303" pitchFamily="18" charset="0"/>
                <a:ea typeface="Liberation Sans" panose="020B0604020202020204" pitchFamily="34" charset="0"/>
                <a:cs typeface="Liberation Sans" panose="020B0604020202020204" pitchFamily="34" charset="0"/>
              </a:rPr>
              <a:t>(ions)</a:t>
            </a:r>
          </a:p>
          <a:p>
            <a:pPr algn="just"/>
            <a:endParaRPr lang="en-IN" sz="2000" dirty="0">
              <a:latin typeface="Georgia" panose="02040502050405020303" pitchFamily="18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  <a:p>
            <a:pPr algn="just"/>
            <a:r>
              <a:rPr lang="en-IN" sz="2000" dirty="0">
                <a:latin typeface="Georgia" panose="02040502050405020303" pitchFamily="18" charset="0"/>
                <a:ea typeface="Liberation Sans" panose="020B0604020202020204" pitchFamily="34" charset="0"/>
                <a:cs typeface="Liberation Sans" panose="020B0604020202020204" pitchFamily="34" charset="0"/>
              </a:rPr>
              <a:t>Typically functions under high vacuum</a:t>
            </a:r>
          </a:p>
          <a:p>
            <a:pPr marL="688975" lvl="1" indent="-231775" algn="just"/>
            <a:r>
              <a:rPr lang="en-IN" sz="2400" dirty="0">
                <a:solidFill>
                  <a:srgbClr val="0070C0"/>
                </a:solidFill>
              </a:rPr>
              <a:t>⤷</a:t>
            </a:r>
            <a:r>
              <a:rPr lang="en-IN" sz="1400" dirty="0"/>
              <a:t> </a:t>
            </a:r>
            <a:r>
              <a:rPr lang="en-IN" sz="1800" dirty="0">
                <a:latin typeface="Georgia" panose="02040502050405020303" pitchFamily="18" charset="0"/>
                <a:ea typeface="Liberation Sans" panose="020B0604020202020204" pitchFamily="34" charset="0"/>
                <a:cs typeface="Liberation Sans" panose="020B0604020202020204" pitchFamily="34" charset="0"/>
              </a:rPr>
              <a:t>The ions need </a:t>
            </a:r>
            <a:r>
              <a:rPr lang="en-IN" sz="1800" dirty="0">
                <a:solidFill>
                  <a:srgbClr val="0070C0"/>
                </a:solidFill>
                <a:latin typeface="Georgia" panose="02040502050405020303" pitchFamily="18" charset="0"/>
                <a:ea typeface="Liberation Sans" panose="020B0604020202020204" pitchFamily="34" charset="0"/>
                <a:cs typeface="Liberation Sans" panose="020B0604020202020204" pitchFamily="34" charset="0"/>
              </a:rPr>
              <a:t>a stable path through the mass spectrometer</a:t>
            </a:r>
            <a:r>
              <a:rPr lang="en-IN" sz="1800" dirty="0">
                <a:latin typeface="Georgia" panose="02040502050405020303" pitchFamily="18" charset="0"/>
                <a:ea typeface="Liberation Sans" panose="020B0604020202020204" pitchFamily="34" charset="0"/>
                <a:cs typeface="Liberation Sans" panose="020B0604020202020204" pitchFamily="34" charset="0"/>
              </a:rPr>
              <a:t>, without colliding with air molecules or with one another</a:t>
            </a:r>
          </a:p>
          <a:p>
            <a:pPr lvl="1" algn="just"/>
            <a:endParaRPr lang="en-IN" sz="1800" dirty="0">
              <a:latin typeface="Georgia" panose="02040502050405020303" pitchFamily="18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C8C006-7530-2490-95AF-7FD1E39CCEB5}"/>
              </a:ext>
            </a:extLst>
          </p:cNvPr>
          <p:cNvSpPr txBox="1"/>
          <p:nvPr/>
        </p:nvSpPr>
        <p:spPr>
          <a:xfrm>
            <a:off x="6778312" y="1416737"/>
            <a:ext cx="47691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The ‘</a:t>
            </a:r>
            <a:r>
              <a:rPr lang="en-US" sz="2000" dirty="0">
                <a:solidFill>
                  <a:srgbClr val="0070C0"/>
                </a:solidFill>
                <a:latin typeface="Georgia" panose="02040502050405020303" pitchFamily="18" charset="0"/>
              </a:rPr>
              <a:t>mean free path</a:t>
            </a:r>
            <a:r>
              <a:rPr lang="en-US" sz="2000" dirty="0">
                <a:latin typeface="Georgia" panose="02040502050405020303" pitchFamily="18" charset="0"/>
              </a:rPr>
              <a:t>’: average distance between collisions for a gaseous ion – </a:t>
            </a:r>
            <a:r>
              <a:rPr lang="en-US" sz="2000" dirty="0">
                <a:solidFill>
                  <a:srgbClr val="0070C0"/>
                </a:solidFill>
                <a:latin typeface="Georgia" panose="02040502050405020303" pitchFamily="18" charset="0"/>
              </a:rPr>
              <a:t>must be high</a:t>
            </a:r>
            <a:endParaRPr lang="en-IN" sz="2000" dirty="0">
              <a:solidFill>
                <a:srgbClr val="0070C0"/>
              </a:solidFill>
              <a:latin typeface="Georgia" panose="02040502050405020303" pitchFamily="18" charset="0"/>
            </a:endParaRP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0B6D540A-79A1-5D7D-B2C2-E45B0CCB6B24}"/>
              </a:ext>
            </a:extLst>
          </p:cNvPr>
          <p:cNvGrpSpPr/>
          <p:nvPr/>
        </p:nvGrpSpPr>
        <p:grpSpPr>
          <a:xfrm>
            <a:off x="6912088" y="2938195"/>
            <a:ext cx="4862817" cy="1597087"/>
            <a:chOff x="7262915" y="856691"/>
            <a:chExt cx="4862817" cy="159708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83D875B-9323-45FD-711D-68AA15A5BE91}"/>
                </a:ext>
              </a:extLst>
            </p:cNvPr>
            <p:cNvCxnSpPr/>
            <p:nvPr/>
          </p:nvCxnSpPr>
          <p:spPr>
            <a:xfrm>
              <a:off x="7330966" y="1198179"/>
              <a:ext cx="351571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5C175D3-5738-DD7D-EE78-67B5284E978B}"/>
                </a:ext>
              </a:extLst>
            </p:cNvPr>
            <p:cNvCxnSpPr/>
            <p:nvPr/>
          </p:nvCxnSpPr>
          <p:spPr>
            <a:xfrm>
              <a:off x="7330966" y="2343806"/>
              <a:ext cx="351571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C7053FC-3DCE-0AA9-D611-81F7540DC5A7}"/>
                </a:ext>
              </a:extLst>
            </p:cNvPr>
            <p:cNvGrpSpPr/>
            <p:nvPr/>
          </p:nvGrpSpPr>
          <p:grpSpPr>
            <a:xfrm>
              <a:off x="10846676" y="1622521"/>
              <a:ext cx="1279056" cy="537349"/>
              <a:chOff x="7707240" y="3932313"/>
              <a:chExt cx="1350050" cy="369332"/>
            </a:xfrm>
          </p:grpSpPr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F82AFB7A-6266-3B0B-8BCF-3C6B186BD3FA}"/>
                  </a:ext>
                </a:extLst>
              </p:cNvPr>
              <p:cNvCxnSpPr/>
              <p:nvPr/>
            </p:nvCxnSpPr>
            <p:spPr>
              <a:xfrm>
                <a:off x="7925115" y="3932313"/>
                <a:ext cx="69368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1C79193-65FA-ED02-D890-4B8D0FA17992}"/>
                  </a:ext>
                </a:extLst>
              </p:cNvPr>
              <p:cNvSpPr txBox="1"/>
              <p:nvPr/>
            </p:nvSpPr>
            <p:spPr>
              <a:xfrm>
                <a:off x="7707240" y="3932313"/>
                <a:ext cx="13500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>
                    <a:latin typeface="Georgia" panose="02040502050405020303" pitchFamily="18" charset="0"/>
                  </a:rPr>
                  <a:t>To detector</a:t>
                </a:r>
                <a:endParaRPr lang="en-IN" i="1" dirty="0">
                  <a:latin typeface="Georgia" panose="02040502050405020303" pitchFamily="18" charset="0"/>
                </a:endParaRPr>
              </a:p>
            </p:txBody>
          </p:sp>
        </p:grp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1CD6B1C-6967-0F1C-0F1B-70DDBE2A90C0}"/>
                </a:ext>
              </a:extLst>
            </p:cNvPr>
            <p:cNvSpPr/>
            <p:nvPr/>
          </p:nvSpPr>
          <p:spPr>
            <a:xfrm>
              <a:off x="8061109" y="1346675"/>
              <a:ext cx="173420" cy="1734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8E829D3-040B-D214-B2AE-D02E711C4038}"/>
                </a:ext>
              </a:extLst>
            </p:cNvPr>
            <p:cNvSpPr/>
            <p:nvPr/>
          </p:nvSpPr>
          <p:spPr>
            <a:xfrm>
              <a:off x="8197743" y="1577905"/>
              <a:ext cx="173420" cy="1734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2737731-863D-C61B-DE75-C0E4BE27E031}"/>
                </a:ext>
              </a:extLst>
            </p:cNvPr>
            <p:cNvGrpSpPr/>
            <p:nvPr/>
          </p:nvGrpSpPr>
          <p:grpSpPr>
            <a:xfrm rot="2575835">
              <a:off x="8560351" y="1420197"/>
              <a:ext cx="310053" cy="404650"/>
              <a:chOff x="9075686" y="3116318"/>
              <a:chExt cx="310053" cy="404650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E8310567-E3A5-3DDA-79C0-F8662E7CD3CB}"/>
                  </a:ext>
                </a:extLst>
              </p:cNvPr>
              <p:cNvSpPr/>
              <p:nvPr/>
            </p:nvSpPr>
            <p:spPr>
              <a:xfrm rot="5597148">
                <a:off x="9075686" y="3116318"/>
                <a:ext cx="173420" cy="1734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C6F59280-E954-FFEB-2400-F44568102DD4}"/>
                  </a:ext>
                </a:extLst>
              </p:cNvPr>
              <p:cNvSpPr/>
              <p:nvPr/>
            </p:nvSpPr>
            <p:spPr>
              <a:xfrm rot="5597148">
                <a:off x="9212320" y="3347548"/>
                <a:ext cx="173420" cy="1734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10BC937-64A7-390A-9EDC-DF19D9181BB7}"/>
                </a:ext>
              </a:extLst>
            </p:cNvPr>
            <p:cNvGrpSpPr/>
            <p:nvPr/>
          </p:nvGrpSpPr>
          <p:grpSpPr>
            <a:xfrm rot="5044335">
              <a:off x="7648555" y="1606157"/>
              <a:ext cx="310053" cy="404650"/>
              <a:chOff x="9075686" y="3116318"/>
              <a:chExt cx="310053" cy="404650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03CDD69E-B932-01D0-69A9-AA9E70EB6B4A}"/>
                  </a:ext>
                </a:extLst>
              </p:cNvPr>
              <p:cNvSpPr/>
              <p:nvPr/>
            </p:nvSpPr>
            <p:spPr>
              <a:xfrm rot="5597148">
                <a:off x="9075686" y="3116318"/>
                <a:ext cx="173420" cy="1734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47B5943A-E54F-7E6D-1DDA-A1C2F147CF50}"/>
                  </a:ext>
                </a:extLst>
              </p:cNvPr>
              <p:cNvSpPr/>
              <p:nvPr/>
            </p:nvSpPr>
            <p:spPr>
              <a:xfrm rot="5597148">
                <a:off x="9212320" y="3347548"/>
                <a:ext cx="173420" cy="1734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8CAC144-B37E-2554-DCDE-27C919568F2B}"/>
                </a:ext>
              </a:extLst>
            </p:cNvPr>
            <p:cNvGrpSpPr/>
            <p:nvPr/>
          </p:nvGrpSpPr>
          <p:grpSpPr>
            <a:xfrm rot="5610227">
              <a:off x="8129426" y="1917796"/>
              <a:ext cx="310053" cy="404650"/>
              <a:chOff x="9075686" y="3116318"/>
              <a:chExt cx="310053" cy="404650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91BFF2B0-5230-95D5-F76A-D279C9DCC26F}"/>
                  </a:ext>
                </a:extLst>
              </p:cNvPr>
              <p:cNvSpPr/>
              <p:nvPr/>
            </p:nvSpPr>
            <p:spPr>
              <a:xfrm rot="5597148">
                <a:off x="9075686" y="3116318"/>
                <a:ext cx="173420" cy="1734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AE079BA0-3430-8744-EE01-B4D8DDC8BCBB}"/>
                  </a:ext>
                </a:extLst>
              </p:cNvPr>
              <p:cNvSpPr/>
              <p:nvPr/>
            </p:nvSpPr>
            <p:spPr>
              <a:xfrm rot="5597148">
                <a:off x="9212320" y="3347548"/>
                <a:ext cx="173420" cy="1734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E1FF86C-2621-8A4C-049E-B997BAB8E941}"/>
                </a:ext>
              </a:extLst>
            </p:cNvPr>
            <p:cNvGrpSpPr/>
            <p:nvPr/>
          </p:nvGrpSpPr>
          <p:grpSpPr>
            <a:xfrm rot="3143581">
              <a:off x="8889608" y="1354969"/>
              <a:ext cx="1269147" cy="928472"/>
              <a:chOff x="7753657" y="1499075"/>
              <a:chExt cx="1269147" cy="928472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8E248B8F-3EC3-F404-3264-AC9FA5E1C445}"/>
                  </a:ext>
                </a:extLst>
              </p:cNvPr>
              <p:cNvSpPr/>
              <p:nvPr/>
            </p:nvSpPr>
            <p:spPr>
              <a:xfrm>
                <a:off x="8213509" y="1499075"/>
                <a:ext cx="173420" cy="1734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C94B8584-0674-95DA-81C7-23BDFAE91953}"/>
                  </a:ext>
                </a:extLst>
              </p:cNvPr>
              <p:cNvSpPr/>
              <p:nvPr/>
            </p:nvSpPr>
            <p:spPr>
              <a:xfrm>
                <a:off x="8350143" y="1730305"/>
                <a:ext cx="173420" cy="1734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E381220E-7B6E-65A3-0031-0FD2D0328457}"/>
                  </a:ext>
                </a:extLst>
              </p:cNvPr>
              <p:cNvGrpSpPr/>
              <p:nvPr/>
            </p:nvGrpSpPr>
            <p:grpSpPr>
              <a:xfrm rot="2575835">
                <a:off x="8712751" y="1572597"/>
                <a:ext cx="310053" cy="404650"/>
                <a:chOff x="9075686" y="3116318"/>
                <a:chExt cx="310053" cy="404650"/>
              </a:xfrm>
            </p:grpSpPr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F44A8CB6-019B-BBC0-DCF2-3B7E6AFB7A9D}"/>
                    </a:ext>
                  </a:extLst>
                </p:cNvPr>
                <p:cNvSpPr/>
                <p:nvPr/>
              </p:nvSpPr>
              <p:spPr>
                <a:xfrm rot="5597148">
                  <a:off x="9075686" y="3116318"/>
                  <a:ext cx="173420" cy="1734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5E725120-3D4B-06CD-8116-5AEEEB232554}"/>
                    </a:ext>
                  </a:extLst>
                </p:cNvPr>
                <p:cNvSpPr/>
                <p:nvPr/>
              </p:nvSpPr>
              <p:spPr>
                <a:xfrm rot="5597148">
                  <a:off x="9212320" y="3347548"/>
                  <a:ext cx="173420" cy="1734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1F73FD51-EBDB-EFD6-7B74-3DD8E06F8A6F}"/>
                  </a:ext>
                </a:extLst>
              </p:cNvPr>
              <p:cNvGrpSpPr/>
              <p:nvPr/>
            </p:nvGrpSpPr>
            <p:grpSpPr>
              <a:xfrm rot="5044335">
                <a:off x="7800955" y="1758557"/>
                <a:ext cx="310053" cy="404650"/>
                <a:chOff x="9075686" y="3116318"/>
                <a:chExt cx="310053" cy="404650"/>
              </a:xfrm>
            </p:grpSpPr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5C198897-0302-9AB8-4237-A3C03E48EB06}"/>
                    </a:ext>
                  </a:extLst>
                </p:cNvPr>
                <p:cNvSpPr/>
                <p:nvPr/>
              </p:nvSpPr>
              <p:spPr>
                <a:xfrm rot="5597148">
                  <a:off x="9075686" y="3116318"/>
                  <a:ext cx="173420" cy="1734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2879C6B2-D3DE-B82A-C593-E72D116F01F9}"/>
                    </a:ext>
                  </a:extLst>
                </p:cNvPr>
                <p:cNvSpPr/>
                <p:nvPr/>
              </p:nvSpPr>
              <p:spPr>
                <a:xfrm rot="5597148">
                  <a:off x="9212320" y="3347548"/>
                  <a:ext cx="173420" cy="1734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F240DB45-478F-6876-F060-D696C9B8BB9D}"/>
                  </a:ext>
                </a:extLst>
              </p:cNvPr>
              <p:cNvGrpSpPr/>
              <p:nvPr/>
            </p:nvGrpSpPr>
            <p:grpSpPr>
              <a:xfrm rot="5610227">
                <a:off x="8281826" y="2070196"/>
                <a:ext cx="310053" cy="404650"/>
                <a:chOff x="9075686" y="3116318"/>
                <a:chExt cx="310053" cy="404650"/>
              </a:xfrm>
            </p:grpSpPr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7DAC5F56-5A4A-6048-9D5C-BFEF353FD470}"/>
                    </a:ext>
                  </a:extLst>
                </p:cNvPr>
                <p:cNvSpPr/>
                <p:nvPr/>
              </p:nvSpPr>
              <p:spPr>
                <a:xfrm rot="5597148">
                  <a:off x="9075686" y="3116318"/>
                  <a:ext cx="173420" cy="1734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DE07EE8-36AB-2D8D-9C93-5C6116D15AB9}"/>
                    </a:ext>
                  </a:extLst>
                </p:cNvPr>
                <p:cNvSpPr/>
                <p:nvPr/>
              </p:nvSpPr>
              <p:spPr>
                <a:xfrm rot="5597148">
                  <a:off x="9212320" y="3347548"/>
                  <a:ext cx="173420" cy="1734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7630A81-4A33-8F12-AA44-327CFDE98B80}"/>
                </a:ext>
              </a:extLst>
            </p:cNvPr>
            <p:cNvSpPr/>
            <p:nvPr/>
          </p:nvSpPr>
          <p:spPr>
            <a:xfrm rot="3143581">
              <a:off x="7586182" y="1349873"/>
              <a:ext cx="173420" cy="1734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0FE3B76-DE1E-9B57-F392-8EB702E49887}"/>
                </a:ext>
              </a:extLst>
            </p:cNvPr>
            <p:cNvSpPr/>
            <p:nvPr/>
          </p:nvSpPr>
          <p:spPr>
            <a:xfrm rot="4734335">
              <a:off x="10264275" y="1310782"/>
              <a:ext cx="173420" cy="1734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0C6F9AC-7846-53C0-8439-1A82EF06379D}"/>
                </a:ext>
              </a:extLst>
            </p:cNvPr>
            <p:cNvGrpSpPr/>
            <p:nvPr/>
          </p:nvGrpSpPr>
          <p:grpSpPr>
            <a:xfrm rot="8187916">
              <a:off x="10097912" y="1548999"/>
              <a:ext cx="310053" cy="404650"/>
              <a:chOff x="9075686" y="3116318"/>
              <a:chExt cx="310053" cy="404650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F7317B76-353B-C753-4837-B38B0E5CA9AB}"/>
                  </a:ext>
                </a:extLst>
              </p:cNvPr>
              <p:cNvSpPr/>
              <p:nvPr/>
            </p:nvSpPr>
            <p:spPr>
              <a:xfrm rot="5597148">
                <a:off x="9075686" y="3116318"/>
                <a:ext cx="173420" cy="1734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DC5F9AAF-4B57-8A45-632A-5BC6EECADF16}"/>
                  </a:ext>
                </a:extLst>
              </p:cNvPr>
              <p:cNvSpPr/>
              <p:nvPr/>
            </p:nvSpPr>
            <p:spPr>
              <a:xfrm rot="5597148">
                <a:off x="9212320" y="3347548"/>
                <a:ext cx="173420" cy="1734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28B8EE8-8512-225E-88CA-40E40434FAD2}"/>
                </a:ext>
              </a:extLst>
            </p:cNvPr>
            <p:cNvGrpSpPr/>
            <p:nvPr/>
          </p:nvGrpSpPr>
          <p:grpSpPr>
            <a:xfrm rot="8753808">
              <a:off x="8640235" y="1862946"/>
              <a:ext cx="811293" cy="185453"/>
              <a:chOff x="8612347" y="3529763"/>
              <a:chExt cx="811293" cy="185453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71C0F9C-8EE0-F365-B4FF-453DE40DDD1E}"/>
                  </a:ext>
                </a:extLst>
              </p:cNvPr>
              <p:cNvSpPr/>
              <p:nvPr/>
            </p:nvSpPr>
            <p:spPr>
              <a:xfrm rot="5597148">
                <a:off x="8612347" y="3529763"/>
                <a:ext cx="173420" cy="1734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CC755C29-1841-0A49-5DDB-6C47F1587DEC}"/>
                  </a:ext>
                </a:extLst>
              </p:cNvPr>
              <p:cNvSpPr/>
              <p:nvPr/>
            </p:nvSpPr>
            <p:spPr>
              <a:xfrm rot="5597148">
                <a:off x="9250221" y="3541796"/>
                <a:ext cx="173420" cy="1734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1BD63C0-D4E5-B329-FC59-25215E02C3FB}"/>
                </a:ext>
              </a:extLst>
            </p:cNvPr>
            <p:cNvSpPr/>
            <p:nvPr/>
          </p:nvSpPr>
          <p:spPr>
            <a:xfrm rot="11316564">
              <a:off x="7274919" y="1636071"/>
              <a:ext cx="173420" cy="1734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9FF9009-3252-5476-4B3C-BED8824FAC54}"/>
                </a:ext>
              </a:extLst>
            </p:cNvPr>
            <p:cNvSpPr/>
            <p:nvPr/>
          </p:nvSpPr>
          <p:spPr>
            <a:xfrm rot="11316564">
              <a:off x="8073698" y="1788471"/>
              <a:ext cx="173420" cy="1734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1E736A5-CA03-A442-D5C2-2A1EA1183F5E}"/>
                </a:ext>
              </a:extLst>
            </p:cNvPr>
            <p:cNvSpPr/>
            <p:nvPr/>
          </p:nvSpPr>
          <p:spPr>
            <a:xfrm rot="11316564">
              <a:off x="9834194" y="1751679"/>
              <a:ext cx="173420" cy="1734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CF6DB68C-1C42-DA00-878F-FC698EC3FD25}"/>
                </a:ext>
              </a:extLst>
            </p:cNvPr>
            <p:cNvSpPr/>
            <p:nvPr/>
          </p:nvSpPr>
          <p:spPr>
            <a:xfrm rot="11316564">
              <a:off x="8951316" y="1641334"/>
              <a:ext cx="173420" cy="1734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1479B34-30F1-F3FE-F743-E6D3C1BDC1DA}"/>
                </a:ext>
              </a:extLst>
            </p:cNvPr>
            <p:cNvSpPr txBox="1"/>
            <p:nvPr/>
          </p:nvSpPr>
          <p:spPr>
            <a:xfrm>
              <a:off x="7262915" y="856691"/>
              <a:ext cx="17341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800" dirty="0">
                  <a:solidFill>
                    <a:srgbClr val="0070C0"/>
                  </a:solidFill>
                  <a:latin typeface="Georgia" panose="02040502050405020303" pitchFamily="18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760 Torr</a:t>
              </a:r>
              <a:endParaRPr lang="en-IN" dirty="0">
                <a:solidFill>
                  <a:srgbClr val="0070C0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7D6941EF-8710-F871-A634-3CCB180B1683}"/>
              </a:ext>
            </a:extLst>
          </p:cNvPr>
          <p:cNvGrpSpPr/>
          <p:nvPr/>
        </p:nvGrpSpPr>
        <p:grpSpPr>
          <a:xfrm>
            <a:off x="6853078" y="4730553"/>
            <a:ext cx="4931691" cy="1488309"/>
            <a:chOff x="7194041" y="3072993"/>
            <a:chExt cx="4931691" cy="1488309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5DB3863-D11C-95A0-D03B-CF4231A9E015}"/>
                </a:ext>
              </a:extLst>
            </p:cNvPr>
            <p:cNvCxnSpPr/>
            <p:nvPr/>
          </p:nvCxnSpPr>
          <p:spPr>
            <a:xfrm>
              <a:off x="7330966" y="3415675"/>
              <a:ext cx="351571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FE7C187-25A2-DD39-4067-164AF40ABAA3}"/>
                </a:ext>
              </a:extLst>
            </p:cNvPr>
            <p:cNvCxnSpPr/>
            <p:nvPr/>
          </p:nvCxnSpPr>
          <p:spPr>
            <a:xfrm>
              <a:off x="7330966" y="4561302"/>
              <a:ext cx="351571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A55A06F3-3CCF-0015-B9C8-124ED2B6F671}"/>
                </a:ext>
              </a:extLst>
            </p:cNvPr>
            <p:cNvGrpSpPr/>
            <p:nvPr/>
          </p:nvGrpSpPr>
          <p:grpSpPr>
            <a:xfrm>
              <a:off x="10846676" y="3840017"/>
              <a:ext cx="1279056" cy="537349"/>
              <a:chOff x="7707240" y="3932313"/>
              <a:chExt cx="1350050" cy="369332"/>
            </a:xfrm>
          </p:grpSpPr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4415E952-D687-D21A-96D9-B702A42957DC}"/>
                  </a:ext>
                </a:extLst>
              </p:cNvPr>
              <p:cNvCxnSpPr/>
              <p:nvPr/>
            </p:nvCxnSpPr>
            <p:spPr>
              <a:xfrm>
                <a:off x="7925115" y="3932313"/>
                <a:ext cx="69368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956CA7B-DA48-EF83-3381-2F5322CAF1D2}"/>
                  </a:ext>
                </a:extLst>
              </p:cNvPr>
              <p:cNvSpPr txBox="1"/>
              <p:nvPr/>
            </p:nvSpPr>
            <p:spPr>
              <a:xfrm>
                <a:off x="7707240" y="3932313"/>
                <a:ext cx="13500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>
                    <a:latin typeface="Georgia" panose="02040502050405020303" pitchFamily="18" charset="0"/>
                  </a:rPr>
                  <a:t>To detector</a:t>
                </a:r>
                <a:endParaRPr lang="en-IN" i="1" dirty="0">
                  <a:latin typeface="Georgia" panose="02040502050405020303" pitchFamily="18" charset="0"/>
                </a:endParaRPr>
              </a:p>
            </p:txBody>
          </p:sp>
        </p:grp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EAFDF08E-B03C-6268-2758-041A6D4996C7}"/>
                </a:ext>
              </a:extLst>
            </p:cNvPr>
            <p:cNvSpPr/>
            <p:nvPr/>
          </p:nvSpPr>
          <p:spPr>
            <a:xfrm>
              <a:off x="8061109" y="3564171"/>
              <a:ext cx="173420" cy="1734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843C1298-0F7E-ECE8-7552-C84DDF7C1C1F}"/>
                </a:ext>
              </a:extLst>
            </p:cNvPr>
            <p:cNvSpPr/>
            <p:nvPr/>
          </p:nvSpPr>
          <p:spPr>
            <a:xfrm rot="4734335">
              <a:off x="10264275" y="3528278"/>
              <a:ext cx="173420" cy="1734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72BFD33-8F63-0C84-37E3-E45C4236FC62}"/>
                </a:ext>
              </a:extLst>
            </p:cNvPr>
            <p:cNvSpPr/>
            <p:nvPr/>
          </p:nvSpPr>
          <p:spPr>
            <a:xfrm rot="11316564">
              <a:off x="7274919" y="3853567"/>
              <a:ext cx="173420" cy="1734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DE4B595D-A873-546A-8D68-82ACBF47F3F7}"/>
                </a:ext>
              </a:extLst>
            </p:cNvPr>
            <p:cNvSpPr/>
            <p:nvPr/>
          </p:nvSpPr>
          <p:spPr>
            <a:xfrm rot="11316564">
              <a:off x="8073698" y="4005967"/>
              <a:ext cx="173420" cy="1734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EB020438-834F-E461-9CBB-65A28593AFA4}"/>
                </a:ext>
              </a:extLst>
            </p:cNvPr>
            <p:cNvSpPr/>
            <p:nvPr/>
          </p:nvSpPr>
          <p:spPr>
            <a:xfrm rot="11316564">
              <a:off x="9834194" y="3969175"/>
              <a:ext cx="173420" cy="1734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4F68509A-460F-DC19-AE68-B3A42E95E495}"/>
                </a:ext>
              </a:extLst>
            </p:cNvPr>
            <p:cNvSpPr/>
            <p:nvPr/>
          </p:nvSpPr>
          <p:spPr>
            <a:xfrm rot="11316564">
              <a:off x="8951316" y="3858830"/>
              <a:ext cx="173420" cy="1734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0838BCEC-DA5E-E84B-39E4-BC57A5D3D7EC}"/>
                </a:ext>
              </a:extLst>
            </p:cNvPr>
            <p:cNvSpPr/>
            <p:nvPr/>
          </p:nvSpPr>
          <p:spPr>
            <a:xfrm>
              <a:off x="9332861" y="4252596"/>
              <a:ext cx="173420" cy="1734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14D56E1F-A0A5-2B4F-E019-D26664E9F9AB}"/>
                </a:ext>
              </a:extLst>
            </p:cNvPr>
            <p:cNvSpPr txBox="1"/>
            <p:nvPr/>
          </p:nvSpPr>
          <p:spPr>
            <a:xfrm>
              <a:off x="7194041" y="3072993"/>
              <a:ext cx="17341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800" dirty="0">
                  <a:solidFill>
                    <a:schemeClr val="accent1"/>
                  </a:solidFill>
                  <a:latin typeface="Georgia" panose="02040502050405020303" pitchFamily="18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10</a:t>
              </a:r>
              <a:r>
                <a:rPr lang="en-IN" sz="1800" baseline="30000" dirty="0">
                  <a:solidFill>
                    <a:schemeClr val="accent1"/>
                  </a:solidFill>
                  <a:latin typeface="Georgia" panose="02040502050405020303" pitchFamily="18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-5</a:t>
              </a:r>
              <a:r>
                <a:rPr lang="en-IN" sz="1800" dirty="0">
                  <a:solidFill>
                    <a:schemeClr val="accent1"/>
                  </a:solidFill>
                  <a:latin typeface="Georgia" panose="02040502050405020303" pitchFamily="18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 Torr</a:t>
              </a:r>
              <a:endParaRPr lang="en-IN" dirty="0">
                <a:solidFill>
                  <a:schemeClr val="accent1"/>
                </a:solidFill>
                <a:latin typeface="Georgia" panose="020405020504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1678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4711AF-5D4A-8D53-F7A0-49EB443419B2}"/>
              </a:ext>
            </a:extLst>
          </p:cNvPr>
          <p:cNvSpPr txBox="1"/>
          <p:nvPr/>
        </p:nvSpPr>
        <p:spPr>
          <a:xfrm>
            <a:off x="104931" y="0"/>
            <a:ext cx="5396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Georgia" panose="02040502050405020303" pitchFamily="18" charset="0"/>
              </a:rPr>
              <a:t>Mass Spectrometry</a:t>
            </a:r>
            <a:endParaRPr lang="en-IN" sz="4000" dirty="0">
              <a:latin typeface="Georgia" panose="020405020504050203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C5E37D-2FAE-60CA-2AA2-C35E264A2D6E}"/>
              </a:ext>
            </a:extLst>
          </p:cNvPr>
          <p:cNvSpPr txBox="1"/>
          <p:nvPr/>
        </p:nvSpPr>
        <p:spPr>
          <a:xfrm>
            <a:off x="407232" y="527154"/>
            <a:ext cx="5006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Georgia" panose="02040502050405020303" pitchFamily="18" charset="0"/>
              </a:rPr>
              <a:t>Principles - 2</a:t>
            </a:r>
            <a:endParaRPr lang="en-IN" sz="4000" dirty="0">
              <a:solidFill>
                <a:schemeClr val="accent4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CEAC177-F2D8-0C64-F407-4D1DF13083FD}"/>
              </a:ext>
            </a:extLst>
          </p:cNvPr>
          <p:cNvSpPr txBox="1">
            <a:spLocks/>
          </p:cNvSpPr>
          <p:nvPr/>
        </p:nvSpPr>
        <p:spPr>
          <a:xfrm>
            <a:off x="407231" y="1515973"/>
            <a:ext cx="539645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sz="2200" dirty="0">
                <a:latin typeface="Georgia" panose="02040502050405020303" pitchFamily="18" charset="0"/>
                <a:ea typeface="Liberation Sans" panose="020B0604020202020204" pitchFamily="34" charset="0"/>
                <a:cs typeface="Liberation Sans" panose="020B0604020202020204" pitchFamily="34" charset="0"/>
              </a:rPr>
              <a:t>In MS the vacuum is achieved in two stages:</a:t>
            </a:r>
          </a:p>
          <a:p>
            <a:pPr marL="688975" lvl="1" indent="-284163" algn="l"/>
            <a:r>
              <a:rPr lang="en-IN" sz="2800" dirty="0">
                <a:solidFill>
                  <a:srgbClr val="0070C0"/>
                </a:solidFill>
              </a:rPr>
              <a:t>⤷</a:t>
            </a:r>
            <a:r>
              <a:rPr lang="en-IN" sz="1600" dirty="0"/>
              <a:t> </a:t>
            </a:r>
            <a:r>
              <a:rPr lang="en-US" dirty="0">
                <a:latin typeface="Georgia" panose="02040502050405020303" pitchFamily="18" charset="0"/>
                <a:ea typeface="Liberation Sans" panose="020B0604020202020204" pitchFamily="34" charset="0"/>
                <a:cs typeface="Liberation Sans" panose="020B0604020202020204" pitchFamily="34" charset="0"/>
              </a:rPr>
              <a:t>The </a:t>
            </a:r>
            <a:r>
              <a:rPr lang="en-US" dirty="0">
                <a:solidFill>
                  <a:schemeClr val="accent1"/>
                </a:solidFill>
                <a:latin typeface="Georgia" panose="02040502050405020303" pitchFamily="18" charset="0"/>
                <a:ea typeface="Liberation Sans" panose="020B0604020202020204" pitchFamily="34" charset="0"/>
                <a:cs typeface="Liberation Sans" panose="020B0604020202020204" pitchFamily="34" charset="0"/>
              </a:rPr>
              <a:t>rouging pump </a:t>
            </a:r>
            <a:r>
              <a:rPr lang="en-US" dirty="0">
                <a:latin typeface="Georgia" panose="02040502050405020303" pitchFamily="18" charset="0"/>
                <a:ea typeface="Liberation Sans" panose="020B0604020202020204" pitchFamily="34" charset="0"/>
                <a:cs typeface="Liberation Sans" panose="020B0604020202020204" pitchFamily="34" charset="0"/>
              </a:rPr>
              <a:t>(outside the instrument): from </a:t>
            </a:r>
            <a:r>
              <a:rPr lang="en-US" dirty="0">
                <a:solidFill>
                  <a:schemeClr val="accent1"/>
                </a:solidFill>
                <a:latin typeface="Georgia" panose="02040502050405020303" pitchFamily="18" charset="0"/>
                <a:ea typeface="Liberation Sans" panose="020B0604020202020204" pitchFamily="34" charset="0"/>
                <a:cs typeface="Liberation Sans" panose="020B0604020202020204" pitchFamily="34" charset="0"/>
              </a:rPr>
              <a:t>760</a:t>
            </a:r>
            <a:r>
              <a:rPr lang="en-US" dirty="0">
                <a:latin typeface="Georgia" panose="02040502050405020303" pitchFamily="18" charset="0"/>
                <a:ea typeface="Liberation Sans" panose="020B0604020202020204" pitchFamily="34" charset="0"/>
                <a:cs typeface="Liberation Sans" panose="020B0604020202020204" pitchFamily="34" charset="0"/>
              </a:rPr>
              <a:t> Torr to </a:t>
            </a:r>
            <a:r>
              <a:rPr lang="en-US" dirty="0">
                <a:solidFill>
                  <a:schemeClr val="accent1"/>
                </a:solidFill>
                <a:latin typeface="Georgia" panose="02040502050405020303" pitchFamily="18" charset="0"/>
                <a:ea typeface="Liberation Sans" panose="020B0604020202020204" pitchFamily="34" charset="0"/>
                <a:cs typeface="Liberation Sans" panose="020B0604020202020204" pitchFamily="34" charset="0"/>
              </a:rPr>
              <a:t>10</a:t>
            </a:r>
            <a:r>
              <a:rPr lang="en-US" baseline="30000" dirty="0">
                <a:solidFill>
                  <a:schemeClr val="accent1"/>
                </a:solidFill>
                <a:latin typeface="Georgia" panose="02040502050405020303" pitchFamily="18" charset="0"/>
                <a:ea typeface="Liberation Sans" panose="020B0604020202020204" pitchFamily="34" charset="0"/>
                <a:cs typeface="Liberation Sans" panose="020B0604020202020204" pitchFamily="34" charset="0"/>
              </a:rPr>
              <a:t>-3</a:t>
            </a:r>
            <a:r>
              <a:rPr lang="en-US" dirty="0">
                <a:latin typeface="Georgia" panose="02040502050405020303" pitchFamily="18" charset="0"/>
                <a:ea typeface="Liberation Sans" panose="020B0604020202020204" pitchFamily="34" charset="0"/>
                <a:cs typeface="Liberation Sans" panose="020B0604020202020204" pitchFamily="34" charset="0"/>
              </a:rPr>
              <a:t> Torr </a:t>
            </a:r>
          </a:p>
          <a:p>
            <a:pPr marL="688975" lvl="1" indent="-284163" algn="l"/>
            <a:endParaRPr lang="en-US" dirty="0">
              <a:latin typeface="Georgia" panose="02040502050405020303" pitchFamily="18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  <a:p>
            <a:pPr marL="688975" lvl="1" indent="-284163" algn="l"/>
            <a:r>
              <a:rPr lang="en-IN" dirty="0">
                <a:solidFill>
                  <a:srgbClr val="0070C0"/>
                </a:solidFill>
              </a:rPr>
              <a:t>⤷</a:t>
            </a:r>
            <a:r>
              <a:rPr lang="en-IN" sz="1200" dirty="0"/>
              <a:t> </a:t>
            </a:r>
            <a:r>
              <a:rPr lang="en-US" dirty="0">
                <a:latin typeface="Georgia" panose="02040502050405020303" pitchFamily="18" charset="0"/>
                <a:ea typeface="Liberation Sans" panose="020B0604020202020204" pitchFamily="34" charset="0"/>
                <a:cs typeface="Liberation Sans" panose="020B0604020202020204" pitchFamily="34" charset="0"/>
              </a:rPr>
              <a:t>The </a:t>
            </a:r>
            <a:r>
              <a:rPr lang="en-US" dirty="0">
                <a:solidFill>
                  <a:schemeClr val="accent1"/>
                </a:solidFill>
                <a:latin typeface="Georgia" panose="02040502050405020303" pitchFamily="18" charset="0"/>
                <a:ea typeface="Liberation Sans" panose="020B0604020202020204" pitchFamily="34" charset="0"/>
                <a:cs typeface="Liberation Sans" panose="020B0604020202020204" pitchFamily="34" charset="0"/>
              </a:rPr>
              <a:t>turbo molecular pump </a:t>
            </a:r>
            <a:r>
              <a:rPr lang="en-US" dirty="0">
                <a:latin typeface="Georgia" panose="02040502050405020303" pitchFamily="18" charset="0"/>
                <a:ea typeface="Liberation Sans" panose="020B0604020202020204" pitchFamily="34" charset="0"/>
                <a:cs typeface="Liberation Sans" panose="020B0604020202020204" pitchFamily="34" charset="0"/>
              </a:rPr>
              <a:t>(inside the instrument): from </a:t>
            </a:r>
            <a:r>
              <a:rPr lang="en-US" dirty="0">
                <a:solidFill>
                  <a:schemeClr val="accent1"/>
                </a:solidFill>
                <a:latin typeface="Georgia" panose="02040502050405020303" pitchFamily="18" charset="0"/>
                <a:ea typeface="Liberation Sans" panose="020B0604020202020204" pitchFamily="34" charset="0"/>
                <a:cs typeface="Liberation Sans" panose="020B0604020202020204" pitchFamily="34" charset="0"/>
              </a:rPr>
              <a:t>10</a:t>
            </a:r>
            <a:r>
              <a:rPr lang="en-US" baseline="30000" dirty="0">
                <a:solidFill>
                  <a:schemeClr val="accent1"/>
                </a:solidFill>
                <a:latin typeface="Georgia" panose="02040502050405020303" pitchFamily="18" charset="0"/>
                <a:ea typeface="Liberation Sans" panose="020B0604020202020204" pitchFamily="34" charset="0"/>
                <a:cs typeface="Liberation Sans" panose="020B0604020202020204" pitchFamily="34" charset="0"/>
              </a:rPr>
              <a:t>-3</a:t>
            </a:r>
            <a:r>
              <a:rPr lang="en-US" dirty="0">
                <a:latin typeface="Georgia" panose="02040502050405020303" pitchFamily="18" charset="0"/>
                <a:ea typeface="Liberation Sans" panose="020B0604020202020204" pitchFamily="34" charset="0"/>
                <a:cs typeface="Liberation Sans" panose="020B0604020202020204" pitchFamily="34" charset="0"/>
              </a:rPr>
              <a:t> Torr to </a:t>
            </a:r>
            <a:r>
              <a:rPr lang="en-US" dirty="0">
                <a:solidFill>
                  <a:schemeClr val="accent1"/>
                </a:solidFill>
                <a:latin typeface="Georgia" panose="02040502050405020303" pitchFamily="18" charset="0"/>
                <a:ea typeface="Liberation Sans" panose="020B0604020202020204" pitchFamily="34" charset="0"/>
                <a:cs typeface="Liberation Sans" panose="020B0604020202020204" pitchFamily="34" charset="0"/>
              </a:rPr>
              <a:t>10</a:t>
            </a:r>
            <a:r>
              <a:rPr lang="en-US" baseline="30000" dirty="0">
                <a:solidFill>
                  <a:schemeClr val="accent1"/>
                </a:solidFill>
                <a:latin typeface="Georgia" panose="02040502050405020303" pitchFamily="18" charset="0"/>
                <a:ea typeface="Liberation Sans" panose="020B0604020202020204" pitchFamily="34" charset="0"/>
                <a:cs typeface="Liberation Sans" panose="020B0604020202020204" pitchFamily="34" charset="0"/>
              </a:rPr>
              <a:t>-5</a:t>
            </a:r>
            <a:r>
              <a:rPr lang="en-US" dirty="0">
                <a:latin typeface="Georgia" panose="02040502050405020303" pitchFamily="18" charset="0"/>
                <a:ea typeface="Liberation Sans" panose="020B0604020202020204" pitchFamily="34" charset="0"/>
                <a:cs typeface="Liberation Sans" panose="020B0604020202020204" pitchFamily="34" charset="0"/>
              </a:rPr>
              <a:t> Torr</a:t>
            </a:r>
          </a:p>
          <a:p>
            <a:pPr lvl="1" algn="just"/>
            <a:endParaRPr lang="en-IN" sz="1800" dirty="0">
              <a:latin typeface="Georgia" panose="02040502050405020303" pitchFamily="18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032AF3-FAD2-40A2-FD8B-CD56305C8A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94" b="8453"/>
          <a:stretch/>
        </p:blipFill>
        <p:spPr>
          <a:xfrm>
            <a:off x="7767635" y="224103"/>
            <a:ext cx="2828571" cy="21286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721672-B5E7-E907-860A-C6BB32F63D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634" y="2544581"/>
            <a:ext cx="2828571" cy="392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838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4711AF-5D4A-8D53-F7A0-49EB443419B2}"/>
              </a:ext>
            </a:extLst>
          </p:cNvPr>
          <p:cNvSpPr txBox="1"/>
          <p:nvPr/>
        </p:nvSpPr>
        <p:spPr>
          <a:xfrm>
            <a:off x="104931" y="0"/>
            <a:ext cx="6145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Georgia" panose="02040502050405020303" pitchFamily="18" charset="0"/>
              </a:rPr>
              <a:t>Mass Spectrometry</a:t>
            </a:r>
            <a:endParaRPr lang="en-IN" sz="4000" dirty="0">
              <a:latin typeface="Georgia" panose="020405020504050203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C5E37D-2FAE-60CA-2AA2-C35E264A2D6E}"/>
              </a:ext>
            </a:extLst>
          </p:cNvPr>
          <p:cNvSpPr txBox="1"/>
          <p:nvPr/>
        </p:nvSpPr>
        <p:spPr>
          <a:xfrm>
            <a:off x="407232" y="527154"/>
            <a:ext cx="6145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Georgia" panose="02040502050405020303" pitchFamily="18" charset="0"/>
              </a:rPr>
              <a:t>Principles - 3</a:t>
            </a:r>
            <a:endParaRPr lang="en-IN" sz="4000" dirty="0">
              <a:solidFill>
                <a:schemeClr val="accent4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D9E99-EF31-0AF5-07E0-40F9BCD02036}"/>
              </a:ext>
            </a:extLst>
          </p:cNvPr>
          <p:cNvSpPr txBox="1">
            <a:spLocks/>
          </p:cNvSpPr>
          <p:nvPr/>
        </p:nvSpPr>
        <p:spPr>
          <a:xfrm>
            <a:off x="407231" y="1515972"/>
            <a:ext cx="10370697" cy="4814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sz="2200" dirty="0">
                <a:latin typeface="Georgia" panose="02040502050405020303" pitchFamily="18" charset="0"/>
                <a:ea typeface="Liberation Sans" panose="020B0604020202020204" pitchFamily="34" charset="0"/>
                <a:cs typeface="Liberation Sans" panose="020B0604020202020204" pitchFamily="34" charset="0"/>
              </a:rPr>
              <a:t>The connection between LC and MS is called the ‘</a:t>
            </a:r>
            <a:r>
              <a:rPr lang="en-IN" sz="2200" dirty="0">
                <a:solidFill>
                  <a:schemeClr val="accent1"/>
                </a:solidFill>
                <a:latin typeface="Georgia" panose="02040502050405020303" pitchFamily="18" charset="0"/>
                <a:ea typeface="Liberation Sans" panose="020B0604020202020204" pitchFamily="34" charset="0"/>
                <a:cs typeface="Liberation Sans" panose="020B0604020202020204" pitchFamily="34" charset="0"/>
              </a:rPr>
              <a:t>Interface</a:t>
            </a:r>
            <a:r>
              <a:rPr lang="en-IN" sz="2200" dirty="0">
                <a:latin typeface="Georgia" panose="02040502050405020303" pitchFamily="18" charset="0"/>
                <a:ea typeface="Liberation Sans" panose="020B0604020202020204" pitchFamily="34" charset="0"/>
                <a:cs typeface="Liberation Sans" panose="020B0604020202020204" pitchFamily="34" charset="0"/>
              </a:rPr>
              <a:t>’:</a:t>
            </a:r>
          </a:p>
          <a:p>
            <a:pPr marL="793750" lvl="1" indent="-336550" algn="just"/>
            <a:r>
              <a:rPr lang="en-IN" sz="2800" dirty="0">
                <a:solidFill>
                  <a:srgbClr val="0070C0"/>
                </a:solidFill>
              </a:rPr>
              <a:t>⤷</a:t>
            </a:r>
            <a:r>
              <a:rPr lang="en-IN" sz="2800" dirty="0"/>
              <a:t> </a:t>
            </a:r>
            <a:r>
              <a:rPr lang="en-IN" dirty="0">
                <a:latin typeface="Georgia" panose="02040502050405020303" pitchFamily="18" charset="0"/>
                <a:ea typeface="Liberation Sans" panose="020B0604020202020204" pitchFamily="34" charset="0"/>
                <a:cs typeface="Liberation Sans" panose="020B0604020202020204" pitchFamily="34" charset="0"/>
              </a:rPr>
              <a:t>From HPLC the mobile phase flows out</a:t>
            </a:r>
          </a:p>
          <a:p>
            <a:pPr marL="793750" lvl="1" indent="-336550" algn="just"/>
            <a:r>
              <a:rPr lang="en-IN" sz="2800" dirty="0">
                <a:solidFill>
                  <a:srgbClr val="0070C0"/>
                </a:solidFill>
              </a:rPr>
              <a:t>⤷</a:t>
            </a:r>
            <a:r>
              <a:rPr lang="en-IN" sz="2800" dirty="0"/>
              <a:t> </a:t>
            </a:r>
            <a:r>
              <a:rPr lang="en-IN" dirty="0">
                <a:latin typeface="Georgia" panose="02040502050405020303" pitchFamily="18" charset="0"/>
                <a:ea typeface="Liberation Sans" panose="020B0604020202020204" pitchFamily="34" charset="0"/>
                <a:cs typeface="Liberation Sans" panose="020B0604020202020204" pitchFamily="34" charset="0"/>
              </a:rPr>
              <a:t>MS cannot handle this – it is a vacuum technique</a:t>
            </a:r>
          </a:p>
          <a:p>
            <a:pPr marL="793750" lvl="1" indent="-336550" algn="just"/>
            <a:r>
              <a:rPr lang="en-IN" sz="2800" dirty="0">
                <a:solidFill>
                  <a:srgbClr val="0070C0"/>
                </a:solidFill>
              </a:rPr>
              <a:t>⤷</a:t>
            </a:r>
            <a:r>
              <a:rPr lang="en-IN" sz="3200" dirty="0"/>
              <a:t> </a:t>
            </a:r>
            <a:r>
              <a:rPr lang="en-IN" dirty="0">
                <a:latin typeface="Georgia" panose="02040502050405020303" pitchFamily="18" charset="0"/>
                <a:ea typeface="Liberation Sans" panose="020B0604020202020204" pitchFamily="34" charset="0"/>
                <a:cs typeface="Liberation Sans" panose="020B0604020202020204" pitchFamily="34" charset="0"/>
              </a:rPr>
              <a:t>The liquid mobile phase has to be </a:t>
            </a:r>
            <a:r>
              <a:rPr lang="en-IN" dirty="0">
                <a:solidFill>
                  <a:srgbClr val="0070C0"/>
                </a:solidFill>
                <a:latin typeface="Georgia" panose="02040502050405020303" pitchFamily="18" charset="0"/>
                <a:ea typeface="Liberation Sans" panose="020B0604020202020204" pitchFamily="34" charset="0"/>
                <a:cs typeface="Liberation Sans" panose="020B0604020202020204" pitchFamily="34" charset="0"/>
              </a:rPr>
              <a:t>evaporated</a:t>
            </a:r>
            <a:r>
              <a:rPr lang="en-IN" dirty="0">
                <a:latin typeface="Georgia" panose="02040502050405020303" pitchFamily="18" charset="0"/>
                <a:ea typeface="Liberation Sans" panose="020B0604020202020204" pitchFamily="34" charset="0"/>
                <a:cs typeface="Liberation Sans" panose="020B0604020202020204" pitchFamily="34" charset="0"/>
              </a:rPr>
              <a:t> and taken into the MS </a:t>
            </a:r>
          </a:p>
          <a:p>
            <a:pPr marL="793750" lvl="1" indent="-336550" algn="just"/>
            <a:r>
              <a:rPr lang="en-IN" sz="2800" dirty="0">
                <a:solidFill>
                  <a:srgbClr val="0070C0"/>
                </a:solidFill>
              </a:rPr>
              <a:t>⤷</a:t>
            </a:r>
            <a:r>
              <a:rPr lang="en-IN" sz="3200" dirty="0"/>
              <a:t> </a:t>
            </a:r>
            <a:r>
              <a:rPr lang="en-IN" dirty="0">
                <a:latin typeface="Georgia" panose="02040502050405020303" pitchFamily="18" charset="0"/>
                <a:ea typeface="Liberation Sans" panose="020B0604020202020204" pitchFamily="34" charset="0"/>
                <a:cs typeface="Liberation Sans" panose="020B0604020202020204" pitchFamily="34" charset="0"/>
              </a:rPr>
              <a:t>Loss of analytes should be kept to a minimum</a:t>
            </a:r>
          </a:p>
          <a:p>
            <a:pPr marL="793750" lvl="1" indent="-336550" algn="just"/>
            <a:r>
              <a:rPr lang="en-IN" sz="2800" dirty="0">
                <a:solidFill>
                  <a:srgbClr val="0070C0"/>
                </a:solidFill>
              </a:rPr>
              <a:t>⤷</a:t>
            </a:r>
            <a:r>
              <a:rPr lang="en-IN" sz="3200" dirty="0"/>
              <a:t> </a:t>
            </a:r>
            <a:r>
              <a:rPr lang="en-IN" dirty="0">
                <a:latin typeface="Georgia" panose="02040502050405020303" pitchFamily="18" charset="0"/>
                <a:ea typeface="Liberation Sans" panose="020B0604020202020204" pitchFamily="34" charset="0"/>
                <a:cs typeface="Liberation Sans" panose="020B0604020202020204" pitchFamily="34" charset="0"/>
              </a:rPr>
              <a:t>In LC-MS, </a:t>
            </a:r>
            <a:r>
              <a:rPr lang="en-IN" dirty="0">
                <a:solidFill>
                  <a:srgbClr val="0070C0"/>
                </a:solidFill>
                <a:latin typeface="Georgia" panose="02040502050405020303" pitchFamily="18" charset="0"/>
                <a:ea typeface="Liberation Sans" panose="020B0604020202020204" pitchFamily="34" charset="0"/>
                <a:cs typeface="Liberation Sans" panose="020B0604020202020204" pitchFamily="34" charset="0"/>
              </a:rPr>
              <a:t>ionization</a:t>
            </a:r>
            <a:r>
              <a:rPr lang="en-IN" dirty="0">
                <a:latin typeface="Georgia" panose="02040502050405020303" pitchFamily="18" charset="0"/>
                <a:ea typeface="Liberation Sans" panose="020B0604020202020204" pitchFamily="34" charset="0"/>
                <a:cs typeface="Liberation Sans" panose="020B0604020202020204" pitchFamily="34" charset="0"/>
              </a:rPr>
              <a:t> also happens in the interface</a:t>
            </a:r>
          </a:p>
          <a:p>
            <a:pPr marL="688975" lvl="1" indent="-231775" algn="just"/>
            <a:r>
              <a:rPr lang="en-IN" dirty="0">
                <a:latin typeface="Georgia" panose="02040502050405020303" pitchFamily="18" charset="0"/>
                <a:ea typeface="Liberation Sans" panose="020B0604020202020204" pitchFamily="34" charset="0"/>
                <a:cs typeface="Liberation Sans" panose="020B0604020202020204" pitchFamily="34" charset="0"/>
              </a:rPr>
              <a:t> </a:t>
            </a:r>
          </a:p>
          <a:p>
            <a:pPr lvl="1" algn="just"/>
            <a:endParaRPr lang="en-IN" dirty="0">
              <a:latin typeface="Georgia" panose="02040502050405020303" pitchFamily="18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591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1744</Words>
  <Application>Microsoft Office PowerPoint</Application>
  <PresentationFormat>Widescreen</PresentationFormat>
  <Paragraphs>433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CMU Serif</vt:lpstr>
      <vt:lpstr>Georgia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 Natarajan</dc:creator>
  <cp:lastModifiedBy>Ramesh Natarajan</cp:lastModifiedBy>
  <cp:revision>47</cp:revision>
  <dcterms:created xsi:type="dcterms:W3CDTF">2023-06-30T07:43:30Z</dcterms:created>
  <dcterms:modified xsi:type="dcterms:W3CDTF">2023-07-03T01:16:56Z</dcterms:modified>
</cp:coreProperties>
</file>