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7" r:id="rId21"/>
    <p:sldId id="273" r:id="rId22"/>
    <p:sldId id="274" r:id="rId23"/>
    <p:sldId id="275" r:id="rId24"/>
    <p:sldId id="276" r:id="rId25"/>
    <p:sldId id="277" r:id="rId26"/>
    <p:sldId id="278" r:id="rId27"/>
    <p:sldId id="279" r:id="rId28"/>
  </p:sldIdLst>
  <p:sldSz cx="7772400" cy="10058400"/>
  <p:notesSz cx="6858000" cy="9144000"/>
  <p:embeddedFontLst>
    <p:embeddedFont>
      <p:font typeface="Helvetica Neue"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
      <p:font typeface="Source Code Pro" panose="020B0509030403020204"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24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67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[Rameshkumar Shanmugam &amp; 26</a:t>
            </a:r>
            <a:r>
              <a:rPr lang="en" sz="2500" baseline="30000" dirty="0">
                <a:solidFill>
                  <a:srgbClr val="FFFFFF"/>
                </a:solidFill>
              </a:rPr>
              <a:t>th</a:t>
            </a:r>
            <a:r>
              <a:rPr lang="en" sz="2500" dirty="0">
                <a:solidFill>
                  <a:srgbClr val="FFFFFF"/>
                </a:solidFill>
              </a:rPr>
              <a:t> July 2023]</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1026" name="Picture 2">
            <a:extLst>
              <a:ext uri="{FF2B5EF4-FFF2-40B4-BE49-F238E27FC236}">
                <a16:creationId xmlns:a16="http://schemas.microsoft.com/office/drawing/2014/main" id="{3DBF8767-6128-1C54-4343-D6FCB4451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42" y="5029200"/>
            <a:ext cx="6150429" cy="380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136477" y="1647191"/>
            <a:ext cx="7242600" cy="3109846"/>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1026" name="Picture 2">
            <a:extLst>
              <a:ext uri="{FF2B5EF4-FFF2-40B4-BE49-F238E27FC236}">
                <a16:creationId xmlns:a16="http://schemas.microsoft.com/office/drawing/2014/main" id="{715976E0-CD01-7155-18C6-FA9EB3E5C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8" y="5029200"/>
            <a:ext cx="7635924" cy="4338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392599"/>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63" name="Google Shape;263;p64"/>
          <p:cNvSpPr txBox="1">
            <a:spLocks noGrp="1"/>
          </p:cNvSpPr>
          <p:nvPr>
            <p:ph type="body" idx="1"/>
          </p:nvPr>
        </p:nvSpPr>
        <p:spPr>
          <a:xfrm>
            <a:off x="264945" y="1512499"/>
            <a:ext cx="7242600" cy="3250566"/>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2050" name="Picture 2">
            <a:extLst>
              <a:ext uri="{FF2B5EF4-FFF2-40B4-BE49-F238E27FC236}">
                <a16:creationId xmlns:a16="http://schemas.microsoft.com/office/drawing/2014/main" id="{D55D6161-8931-8A03-152C-C6E05B213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95336"/>
            <a:ext cx="7772400" cy="335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855" y="1748757"/>
            <a:ext cx="7242600" cy="17860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 </a:t>
            </a:r>
            <a:r>
              <a:rPr lang="en-US" sz="1900" dirty="0"/>
              <a:t>Had some challenges setting up PostgreSQL database in my machine . MySQL Database has been used to setup tables and performed rest of the CRUD activities. </a:t>
            </a:r>
            <a:endParaRPr lang="en" sz="1900" dirty="0"/>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3F9F98F-334A-DBD0-3DC8-5371D6D0E853}"/>
              </a:ext>
            </a:extLst>
          </p:cNvPr>
          <p:cNvPicPr>
            <a:picLocks noChangeAspect="1"/>
          </p:cNvPicPr>
          <p:nvPr/>
        </p:nvPicPr>
        <p:blipFill>
          <a:blip r:embed="rId3"/>
          <a:stretch>
            <a:fillRect/>
          </a:stretch>
        </p:blipFill>
        <p:spPr>
          <a:xfrm>
            <a:off x="264855" y="3783057"/>
            <a:ext cx="7405187" cy="55517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 contd..</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p>
          <a:p>
            <a:pPr marL="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C419A0A-9A19-1BD7-4E50-B14D205105AF}"/>
              </a:ext>
            </a:extLst>
          </p:cNvPr>
          <p:cNvPicPr>
            <a:picLocks noChangeAspect="1"/>
          </p:cNvPicPr>
          <p:nvPr/>
        </p:nvPicPr>
        <p:blipFill>
          <a:blip r:embed="rId3"/>
          <a:stretch>
            <a:fillRect/>
          </a:stretch>
        </p:blipFill>
        <p:spPr>
          <a:xfrm>
            <a:off x="264850" y="3190490"/>
            <a:ext cx="7506269" cy="5339751"/>
          </a:xfrm>
          <a:prstGeom prst="rect">
            <a:avLst/>
          </a:prstGeom>
        </p:spPr>
      </p:pic>
      <p:graphicFrame>
        <p:nvGraphicFramePr>
          <p:cNvPr id="5" name="Object 4">
            <a:extLst>
              <a:ext uri="{FF2B5EF4-FFF2-40B4-BE49-F238E27FC236}">
                <a16:creationId xmlns:a16="http://schemas.microsoft.com/office/drawing/2014/main" id="{FBC15D0F-77F8-8558-9CBB-D20C06FEB011}"/>
              </a:ext>
            </a:extLst>
          </p:cNvPr>
          <p:cNvGraphicFramePr>
            <a:graphicFrameLocks noChangeAspect="1"/>
          </p:cNvGraphicFramePr>
          <p:nvPr>
            <p:extLst>
              <p:ext uri="{D42A27DB-BD31-4B8C-83A1-F6EECF244321}">
                <p14:modId xmlns:p14="http://schemas.microsoft.com/office/powerpoint/2010/main" val="3083172499"/>
              </p:ext>
            </p:extLst>
          </p:nvPr>
        </p:nvGraphicFramePr>
        <p:xfrm>
          <a:off x="576617" y="8419517"/>
          <a:ext cx="2111991" cy="1829660"/>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92417" progId="Package">
                  <p:embed/>
                </p:oleObj>
              </mc:Choice>
              <mc:Fallback>
                <p:oleObj name="Packager Shell Object" showAsIcon="1" r:id="rId4" imgW="914400" imgH="792417" progId="Package">
                  <p:embed/>
                  <p:pic>
                    <p:nvPicPr>
                      <p:cNvPr id="0" name=""/>
                      <p:cNvPicPr/>
                      <p:nvPr/>
                    </p:nvPicPr>
                    <p:blipFill>
                      <a:blip r:embed="rId5"/>
                      <a:stretch>
                        <a:fillRect/>
                      </a:stretch>
                    </p:blipFill>
                    <p:spPr>
                      <a:xfrm>
                        <a:off x="576617" y="8419517"/>
                        <a:ext cx="2111991" cy="1829660"/>
                      </a:xfrm>
                      <a:prstGeom prst="rect">
                        <a:avLst/>
                      </a:prstGeom>
                    </p:spPr>
                  </p:pic>
                </p:oleObj>
              </mc:Fallback>
            </mc:AlternateContent>
          </a:graphicData>
        </a:graphic>
      </p:graphicFrame>
    </p:spTree>
    <p:extLst>
      <p:ext uri="{BB962C8B-B14F-4D97-AF65-F5344CB8AC3E}">
        <p14:creationId xmlns:p14="http://schemas.microsoft.com/office/powerpoint/2010/main" val="420794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289" name="Google Shape;289;p68"/>
          <p:cNvSpPr txBox="1">
            <a:spLocks noGrp="1"/>
          </p:cNvSpPr>
          <p:nvPr>
            <p:ph type="body" idx="1"/>
          </p:nvPr>
        </p:nvSpPr>
        <p:spPr>
          <a:xfrm>
            <a:off x="155768" y="1679177"/>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46A1022-77F3-0598-8600-28D2BF440133}"/>
              </a:ext>
            </a:extLst>
          </p:cNvPr>
          <p:cNvPicPr>
            <a:picLocks noChangeAspect="1"/>
          </p:cNvPicPr>
          <p:nvPr/>
        </p:nvPicPr>
        <p:blipFill>
          <a:blip r:embed="rId3"/>
          <a:stretch>
            <a:fillRect/>
          </a:stretch>
        </p:blipFill>
        <p:spPr>
          <a:xfrm>
            <a:off x="396225" y="3734925"/>
            <a:ext cx="7056732" cy="41989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lang="en-US"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84A0D81-7B38-1008-D22D-0FD7EB9922A2}"/>
              </a:ext>
            </a:extLst>
          </p:cNvPr>
          <p:cNvPicPr>
            <a:picLocks noChangeAspect="1"/>
          </p:cNvPicPr>
          <p:nvPr/>
        </p:nvPicPr>
        <p:blipFill>
          <a:blip r:embed="rId3"/>
          <a:stretch>
            <a:fillRect/>
          </a:stretch>
        </p:blipFill>
        <p:spPr>
          <a:xfrm>
            <a:off x="799832" y="3296476"/>
            <a:ext cx="6172735" cy="39475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596017B-8204-3C3C-EAB7-2B3E244D3212}"/>
              </a:ext>
            </a:extLst>
          </p:cNvPr>
          <p:cNvPicPr>
            <a:picLocks noChangeAspect="1"/>
          </p:cNvPicPr>
          <p:nvPr/>
        </p:nvPicPr>
        <p:blipFill>
          <a:blip r:embed="rId3"/>
          <a:stretch>
            <a:fillRect/>
          </a:stretch>
        </p:blipFill>
        <p:spPr>
          <a:xfrm>
            <a:off x="727712" y="4118033"/>
            <a:ext cx="6508044" cy="411515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B8393BF-2CF8-DB94-1281-C1CFB7F6D313}"/>
              </a:ext>
            </a:extLst>
          </p:cNvPr>
          <p:cNvPicPr>
            <a:picLocks noChangeAspect="1"/>
          </p:cNvPicPr>
          <p:nvPr/>
        </p:nvPicPr>
        <p:blipFill>
          <a:blip r:embed="rId3"/>
          <a:stretch>
            <a:fillRect/>
          </a:stretch>
        </p:blipFill>
        <p:spPr>
          <a:xfrm>
            <a:off x="672915" y="3938467"/>
            <a:ext cx="5989839" cy="376460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E953CA7-19F0-D4B9-978F-7753EC8D9E7D}"/>
              </a:ext>
            </a:extLst>
          </p:cNvPr>
          <p:cNvPicPr>
            <a:picLocks noChangeAspect="1"/>
          </p:cNvPicPr>
          <p:nvPr/>
        </p:nvPicPr>
        <p:blipFill>
          <a:blip r:embed="rId3"/>
          <a:stretch>
            <a:fillRect/>
          </a:stretch>
        </p:blipFill>
        <p:spPr>
          <a:xfrm>
            <a:off x="264850" y="3962717"/>
            <a:ext cx="7399661" cy="31701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0"/>
              </a:spcBef>
              <a:spcAft>
                <a:spcPts val="0"/>
              </a:spcAft>
              <a:buNone/>
            </a:pPr>
            <a:endParaRPr lang="en-US"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C7052578-0B1C-6638-36EB-92C0ECD893B8}"/>
              </a:ext>
            </a:extLst>
          </p:cNvPr>
          <p:cNvPicPr>
            <a:picLocks noChangeAspect="1"/>
          </p:cNvPicPr>
          <p:nvPr/>
        </p:nvPicPr>
        <p:blipFill>
          <a:blip r:embed="rId3"/>
          <a:stretch>
            <a:fillRect/>
          </a:stretch>
        </p:blipFill>
        <p:spPr>
          <a:xfrm>
            <a:off x="267823" y="4430615"/>
            <a:ext cx="7239627" cy="43361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dirty="0">
                <a:latin typeface="Open Sans"/>
                <a:ea typeface="Open Sans"/>
                <a:cs typeface="Open Sans"/>
                <a:sym typeface="Open Sans"/>
              </a:rPr>
              <a:t> there are two ways to restrict the access to salary table</a:t>
            </a:r>
          </a:p>
          <a:p>
            <a:pPr marL="457200" lvl="0" indent="0" algn="l" rtl="0">
              <a:spcBef>
                <a:spcPts val="1600"/>
              </a:spcBef>
              <a:spcAft>
                <a:spcPts val="0"/>
              </a:spcAft>
              <a:buNone/>
            </a:pPr>
            <a:r>
              <a:rPr lang="en-US" sz="1900" dirty="0">
                <a:latin typeface="Open Sans"/>
                <a:ea typeface="Open Sans"/>
                <a:cs typeface="Open Sans"/>
                <a:sym typeface="Open Sans"/>
              </a:rPr>
              <a:t>Option 1:</a:t>
            </a:r>
          </a:p>
          <a:p>
            <a:pPr marL="457200" lvl="0" indent="0" algn="l" rtl="0">
              <a:spcBef>
                <a:spcPts val="1600"/>
              </a:spcBef>
              <a:spcAft>
                <a:spcPts val="0"/>
              </a:spcAft>
              <a:buNone/>
            </a:pPr>
            <a:r>
              <a:rPr lang="en-US" sz="1900" dirty="0">
                <a:latin typeface="Open Sans"/>
                <a:ea typeface="Open Sans"/>
                <a:cs typeface="Open Sans"/>
                <a:sym typeface="Open Sans"/>
              </a:rPr>
              <a:t>Access level can be controlled from application level where employee from HR department or management team if they are then they have access to salary details otherwise they do not</a:t>
            </a:r>
          </a:p>
          <a:p>
            <a:pPr marL="457200" lvl="0" indent="0" algn="l" rtl="0">
              <a:spcBef>
                <a:spcPts val="1600"/>
              </a:spcBef>
              <a:spcAft>
                <a:spcPts val="0"/>
              </a:spcAft>
              <a:buNone/>
            </a:pPr>
            <a:endParaRPr lang="en-US" sz="1900" dirty="0">
              <a:latin typeface="Open Sans"/>
              <a:ea typeface="Open Sans"/>
              <a:cs typeface="Open Sans"/>
              <a:sym typeface="Open Sans"/>
            </a:endParaRPr>
          </a:p>
          <a:p>
            <a:pPr marL="457200" lvl="0" indent="0" algn="l" rtl="0">
              <a:spcBef>
                <a:spcPts val="1600"/>
              </a:spcBef>
              <a:spcAft>
                <a:spcPts val="0"/>
              </a:spcAft>
              <a:buNone/>
            </a:pPr>
            <a:r>
              <a:rPr lang="en-US" sz="1900" dirty="0">
                <a:latin typeface="Open Sans"/>
                <a:ea typeface="Open Sans"/>
                <a:cs typeface="Open Sans"/>
                <a:sym typeface="Open Sans"/>
              </a:rPr>
              <a:t>Option 2:</a:t>
            </a:r>
          </a:p>
          <a:p>
            <a:pPr marL="457200" lvl="0" indent="0" algn="l" rtl="0">
              <a:spcBef>
                <a:spcPts val="1600"/>
              </a:spcBef>
              <a:spcAft>
                <a:spcPts val="0"/>
              </a:spcAft>
              <a:buNone/>
            </a:pPr>
            <a:r>
              <a:rPr lang="en-US" sz="1900" dirty="0">
                <a:latin typeface="Open Sans"/>
                <a:ea typeface="Open Sans"/>
                <a:cs typeface="Open Sans"/>
                <a:sym typeface="Open Sans"/>
              </a:rPr>
              <a:t>two groups will be created in backend system, one group will complete read/write access (HR and Management team)</a:t>
            </a:r>
          </a:p>
          <a:p>
            <a:pPr marL="457200" lvl="0" indent="0" algn="l" rtl="0">
              <a:spcBef>
                <a:spcPts val="1600"/>
              </a:spcBef>
              <a:spcAft>
                <a:spcPts val="0"/>
              </a:spcAft>
              <a:buNone/>
            </a:pPr>
            <a:r>
              <a:rPr lang="en-US" sz="1900" dirty="0">
                <a:latin typeface="Open Sans"/>
                <a:ea typeface="Open Sans"/>
                <a:cs typeface="Open Sans"/>
                <a:sym typeface="Open Sans"/>
              </a:rPr>
              <a:t>Other group read only access to all table except salary table. It will be managed through GRANT/REVOKE comments in MySQL </a:t>
            </a:r>
            <a:endParaRPr sz="1900"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indent="-349250">
              <a:spcBef>
                <a:spcPts val="1200"/>
              </a:spcBef>
              <a:buSzPts val="1900"/>
              <a:buFont typeface="Open Sans"/>
              <a:buChar char="●"/>
            </a:pPr>
            <a:r>
              <a:rPr lang="en" sz="1900" b="1" dirty="0">
                <a:latin typeface="Open Sans"/>
                <a:ea typeface="Open Sans"/>
                <a:cs typeface="Open Sans"/>
                <a:sym typeface="Open Sans"/>
              </a:rPr>
              <a:t>Purpose of the new database: </a:t>
            </a:r>
            <a:r>
              <a:rPr lang="en-US" sz="1600" dirty="0">
                <a:latin typeface="Open Sans"/>
                <a:ea typeface="Open Sans"/>
                <a:cs typeface="Open Sans"/>
              </a:rPr>
              <a:t>Currently  employee records are maintained in Excel sheet. It is being shared with all employees now , so current data storage system is not capable to maintain data integrity and security characteristics .  New database required to maintain data integrity ,security  and consistency </a:t>
            </a:r>
            <a:endParaRPr sz="1600" dirty="0">
              <a:latin typeface="Open Sans"/>
              <a:ea typeface="Open Sans"/>
              <a:cs typeface="Open Sans"/>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r>
              <a:rPr lang="en-US" sz="1600" dirty="0">
                <a:latin typeface="Open Sans"/>
                <a:ea typeface="Open Sans"/>
                <a:cs typeface="Open Sans"/>
              </a:rPr>
              <a:t>Current method of data storage/management format is excel work sheet</a:t>
            </a:r>
            <a:endParaRPr sz="1900" dirty="0">
              <a:latin typeface="Open Sans"/>
              <a:ea typeface="Open Sans"/>
              <a:cs typeface="Open Sans"/>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 </a:t>
            </a:r>
            <a:r>
              <a:rPr lang="en" sz="1600" dirty="0">
                <a:latin typeface="Open Sans"/>
                <a:ea typeface="Open Sans"/>
                <a:cs typeface="Open Sans"/>
                <a:sym typeface="Open Sans"/>
              </a:rPr>
              <a:t>Current data consists of employee ID, employee Name, email, Hire date, job title, department, salary, manager,employment start date and end date, work location, address, city, state, education level</a:t>
            </a:r>
            <a:endParaRPr sz="16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 </a:t>
            </a:r>
            <a:r>
              <a:rPr lang="en" sz="1600" dirty="0">
                <a:latin typeface="Open Sans"/>
                <a:ea typeface="Open Sans"/>
                <a:cs typeface="Open Sans"/>
                <a:sym typeface="Open Sans"/>
              </a:rPr>
              <a:t>it has to be integrated with payroll management in the future.</a:t>
            </a:r>
            <a:endParaRPr sz="1600"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 : </a:t>
            </a:r>
            <a:r>
              <a:rPr lang="en" sz="1600" dirty="0">
                <a:latin typeface="Open Sans"/>
                <a:ea typeface="Open Sans"/>
                <a:cs typeface="Open Sans"/>
                <a:sym typeface="Open Sans"/>
              </a:rPr>
              <a:t>Employees from HR department and Management team </a:t>
            </a:r>
            <a:endParaRPr sz="1600" dirty="0">
              <a:latin typeface="Open Sans"/>
              <a:ea typeface="Open Sans"/>
              <a:cs typeface="Open Sans"/>
              <a:sym typeface="Open Sans"/>
            </a:endParaRPr>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r>
              <a:rPr lang="en" sz="1700" dirty="0"/>
              <a:t>. </a:t>
            </a:r>
            <a:r>
              <a:rPr lang="en" sz="1600" dirty="0">
                <a:latin typeface="Open Sans"/>
                <a:ea typeface="Open Sans"/>
                <a:cs typeface="Open Sans"/>
              </a:rPr>
              <a:t>Employee with domain login can have only read access to data except salary information. Employees from HR department and management team should have access to all data with read and write premissions  </a:t>
            </a:r>
            <a:endParaRPr sz="1600" dirty="0">
              <a:latin typeface="Open Sans"/>
              <a:ea typeface="Open Sans"/>
              <a:cs typeface="Open Sans"/>
            </a:endParaRPr>
          </a:p>
          <a:p>
            <a:pPr marL="457200" lvl="0" indent="0" algn="l" rtl="0">
              <a:spcBef>
                <a:spcPts val="0"/>
              </a:spcBef>
              <a:spcAft>
                <a:spcPts val="0"/>
              </a:spcAft>
              <a:buClr>
                <a:schemeClr val="dk1"/>
              </a:buClr>
              <a:buSzPts val="1100"/>
              <a:buFont typeface="Arial"/>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Current data size is 205 rows and 15 columns </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It is expected to growth 20% per year for the next 5 years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Salary data should not be shown to all employees except HR and management team. </a:t>
            </a:r>
          </a:p>
          <a:p>
            <a:pPr marL="457200" lvl="0" indent="0" algn="l" rtl="0">
              <a:lnSpc>
                <a:spcPct val="100000"/>
              </a:lnSpc>
              <a:spcBef>
                <a:spcPts val="1600"/>
              </a:spcBef>
              <a:spcAft>
                <a:spcPts val="0"/>
              </a:spcAft>
              <a:buNone/>
            </a:pPr>
            <a:r>
              <a:rPr lang="en-US" sz="1700" dirty="0"/>
              <a:t>All employees should have read only access to data except HR and Management team </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Data integrity , security and availability </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following tables will be created </a:t>
            </a:r>
          </a:p>
          <a:p>
            <a:pPr marL="457200" lvl="0" indent="0" algn="l" rtl="0">
              <a:lnSpc>
                <a:spcPct val="100000"/>
              </a:lnSpc>
              <a:spcBef>
                <a:spcPts val="1600"/>
              </a:spcBef>
              <a:spcAft>
                <a:spcPts val="0"/>
              </a:spcAft>
              <a:buNone/>
            </a:pPr>
            <a:r>
              <a:rPr lang="en-US" sz="1700" dirty="0" err="1"/>
              <a:t>Employee_details</a:t>
            </a:r>
            <a:r>
              <a:rPr lang="en-US" sz="1700" dirty="0"/>
              <a:t> , </a:t>
            </a:r>
            <a:r>
              <a:rPr lang="en-US" sz="1700" dirty="0" err="1"/>
              <a:t>Employment_details</a:t>
            </a:r>
            <a:r>
              <a:rPr lang="en-US" sz="1700" dirty="0"/>
              <a:t> ,Salary, Department, location, Address, </a:t>
            </a:r>
            <a:r>
              <a:rPr lang="en-US" sz="1700" dirty="0" err="1"/>
              <a:t>Education_level_Details</a:t>
            </a:r>
            <a:r>
              <a:rPr lang="en-US" sz="1700" dirty="0"/>
              <a:t>, </a:t>
            </a:r>
            <a:r>
              <a:rPr lang="en-US" sz="1700" dirty="0" err="1"/>
              <a:t>Job_Title</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700" dirty="0"/>
              <a:t>B</a:t>
            </a:r>
            <a:r>
              <a:rPr lang="en" sz="1700" dirty="0"/>
              <a:t>ased on current data structure , ETL would be </a:t>
            </a:r>
            <a:r>
              <a:rPr lang="en-US" sz="1700" dirty="0"/>
              <a:t>the right data ingestion method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Employees from HR team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All employees should have read only access to data except salary information. </a:t>
            </a:r>
            <a:r>
              <a:rPr lang="en-US" sz="1700" dirty="0"/>
              <a:t>HR  employees and management team should have both read and write access </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 </a:t>
            </a:r>
            <a:r>
              <a:rPr lang="en" sz="1900" dirty="0"/>
              <a:t>replication would be used to ensure scalability based on user needs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r>
              <a:rPr lang="en-US" sz="1900" dirty="0"/>
              <a:t> it is able to handle additional data like direct feed from Payroll system in the future, additional characteristics like employee performance and leave details…</a:t>
            </a:r>
            <a:r>
              <a:rPr lang="en-US" sz="1900" dirty="0" err="1"/>
              <a:t>etc</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latin typeface="Open Sans"/>
                <a:ea typeface="Open Sans"/>
                <a:cs typeface="Open Sans"/>
                <a:sym typeface="Open Sans"/>
              </a:rPr>
              <a:t>Disk based storage approach </a:t>
            </a: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sym typeface="Open Sans"/>
              </a:rPr>
              <a:t>As per </a:t>
            </a:r>
            <a:r>
              <a:rPr lang="en-US" sz="1700" dirty="0"/>
              <a:t>federal regulations to maintain this data for at least 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p>
          <a:p>
            <a:pPr marL="107950" lvl="0" indent="0" algn="l" rtl="0">
              <a:spcBef>
                <a:spcPts val="0"/>
              </a:spcBef>
              <a:spcAft>
                <a:spcPts val="0"/>
              </a:spcAft>
              <a:buSzPts val="1900"/>
              <a:buNone/>
            </a:pPr>
            <a:r>
              <a:rPr lang="en" sz="1700" dirty="0">
                <a:sym typeface="Open Sans"/>
              </a:rPr>
              <a:t>	incremental backup should happen on daily basis</a:t>
            </a:r>
          </a:p>
          <a:p>
            <a:pPr marL="107950" lvl="0" indent="0" algn="l" rtl="0">
              <a:spcBef>
                <a:spcPts val="0"/>
              </a:spcBef>
              <a:spcAft>
                <a:spcPts val="0"/>
              </a:spcAft>
              <a:buSzPts val="1900"/>
              <a:buNone/>
            </a:pPr>
            <a:r>
              <a:rPr lang="en" sz="1700" dirty="0">
                <a:sym typeface="Open Sans"/>
              </a:rPr>
              <a:t>	full backup should happen on weekly basis</a:t>
            </a:r>
          </a:p>
          <a:p>
            <a:pPr marL="107950" lvl="0" indent="0" algn="l" rtl="0">
              <a:spcBef>
                <a:spcPts val="0"/>
              </a:spcBef>
              <a:spcAft>
                <a:spcPts val="0"/>
              </a:spcAft>
              <a:buSzPts val="1900"/>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2103</Words>
  <Application>Microsoft Office PowerPoint</Application>
  <PresentationFormat>Custom</PresentationFormat>
  <Paragraphs>210</Paragraphs>
  <Slides>24</Slides>
  <Notes>24</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34" baseType="lpstr">
      <vt:lpstr>Open Sans</vt:lpstr>
      <vt:lpstr>Helvetica Neue</vt:lpstr>
      <vt:lpstr>Source Code Pro</vt:lpstr>
      <vt:lpstr>Arial</vt:lpstr>
      <vt:lpstr>Open Sans Light</vt:lpstr>
      <vt:lpstr>Simple Light</vt:lpstr>
      <vt:lpstr>Simple Light</vt:lpstr>
      <vt:lpstr>Simple Light</vt:lpstr>
      <vt:lpstr>White</vt:lpstr>
      <vt:lpstr>Package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 – contd..</vt:lpstr>
      <vt:lpstr>CRUD</vt:lpstr>
      <vt:lpstr>CRUD</vt:lpstr>
      <vt:lpstr>CRUD</vt:lpstr>
      <vt:lpstr>CRUD</vt:lpstr>
      <vt:lpstr>CRUD</vt:lpstr>
      <vt:lpstr>CRUD</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Rameshkumar Shanmugam (MS/ECP6-XC)</dc:creator>
  <cp:lastModifiedBy>Rameshkumar Shanmugam (MS/ECP6-XC)</cp:lastModifiedBy>
  <cp:revision>8</cp:revision>
  <dcterms:modified xsi:type="dcterms:W3CDTF">2023-07-26T11:33:42Z</dcterms:modified>
</cp:coreProperties>
</file>