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Lst>
  <p:notesMasterIdLst>
    <p:notesMasterId r:id="rId15"/>
  </p:notesMasterIdLst>
  <p:sldIdLst>
    <p:sldId id="256" r:id="rId4"/>
    <p:sldId id="258" r:id="rId5"/>
    <p:sldId id="266" r:id="rId6"/>
    <p:sldId id="267" r:id="rId7"/>
    <p:sldId id="275" r:id="rId8"/>
    <p:sldId id="268" r:id="rId9"/>
    <p:sldId id="269" r:id="rId10"/>
    <p:sldId id="270" r:id="rId11"/>
    <p:sldId id="271" r:id="rId12"/>
    <p:sldId id="272" r:id="rId13"/>
    <p:sldId id="273" r:id="rId14"/>
  </p:sldIdLst>
  <p:sldSz cx="7772400" cy="10058400"/>
  <p:notesSz cx="6858000" cy="9144000"/>
  <p:embeddedFontLst>
    <p:embeddedFont>
      <p:font typeface="Helvetica Neue" panose="020B060402020202020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Open Sans Light" panose="020B03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24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9.fntdata"/><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379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384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989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537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77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821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07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928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image" Target="../media/image17.emf"/><Relationship Id="rId5" Type="http://schemas.openxmlformats.org/officeDocument/2006/relationships/oleObject" Target="../embeddings/oleObject7.bin"/><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20.e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3" Type="http://schemas.openxmlformats.org/officeDocument/2006/relationships/hyperlink" Target="https://www.yelp.com/dataset/download"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25.xml"/><Relationship Id="rId6" Type="http://schemas.openxmlformats.org/officeDocument/2006/relationships/image" Target="../media/image14.emf"/><Relationship Id="rId5" Type="http://schemas.openxmlformats.org/officeDocument/2006/relationships/oleObject" Target="../embeddings/oleObject4.bin"/><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37" y="2776858"/>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4000" dirty="0">
                <a:solidFill>
                  <a:srgbClr val="FFFFFF"/>
                </a:solidFill>
              </a:rPr>
              <a:t>Design a DHW for reporting and OLAP</a:t>
            </a:r>
            <a:endParaRPr sz="4000" dirty="0">
              <a:solidFill>
                <a:srgbClr val="FFFFFF"/>
              </a:solidFill>
            </a:endParaRPr>
          </a:p>
          <a:p>
            <a:pPr marL="0" lvl="0" indent="0" algn="l" rtl="0">
              <a:spcBef>
                <a:spcPts val="0"/>
              </a:spcBef>
              <a:spcAft>
                <a:spcPts val="0"/>
              </a:spcAft>
              <a:buNone/>
            </a:pPr>
            <a:endParaRPr dirty="0"/>
          </a:p>
        </p:txBody>
      </p:sp>
      <p:sp>
        <p:nvSpPr>
          <p:cNvPr id="180" name="Google Shape;180;p51"/>
          <p:cNvSpPr txBox="1">
            <a:spLocks noGrp="1"/>
          </p:cNvSpPr>
          <p:nvPr>
            <p:ph type="title" idx="4294967295"/>
          </p:nvPr>
        </p:nvSpPr>
        <p:spPr>
          <a:xfrm>
            <a:off x="264945" y="1791295"/>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[Rameshkumar Shanmugam &amp; 24</a:t>
            </a:r>
            <a:r>
              <a:rPr lang="en" sz="2500" baseline="30000" dirty="0">
                <a:solidFill>
                  <a:srgbClr val="FFFFFF"/>
                </a:solidFill>
              </a:rPr>
              <a:t>th</a:t>
            </a:r>
            <a:r>
              <a:rPr lang="en" sz="2500" dirty="0">
                <a:solidFill>
                  <a:srgbClr val="FFFFFF"/>
                </a:solidFill>
              </a:rPr>
              <a:t> Aug 2023]</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9. Star schema (DWH)</a:t>
            </a:r>
            <a:endParaRPr dirty="0"/>
          </a:p>
        </p:txBody>
      </p:sp>
      <p:graphicFrame>
        <p:nvGraphicFramePr>
          <p:cNvPr id="2" name="Object 1">
            <a:extLst>
              <a:ext uri="{FF2B5EF4-FFF2-40B4-BE49-F238E27FC236}">
                <a16:creationId xmlns:a16="http://schemas.microsoft.com/office/drawing/2014/main" id="{649D1F49-1420-CD24-2B5D-1657B6F807A2}"/>
              </a:ext>
            </a:extLst>
          </p:cNvPr>
          <p:cNvGraphicFramePr>
            <a:graphicFrameLocks noChangeAspect="1"/>
          </p:cNvGraphicFramePr>
          <p:nvPr>
            <p:extLst>
              <p:ext uri="{D42A27DB-BD31-4B8C-83A1-F6EECF244321}">
                <p14:modId xmlns:p14="http://schemas.microsoft.com/office/powerpoint/2010/main" val="368255487"/>
              </p:ext>
            </p:extLst>
          </p:nvPr>
        </p:nvGraphicFramePr>
        <p:xfrm>
          <a:off x="1088408" y="2253854"/>
          <a:ext cx="1607024" cy="1392197"/>
        </p:xfrm>
        <a:graphic>
          <a:graphicData uri="http://schemas.openxmlformats.org/presentationml/2006/ole">
            <mc:AlternateContent xmlns:mc="http://schemas.openxmlformats.org/markup-compatibility/2006">
              <mc:Choice xmlns:v="urn:schemas-microsoft-com:vml" Requires="v">
                <p:oleObj name="Acrobat Document" showAsIcon="1" r:id="rId3" imgW="914400" imgH="792417" progId="AcroExch.Document.DC">
                  <p:embed/>
                </p:oleObj>
              </mc:Choice>
              <mc:Fallback>
                <p:oleObj name="Acrobat Document" showAsIcon="1" r:id="rId3" imgW="914400" imgH="792417" progId="AcroExch.Document.DC">
                  <p:embed/>
                  <p:pic>
                    <p:nvPicPr>
                      <p:cNvPr id="0" name=""/>
                      <p:cNvPicPr/>
                      <p:nvPr/>
                    </p:nvPicPr>
                    <p:blipFill>
                      <a:blip r:embed="rId4"/>
                      <a:stretch>
                        <a:fillRect/>
                      </a:stretch>
                    </p:blipFill>
                    <p:spPr>
                      <a:xfrm>
                        <a:off x="1088408" y="2253854"/>
                        <a:ext cx="1607024" cy="1392197"/>
                      </a:xfrm>
                      <a:prstGeom prst="rect">
                        <a:avLst/>
                      </a:prstGeom>
                    </p:spPr>
                  </p:pic>
                </p:oleObj>
              </mc:Fallback>
            </mc:AlternateContent>
          </a:graphicData>
        </a:graphic>
      </p:graphicFrame>
      <p:sp>
        <p:nvSpPr>
          <p:cNvPr id="4" name="Google Shape;242;p61">
            <a:extLst>
              <a:ext uri="{FF2B5EF4-FFF2-40B4-BE49-F238E27FC236}">
                <a16:creationId xmlns:a16="http://schemas.microsoft.com/office/drawing/2014/main" id="{FBCCC8F2-867D-F193-84E9-194090E56198}"/>
              </a:ext>
            </a:extLst>
          </p:cNvPr>
          <p:cNvSpPr txBox="1">
            <a:spLocks/>
          </p:cNvSpPr>
          <p:nvPr/>
        </p:nvSpPr>
        <p:spPr>
          <a:xfrm>
            <a:off x="264900" y="4469250"/>
            <a:ext cx="7242600" cy="11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10. SQL queries move data from ODS to DWH</a:t>
            </a:r>
          </a:p>
        </p:txBody>
      </p:sp>
      <p:graphicFrame>
        <p:nvGraphicFramePr>
          <p:cNvPr id="5" name="Object 4">
            <a:extLst>
              <a:ext uri="{FF2B5EF4-FFF2-40B4-BE49-F238E27FC236}">
                <a16:creationId xmlns:a16="http://schemas.microsoft.com/office/drawing/2014/main" id="{D280F2B8-CA98-662D-E686-CDC26E965824}"/>
              </a:ext>
            </a:extLst>
          </p:cNvPr>
          <p:cNvGraphicFramePr>
            <a:graphicFrameLocks noChangeAspect="1"/>
          </p:cNvGraphicFramePr>
          <p:nvPr>
            <p:extLst>
              <p:ext uri="{D42A27DB-BD31-4B8C-83A1-F6EECF244321}">
                <p14:modId xmlns:p14="http://schemas.microsoft.com/office/powerpoint/2010/main" val="400524748"/>
              </p:ext>
            </p:extLst>
          </p:nvPr>
        </p:nvGraphicFramePr>
        <p:xfrm>
          <a:off x="1891920" y="5852833"/>
          <a:ext cx="2557249" cy="2215396"/>
        </p:xfrm>
        <a:graphic>
          <a:graphicData uri="http://schemas.openxmlformats.org/presentationml/2006/ole">
            <mc:AlternateContent xmlns:mc="http://schemas.openxmlformats.org/markup-compatibility/2006">
              <mc:Choice xmlns:v="urn:schemas-microsoft-com:vml" Requires="v">
                <p:oleObj name="Packager Shell Object" showAsIcon="1" r:id="rId5" imgW="914400" imgH="792417" progId="Package">
                  <p:embed/>
                </p:oleObj>
              </mc:Choice>
              <mc:Fallback>
                <p:oleObj name="Packager Shell Object" showAsIcon="1" r:id="rId5" imgW="914400" imgH="792417" progId="Package">
                  <p:embed/>
                  <p:pic>
                    <p:nvPicPr>
                      <p:cNvPr id="0" name=""/>
                      <p:cNvPicPr/>
                      <p:nvPr/>
                    </p:nvPicPr>
                    <p:blipFill>
                      <a:blip r:embed="rId6"/>
                      <a:stretch>
                        <a:fillRect/>
                      </a:stretch>
                    </p:blipFill>
                    <p:spPr>
                      <a:xfrm>
                        <a:off x="1891920" y="5852833"/>
                        <a:ext cx="2557249" cy="2215396"/>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094462CE-D501-B316-6276-0DE8BA6816F8}"/>
              </a:ext>
            </a:extLst>
          </p:cNvPr>
          <p:cNvGraphicFramePr>
            <a:graphicFrameLocks noChangeAspect="1"/>
          </p:cNvGraphicFramePr>
          <p:nvPr>
            <p:extLst>
              <p:ext uri="{D42A27DB-BD31-4B8C-83A1-F6EECF244321}">
                <p14:modId xmlns:p14="http://schemas.microsoft.com/office/powerpoint/2010/main" val="2523192215"/>
              </p:ext>
            </p:extLst>
          </p:nvPr>
        </p:nvGraphicFramePr>
        <p:xfrm>
          <a:off x="3458000" y="2156057"/>
          <a:ext cx="1982337" cy="1717338"/>
        </p:xfrm>
        <a:graphic>
          <a:graphicData uri="http://schemas.openxmlformats.org/presentationml/2006/ole">
            <mc:AlternateContent xmlns:mc="http://schemas.openxmlformats.org/markup-compatibility/2006">
              <mc:Choice xmlns:v="urn:schemas-microsoft-com:vml" Requires="v">
                <p:oleObj name="Packager Shell Object" showAsIcon="1" r:id="rId7" imgW="914400" imgH="792417" progId="Package">
                  <p:embed/>
                </p:oleObj>
              </mc:Choice>
              <mc:Fallback>
                <p:oleObj name="Packager Shell Object" showAsIcon="1" r:id="rId7" imgW="914400" imgH="792417" progId="Package">
                  <p:embed/>
                  <p:pic>
                    <p:nvPicPr>
                      <p:cNvPr id="0" name=""/>
                      <p:cNvPicPr/>
                      <p:nvPr/>
                    </p:nvPicPr>
                    <p:blipFill>
                      <a:blip r:embed="rId8"/>
                      <a:stretch>
                        <a:fillRect/>
                      </a:stretch>
                    </p:blipFill>
                    <p:spPr>
                      <a:xfrm>
                        <a:off x="3458000" y="2156057"/>
                        <a:ext cx="1982337" cy="1717338"/>
                      </a:xfrm>
                      <a:prstGeom prst="rect">
                        <a:avLst/>
                      </a:prstGeom>
                    </p:spPr>
                  </p:pic>
                </p:oleObj>
              </mc:Fallback>
            </mc:AlternateContent>
          </a:graphicData>
        </a:graphic>
      </p:graphicFrame>
    </p:spTree>
    <p:extLst>
      <p:ext uri="{BB962C8B-B14F-4D97-AF65-F5344CB8AC3E}">
        <p14:creationId xmlns:p14="http://schemas.microsoft.com/office/powerpoint/2010/main" val="654145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0"/>
            <a:ext cx="7242600" cy="32650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11. SQL queries code that report business name, temperature , precipitation, and ratings</a:t>
            </a:r>
            <a:endParaRPr dirty="0"/>
          </a:p>
        </p:txBody>
      </p:sp>
      <p:pic>
        <p:nvPicPr>
          <p:cNvPr id="5" name="Picture 4">
            <a:extLst>
              <a:ext uri="{FF2B5EF4-FFF2-40B4-BE49-F238E27FC236}">
                <a16:creationId xmlns:a16="http://schemas.microsoft.com/office/drawing/2014/main" id="{A90838AD-6790-3B46-418D-D3F7142D49A7}"/>
              </a:ext>
            </a:extLst>
          </p:cNvPr>
          <p:cNvPicPr>
            <a:picLocks noChangeAspect="1"/>
          </p:cNvPicPr>
          <p:nvPr/>
        </p:nvPicPr>
        <p:blipFill>
          <a:blip r:embed="rId3"/>
          <a:stretch>
            <a:fillRect/>
          </a:stretch>
        </p:blipFill>
        <p:spPr>
          <a:xfrm>
            <a:off x="176921" y="3904004"/>
            <a:ext cx="7330534" cy="3383901"/>
          </a:xfrm>
          <a:prstGeom prst="rect">
            <a:avLst/>
          </a:prstGeom>
        </p:spPr>
      </p:pic>
      <p:graphicFrame>
        <p:nvGraphicFramePr>
          <p:cNvPr id="6" name="Object 5">
            <a:extLst>
              <a:ext uri="{FF2B5EF4-FFF2-40B4-BE49-F238E27FC236}">
                <a16:creationId xmlns:a16="http://schemas.microsoft.com/office/drawing/2014/main" id="{4A51D3F7-BA2E-AE94-2CCF-2B0A300E36BB}"/>
              </a:ext>
            </a:extLst>
          </p:cNvPr>
          <p:cNvGraphicFramePr>
            <a:graphicFrameLocks noChangeAspect="1"/>
          </p:cNvGraphicFramePr>
          <p:nvPr>
            <p:extLst>
              <p:ext uri="{D42A27DB-BD31-4B8C-83A1-F6EECF244321}">
                <p14:modId xmlns:p14="http://schemas.microsoft.com/office/powerpoint/2010/main" val="3059400104"/>
              </p:ext>
            </p:extLst>
          </p:nvPr>
        </p:nvGraphicFramePr>
        <p:xfrm>
          <a:off x="2562367" y="7648480"/>
          <a:ext cx="2050576" cy="1776455"/>
        </p:xfrm>
        <a:graphic>
          <a:graphicData uri="http://schemas.openxmlformats.org/presentationml/2006/ole">
            <mc:AlternateContent xmlns:mc="http://schemas.openxmlformats.org/markup-compatibility/2006">
              <mc:Choice xmlns:v="urn:schemas-microsoft-com:vml" Requires="v">
                <p:oleObj name="Packager Shell Object" showAsIcon="1" r:id="rId4" imgW="914400" imgH="792417" progId="Package">
                  <p:embed/>
                </p:oleObj>
              </mc:Choice>
              <mc:Fallback>
                <p:oleObj name="Packager Shell Object" showAsIcon="1" r:id="rId4" imgW="914400" imgH="792417" progId="Package">
                  <p:embed/>
                  <p:pic>
                    <p:nvPicPr>
                      <p:cNvPr id="0" name=""/>
                      <p:cNvPicPr/>
                      <p:nvPr/>
                    </p:nvPicPr>
                    <p:blipFill>
                      <a:blip r:embed="rId5"/>
                      <a:stretch>
                        <a:fillRect/>
                      </a:stretch>
                    </p:blipFill>
                    <p:spPr>
                      <a:xfrm>
                        <a:off x="2562367" y="7648480"/>
                        <a:ext cx="2050576" cy="1776455"/>
                      </a:xfrm>
                      <a:prstGeom prst="rect">
                        <a:avLst/>
                      </a:prstGeom>
                    </p:spPr>
                  </p:pic>
                </p:oleObj>
              </mc:Fallback>
            </mc:AlternateContent>
          </a:graphicData>
        </a:graphic>
      </p:graphicFrame>
    </p:spTree>
    <p:extLst>
      <p:ext uri="{BB962C8B-B14F-4D97-AF65-F5344CB8AC3E}">
        <p14:creationId xmlns:p14="http://schemas.microsoft.com/office/powerpoint/2010/main" val="402035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8"/>
            <a:ext cx="7242600" cy="6794737"/>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US" sz="1400" b="1" dirty="0">
                <a:solidFill>
                  <a:srgbClr val="2E3D49"/>
                </a:solidFill>
                <a:highlight>
                  <a:srgbClr val="FFFFFF"/>
                </a:highlight>
                <a:latin typeface="Open Sans"/>
                <a:ea typeface="Open Sans"/>
                <a:cs typeface="Open Sans"/>
                <a:sym typeface="Open Sans"/>
              </a:rPr>
              <a:t>Problem statement</a:t>
            </a:r>
            <a:endParaRPr sz="1400" b="1" dirty="0">
              <a:solidFill>
                <a:srgbClr val="2E3D49"/>
              </a:solidFill>
              <a:highlight>
                <a:srgbClr val="FFFFFF"/>
              </a:highlight>
              <a:latin typeface="Open Sans"/>
              <a:ea typeface="Open Sans"/>
              <a:cs typeface="Open Sans"/>
              <a:sym typeface="Open Sans"/>
            </a:endParaRPr>
          </a:p>
          <a:p>
            <a:pPr marL="38100" indent="0" algn="l">
              <a:lnSpc>
                <a:spcPct val="150000"/>
              </a:lnSpc>
              <a:buNone/>
            </a:pPr>
            <a:r>
              <a:rPr lang="en-US" sz="1200" dirty="0">
                <a:solidFill>
                  <a:srgbClr val="525C65"/>
                </a:solidFill>
                <a:highlight>
                  <a:srgbClr val="FFFFFF"/>
                </a:highlight>
                <a:latin typeface="Open Sans"/>
                <a:ea typeface="Open Sans"/>
                <a:cs typeface="Open Sans"/>
              </a:rPr>
              <a:t>In this project scenario, students will use actual YELP and climate datasets in order to analyze the effects the weather has on customer reviews of restaurants. The data for temperature and precipitation observations are from the Global Historical Climatology Network-Daily (GHCN-D) database. Students will use a leading industry cloud-native data warehouse system called Snowflake for all aspects of the project.\</a:t>
            </a:r>
          </a:p>
          <a:p>
            <a:pPr marL="38100" indent="0" algn="l">
              <a:lnSpc>
                <a:spcPct val="150000"/>
              </a:lnSpc>
              <a:buNone/>
            </a:pPr>
            <a:endParaRPr lang="en-US" sz="1200" dirty="0">
              <a:solidFill>
                <a:srgbClr val="525C65"/>
              </a:solidFill>
              <a:highlight>
                <a:srgbClr val="FFFFFF"/>
              </a:highlight>
              <a:latin typeface="Open Sans"/>
              <a:ea typeface="Open Sans"/>
              <a:cs typeface="Open Sans"/>
            </a:endParaRPr>
          </a:p>
          <a:p>
            <a:pPr marL="38100" indent="0" algn="l">
              <a:lnSpc>
                <a:spcPct val="150000"/>
              </a:lnSpc>
              <a:buNone/>
            </a:pPr>
            <a:r>
              <a:rPr lang="en-US" sz="1200" dirty="0">
                <a:solidFill>
                  <a:srgbClr val="525C65"/>
                </a:solidFill>
                <a:highlight>
                  <a:srgbClr val="FFFFFF"/>
                </a:highlight>
                <a:latin typeface="Open Sans"/>
                <a:ea typeface="Open Sans"/>
                <a:cs typeface="Open Sans"/>
              </a:rPr>
              <a:t>Students will then apply the skills they have acquired in the preceding Designing Data Systems Course to architect and design a Data Warehouse DWH for the purpose of reporting and online analytical processing (OLAP).</a:t>
            </a:r>
          </a:p>
          <a:p>
            <a:pPr marL="241300" marR="241300" lvl="0" indent="0" algn="l" rtl="0">
              <a:lnSpc>
                <a:spcPct val="170000"/>
              </a:lnSpc>
              <a:spcBef>
                <a:spcPts val="0"/>
              </a:spcBef>
              <a:spcAft>
                <a:spcPts val="0"/>
              </a:spcAft>
              <a:buClr>
                <a:schemeClr val="dk1"/>
              </a:buClr>
              <a:buSzPts val="1100"/>
              <a:buFont typeface="Arial"/>
              <a:buNone/>
            </a:pPr>
            <a:endParaRPr lang="en-US" sz="1200" dirty="0">
              <a:solidFill>
                <a:srgbClr val="525C65"/>
              </a:solidFill>
              <a:highlight>
                <a:srgbClr val="FFFFFF"/>
              </a:highlight>
              <a:latin typeface="Open Sans"/>
              <a:ea typeface="Open Sans"/>
              <a:cs typeface="Open Sans"/>
              <a:sym typeface="Open Sans"/>
            </a:endParaRPr>
          </a:p>
          <a:p>
            <a:pPr marL="0" indent="0">
              <a:spcAft>
                <a:spcPts val="1600"/>
              </a:spcAft>
              <a:buNone/>
            </a:pPr>
            <a:r>
              <a:rPr lang="en-US" sz="1400" b="1" dirty="0">
                <a:solidFill>
                  <a:srgbClr val="2E3D49"/>
                </a:solidFill>
                <a:highlight>
                  <a:srgbClr val="FFFFFF"/>
                </a:highlight>
                <a:latin typeface="Open Sans"/>
                <a:ea typeface="Open Sans"/>
                <a:cs typeface="Open Sans"/>
                <a:sym typeface="Open Sans"/>
              </a:rPr>
              <a:t>Data set</a:t>
            </a:r>
          </a:p>
          <a:p>
            <a:pPr marL="0" indent="0">
              <a:spcAft>
                <a:spcPts val="1600"/>
              </a:spcAft>
              <a:buNone/>
            </a:pPr>
            <a:r>
              <a:rPr lang="en-US" sz="1200" dirty="0">
                <a:solidFill>
                  <a:srgbClr val="2E3D49"/>
                </a:solidFill>
                <a:highlight>
                  <a:srgbClr val="FFFFFF"/>
                </a:highlight>
                <a:latin typeface="Open Sans"/>
                <a:ea typeface="Open Sans"/>
                <a:cs typeface="Open Sans"/>
                <a:sym typeface="Open Sans"/>
              </a:rPr>
              <a:t>There are two data sets will be utilized in this project </a:t>
            </a:r>
          </a:p>
          <a:p>
            <a:pPr marL="171450" indent="-171450">
              <a:spcAft>
                <a:spcPts val="1600"/>
              </a:spcAft>
            </a:pPr>
            <a:r>
              <a:rPr lang="en-US" sz="1200" dirty="0">
                <a:solidFill>
                  <a:srgbClr val="2E3D49"/>
                </a:solidFill>
                <a:highlight>
                  <a:srgbClr val="FFFFFF"/>
                </a:highlight>
                <a:latin typeface="Open Sans"/>
                <a:ea typeface="Open Sans"/>
                <a:cs typeface="Open Sans"/>
                <a:sym typeface="Open Sans"/>
              </a:rPr>
              <a:t>Yelp data (</a:t>
            </a:r>
            <a:r>
              <a:rPr lang="en-US" sz="1200" dirty="0">
                <a:solidFill>
                  <a:srgbClr val="2E3D49"/>
                </a:solidFill>
                <a:highlight>
                  <a:srgbClr val="FFFFFF"/>
                </a:highlight>
                <a:latin typeface="Open Sans"/>
                <a:ea typeface="Open Sans"/>
                <a:cs typeface="Open Sans"/>
                <a:sym typeface="Open Sans"/>
                <a:hlinkClick r:id="rId3"/>
              </a:rPr>
              <a:t>https://www.yelp.com/dataset/download</a:t>
            </a:r>
            <a:r>
              <a:rPr lang="en-US" sz="1200" dirty="0">
                <a:solidFill>
                  <a:srgbClr val="2E3D49"/>
                </a:solidFill>
                <a:highlight>
                  <a:srgbClr val="FFFFFF"/>
                </a:highlight>
                <a:latin typeface="Open Sans"/>
                <a:ea typeface="Open Sans"/>
                <a:cs typeface="Open Sans"/>
                <a:sym typeface="Open Sans"/>
              </a:rPr>
              <a:t>)</a:t>
            </a:r>
          </a:p>
          <a:p>
            <a:pPr marL="171450" indent="-171450">
              <a:spcAft>
                <a:spcPts val="1600"/>
              </a:spcAft>
            </a:pPr>
            <a:r>
              <a:rPr lang="en-US" sz="1200" dirty="0">
                <a:solidFill>
                  <a:srgbClr val="2E3D49"/>
                </a:solidFill>
                <a:highlight>
                  <a:srgbClr val="FFFFFF"/>
                </a:highlight>
                <a:latin typeface="Open Sans"/>
                <a:ea typeface="Open Sans"/>
                <a:cs typeface="Open Sans"/>
                <a:sym typeface="Open Sans"/>
              </a:rPr>
              <a:t>Weather data ( download in resource page)</a:t>
            </a:r>
          </a:p>
          <a:p>
            <a:pPr lvl="1">
              <a:buFont typeface="Arial" panose="020B0604020202020204" pitchFamily="34" charset="0"/>
              <a:buChar char="•"/>
            </a:pPr>
            <a:r>
              <a:rPr lang="en-US" sz="900" b="0" i="0" dirty="0">
                <a:solidFill>
                  <a:srgbClr val="0B0B0B"/>
                </a:solidFill>
                <a:effectLst/>
                <a:latin typeface="Open Sans" panose="020B0606030504020204" pitchFamily="34" charset="0"/>
              </a:rPr>
              <a:t>Precipitation Data - USW00023169-LAS VEGAS MCCARRAN INTL AP-PRECIPITATION-INCH</a:t>
            </a:r>
          </a:p>
          <a:p>
            <a:pPr lvl="1">
              <a:buFont typeface="Arial" panose="020B0604020202020204" pitchFamily="34" charset="0"/>
              <a:buChar char="•"/>
            </a:pPr>
            <a:r>
              <a:rPr lang="en-US" sz="900" b="0" i="0" dirty="0">
                <a:solidFill>
                  <a:srgbClr val="0B0B0B"/>
                </a:solidFill>
                <a:effectLst/>
                <a:latin typeface="Open Sans" panose="020B0606030504020204" pitchFamily="34" charset="0"/>
              </a:rPr>
              <a:t>Temperature Data - USW00023169-TEMPERATURE-DEGREEF</a:t>
            </a:r>
          </a:p>
          <a:p>
            <a:pPr marL="457200" lvl="1" indent="0">
              <a:spcAft>
                <a:spcPts val="1600"/>
              </a:spcAft>
              <a:buNone/>
            </a:pPr>
            <a:endParaRPr lang="en-US" sz="600" dirty="0">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Data architecture diagram</a:t>
            </a:r>
            <a:endParaRPr dirty="0"/>
          </a:p>
        </p:txBody>
      </p:sp>
      <p:pic>
        <p:nvPicPr>
          <p:cNvPr id="4" name="Picture 3">
            <a:extLst>
              <a:ext uri="{FF2B5EF4-FFF2-40B4-BE49-F238E27FC236}">
                <a16:creationId xmlns:a16="http://schemas.microsoft.com/office/drawing/2014/main" id="{EDB64651-51F7-5797-785B-68B1E010F8AF}"/>
              </a:ext>
            </a:extLst>
          </p:cNvPr>
          <p:cNvPicPr>
            <a:picLocks noChangeAspect="1"/>
          </p:cNvPicPr>
          <p:nvPr/>
        </p:nvPicPr>
        <p:blipFill>
          <a:blip r:embed="rId3"/>
          <a:stretch>
            <a:fillRect/>
          </a:stretch>
        </p:blipFill>
        <p:spPr>
          <a:xfrm>
            <a:off x="132472" y="2117178"/>
            <a:ext cx="7507455" cy="40771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 </a:t>
            </a:r>
            <a:r>
              <a:rPr lang="en-US" dirty="0"/>
              <a:t>S</a:t>
            </a:r>
            <a:r>
              <a:rPr lang="en" dirty="0"/>
              <a:t>creenshot of 6 tables uploading of yelp data</a:t>
            </a:r>
            <a:endParaRPr dirty="0"/>
          </a:p>
        </p:txBody>
      </p:sp>
      <p:pic>
        <p:nvPicPr>
          <p:cNvPr id="4" name="Picture 3">
            <a:extLst>
              <a:ext uri="{FF2B5EF4-FFF2-40B4-BE49-F238E27FC236}">
                <a16:creationId xmlns:a16="http://schemas.microsoft.com/office/drawing/2014/main" id="{FC334768-1A74-C292-E64C-19BDC3573773}"/>
              </a:ext>
            </a:extLst>
          </p:cNvPr>
          <p:cNvPicPr>
            <a:picLocks noChangeAspect="1"/>
          </p:cNvPicPr>
          <p:nvPr/>
        </p:nvPicPr>
        <p:blipFill>
          <a:blip r:embed="rId3"/>
          <a:stretch>
            <a:fillRect/>
          </a:stretch>
        </p:blipFill>
        <p:spPr>
          <a:xfrm>
            <a:off x="364128" y="2233419"/>
            <a:ext cx="6878472" cy="3668179"/>
          </a:xfrm>
          <a:prstGeom prst="rect">
            <a:avLst/>
          </a:prstGeom>
        </p:spPr>
      </p:pic>
      <p:pic>
        <p:nvPicPr>
          <p:cNvPr id="6" name="Picture 5">
            <a:extLst>
              <a:ext uri="{FF2B5EF4-FFF2-40B4-BE49-F238E27FC236}">
                <a16:creationId xmlns:a16="http://schemas.microsoft.com/office/drawing/2014/main" id="{EFE54088-4CBD-B9F8-7C3F-DF5A39FA4E18}"/>
              </a:ext>
            </a:extLst>
          </p:cNvPr>
          <p:cNvPicPr>
            <a:picLocks noChangeAspect="1"/>
          </p:cNvPicPr>
          <p:nvPr/>
        </p:nvPicPr>
        <p:blipFill>
          <a:blip r:embed="rId4"/>
          <a:stretch>
            <a:fillRect/>
          </a:stretch>
        </p:blipFill>
        <p:spPr>
          <a:xfrm>
            <a:off x="364128" y="6144846"/>
            <a:ext cx="6284794" cy="3349436"/>
          </a:xfrm>
          <a:prstGeom prst="rect">
            <a:avLst/>
          </a:prstGeom>
        </p:spPr>
      </p:pic>
    </p:spTree>
    <p:extLst>
      <p:ext uri="{BB962C8B-B14F-4D97-AF65-F5344CB8AC3E}">
        <p14:creationId xmlns:p14="http://schemas.microsoft.com/office/powerpoint/2010/main" val="228289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 </a:t>
            </a:r>
            <a:r>
              <a:rPr lang="en-US" dirty="0"/>
              <a:t>S</a:t>
            </a:r>
            <a:r>
              <a:rPr lang="en" dirty="0"/>
              <a:t>creenshot of 6 tables uploading of yelp data</a:t>
            </a:r>
            <a:endParaRPr dirty="0"/>
          </a:p>
        </p:txBody>
      </p:sp>
      <p:pic>
        <p:nvPicPr>
          <p:cNvPr id="3" name="Picture 2">
            <a:extLst>
              <a:ext uri="{FF2B5EF4-FFF2-40B4-BE49-F238E27FC236}">
                <a16:creationId xmlns:a16="http://schemas.microsoft.com/office/drawing/2014/main" id="{18698BB8-91D1-F3E3-1F96-9E05CB7ADE3C}"/>
              </a:ext>
            </a:extLst>
          </p:cNvPr>
          <p:cNvPicPr>
            <a:picLocks noChangeAspect="1"/>
          </p:cNvPicPr>
          <p:nvPr/>
        </p:nvPicPr>
        <p:blipFill>
          <a:blip r:embed="rId3"/>
          <a:stretch>
            <a:fillRect/>
          </a:stretch>
        </p:blipFill>
        <p:spPr>
          <a:xfrm>
            <a:off x="-1" y="2621727"/>
            <a:ext cx="7775775" cy="3628948"/>
          </a:xfrm>
          <a:prstGeom prst="rect">
            <a:avLst/>
          </a:prstGeom>
        </p:spPr>
      </p:pic>
    </p:spTree>
    <p:extLst>
      <p:ext uri="{BB962C8B-B14F-4D97-AF65-F5344CB8AC3E}">
        <p14:creationId xmlns:p14="http://schemas.microsoft.com/office/powerpoint/2010/main" val="363703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 </a:t>
            </a:r>
            <a:r>
              <a:rPr lang="en-US" dirty="0"/>
              <a:t>S</a:t>
            </a:r>
            <a:r>
              <a:rPr lang="en" dirty="0"/>
              <a:t>creenshot of 2 tables uploading of climate data</a:t>
            </a:r>
            <a:endParaRPr dirty="0"/>
          </a:p>
        </p:txBody>
      </p:sp>
      <p:pic>
        <p:nvPicPr>
          <p:cNvPr id="4" name="Picture 3">
            <a:extLst>
              <a:ext uri="{FF2B5EF4-FFF2-40B4-BE49-F238E27FC236}">
                <a16:creationId xmlns:a16="http://schemas.microsoft.com/office/drawing/2014/main" id="{1E131D33-6E96-A691-8FE5-759C313BC094}"/>
              </a:ext>
            </a:extLst>
          </p:cNvPr>
          <p:cNvPicPr>
            <a:picLocks noChangeAspect="1"/>
          </p:cNvPicPr>
          <p:nvPr/>
        </p:nvPicPr>
        <p:blipFill>
          <a:blip r:embed="rId3"/>
          <a:stretch>
            <a:fillRect/>
          </a:stretch>
        </p:blipFill>
        <p:spPr>
          <a:xfrm>
            <a:off x="0" y="2622025"/>
            <a:ext cx="7772400" cy="3040142"/>
          </a:xfrm>
          <a:prstGeom prst="rect">
            <a:avLst/>
          </a:prstGeom>
        </p:spPr>
      </p:pic>
    </p:spTree>
    <p:extLst>
      <p:ext uri="{BB962C8B-B14F-4D97-AF65-F5344CB8AC3E}">
        <p14:creationId xmlns:p14="http://schemas.microsoft.com/office/powerpoint/2010/main" val="2980377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8183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 SQL queries code to transform from staging to ODS</a:t>
            </a:r>
            <a:endParaRPr dirty="0"/>
          </a:p>
        </p:txBody>
      </p:sp>
      <p:graphicFrame>
        <p:nvGraphicFramePr>
          <p:cNvPr id="2" name="Object 1">
            <a:extLst>
              <a:ext uri="{FF2B5EF4-FFF2-40B4-BE49-F238E27FC236}">
                <a16:creationId xmlns:a16="http://schemas.microsoft.com/office/drawing/2014/main" id="{9B72EFFD-237E-B8AB-7DD5-6AA0DA01B3FE}"/>
              </a:ext>
            </a:extLst>
          </p:cNvPr>
          <p:cNvGraphicFramePr>
            <a:graphicFrameLocks noChangeAspect="1"/>
          </p:cNvGraphicFramePr>
          <p:nvPr>
            <p:extLst>
              <p:ext uri="{D42A27DB-BD31-4B8C-83A1-F6EECF244321}">
                <p14:modId xmlns:p14="http://schemas.microsoft.com/office/powerpoint/2010/main" val="3647794290"/>
              </p:ext>
            </p:extLst>
          </p:nvPr>
        </p:nvGraphicFramePr>
        <p:xfrm>
          <a:off x="2009632" y="2400516"/>
          <a:ext cx="2316708" cy="2007011"/>
        </p:xfrm>
        <a:graphic>
          <a:graphicData uri="http://schemas.openxmlformats.org/presentationml/2006/ole">
            <mc:AlternateContent xmlns:mc="http://schemas.openxmlformats.org/markup-compatibility/2006">
              <mc:Choice xmlns:v="urn:schemas-microsoft-com:vml" Requires="v">
                <p:oleObj name="Packager Shell Object" showAsIcon="1" r:id="rId3" imgW="914400" imgH="792417" progId="Package">
                  <p:embed/>
                </p:oleObj>
              </mc:Choice>
              <mc:Fallback>
                <p:oleObj name="Packager Shell Object" showAsIcon="1" r:id="rId3" imgW="914400" imgH="792417" progId="Package">
                  <p:embed/>
                  <p:pic>
                    <p:nvPicPr>
                      <p:cNvPr id="0" name=""/>
                      <p:cNvPicPr/>
                      <p:nvPr/>
                    </p:nvPicPr>
                    <p:blipFill>
                      <a:blip r:embed="rId4"/>
                      <a:stretch>
                        <a:fillRect/>
                      </a:stretch>
                    </p:blipFill>
                    <p:spPr>
                      <a:xfrm>
                        <a:off x="2009632" y="2400516"/>
                        <a:ext cx="2316708" cy="2007011"/>
                      </a:xfrm>
                      <a:prstGeom prst="rect">
                        <a:avLst/>
                      </a:prstGeom>
                    </p:spPr>
                  </p:pic>
                </p:oleObj>
              </mc:Fallback>
            </mc:AlternateContent>
          </a:graphicData>
        </a:graphic>
      </p:graphicFrame>
      <p:sp>
        <p:nvSpPr>
          <p:cNvPr id="4" name="Google Shape;242;p61">
            <a:extLst>
              <a:ext uri="{FF2B5EF4-FFF2-40B4-BE49-F238E27FC236}">
                <a16:creationId xmlns:a16="http://schemas.microsoft.com/office/drawing/2014/main" id="{B94EA022-26DB-1A39-C7A1-DF6B6F0BB543}"/>
              </a:ext>
            </a:extLst>
          </p:cNvPr>
          <p:cNvSpPr txBox="1">
            <a:spLocks/>
          </p:cNvSpPr>
          <p:nvPr/>
        </p:nvSpPr>
        <p:spPr>
          <a:xfrm>
            <a:off x="264900" y="4750919"/>
            <a:ext cx="7242600" cy="1818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5. SQL queries code that use JSON functions to transform data from a single structure to multiple columns of ODS</a:t>
            </a:r>
          </a:p>
        </p:txBody>
      </p:sp>
      <p:graphicFrame>
        <p:nvGraphicFramePr>
          <p:cNvPr id="5" name="Object 4">
            <a:extLst>
              <a:ext uri="{FF2B5EF4-FFF2-40B4-BE49-F238E27FC236}">
                <a16:creationId xmlns:a16="http://schemas.microsoft.com/office/drawing/2014/main" id="{4015C607-EF46-D5A3-B8FB-337A2EA7AC46}"/>
              </a:ext>
            </a:extLst>
          </p:cNvPr>
          <p:cNvGraphicFramePr>
            <a:graphicFrameLocks noChangeAspect="1"/>
          </p:cNvGraphicFramePr>
          <p:nvPr>
            <p:extLst>
              <p:ext uri="{D42A27DB-BD31-4B8C-83A1-F6EECF244321}">
                <p14:modId xmlns:p14="http://schemas.microsoft.com/office/powerpoint/2010/main" val="2135208913"/>
              </p:ext>
            </p:extLst>
          </p:nvPr>
        </p:nvGraphicFramePr>
        <p:xfrm>
          <a:off x="2009632" y="7416468"/>
          <a:ext cx="2316708" cy="2007010"/>
        </p:xfrm>
        <a:graphic>
          <a:graphicData uri="http://schemas.openxmlformats.org/presentationml/2006/ole">
            <mc:AlternateContent xmlns:mc="http://schemas.openxmlformats.org/markup-compatibility/2006">
              <mc:Choice xmlns:v="urn:schemas-microsoft-com:vml" Requires="v">
                <p:oleObj name="Packager Shell Object" showAsIcon="1" r:id="rId5" imgW="914400" imgH="792417" progId="Package">
                  <p:embed/>
                </p:oleObj>
              </mc:Choice>
              <mc:Fallback>
                <p:oleObj name="Packager Shell Object" showAsIcon="1" r:id="rId5" imgW="914400" imgH="792417" progId="Package">
                  <p:embed/>
                  <p:pic>
                    <p:nvPicPr>
                      <p:cNvPr id="0" name=""/>
                      <p:cNvPicPr/>
                      <p:nvPr/>
                    </p:nvPicPr>
                    <p:blipFill>
                      <a:blip r:embed="rId6"/>
                      <a:stretch>
                        <a:fillRect/>
                      </a:stretch>
                    </p:blipFill>
                    <p:spPr>
                      <a:xfrm>
                        <a:off x="2009632" y="7416468"/>
                        <a:ext cx="2316708" cy="2007010"/>
                      </a:xfrm>
                      <a:prstGeom prst="rect">
                        <a:avLst/>
                      </a:prstGeom>
                    </p:spPr>
                  </p:pic>
                </p:oleObj>
              </mc:Fallback>
            </mc:AlternateContent>
          </a:graphicData>
        </a:graphic>
      </p:graphicFrame>
    </p:spTree>
    <p:extLst>
      <p:ext uri="{BB962C8B-B14F-4D97-AF65-F5344CB8AC3E}">
        <p14:creationId xmlns:p14="http://schemas.microsoft.com/office/powerpoint/2010/main" val="1550670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00" y="58717"/>
            <a:ext cx="7242600" cy="3589361"/>
          </a:xfrm>
          <a:prstGeom prst="rect">
            <a:avLst/>
          </a:prstGeom>
        </p:spPr>
        <p:txBody>
          <a:bodyPr spcFirstLastPara="1" wrap="square" lIns="91425" tIns="91425" rIns="91425" bIns="91425" anchor="ctr" anchorCtr="0">
            <a:noAutofit/>
          </a:bodyPr>
          <a:lstStyle/>
          <a:p>
            <a:pPr algn="l"/>
            <a:r>
              <a:rPr lang="en" dirty="0"/>
              <a:t>6. </a:t>
            </a:r>
            <a:r>
              <a:rPr lang="en-US" b="0" i="0" dirty="0">
                <a:solidFill>
                  <a:srgbClr val="0B0B0B"/>
                </a:solidFill>
                <a:effectLst/>
                <a:latin typeface="Open Sans" panose="020B0606030504020204" pitchFamily="34" charset="0"/>
              </a:rPr>
              <a:t>Screenshot that communicates different sizes/</a:t>
            </a:r>
            <a:r>
              <a:rPr lang="en-US" b="0" i="0" dirty="0" err="1">
                <a:solidFill>
                  <a:srgbClr val="0B0B0B"/>
                </a:solidFill>
                <a:effectLst/>
                <a:latin typeface="Open Sans" panose="020B0606030504020204" pitchFamily="34" charset="0"/>
              </a:rPr>
              <a:t>row_counts</a:t>
            </a:r>
            <a:r>
              <a:rPr lang="en-US" b="0" i="0" dirty="0">
                <a:solidFill>
                  <a:srgbClr val="0B0B0B"/>
                </a:solidFill>
                <a:effectLst/>
                <a:latin typeface="Open Sans" panose="020B0606030504020204" pitchFamily="34" charset="0"/>
              </a:rPr>
              <a:t> of raw, staging, and ODS tables in database</a:t>
            </a:r>
            <a:endParaRPr dirty="0"/>
          </a:p>
        </p:txBody>
      </p:sp>
      <p:pic>
        <p:nvPicPr>
          <p:cNvPr id="9" name="Picture 8">
            <a:extLst>
              <a:ext uri="{FF2B5EF4-FFF2-40B4-BE49-F238E27FC236}">
                <a16:creationId xmlns:a16="http://schemas.microsoft.com/office/drawing/2014/main" id="{AEE22AC2-A329-519A-31B1-32EA6ECD33A0}"/>
              </a:ext>
            </a:extLst>
          </p:cNvPr>
          <p:cNvPicPr>
            <a:picLocks noChangeAspect="1"/>
          </p:cNvPicPr>
          <p:nvPr/>
        </p:nvPicPr>
        <p:blipFill>
          <a:blip r:embed="rId3"/>
          <a:stretch>
            <a:fillRect/>
          </a:stretch>
        </p:blipFill>
        <p:spPr>
          <a:xfrm>
            <a:off x="111317" y="6516322"/>
            <a:ext cx="7772400" cy="2048132"/>
          </a:xfrm>
          <a:prstGeom prst="rect">
            <a:avLst/>
          </a:prstGeom>
        </p:spPr>
      </p:pic>
      <p:pic>
        <p:nvPicPr>
          <p:cNvPr id="11" name="Picture 10">
            <a:extLst>
              <a:ext uri="{FF2B5EF4-FFF2-40B4-BE49-F238E27FC236}">
                <a16:creationId xmlns:a16="http://schemas.microsoft.com/office/drawing/2014/main" id="{37FDF4DA-7B6F-2B7E-C3EB-0F539B945985}"/>
              </a:ext>
            </a:extLst>
          </p:cNvPr>
          <p:cNvPicPr>
            <a:picLocks noChangeAspect="1"/>
          </p:cNvPicPr>
          <p:nvPr/>
        </p:nvPicPr>
        <p:blipFill>
          <a:blip r:embed="rId4"/>
          <a:stretch>
            <a:fillRect/>
          </a:stretch>
        </p:blipFill>
        <p:spPr>
          <a:xfrm>
            <a:off x="111317" y="3995612"/>
            <a:ext cx="7772400" cy="1825642"/>
          </a:xfrm>
          <a:prstGeom prst="rect">
            <a:avLst/>
          </a:prstGeom>
        </p:spPr>
      </p:pic>
    </p:spTree>
    <p:extLst>
      <p:ext uri="{BB962C8B-B14F-4D97-AF65-F5344CB8AC3E}">
        <p14:creationId xmlns:p14="http://schemas.microsoft.com/office/powerpoint/2010/main" val="18176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7. Data architecture diagram</a:t>
            </a:r>
            <a:endParaRPr dirty="0"/>
          </a:p>
        </p:txBody>
      </p:sp>
      <p:graphicFrame>
        <p:nvGraphicFramePr>
          <p:cNvPr id="2" name="Object 1">
            <a:extLst>
              <a:ext uri="{FF2B5EF4-FFF2-40B4-BE49-F238E27FC236}">
                <a16:creationId xmlns:a16="http://schemas.microsoft.com/office/drawing/2014/main" id="{0F238EA9-7497-5444-0EB4-6B72A409CCA5}"/>
              </a:ext>
            </a:extLst>
          </p:cNvPr>
          <p:cNvGraphicFramePr>
            <a:graphicFrameLocks noChangeAspect="1"/>
          </p:cNvGraphicFramePr>
          <p:nvPr>
            <p:extLst>
              <p:ext uri="{D42A27DB-BD31-4B8C-83A1-F6EECF244321}">
                <p14:modId xmlns:p14="http://schemas.microsoft.com/office/powerpoint/2010/main" val="2892910806"/>
              </p:ext>
            </p:extLst>
          </p:nvPr>
        </p:nvGraphicFramePr>
        <p:xfrm>
          <a:off x="767686" y="2339502"/>
          <a:ext cx="2630606" cy="2278947"/>
        </p:xfrm>
        <a:graphic>
          <a:graphicData uri="http://schemas.openxmlformats.org/presentationml/2006/ole">
            <mc:AlternateContent xmlns:mc="http://schemas.openxmlformats.org/markup-compatibility/2006">
              <mc:Choice xmlns:v="urn:schemas-microsoft-com:vml" Requires="v">
                <p:oleObj name="Acrobat Document" showAsIcon="1" r:id="rId3" imgW="914400" imgH="792417" progId="AcroExch.Document.DC">
                  <p:embed/>
                </p:oleObj>
              </mc:Choice>
              <mc:Fallback>
                <p:oleObj name="Acrobat Document" showAsIcon="1" r:id="rId3" imgW="914400" imgH="792417" progId="AcroExch.Document.DC">
                  <p:embed/>
                  <p:pic>
                    <p:nvPicPr>
                      <p:cNvPr id="0" name=""/>
                      <p:cNvPicPr/>
                      <p:nvPr/>
                    </p:nvPicPr>
                    <p:blipFill>
                      <a:blip r:embed="rId4"/>
                      <a:stretch>
                        <a:fillRect/>
                      </a:stretch>
                    </p:blipFill>
                    <p:spPr>
                      <a:xfrm>
                        <a:off x="767686" y="2339502"/>
                        <a:ext cx="2630606" cy="2278947"/>
                      </a:xfrm>
                      <a:prstGeom prst="rect">
                        <a:avLst/>
                      </a:prstGeom>
                    </p:spPr>
                  </p:pic>
                </p:oleObj>
              </mc:Fallback>
            </mc:AlternateContent>
          </a:graphicData>
        </a:graphic>
      </p:graphicFrame>
      <p:sp>
        <p:nvSpPr>
          <p:cNvPr id="6" name="Google Shape;242;p61">
            <a:extLst>
              <a:ext uri="{FF2B5EF4-FFF2-40B4-BE49-F238E27FC236}">
                <a16:creationId xmlns:a16="http://schemas.microsoft.com/office/drawing/2014/main" id="{57271325-5DE2-DB93-36A1-EB917D165197}"/>
              </a:ext>
            </a:extLst>
          </p:cNvPr>
          <p:cNvSpPr txBox="1">
            <a:spLocks/>
          </p:cNvSpPr>
          <p:nvPr/>
        </p:nvSpPr>
        <p:spPr>
          <a:xfrm>
            <a:off x="264900" y="4618449"/>
            <a:ext cx="7242600" cy="11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8. SQL queries to integrate climate and yelp data</a:t>
            </a:r>
          </a:p>
        </p:txBody>
      </p:sp>
      <p:graphicFrame>
        <p:nvGraphicFramePr>
          <p:cNvPr id="7" name="Object 6">
            <a:extLst>
              <a:ext uri="{FF2B5EF4-FFF2-40B4-BE49-F238E27FC236}">
                <a16:creationId xmlns:a16="http://schemas.microsoft.com/office/drawing/2014/main" id="{78E3DEEE-D55A-A1BF-204C-E9F6220D36B6}"/>
              </a:ext>
            </a:extLst>
          </p:cNvPr>
          <p:cNvGraphicFramePr>
            <a:graphicFrameLocks noChangeAspect="1"/>
          </p:cNvGraphicFramePr>
          <p:nvPr>
            <p:extLst>
              <p:ext uri="{D42A27DB-BD31-4B8C-83A1-F6EECF244321}">
                <p14:modId xmlns:p14="http://schemas.microsoft.com/office/powerpoint/2010/main" val="3787099416"/>
              </p:ext>
            </p:extLst>
          </p:nvPr>
        </p:nvGraphicFramePr>
        <p:xfrm>
          <a:off x="2349120" y="6236571"/>
          <a:ext cx="2332062" cy="2020312"/>
        </p:xfrm>
        <a:graphic>
          <a:graphicData uri="http://schemas.openxmlformats.org/presentationml/2006/ole">
            <mc:AlternateContent xmlns:mc="http://schemas.openxmlformats.org/markup-compatibility/2006">
              <mc:Choice xmlns:v="urn:schemas-microsoft-com:vml" Requires="v">
                <p:oleObj name="Packager Shell Object" showAsIcon="1" r:id="rId5" imgW="914400" imgH="792417" progId="Package">
                  <p:embed/>
                </p:oleObj>
              </mc:Choice>
              <mc:Fallback>
                <p:oleObj name="Packager Shell Object" showAsIcon="1" r:id="rId5" imgW="914400" imgH="792417" progId="Package">
                  <p:embed/>
                  <p:pic>
                    <p:nvPicPr>
                      <p:cNvPr id="0" name=""/>
                      <p:cNvPicPr/>
                      <p:nvPr/>
                    </p:nvPicPr>
                    <p:blipFill>
                      <a:blip r:embed="rId6"/>
                      <a:stretch>
                        <a:fillRect/>
                      </a:stretch>
                    </p:blipFill>
                    <p:spPr>
                      <a:xfrm>
                        <a:off x="2349120" y="6236571"/>
                        <a:ext cx="2332062" cy="2020312"/>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37609351-C1BB-7452-2611-85664F5D9F52}"/>
              </a:ext>
            </a:extLst>
          </p:cNvPr>
          <p:cNvGraphicFramePr>
            <a:graphicFrameLocks noChangeAspect="1"/>
          </p:cNvGraphicFramePr>
          <p:nvPr>
            <p:extLst>
              <p:ext uri="{D42A27DB-BD31-4B8C-83A1-F6EECF244321}">
                <p14:modId xmlns:p14="http://schemas.microsoft.com/office/powerpoint/2010/main" val="3871711050"/>
              </p:ext>
            </p:extLst>
          </p:nvPr>
        </p:nvGraphicFramePr>
        <p:xfrm>
          <a:off x="4165981" y="2272146"/>
          <a:ext cx="2180227" cy="1888774"/>
        </p:xfrm>
        <a:graphic>
          <a:graphicData uri="http://schemas.openxmlformats.org/presentationml/2006/ole">
            <mc:AlternateContent xmlns:mc="http://schemas.openxmlformats.org/markup-compatibility/2006">
              <mc:Choice xmlns:v="urn:schemas-microsoft-com:vml" Requires="v">
                <p:oleObj name="Packager Shell Object" showAsIcon="1" r:id="rId7" imgW="914400" imgH="792417" progId="Package">
                  <p:embed/>
                </p:oleObj>
              </mc:Choice>
              <mc:Fallback>
                <p:oleObj name="Packager Shell Object" showAsIcon="1" r:id="rId7" imgW="914400" imgH="792417" progId="Package">
                  <p:embed/>
                  <p:pic>
                    <p:nvPicPr>
                      <p:cNvPr id="0" name=""/>
                      <p:cNvPicPr/>
                      <p:nvPr/>
                    </p:nvPicPr>
                    <p:blipFill>
                      <a:blip r:embed="rId8"/>
                      <a:stretch>
                        <a:fillRect/>
                      </a:stretch>
                    </p:blipFill>
                    <p:spPr>
                      <a:xfrm>
                        <a:off x="4165981" y="2272146"/>
                        <a:ext cx="2180227" cy="1888774"/>
                      </a:xfrm>
                      <a:prstGeom prst="rect">
                        <a:avLst/>
                      </a:prstGeom>
                    </p:spPr>
                  </p:pic>
                </p:oleObj>
              </mc:Fallback>
            </mc:AlternateContent>
          </a:graphicData>
        </a:graphic>
      </p:graphicFrame>
    </p:spTree>
    <p:extLst>
      <p:ext uri="{BB962C8B-B14F-4D97-AF65-F5344CB8AC3E}">
        <p14:creationId xmlns:p14="http://schemas.microsoft.com/office/powerpoint/2010/main" val="18650798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TotalTime>
  <Words>308</Words>
  <Application>Microsoft Office PowerPoint</Application>
  <PresentationFormat>Custom</PresentationFormat>
  <Paragraphs>26</Paragraphs>
  <Slides>11</Slides>
  <Notes>11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2</vt:i4>
      </vt:variant>
      <vt:variant>
        <vt:lpstr>Slide Titles</vt:lpstr>
      </vt:variant>
      <vt:variant>
        <vt:i4>11</vt:i4>
      </vt:variant>
    </vt:vector>
  </HeadingPairs>
  <TitlesOfParts>
    <vt:vector size="20" baseType="lpstr">
      <vt:lpstr>Open Sans Light</vt:lpstr>
      <vt:lpstr>Helvetica Neue</vt:lpstr>
      <vt:lpstr>Open Sans</vt:lpstr>
      <vt:lpstr>Arial</vt:lpstr>
      <vt:lpstr>Simple Light</vt:lpstr>
      <vt:lpstr>Simple Light</vt:lpstr>
      <vt:lpstr>Simple Light</vt:lpstr>
      <vt:lpstr>Packager Shell Object</vt:lpstr>
      <vt:lpstr>Acrobat Document</vt:lpstr>
      <vt:lpstr>Design a DHW for reporting and OLAP </vt:lpstr>
      <vt:lpstr>Business Scenario</vt:lpstr>
      <vt:lpstr>1. Data architecture diagram</vt:lpstr>
      <vt:lpstr>2. Screenshot of 6 tables uploading of yelp data</vt:lpstr>
      <vt:lpstr>2. Screenshot of 6 tables uploading of yelp data</vt:lpstr>
      <vt:lpstr>3. Screenshot of 2 tables uploading of climate data</vt:lpstr>
      <vt:lpstr>4. SQL queries code to transform from staging to ODS</vt:lpstr>
      <vt:lpstr>6. Screenshot that communicates different sizes/row_counts of raw, staging, and ODS tables in database</vt:lpstr>
      <vt:lpstr>7. Data architecture diagram</vt:lpstr>
      <vt:lpstr>9. Star schema (DWH)</vt:lpstr>
      <vt:lpstr>11. SQL queries code that report business name, temperature , precipitation, and ratings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dc:creator>Rameshkumar Shanmugam (MS/ECP6-XC)</dc:creator>
  <cp:lastModifiedBy>Rameshkumar Shanmugam (MS/ECP6-XC)</cp:lastModifiedBy>
  <cp:revision>17</cp:revision>
  <dcterms:modified xsi:type="dcterms:W3CDTF">2023-08-30T01:33:18Z</dcterms:modified>
</cp:coreProperties>
</file>