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710"/>
  </p:normalViewPr>
  <p:slideViewPr>
    <p:cSldViewPr snapToGrid="0">
      <p:cViewPr>
        <p:scale>
          <a:sx n="77" d="100"/>
          <a:sy n="77" d="100"/>
        </p:scale>
        <p:origin x="175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A966D-00E6-4A6C-B60A-EB1237A0C9BF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D65218-2361-498B-9471-AC7A51757515}">
      <dgm:prSet/>
      <dgm:spPr/>
      <dgm:t>
        <a:bodyPr/>
        <a:lstStyle/>
        <a:p>
          <a:r>
            <a:rPr lang="en-US" b="1" i="0"/>
            <a:t>Performance Results:</a:t>
          </a:r>
          <a:endParaRPr lang="en-US"/>
        </a:p>
      </dgm:t>
    </dgm:pt>
    <dgm:pt modelId="{39B56B12-221F-43DD-8FC3-A5BC807EFBE9}" type="parTrans" cxnId="{358DF1B9-CA0D-4BB0-B508-CB666985EC69}">
      <dgm:prSet/>
      <dgm:spPr/>
      <dgm:t>
        <a:bodyPr/>
        <a:lstStyle/>
        <a:p>
          <a:endParaRPr lang="en-US"/>
        </a:p>
      </dgm:t>
    </dgm:pt>
    <dgm:pt modelId="{AB96DB56-6694-424E-9373-BBA556AB62CD}" type="sibTrans" cxnId="{358DF1B9-CA0D-4BB0-B508-CB666985EC69}">
      <dgm:prSet/>
      <dgm:spPr/>
      <dgm:t>
        <a:bodyPr/>
        <a:lstStyle/>
        <a:p>
          <a:endParaRPr lang="en-US"/>
        </a:p>
      </dgm:t>
    </dgm:pt>
    <dgm:pt modelId="{84B8ED29-702F-42C6-A30A-0B017327514D}">
      <dgm:prSet/>
      <dgm:spPr/>
      <dgm:t>
        <a:bodyPr/>
        <a:lstStyle/>
        <a:p>
          <a:r>
            <a:rPr lang="en-US" b="1" i="0"/>
            <a:t>Accuracy &amp; ROC-AUC:</a:t>
          </a:r>
          <a:br>
            <a:rPr lang="en-US" b="1" i="0"/>
          </a:br>
          <a:r>
            <a:rPr lang="en-US" b="1" i="0"/>
            <a:t>Model | Accuracy | ROC-AUC | Precision (Class 0) | Precision (Class 1) | Recall (Class 0) | Recall (Class 1) | F1-Score (Class 0) | F1-Score (Class 1)</a:t>
          </a:r>
          <a:endParaRPr lang="en-US"/>
        </a:p>
      </dgm:t>
    </dgm:pt>
    <dgm:pt modelId="{D97A6B1E-5504-4719-91C5-7953157D12EE}" type="parTrans" cxnId="{C3B81893-B84F-4D8D-AC23-F3E913C46CBD}">
      <dgm:prSet/>
      <dgm:spPr/>
      <dgm:t>
        <a:bodyPr/>
        <a:lstStyle/>
        <a:p>
          <a:endParaRPr lang="en-US"/>
        </a:p>
      </dgm:t>
    </dgm:pt>
    <dgm:pt modelId="{6967453F-18E5-4E0D-B4F1-391CF8CAF587}" type="sibTrans" cxnId="{C3B81893-B84F-4D8D-AC23-F3E913C46CBD}">
      <dgm:prSet/>
      <dgm:spPr/>
      <dgm:t>
        <a:bodyPr/>
        <a:lstStyle/>
        <a:p>
          <a:endParaRPr lang="en-US"/>
        </a:p>
      </dgm:t>
    </dgm:pt>
    <dgm:pt modelId="{9AB3DB4A-4463-40B0-99A5-0336AFF70021}">
      <dgm:prSet/>
      <dgm:spPr/>
      <dgm:t>
        <a:bodyPr/>
        <a:lstStyle/>
        <a:p>
          <a:r>
            <a:rPr lang="en-US" b="1" i="0"/>
            <a:t>Logistic Regression | 0.8505 | 0.5000 | 0.85 | 0.00 | 1.00 | 0.00 | 0.92 | 0.00</a:t>
          </a:r>
          <a:endParaRPr lang="en-US"/>
        </a:p>
      </dgm:t>
    </dgm:pt>
    <dgm:pt modelId="{4D9B9C96-F5D0-4526-BB4B-A5B6AB51628E}" type="parTrans" cxnId="{EAF338E7-2F65-4CED-90D6-D023F0E7496F}">
      <dgm:prSet/>
      <dgm:spPr/>
      <dgm:t>
        <a:bodyPr/>
        <a:lstStyle/>
        <a:p>
          <a:endParaRPr lang="en-US"/>
        </a:p>
      </dgm:t>
    </dgm:pt>
    <dgm:pt modelId="{3EBD5C2A-8051-4C91-95CD-2A5FBFC9F5B6}" type="sibTrans" cxnId="{EAF338E7-2F65-4CED-90D6-D023F0E7496F}">
      <dgm:prSet/>
      <dgm:spPr/>
      <dgm:t>
        <a:bodyPr/>
        <a:lstStyle/>
        <a:p>
          <a:endParaRPr lang="en-US"/>
        </a:p>
      </dgm:t>
    </dgm:pt>
    <dgm:pt modelId="{74A6DBAF-9084-4737-8818-5DFB139B7501}">
      <dgm:prSet/>
      <dgm:spPr/>
      <dgm:t>
        <a:bodyPr/>
        <a:lstStyle/>
        <a:p>
          <a:r>
            <a:rPr lang="en-US" b="1" i="0"/>
            <a:t>Decision Tree | 0.7567 | 0.5502 | 0.87 | 0.22 | 0.84 | 0.26 | 0.86 | 0.24</a:t>
          </a:r>
          <a:endParaRPr lang="en-US"/>
        </a:p>
      </dgm:t>
    </dgm:pt>
    <dgm:pt modelId="{083F0906-B462-458E-8CFA-1023F6E2CA07}" type="parTrans" cxnId="{ED6BFCBD-FC2C-465B-A547-A3C56640234C}">
      <dgm:prSet/>
      <dgm:spPr/>
      <dgm:t>
        <a:bodyPr/>
        <a:lstStyle/>
        <a:p>
          <a:endParaRPr lang="en-US"/>
        </a:p>
      </dgm:t>
    </dgm:pt>
    <dgm:pt modelId="{94458995-5137-4EAF-B7E2-20E2ADE6E78F}" type="sibTrans" cxnId="{ED6BFCBD-FC2C-465B-A547-A3C56640234C}">
      <dgm:prSet/>
      <dgm:spPr/>
      <dgm:t>
        <a:bodyPr/>
        <a:lstStyle/>
        <a:p>
          <a:endParaRPr lang="en-US"/>
        </a:p>
      </dgm:t>
    </dgm:pt>
    <dgm:pt modelId="{0E096ED6-910A-47E9-8CDE-1F27FC1F6039}">
      <dgm:prSet/>
      <dgm:spPr/>
      <dgm:t>
        <a:bodyPr/>
        <a:lstStyle/>
        <a:p>
          <a:r>
            <a:rPr lang="en-US" b="1" i="0"/>
            <a:t>Random Forest | 0.8462 | 0.5210 | 0.86 | 0.40 | 0.98 | 0.06 | 0.92 | 0.10</a:t>
          </a:r>
          <a:endParaRPr lang="en-US"/>
        </a:p>
      </dgm:t>
    </dgm:pt>
    <dgm:pt modelId="{151F817D-1A92-4F49-A749-006D5BE72862}" type="parTrans" cxnId="{309B9DE2-7001-413E-A6A8-A8FD570AD953}">
      <dgm:prSet/>
      <dgm:spPr/>
      <dgm:t>
        <a:bodyPr/>
        <a:lstStyle/>
        <a:p>
          <a:endParaRPr lang="en-US"/>
        </a:p>
      </dgm:t>
    </dgm:pt>
    <dgm:pt modelId="{BFBF6F07-183F-42AC-BFF1-BA4E484394AC}" type="sibTrans" cxnId="{309B9DE2-7001-413E-A6A8-A8FD570AD953}">
      <dgm:prSet/>
      <dgm:spPr/>
      <dgm:t>
        <a:bodyPr/>
        <a:lstStyle/>
        <a:p>
          <a:endParaRPr lang="en-US"/>
        </a:p>
      </dgm:t>
    </dgm:pt>
    <dgm:pt modelId="{A6747749-4401-4A40-9E62-2D8EF7174B63}">
      <dgm:prSet/>
      <dgm:spPr/>
      <dgm:t>
        <a:bodyPr/>
        <a:lstStyle/>
        <a:p>
          <a:r>
            <a:rPr lang="en-US" b="1" i="0"/>
            <a:t>Gradient Boosting | 0.8501 | 0.5005 | 0.85 | 0.31 | 1.00 | 0.00 | 0.92 | 0.00</a:t>
          </a:r>
          <a:endParaRPr lang="en-US"/>
        </a:p>
      </dgm:t>
    </dgm:pt>
    <dgm:pt modelId="{25DA1EA8-AEC5-425D-8DC4-6CBD9A9A4E5F}" type="parTrans" cxnId="{86C1B97D-0BAE-4863-A091-119763B88ACE}">
      <dgm:prSet/>
      <dgm:spPr/>
      <dgm:t>
        <a:bodyPr/>
        <a:lstStyle/>
        <a:p>
          <a:endParaRPr lang="en-US"/>
        </a:p>
      </dgm:t>
    </dgm:pt>
    <dgm:pt modelId="{E2346CA0-A628-4C5D-81F4-B8A2B53E6811}" type="sibTrans" cxnId="{86C1B97D-0BAE-4863-A091-119763B88ACE}">
      <dgm:prSet/>
      <dgm:spPr/>
      <dgm:t>
        <a:bodyPr/>
        <a:lstStyle/>
        <a:p>
          <a:endParaRPr lang="en-US"/>
        </a:p>
      </dgm:t>
    </dgm:pt>
    <dgm:pt modelId="{924F5981-E193-43EC-9670-646C84C791B4}">
      <dgm:prSet/>
      <dgm:spPr/>
      <dgm:t>
        <a:bodyPr/>
        <a:lstStyle/>
        <a:p>
          <a:r>
            <a:rPr lang="en-US" b="1" i="0"/>
            <a:t>Classification Report:</a:t>
          </a:r>
          <a:r>
            <a:rPr lang="en-US" b="0" i="0"/>
            <a:t> Precision, recall, and F1-score for each model.</a:t>
          </a:r>
          <a:endParaRPr lang="en-US"/>
        </a:p>
      </dgm:t>
    </dgm:pt>
    <dgm:pt modelId="{0F05BF16-6172-4C29-BAB9-6B5CC80EEF5F}" type="parTrans" cxnId="{B33A59FE-AB9B-4C39-AA42-AF245CE7604A}">
      <dgm:prSet/>
      <dgm:spPr/>
      <dgm:t>
        <a:bodyPr/>
        <a:lstStyle/>
        <a:p>
          <a:endParaRPr lang="en-US"/>
        </a:p>
      </dgm:t>
    </dgm:pt>
    <dgm:pt modelId="{6FEFC502-8561-41EB-A89A-8ABF4EDFC79C}" type="sibTrans" cxnId="{B33A59FE-AB9B-4C39-AA42-AF245CE7604A}">
      <dgm:prSet/>
      <dgm:spPr/>
      <dgm:t>
        <a:bodyPr/>
        <a:lstStyle/>
        <a:p>
          <a:endParaRPr lang="en-US"/>
        </a:p>
      </dgm:t>
    </dgm:pt>
    <dgm:pt modelId="{57A44CBA-E421-472D-8BC8-9A671A9B8960}">
      <dgm:prSet/>
      <dgm:spPr/>
      <dgm:t>
        <a:bodyPr/>
        <a:lstStyle/>
        <a:p>
          <a:r>
            <a:rPr lang="en-US" b="1" i="0"/>
            <a:t>Key Findings:</a:t>
          </a:r>
          <a:endParaRPr lang="en-US"/>
        </a:p>
      </dgm:t>
    </dgm:pt>
    <dgm:pt modelId="{2A370075-3969-4D52-9A4F-DB6CAF072CB4}" type="parTrans" cxnId="{61924A73-F2B6-45E7-A9FA-EC44EC9E5111}">
      <dgm:prSet/>
      <dgm:spPr/>
      <dgm:t>
        <a:bodyPr/>
        <a:lstStyle/>
        <a:p>
          <a:endParaRPr lang="en-US"/>
        </a:p>
      </dgm:t>
    </dgm:pt>
    <dgm:pt modelId="{7EE8BDDF-AD79-411A-BF75-AA5054D86EA5}" type="sibTrans" cxnId="{61924A73-F2B6-45E7-A9FA-EC44EC9E5111}">
      <dgm:prSet/>
      <dgm:spPr/>
      <dgm:t>
        <a:bodyPr/>
        <a:lstStyle/>
        <a:p>
          <a:endParaRPr lang="en-US"/>
        </a:p>
      </dgm:t>
    </dgm:pt>
    <dgm:pt modelId="{BFE45498-FDAA-4F70-9461-BA7F132A8477}">
      <dgm:prSet/>
      <dgm:spPr/>
      <dgm:t>
        <a:bodyPr/>
        <a:lstStyle/>
        <a:p>
          <a:r>
            <a:rPr lang="en-US" b="0" i="0"/>
            <a:t>Random Forest showed the highest performance.</a:t>
          </a:r>
          <a:endParaRPr lang="en-US"/>
        </a:p>
      </dgm:t>
    </dgm:pt>
    <dgm:pt modelId="{F811AB32-916C-4C03-B141-6F67193E1606}" type="parTrans" cxnId="{7C937155-440F-4153-8846-2A947CAB47D0}">
      <dgm:prSet/>
      <dgm:spPr/>
      <dgm:t>
        <a:bodyPr/>
        <a:lstStyle/>
        <a:p>
          <a:endParaRPr lang="en-US"/>
        </a:p>
      </dgm:t>
    </dgm:pt>
    <dgm:pt modelId="{F60EB4AF-7AFE-4CA4-A27E-0A1974618455}" type="sibTrans" cxnId="{7C937155-440F-4153-8846-2A947CAB47D0}">
      <dgm:prSet/>
      <dgm:spPr/>
      <dgm:t>
        <a:bodyPr/>
        <a:lstStyle/>
        <a:p>
          <a:endParaRPr lang="en-US"/>
        </a:p>
      </dgm:t>
    </dgm:pt>
    <dgm:pt modelId="{E958C769-AD1C-6C41-9E2D-70A2A37A4AED}" type="pres">
      <dgm:prSet presAssocID="{3D6A966D-00E6-4A6C-B60A-EB1237A0C9BF}" presName="linear" presStyleCnt="0">
        <dgm:presLayoutVars>
          <dgm:dir/>
          <dgm:animLvl val="lvl"/>
          <dgm:resizeHandles val="exact"/>
        </dgm:presLayoutVars>
      </dgm:prSet>
      <dgm:spPr/>
    </dgm:pt>
    <dgm:pt modelId="{6BC6418E-70BE-C644-B348-A3EC7DCD930A}" type="pres">
      <dgm:prSet presAssocID="{91D65218-2361-498B-9471-AC7A51757515}" presName="parentLin" presStyleCnt="0"/>
      <dgm:spPr/>
    </dgm:pt>
    <dgm:pt modelId="{27D9645A-FBD3-9E42-AB73-5E782D64B266}" type="pres">
      <dgm:prSet presAssocID="{91D65218-2361-498B-9471-AC7A51757515}" presName="parentLeftMargin" presStyleLbl="node1" presStyleIdx="0" presStyleCnt="2"/>
      <dgm:spPr/>
    </dgm:pt>
    <dgm:pt modelId="{71A90E3E-AED4-2A47-A0FB-2729C84CCC94}" type="pres">
      <dgm:prSet presAssocID="{91D65218-2361-498B-9471-AC7A517575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DEBB2C-60A1-784D-BDEE-11B5C96CFAFC}" type="pres">
      <dgm:prSet presAssocID="{91D65218-2361-498B-9471-AC7A51757515}" presName="negativeSpace" presStyleCnt="0"/>
      <dgm:spPr/>
    </dgm:pt>
    <dgm:pt modelId="{039A5052-69D3-0E4C-A6B2-60DA167B9757}" type="pres">
      <dgm:prSet presAssocID="{91D65218-2361-498B-9471-AC7A51757515}" presName="childText" presStyleLbl="conFgAcc1" presStyleIdx="0" presStyleCnt="2">
        <dgm:presLayoutVars>
          <dgm:bulletEnabled val="1"/>
        </dgm:presLayoutVars>
      </dgm:prSet>
      <dgm:spPr/>
    </dgm:pt>
    <dgm:pt modelId="{A66A9C8C-F251-B442-9F68-C3F8FCD82350}" type="pres">
      <dgm:prSet presAssocID="{AB96DB56-6694-424E-9373-BBA556AB62CD}" presName="spaceBetweenRectangles" presStyleCnt="0"/>
      <dgm:spPr/>
    </dgm:pt>
    <dgm:pt modelId="{F4695882-6E14-9242-87D8-A93EB4EAED42}" type="pres">
      <dgm:prSet presAssocID="{57A44CBA-E421-472D-8BC8-9A671A9B8960}" presName="parentLin" presStyleCnt="0"/>
      <dgm:spPr/>
    </dgm:pt>
    <dgm:pt modelId="{49A736EA-6CBF-404C-BB2D-6FB16318B6A5}" type="pres">
      <dgm:prSet presAssocID="{57A44CBA-E421-472D-8BC8-9A671A9B8960}" presName="parentLeftMargin" presStyleLbl="node1" presStyleIdx="0" presStyleCnt="2"/>
      <dgm:spPr/>
    </dgm:pt>
    <dgm:pt modelId="{19AF5B97-5144-314D-9343-5247E7017DCC}" type="pres">
      <dgm:prSet presAssocID="{57A44CBA-E421-472D-8BC8-9A671A9B89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0471B7-648A-C74E-AD7E-E9C8D95496FB}" type="pres">
      <dgm:prSet presAssocID="{57A44CBA-E421-472D-8BC8-9A671A9B8960}" presName="negativeSpace" presStyleCnt="0"/>
      <dgm:spPr/>
    </dgm:pt>
    <dgm:pt modelId="{E8C4623D-E25F-714D-8D14-E7E766EB5A6E}" type="pres">
      <dgm:prSet presAssocID="{57A44CBA-E421-472D-8BC8-9A671A9B89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F9BF08-C73A-284E-8A58-85AB63C0D138}" type="presOf" srcId="{57A44CBA-E421-472D-8BC8-9A671A9B8960}" destId="{49A736EA-6CBF-404C-BB2D-6FB16318B6A5}" srcOrd="0" destOrd="0" presId="urn:microsoft.com/office/officeart/2005/8/layout/list1"/>
    <dgm:cxn modelId="{F844980E-5D8B-3B4D-8379-135B027020CE}" type="presOf" srcId="{74A6DBAF-9084-4737-8818-5DFB139B7501}" destId="{039A5052-69D3-0E4C-A6B2-60DA167B9757}" srcOrd="0" destOrd="2" presId="urn:microsoft.com/office/officeart/2005/8/layout/list1"/>
    <dgm:cxn modelId="{1F615427-96E1-B84A-9AE7-56E749098C66}" type="presOf" srcId="{0E096ED6-910A-47E9-8CDE-1F27FC1F6039}" destId="{039A5052-69D3-0E4C-A6B2-60DA167B9757}" srcOrd="0" destOrd="3" presId="urn:microsoft.com/office/officeart/2005/8/layout/list1"/>
    <dgm:cxn modelId="{EFAB714E-9820-6C43-A755-2E692F64006E}" type="presOf" srcId="{A6747749-4401-4A40-9E62-2D8EF7174B63}" destId="{039A5052-69D3-0E4C-A6B2-60DA167B9757}" srcOrd="0" destOrd="4" presId="urn:microsoft.com/office/officeart/2005/8/layout/list1"/>
    <dgm:cxn modelId="{7C937155-440F-4153-8846-2A947CAB47D0}" srcId="{57A44CBA-E421-472D-8BC8-9A671A9B8960}" destId="{BFE45498-FDAA-4F70-9461-BA7F132A8477}" srcOrd="0" destOrd="0" parTransId="{F811AB32-916C-4C03-B141-6F67193E1606}" sibTransId="{F60EB4AF-7AFE-4CA4-A27E-0A1974618455}"/>
    <dgm:cxn modelId="{5D990871-2F0B-A84D-B98A-A5B5AD9D2AFB}" type="presOf" srcId="{3D6A966D-00E6-4A6C-B60A-EB1237A0C9BF}" destId="{E958C769-AD1C-6C41-9E2D-70A2A37A4AED}" srcOrd="0" destOrd="0" presId="urn:microsoft.com/office/officeart/2005/8/layout/list1"/>
    <dgm:cxn modelId="{61924A73-F2B6-45E7-A9FA-EC44EC9E5111}" srcId="{3D6A966D-00E6-4A6C-B60A-EB1237A0C9BF}" destId="{57A44CBA-E421-472D-8BC8-9A671A9B8960}" srcOrd="1" destOrd="0" parTransId="{2A370075-3969-4D52-9A4F-DB6CAF072CB4}" sibTransId="{7EE8BDDF-AD79-411A-BF75-AA5054D86EA5}"/>
    <dgm:cxn modelId="{86C1B97D-0BAE-4863-A091-119763B88ACE}" srcId="{91D65218-2361-498B-9471-AC7A51757515}" destId="{A6747749-4401-4A40-9E62-2D8EF7174B63}" srcOrd="4" destOrd="0" parTransId="{25DA1EA8-AEC5-425D-8DC4-6CBD9A9A4E5F}" sibTransId="{E2346CA0-A628-4C5D-81F4-B8A2B53E6811}"/>
    <dgm:cxn modelId="{C3B81893-B84F-4D8D-AC23-F3E913C46CBD}" srcId="{91D65218-2361-498B-9471-AC7A51757515}" destId="{84B8ED29-702F-42C6-A30A-0B017327514D}" srcOrd="0" destOrd="0" parTransId="{D97A6B1E-5504-4719-91C5-7953157D12EE}" sibTransId="{6967453F-18E5-4E0D-B4F1-391CF8CAF587}"/>
    <dgm:cxn modelId="{A9F45FA0-0BBF-3249-A2C3-FFF0906BF457}" type="presOf" srcId="{84B8ED29-702F-42C6-A30A-0B017327514D}" destId="{039A5052-69D3-0E4C-A6B2-60DA167B9757}" srcOrd="0" destOrd="0" presId="urn:microsoft.com/office/officeart/2005/8/layout/list1"/>
    <dgm:cxn modelId="{25B16EA2-5045-E845-86C8-9AFA12B0DCED}" type="presOf" srcId="{57A44CBA-E421-472D-8BC8-9A671A9B8960}" destId="{19AF5B97-5144-314D-9343-5247E7017DCC}" srcOrd="1" destOrd="0" presId="urn:microsoft.com/office/officeart/2005/8/layout/list1"/>
    <dgm:cxn modelId="{E7BFBBA6-5DE0-2D45-B19C-248C95E637B3}" type="presOf" srcId="{91D65218-2361-498B-9471-AC7A51757515}" destId="{71A90E3E-AED4-2A47-A0FB-2729C84CCC94}" srcOrd="1" destOrd="0" presId="urn:microsoft.com/office/officeart/2005/8/layout/list1"/>
    <dgm:cxn modelId="{358DF1B9-CA0D-4BB0-B508-CB666985EC69}" srcId="{3D6A966D-00E6-4A6C-B60A-EB1237A0C9BF}" destId="{91D65218-2361-498B-9471-AC7A51757515}" srcOrd="0" destOrd="0" parTransId="{39B56B12-221F-43DD-8FC3-A5BC807EFBE9}" sibTransId="{AB96DB56-6694-424E-9373-BBA556AB62CD}"/>
    <dgm:cxn modelId="{ED6BFCBD-FC2C-465B-A547-A3C56640234C}" srcId="{91D65218-2361-498B-9471-AC7A51757515}" destId="{74A6DBAF-9084-4737-8818-5DFB139B7501}" srcOrd="2" destOrd="0" parTransId="{083F0906-B462-458E-8CFA-1023F6E2CA07}" sibTransId="{94458995-5137-4EAF-B7E2-20E2ADE6E78F}"/>
    <dgm:cxn modelId="{719B14D8-197B-9341-8FE8-EC7544DE0FB5}" type="presOf" srcId="{BFE45498-FDAA-4F70-9461-BA7F132A8477}" destId="{E8C4623D-E25F-714D-8D14-E7E766EB5A6E}" srcOrd="0" destOrd="0" presId="urn:microsoft.com/office/officeart/2005/8/layout/list1"/>
    <dgm:cxn modelId="{309B9DE2-7001-413E-A6A8-A8FD570AD953}" srcId="{91D65218-2361-498B-9471-AC7A51757515}" destId="{0E096ED6-910A-47E9-8CDE-1F27FC1F6039}" srcOrd="3" destOrd="0" parTransId="{151F817D-1A92-4F49-A749-006D5BE72862}" sibTransId="{BFBF6F07-183F-42AC-BFF1-BA4E484394AC}"/>
    <dgm:cxn modelId="{EAF338E7-2F65-4CED-90D6-D023F0E7496F}" srcId="{91D65218-2361-498B-9471-AC7A51757515}" destId="{9AB3DB4A-4463-40B0-99A5-0336AFF70021}" srcOrd="1" destOrd="0" parTransId="{4D9B9C96-F5D0-4526-BB4B-A5B6AB51628E}" sibTransId="{3EBD5C2A-8051-4C91-95CD-2A5FBFC9F5B6}"/>
    <dgm:cxn modelId="{12B44AE9-E573-814F-85B6-AEF3F7AD50FF}" type="presOf" srcId="{924F5981-E193-43EC-9670-646C84C791B4}" destId="{039A5052-69D3-0E4C-A6B2-60DA167B9757}" srcOrd="0" destOrd="5" presId="urn:microsoft.com/office/officeart/2005/8/layout/list1"/>
    <dgm:cxn modelId="{E84553F6-B4E5-364F-A623-BBB1F3DA0B75}" type="presOf" srcId="{9AB3DB4A-4463-40B0-99A5-0336AFF70021}" destId="{039A5052-69D3-0E4C-A6B2-60DA167B9757}" srcOrd="0" destOrd="1" presId="urn:microsoft.com/office/officeart/2005/8/layout/list1"/>
    <dgm:cxn modelId="{B33A59FE-AB9B-4C39-AA42-AF245CE7604A}" srcId="{91D65218-2361-498B-9471-AC7A51757515}" destId="{924F5981-E193-43EC-9670-646C84C791B4}" srcOrd="5" destOrd="0" parTransId="{0F05BF16-6172-4C29-BAB9-6B5CC80EEF5F}" sibTransId="{6FEFC502-8561-41EB-A89A-8ABF4EDFC79C}"/>
    <dgm:cxn modelId="{93B89EFE-4190-A842-8ED1-F82548CFFE7A}" type="presOf" srcId="{91D65218-2361-498B-9471-AC7A51757515}" destId="{27D9645A-FBD3-9E42-AB73-5E782D64B266}" srcOrd="0" destOrd="0" presId="urn:microsoft.com/office/officeart/2005/8/layout/list1"/>
    <dgm:cxn modelId="{B54F9555-536A-0C40-B4D3-B04D2510E391}" type="presParOf" srcId="{E958C769-AD1C-6C41-9E2D-70A2A37A4AED}" destId="{6BC6418E-70BE-C644-B348-A3EC7DCD930A}" srcOrd="0" destOrd="0" presId="urn:microsoft.com/office/officeart/2005/8/layout/list1"/>
    <dgm:cxn modelId="{AF343844-24EF-5544-BF3D-1A51113E17EB}" type="presParOf" srcId="{6BC6418E-70BE-C644-B348-A3EC7DCD930A}" destId="{27D9645A-FBD3-9E42-AB73-5E782D64B266}" srcOrd="0" destOrd="0" presId="urn:microsoft.com/office/officeart/2005/8/layout/list1"/>
    <dgm:cxn modelId="{60637B23-2B96-C64C-97C2-34A2D5818029}" type="presParOf" srcId="{6BC6418E-70BE-C644-B348-A3EC7DCD930A}" destId="{71A90E3E-AED4-2A47-A0FB-2729C84CCC94}" srcOrd="1" destOrd="0" presId="urn:microsoft.com/office/officeart/2005/8/layout/list1"/>
    <dgm:cxn modelId="{ECF87859-6D2F-474C-A0E9-6243524766B0}" type="presParOf" srcId="{E958C769-AD1C-6C41-9E2D-70A2A37A4AED}" destId="{4CDEBB2C-60A1-784D-BDEE-11B5C96CFAFC}" srcOrd="1" destOrd="0" presId="urn:microsoft.com/office/officeart/2005/8/layout/list1"/>
    <dgm:cxn modelId="{5FACA7F8-9C90-1345-A92C-2F0DEB255949}" type="presParOf" srcId="{E958C769-AD1C-6C41-9E2D-70A2A37A4AED}" destId="{039A5052-69D3-0E4C-A6B2-60DA167B9757}" srcOrd="2" destOrd="0" presId="urn:microsoft.com/office/officeart/2005/8/layout/list1"/>
    <dgm:cxn modelId="{8FC0224F-87A3-C84D-B27E-30350C22EF08}" type="presParOf" srcId="{E958C769-AD1C-6C41-9E2D-70A2A37A4AED}" destId="{A66A9C8C-F251-B442-9F68-C3F8FCD82350}" srcOrd="3" destOrd="0" presId="urn:microsoft.com/office/officeart/2005/8/layout/list1"/>
    <dgm:cxn modelId="{36C81738-B5AE-CB48-86EE-757D6DB67470}" type="presParOf" srcId="{E958C769-AD1C-6C41-9E2D-70A2A37A4AED}" destId="{F4695882-6E14-9242-87D8-A93EB4EAED42}" srcOrd="4" destOrd="0" presId="urn:microsoft.com/office/officeart/2005/8/layout/list1"/>
    <dgm:cxn modelId="{9D271440-1373-F44F-8EA8-0D18A7D972E8}" type="presParOf" srcId="{F4695882-6E14-9242-87D8-A93EB4EAED42}" destId="{49A736EA-6CBF-404C-BB2D-6FB16318B6A5}" srcOrd="0" destOrd="0" presId="urn:microsoft.com/office/officeart/2005/8/layout/list1"/>
    <dgm:cxn modelId="{85DC1984-377A-DE4F-B463-CF3EEF2CFB4A}" type="presParOf" srcId="{F4695882-6E14-9242-87D8-A93EB4EAED42}" destId="{19AF5B97-5144-314D-9343-5247E7017DCC}" srcOrd="1" destOrd="0" presId="urn:microsoft.com/office/officeart/2005/8/layout/list1"/>
    <dgm:cxn modelId="{744F6EF1-4CDD-F14D-A6D6-DC9AC52A7063}" type="presParOf" srcId="{E958C769-AD1C-6C41-9E2D-70A2A37A4AED}" destId="{770471B7-648A-C74E-AD7E-E9C8D95496FB}" srcOrd="5" destOrd="0" presId="urn:microsoft.com/office/officeart/2005/8/layout/list1"/>
    <dgm:cxn modelId="{83D0F4C0-69E5-114A-B55A-DC1E6CBF61B8}" type="presParOf" srcId="{E958C769-AD1C-6C41-9E2D-70A2A37A4AED}" destId="{E8C4623D-E25F-714D-8D14-E7E766EB5A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B8015-F54B-4D6F-8D5E-2C43FC5E573C}" type="doc">
      <dgm:prSet loTypeId="urn:microsoft.com/office/officeart/2005/8/layout/arrow5" loCatId="relationship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07FA89-07F2-4C90-972F-3951A50111DF}">
      <dgm:prSet/>
      <dgm:spPr/>
      <dgm:t>
        <a:bodyPr/>
        <a:lstStyle/>
        <a:p>
          <a:r>
            <a:rPr lang="en-US" b="1" i="0"/>
            <a:t>Confusion Matrix for Best Model (Random Forest):</a:t>
          </a:r>
          <a:endParaRPr lang="en-US"/>
        </a:p>
      </dgm:t>
    </dgm:pt>
    <dgm:pt modelId="{5A02E8CE-BD56-40E1-8840-5ADCA1F8ECF8}" type="parTrans" cxnId="{56381C46-39F6-4970-A799-27BAA09649A8}">
      <dgm:prSet/>
      <dgm:spPr/>
      <dgm:t>
        <a:bodyPr/>
        <a:lstStyle/>
        <a:p>
          <a:endParaRPr lang="en-US"/>
        </a:p>
      </dgm:t>
    </dgm:pt>
    <dgm:pt modelId="{A407310D-D9E4-4C3E-ABA7-304CD7B2FDFB}" type="sibTrans" cxnId="{56381C46-39F6-4970-A799-27BAA09649A8}">
      <dgm:prSet/>
      <dgm:spPr/>
      <dgm:t>
        <a:bodyPr/>
        <a:lstStyle/>
        <a:p>
          <a:endParaRPr lang="en-US"/>
        </a:p>
      </dgm:t>
    </dgm:pt>
    <dgm:pt modelId="{C0C6D291-61EF-4B95-96A1-C79A78451F25}">
      <dgm:prSet/>
      <dgm:spPr/>
      <dgm:t>
        <a:bodyPr/>
        <a:lstStyle/>
        <a:p>
          <a:r>
            <a:rPr lang="en-US" b="1" i="0"/>
            <a:t>True Positives:</a:t>
          </a:r>
          <a:r>
            <a:rPr lang="en-US" b="0" i="0"/>
            <a:t> Correctly predicted completed bookings.</a:t>
          </a:r>
          <a:endParaRPr lang="en-US"/>
        </a:p>
      </dgm:t>
    </dgm:pt>
    <dgm:pt modelId="{AF1D8D48-FFD7-4E49-880A-3AA524F5C20C}" type="parTrans" cxnId="{08E52657-5913-456F-B652-9B3EB0032BE9}">
      <dgm:prSet/>
      <dgm:spPr/>
      <dgm:t>
        <a:bodyPr/>
        <a:lstStyle/>
        <a:p>
          <a:endParaRPr lang="en-US"/>
        </a:p>
      </dgm:t>
    </dgm:pt>
    <dgm:pt modelId="{4C2B1C73-22A6-4941-91D9-525562D0F95D}" type="sibTrans" cxnId="{08E52657-5913-456F-B652-9B3EB0032BE9}">
      <dgm:prSet/>
      <dgm:spPr/>
      <dgm:t>
        <a:bodyPr/>
        <a:lstStyle/>
        <a:p>
          <a:endParaRPr lang="en-US"/>
        </a:p>
      </dgm:t>
    </dgm:pt>
    <dgm:pt modelId="{AE66357F-9E1A-4392-967F-257FE1FB7E21}">
      <dgm:prSet/>
      <dgm:spPr/>
      <dgm:t>
        <a:bodyPr/>
        <a:lstStyle/>
        <a:p>
          <a:r>
            <a:rPr lang="en-US" b="1" i="0"/>
            <a:t>True Negatives:</a:t>
          </a:r>
          <a:r>
            <a:rPr lang="en-US" b="0" i="0"/>
            <a:t> Correctly predicted incomplete bookings.</a:t>
          </a:r>
          <a:endParaRPr lang="en-US"/>
        </a:p>
      </dgm:t>
    </dgm:pt>
    <dgm:pt modelId="{8F67AC7B-FDA8-4C87-BC0B-D18673394694}" type="parTrans" cxnId="{83678975-78BA-4CB4-93FA-4E56DAD01B07}">
      <dgm:prSet/>
      <dgm:spPr/>
      <dgm:t>
        <a:bodyPr/>
        <a:lstStyle/>
        <a:p>
          <a:endParaRPr lang="en-US"/>
        </a:p>
      </dgm:t>
    </dgm:pt>
    <dgm:pt modelId="{FA999509-F6A4-4BB0-9FE6-214B9DEF9530}" type="sibTrans" cxnId="{83678975-78BA-4CB4-93FA-4E56DAD01B07}">
      <dgm:prSet/>
      <dgm:spPr/>
      <dgm:t>
        <a:bodyPr/>
        <a:lstStyle/>
        <a:p>
          <a:endParaRPr lang="en-US"/>
        </a:p>
      </dgm:t>
    </dgm:pt>
    <dgm:pt modelId="{9C460B50-EA50-4BC6-95A3-AFE284CF2ACB}">
      <dgm:prSet/>
      <dgm:spPr/>
      <dgm:t>
        <a:bodyPr/>
        <a:lstStyle/>
        <a:p>
          <a:r>
            <a:rPr lang="en-US" b="1" i="0"/>
            <a:t>False Positives &amp; False Negatives:</a:t>
          </a:r>
          <a:r>
            <a:rPr lang="en-US" b="0" i="0"/>
            <a:t> Errors made by the model.</a:t>
          </a:r>
          <a:endParaRPr lang="en-US"/>
        </a:p>
      </dgm:t>
    </dgm:pt>
    <dgm:pt modelId="{482785C3-3B18-41CA-84F2-50408BCA9903}" type="parTrans" cxnId="{E23AD3A0-D043-4854-9316-E5810B89964B}">
      <dgm:prSet/>
      <dgm:spPr/>
      <dgm:t>
        <a:bodyPr/>
        <a:lstStyle/>
        <a:p>
          <a:endParaRPr lang="en-US"/>
        </a:p>
      </dgm:t>
    </dgm:pt>
    <dgm:pt modelId="{B8B25DB5-0E1B-4B7A-9913-5DF89F8A4D7F}" type="sibTrans" cxnId="{E23AD3A0-D043-4854-9316-E5810B89964B}">
      <dgm:prSet/>
      <dgm:spPr/>
      <dgm:t>
        <a:bodyPr/>
        <a:lstStyle/>
        <a:p>
          <a:endParaRPr lang="en-US"/>
        </a:p>
      </dgm:t>
    </dgm:pt>
    <dgm:pt modelId="{15B3CAFE-4B94-4E08-8B46-EE93B471802F}">
      <dgm:prSet/>
      <dgm:spPr/>
      <dgm:t>
        <a:bodyPr/>
        <a:lstStyle/>
        <a:p>
          <a:r>
            <a:rPr lang="en-US" b="1" i="0"/>
            <a:t>Interpretation:</a:t>
          </a:r>
          <a:r>
            <a:rPr lang="en-US" b="0" i="0"/>
            <a:t> Provide insights into the model's performance in different scenarios.</a:t>
          </a:r>
          <a:endParaRPr lang="en-US"/>
        </a:p>
      </dgm:t>
    </dgm:pt>
    <dgm:pt modelId="{3DDB7433-D171-494E-A29A-79CF840CF367}" type="parTrans" cxnId="{A004AFE0-8FF3-41F6-A71E-A555A2CCBB8B}">
      <dgm:prSet/>
      <dgm:spPr/>
      <dgm:t>
        <a:bodyPr/>
        <a:lstStyle/>
        <a:p>
          <a:endParaRPr lang="en-US"/>
        </a:p>
      </dgm:t>
    </dgm:pt>
    <dgm:pt modelId="{4AD406C2-4979-4C25-9529-521FE681E8DF}" type="sibTrans" cxnId="{A004AFE0-8FF3-41F6-A71E-A555A2CCBB8B}">
      <dgm:prSet/>
      <dgm:spPr/>
      <dgm:t>
        <a:bodyPr/>
        <a:lstStyle/>
        <a:p>
          <a:endParaRPr lang="en-US"/>
        </a:p>
      </dgm:t>
    </dgm:pt>
    <dgm:pt modelId="{EF855EA1-4E1F-2945-BB66-BAA23337AE12}" type="pres">
      <dgm:prSet presAssocID="{8D3B8015-F54B-4D6F-8D5E-2C43FC5E573C}" presName="diagram" presStyleCnt="0">
        <dgm:presLayoutVars>
          <dgm:dir/>
          <dgm:resizeHandles val="exact"/>
        </dgm:presLayoutVars>
      </dgm:prSet>
      <dgm:spPr/>
    </dgm:pt>
    <dgm:pt modelId="{25FBA854-98DA-6544-A1E8-5CC9B900E0D0}" type="pres">
      <dgm:prSet presAssocID="{6D07FA89-07F2-4C90-972F-3951A50111DF}" presName="arrow" presStyleLbl="node1" presStyleIdx="0" presStyleCnt="2">
        <dgm:presLayoutVars>
          <dgm:bulletEnabled val="1"/>
        </dgm:presLayoutVars>
      </dgm:prSet>
      <dgm:spPr/>
    </dgm:pt>
    <dgm:pt modelId="{7BFFE7F1-9FE9-EE46-83F8-FE307F008829}" type="pres">
      <dgm:prSet presAssocID="{15B3CAFE-4B94-4E08-8B46-EE93B471802F}" presName="arrow" presStyleLbl="node1" presStyleIdx="1" presStyleCnt="2">
        <dgm:presLayoutVars>
          <dgm:bulletEnabled val="1"/>
        </dgm:presLayoutVars>
      </dgm:prSet>
      <dgm:spPr/>
    </dgm:pt>
  </dgm:ptLst>
  <dgm:cxnLst>
    <dgm:cxn modelId="{56381C46-39F6-4970-A799-27BAA09649A8}" srcId="{8D3B8015-F54B-4D6F-8D5E-2C43FC5E573C}" destId="{6D07FA89-07F2-4C90-972F-3951A50111DF}" srcOrd="0" destOrd="0" parTransId="{5A02E8CE-BD56-40E1-8840-5ADCA1F8ECF8}" sibTransId="{A407310D-D9E4-4C3E-ABA7-304CD7B2FDFB}"/>
    <dgm:cxn modelId="{A8D9114C-DBE7-B84A-8FD3-04392363FDDE}" type="presOf" srcId="{C0C6D291-61EF-4B95-96A1-C79A78451F25}" destId="{25FBA854-98DA-6544-A1E8-5CC9B900E0D0}" srcOrd="0" destOrd="1" presId="urn:microsoft.com/office/officeart/2005/8/layout/arrow5"/>
    <dgm:cxn modelId="{AC860155-F2CA-B449-B726-FB1847DDC84B}" type="presOf" srcId="{6D07FA89-07F2-4C90-972F-3951A50111DF}" destId="{25FBA854-98DA-6544-A1E8-5CC9B900E0D0}" srcOrd="0" destOrd="0" presId="urn:microsoft.com/office/officeart/2005/8/layout/arrow5"/>
    <dgm:cxn modelId="{08E52657-5913-456F-B652-9B3EB0032BE9}" srcId="{6D07FA89-07F2-4C90-972F-3951A50111DF}" destId="{C0C6D291-61EF-4B95-96A1-C79A78451F25}" srcOrd="0" destOrd="0" parTransId="{AF1D8D48-FFD7-4E49-880A-3AA524F5C20C}" sibTransId="{4C2B1C73-22A6-4941-91D9-525562D0F95D}"/>
    <dgm:cxn modelId="{83678975-78BA-4CB4-93FA-4E56DAD01B07}" srcId="{6D07FA89-07F2-4C90-972F-3951A50111DF}" destId="{AE66357F-9E1A-4392-967F-257FE1FB7E21}" srcOrd="1" destOrd="0" parTransId="{8F67AC7B-FDA8-4C87-BC0B-D18673394694}" sibTransId="{FA999509-F6A4-4BB0-9FE6-214B9DEF9530}"/>
    <dgm:cxn modelId="{A7EA0E7A-04DB-8A49-AFDC-353803375F81}" type="presOf" srcId="{15B3CAFE-4B94-4E08-8B46-EE93B471802F}" destId="{7BFFE7F1-9FE9-EE46-83F8-FE307F008829}" srcOrd="0" destOrd="0" presId="urn:microsoft.com/office/officeart/2005/8/layout/arrow5"/>
    <dgm:cxn modelId="{E0A73D8A-E490-FB4B-B741-858D5294FDC8}" type="presOf" srcId="{AE66357F-9E1A-4392-967F-257FE1FB7E21}" destId="{25FBA854-98DA-6544-A1E8-5CC9B900E0D0}" srcOrd="0" destOrd="2" presId="urn:microsoft.com/office/officeart/2005/8/layout/arrow5"/>
    <dgm:cxn modelId="{E23AD3A0-D043-4854-9316-E5810B89964B}" srcId="{6D07FA89-07F2-4C90-972F-3951A50111DF}" destId="{9C460B50-EA50-4BC6-95A3-AFE284CF2ACB}" srcOrd="2" destOrd="0" parTransId="{482785C3-3B18-41CA-84F2-50408BCA9903}" sibTransId="{B8B25DB5-0E1B-4B7A-9913-5DF89F8A4D7F}"/>
    <dgm:cxn modelId="{ED09F7A5-7BD2-9B4B-AE98-50358493BF7B}" type="presOf" srcId="{8D3B8015-F54B-4D6F-8D5E-2C43FC5E573C}" destId="{EF855EA1-4E1F-2945-BB66-BAA23337AE12}" srcOrd="0" destOrd="0" presId="urn:microsoft.com/office/officeart/2005/8/layout/arrow5"/>
    <dgm:cxn modelId="{54839DD7-8F72-6143-A802-DE1684A701D8}" type="presOf" srcId="{9C460B50-EA50-4BC6-95A3-AFE284CF2ACB}" destId="{25FBA854-98DA-6544-A1E8-5CC9B900E0D0}" srcOrd="0" destOrd="3" presId="urn:microsoft.com/office/officeart/2005/8/layout/arrow5"/>
    <dgm:cxn modelId="{A004AFE0-8FF3-41F6-A71E-A555A2CCBB8B}" srcId="{8D3B8015-F54B-4D6F-8D5E-2C43FC5E573C}" destId="{15B3CAFE-4B94-4E08-8B46-EE93B471802F}" srcOrd="1" destOrd="0" parTransId="{3DDB7433-D171-494E-A29A-79CF840CF367}" sibTransId="{4AD406C2-4979-4C25-9529-521FE681E8DF}"/>
    <dgm:cxn modelId="{01683D0C-A230-EB4B-8FE9-CBF5C2A3E464}" type="presParOf" srcId="{EF855EA1-4E1F-2945-BB66-BAA23337AE12}" destId="{25FBA854-98DA-6544-A1E8-5CC9B900E0D0}" srcOrd="0" destOrd="0" presId="urn:microsoft.com/office/officeart/2005/8/layout/arrow5"/>
    <dgm:cxn modelId="{E1EC79B6-5564-864B-851B-3C040210B67D}" type="presParOf" srcId="{EF855EA1-4E1F-2945-BB66-BAA23337AE12}" destId="{7BFFE7F1-9FE9-EE46-83F8-FE307F00882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A5052-69D3-0E4C-A6B2-60DA167B9757}">
      <dsp:nvSpPr>
        <dsp:cNvPr id="0" name=""/>
        <dsp:cNvSpPr/>
      </dsp:nvSpPr>
      <dsp:spPr>
        <a:xfrm>
          <a:off x="0" y="559407"/>
          <a:ext cx="6714744" cy="2513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1139" tIns="291592" rIns="5211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Accuracy &amp; ROC-AUC:</a:t>
          </a:r>
          <a:br>
            <a:rPr lang="en-US" sz="1400" b="1" i="0" kern="1200"/>
          </a:br>
          <a:r>
            <a:rPr lang="en-US" sz="1400" b="1" i="0" kern="1200"/>
            <a:t>Model | Accuracy | ROC-AUC | Precision (Class 0) | Precision (Class 1) | Recall (Class 0) | Recall (Class 1) | F1-Score (Class 0) | F1-Score (Class 1)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Logistic Regression | 0.8505 | 0.5000 | 0.85 | 0.00 | 1.00 | 0.00 | 0.92 | 0.00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Decision Tree | 0.7567 | 0.5502 | 0.87 | 0.22 | 0.84 | 0.26 | 0.86 | 0.24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Random Forest | 0.8462 | 0.5210 | 0.86 | 0.40 | 0.98 | 0.06 | 0.92 | 0.10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Gradient Boosting | 0.8501 | 0.5005 | 0.85 | 0.31 | 1.00 | 0.00 | 0.92 | 0.00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Classification Report:</a:t>
          </a:r>
          <a:r>
            <a:rPr lang="en-US" sz="1400" b="0" i="0" kern="1200"/>
            <a:t> Precision, recall, and F1-score for each model.</a:t>
          </a:r>
          <a:endParaRPr lang="en-US" sz="1400" kern="1200"/>
        </a:p>
      </dsp:txBody>
      <dsp:txXfrm>
        <a:off x="0" y="559407"/>
        <a:ext cx="6714744" cy="2513700"/>
      </dsp:txXfrm>
    </dsp:sp>
    <dsp:sp modelId="{71A90E3E-AED4-2A47-A0FB-2729C84CCC94}">
      <dsp:nvSpPr>
        <dsp:cNvPr id="0" name=""/>
        <dsp:cNvSpPr/>
      </dsp:nvSpPr>
      <dsp:spPr>
        <a:xfrm>
          <a:off x="335737" y="352767"/>
          <a:ext cx="4700320" cy="4132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661" tIns="0" rIns="1776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Performance Results:</a:t>
          </a:r>
          <a:endParaRPr lang="en-US" sz="1400" kern="1200"/>
        </a:p>
      </dsp:txBody>
      <dsp:txXfrm>
        <a:off x="355912" y="372942"/>
        <a:ext cx="4659970" cy="372929"/>
      </dsp:txXfrm>
    </dsp:sp>
    <dsp:sp modelId="{E8C4623D-E25F-714D-8D14-E7E766EB5A6E}">
      <dsp:nvSpPr>
        <dsp:cNvPr id="0" name=""/>
        <dsp:cNvSpPr/>
      </dsp:nvSpPr>
      <dsp:spPr>
        <a:xfrm>
          <a:off x="0" y="3355347"/>
          <a:ext cx="6714744" cy="5953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1139" tIns="291592" rIns="5211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Random Forest showed the highest performance.</a:t>
          </a:r>
          <a:endParaRPr lang="en-US" sz="1400" kern="1200"/>
        </a:p>
      </dsp:txBody>
      <dsp:txXfrm>
        <a:off x="0" y="3355347"/>
        <a:ext cx="6714744" cy="595349"/>
      </dsp:txXfrm>
    </dsp:sp>
    <dsp:sp modelId="{19AF5B97-5144-314D-9343-5247E7017DCC}">
      <dsp:nvSpPr>
        <dsp:cNvPr id="0" name=""/>
        <dsp:cNvSpPr/>
      </dsp:nvSpPr>
      <dsp:spPr>
        <a:xfrm>
          <a:off x="335737" y="3148707"/>
          <a:ext cx="4700320" cy="4132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661" tIns="0" rIns="1776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Key Findings:</a:t>
          </a:r>
          <a:endParaRPr lang="en-US" sz="1400" kern="1200"/>
        </a:p>
      </dsp:txBody>
      <dsp:txXfrm>
        <a:off x="355912" y="3168882"/>
        <a:ext cx="4659970" cy="37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A854-98DA-6544-A1E8-5CC9B900E0D0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Confusion Matrix for Best Model (Random Forest):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True Positives:</a:t>
          </a:r>
          <a:r>
            <a:rPr lang="en-US" sz="1400" b="0" i="0" kern="1200"/>
            <a:t> Correctly predicted completed bookings.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True Negatives:</a:t>
          </a:r>
          <a:r>
            <a:rPr lang="en-US" sz="1400" b="0" i="0" kern="1200"/>
            <a:t> Correctly predicted incomplete bookings.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/>
            <a:t>False Positives &amp; False Negatives:</a:t>
          </a:r>
          <a:r>
            <a:rPr lang="en-US" sz="1400" b="0" i="0" kern="1200"/>
            <a:t> Errors made by the model.</a:t>
          </a:r>
          <a:endParaRPr lang="en-US" sz="1400" kern="1200"/>
        </a:p>
      </dsp:txBody>
      <dsp:txXfrm rot="5400000">
        <a:off x="2338" y="1088423"/>
        <a:ext cx="3587909" cy="2174491"/>
      </dsp:txXfrm>
    </dsp:sp>
    <dsp:sp modelId="{7BFFE7F1-9FE9-EE46-83F8-FE307F008829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Interpretation:</a:t>
          </a:r>
          <a:r>
            <a:rPr lang="en-US" sz="1800" b="0" i="0" kern="1200"/>
            <a:t> Provide insights into the model's performance in different scenarios.</a:t>
          </a:r>
          <a:endParaRPr lang="en-US" sz="1800" kern="1200"/>
        </a:p>
      </dsp:txBody>
      <dsp:txXfrm rot="-5400000">
        <a:off x="6925352" y="1088423"/>
        <a:ext cx="3587909" cy="21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264-F3B8-964A-FEED-051450CB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2EC1-72E5-C1F7-7EC4-B9356939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C1E4-E6E9-94EC-884D-7A7FB9D4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2793-50C7-6EE4-C33B-997C5B4F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337F-75FB-83B1-2778-362370A8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52E-9B2F-B223-5415-6CC6079B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486A-6514-54D0-6E58-18EBE5B1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F647-541D-85A9-8EBC-8EE9A785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A523-0D1A-468D-8007-FFA01EB9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A1A-2090-DC90-7768-27A2BD12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FC81D-42A6-5EA9-CCE5-8CB9078A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01997-A4E5-F779-CB65-BE4BCDDE5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D0D8-C103-EEA2-1561-1F06B74D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D447-D322-443F-892E-32CCB9BF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9E13-2197-75A2-DADD-4230F08F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88D2-187D-5A60-A90F-2002A9FF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53C7-D941-DB8C-AF66-77B7732D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A1A2-217D-05ED-BA28-2EE6D4B5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C348-E1FC-7143-646F-F6D662B3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EBBC-786E-AADE-EEF1-80E2436F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4029-3BA3-E0C3-4B15-A0199CF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A15D-703A-B33A-0137-7D5C2D22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6ACD-3BAD-A413-E642-8CA78620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3214-48AA-D198-5E7D-1016DBF3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6AB-CDE6-1477-DDD1-5E2F2C3E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37F-3415-4959-EB3E-BB007BBA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025B-9E43-BF01-F69F-2C9672D7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9B7F-7AC2-6D44-9637-7060CBDF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8AB1-5C62-4979-784C-F50BB49F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2745-9FCF-847F-6777-F5AA5454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F095-2BED-1123-BCF3-8E4E3851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6B18-80FF-6586-A650-E8CF569B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9345-A272-6324-7A17-85869A88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3E4F-EFB3-8664-396B-4F716AAC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5B673-93F1-3295-096A-5BADE1B4E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FA486-AB76-F576-087F-68D969935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95DB4-1770-6013-D2B0-03CCEED1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B058F-DDA1-6775-A331-7B64756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285F-647A-2E4D-7417-DEF39BA1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2CC9-5F56-43A7-67E1-C5AB4521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3AED1-9EA0-86B4-5DB3-55B83577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D017-03A3-D666-0A64-3DD8606A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C3C36-F848-FF51-D027-857E39F2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86892-2B0D-7D1A-EB61-F4632D4C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3C78F-612D-7960-521B-7EF4E98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C13D-C53D-14A9-2D9E-06FA8BA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04AA-6567-8B97-D097-3CDCA8F9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2B7D-499A-71C5-04E8-7D6C8162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1366-01CD-B2AD-339C-662C3245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AB7F-9A27-C8F6-F88A-BC128976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539A-8C41-FA24-55CA-A5637143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140C-BF0A-BCA7-3A4E-781D406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0278-6771-B637-846E-BBCA1C28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EBFDB-9DAF-D413-6125-F9D18A1A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8A8A-C2E8-654D-6B61-7CA0979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7A2A-6F1C-A463-E843-1E50ED5F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4876-FEEB-2656-97B4-E9A5F0EB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220-5EF5-79A1-4B44-97E7B9CE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6CB8F-A9E1-E874-5339-BF21A3CC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98F9-386F-D42E-8EDB-317D7DD2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EA81-0587-83E8-7369-7C01FBDED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651A6-DADE-C24F-AE95-2D38F8EDFE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44F8-1CF5-1553-0C39-E89E03F2C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E963-A7FF-EFC4-8202-CD234309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1CF16-913C-7D48-A931-B2813BE78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AAF42-9755-52E5-B347-FE1272F3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6143625" cy="2858363"/>
          </a:xfrm>
        </p:spPr>
        <p:txBody>
          <a:bodyPr>
            <a:normAutofit/>
          </a:bodyPr>
          <a:lstStyle/>
          <a:p>
            <a:pPr algn="l"/>
            <a:r>
              <a:rPr lang="en-US" sz="6700" b="0" i="0" u="none" strike="noStrike">
                <a:solidFill>
                  <a:schemeClr val="bg1"/>
                </a:solidFill>
                <a:effectLst/>
                <a:latin typeface="-webkit-standard"/>
              </a:rPr>
              <a:t>Customer Booking Analysis &amp; Prediction</a:t>
            </a:r>
            <a:endParaRPr lang="en-US" sz="6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8F62-1855-4D16-E12C-91919BBE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6147335" cy="159450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RAMESH BONALA</a:t>
            </a:r>
          </a:p>
        </p:txBody>
      </p:sp>
      <p:pic>
        <p:nvPicPr>
          <p:cNvPr id="24" name="Picture 23" descr="Magnifying glass showing decling performance">
            <a:extLst>
              <a:ext uri="{FF2B5EF4-FFF2-40B4-BE49-F238E27FC236}">
                <a16:creationId xmlns:a16="http://schemas.microsoft.com/office/drawing/2014/main" id="{EF816C21-00BA-1FC4-DE30-3177017A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1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E5B3-AEC3-1203-C017-5F31A526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2800" b="1" i="0" u="none" strike="noStrike" dirty="0">
                <a:solidFill>
                  <a:schemeClr val="bg1"/>
                </a:solidFill>
                <a:effectLst/>
              </a:rPr>
              <a:t>Feature Importance (Random Forest)</a:t>
            </a:r>
            <a:br>
              <a:rPr lang="en-US" sz="2800" b="1" i="0" u="none" strike="noStrike" dirty="0">
                <a:solidFill>
                  <a:schemeClr val="bg1"/>
                </a:solidFill>
                <a:effectLst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3D0EF-F332-F8E4-491B-9D7019ADA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76" b="-8"/>
          <a:stretch/>
        </p:blipFill>
        <p:spPr bwMode="auto">
          <a:xfrm>
            <a:off x="835024" y="1708875"/>
            <a:ext cx="5260976" cy="40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0-BC14-BE4A-D251-725C2E15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Key Findings:</a:t>
            </a:r>
            <a:endParaRPr lang="en-US" sz="24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0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80FAB92-2782-C4BC-EA89-8675AE1E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262" r="-1" b="17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3C4E6-A8EF-208D-9628-730B4887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Confusion Matrix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6374D1-44FE-F277-CE5C-898CFB36A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638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81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980E2-8906-4E29-198E-5D054E9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1" i="0" u="none" strike="noStrike">
                <a:effectLst/>
              </a:rPr>
              <a:t>Performance Summary Table</a:t>
            </a:r>
            <a:br>
              <a:rPr lang="en-US" sz="3700" b="1" i="0" u="none" strike="noStrike">
                <a:effectLst/>
              </a:rPr>
            </a:br>
            <a:endParaRPr lang="en-US" sz="370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F653095-6A29-317D-443B-D684A367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6021383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effectLst/>
              </a:rPr>
              <a:t>Comparison of All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Model | Accuracy | ROC-AUC | Cross-Validation ROC-AUC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Logistic Regression | 0.8505 | 0.5000 | 0.6358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Decision Tree | 0.7567 | 0.5502 | 0.4510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Random Forest | 0.8462 | 0.5210 | 0.4406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Gradient Boosting | 0.8501 | 0.5005 | 0.4581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effectLst/>
              </a:rPr>
              <a:t>Result:</a:t>
            </a:r>
            <a:r>
              <a:rPr lang="en-US" sz="1700" b="0" i="0" u="none" strike="noStrike" dirty="0">
                <a:effectLst/>
              </a:rPr>
              <a:t> Random Forest performs the best in all metrics.</a:t>
            </a:r>
          </a:p>
          <a:p>
            <a:endParaRPr lang="en-US" sz="17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34D217F-4526-00CF-EAC2-6F766F7C3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832" r="4868" b="2"/>
          <a:stretch/>
        </p:blipFill>
        <p:spPr>
          <a:xfrm>
            <a:off x="7148945" y="1"/>
            <a:ext cx="5049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2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481F1-E4E5-6D39-A69E-0920E189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b="1" i="0" u="none" strike="noStrike">
                <a:solidFill>
                  <a:schemeClr val="bg1"/>
                </a:solidFill>
                <a:effectLst/>
              </a:rPr>
              <a:t>Conclusion</a:t>
            </a:r>
            <a:br>
              <a:rPr lang="en-US" sz="4000" b="1" i="0" u="none" strike="noStrike">
                <a:solidFill>
                  <a:schemeClr val="bg1"/>
                </a:solidFill>
                <a:effectLst/>
              </a:rPr>
            </a:b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8D8-2A0A-5750-8D78-C54362A1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571"/>
            <a:ext cx="6761017" cy="34913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Key Takeaways:</a:t>
            </a:r>
            <a:endParaRPr lang="en-US" sz="15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Random Forest model outperforms other models in predicting booking completion.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Feature engineering plays a significant role in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Further improvements could include hyperparameter tuning and incorporating more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Next Steps:</a:t>
            </a:r>
            <a:endParaRPr lang="en-US" sz="1500" b="0" i="0" u="none" strike="noStrike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Model deployment and testing in real-world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Continuous monitoring and model updates as new data arrives.</a:t>
            </a:r>
          </a:p>
          <a:p>
            <a:endParaRPr lang="en-US" sz="15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E9F4-FFF6-D4A5-8747-74EFE1D7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87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erial view of a highway near the ocean">
            <a:extLst>
              <a:ext uri="{FF2B5EF4-FFF2-40B4-BE49-F238E27FC236}">
                <a16:creationId xmlns:a16="http://schemas.microsoft.com/office/drawing/2014/main" id="{5FD4FB1C-DAFA-5546-43FB-9928F420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9947-C4B0-D1BE-C5DC-99205567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b="1" i="0" u="none" strike="noStrike">
                <a:solidFill>
                  <a:schemeClr val="bg1"/>
                </a:solidFill>
                <a:effectLst/>
              </a:rPr>
              <a:t>Thank You</a:t>
            </a:r>
            <a:br>
              <a:rPr lang="en-US" sz="3900" b="1" i="0" u="none" strike="noStrike">
                <a:solidFill>
                  <a:schemeClr val="bg1"/>
                </a:solidFill>
                <a:effectLst/>
              </a:rPr>
            </a:br>
            <a:br>
              <a:rPr lang="en-US" sz="3900" b="0" i="0" u="none" strike="noStrike">
                <a:solidFill>
                  <a:schemeClr val="bg1"/>
                </a:solidFill>
                <a:effectLst/>
              </a:rPr>
            </a:br>
            <a:br>
              <a:rPr lang="en-US" sz="3900">
                <a:solidFill>
                  <a:schemeClr val="bg1"/>
                </a:solidFill>
              </a:rPr>
            </a:br>
            <a:endParaRPr lang="en-US" sz="39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7B8-A166-7CC5-CFDC-B11866CE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Questions?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NC lathe processing">
            <a:extLst>
              <a:ext uri="{FF2B5EF4-FFF2-40B4-BE49-F238E27FC236}">
                <a16:creationId xmlns:a16="http://schemas.microsoft.com/office/drawing/2014/main" id="{161B2F6D-3EB3-CE60-A545-E7BC76BA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AFFBE-327B-F923-3720-B3C60B0F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u="none" strike="noStrike">
                <a:solidFill>
                  <a:schemeClr val="bg1"/>
                </a:solidFill>
                <a:effectLst/>
              </a:rPr>
              <a:t>A Machine Learning Approach for Predicting Booking Completion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80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EDB06-9B3F-4FCA-7619-6BFCE51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Project Overview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CA22-3B64-A06C-A1DB-F9BB7395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Objective: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Analyzed customer booking data to predict the likelihood of booking completion.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Used machine learning models to identify important features influencing booking completion.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Dataset: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Source: Customer booking data (CSV format)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Key variables: Flight details, booking status, customer information, etc.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0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51FCA0-3ED7-5F18-9F06-C44AD39D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400" b="0" i="0" u="none" strike="noStrike">
                <a:effectLst/>
                <a:latin typeface="-webkit-standard"/>
              </a:rPr>
              <a:t>Data Preprocessing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6D1-3FBB-3856-12FA-048D92B8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Data Cleaning:</a:t>
            </a:r>
            <a:r>
              <a:rPr lang="en-US" sz="20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 Handled missing values, dropped irrelevant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Feature Engineering:</a:t>
            </a:r>
            <a:endParaRPr lang="en-US" sz="2000" b="0" i="0" u="none" strike="noStrike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Created features like "is_weekend_flight" and "is_long_trip."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Applied one-hot encoding to categorical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Exploratory Data Analysis (EDA):</a:t>
            </a:r>
            <a:endParaRPr lang="en-US" sz="2000" b="0" i="0" u="none" strike="noStrike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Visualized distributions of important features (e.g., booking completion status).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0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DD2FCC1E-CF07-1B02-AFC3-16493FAB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A29F-43B1-40DC-EAE2-2E781D90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b="1" i="0" u="none" strike="noStrike">
                <a:solidFill>
                  <a:schemeClr val="bg1"/>
                </a:solidFill>
                <a:effectLst/>
              </a:rPr>
              <a:t>Feature Engineering &amp; Encoding</a:t>
            </a:r>
            <a:br>
              <a:rPr lang="en-US" sz="2400" b="1" i="0" u="none" strike="noStrike">
                <a:solidFill>
                  <a:schemeClr val="bg1"/>
                </a:solidFill>
                <a:effectLst/>
              </a:rPr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4BF-F5C7-E3A3-6715-C3C867E3B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bg1"/>
                </a:solidFill>
                <a:effectLst/>
              </a:rPr>
              <a:t>Feature Creation:</a:t>
            </a:r>
            <a:endParaRPr lang="en-US" sz="1700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bg1"/>
                </a:solidFill>
                <a:effectLst/>
              </a:rPr>
              <a:t>Weekend Flight Flag:</a:t>
            </a:r>
            <a:r>
              <a:rPr lang="en-US" sz="1700" b="0" i="0" u="none" strike="noStrike">
                <a:solidFill>
                  <a:schemeClr val="bg1"/>
                </a:solidFill>
                <a:effectLst/>
              </a:rPr>
              <a:t> Identified if the flight is on the weekend.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bg1"/>
                </a:solidFill>
                <a:effectLst/>
              </a:rPr>
              <a:t>Long Trip Flag:</a:t>
            </a:r>
            <a:r>
              <a:rPr lang="en-US" sz="1700" b="0" i="0" u="none" strike="noStrike">
                <a:solidFill>
                  <a:schemeClr val="bg1"/>
                </a:solidFill>
                <a:effectLst/>
              </a:rPr>
              <a:t> Flagged trips longer than 7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bg1"/>
                </a:solidFill>
                <a:effectLst/>
              </a:rPr>
              <a:t>One-Hot Encoding:</a:t>
            </a:r>
            <a:endParaRPr lang="en-US" sz="1700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solidFill>
                  <a:schemeClr val="bg1"/>
                </a:solidFill>
                <a:effectLst/>
              </a:rPr>
              <a:t>Converted categorical variables like sales_channel, trip_type, and flight_day into binary features.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FC3E5-CEBF-1A2E-E07C-6F15AB6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>
                <a:solidFill>
                  <a:schemeClr val="bg1"/>
                </a:solidFill>
                <a:effectLst/>
              </a:rPr>
              <a:t>Data Splitting &amp; Model Preparation</a:t>
            </a:r>
            <a:br>
              <a:rPr lang="en-US" b="1" i="0" u="none" strike="noStrike">
                <a:solidFill>
                  <a:schemeClr val="bg1"/>
                </a:solidFill>
                <a:effectLst/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7798-9002-347B-B690-6B18143E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Training/Test Split: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bg1"/>
                </a:solidFill>
                <a:effectLst/>
              </a:rPr>
              <a:t>Split the data into 70% training and 30%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Target Variable: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Booking Complete:</a:t>
            </a:r>
            <a:r>
              <a:rPr lang="en-US" b="0" i="0" u="none" strike="noStrike">
                <a:solidFill>
                  <a:schemeClr val="bg1"/>
                </a:solidFill>
                <a:effectLst/>
              </a:rPr>
              <a:t> Predicting whether the booking is completed (binary classification).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1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68D8D-705D-FF7B-DFB4-B9B46837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>
                <a:solidFill>
                  <a:schemeClr val="bg1"/>
                </a:solidFill>
                <a:effectLst/>
              </a:rPr>
              <a:t>Machine Learning Models</a:t>
            </a:r>
            <a:br>
              <a:rPr lang="en-US" b="1" i="0" u="none" strike="noStrike">
                <a:solidFill>
                  <a:schemeClr val="bg1"/>
                </a:solidFill>
                <a:effectLst/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F632-B9F0-54A8-D7FC-8BDF776B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Models Used: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Logistic Regression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Decision Tree Classifier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Random Forest Classifier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Gradient Boosting Classifier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Evaluation Metrics:</a:t>
            </a:r>
            <a:endParaRPr lang="en-US" b="0" i="0" u="none" strike="noStrike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bg1"/>
                </a:solidFill>
                <a:effectLst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bg1"/>
                </a:solidFill>
                <a:effectLst/>
              </a:rPr>
              <a:t>ROC-AUC score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78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75FA0-7743-B52B-E07B-B3846487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effectLst/>
              </a:rPr>
              <a:t>Model Training &amp; Evaluation</a:t>
            </a:r>
            <a:endParaRPr lang="en-US" sz="4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F475DD-D8A2-9399-F301-41967EC3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27F4C0A-81A4-80A4-0EF4-8F83E3D60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27042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74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54009-C94B-9EC4-0E11-24B52D21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b="1" i="0" u="none" strike="noStrike">
                <a:effectLst/>
              </a:rPr>
              <a:t>Cross-Validation</a:t>
            </a:r>
            <a:br>
              <a:rPr lang="en-US" sz="4000" b="1" i="0" u="none" strike="noStrike">
                <a:effectLst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05BC-F718-0473-5B67-928A260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Model Validation:</a:t>
            </a:r>
            <a:endParaRPr lang="en-US" sz="2400" b="0" i="0" u="none" strike="noStrike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Applied 5-fold cross-validation for all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Cross-Validation ROC-AUC scores:</a:t>
            </a:r>
            <a:r>
              <a:rPr lang="en-US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 Provided mean and standard deviation for each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Result:</a:t>
            </a:r>
            <a:r>
              <a:rPr lang="en-US" sz="2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 Cross-validation confirmed Random Forest's robustness.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0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51</TotalTime>
  <Words>614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Calibri</vt:lpstr>
      <vt:lpstr>Office Theme</vt:lpstr>
      <vt:lpstr>Customer Booking Analysis &amp; Prediction</vt:lpstr>
      <vt:lpstr>A Machine Learning Approach for Predicting Booking Completion</vt:lpstr>
      <vt:lpstr>Project Overview</vt:lpstr>
      <vt:lpstr>Data Preprocessing</vt:lpstr>
      <vt:lpstr>Feature Engineering &amp; Encoding </vt:lpstr>
      <vt:lpstr>Data Splitting &amp; Model Preparation </vt:lpstr>
      <vt:lpstr>Machine Learning Models </vt:lpstr>
      <vt:lpstr>Model Training &amp; Evaluation</vt:lpstr>
      <vt:lpstr>Cross-Validation </vt:lpstr>
      <vt:lpstr>Feature Importance (Random Forest) </vt:lpstr>
      <vt:lpstr>Confusion Matrix</vt:lpstr>
      <vt:lpstr>Performance Summary Table </vt:lpstr>
      <vt:lpstr>Conclusion </vt:lpstr>
      <vt:lpstr>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Bonala</dc:creator>
  <cp:lastModifiedBy>Ramesh Bonala</cp:lastModifiedBy>
  <cp:revision>2</cp:revision>
  <dcterms:created xsi:type="dcterms:W3CDTF">2025-04-28T04:34:33Z</dcterms:created>
  <dcterms:modified xsi:type="dcterms:W3CDTF">2025-04-28T05:57:57Z</dcterms:modified>
</cp:coreProperties>
</file>