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308" r:id="rId3"/>
    <p:sldId id="257" r:id="rId4"/>
    <p:sldId id="303" r:id="rId5"/>
    <p:sldId id="286" r:id="rId6"/>
    <p:sldId id="285" r:id="rId7"/>
    <p:sldId id="258" r:id="rId8"/>
    <p:sldId id="300" r:id="rId9"/>
    <p:sldId id="305" r:id="rId10"/>
    <p:sldId id="259" r:id="rId11"/>
    <p:sldId id="276" r:id="rId12"/>
    <p:sldId id="266" r:id="rId13"/>
    <p:sldId id="289" r:id="rId14"/>
    <p:sldId id="267" r:id="rId15"/>
    <p:sldId id="277" r:id="rId16"/>
    <p:sldId id="278" r:id="rId17"/>
    <p:sldId id="279" r:id="rId18"/>
    <p:sldId id="295" r:id="rId19"/>
    <p:sldId id="301" r:id="rId20"/>
    <p:sldId id="260" r:id="rId21"/>
    <p:sldId id="261" r:id="rId22"/>
    <p:sldId id="262" r:id="rId23"/>
    <p:sldId id="294" r:id="rId24"/>
    <p:sldId id="263" r:id="rId25"/>
    <p:sldId id="264" r:id="rId26"/>
    <p:sldId id="265" r:id="rId27"/>
    <p:sldId id="296" r:id="rId28"/>
    <p:sldId id="269" r:id="rId29"/>
    <p:sldId id="271" r:id="rId30"/>
    <p:sldId id="272" r:id="rId31"/>
    <p:sldId id="283" r:id="rId32"/>
    <p:sldId id="284" r:id="rId33"/>
    <p:sldId id="273" r:id="rId34"/>
    <p:sldId id="270" r:id="rId35"/>
    <p:sldId id="288" r:id="rId36"/>
    <p:sldId id="268" r:id="rId37"/>
    <p:sldId id="280" r:id="rId38"/>
    <p:sldId id="281" r:id="rId39"/>
    <p:sldId id="282" r:id="rId40"/>
    <p:sldId id="274" r:id="rId41"/>
    <p:sldId id="297" r:id="rId42"/>
    <p:sldId id="290" r:id="rId43"/>
    <p:sldId id="298" r:id="rId44"/>
    <p:sldId id="304" r:id="rId45"/>
    <p:sldId id="306" r:id="rId46"/>
    <p:sldId id="307" r:id="rId47"/>
    <p:sldId id="275" r:id="rId48"/>
    <p:sldId id="299" r:id="rId49"/>
    <p:sldId id="302" r:id="rId50"/>
    <p:sldId id="291" r:id="rId51"/>
    <p:sldId id="293" r:id="rId52"/>
    <p:sldId id="292" r:id="rId53"/>
    <p:sldId id="287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0A7E2"/>
    <a:srgbClr val="009A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 autoAdjust="0"/>
    <p:restoredTop sz="94697" autoAdjust="0"/>
  </p:normalViewPr>
  <p:slideViewPr>
    <p:cSldViewPr>
      <p:cViewPr>
        <p:scale>
          <a:sx n="68" d="100"/>
          <a:sy n="68" d="100"/>
        </p:scale>
        <p:origin x="-1218" y="-2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C4B30C-BD20-432B-A878-7AF89631C4D7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DF190C-A4FF-4D4A-8742-2D6C80D06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27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lvl="2" indent="0" algn="l">
              <a:buFont typeface="Arial" panose="020B0604020202020204" pitchFamily="34" charset="0"/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TypeScript compiler, named 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tsc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iswritten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TypeScript that can be compiled into regular JavaScript that can be executed in any JavaScript engine in any host.</a:t>
            </a:r>
          </a:p>
          <a:p>
            <a:pPr marL="914400" lvl="2" indent="0" algn="l">
              <a:buFont typeface="Arial" panose="020B0604020202020204" pitchFamily="34" charset="0"/>
              <a:buNone/>
            </a:pPr>
            <a:r>
              <a:rPr lang="en-IN" sz="900" dirty="0" smtClean="0">
                <a:solidFill>
                  <a:schemeClr val="tx1"/>
                </a:solidFill>
              </a:rPr>
              <a:t>Typescript 0.9, released in 2013, added support for generics</a:t>
            </a:r>
          </a:p>
          <a:p>
            <a:pPr marL="914400" lvl="2" indent="0" algn="l">
              <a:buFont typeface="Arial" panose="020B0604020202020204" pitchFamily="34" charset="0"/>
              <a:buNone/>
            </a:pPr>
            <a:r>
              <a:rPr lang="en-IN" sz="900" dirty="0" smtClean="0">
                <a:solidFill>
                  <a:schemeClr val="tx1"/>
                </a:solidFill>
              </a:rPr>
              <a:t>Typescript 1.0 was released at Build 2014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C9593-C317-445E-8EA1-13B264B0B5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180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fld id="{1FFA8A62-BA18-4E52-9309-8B09A658655A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fld id="{C75ECD58-78DE-418D-AB70-45586B3275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73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8A62-BA18-4E52-9309-8B09A658655A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CD58-78DE-418D-AB70-45586B32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723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8A62-BA18-4E52-9309-8B09A658655A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CD58-78DE-418D-AB70-45586B32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967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5778"/>
            <a:ext cx="8229600" cy="706090"/>
          </a:xfrm>
        </p:spPr>
        <p:txBody>
          <a:bodyPr/>
          <a:lstStyle>
            <a:lvl1pPr>
              <a:defRPr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8A62-BA18-4E52-9309-8B09A658655A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CD58-78DE-418D-AB70-45586B3275A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0886" y="0"/>
            <a:ext cx="190398" cy="980728"/>
          </a:xfrm>
          <a:prstGeom prst="rect">
            <a:avLst/>
          </a:prstGeom>
          <a:solidFill>
            <a:srgbClr val="00A7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https://pbs.twimg.com/profile_images/2660272602/87a5a0fdc86455c3f94b0b0eebfdb1b9_norma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975" y="-16782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4943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8A62-BA18-4E52-9309-8B09A658655A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CD58-78DE-418D-AB70-45586B32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74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8A62-BA18-4E52-9309-8B09A658655A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CD58-78DE-418D-AB70-45586B32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6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8A62-BA18-4E52-9309-8B09A658655A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CD58-78DE-418D-AB70-45586B32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17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8A62-BA18-4E52-9309-8B09A658655A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CD58-78DE-418D-AB70-45586B32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64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8A62-BA18-4E52-9309-8B09A658655A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CD58-78DE-418D-AB70-45586B32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22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8A62-BA18-4E52-9309-8B09A658655A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CD58-78DE-418D-AB70-45586B32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96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8A62-BA18-4E52-9309-8B09A658655A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CD58-78DE-418D-AB70-45586B32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82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</a:defRPr>
            </a:lvl1pPr>
          </a:lstStyle>
          <a:p>
            <a:fld id="{1FFA8A62-BA18-4E52-9309-8B09A658655A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</a:defRPr>
            </a:lvl1pPr>
          </a:lstStyle>
          <a:p>
            <a:fld id="{C75ECD58-78DE-418D-AB70-45586B3275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811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Segoe UI Light" panose="020B0502040204020203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Segoe UI Light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Light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shkenas/coffeescript/wiki/list-of-languages-that-compile-to-js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Mixi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ypescriptlang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5427" y="4869160"/>
            <a:ext cx="6400800" cy="1008111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cs typeface="Segoe UI Semilight" panose="020B0402040204020203" pitchFamily="34" charset="0"/>
              </a:rPr>
              <a:t>Pariwesh Gupta	</a:t>
            </a:r>
          </a:p>
          <a:p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1026" name="Picture 2" descr="TypeScript 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318" y="2348880"/>
            <a:ext cx="3227019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69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Types / Optional Type 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Static Types</a:t>
            </a:r>
          </a:p>
          <a:p>
            <a:pPr lvl="1"/>
            <a:r>
              <a:rPr lang="en-US" dirty="0" smtClean="0"/>
              <a:t>Any</a:t>
            </a:r>
          </a:p>
          <a:p>
            <a:pPr lvl="1"/>
            <a:r>
              <a:rPr lang="en-US" dirty="0" smtClean="0"/>
              <a:t>Primitive</a:t>
            </a:r>
          </a:p>
          <a:p>
            <a:pPr lvl="2"/>
            <a:r>
              <a:rPr lang="en-US" dirty="0" smtClean="0"/>
              <a:t>Number</a:t>
            </a:r>
          </a:p>
          <a:p>
            <a:pPr lvl="2"/>
            <a:r>
              <a:rPr lang="en-US" dirty="0" smtClean="0"/>
              <a:t>Boolean</a:t>
            </a:r>
          </a:p>
          <a:p>
            <a:pPr lvl="2"/>
            <a:r>
              <a:rPr lang="en-US" dirty="0" smtClean="0"/>
              <a:t>String</a:t>
            </a:r>
          </a:p>
          <a:p>
            <a:pPr lvl="2"/>
            <a:r>
              <a:rPr lang="en-US" dirty="0" smtClean="0"/>
              <a:t>Void</a:t>
            </a:r>
          </a:p>
          <a:p>
            <a:pPr lvl="2"/>
            <a:r>
              <a:rPr lang="en-US" dirty="0" smtClean="0"/>
              <a:t>Null</a:t>
            </a:r>
          </a:p>
          <a:p>
            <a:pPr lvl="2"/>
            <a:r>
              <a:rPr lang="en-US" dirty="0" smtClean="0"/>
              <a:t>Undefined -&gt; same as JavaScript “undefined” type</a:t>
            </a:r>
          </a:p>
          <a:p>
            <a:pPr lvl="1"/>
            <a:r>
              <a:rPr lang="en-US" dirty="0" smtClean="0"/>
              <a:t>Array</a:t>
            </a:r>
          </a:p>
          <a:p>
            <a:pPr lvl="1"/>
            <a:r>
              <a:rPr lang="en-US" dirty="0" err="1" smtClean="0"/>
              <a:t>Enum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00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Datatypes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Does not have separate integer and float/double type</a:t>
            </a:r>
          </a:p>
          <a:p>
            <a:r>
              <a:rPr lang="en-US" dirty="0" smtClean="0"/>
              <a:t>A</a:t>
            </a:r>
            <a:r>
              <a:rPr lang="en-IN" dirty="0" err="1" smtClean="0"/>
              <a:t>ll</a:t>
            </a:r>
            <a:r>
              <a:rPr lang="en-IN" dirty="0" smtClean="0"/>
              <a:t> </a:t>
            </a:r>
            <a:r>
              <a:rPr lang="en-IN" dirty="0"/>
              <a:t>numbers in </a:t>
            </a:r>
            <a:r>
              <a:rPr lang="en-IN" dirty="0" err="1"/>
              <a:t>TypeScript</a:t>
            </a:r>
            <a:r>
              <a:rPr lang="en-IN" dirty="0"/>
              <a:t> are floating point values. These </a:t>
            </a:r>
            <a:r>
              <a:rPr lang="en-IN" dirty="0" smtClean="0"/>
              <a:t>floating </a:t>
            </a:r>
            <a:r>
              <a:rPr lang="en-IN" dirty="0"/>
              <a:t>point numbers get the type 'number'.</a:t>
            </a:r>
            <a:endParaRPr lang="en-US" dirty="0"/>
          </a:p>
          <a:p>
            <a:pPr marL="0" indent="0">
              <a:buNone/>
            </a:pP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x:number = 55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y:number = 123.4567</a:t>
            </a: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 smtClean="0"/>
              <a:t>boolean</a:t>
            </a:r>
            <a:r>
              <a:rPr lang="en-US" dirty="0" smtClean="0"/>
              <a:t> – true/false value</a:t>
            </a:r>
            <a:endParaRPr lang="en-US" dirty="0"/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hasPassport:boolean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 // or false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string - Both </a:t>
            </a:r>
            <a:r>
              <a:rPr lang="en-US" dirty="0"/>
              <a:t>single quote or double quote could be used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msg1 = 'hello from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TypeScript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msg2 = "hello from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TypeScript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No </a:t>
            </a:r>
            <a:r>
              <a:rPr lang="en-US" dirty="0"/>
              <a:t>separate char type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character = 'a'</a:t>
            </a:r>
          </a:p>
        </p:txBody>
      </p:sp>
    </p:spTree>
    <p:extLst>
      <p:ext uri="{BB962C8B-B14F-4D97-AF65-F5344CB8AC3E}">
        <p14:creationId xmlns:p14="http://schemas.microsoft.com/office/powerpoint/2010/main" val="125619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Optional Type 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TypeScript</a:t>
            </a:r>
            <a:r>
              <a:rPr lang="en-US" dirty="0" smtClean="0"/>
              <a:t> tries to infer type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16832"/>
            <a:ext cx="6999178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50" y="3810000"/>
            <a:ext cx="5708211" cy="915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76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Type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n-US" dirty="0" err="1" smtClean="0"/>
              <a:t>TypeScript</a:t>
            </a:r>
            <a:r>
              <a:rPr lang="en-US" dirty="0" smtClean="0"/>
              <a:t> tries to infer type</a:t>
            </a:r>
          </a:p>
          <a:p>
            <a:r>
              <a:rPr lang="en-US" dirty="0" smtClean="0"/>
              <a:t>Four ways of variable declaration -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600" dirty="0" smtClean="0"/>
              <a:t>Declare </a:t>
            </a:r>
            <a:r>
              <a:rPr lang="en-IN" sz="1600" dirty="0"/>
              <a:t>its type and value (as a literal) in one statement.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600" dirty="0" smtClean="0"/>
              <a:t>Declare </a:t>
            </a:r>
            <a:r>
              <a:rPr lang="en-IN" sz="1600" dirty="0"/>
              <a:t>its type but no value. The value will be set to undefined.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600" dirty="0" smtClean="0"/>
              <a:t>Declare </a:t>
            </a:r>
            <a:r>
              <a:rPr lang="en-IN" sz="1600" dirty="0"/>
              <a:t>its value but no type. The variable will be of type Any (</a:t>
            </a:r>
            <a:r>
              <a:rPr lang="en-IN" sz="1600" dirty="0" smtClean="0"/>
              <a:t>that is</a:t>
            </a:r>
            <a:r>
              <a:rPr lang="en-IN" sz="1600" dirty="0"/>
              <a:t>, an old-school dynamic JavaScript variable), but its type may </a:t>
            </a:r>
            <a:r>
              <a:rPr lang="en-IN" sz="1600" dirty="0" smtClean="0"/>
              <a:t>be inferred based </a:t>
            </a:r>
            <a:r>
              <a:rPr lang="en-IN" sz="1600" dirty="0"/>
              <a:t>on its value.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600" dirty="0" smtClean="0"/>
              <a:t>Declare </a:t>
            </a:r>
            <a:r>
              <a:rPr lang="en-IN" sz="1600" dirty="0"/>
              <a:t>neither value nor type. The variable will be of type </a:t>
            </a:r>
            <a:r>
              <a:rPr lang="en-IN" sz="1600" dirty="0" smtClean="0"/>
              <a:t>Any, and </a:t>
            </a:r>
            <a:r>
              <a:rPr lang="en-IN" sz="1600" dirty="0"/>
              <a:t>its value will be undefined.</a:t>
            </a:r>
            <a:endParaRPr lang="en-US" sz="16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429000"/>
            <a:ext cx="5886450" cy="32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846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I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cities:string</a:t>
            </a:r>
            <a:r>
              <a:rPr lang="en-IN" sz="1600" dirty="0">
                <a:latin typeface="Consolas" panose="020B0609020204030204" pitchFamily="49" charset="0"/>
                <a:cs typeface="Consolas" panose="020B0609020204030204" pitchFamily="49" charset="0"/>
              </a:rPr>
              <a:t>[] = ["</a:t>
            </a:r>
            <a:r>
              <a:rPr lang="en-I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Berlin","Bangalore","New</a:t>
            </a:r>
            <a:r>
              <a:rPr lang="en-IN" sz="1600" dirty="0">
                <a:latin typeface="Consolas" panose="020B0609020204030204" pitchFamily="49" charset="0"/>
                <a:cs typeface="Consolas" panose="020B0609020204030204" pitchFamily="49" charset="0"/>
              </a:rPr>
              <a:t> York</a:t>
            </a:r>
            <a:r>
              <a:rPr lang="en-I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"]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primes:number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[] = [1,3,5,7,11,13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bools:boolean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[] = [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true,false,false,true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348880"/>
            <a:ext cx="6543675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46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Enum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Addition to JavaScript </a:t>
            </a:r>
            <a:r>
              <a:rPr lang="en-US" dirty="0" err="1" smtClean="0"/>
              <a:t>datatypes</a:t>
            </a:r>
            <a:r>
              <a:rPr lang="en-US" dirty="0" smtClean="0"/>
              <a:t>. Similar to C# </a:t>
            </a:r>
            <a:r>
              <a:rPr lang="en-US" dirty="0" err="1" smtClean="0"/>
              <a:t>enum</a:t>
            </a:r>
            <a:endParaRPr lang="en-US" dirty="0" smtClean="0"/>
          </a:p>
          <a:p>
            <a:r>
              <a:rPr lang="en-IN" dirty="0"/>
              <a:t>Like languages like C#, an </a:t>
            </a:r>
            <a:r>
              <a:rPr lang="en-IN" dirty="0" err="1"/>
              <a:t>enum</a:t>
            </a:r>
            <a:r>
              <a:rPr lang="en-IN" dirty="0"/>
              <a:t> is a way of giving more friendly names to sets of numeric values</a:t>
            </a:r>
            <a:r>
              <a:rPr lang="en-IN" dirty="0" smtClean="0"/>
              <a:t>.</a:t>
            </a:r>
          </a:p>
          <a:p>
            <a:r>
              <a:rPr lang="en-IN" dirty="0"/>
              <a:t>By default, </a:t>
            </a:r>
            <a:r>
              <a:rPr lang="en-IN" dirty="0" err="1"/>
              <a:t>enums</a:t>
            </a:r>
            <a:r>
              <a:rPr lang="en-IN" dirty="0"/>
              <a:t> begin numbering their members starting at 0. You can change this by manually setting the value of one its members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2" y="3068960"/>
            <a:ext cx="6600825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64" y="5395605"/>
            <a:ext cx="2736306" cy="1347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7" y="5400584"/>
            <a:ext cx="2376264" cy="1342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311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Useful </a:t>
            </a:r>
            <a:r>
              <a:rPr lang="en-IN" dirty="0"/>
              <a:t>to describe the type of variables that we may not know when we are writing the application. </a:t>
            </a:r>
            <a:endParaRPr lang="en-IN" dirty="0" smtClean="0"/>
          </a:p>
          <a:p>
            <a:r>
              <a:rPr lang="en-IN" dirty="0" smtClean="0"/>
              <a:t>May </a:t>
            </a:r>
            <a:r>
              <a:rPr lang="en-IN" dirty="0"/>
              <a:t>come from dynamic content, </a:t>
            </a:r>
            <a:r>
              <a:rPr lang="en-IN" dirty="0" err="1"/>
              <a:t>eg</a:t>
            </a:r>
            <a:r>
              <a:rPr lang="en-IN" dirty="0"/>
              <a:t> from the user or 3rd party library. </a:t>
            </a:r>
            <a:endParaRPr lang="en-IN" dirty="0" smtClean="0"/>
          </a:p>
          <a:p>
            <a:r>
              <a:rPr lang="en-IN" dirty="0" smtClean="0"/>
              <a:t>Allows to </a:t>
            </a:r>
            <a:r>
              <a:rPr lang="en-IN" dirty="0"/>
              <a:t>opt-out of type-checking and let the values pass through compile-time checks. </a:t>
            </a:r>
            <a:endParaRPr lang="en-IN" dirty="0" smtClean="0"/>
          </a:p>
          <a:p>
            <a:r>
              <a:rPr lang="en-IN" dirty="0" smtClean="0"/>
              <a:t>Same as not declaring any </a:t>
            </a:r>
            <a:r>
              <a:rPr lang="en-IN" dirty="0" err="1" smtClean="0"/>
              <a:t>datatype</a:t>
            </a:r>
            <a:r>
              <a:rPr lang="en-IN" dirty="0" smtClean="0"/>
              <a:t> – uses JavaScript’s dynamic nature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notSure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any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IN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list:any</a:t>
            </a:r>
            <a:r>
              <a:rPr lang="en-IN" sz="1800" dirty="0">
                <a:latin typeface="Consolas" panose="020B0609020204030204" pitchFamily="49" charset="0"/>
                <a:cs typeface="Consolas" panose="020B0609020204030204" pitchFamily="49" charset="0"/>
              </a:rPr>
              <a:t>[] = [1, true, "free</a:t>
            </a:r>
            <a:r>
              <a:rPr lang="en-IN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"]</a:t>
            </a:r>
          </a:p>
          <a:p>
            <a:pPr marL="0" indent="0">
              <a:buNone/>
            </a:pPr>
            <a:r>
              <a:rPr lang="en-IN" sz="1800" dirty="0">
                <a:latin typeface="Consolas" panose="020B0609020204030204" pitchFamily="49" charset="0"/>
                <a:cs typeface="Consolas" panose="020B0609020204030204" pitchFamily="49" charset="0"/>
              </a:rPr>
              <a:t>list[1] = </a:t>
            </a:r>
            <a:r>
              <a:rPr lang="en-IN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endParaRPr lang="en-IN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36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Perhaps the opposite in some ways to 'any' is 'void',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absence of having any type at all. </a:t>
            </a:r>
            <a:endParaRPr lang="en-IN" dirty="0" smtClean="0"/>
          </a:p>
          <a:p>
            <a:r>
              <a:rPr lang="en-IN" dirty="0" smtClean="0"/>
              <a:t>Commonly used </a:t>
            </a:r>
            <a:r>
              <a:rPr lang="en-IN" dirty="0"/>
              <a:t>as the return type of functions that do not return a </a:t>
            </a:r>
            <a:r>
              <a:rPr lang="en-IN" dirty="0" smtClean="0"/>
              <a:t>value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1800" dirty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I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warnUser</a:t>
            </a:r>
            <a:r>
              <a:rPr lang="en-IN" sz="1800" dirty="0">
                <a:latin typeface="Consolas" panose="020B0609020204030204" pitchFamily="49" charset="0"/>
                <a:cs typeface="Consolas" panose="020B0609020204030204" pitchFamily="49" charset="0"/>
              </a:rPr>
              <a:t>(): void {</a:t>
            </a:r>
          </a:p>
          <a:p>
            <a:pPr marL="0" indent="0">
              <a:buNone/>
            </a:pPr>
            <a:r>
              <a:rPr lang="en-IN" sz="1800" dirty="0">
                <a:latin typeface="Consolas" panose="020B0609020204030204" pitchFamily="49" charset="0"/>
                <a:cs typeface="Consolas" panose="020B0609020204030204" pitchFamily="49" charset="0"/>
              </a:rPr>
              <a:t>    alert("This is my warning message");</a:t>
            </a:r>
          </a:p>
          <a:p>
            <a:pPr marL="0" indent="0">
              <a:buNone/>
            </a:pPr>
            <a:r>
              <a:rPr lang="en-IN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622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Function</a:t>
            </a:r>
            <a:endParaRPr lang="en-US" sz="4800" dirty="0">
              <a:solidFill>
                <a:srgbClr val="00B0F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42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1"/>
          </a:xfrm>
        </p:spPr>
        <p:txBody>
          <a:bodyPr>
            <a:normAutofit/>
          </a:bodyPr>
          <a:lstStyle/>
          <a:p>
            <a:r>
              <a:rPr lang="en-IN" dirty="0"/>
              <a:t>Functions are the fundamental building block of any applications in JavaScript</a:t>
            </a:r>
            <a:r>
              <a:rPr lang="en-IN" dirty="0" smtClean="0"/>
              <a:t>.</a:t>
            </a:r>
          </a:p>
          <a:p>
            <a:r>
              <a:rPr lang="en-IN" dirty="0" smtClean="0"/>
              <a:t>JavaScript is a functional programming language, and so supports first class functions.</a:t>
            </a:r>
          </a:p>
          <a:p>
            <a:r>
              <a:rPr lang="en-IN" dirty="0" smtClean="0"/>
              <a:t>Allows </a:t>
            </a:r>
            <a:r>
              <a:rPr lang="en-IN" dirty="0"/>
              <a:t>build up layers of abstraction, mimicking classes, information hiding, and </a:t>
            </a:r>
            <a:r>
              <a:rPr lang="en-IN" dirty="0" smtClean="0"/>
              <a:t>modules (JavaScript does not support class, module, private members).</a:t>
            </a:r>
          </a:p>
          <a:p>
            <a:r>
              <a:rPr lang="en-IN" dirty="0"/>
              <a:t>In </a:t>
            </a:r>
            <a:r>
              <a:rPr lang="en-IN" dirty="0" err="1"/>
              <a:t>TypeScript</a:t>
            </a:r>
            <a:r>
              <a:rPr lang="en-IN" dirty="0"/>
              <a:t>, while there are classes and modules, function still play the key role in describing how to 'do' things. </a:t>
            </a:r>
            <a:endParaRPr lang="en-IN" dirty="0" smtClean="0"/>
          </a:p>
          <a:p>
            <a:r>
              <a:rPr lang="en-IN" dirty="0" err="1" smtClean="0"/>
              <a:t>TypeScript</a:t>
            </a:r>
            <a:r>
              <a:rPr lang="en-IN" dirty="0" smtClean="0"/>
              <a:t> adds </a:t>
            </a:r>
            <a:r>
              <a:rPr lang="en-IN" dirty="0"/>
              <a:t>some new capabilities to the standard JavaScript functions to make them easier to work with</a:t>
            </a:r>
            <a:r>
              <a:rPr lang="en-IN" dirty="0" smtClean="0"/>
              <a:t>.</a:t>
            </a:r>
          </a:p>
          <a:p>
            <a:pPr lvl="1"/>
            <a:r>
              <a:rPr lang="en-IN" sz="1600" dirty="0" smtClean="0"/>
              <a:t>Type Annotation for parameter and return type</a:t>
            </a:r>
          </a:p>
          <a:p>
            <a:pPr lvl="1"/>
            <a:r>
              <a:rPr lang="en-IN" sz="1600" dirty="0" smtClean="0"/>
              <a:t>Optional and Default Parameter</a:t>
            </a:r>
          </a:p>
          <a:p>
            <a:pPr lvl="1"/>
            <a:r>
              <a:rPr lang="en-IN" sz="1600" dirty="0" smtClean="0"/>
              <a:t>Rest Parameter</a:t>
            </a:r>
          </a:p>
          <a:p>
            <a:pPr lvl="1"/>
            <a:r>
              <a:rPr lang="en-IN" sz="1600" dirty="0" smtClean="0"/>
              <a:t>Function Overloads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0697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89237" y="1348721"/>
            <a:ext cx="7543800" cy="495506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JavaScript is not 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originally designed for large complex applications (mostly a scripting language, with functional programming constructs</a:t>
            </a: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),  lacks 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structuring mechanisms like Class, Module, </a:t>
            </a: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Interface.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Typescript 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 a typed superset of JavaScript that compiles to </a:t>
            </a: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plain 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JavaScript.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Adds 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additional features </a:t>
            </a: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like Static Type (optional), 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Class, Module </a:t>
            </a: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etc. to 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JavaScript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Microsoft 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technology.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Open Source.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Versions.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First made </a:t>
            </a:r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in October </a:t>
            </a:r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IN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89237" y="354228"/>
            <a:ext cx="7543800" cy="791949"/>
          </a:xfrm>
        </p:spPr>
        <p:txBody>
          <a:bodyPr/>
          <a:lstStyle/>
          <a:p>
            <a:r>
              <a:rPr lang="en-US" sz="4000" dirty="0" smtClean="0"/>
              <a:t>What’s Typescript?	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2242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3"/>
            <a:ext cx="8229600" cy="576064"/>
          </a:xfrm>
        </p:spPr>
        <p:txBody>
          <a:bodyPr/>
          <a:lstStyle/>
          <a:p>
            <a:r>
              <a:rPr lang="en-US" dirty="0" smtClean="0"/>
              <a:t>Allows parameter and return type annotation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1628800"/>
            <a:ext cx="6696744" cy="1468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3431522"/>
            <a:ext cx="6696744" cy="104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8" y="4941168"/>
            <a:ext cx="6696744" cy="1713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14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3"/>
            <a:ext cx="8229600" cy="576064"/>
          </a:xfrm>
        </p:spPr>
        <p:txBody>
          <a:bodyPr/>
          <a:lstStyle/>
          <a:p>
            <a:r>
              <a:rPr lang="en-US" dirty="0" smtClean="0"/>
              <a:t>Shows warning for type mismatch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1700808"/>
            <a:ext cx="6696744" cy="1588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98" y="3573016"/>
            <a:ext cx="6840759" cy="1003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42" y="5445224"/>
            <a:ext cx="7143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106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 Overloads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3"/>
            <a:ext cx="8229600" cy="576064"/>
          </a:xfrm>
        </p:spPr>
        <p:txBody>
          <a:bodyPr/>
          <a:lstStyle/>
          <a:p>
            <a:r>
              <a:rPr lang="en-US" dirty="0" smtClean="0"/>
              <a:t>Allows function overloads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16832"/>
            <a:ext cx="5876925" cy="329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516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 Overloads (2)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7089"/>
            <a:ext cx="5904656" cy="5871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016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Optional &amp; Default Parameter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3"/>
            <a:ext cx="8229600" cy="3168351"/>
          </a:xfrm>
        </p:spPr>
        <p:txBody>
          <a:bodyPr/>
          <a:lstStyle/>
          <a:p>
            <a:r>
              <a:rPr lang="en-US" dirty="0" smtClean="0"/>
              <a:t>Optional Parameters should have default value that would be used if the value is not specified while invoking the function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Should be the last arguments in a function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060848"/>
            <a:ext cx="6105525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87" y="4293096"/>
            <a:ext cx="6648450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514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Optional </a:t>
            </a:r>
            <a:r>
              <a:rPr lang="en-US" dirty="0" smtClean="0"/>
              <a:t>Parameter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3"/>
            <a:ext cx="8229600" cy="864095"/>
          </a:xfrm>
        </p:spPr>
        <p:txBody>
          <a:bodyPr/>
          <a:lstStyle/>
          <a:p>
            <a:r>
              <a:rPr lang="en-US" dirty="0" smtClean="0"/>
              <a:t>Optional Parameters should have the default value that would be used if the value is not specified while calling the function</a:t>
            </a:r>
          </a:p>
          <a:p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91" y="2298038"/>
            <a:ext cx="6262881" cy="1935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581128"/>
            <a:ext cx="6552728" cy="212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urved Left Arrow 3"/>
          <p:cNvSpPr/>
          <p:nvPr/>
        </p:nvSpPr>
        <p:spPr>
          <a:xfrm>
            <a:off x="7319773" y="3546395"/>
            <a:ext cx="648072" cy="1839561"/>
          </a:xfrm>
          <a:prstGeom prst="curvedLeftArrow">
            <a:avLst/>
          </a:prstGeom>
          <a:solidFill>
            <a:srgbClr val="00A7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91" y="1927501"/>
            <a:ext cx="864096" cy="389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90" y="4293095"/>
            <a:ext cx="760691" cy="32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364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Rest Parameter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3"/>
            <a:ext cx="8229600" cy="3168351"/>
          </a:xfrm>
        </p:spPr>
        <p:txBody>
          <a:bodyPr/>
          <a:lstStyle/>
          <a:p>
            <a:r>
              <a:rPr lang="en-US" dirty="0" smtClean="0"/>
              <a:t>Declared as …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paramName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:[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paramType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134453"/>
            <a:ext cx="7463819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718" y="5230797"/>
            <a:ext cx="2837133" cy="1557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5230797"/>
            <a:ext cx="2539139" cy="1557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495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Class</a:t>
            </a:r>
            <a:endParaRPr lang="en-US" sz="4800" dirty="0">
              <a:solidFill>
                <a:srgbClr val="00B0F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0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3"/>
            <a:ext cx="8229600" cy="5328591"/>
          </a:xfrm>
        </p:spPr>
        <p:txBody>
          <a:bodyPr/>
          <a:lstStyle/>
          <a:p>
            <a:r>
              <a:rPr lang="en-IN" dirty="0"/>
              <a:t>Properties and fields to store data</a:t>
            </a:r>
          </a:p>
          <a:p>
            <a:r>
              <a:rPr lang="en-US" dirty="0" smtClean="0"/>
              <a:t>Methods </a:t>
            </a:r>
            <a:r>
              <a:rPr lang="en-US" dirty="0"/>
              <a:t>to define behavior</a:t>
            </a:r>
          </a:p>
          <a:p>
            <a:r>
              <a:rPr lang="en-IN" dirty="0" smtClean="0"/>
              <a:t>Events </a:t>
            </a:r>
            <a:r>
              <a:rPr lang="en-IN" dirty="0"/>
              <a:t>to provide interactions between different objects </a:t>
            </a:r>
            <a:r>
              <a:rPr lang="en-IN" dirty="0" smtClean="0"/>
              <a:t>and </a:t>
            </a:r>
            <a:r>
              <a:rPr lang="en-US" dirty="0" smtClean="0"/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284556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Field and Property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908720"/>
            <a:ext cx="5904656" cy="3755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797152"/>
            <a:ext cx="3687788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788706"/>
            <a:ext cx="3773810" cy="1808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246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435280" cy="5400600"/>
          </a:xfrm>
        </p:spPr>
        <p:txBody>
          <a:bodyPr>
            <a:normAutofit/>
          </a:bodyPr>
          <a:lstStyle/>
          <a:p>
            <a:r>
              <a:rPr lang="en-US" dirty="0" smtClean="0"/>
              <a:t>Writing large applications in JavaScript is difficult, not originally designed for large complex applications (mostly a scripting language, with functional programming constructs)</a:t>
            </a:r>
          </a:p>
          <a:p>
            <a:r>
              <a:rPr lang="en-US" dirty="0" smtClean="0"/>
              <a:t>Lacks structuring mechanisms like Class, Module, Interface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9AD0"/>
                </a:solidFill>
              </a:rPr>
              <a:t>TypeScript</a:t>
            </a:r>
            <a:r>
              <a:rPr lang="en-US" sz="2400" dirty="0" smtClean="0">
                <a:solidFill>
                  <a:srgbClr val="009AD0"/>
                </a:solidFill>
              </a:rPr>
              <a:t> is a language for </a:t>
            </a:r>
            <a:r>
              <a:rPr lang="en-US" sz="2400" dirty="0" smtClean="0">
                <a:solidFill>
                  <a:srgbClr val="009AD0"/>
                </a:solidFill>
                <a:latin typeface="Segoe UI Semibold" panose="020B0702040204020203" pitchFamily="34" charset="0"/>
              </a:rPr>
              <a:t>application scale JavaScript development.</a:t>
            </a:r>
            <a:endParaRPr lang="en-US" sz="2400" dirty="0">
              <a:solidFill>
                <a:srgbClr val="009AD0"/>
              </a:solidFill>
              <a:latin typeface="Segoe UI Semibold" panose="020B0702040204020203" pitchFamily="34" charset="0"/>
            </a:endParaRPr>
          </a:p>
          <a:p>
            <a:pPr marL="0" indent="0">
              <a:buNone/>
            </a:pPr>
            <a:endParaRPr lang="en-US" sz="1050" dirty="0" smtClean="0"/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9AD0"/>
                </a:solidFill>
              </a:rPr>
              <a:t>TypeScript</a:t>
            </a:r>
            <a:r>
              <a:rPr lang="en-US" sz="2400" dirty="0" smtClean="0">
                <a:solidFill>
                  <a:srgbClr val="009AD0"/>
                </a:solidFill>
              </a:rPr>
              <a:t> is a </a:t>
            </a:r>
            <a:r>
              <a:rPr lang="en-US" sz="2400" dirty="0" smtClean="0">
                <a:solidFill>
                  <a:srgbClr val="009AD0"/>
                </a:solidFill>
                <a:latin typeface="Segoe UI Semibold" panose="020B0702040204020203" pitchFamily="34" charset="0"/>
              </a:rPr>
              <a:t>typed superset </a:t>
            </a:r>
            <a:r>
              <a:rPr lang="en-US" sz="2400" dirty="0">
                <a:solidFill>
                  <a:srgbClr val="009AD0"/>
                </a:solidFill>
                <a:latin typeface="Segoe UI Semibold" panose="020B0702040204020203" pitchFamily="34" charset="0"/>
              </a:rPr>
              <a:t>of </a:t>
            </a:r>
            <a:r>
              <a:rPr lang="en-US" sz="2400" dirty="0" smtClean="0">
                <a:solidFill>
                  <a:srgbClr val="009AD0"/>
                </a:solidFill>
                <a:latin typeface="Segoe UI Semibold" panose="020B0702040204020203" pitchFamily="34" charset="0"/>
              </a:rPr>
              <a:t>JavaScript</a:t>
            </a:r>
            <a:r>
              <a:rPr lang="en-US" sz="2400" dirty="0" smtClean="0">
                <a:solidFill>
                  <a:srgbClr val="009AD0"/>
                </a:solidFill>
              </a:rPr>
              <a:t> that </a:t>
            </a:r>
            <a:r>
              <a:rPr lang="en-US" sz="2400" dirty="0" smtClean="0">
                <a:solidFill>
                  <a:srgbClr val="009AD0"/>
                </a:solidFill>
                <a:latin typeface="Segoe UI Semibold" panose="020B0702040204020203" pitchFamily="34" charset="0"/>
              </a:rPr>
              <a:t>compiles to plan JavaScript</a:t>
            </a:r>
            <a:r>
              <a:rPr lang="en-US" sz="2400" dirty="0" smtClean="0">
                <a:solidFill>
                  <a:srgbClr val="009AD0"/>
                </a:solidFill>
              </a:rPr>
              <a:t>.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dirty="0" err="1" smtClean="0"/>
              <a:t>TypeScript</a:t>
            </a:r>
            <a:r>
              <a:rPr lang="en-US" dirty="0" smtClean="0"/>
              <a:t> adds Static Typing and structuring (class, module) to JavaScript.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95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Method and Constructor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908720"/>
            <a:ext cx="5904656" cy="3755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797152"/>
            <a:ext cx="3687788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788706"/>
            <a:ext cx="3773810" cy="1808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463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Constructor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196753"/>
            <a:ext cx="8229600" cy="1440159"/>
          </a:xfrm>
        </p:spPr>
        <p:txBody>
          <a:bodyPr/>
          <a:lstStyle/>
          <a:p>
            <a:r>
              <a:rPr lang="en-US" dirty="0" smtClean="0"/>
              <a:t>Uses constructor keyword</a:t>
            </a:r>
          </a:p>
          <a:p>
            <a:r>
              <a:rPr lang="en-US" dirty="0" smtClean="0"/>
              <a:t>public by default, can not be private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320405"/>
            <a:ext cx="6120680" cy="2356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435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Constructor shortcut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80728"/>
            <a:ext cx="5743575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547" y="3933056"/>
            <a:ext cx="5648325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681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908720"/>
            <a:ext cx="5904656" cy="3755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797152"/>
            <a:ext cx="3687788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788706"/>
            <a:ext cx="3773810" cy="1808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434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Access Modifiers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3"/>
            <a:ext cx="8435280" cy="5328591"/>
          </a:xfrm>
        </p:spPr>
        <p:txBody>
          <a:bodyPr/>
          <a:lstStyle/>
          <a:p>
            <a:r>
              <a:rPr lang="en-US" dirty="0" smtClean="0"/>
              <a:t>public </a:t>
            </a:r>
            <a:r>
              <a:rPr lang="en-US" dirty="0"/>
              <a:t>(</a:t>
            </a:r>
            <a:r>
              <a:rPr lang="en-IN" dirty="0"/>
              <a:t>default) </a:t>
            </a:r>
            <a:r>
              <a:rPr lang="en-US" dirty="0" smtClean="0"/>
              <a:t>- </a:t>
            </a:r>
            <a:r>
              <a:rPr lang="en-IN" dirty="0" smtClean="0"/>
              <a:t>member </a:t>
            </a:r>
            <a:r>
              <a:rPr lang="en-IN" dirty="0"/>
              <a:t>is </a:t>
            </a:r>
            <a:r>
              <a:rPr lang="en-IN" dirty="0" smtClean="0"/>
              <a:t>available to </a:t>
            </a:r>
            <a:r>
              <a:rPr lang="en-IN" dirty="0"/>
              <a:t>all code in another </a:t>
            </a:r>
            <a:r>
              <a:rPr lang="en-IN" dirty="0" smtClean="0"/>
              <a:t>module.</a:t>
            </a:r>
            <a:endParaRPr lang="en-US" dirty="0" smtClean="0"/>
          </a:p>
          <a:p>
            <a:r>
              <a:rPr lang="en-US" dirty="0" smtClean="0"/>
              <a:t>private - </a:t>
            </a:r>
            <a:r>
              <a:rPr lang="en-IN" dirty="0"/>
              <a:t>member is available only to </a:t>
            </a:r>
            <a:r>
              <a:rPr lang="en-IN" dirty="0" smtClean="0"/>
              <a:t>other code </a:t>
            </a:r>
            <a:r>
              <a:rPr lang="en-IN" dirty="0"/>
              <a:t>in the same assembly.</a:t>
            </a: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95" y="2263845"/>
            <a:ext cx="6120679" cy="1957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95" y="4437112"/>
            <a:ext cx="6055196" cy="232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953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Static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3"/>
            <a:ext cx="8435280" cy="5328591"/>
          </a:xfrm>
        </p:spPr>
        <p:txBody>
          <a:bodyPr/>
          <a:lstStyle/>
          <a:p>
            <a:r>
              <a:rPr lang="en-US" dirty="0" err="1" smtClean="0"/>
              <a:t>TypeScript</a:t>
            </a:r>
            <a:r>
              <a:rPr lang="en-US" dirty="0" smtClean="0"/>
              <a:t> supports static members (methods)</a:t>
            </a:r>
          </a:p>
          <a:p>
            <a:r>
              <a:rPr lang="en-IN" i="1" dirty="0"/>
              <a:t>static</a:t>
            </a:r>
            <a:r>
              <a:rPr lang="en-IN" dirty="0"/>
              <a:t> </a:t>
            </a:r>
            <a:r>
              <a:rPr lang="en-IN" dirty="0" smtClean="0"/>
              <a:t>methods are </a:t>
            </a:r>
            <a:r>
              <a:rPr lang="en-IN" dirty="0"/>
              <a:t>visible on the class itself rather than on the instances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92896"/>
            <a:ext cx="51816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787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08720"/>
            <a:ext cx="8675563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933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JavaScript Constructor Pattern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52736"/>
            <a:ext cx="7684992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5365600"/>
            <a:ext cx="5723759" cy="1015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428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JavaScript Constructor Pattern (2)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95426"/>
            <a:ext cx="9252520" cy="407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067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– </a:t>
            </a:r>
            <a:r>
              <a:rPr lang="en-US" dirty="0" err="1" smtClean="0"/>
              <a:t>TypeScript</a:t>
            </a:r>
            <a:r>
              <a:rPr lang="en-US" dirty="0" smtClean="0"/>
              <a:t> uses same Constructor Pattern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1566863"/>
            <a:ext cx="9793088" cy="360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067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Fix/Improve JavaScript – different approaches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435280" cy="381642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Through Library and Frameworks</a:t>
            </a:r>
          </a:p>
          <a:p>
            <a:pPr lvl="1"/>
            <a:r>
              <a:rPr lang="en-US" dirty="0" smtClean="0"/>
              <a:t>jQuery, </a:t>
            </a:r>
            <a:r>
              <a:rPr lang="en-US" dirty="0" err="1" smtClean="0"/>
              <a:t>AngularJS</a:t>
            </a:r>
            <a:r>
              <a:rPr lang="en-US" dirty="0" smtClean="0"/>
              <a:t>, Knockout, Ext JS, Bootstrap …. (new libraries are being created and getting popular everyday)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New language that extend/improve language features of JavaScript. Superset of JavaScript. Compiles to JavaScript</a:t>
            </a:r>
          </a:p>
          <a:p>
            <a:pPr lvl="1"/>
            <a:r>
              <a:rPr lang="en-US" dirty="0" err="1" smtClean="0"/>
              <a:t>CoffeeScript</a:t>
            </a:r>
            <a:r>
              <a:rPr lang="en-US" dirty="0" smtClean="0"/>
              <a:t>, </a:t>
            </a:r>
            <a:r>
              <a:rPr lang="en-US" b="1" dirty="0" err="1">
                <a:solidFill>
                  <a:srgbClr val="00B0F0"/>
                </a:solidFill>
                <a:ea typeface="+mj-ea"/>
              </a:rPr>
              <a:t>TypeScript</a:t>
            </a:r>
            <a:endParaRPr lang="en-US" b="1" dirty="0">
              <a:solidFill>
                <a:srgbClr val="00B0F0"/>
              </a:solidFill>
              <a:ea typeface="+mj-ea"/>
            </a:endParaRPr>
          </a:p>
          <a:p>
            <a:pPr marL="457200" lvl="1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Entirely new language with many new features that compile to JavaScript</a:t>
            </a:r>
          </a:p>
          <a:p>
            <a:pPr lvl="1"/>
            <a:r>
              <a:rPr lang="en-US" dirty="0" smtClean="0"/>
              <a:t>GWT (Google Web Toolkit), Dart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5886179"/>
            <a:ext cx="7596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github.com/jashkenas/coffeescript/wiki/list-of-languages-that-compile-to-js</a:t>
            </a:r>
            <a:r>
              <a:rPr lang="en-US" sz="1600" dirty="0" smtClean="0"/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696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3"/>
            <a:ext cx="8435280" cy="1008111"/>
          </a:xfrm>
        </p:spPr>
        <p:txBody>
          <a:bodyPr>
            <a:normAutofit/>
          </a:bodyPr>
          <a:lstStyle/>
          <a:p>
            <a:r>
              <a:rPr lang="en-US" dirty="0" err="1" smtClean="0"/>
              <a:t>TypeScript</a:t>
            </a:r>
            <a:r>
              <a:rPr lang="en-US" dirty="0" smtClean="0"/>
              <a:t> supports inheritance of class through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en-US" dirty="0" smtClean="0"/>
              <a:t> keyword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09987"/>
            <a:ext cx="7416824" cy="4407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565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Module</a:t>
            </a:r>
            <a:endParaRPr lang="en-US" sz="4800" dirty="0">
              <a:solidFill>
                <a:srgbClr val="00B0F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0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3"/>
            <a:ext cx="8435280" cy="2016223"/>
          </a:xfrm>
        </p:spPr>
        <p:txBody>
          <a:bodyPr/>
          <a:lstStyle/>
          <a:p>
            <a:r>
              <a:rPr lang="en-US" dirty="0" smtClean="0"/>
              <a:t>Modules can be defines using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module</a:t>
            </a:r>
            <a:r>
              <a:rPr lang="en-US" dirty="0" smtClean="0"/>
              <a:t> keyword</a:t>
            </a:r>
          </a:p>
          <a:p>
            <a:r>
              <a:rPr lang="en-US" dirty="0" smtClean="0"/>
              <a:t>A module can contain sub module, class, interface or </a:t>
            </a:r>
            <a:r>
              <a:rPr lang="en-US" dirty="0" err="1" smtClean="0"/>
              <a:t>enum</a:t>
            </a:r>
            <a:r>
              <a:rPr lang="en-US" dirty="0" smtClean="0"/>
              <a:t>. Can not directly contain functions (similar to C#, Java)</a:t>
            </a:r>
          </a:p>
          <a:p>
            <a:r>
              <a:rPr lang="en-US" dirty="0" smtClean="0"/>
              <a:t>Modules can be nested (sub module)</a:t>
            </a:r>
          </a:p>
          <a:p>
            <a:r>
              <a:rPr lang="en-US" dirty="0" smtClean="0"/>
              <a:t>Class, Interfaces can be </a:t>
            </a:r>
            <a:r>
              <a:rPr lang="en-US" dirty="0"/>
              <a:t>exposed using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export</a:t>
            </a:r>
            <a:r>
              <a:rPr lang="en-US" dirty="0"/>
              <a:t> </a:t>
            </a:r>
            <a:r>
              <a:rPr lang="en-US" dirty="0" smtClean="0"/>
              <a:t>keyword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140968"/>
            <a:ext cx="5597122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85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Interface</a:t>
            </a:r>
            <a:endParaRPr lang="en-US" sz="4800" dirty="0">
              <a:solidFill>
                <a:srgbClr val="00B0F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0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544616"/>
          </a:xfrm>
        </p:spPr>
        <p:txBody>
          <a:bodyPr/>
          <a:lstStyle/>
          <a:p>
            <a:r>
              <a:rPr lang="en-US" dirty="0" smtClean="0"/>
              <a:t>Declared using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dirty="0" smtClean="0"/>
              <a:t> keyword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Like many other </a:t>
            </a:r>
            <a:r>
              <a:rPr lang="en-US" dirty="0" err="1" smtClean="0"/>
              <a:t>TypeScript</a:t>
            </a:r>
            <a:r>
              <a:rPr lang="en-US" dirty="0" smtClean="0"/>
              <a:t> feature it’s purely a Design time feature. No additional code is emitted for this!</a:t>
            </a:r>
          </a:p>
          <a:p>
            <a:r>
              <a:rPr lang="en-US" dirty="0" smtClean="0"/>
              <a:t>TS compiler shows error when Interface signature and implementation does not match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6"/>
            <a:ext cx="5832648" cy="1675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725144"/>
            <a:ext cx="6877050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802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Interface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54461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836713"/>
            <a:ext cx="7344816" cy="2304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2" y="3278524"/>
            <a:ext cx="7488833" cy="3452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323528" y="3184148"/>
            <a:ext cx="849694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61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Optional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54461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9600" y="908720"/>
            <a:ext cx="8229600" cy="5769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Optional properties can be declared for an interface (using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dirty="0" smtClean="0"/>
              <a:t>)</a:t>
            </a:r>
          </a:p>
          <a:p>
            <a:r>
              <a:rPr lang="en-US" dirty="0" smtClean="0"/>
              <a:t>Optional properties need not be implemented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15838"/>
            <a:ext cx="7920880" cy="3665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59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88840"/>
            <a:ext cx="6667500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674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err="1" smtClean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Mixin</a:t>
            </a:r>
            <a:endParaRPr lang="en-US" sz="4800" dirty="0">
              <a:solidFill>
                <a:srgbClr val="00B0F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0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Mixin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4104456"/>
          </a:xfrm>
        </p:spPr>
        <p:txBody>
          <a:bodyPr/>
          <a:lstStyle/>
          <a:p>
            <a:r>
              <a:rPr lang="en-IN" dirty="0"/>
              <a:t>Along with traditional OO hierarchies, another popular way of building up classes from reusable components is to build them by combining simpler partial </a:t>
            </a:r>
            <a:r>
              <a:rPr lang="en-IN" dirty="0" smtClean="0"/>
              <a:t>classes – called </a:t>
            </a:r>
            <a:r>
              <a:rPr lang="en-IN" b="1" dirty="0" err="1" smtClean="0"/>
              <a:t>Mixin</a:t>
            </a:r>
            <a:endParaRPr lang="en-IN" b="1" dirty="0" smtClean="0"/>
          </a:p>
          <a:p>
            <a:r>
              <a:rPr lang="en-US" dirty="0" smtClean="0"/>
              <a:t>Several languages support </a:t>
            </a:r>
            <a:r>
              <a:rPr lang="en-US" dirty="0" err="1" smtClean="0"/>
              <a:t>Mixin</a:t>
            </a:r>
            <a:r>
              <a:rPr lang="en-US" dirty="0" smtClean="0"/>
              <a:t> (e.g. Trait in PHP and Scala).</a:t>
            </a:r>
          </a:p>
          <a:p>
            <a:r>
              <a:rPr lang="en-US" dirty="0" smtClean="0"/>
              <a:t>This pattern in popular in JavaScript community, so </a:t>
            </a:r>
            <a:r>
              <a:rPr lang="en-US" dirty="0" err="1" smtClean="0"/>
              <a:t>TypeScript</a:t>
            </a:r>
            <a:r>
              <a:rPr lang="en-US" dirty="0" smtClean="0"/>
              <a:t> provides language support.</a:t>
            </a:r>
          </a:p>
        </p:txBody>
      </p:sp>
      <p:sp>
        <p:nvSpPr>
          <p:cNvPr id="4" name="Rectangle 3"/>
          <p:cNvSpPr/>
          <p:nvPr/>
        </p:nvSpPr>
        <p:spPr>
          <a:xfrm>
            <a:off x="827584" y="908720"/>
            <a:ext cx="7776864" cy="113877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object-oriented programming languages, a </a:t>
            </a:r>
            <a:r>
              <a:rPr lang="en-IN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mixin</a:t>
            </a:r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is a class which contains a </a:t>
            </a:r>
            <a:r>
              <a:rPr lang="en-I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combination of methods from other classes</a:t>
            </a:r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spcBef>
                <a:spcPts val="1200"/>
              </a:spcBef>
            </a:pPr>
            <a:r>
              <a:rPr lang="en-IN" sz="1600" b="1" dirty="0" err="1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Mixin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 - Wikipedia, the free </a:t>
            </a:r>
            <a:r>
              <a:rPr lang="en-IN" sz="1600" dirty="0" err="1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encyclopedia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84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</a:t>
            </a:r>
            <a:r>
              <a:rPr lang="en-US" dirty="0" err="1" smtClean="0"/>
              <a:t>TypeScript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435280" cy="5400600"/>
          </a:xfrm>
        </p:spPr>
        <p:txBody>
          <a:bodyPr>
            <a:normAutofit/>
          </a:bodyPr>
          <a:lstStyle/>
          <a:p>
            <a:r>
              <a:rPr lang="en-US" dirty="0" smtClean="0"/>
              <a:t>Helps in large scale JavaScript application development.</a:t>
            </a:r>
          </a:p>
          <a:p>
            <a:r>
              <a:rPr lang="en-US" dirty="0" smtClean="0"/>
              <a:t>Adds additional features like Static Type (optional), Class, Module </a:t>
            </a:r>
            <a:r>
              <a:rPr lang="en-US" dirty="0" err="1" smtClean="0"/>
              <a:t>etc</a:t>
            </a:r>
            <a:r>
              <a:rPr lang="en-US" dirty="0" smtClean="0"/>
              <a:t> (that are not present in JavaScript) to </a:t>
            </a:r>
            <a:r>
              <a:rPr lang="en-US" dirty="0"/>
              <a:t>JavaScript</a:t>
            </a:r>
            <a:endParaRPr lang="en-US" dirty="0" smtClean="0"/>
          </a:p>
          <a:p>
            <a:r>
              <a:rPr lang="en-IN" dirty="0" err="1" smtClean="0"/>
              <a:t>TypeScipt</a:t>
            </a:r>
            <a:r>
              <a:rPr lang="en-IN" dirty="0" smtClean="0"/>
              <a:t> </a:t>
            </a:r>
            <a:r>
              <a:rPr lang="en-IN" dirty="0"/>
              <a:t>is </a:t>
            </a:r>
            <a:r>
              <a:rPr lang="en-IN" b="1" dirty="0" smtClean="0"/>
              <a:t>superset of </a:t>
            </a:r>
            <a:r>
              <a:rPr lang="en-IN" dirty="0" smtClean="0"/>
              <a:t>JavaScript</a:t>
            </a:r>
            <a:r>
              <a:rPr lang="en-IN" dirty="0"/>
              <a:t>. Any valid .</a:t>
            </a:r>
            <a:r>
              <a:rPr lang="en-IN" dirty="0" err="1"/>
              <a:t>js</a:t>
            </a:r>
            <a:r>
              <a:rPr lang="en-IN" dirty="0"/>
              <a:t> file can be renamed .</a:t>
            </a:r>
            <a:r>
              <a:rPr lang="en-IN" dirty="0" err="1"/>
              <a:t>ts</a:t>
            </a:r>
            <a:r>
              <a:rPr lang="en-IN" dirty="0"/>
              <a:t> and compiled with other </a:t>
            </a:r>
            <a:r>
              <a:rPr lang="en-IN" dirty="0" err="1"/>
              <a:t>TypeScript</a:t>
            </a:r>
            <a:r>
              <a:rPr lang="en-IN" dirty="0"/>
              <a:t> files</a:t>
            </a:r>
            <a:r>
              <a:rPr lang="en-IN" dirty="0" smtClean="0"/>
              <a:t>.</a:t>
            </a:r>
            <a:endParaRPr lang="en-US" dirty="0" smtClean="0"/>
          </a:p>
          <a:p>
            <a:r>
              <a:rPr lang="en-US" dirty="0" smtClean="0"/>
              <a:t>Runs on </a:t>
            </a:r>
            <a:r>
              <a:rPr lang="en-IN" dirty="0"/>
              <a:t>Any </a:t>
            </a:r>
            <a:r>
              <a:rPr lang="en-IN" dirty="0" smtClean="0"/>
              <a:t>browser</a:t>
            </a:r>
            <a:r>
              <a:rPr lang="en-IN" smtClean="0"/>
              <a:t>, Any </a:t>
            </a:r>
            <a:r>
              <a:rPr lang="en-IN" dirty="0"/>
              <a:t>OS. </a:t>
            </a:r>
            <a:endParaRPr lang="en-IN" dirty="0" smtClean="0"/>
          </a:p>
          <a:p>
            <a:r>
              <a:rPr lang="en-IN" dirty="0" smtClean="0"/>
              <a:t>Open Source</a:t>
            </a:r>
          </a:p>
          <a:p>
            <a:pPr lvl="1"/>
            <a:r>
              <a:rPr lang="en-IN" dirty="0" smtClean="0"/>
              <a:t>The </a:t>
            </a:r>
            <a:r>
              <a:rPr lang="en-IN" dirty="0"/>
              <a:t>compiler is an open source project and released under </a:t>
            </a:r>
            <a:r>
              <a:rPr lang="en-IN" dirty="0" smtClean="0"/>
              <a:t>the </a:t>
            </a:r>
            <a:r>
              <a:rPr lang="en-US" dirty="0" smtClean="0"/>
              <a:t>Apache </a:t>
            </a:r>
            <a:r>
              <a:rPr lang="en-US" dirty="0"/>
              <a:t>2.0 license.</a:t>
            </a:r>
            <a:endParaRPr lang="en-IN" dirty="0" smtClean="0"/>
          </a:p>
          <a:p>
            <a:r>
              <a:rPr lang="en-IN" dirty="0" err="1" smtClean="0"/>
              <a:t>TypeScript</a:t>
            </a:r>
            <a:r>
              <a:rPr lang="en-IN" dirty="0" smtClean="0"/>
              <a:t> purposefully borrows ideas from </a:t>
            </a:r>
            <a:r>
              <a:rPr lang="en-IN" dirty="0" err="1" smtClean="0"/>
              <a:t>EcmaScript</a:t>
            </a:r>
            <a:r>
              <a:rPr lang="en-IN" dirty="0" smtClean="0"/>
              <a:t> 6 (ES6 Harmony) spec – class, module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68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Mixins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60848"/>
            <a:ext cx="5688632" cy="4668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940153" y="559949"/>
            <a:ext cx="865244" cy="72008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510655" y="2564904"/>
            <a:ext cx="861799" cy="72008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138185" y="1078897"/>
            <a:ext cx="898311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Manager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020272" y="1078897"/>
            <a:ext cx="1005815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Programmer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Elbow Connector 5"/>
          <p:cNvCxnSpPr>
            <a:endCxn id="4" idx="2"/>
          </p:cNvCxnSpPr>
          <p:nvPr/>
        </p:nvCxnSpPr>
        <p:spPr>
          <a:xfrm rot="16200000" flipV="1">
            <a:off x="5946648" y="1706156"/>
            <a:ext cx="1284876" cy="432622"/>
          </a:xfrm>
          <a:prstGeom prst="bentConnector3">
            <a:avLst>
              <a:gd name="adj1" fmla="val 31082"/>
            </a:avLst>
          </a:prstGeom>
          <a:ln w="158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9" idx="0"/>
            <a:endCxn id="11" idx="2"/>
          </p:cNvCxnSpPr>
          <p:nvPr/>
        </p:nvCxnSpPr>
        <p:spPr>
          <a:xfrm rot="5400000" flipH="1" flipV="1">
            <a:off x="6849404" y="1891129"/>
            <a:ext cx="765927" cy="581625"/>
          </a:xfrm>
          <a:prstGeom prst="bentConnector3">
            <a:avLst>
              <a:gd name="adj1" fmla="val 50000"/>
            </a:avLst>
          </a:prstGeom>
          <a:ln w="15875"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9" idx="0"/>
            <a:endCxn id="10" idx="2"/>
          </p:cNvCxnSpPr>
          <p:nvPr/>
        </p:nvCxnSpPr>
        <p:spPr>
          <a:xfrm rot="5400000" flipH="1" flipV="1">
            <a:off x="7381485" y="1359048"/>
            <a:ext cx="765927" cy="1645786"/>
          </a:xfrm>
          <a:prstGeom prst="bentConnector3">
            <a:avLst>
              <a:gd name="adj1" fmla="val 50000"/>
            </a:avLst>
          </a:prstGeom>
          <a:ln w="15875"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80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Mixins</a:t>
            </a:r>
            <a:r>
              <a:rPr lang="en-US" dirty="0" smtClean="0"/>
              <a:t> (Cont’d)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140968"/>
            <a:ext cx="8233232" cy="3526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52736"/>
            <a:ext cx="5876925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908720"/>
            <a:ext cx="2686882" cy="2367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025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Mixins</a:t>
            </a:r>
            <a:r>
              <a:rPr lang="en-US" dirty="0" smtClean="0"/>
              <a:t> (Cont’d)</a:t>
            </a:r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908720"/>
            <a:ext cx="2686882" cy="2367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51566"/>
            <a:ext cx="5544616" cy="1942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524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JavaScript </a:t>
            </a:r>
            <a:r>
              <a:rPr lang="en-US" dirty="0" err="1" smtClean="0"/>
              <a:t>gochas</a:t>
            </a:r>
            <a:r>
              <a:rPr lang="en-US" dirty="0" smtClean="0"/>
              <a:t> (not fixed in 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3"/>
            <a:ext cx="8435280" cy="5256583"/>
          </a:xfrm>
        </p:spPr>
        <p:txBody>
          <a:bodyPr/>
          <a:lstStyle/>
          <a:p>
            <a:r>
              <a:rPr lang="en-US" dirty="0" err="1" smtClean="0"/>
              <a:t>TypeScript</a:t>
            </a:r>
            <a:r>
              <a:rPr lang="en-US" dirty="0" smtClean="0"/>
              <a:t> does not introduce block scope (JavaScript only supports function scope)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 smtClean="0"/>
              <a:t> is still optional in </a:t>
            </a:r>
            <a:r>
              <a:rPr lang="en-US" dirty="0" err="1" smtClean="0"/>
              <a:t>TypeScript</a:t>
            </a:r>
            <a:r>
              <a:rPr lang="en-US" dirty="0" smtClean="0"/>
              <a:t> also (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 smtClean="0"/>
              <a:t> is not mandatory in JavaScript and it tries to infer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 smtClean="0"/>
              <a:t> and sometime does it differently than expected)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dirty="0" smtClean="0"/>
              <a:t> vs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===</a:t>
            </a:r>
            <a:r>
              <a:rPr lang="en-US" dirty="0" smtClean="0"/>
              <a:t> (and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!=</a:t>
            </a:r>
            <a:r>
              <a:rPr lang="en-US" dirty="0" smtClean="0"/>
              <a:t> vs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!==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dirty="0" smtClean="0"/>
              <a:t> checks for value equality only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=== </a:t>
            </a:r>
            <a:r>
              <a:rPr lang="en-US" dirty="0" smtClean="0"/>
              <a:t>checks for both type and value equality</a:t>
            </a:r>
          </a:p>
          <a:p>
            <a:r>
              <a:rPr lang="en-US" dirty="0" smtClean="0"/>
              <a:t>global variables (variables declared outside of function), implied </a:t>
            </a:r>
            <a:r>
              <a:rPr lang="en-US" dirty="0"/>
              <a:t>global </a:t>
            </a:r>
            <a:r>
              <a:rPr lang="en-US" dirty="0" smtClean="0"/>
              <a:t>(variables declared within function without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/>
              <a:t> keyword)</a:t>
            </a:r>
          </a:p>
          <a:p>
            <a:r>
              <a:rPr lang="en-US" dirty="0" smtClean="0"/>
              <a:t>issues with floating point (.1 + .2 != .3, it’s something like .3000…00004)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750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Bit of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435280" cy="5400600"/>
          </a:xfrm>
        </p:spPr>
        <p:txBody>
          <a:bodyPr>
            <a:normAutofit/>
          </a:bodyPr>
          <a:lstStyle/>
          <a:p>
            <a:r>
              <a:rPr lang="en-IN" dirty="0"/>
              <a:t>Typescript was first made public in October 2012 (at version 0.8), after two years of internal development at Microsoft</a:t>
            </a:r>
            <a:r>
              <a:rPr lang="en-IN" dirty="0" smtClean="0"/>
              <a:t>.</a:t>
            </a:r>
          </a:p>
          <a:p>
            <a:r>
              <a:rPr lang="en-IN" dirty="0" err="1"/>
              <a:t>TypeScript</a:t>
            </a:r>
            <a:r>
              <a:rPr lang="en-IN" dirty="0"/>
              <a:t> 0.9, released in 2013, added support for </a:t>
            </a:r>
            <a:r>
              <a:rPr lang="en-IN" dirty="0" smtClean="0"/>
              <a:t>generics</a:t>
            </a:r>
          </a:p>
          <a:p>
            <a:r>
              <a:rPr lang="en-IN" dirty="0" err="1"/>
              <a:t>TypeScript</a:t>
            </a:r>
            <a:r>
              <a:rPr lang="en-IN" dirty="0"/>
              <a:t> 1.0 was released at Build 2014</a:t>
            </a:r>
            <a:r>
              <a:rPr lang="en-IN" dirty="0" smtClean="0"/>
              <a:t>.</a:t>
            </a:r>
            <a:r>
              <a:rPr lang="en-IN" dirty="0"/>
              <a:t> Visual Studio 2013 Update 2 provides built-in support for </a:t>
            </a:r>
            <a:r>
              <a:rPr lang="en-IN" dirty="0" err="1"/>
              <a:t>TypeScript</a:t>
            </a:r>
            <a:r>
              <a:rPr lang="en-IN" dirty="0" smtClean="0"/>
              <a:t>.</a:t>
            </a:r>
            <a:endParaRPr lang="en-IN" baseline="30000" dirty="0"/>
          </a:p>
          <a:p>
            <a:r>
              <a:rPr lang="en-IN" dirty="0"/>
              <a:t>In July 2014, the development team announced a new </a:t>
            </a:r>
            <a:r>
              <a:rPr lang="en-IN" dirty="0" err="1"/>
              <a:t>TypeScript</a:t>
            </a:r>
            <a:r>
              <a:rPr lang="en-IN" dirty="0"/>
              <a:t> compiler, claiming 5x performance gains. </a:t>
            </a:r>
            <a:endParaRPr lang="en-IN" dirty="0" smtClean="0"/>
          </a:p>
          <a:p>
            <a:pPr lvl="1"/>
            <a:r>
              <a:rPr lang="en-IN" dirty="0" smtClean="0"/>
              <a:t>Source </a:t>
            </a:r>
            <a:r>
              <a:rPr lang="en-IN" dirty="0"/>
              <a:t>code, which was initially hosted on </a:t>
            </a:r>
            <a:r>
              <a:rPr lang="en-IN" dirty="0" err="1"/>
              <a:t>Codeplex</a:t>
            </a:r>
            <a:r>
              <a:rPr lang="en-IN" dirty="0"/>
              <a:t>, was moved to </a:t>
            </a:r>
            <a:r>
              <a:rPr lang="en-IN" dirty="0" err="1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70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760640"/>
          </a:xfrm>
        </p:spPr>
        <p:txBody>
          <a:bodyPr>
            <a:normAutofit/>
          </a:bodyPr>
          <a:lstStyle/>
          <a:p>
            <a:r>
              <a:rPr lang="en-US" dirty="0" smtClean="0"/>
              <a:t>Optional Static Type Annotation</a:t>
            </a:r>
            <a:r>
              <a:rPr lang="en-US" dirty="0"/>
              <a:t> </a:t>
            </a:r>
            <a:r>
              <a:rPr lang="en-US" dirty="0" smtClean="0"/>
              <a:t>/ Static Typing</a:t>
            </a:r>
          </a:p>
          <a:p>
            <a:r>
              <a:rPr lang="en-US" dirty="0" smtClean="0"/>
              <a:t>Additional Features for Functions</a:t>
            </a:r>
          </a:p>
          <a:p>
            <a:pPr lvl="1"/>
            <a:r>
              <a:rPr lang="en-US" sz="1600" dirty="0" smtClean="0"/>
              <a:t>Types for function parameters and return type, optional and default parameter, rest parameter, overloading</a:t>
            </a:r>
          </a:p>
          <a:p>
            <a:r>
              <a:rPr lang="en-US" dirty="0" smtClean="0"/>
              <a:t>Class</a:t>
            </a:r>
          </a:p>
          <a:p>
            <a:pPr lvl="1"/>
            <a:r>
              <a:rPr lang="en-US" sz="1600" dirty="0" smtClean="0"/>
              <a:t>Field, Property, Method, Constructor, Event, Static methods, Inheritance</a:t>
            </a:r>
          </a:p>
          <a:p>
            <a:r>
              <a:rPr lang="en-US" dirty="0" smtClean="0"/>
              <a:t>Interface</a:t>
            </a:r>
          </a:p>
          <a:p>
            <a:r>
              <a:rPr lang="en-US" dirty="0" smtClean="0"/>
              <a:t>Module</a:t>
            </a:r>
          </a:p>
          <a:p>
            <a:r>
              <a:rPr lang="en-US" dirty="0" smtClean="0"/>
              <a:t>Generics</a:t>
            </a:r>
          </a:p>
          <a:p>
            <a:r>
              <a:rPr lang="en-US" dirty="0"/>
              <a:t>Declaration Merging</a:t>
            </a:r>
          </a:p>
          <a:p>
            <a:r>
              <a:rPr lang="en-US" dirty="0" smtClean="0"/>
              <a:t>Few other features (</a:t>
            </a:r>
            <a:r>
              <a:rPr lang="en-US" dirty="0" err="1" smtClean="0"/>
              <a:t>Enum</a:t>
            </a:r>
            <a:r>
              <a:rPr lang="en-US" dirty="0" smtClean="0"/>
              <a:t>) …</a:t>
            </a:r>
            <a:endParaRPr lang="en-US" sz="1100" dirty="0" smtClean="0"/>
          </a:p>
          <a:p>
            <a:r>
              <a:rPr lang="en-US" dirty="0" err="1" smtClean="0"/>
              <a:t>TypeScript</a:t>
            </a:r>
            <a:r>
              <a:rPr lang="en-US" dirty="0" smtClean="0"/>
              <a:t> comes with</a:t>
            </a:r>
          </a:p>
          <a:p>
            <a:pPr lvl="1"/>
            <a:r>
              <a:rPr lang="en-US" sz="1600" dirty="0" err="1" smtClean="0"/>
              <a:t>TypeScript</a:t>
            </a:r>
            <a:r>
              <a:rPr lang="en-US" sz="1600" dirty="0" smtClean="0"/>
              <a:t> Compiler (</a:t>
            </a:r>
            <a:r>
              <a:rPr lang="en-US" sz="1600" dirty="0" err="1" smtClean="0"/>
              <a:t>tsc</a:t>
            </a:r>
            <a:r>
              <a:rPr lang="en-US" sz="1600" dirty="0" smtClean="0"/>
              <a:t>)</a:t>
            </a:r>
          </a:p>
          <a:p>
            <a:pPr lvl="1"/>
            <a:r>
              <a:rPr lang="en-US" sz="1600" dirty="0" err="1"/>
              <a:t>TypeScript</a:t>
            </a:r>
            <a:r>
              <a:rPr lang="en-US" sz="1600" dirty="0"/>
              <a:t> </a:t>
            </a:r>
            <a:r>
              <a:rPr lang="en-US" sz="1600" dirty="0" smtClean="0"/>
              <a:t>Language Service (TLS) / Visual Studio extension </a:t>
            </a:r>
          </a:p>
          <a:p>
            <a:pPr lvl="1"/>
            <a:r>
              <a:rPr lang="en-US" sz="1600" dirty="0" smtClean="0"/>
              <a:t>Playground </a:t>
            </a:r>
            <a:r>
              <a:rPr lang="en-US" sz="1600" dirty="0"/>
              <a:t>(</a:t>
            </a:r>
            <a:r>
              <a:rPr lang="en-US" sz="1600" dirty="0">
                <a:hlinkClick r:id="rId2"/>
              </a:rPr>
              <a:t>http://www.typescriptlang.org</a:t>
            </a:r>
            <a:r>
              <a:rPr lang="en-US" sz="1600" dirty="0" smtClean="0">
                <a:hlinkClick r:id="rId2"/>
              </a:rPr>
              <a:t>/</a:t>
            </a:r>
            <a:r>
              <a:rPr lang="en-US" sz="1600" dirty="0" smtClean="0"/>
              <a:t>)</a:t>
            </a:r>
          </a:p>
          <a:p>
            <a:pPr lvl="1"/>
            <a:r>
              <a:rPr lang="en-US" sz="1600" dirty="0" smtClean="0"/>
              <a:t>Declaration files (*.</a:t>
            </a:r>
            <a:r>
              <a:rPr lang="en-US" sz="1600" dirty="0" err="1" smtClean="0"/>
              <a:t>d.ts</a:t>
            </a:r>
            <a:r>
              <a:rPr lang="en-US" sz="1600" dirty="0" smtClean="0"/>
              <a:t>) for DOM, jQuery, node.js …</a:t>
            </a:r>
          </a:p>
          <a:p>
            <a:pPr lvl="1"/>
            <a:r>
              <a:rPr lang="en-US" sz="1600" dirty="0" smtClean="0"/>
              <a:t>Language Spec (1.0) and code examples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1348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Types / Optional Type Annotation</a:t>
            </a:r>
            <a:endParaRPr lang="en-US" sz="4800" dirty="0">
              <a:solidFill>
                <a:srgbClr val="00B0F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0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Optional Type 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TypeScript</a:t>
            </a:r>
            <a:r>
              <a:rPr lang="en-US" dirty="0" smtClean="0"/>
              <a:t> allows annotating variables with types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Purely </a:t>
            </a:r>
            <a:r>
              <a:rPr lang="en-US" dirty="0"/>
              <a:t>a </a:t>
            </a:r>
            <a:r>
              <a:rPr lang="en-US" dirty="0" smtClean="0"/>
              <a:t>design </a:t>
            </a:r>
            <a:r>
              <a:rPr lang="en-US" dirty="0"/>
              <a:t>time feature. No additional code is emitted </a:t>
            </a:r>
            <a:r>
              <a:rPr lang="en-US" dirty="0" smtClean="0"/>
              <a:t>in the final JavaScript that </a:t>
            </a:r>
            <a:r>
              <a:rPr lang="en-US" dirty="0" err="1" smtClean="0"/>
              <a:t>TypeScript</a:t>
            </a:r>
            <a:r>
              <a:rPr lang="en-US" dirty="0" smtClean="0"/>
              <a:t> compiler produces.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If there’s a type mismatch </a:t>
            </a:r>
            <a:r>
              <a:rPr lang="en-US" dirty="0" err="1" smtClean="0"/>
              <a:t>TypeScript</a:t>
            </a:r>
            <a:r>
              <a:rPr lang="en-US" dirty="0" smtClean="0"/>
              <a:t> shows a warning.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8"/>
            <a:ext cx="3095625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429000"/>
            <a:ext cx="9144001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65" y="5301208"/>
            <a:ext cx="4273067" cy="90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262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2359</TotalTime>
  <Words>1521</Words>
  <Application>Microsoft Office PowerPoint</Application>
  <PresentationFormat>On-screen Show (4:3)</PresentationFormat>
  <Paragraphs>243</Paragraphs>
  <Slides>53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Office Theme</vt:lpstr>
      <vt:lpstr>PowerPoint Presentation</vt:lpstr>
      <vt:lpstr>What’s Typescript? </vt:lpstr>
      <vt:lpstr>Context</vt:lpstr>
      <vt:lpstr>Fix/Improve JavaScript – different approaches</vt:lpstr>
      <vt:lpstr>What is TypeScript</vt:lpstr>
      <vt:lpstr>Bit of History</vt:lpstr>
      <vt:lpstr>Features</vt:lpstr>
      <vt:lpstr>Types / Optional Type Annotation</vt:lpstr>
      <vt:lpstr>Optional Type Annotation</vt:lpstr>
      <vt:lpstr>Types / Optional Type Annotation</vt:lpstr>
      <vt:lpstr>Datatypes</vt:lpstr>
      <vt:lpstr>Optional Type Annotation</vt:lpstr>
      <vt:lpstr>Type Inference</vt:lpstr>
      <vt:lpstr>Array</vt:lpstr>
      <vt:lpstr>Enum</vt:lpstr>
      <vt:lpstr>Any</vt:lpstr>
      <vt:lpstr>Void</vt:lpstr>
      <vt:lpstr>Function</vt:lpstr>
      <vt:lpstr>Function Overview</vt:lpstr>
      <vt:lpstr>Function</vt:lpstr>
      <vt:lpstr>Function (2)</vt:lpstr>
      <vt:lpstr>Function Overloads</vt:lpstr>
      <vt:lpstr>Function Overloads (2)</vt:lpstr>
      <vt:lpstr>Optional &amp; Default Parameter</vt:lpstr>
      <vt:lpstr>Optional Parameter Implementation</vt:lpstr>
      <vt:lpstr>Rest Parameter</vt:lpstr>
      <vt:lpstr>Class</vt:lpstr>
      <vt:lpstr>Class</vt:lpstr>
      <vt:lpstr>Field and Property</vt:lpstr>
      <vt:lpstr>Method and Constructor</vt:lpstr>
      <vt:lpstr>Constructor</vt:lpstr>
      <vt:lpstr>Constructor shortcut</vt:lpstr>
      <vt:lpstr>Events</vt:lpstr>
      <vt:lpstr>Access Modifiers</vt:lpstr>
      <vt:lpstr>Static Methods</vt:lpstr>
      <vt:lpstr>Class</vt:lpstr>
      <vt:lpstr>JavaScript Constructor Pattern</vt:lpstr>
      <vt:lpstr>JavaScript Constructor Pattern (2)</vt:lpstr>
      <vt:lpstr>Class – TypeScript uses same Constructor Pattern</vt:lpstr>
      <vt:lpstr>Inheritance</vt:lpstr>
      <vt:lpstr>Module</vt:lpstr>
      <vt:lpstr>Module</vt:lpstr>
      <vt:lpstr>Interface</vt:lpstr>
      <vt:lpstr>Interface</vt:lpstr>
      <vt:lpstr>Interface (Cont’d)</vt:lpstr>
      <vt:lpstr>Optional Property</vt:lpstr>
      <vt:lpstr>Interface</vt:lpstr>
      <vt:lpstr>Mixin</vt:lpstr>
      <vt:lpstr>Mixin</vt:lpstr>
      <vt:lpstr>Mixins</vt:lpstr>
      <vt:lpstr>Mixins (Cont’d)</vt:lpstr>
      <vt:lpstr>Mixins (Cont’d)</vt:lpstr>
      <vt:lpstr>JavaScript gochas (not fixed in TS)</vt:lpstr>
    </vt:vector>
  </TitlesOfParts>
  <Company>Accenture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</dc:title>
  <dc:creator>a.chakrabarti</dc:creator>
  <cp:lastModifiedBy>pariwesh</cp:lastModifiedBy>
  <cp:revision>110</cp:revision>
  <dcterms:created xsi:type="dcterms:W3CDTF">2014-09-12T13:38:26Z</dcterms:created>
  <dcterms:modified xsi:type="dcterms:W3CDTF">2016-07-12T04:59:51Z</dcterms:modified>
</cp:coreProperties>
</file>