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ab469abdb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ab469abdb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ab469abdb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ab469abdb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abb527e61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abb527e61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aafe0e2920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aafe0e2920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b469abdb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ab469abdb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abfe9916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abfe9916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ab0286e9a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ab0286e9a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ab469abd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ab469abd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ab469abd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ab469abd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ab469abdb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ab469abdb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abb527e61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abb527e6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76775" y="1590497"/>
            <a:ext cx="3951300" cy="1190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CUSTOMIZED QR GENERATOR</a:t>
            </a:r>
            <a:endParaRPr sz="3000">
              <a:latin typeface="Times New Roman"/>
              <a:ea typeface="Times New Roman"/>
              <a:cs typeface="Times New Roman"/>
              <a:sym typeface="Times New Roman"/>
            </a:endParaRPr>
          </a:p>
        </p:txBody>
      </p:sp>
      <p:sp>
        <p:nvSpPr>
          <p:cNvPr id="278" name="Google Shape;278;p13"/>
          <p:cNvSpPr txBox="1"/>
          <p:nvPr>
            <p:ph idx="1" type="subTitle"/>
          </p:nvPr>
        </p:nvSpPr>
        <p:spPr>
          <a:xfrm>
            <a:off x="791339" y="3375850"/>
            <a:ext cx="3951300" cy="8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Presented by:</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A.Manish			21E51A6702</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R.P.Kaushik Naidu   21E51A6744</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V.Ramesh			21E51A6762</a:t>
            </a:r>
            <a:endParaRPr b="1">
              <a:latin typeface="Times New Roman"/>
              <a:ea typeface="Times New Roman"/>
              <a:cs typeface="Times New Roman"/>
              <a:sym typeface="Times New Roman"/>
            </a:endParaRPr>
          </a:p>
        </p:txBody>
      </p:sp>
      <p:pic>
        <p:nvPicPr>
          <p:cNvPr id="279" name="Google Shape;279;p13"/>
          <p:cNvPicPr preferRelativeResize="0"/>
          <p:nvPr/>
        </p:nvPicPr>
        <p:blipFill>
          <a:blip r:embed="rId3">
            <a:alphaModFix/>
          </a:blip>
          <a:stretch>
            <a:fillRect/>
          </a:stretch>
        </p:blipFill>
        <p:spPr>
          <a:xfrm>
            <a:off x="5500493" y="680050"/>
            <a:ext cx="2246483" cy="2236463"/>
          </a:xfrm>
          <a:prstGeom prst="rect">
            <a:avLst/>
          </a:prstGeom>
          <a:noFill/>
          <a:ln>
            <a:noFill/>
          </a:ln>
        </p:spPr>
      </p:pic>
      <p:sp>
        <p:nvSpPr>
          <p:cNvPr id="280" name="Google Shape;280;p13"/>
          <p:cNvSpPr txBox="1"/>
          <p:nvPr/>
        </p:nvSpPr>
        <p:spPr>
          <a:xfrm>
            <a:off x="576775" y="755181"/>
            <a:ext cx="4586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Times New Roman"/>
                <a:ea typeface="Times New Roman"/>
                <a:cs typeface="Times New Roman"/>
                <a:sym typeface="Times New Roman"/>
              </a:rPr>
              <a:t>SUMMER INTERNSHIP-2 </a:t>
            </a:r>
            <a:endParaRPr b="1" sz="2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2500">
                <a:solidFill>
                  <a:schemeClr val="lt1"/>
                </a:solidFill>
                <a:latin typeface="Times New Roman"/>
                <a:ea typeface="Times New Roman"/>
                <a:cs typeface="Times New Roman"/>
                <a:sym typeface="Times New Roman"/>
              </a:rPr>
              <a:t>PROJECT REVIEW</a:t>
            </a:r>
            <a:endParaRPr b="1" sz="2500">
              <a:solidFill>
                <a:schemeClr val="lt1"/>
              </a:solidFill>
              <a:latin typeface="Times New Roman"/>
              <a:ea typeface="Times New Roman"/>
              <a:cs typeface="Times New Roman"/>
              <a:sym typeface="Times New Roman"/>
            </a:endParaRPr>
          </a:p>
        </p:txBody>
      </p:sp>
      <p:sp>
        <p:nvSpPr>
          <p:cNvPr id="281" name="Google Shape;281;p13"/>
          <p:cNvSpPr txBox="1"/>
          <p:nvPr/>
        </p:nvSpPr>
        <p:spPr>
          <a:xfrm>
            <a:off x="5500493" y="3375850"/>
            <a:ext cx="3072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Times New Roman"/>
                <a:ea typeface="Times New Roman"/>
                <a:cs typeface="Times New Roman"/>
                <a:sym typeface="Times New Roman"/>
              </a:rPr>
              <a:t>Faculty Guide:</a:t>
            </a:r>
            <a:endParaRPr b="1"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1500">
                <a:solidFill>
                  <a:schemeClr val="lt1"/>
                </a:solidFill>
                <a:latin typeface="Times New Roman"/>
                <a:ea typeface="Times New Roman"/>
                <a:cs typeface="Times New Roman"/>
                <a:sym typeface="Times New Roman"/>
              </a:rPr>
              <a:t>Mrs.P.Swathy</a:t>
            </a:r>
            <a:endParaRPr b="1"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1500">
                <a:solidFill>
                  <a:schemeClr val="lt1"/>
                </a:solidFill>
                <a:latin typeface="Times New Roman"/>
                <a:ea typeface="Times New Roman"/>
                <a:cs typeface="Times New Roman"/>
                <a:sym typeface="Times New Roman"/>
              </a:rPr>
              <a:t>Professor</a:t>
            </a:r>
            <a:endParaRPr b="1"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1500">
                <a:solidFill>
                  <a:schemeClr val="lt1"/>
                </a:solidFill>
                <a:latin typeface="Times New Roman"/>
                <a:ea typeface="Times New Roman"/>
                <a:cs typeface="Times New Roman"/>
                <a:sym typeface="Times New Roman"/>
              </a:rPr>
              <a:t>ET Department</a:t>
            </a:r>
            <a:endParaRPr b="1"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5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2"/>
          <p:cNvSpPr txBox="1"/>
          <p:nvPr>
            <p:ph type="ctrTitle"/>
          </p:nvPr>
        </p:nvSpPr>
        <p:spPr>
          <a:xfrm>
            <a:off x="2983900" y="473492"/>
            <a:ext cx="4255500" cy="599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IMPLEMENTATION</a:t>
            </a:r>
            <a:endParaRPr sz="2400">
              <a:latin typeface="Times New Roman"/>
              <a:ea typeface="Times New Roman"/>
              <a:cs typeface="Times New Roman"/>
              <a:sym typeface="Times New Roman"/>
            </a:endParaRPr>
          </a:p>
        </p:txBody>
      </p:sp>
      <p:sp>
        <p:nvSpPr>
          <p:cNvPr id="343" name="Google Shape;343;p22"/>
          <p:cNvSpPr txBox="1"/>
          <p:nvPr>
            <p:ph idx="1" type="subTitle"/>
          </p:nvPr>
        </p:nvSpPr>
        <p:spPr>
          <a:xfrm>
            <a:off x="824000" y="1507050"/>
            <a:ext cx="7412400" cy="27846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98750"/>
              </a:lnSpc>
              <a:spcBef>
                <a:spcPts val="0"/>
              </a:spcBef>
              <a:spcAft>
                <a:spcPts val="0"/>
              </a:spcAft>
              <a:buNone/>
            </a:pPr>
            <a:r>
              <a:t/>
            </a:r>
            <a:endParaRPr sz="1800">
              <a:latin typeface="Times New Roman"/>
              <a:ea typeface="Times New Roman"/>
              <a:cs typeface="Times New Roman"/>
              <a:sym typeface="Times New Roman"/>
            </a:endParaRPr>
          </a:p>
          <a:p>
            <a:pPr indent="0" lvl="0" marL="0" rtl="0" algn="just">
              <a:lnSpc>
                <a:spcPct val="98750"/>
              </a:lnSpc>
              <a:spcBef>
                <a:spcPts val="0"/>
              </a:spcBef>
              <a:spcAft>
                <a:spcPts val="0"/>
              </a:spcAft>
              <a:buNone/>
            </a:pPr>
            <a:r>
              <a:t/>
            </a:r>
            <a:endParaRPr sz="1800">
              <a:latin typeface="Times New Roman"/>
              <a:ea typeface="Times New Roman"/>
              <a:cs typeface="Times New Roman"/>
              <a:sym typeface="Times New Roman"/>
            </a:endParaRPr>
          </a:p>
          <a:p>
            <a:pPr indent="0" lvl="0" marL="0" rtl="0" algn="just">
              <a:lnSpc>
                <a:spcPct val="98750"/>
              </a:lnSpc>
              <a:spcBef>
                <a:spcPts val="0"/>
              </a:spcBef>
              <a:spcAft>
                <a:spcPts val="0"/>
              </a:spcAft>
              <a:buNone/>
            </a:pP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just">
              <a:lnSpc>
                <a:spcPct val="98750"/>
              </a:lnSpc>
              <a:spcBef>
                <a:spcPts val="0"/>
              </a:spcBef>
              <a:spcAft>
                <a:spcPts val="0"/>
              </a:spcAft>
              <a:buNone/>
            </a:pPr>
            <a:r>
              <a:t/>
            </a:r>
            <a:endParaRPr sz="1800">
              <a:latin typeface="Times New Roman"/>
              <a:ea typeface="Times New Roman"/>
              <a:cs typeface="Times New Roman"/>
              <a:sym typeface="Times New Roman"/>
            </a:endParaRPr>
          </a:p>
          <a:p>
            <a:pPr indent="-351326" lvl="0" marL="457200" rtl="0" algn="just">
              <a:lnSpc>
                <a:spcPct val="150000"/>
              </a:lnSpc>
              <a:spcBef>
                <a:spcPts val="0"/>
              </a:spcBef>
              <a:spcAft>
                <a:spcPts val="0"/>
              </a:spcAft>
              <a:buSzPct val="100000"/>
              <a:buFont typeface="Times New Roman"/>
              <a:buChar char="➢"/>
            </a:pPr>
            <a:r>
              <a:rPr b="1" lang="en" sz="7730">
                <a:latin typeface="Times New Roman"/>
                <a:ea typeface="Times New Roman"/>
                <a:cs typeface="Times New Roman"/>
                <a:sym typeface="Times New Roman"/>
              </a:rPr>
              <a:t>Marketing and Advertising</a:t>
            </a:r>
            <a:endParaRPr b="1" sz="7730">
              <a:latin typeface="Times New Roman"/>
              <a:ea typeface="Times New Roman"/>
              <a:cs typeface="Times New Roman"/>
              <a:sym typeface="Times New Roman"/>
            </a:endParaRPr>
          </a:p>
          <a:p>
            <a:pPr indent="-351326" lvl="0" marL="457200" rtl="0" algn="just">
              <a:lnSpc>
                <a:spcPct val="150000"/>
              </a:lnSpc>
              <a:spcBef>
                <a:spcPts val="0"/>
              </a:spcBef>
              <a:spcAft>
                <a:spcPts val="0"/>
              </a:spcAft>
              <a:buSzPct val="100000"/>
              <a:buFont typeface="Times New Roman"/>
              <a:buChar char="➢"/>
            </a:pPr>
            <a:r>
              <a:rPr b="1" lang="en" sz="7730">
                <a:latin typeface="Times New Roman"/>
                <a:ea typeface="Times New Roman"/>
                <a:cs typeface="Times New Roman"/>
                <a:sym typeface="Times New Roman"/>
              </a:rPr>
              <a:t>Event Management</a:t>
            </a:r>
            <a:endParaRPr b="1" sz="7730">
              <a:latin typeface="Times New Roman"/>
              <a:ea typeface="Times New Roman"/>
              <a:cs typeface="Times New Roman"/>
              <a:sym typeface="Times New Roman"/>
            </a:endParaRPr>
          </a:p>
          <a:p>
            <a:pPr indent="-351326" lvl="0" marL="457200" rtl="0" algn="just">
              <a:lnSpc>
                <a:spcPct val="150000"/>
              </a:lnSpc>
              <a:spcBef>
                <a:spcPts val="0"/>
              </a:spcBef>
              <a:spcAft>
                <a:spcPts val="0"/>
              </a:spcAft>
              <a:buSzPct val="100000"/>
              <a:buFont typeface="Times New Roman"/>
              <a:buChar char="➢"/>
            </a:pPr>
            <a:r>
              <a:rPr b="1" lang="en" sz="7730">
                <a:latin typeface="Times New Roman"/>
                <a:ea typeface="Times New Roman"/>
                <a:cs typeface="Times New Roman"/>
                <a:sym typeface="Times New Roman"/>
              </a:rPr>
              <a:t>Inventory and Tracking Systems</a:t>
            </a:r>
            <a:endParaRPr b="1" sz="7730">
              <a:latin typeface="Times New Roman"/>
              <a:ea typeface="Times New Roman"/>
              <a:cs typeface="Times New Roman"/>
              <a:sym typeface="Times New Roman"/>
            </a:endParaRPr>
          </a:p>
          <a:p>
            <a:pPr indent="-351326" lvl="0" marL="457200" rtl="0" algn="just">
              <a:lnSpc>
                <a:spcPct val="150000"/>
              </a:lnSpc>
              <a:spcBef>
                <a:spcPts val="0"/>
              </a:spcBef>
              <a:spcAft>
                <a:spcPts val="0"/>
              </a:spcAft>
              <a:buSzPct val="100000"/>
              <a:buFont typeface="Times New Roman"/>
              <a:buChar char="➢"/>
            </a:pPr>
            <a:r>
              <a:rPr b="1" lang="en" sz="7730">
                <a:latin typeface="Times New Roman"/>
                <a:ea typeface="Times New Roman"/>
                <a:cs typeface="Times New Roman"/>
                <a:sym typeface="Times New Roman"/>
              </a:rPr>
              <a:t>Product Packaging and Labels</a:t>
            </a:r>
            <a:endParaRPr b="1" sz="7730">
              <a:latin typeface="Times New Roman"/>
              <a:ea typeface="Times New Roman"/>
              <a:cs typeface="Times New Roman"/>
              <a:sym typeface="Times New Roman"/>
            </a:endParaRPr>
          </a:p>
          <a:p>
            <a:pPr indent="-351326" lvl="0" marL="457200" rtl="0" algn="just">
              <a:lnSpc>
                <a:spcPct val="150000"/>
              </a:lnSpc>
              <a:spcBef>
                <a:spcPts val="0"/>
              </a:spcBef>
              <a:spcAft>
                <a:spcPts val="0"/>
              </a:spcAft>
              <a:buSzPct val="100000"/>
              <a:buFont typeface="Times New Roman"/>
              <a:buChar char="➢"/>
            </a:pPr>
            <a:r>
              <a:rPr b="1" lang="en" sz="7730">
                <a:latin typeface="Times New Roman"/>
                <a:ea typeface="Times New Roman"/>
                <a:cs typeface="Times New Roman"/>
                <a:sym typeface="Times New Roman"/>
              </a:rPr>
              <a:t>Education</a:t>
            </a:r>
            <a:endParaRPr b="1" sz="7730">
              <a:latin typeface="Times New Roman"/>
              <a:ea typeface="Times New Roman"/>
              <a:cs typeface="Times New Roman"/>
              <a:sym typeface="Times New Roman"/>
            </a:endParaRPr>
          </a:p>
          <a:p>
            <a:pPr indent="-351326" lvl="0" marL="457200" rtl="0" algn="just">
              <a:lnSpc>
                <a:spcPct val="150000"/>
              </a:lnSpc>
              <a:spcBef>
                <a:spcPts val="0"/>
              </a:spcBef>
              <a:spcAft>
                <a:spcPts val="0"/>
              </a:spcAft>
              <a:buSzPct val="100000"/>
              <a:buFont typeface="Times New Roman"/>
              <a:buChar char="➢"/>
            </a:pPr>
            <a:r>
              <a:rPr b="1" lang="en" sz="7730">
                <a:latin typeface="Times New Roman"/>
                <a:ea typeface="Times New Roman"/>
                <a:cs typeface="Times New Roman"/>
                <a:sym typeface="Times New Roman"/>
              </a:rPr>
              <a:t>Healthcare</a:t>
            </a:r>
            <a:endParaRPr b="1" sz="7730">
              <a:latin typeface="Times New Roman"/>
              <a:ea typeface="Times New Roman"/>
              <a:cs typeface="Times New Roman"/>
              <a:sym typeface="Times New Roman"/>
            </a:endParaRPr>
          </a:p>
          <a:p>
            <a:pPr indent="-351326" lvl="0" marL="457200" rtl="0" algn="just">
              <a:lnSpc>
                <a:spcPct val="150000"/>
              </a:lnSpc>
              <a:spcBef>
                <a:spcPts val="0"/>
              </a:spcBef>
              <a:spcAft>
                <a:spcPts val="0"/>
              </a:spcAft>
              <a:buSzPct val="100000"/>
              <a:buFont typeface="Times New Roman"/>
              <a:buChar char="➢"/>
            </a:pPr>
            <a:r>
              <a:rPr b="1" lang="en" sz="7730">
                <a:latin typeface="Times New Roman"/>
                <a:ea typeface="Times New Roman"/>
                <a:cs typeface="Times New Roman"/>
                <a:sym typeface="Times New Roman"/>
              </a:rPr>
              <a:t>Art and Exhibitions</a:t>
            </a:r>
            <a:r>
              <a:rPr b="1" lang="en" sz="2850">
                <a:latin typeface="Times New Roman"/>
                <a:ea typeface="Times New Roman"/>
                <a:cs typeface="Times New Roman"/>
                <a:sym typeface="Times New Roman"/>
              </a:rPr>
              <a:t>:</a:t>
            </a:r>
            <a:endParaRPr b="1" sz="28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b="1" sz="2850">
              <a:latin typeface="Times New Roman"/>
              <a:ea typeface="Times New Roman"/>
              <a:cs typeface="Times New Roman"/>
              <a:sym typeface="Times New Roman"/>
            </a:endParaRPr>
          </a:p>
          <a:p>
            <a:pPr indent="0" lvl="0" marL="0" rtl="0" algn="just">
              <a:lnSpc>
                <a:spcPct val="98750"/>
              </a:lnSpc>
              <a:spcBef>
                <a:spcPts val="0"/>
              </a:spcBef>
              <a:spcAft>
                <a:spcPts val="0"/>
              </a:spcAft>
              <a:buNone/>
            </a:pPr>
            <a:r>
              <a:t/>
            </a:r>
            <a:endParaRPr sz="1200">
              <a:solidFill>
                <a:srgbClr val="374151"/>
              </a:solidFill>
              <a:latin typeface="Roboto"/>
              <a:ea typeface="Roboto"/>
              <a:cs typeface="Roboto"/>
              <a:sym typeface="Roboto"/>
            </a:endParaRPr>
          </a:p>
          <a:p>
            <a:pPr indent="0" lvl="0" marL="457200" rtl="0" algn="just">
              <a:lnSpc>
                <a:spcPct val="98750"/>
              </a:lnSpc>
              <a:spcBef>
                <a:spcPts val="0"/>
              </a:spcBef>
              <a:spcAft>
                <a:spcPts val="0"/>
              </a:spcAft>
              <a:buNone/>
            </a:pPr>
            <a:r>
              <a:t/>
            </a:r>
            <a:endParaRPr sz="1200">
              <a:solidFill>
                <a:srgbClr val="374151"/>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000000"/>
              </a:solidFill>
              <a:latin typeface="Roboto"/>
              <a:ea typeface="Roboto"/>
              <a:cs typeface="Roboto"/>
              <a:sym typeface="Roboto"/>
            </a:endParaRPr>
          </a:p>
        </p:txBody>
      </p:sp>
      <p:sp>
        <p:nvSpPr>
          <p:cNvPr id="344" name="Google Shape;344;p22"/>
          <p:cNvSpPr txBox="1"/>
          <p:nvPr/>
        </p:nvSpPr>
        <p:spPr>
          <a:xfrm>
            <a:off x="644625" y="1073200"/>
            <a:ext cx="7773000" cy="932100"/>
          </a:xfrm>
          <a:prstGeom prst="rect">
            <a:avLst/>
          </a:prstGeom>
          <a:noFill/>
          <a:ln>
            <a:noFill/>
          </a:ln>
        </p:spPr>
        <p:txBody>
          <a:bodyPr anchorCtr="0" anchor="t" bIns="91425" lIns="91425" spcFirstLastPara="1" rIns="91425" wrap="square" tIns="91425">
            <a:spAutoFit/>
          </a:bodyPr>
          <a:lstStyle/>
          <a:p>
            <a:pPr indent="0" lvl="0" marL="0" rtl="0" algn="just">
              <a:lnSpc>
                <a:spcPct val="98750"/>
              </a:lnSpc>
              <a:spcBef>
                <a:spcPts val="0"/>
              </a:spcBef>
              <a:spcAft>
                <a:spcPts val="0"/>
              </a:spcAft>
              <a:buNone/>
            </a:pPr>
            <a:r>
              <a:rPr lang="en" sz="1800">
                <a:solidFill>
                  <a:schemeClr val="lt1"/>
                </a:solidFill>
                <a:latin typeface="Times New Roman"/>
                <a:ea typeface="Times New Roman"/>
                <a:cs typeface="Times New Roman"/>
                <a:sym typeface="Times New Roman"/>
              </a:rPr>
              <a:t>QR codes with custom domains offer a wide array of practical applications across various industries.</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345" name="Google Shape;345;p22"/>
          <p:cNvPicPr preferRelativeResize="0"/>
          <p:nvPr/>
        </p:nvPicPr>
        <p:blipFill>
          <a:blip r:embed="rId3">
            <a:alphaModFix/>
          </a:blip>
          <a:stretch>
            <a:fillRect/>
          </a:stretch>
        </p:blipFill>
        <p:spPr>
          <a:xfrm>
            <a:off x="5865425" y="1677788"/>
            <a:ext cx="1527050" cy="1437800"/>
          </a:xfrm>
          <a:prstGeom prst="rect">
            <a:avLst/>
          </a:prstGeom>
          <a:noFill/>
          <a:ln>
            <a:noFill/>
          </a:ln>
        </p:spPr>
      </p:pic>
      <p:pic>
        <p:nvPicPr>
          <p:cNvPr id="346" name="Google Shape;346;p22"/>
          <p:cNvPicPr preferRelativeResize="0"/>
          <p:nvPr/>
        </p:nvPicPr>
        <p:blipFill>
          <a:blip r:embed="rId4">
            <a:alphaModFix/>
          </a:blip>
          <a:stretch>
            <a:fillRect/>
          </a:stretch>
        </p:blipFill>
        <p:spPr>
          <a:xfrm>
            <a:off x="4664525" y="3363000"/>
            <a:ext cx="3571876" cy="128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3"/>
          <p:cNvSpPr txBox="1"/>
          <p:nvPr>
            <p:ph type="ctrTitle"/>
          </p:nvPr>
        </p:nvSpPr>
        <p:spPr>
          <a:xfrm>
            <a:off x="3434350" y="580825"/>
            <a:ext cx="3389100" cy="54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CONCLUSION</a:t>
            </a:r>
            <a:endParaRPr sz="2400">
              <a:latin typeface="Times New Roman"/>
              <a:ea typeface="Times New Roman"/>
              <a:cs typeface="Times New Roman"/>
              <a:sym typeface="Times New Roman"/>
            </a:endParaRPr>
          </a:p>
        </p:txBody>
      </p:sp>
      <p:sp>
        <p:nvSpPr>
          <p:cNvPr id="352" name="Google Shape;352;p23"/>
          <p:cNvSpPr txBox="1"/>
          <p:nvPr>
            <p:ph idx="1" type="subTitle"/>
          </p:nvPr>
        </p:nvSpPr>
        <p:spPr>
          <a:xfrm>
            <a:off x="1014000" y="1322625"/>
            <a:ext cx="6921600" cy="3130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800">
                <a:latin typeface="Times New Roman"/>
                <a:ea typeface="Times New Roman"/>
                <a:cs typeface="Times New Roman"/>
                <a:sym typeface="Times New Roman"/>
              </a:rPr>
              <a:t>QR codes with custom domains revolutionize marketing efforts, enhance user experiences, and bridge the physical and digital realms. You create a memorable user journey by infusing your brand's identity into QR codes. Custom domains simplify user experiences, providing an easy-to-remember gateway to your digital content and increasing engagement and conversions. Across industries, QR codes with custom domains find practical applications in marketing, event management, product packaging, and inventory systems. They streamline processes, elevate user experiences, and drive brand engagement.Unlock the potential of QR codes with custom domains and watch your brand thrive!</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4"/>
          <p:cNvSpPr txBox="1"/>
          <p:nvPr>
            <p:ph type="ctrTitle"/>
          </p:nvPr>
        </p:nvSpPr>
        <p:spPr>
          <a:xfrm flipH="1" rot="10800000">
            <a:off x="3791275" y="1524112"/>
            <a:ext cx="1288200" cy="89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8" name="Google Shape;358;p24"/>
          <p:cNvSpPr txBox="1"/>
          <p:nvPr>
            <p:ph idx="1" type="subTitle"/>
          </p:nvPr>
        </p:nvSpPr>
        <p:spPr>
          <a:xfrm>
            <a:off x="3791275" y="2571750"/>
            <a:ext cx="1105800" cy="2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p:txBody>
      </p:sp>
      <p:pic>
        <p:nvPicPr>
          <p:cNvPr id="359" name="Google Shape;359;p24"/>
          <p:cNvPicPr preferRelativeResize="0"/>
          <p:nvPr/>
        </p:nvPicPr>
        <p:blipFill>
          <a:blip r:embed="rId3">
            <a:alphaModFix/>
          </a:blip>
          <a:stretch>
            <a:fillRect/>
          </a:stretch>
        </p:blipFill>
        <p:spPr>
          <a:xfrm>
            <a:off x="2692137" y="560600"/>
            <a:ext cx="3759725" cy="375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
          <p:cNvSpPr txBox="1"/>
          <p:nvPr>
            <p:ph type="ctrTitle"/>
          </p:nvPr>
        </p:nvSpPr>
        <p:spPr>
          <a:xfrm>
            <a:off x="2341550" y="419167"/>
            <a:ext cx="4255500" cy="695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400">
                <a:latin typeface="Times New Roman"/>
                <a:ea typeface="Times New Roman"/>
                <a:cs typeface="Times New Roman"/>
                <a:sym typeface="Times New Roman"/>
              </a:rPr>
              <a:t>ABSTRACT</a:t>
            </a:r>
            <a:endParaRPr sz="2400">
              <a:latin typeface="Times New Roman"/>
              <a:ea typeface="Times New Roman"/>
              <a:cs typeface="Times New Roman"/>
              <a:sym typeface="Times New Roman"/>
            </a:endParaRPr>
          </a:p>
        </p:txBody>
      </p:sp>
      <p:sp>
        <p:nvSpPr>
          <p:cNvPr id="287" name="Google Shape;287;p14"/>
          <p:cNvSpPr txBox="1"/>
          <p:nvPr>
            <p:ph idx="1" type="subTitle"/>
          </p:nvPr>
        </p:nvSpPr>
        <p:spPr>
          <a:xfrm>
            <a:off x="824000" y="1485250"/>
            <a:ext cx="7425600" cy="2806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800">
                <a:latin typeface="Times New Roman"/>
                <a:ea typeface="Times New Roman"/>
                <a:cs typeface="Times New Roman"/>
                <a:sym typeface="Times New Roman"/>
              </a:rPr>
              <a:t>The "Customized QR Generator" project aims to develop a web application that allows users to generate various types of QR codes. The application is designed to offer four main features: Basic QR, Colour QR, Social Media QR, and Image QR. Each feature provides users with different customization options, expanding the traditional use of QR codes for diverse purposes. The project utilizes HTML, CSS, JavaScript, and Flask to create a user-friendly interface and efficiently handle QR code generation and customization.</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ctrTitle"/>
          </p:nvPr>
        </p:nvSpPr>
        <p:spPr>
          <a:xfrm>
            <a:off x="3461175" y="379600"/>
            <a:ext cx="3402600" cy="613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INTRODUCTION</a:t>
            </a:r>
            <a:endParaRPr sz="2400">
              <a:latin typeface="Times New Roman"/>
              <a:ea typeface="Times New Roman"/>
              <a:cs typeface="Times New Roman"/>
              <a:sym typeface="Times New Roman"/>
            </a:endParaRPr>
          </a:p>
        </p:txBody>
      </p:sp>
      <p:sp>
        <p:nvSpPr>
          <p:cNvPr id="293" name="Google Shape;293;p15"/>
          <p:cNvSpPr txBox="1"/>
          <p:nvPr>
            <p:ph idx="1" type="subTitle"/>
          </p:nvPr>
        </p:nvSpPr>
        <p:spPr>
          <a:xfrm>
            <a:off x="270425" y="1145200"/>
            <a:ext cx="5578800" cy="29934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The quick response, or QR, Code is a two-dimensional version of the Barcode able to convey a wide variety of information almost instantly with the scan of a mobile device.</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Able to store up to 7089 digits or 4296 characters, including punctuation marks and special characters, the Code can equally encode words and phrases such as internet addresses.</a:t>
            </a:r>
            <a:endParaRPr sz="1700">
              <a:latin typeface="Times New Roman"/>
              <a:ea typeface="Times New Roman"/>
              <a:cs typeface="Times New Roman"/>
              <a:sym typeface="Times New Roman"/>
            </a:endParaRPr>
          </a:p>
          <a:p>
            <a:pPr indent="0" lvl="0" marL="457200" rtl="0" algn="l">
              <a:spcBef>
                <a:spcPts val="800"/>
              </a:spcBef>
              <a:spcAft>
                <a:spcPts val="0"/>
              </a:spcAft>
              <a:buNone/>
            </a:pPr>
            <a:r>
              <a:t/>
            </a:r>
            <a:endParaRPr/>
          </a:p>
        </p:txBody>
      </p:sp>
      <p:pic>
        <p:nvPicPr>
          <p:cNvPr id="294" name="Google Shape;294;p15"/>
          <p:cNvPicPr preferRelativeResize="0"/>
          <p:nvPr/>
        </p:nvPicPr>
        <p:blipFill>
          <a:blip r:embed="rId3">
            <a:alphaModFix/>
          </a:blip>
          <a:stretch>
            <a:fillRect/>
          </a:stretch>
        </p:blipFill>
        <p:spPr>
          <a:xfrm>
            <a:off x="6223550" y="1175925"/>
            <a:ext cx="2563249" cy="1680975"/>
          </a:xfrm>
          <a:prstGeom prst="rect">
            <a:avLst/>
          </a:prstGeom>
          <a:noFill/>
          <a:ln>
            <a:noFill/>
          </a:ln>
        </p:spPr>
      </p:pic>
      <p:sp>
        <p:nvSpPr>
          <p:cNvPr id="295" name="Google Shape;295;p15"/>
          <p:cNvSpPr txBox="1"/>
          <p:nvPr/>
        </p:nvSpPr>
        <p:spPr>
          <a:xfrm>
            <a:off x="270425" y="3228250"/>
            <a:ext cx="7841100" cy="19416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Custom domains turn each interaction into a captivating journey.</a:t>
            </a:r>
            <a:endParaRPr sz="1700">
              <a:solidFill>
                <a:schemeClr val="lt1"/>
              </a:solidFill>
              <a:latin typeface="Times New Roman"/>
              <a:ea typeface="Times New Roman"/>
              <a:cs typeface="Times New Roman"/>
              <a:sym typeface="Times New Roman"/>
            </a:endParaRPr>
          </a:p>
          <a:p>
            <a:pPr indent="-336550" lvl="0" marL="457200" rtl="0" algn="just">
              <a:lnSpc>
                <a:spcPct val="9875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The advantages of custom domains in QR codes go beyond branding. They enhance credibility, in still trust, and exude professionalism. Users perceive custom domains as reliable and secure, boosting their confidence in the content   they're about to explore.</a:t>
            </a:r>
            <a:endParaRPr sz="17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type="ctrTitle"/>
          </p:nvPr>
        </p:nvSpPr>
        <p:spPr>
          <a:xfrm>
            <a:off x="2365800" y="392700"/>
            <a:ext cx="6341100" cy="638400"/>
          </a:xfrm>
          <a:prstGeom prst="rect">
            <a:avLst/>
          </a:prstGeom>
        </p:spPr>
        <p:txBody>
          <a:bodyPr anchorCtr="0" anchor="ctr" bIns="91425" lIns="91425" spcFirstLastPara="1" rIns="91425" wrap="square" tIns="91425">
            <a:normAutofit/>
          </a:bodyPr>
          <a:lstStyle/>
          <a:p>
            <a:pPr indent="0" lvl="0" marL="0" marR="113029" rtl="0" algn="just">
              <a:spcBef>
                <a:spcPts val="295"/>
              </a:spcBef>
              <a:spcAft>
                <a:spcPts val="0"/>
              </a:spcAft>
              <a:buNone/>
            </a:pPr>
            <a:r>
              <a:rPr lang="en" sz="2400">
                <a:latin typeface="Times New Roman"/>
                <a:ea typeface="Times New Roman"/>
                <a:cs typeface="Times New Roman"/>
                <a:sym typeface="Times New Roman"/>
              </a:rPr>
              <a:t>OBJECTIVE OF THE PROJECT</a:t>
            </a:r>
            <a:endParaRPr sz="2400"/>
          </a:p>
        </p:txBody>
      </p:sp>
      <p:sp>
        <p:nvSpPr>
          <p:cNvPr id="301" name="Google Shape;301;p16"/>
          <p:cNvSpPr txBox="1"/>
          <p:nvPr>
            <p:ph idx="1" type="subTitle"/>
          </p:nvPr>
        </p:nvSpPr>
        <p:spPr>
          <a:xfrm>
            <a:off x="861000" y="1166875"/>
            <a:ext cx="7266000" cy="2915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Noto Sans Symbols"/>
              <a:buChar char="●"/>
            </a:pPr>
            <a:r>
              <a:rPr b="1" lang="en" sz="1800">
                <a:latin typeface="Times New Roman"/>
                <a:ea typeface="Times New Roman"/>
                <a:cs typeface="Times New Roman"/>
                <a:sym typeface="Times New Roman"/>
              </a:rPr>
              <a:t>Developing a user-friendly interface for generating Basic QR codes:</a:t>
            </a:r>
            <a:endParaRPr b="1" sz="1800">
              <a:latin typeface="Times New Roman"/>
              <a:ea typeface="Times New Roman"/>
              <a:cs typeface="Times New Roman"/>
              <a:sym typeface="Times New Roman"/>
            </a:endParaRPr>
          </a:p>
          <a:p>
            <a:pPr indent="457200" lvl="0" marL="0" rtl="0" algn="just">
              <a:spcBef>
                <a:spcPts val="0"/>
              </a:spcBef>
              <a:spcAft>
                <a:spcPts val="0"/>
              </a:spcAft>
              <a:buNone/>
            </a:pPr>
            <a:r>
              <a:rPr lang="en" sz="1800">
                <a:latin typeface="Times New Roman"/>
                <a:ea typeface="Times New Roman"/>
                <a:cs typeface="Times New Roman"/>
                <a:sym typeface="Times New Roman"/>
              </a:rPr>
              <a:t>Allowing users to easily create standard QR codes by entering text.</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Noto Sans Symbols"/>
              <a:buChar char="●"/>
            </a:pPr>
            <a:r>
              <a:rPr b="1" lang="en" sz="1800">
                <a:latin typeface="Times New Roman"/>
                <a:ea typeface="Times New Roman"/>
                <a:cs typeface="Times New Roman"/>
                <a:sym typeface="Times New Roman"/>
              </a:rPr>
              <a:t>Implementing customizable options for Colour QR codes:</a:t>
            </a:r>
            <a:endParaRPr sz="1800">
              <a:latin typeface="Times New Roman"/>
              <a:ea typeface="Times New Roman"/>
              <a:cs typeface="Times New Roman"/>
              <a:sym typeface="Times New Roman"/>
            </a:endParaRPr>
          </a:p>
          <a:p>
            <a:pPr indent="0" lvl="0" marL="457200" rtl="0" algn="just">
              <a:spcBef>
                <a:spcPts val="0"/>
              </a:spcBef>
              <a:spcAft>
                <a:spcPts val="0"/>
              </a:spcAft>
              <a:buNone/>
            </a:pPr>
            <a:r>
              <a:rPr lang="en" sz="1800">
                <a:latin typeface="Times New Roman"/>
                <a:ea typeface="Times New Roman"/>
                <a:cs typeface="Times New Roman"/>
                <a:sym typeface="Times New Roman"/>
              </a:rPr>
              <a:t>Enabling users to customize the appearance of QR codes with various colours and patterns.</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Noto Sans Symbols"/>
              <a:buChar char="●"/>
            </a:pPr>
            <a:r>
              <a:rPr b="1" lang="en" sz="1800">
                <a:latin typeface="Times New Roman"/>
                <a:ea typeface="Times New Roman"/>
                <a:cs typeface="Times New Roman"/>
                <a:sym typeface="Times New Roman"/>
              </a:rPr>
              <a:t>Integrating social media logos into QR codes for various platforms:</a:t>
            </a:r>
            <a:endParaRPr sz="1800">
              <a:latin typeface="Times New Roman"/>
              <a:ea typeface="Times New Roman"/>
              <a:cs typeface="Times New Roman"/>
              <a:sym typeface="Times New Roman"/>
            </a:endParaRPr>
          </a:p>
          <a:p>
            <a:pPr indent="0" lvl="0" marL="457200" rtl="0" algn="just">
              <a:spcBef>
                <a:spcPts val="0"/>
              </a:spcBef>
              <a:spcAft>
                <a:spcPts val="0"/>
              </a:spcAft>
              <a:buNone/>
            </a:pPr>
            <a:r>
              <a:rPr lang="en" sz="1800">
                <a:latin typeface="Times New Roman"/>
                <a:ea typeface="Times New Roman"/>
                <a:cs typeface="Times New Roman"/>
                <a:sym typeface="Times New Roman"/>
              </a:rPr>
              <a:t>Enhancing QR codes with embedded logos for popular social media  platforms.</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Noto Sans Symbols"/>
              <a:buChar char="●"/>
            </a:pPr>
            <a:r>
              <a:rPr b="1" lang="en" sz="1800">
                <a:latin typeface="Times New Roman"/>
                <a:ea typeface="Times New Roman"/>
                <a:cs typeface="Times New Roman"/>
                <a:sym typeface="Times New Roman"/>
              </a:rPr>
              <a:t>Allowing users to generate QR codes with embedded images :</a:t>
            </a:r>
            <a:endParaRPr sz="1800">
              <a:latin typeface="Times New Roman"/>
              <a:ea typeface="Times New Roman"/>
              <a:cs typeface="Times New Roman"/>
              <a:sym typeface="Times New Roman"/>
            </a:endParaRPr>
          </a:p>
          <a:p>
            <a:pPr indent="0" lvl="0" marL="457200" rtl="0" algn="just">
              <a:spcBef>
                <a:spcPts val="0"/>
              </a:spcBef>
              <a:spcAft>
                <a:spcPts val="0"/>
              </a:spcAft>
              <a:buNone/>
            </a:pPr>
            <a:r>
              <a:rPr lang="en" sz="1800">
                <a:latin typeface="Times New Roman"/>
                <a:ea typeface="Times New Roman"/>
                <a:cs typeface="Times New Roman"/>
                <a:sym typeface="Times New Roman"/>
              </a:rPr>
              <a:t>Providing a feature for users to upload images and generate QR codes with both image and text components.</a:t>
            </a:r>
            <a:endParaRPr sz="1800">
              <a:latin typeface="Arial"/>
              <a:ea typeface="Arial"/>
              <a:cs typeface="Arial"/>
              <a:sym typeface="Arial"/>
            </a:endParaRPr>
          </a:p>
          <a:p>
            <a:pPr indent="0" lvl="0" marL="0" rtl="0" algn="just">
              <a:lnSpc>
                <a:spcPct val="107916"/>
              </a:lnSpc>
              <a:spcBef>
                <a:spcPts val="0"/>
              </a:spcBef>
              <a:spcAft>
                <a:spcPts val="0"/>
              </a:spcAft>
              <a:buNone/>
            </a:pPr>
            <a:r>
              <a:t/>
            </a:r>
            <a:endParaRPr sz="1800">
              <a:latin typeface="Calibri"/>
              <a:ea typeface="Calibri"/>
              <a:cs typeface="Calibri"/>
              <a:sym typeface="Calibri"/>
            </a:endParaRPr>
          </a:p>
          <a:p>
            <a:pPr indent="0" lvl="0" marL="0" rtl="0" algn="l">
              <a:spcBef>
                <a:spcPts val="80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ctrTitle"/>
          </p:nvPr>
        </p:nvSpPr>
        <p:spPr>
          <a:xfrm>
            <a:off x="2251200" y="580575"/>
            <a:ext cx="6892800" cy="791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SOFTWARE REQUIREMENTS</a:t>
            </a:r>
            <a:endParaRPr sz="2400">
              <a:latin typeface="Times New Roman"/>
              <a:ea typeface="Times New Roman"/>
              <a:cs typeface="Times New Roman"/>
              <a:sym typeface="Times New Roman"/>
            </a:endParaRPr>
          </a:p>
        </p:txBody>
      </p:sp>
      <p:sp>
        <p:nvSpPr>
          <p:cNvPr id="307" name="Google Shape;307;p17"/>
          <p:cNvSpPr txBox="1"/>
          <p:nvPr>
            <p:ph idx="1" type="subTitle"/>
          </p:nvPr>
        </p:nvSpPr>
        <p:spPr>
          <a:xfrm>
            <a:off x="1008525" y="1288675"/>
            <a:ext cx="7041000" cy="3361800"/>
          </a:xfrm>
          <a:prstGeom prst="rect">
            <a:avLst/>
          </a:prstGeom>
        </p:spPr>
        <p:txBody>
          <a:bodyPr anchorCtr="0" anchor="t" bIns="91425" lIns="91425" spcFirstLastPara="1" rIns="91425" wrap="square" tIns="91425">
            <a:normAutofit lnSpcReduction="10000"/>
          </a:bodyPr>
          <a:lstStyle/>
          <a:p>
            <a:pPr indent="-342900" lvl="0" marL="457200" rtl="0" algn="just">
              <a:lnSpc>
                <a:spcPct val="98750"/>
              </a:lnSpc>
              <a:spcBef>
                <a:spcPts val="0"/>
              </a:spcBef>
              <a:spcAft>
                <a:spcPts val="0"/>
              </a:spcAft>
              <a:buSzPts val="1800"/>
              <a:buFont typeface="Times New Roman"/>
              <a:buChar char="➢"/>
            </a:pPr>
            <a:r>
              <a:rPr b="1" lang="en" sz="1800">
                <a:latin typeface="Times New Roman"/>
                <a:ea typeface="Times New Roman"/>
                <a:cs typeface="Times New Roman"/>
                <a:sym typeface="Times New Roman"/>
              </a:rPr>
              <a:t>Web Development Framework :</a:t>
            </a:r>
            <a:endParaRPr b="1" sz="1800">
              <a:latin typeface="Times New Roman"/>
              <a:ea typeface="Times New Roman"/>
              <a:cs typeface="Times New Roman"/>
              <a:sym typeface="Times New Roman"/>
            </a:endParaRPr>
          </a:p>
          <a:p>
            <a:pPr indent="0" lvl="0" marL="457200" rtl="0" algn="just">
              <a:lnSpc>
                <a:spcPct val="98750"/>
              </a:lnSpc>
              <a:spcBef>
                <a:spcPts val="0"/>
              </a:spcBef>
              <a:spcAft>
                <a:spcPts val="0"/>
              </a:spcAft>
              <a:buNone/>
            </a:pPr>
            <a:r>
              <a:rPr lang="en">
                <a:latin typeface="Times New Roman"/>
                <a:ea typeface="Times New Roman"/>
                <a:cs typeface="Times New Roman"/>
                <a:sym typeface="Times New Roman"/>
              </a:rPr>
              <a:t>  HTML, CSS, JS for the frontend</a:t>
            </a:r>
            <a:endParaRPr>
              <a:latin typeface="Times New Roman"/>
              <a:ea typeface="Times New Roman"/>
              <a:cs typeface="Times New Roman"/>
              <a:sym typeface="Times New Roman"/>
            </a:endParaRPr>
          </a:p>
          <a:p>
            <a:pPr indent="0" lvl="0" marL="0" rtl="0" algn="just">
              <a:lnSpc>
                <a:spcPct val="98750"/>
              </a:lnSpc>
              <a:spcBef>
                <a:spcPts val="0"/>
              </a:spcBef>
              <a:spcAft>
                <a:spcPts val="0"/>
              </a:spcAft>
              <a:buNone/>
            </a:pP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342900" lvl="0" marL="457200" rtl="0" algn="just">
              <a:lnSpc>
                <a:spcPct val="98750"/>
              </a:lnSpc>
              <a:spcBef>
                <a:spcPts val="0"/>
              </a:spcBef>
              <a:spcAft>
                <a:spcPts val="0"/>
              </a:spcAft>
              <a:buSzPts val="1800"/>
              <a:buFont typeface="Times New Roman"/>
              <a:buChar char="➢"/>
            </a:pPr>
            <a:r>
              <a:rPr b="1" lang="en" sz="1800">
                <a:latin typeface="Times New Roman"/>
                <a:ea typeface="Times New Roman"/>
                <a:cs typeface="Times New Roman"/>
                <a:sym typeface="Times New Roman"/>
              </a:rPr>
              <a:t>Python Flask Framework :</a:t>
            </a:r>
            <a:endParaRPr b="1" sz="1800">
              <a:latin typeface="Times New Roman"/>
              <a:ea typeface="Times New Roman"/>
              <a:cs typeface="Times New Roman"/>
              <a:sym typeface="Times New Roman"/>
            </a:endParaRPr>
          </a:p>
          <a:p>
            <a:pPr indent="0" lvl="0" marL="457200" rtl="0" algn="just">
              <a:lnSpc>
                <a:spcPct val="98750"/>
              </a:lnSpc>
              <a:spcBef>
                <a:spcPts val="0"/>
              </a:spcBef>
              <a:spcAft>
                <a:spcPts val="0"/>
              </a:spcAft>
              <a:buNone/>
            </a:pPr>
            <a:r>
              <a:rPr b="1" lang="en">
                <a:latin typeface="Times New Roman"/>
                <a:ea typeface="Times New Roman"/>
                <a:cs typeface="Times New Roman"/>
                <a:sym typeface="Times New Roman"/>
              </a:rPr>
              <a:t>Flask is a small and lightweight Python web framework that provides useful tools and features that make creating web applications in Python easier.</a:t>
            </a:r>
            <a:endParaRPr b="1">
              <a:latin typeface="Times New Roman"/>
              <a:ea typeface="Times New Roman"/>
              <a:cs typeface="Times New Roman"/>
              <a:sym typeface="Times New Roman"/>
            </a:endParaRPr>
          </a:p>
          <a:p>
            <a:pPr indent="0" lvl="0" marL="457200" rtl="0" algn="just">
              <a:lnSpc>
                <a:spcPct val="98750"/>
              </a:lnSpc>
              <a:spcBef>
                <a:spcPts val="0"/>
              </a:spcBef>
              <a:spcAft>
                <a:spcPts val="0"/>
              </a:spcAft>
              <a:buNone/>
            </a:pPr>
            <a:r>
              <a:t/>
            </a:r>
            <a:endParaRPr b="1" sz="1400">
              <a:latin typeface="Times New Roman"/>
              <a:ea typeface="Times New Roman"/>
              <a:cs typeface="Times New Roman"/>
              <a:sym typeface="Times New Roman"/>
            </a:endParaRPr>
          </a:p>
          <a:p>
            <a:pPr indent="-342900" lvl="0" marL="457200" rtl="0" algn="just">
              <a:lnSpc>
                <a:spcPct val="98750"/>
              </a:lnSpc>
              <a:spcBef>
                <a:spcPts val="0"/>
              </a:spcBef>
              <a:spcAft>
                <a:spcPts val="0"/>
              </a:spcAft>
              <a:buSzPts val="1800"/>
              <a:buFont typeface="Times New Roman"/>
              <a:buChar char="➢"/>
            </a:pPr>
            <a:r>
              <a:rPr b="1" lang="en" sz="1800">
                <a:latin typeface="Times New Roman"/>
                <a:ea typeface="Times New Roman"/>
                <a:cs typeface="Times New Roman"/>
                <a:sym typeface="Times New Roman"/>
              </a:rPr>
              <a:t>The Programming Language :</a:t>
            </a:r>
            <a:endParaRPr b="1" sz="1800">
              <a:latin typeface="Times New Roman"/>
              <a:ea typeface="Times New Roman"/>
              <a:cs typeface="Times New Roman"/>
              <a:sym typeface="Times New Roman"/>
            </a:endParaRPr>
          </a:p>
          <a:p>
            <a:pPr indent="0" lvl="0" marL="457200" rtl="0" algn="just">
              <a:lnSpc>
                <a:spcPct val="98750"/>
              </a:lnSpc>
              <a:spcBef>
                <a:spcPts val="0"/>
              </a:spcBef>
              <a:spcAft>
                <a:spcPts val="0"/>
              </a:spcAft>
              <a:buNone/>
            </a:pPr>
            <a:r>
              <a:rPr b="1" lang="en">
                <a:latin typeface="Times New Roman"/>
                <a:ea typeface="Times New Roman"/>
                <a:cs typeface="Times New Roman"/>
                <a:sym typeface="Times New Roman"/>
              </a:rPr>
              <a:t>Python is an interpreter, high-level, general-purpose dynamic programming language used for everything, from server automation to data science. It is an open source software.</a:t>
            </a:r>
            <a:endParaRPr b="1">
              <a:latin typeface="Times New Roman"/>
              <a:ea typeface="Times New Roman"/>
              <a:cs typeface="Times New Roman"/>
              <a:sym typeface="Times New Roman"/>
            </a:endParaRPr>
          </a:p>
          <a:p>
            <a:pPr indent="0" lvl="0" marL="914400" rtl="0" algn="just">
              <a:lnSpc>
                <a:spcPct val="98750"/>
              </a:lnSpc>
              <a:spcBef>
                <a:spcPts val="0"/>
              </a:spcBef>
              <a:spcAft>
                <a:spcPts val="0"/>
              </a:spcAft>
              <a:buNone/>
            </a:pPr>
            <a:r>
              <a:t/>
            </a:r>
            <a:endParaRPr b="1"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ctrTitle"/>
          </p:nvPr>
        </p:nvSpPr>
        <p:spPr>
          <a:xfrm>
            <a:off x="2302675" y="242800"/>
            <a:ext cx="4613400" cy="546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SzPct val="41250"/>
              <a:buNone/>
            </a:pPr>
            <a:r>
              <a:rPr lang="en" sz="2400">
                <a:latin typeface="Times New Roman"/>
                <a:ea typeface="Times New Roman"/>
                <a:cs typeface="Times New Roman"/>
                <a:sym typeface="Times New Roman"/>
              </a:rPr>
              <a:t>HARDWARE REQUIREMENTS</a:t>
            </a:r>
            <a:endParaRPr sz="2400">
              <a:latin typeface="Times New Roman"/>
              <a:ea typeface="Times New Roman"/>
              <a:cs typeface="Times New Roman"/>
              <a:sym typeface="Times New Roman"/>
            </a:endParaRPr>
          </a:p>
        </p:txBody>
      </p:sp>
      <p:sp>
        <p:nvSpPr>
          <p:cNvPr id="313" name="Google Shape;313;p18"/>
          <p:cNvSpPr txBox="1"/>
          <p:nvPr>
            <p:ph idx="1" type="subTitle"/>
          </p:nvPr>
        </p:nvSpPr>
        <p:spPr>
          <a:xfrm>
            <a:off x="1027200" y="789843"/>
            <a:ext cx="6854400" cy="2301300"/>
          </a:xfrm>
          <a:prstGeom prst="rect">
            <a:avLst/>
          </a:prstGeom>
        </p:spPr>
        <p:txBody>
          <a:bodyPr anchorCtr="0" anchor="t" bIns="91425" lIns="91425" spcFirstLastPara="1" rIns="91425" wrap="square" tIns="91425">
            <a:noAutofit/>
          </a:bodyPr>
          <a:lstStyle/>
          <a:p>
            <a:pPr indent="-205105" lvl="0" marL="114300" marR="137795" rtl="0" algn="just">
              <a:lnSpc>
                <a:spcPct val="98750"/>
              </a:lnSpc>
              <a:spcBef>
                <a:spcPts val="0"/>
              </a:spcBef>
              <a:spcAft>
                <a:spcPts val="0"/>
              </a:spcAft>
              <a:buSzPts val="1400"/>
              <a:buFont typeface="Times New Roman"/>
              <a:buChar char="➢"/>
            </a:pPr>
            <a:r>
              <a:rPr b="1" lang="en" sz="1800">
                <a:latin typeface="Times New Roman"/>
                <a:ea typeface="Times New Roman"/>
                <a:cs typeface="Times New Roman"/>
                <a:sym typeface="Times New Roman"/>
              </a:rPr>
              <a:t>Processor:</a:t>
            </a:r>
            <a:r>
              <a:rPr b="1" lang="en" sz="1400">
                <a:latin typeface="Times New Roman"/>
                <a:ea typeface="Times New Roman"/>
                <a:cs typeface="Times New Roman"/>
                <a:sym typeface="Times New Roman"/>
              </a:rPr>
              <a:t> </a:t>
            </a:r>
            <a:endParaRPr b="1" sz="1400">
              <a:latin typeface="Times New Roman"/>
              <a:ea typeface="Times New Roman"/>
              <a:cs typeface="Times New Roman"/>
              <a:sym typeface="Times New Roman"/>
            </a:endParaRPr>
          </a:p>
          <a:p>
            <a:pPr indent="0" lvl="0" marL="114300" marR="137795" rtl="0" algn="just">
              <a:lnSpc>
                <a:spcPct val="98750"/>
              </a:lnSpc>
              <a:spcBef>
                <a:spcPts val="0"/>
              </a:spcBef>
              <a:spcAft>
                <a:spcPts val="0"/>
              </a:spcAft>
              <a:buNone/>
            </a:pPr>
            <a:r>
              <a:rPr lang="en">
                <a:latin typeface="Times New Roman"/>
                <a:ea typeface="Times New Roman"/>
                <a:cs typeface="Times New Roman"/>
                <a:sym typeface="Times New Roman"/>
              </a:rPr>
              <a:t>A modern multicore processor (e.g., Intel Core i5 or AMD Ryzen 5) for smoother performance.</a:t>
            </a:r>
            <a:endParaRPr sz="1400">
              <a:latin typeface="Times New Roman"/>
              <a:ea typeface="Times New Roman"/>
              <a:cs typeface="Times New Roman"/>
              <a:sym typeface="Times New Roman"/>
            </a:endParaRPr>
          </a:p>
          <a:p>
            <a:pPr indent="-205105" lvl="0" marL="114300" rtl="0" algn="just">
              <a:spcBef>
                <a:spcPts val="0"/>
              </a:spcBef>
              <a:spcAft>
                <a:spcPts val="0"/>
              </a:spcAft>
              <a:buSzPts val="1400"/>
              <a:buFont typeface="Times New Roman"/>
              <a:buChar char="➢"/>
            </a:pPr>
            <a:r>
              <a:rPr b="1" lang="en" sz="1800">
                <a:latin typeface="Times New Roman"/>
                <a:ea typeface="Times New Roman"/>
                <a:cs typeface="Times New Roman"/>
                <a:sym typeface="Times New Roman"/>
              </a:rPr>
              <a:t>RAM:</a:t>
            </a:r>
            <a:r>
              <a:rPr b="1" lang="en" sz="1400">
                <a:latin typeface="Times New Roman"/>
                <a:ea typeface="Times New Roman"/>
                <a:cs typeface="Times New Roman"/>
                <a:sym typeface="Times New Roman"/>
              </a:rPr>
              <a:t> </a:t>
            </a:r>
            <a:endParaRPr b="1" sz="1400">
              <a:latin typeface="Times New Roman"/>
              <a:ea typeface="Times New Roman"/>
              <a:cs typeface="Times New Roman"/>
              <a:sym typeface="Times New Roman"/>
            </a:endParaRPr>
          </a:p>
          <a:p>
            <a:pPr indent="0" lvl="0" marL="114300" rtl="0" algn="just">
              <a:spcBef>
                <a:spcPts val="0"/>
              </a:spcBef>
              <a:spcAft>
                <a:spcPts val="0"/>
              </a:spcAft>
              <a:buNone/>
            </a:pPr>
            <a:r>
              <a:rPr lang="en">
                <a:latin typeface="Times New Roman"/>
                <a:ea typeface="Times New Roman"/>
                <a:cs typeface="Times New Roman"/>
                <a:sym typeface="Times New Roman"/>
              </a:rPr>
              <a:t>At least 8GB of RAM, but 16GB or more is recommended for seamless multitasking.</a:t>
            </a:r>
            <a:endParaRPr sz="1400">
              <a:latin typeface="Times New Roman"/>
              <a:ea typeface="Times New Roman"/>
              <a:cs typeface="Times New Roman"/>
              <a:sym typeface="Times New Roman"/>
            </a:endParaRPr>
          </a:p>
          <a:p>
            <a:pPr indent="-205105" lvl="0" marL="114300" marR="147320" rtl="0" algn="just">
              <a:lnSpc>
                <a:spcPct val="98750"/>
              </a:lnSpc>
              <a:spcBef>
                <a:spcPts val="0"/>
              </a:spcBef>
              <a:spcAft>
                <a:spcPts val="0"/>
              </a:spcAft>
              <a:buSzPts val="1400"/>
              <a:buFont typeface="Times New Roman"/>
              <a:buChar char="➢"/>
            </a:pPr>
            <a:r>
              <a:rPr b="1" lang="en" sz="1800">
                <a:latin typeface="Times New Roman"/>
                <a:ea typeface="Times New Roman"/>
                <a:cs typeface="Times New Roman"/>
                <a:sym typeface="Times New Roman"/>
              </a:rPr>
              <a:t>Hard Disk:</a:t>
            </a:r>
            <a:endParaRPr b="1" sz="1800">
              <a:latin typeface="Times New Roman"/>
              <a:ea typeface="Times New Roman"/>
              <a:cs typeface="Times New Roman"/>
              <a:sym typeface="Times New Roman"/>
            </a:endParaRPr>
          </a:p>
          <a:p>
            <a:pPr indent="0" lvl="0" marL="114300" marR="147320" rtl="0" algn="just">
              <a:lnSpc>
                <a:spcPct val="98750"/>
              </a:lnSpc>
              <a:spcBef>
                <a:spcPts val="0"/>
              </a:spcBef>
              <a:spcAft>
                <a:spcPts val="0"/>
              </a:spcAft>
              <a:buNone/>
            </a:pPr>
            <a:r>
              <a:rPr lang="en">
                <a:latin typeface="Times New Roman"/>
                <a:ea typeface="Times New Roman"/>
                <a:cs typeface="Times New Roman"/>
                <a:sym typeface="Times New Roman"/>
              </a:rPr>
              <a:t>A solid-state drive (SSD) with at least 256GB of storage for faster load times and efficient project management.</a:t>
            </a:r>
            <a:endParaRPr sz="1400">
              <a:latin typeface="Times New Roman"/>
              <a:ea typeface="Times New Roman"/>
              <a:cs typeface="Times New Roman"/>
              <a:sym typeface="Times New Roman"/>
            </a:endParaRPr>
          </a:p>
          <a:p>
            <a:pPr indent="-205105" lvl="0" marL="114300" marR="143510" rtl="0" algn="just">
              <a:lnSpc>
                <a:spcPct val="100833"/>
              </a:lnSpc>
              <a:spcBef>
                <a:spcPts val="0"/>
              </a:spcBef>
              <a:spcAft>
                <a:spcPts val="0"/>
              </a:spcAft>
              <a:buSzPts val="1400"/>
              <a:buFont typeface="Times New Roman"/>
              <a:buChar char="➢"/>
            </a:pPr>
            <a:r>
              <a:rPr b="1" lang="en" sz="1800">
                <a:latin typeface="Times New Roman"/>
                <a:ea typeface="Times New Roman"/>
                <a:cs typeface="Times New Roman"/>
                <a:sym typeface="Times New Roman"/>
              </a:rPr>
              <a:t>Monitor:</a:t>
            </a:r>
            <a:endParaRPr b="1" sz="1800">
              <a:latin typeface="Times New Roman"/>
              <a:ea typeface="Times New Roman"/>
              <a:cs typeface="Times New Roman"/>
              <a:sym typeface="Times New Roman"/>
            </a:endParaRPr>
          </a:p>
          <a:p>
            <a:pPr indent="0" lvl="0" marL="114300" marR="143510" rtl="0" algn="just">
              <a:lnSpc>
                <a:spcPct val="100833"/>
              </a:lnSpc>
              <a:spcBef>
                <a:spcPts val="0"/>
              </a:spcBef>
              <a:spcAft>
                <a:spcPts val="0"/>
              </a:spcAft>
              <a:buNone/>
            </a:pPr>
            <a:r>
              <a:rPr lang="en">
                <a:latin typeface="Times New Roman"/>
                <a:ea typeface="Times New Roman"/>
                <a:cs typeface="Times New Roman"/>
                <a:sym typeface="Times New Roman"/>
              </a:rPr>
              <a:t>A larger and high-resolution display (e.g., 24" Full HD or higher) for better design and development work.</a:t>
            </a:r>
            <a:endParaRPr sz="1400">
              <a:latin typeface="Times New Roman"/>
              <a:ea typeface="Times New Roman"/>
              <a:cs typeface="Times New Roman"/>
              <a:sym typeface="Times New Roman"/>
            </a:endParaRPr>
          </a:p>
          <a:p>
            <a:pPr indent="-205105" lvl="0" marL="114300" marR="144145" rtl="0" algn="just">
              <a:lnSpc>
                <a:spcPct val="98750"/>
              </a:lnSpc>
              <a:spcBef>
                <a:spcPts val="0"/>
              </a:spcBef>
              <a:spcAft>
                <a:spcPts val="0"/>
              </a:spcAft>
              <a:buSzPts val="1400"/>
              <a:buFont typeface="Times New Roman"/>
              <a:buChar char="➢"/>
            </a:pPr>
            <a:r>
              <a:rPr b="1" lang="en" sz="1800">
                <a:latin typeface="Times New Roman"/>
                <a:ea typeface="Times New Roman"/>
                <a:cs typeface="Times New Roman"/>
                <a:sym typeface="Times New Roman"/>
              </a:rPr>
              <a:t>Keyboard and Mouse:</a:t>
            </a:r>
            <a:endParaRPr b="1" sz="1800">
              <a:latin typeface="Times New Roman"/>
              <a:ea typeface="Times New Roman"/>
              <a:cs typeface="Times New Roman"/>
              <a:sym typeface="Times New Roman"/>
            </a:endParaRPr>
          </a:p>
          <a:p>
            <a:pPr indent="0" lvl="0" marL="114300" marR="144145" rtl="0" algn="just">
              <a:lnSpc>
                <a:spcPct val="98750"/>
              </a:lnSpc>
              <a:spcBef>
                <a:spcPts val="0"/>
              </a:spcBef>
              <a:spcAft>
                <a:spcPts val="0"/>
              </a:spcAft>
              <a:buNone/>
            </a:pPr>
            <a:r>
              <a:rPr lang="en">
                <a:latin typeface="Times New Roman"/>
                <a:ea typeface="Times New Roman"/>
                <a:cs typeface="Times New Roman"/>
                <a:sym typeface="Times New Roman"/>
              </a:rPr>
              <a:t>Standard keyboard and mouse should suffice, but consider investing in ergonomic peripherals for comfort during long work sessions.</a:t>
            </a:r>
            <a:endParaRPr>
              <a:latin typeface="Times New Roman"/>
              <a:ea typeface="Times New Roman"/>
              <a:cs typeface="Times New Roman"/>
              <a:sym typeface="Times New Roman"/>
            </a:endParaRPr>
          </a:p>
          <a:p>
            <a:pPr indent="0" lvl="0" marL="114300" rtl="0" algn="l">
              <a:spcBef>
                <a:spcPts val="0"/>
              </a:spcBef>
              <a:spcAft>
                <a:spcPts val="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ctrTitle"/>
          </p:nvPr>
        </p:nvSpPr>
        <p:spPr>
          <a:xfrm>
            <a:off x="3203675" y="482250"/>
            <a:ext cx="36687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FLOW </a:t>
            </a:r>
            <a:r>
              <a:rPr lang="en" sz="2400">
                <a:latin typeface="Times New Roman"/>
                <a:ea typeface="Times New Roman"/>
                <a:cs typeface="Times New Roman"/>
                <a:sym typeface="Times New Roman"/>
              </a:rPr>
              <a:t>DIAGRAM</a:t>
            </a:r>
            <a:endParaRPr sz="2400">
              <a:latin typeface="Times New Roman"/>
              <a:ea typeface="Times New Roman"/>
              <a:cs typeface="Times New Roman"/>
              <a:sym typeface="Times New Roman"/>
            </a:endParaRPr>
          </a:p>
        </p:txBody>
      </p:sp>
      <p:sp>
        <p:nvSpPr>
          <p:cNvPr id="319" name="Google Shape;319;p19"/>
          <p:cNvSpPr txBox="1"/>
          <p:nvPr>
            <p:ph idx="1" type="subTitle"/>
          </p:nvPr>
        </p:nvSpPr>
        <p:spPr>
          <a:xfrm>
            <a:off x="2983225" y="3596300"/>
            <a:ext cx="20964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20" name="Google Shape;320;p19"/>
          <p:cNvPicPr preferRelativeResize="0"/>
          <p:nvPr/>
        </p:nvPicPr>
        <p:blipFill>
          <a:blip r:embed="rId3">
            <a:alphaModFix/>
          </a:blip>
          <a:stretch>
            <a:fillRect/>
          </a:stretch>
        </p:blipFill>
        <p:spPr>
          <a:xfrm>
            <a:off x="2101559" y="1087350"/>
            <a:ext cx="4940892" cy="3705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20"/>
          <p:cNvPicPr preferRelativeResize="0"/>
          <p:nvPr/>
        </p:nvPicPr>
        <p:blipFill>
          <a:blip r:embed="rId3">
            <a:alphaModFix/>
          </a:blip>
          <a:stretch>
            <a:fillRect/>
          </a:stretch>
        </p:blipFill>
        <p:spPr>
          <a:xfrm>
            <a:off x="1497425" y="1171250"/>
            <a:ext cx="2491575" cy="1400493"/>
          </a:xfrm>
          <a:prstGeom prst="rect">
            <a:avLst/>
          </a:prstGeom>
          <a:noFill/>
          <a:ln>
            <a:noFill/>
          </a:ln>
        </p:spPr>
      </p:pic>
      <p:pic>
        <p:nvPicPr>
          <p:cNvPr id="326" name="Google Shape;326;p20"/>
          <p:cNvPicPr preferRelativeResize="0"/>
          <p:nvPr/>
        </p:nvPicPr>
        <p:blipFill>
          <a:blip r:embed="rId4">
            <a:alphaModFix/>
          </a:blip>
          <a:stretch>
            <a:fillRect/>
          </a:stretch>
        </p:blipFill>
        <p:spPr>
          <a:xfrm>
            <a:off x="5299875" y="1176000"/>
            <a:ext cx="2493375" cy="1400500"/>
          </a:xfrm>
          <a:prstGeom prst="rect">
            <a:avLst/>
          </a:prstGeom>
          <a:noFill/>
          <a:ln>
            <a:noFill/>
          </a:ln>
        </p:spPr>
      </p:pic>
      <p:pic>
        <p:nvPicPr>
          <p:cNvPr id="327" name="Google Shape;327;p20"/>
          <p:cNvPicPr preferRelativeResize="0"/>
          <p:nvPr/>
        </p:nvPicPr>
        <p:blipFill>
          <a:blip r:embed="rId5">
            <a:alphaModFix/>
          </a:blip>
          <a:stretch>
            <a:fillRect/>
          </a:stretch>
        </p:blipFill>
        <p:spPr>
          <a:xfrm>
            <a:off x="1497425" y="3128450"/>
            <a:ext cx="2491587" cy="1400500"/>
          </a:xfrm>
          <a:prstGeom prst="rect">
            <a:avLst/>
          </a:prstGeom>
          <a:noFill/>
          <a:ln>
            <a:noFill/>
          </a:ln>
        </p:spPr>
      </p:pic>
      <p:pic>
        <p:nvPicPr>
          <p:cNvPr id="328" name="Google Shape;328;p20"/>
          <p:cNvPicPr preferRelativeResize="0"/>
          <p:nvPr/>
        </p:nvPicPr>
        <p:blipFill>
          <a:blip r:embed="rId5">
            <a:alphaModFix/>
          </a:blip>
          <a:stretch>
            <a:fillRect/>
          </a:stretch>
        </p:blipFill>
        <p:spPr>
          <a:xfrm>
            <a:off x="5290350" y="3127445"/>
            <a:ext cx="2493375" cy="1401505"/>
          </a:xfrm>
          <a:prstGeom prst="rect">
            <a:avLst/>
          </a:prstGeom>
          <a:noFill/>
          <a:ln>
            <a:noFill/>
          </a:ln>
        </p:spPr>
      </p:pic>
      <p:sp>
        <p:nvSpPr>
          <p:cNvPr id="329" name="Google Shape;329;p20"/>
          <p:cNvSpPr txBox="1"/>
          <p:nvPr/>
        </p:nvSpPr>
        <p:spPr>
          <a:xfrm>
            <a:off x="2145600" y="161650"/>
            <a:ext cx="5143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lt1"/>
                </a:solidFill>
                <a:latin typeface="Times New Roman"/>
                <a:ea typeface="Times New Roman"/>
                <a:cs typeface="Times New Roman"/>
                <a:sym typeface="Times New Roman"/>
              </a:rPr>
              <a:t>CUSTOMIZED QR GENERATOR</a:t>
            </a:r>
            <a:endParaRPr b="1" sz="24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 sz="2400">
                <a:solidFill>
                  <a:schemeClr val="lt1"/>
                </a:solidFill>
                <a:latin typeface="Times New Roman"/>
                <a:ea typeface="Times New Roman"/>
                <a:cs typeface="Times New Roman"/>
                <a:sym typeface="Times New Roman"/>
              </a:rPr>
              <a:t> WEB PAGE INTERFACES</a:t>
            </a:r>
            <a:endParaRPr b="1" sz="2400">
              <a:solidFill>
                <a:schemeClr val="lt1"/>
              </a:solidFill>
              <a:latin typeface="Times New Roman"/>
              <a:ea typeface="Times New Roman"/>
              <a:cs typeface="Times New Roman"/>
              <a:sym typeface="Times New Roman"/>
            </a:endParaRPr>
          </a:p>
        </p:txBody>
      </p:sp>
      <p:sp>
        <p:nvSpPr>
          <p:cNvPr id="330" name="Google Shape;330;p20"/>
          <p:cNvSpPr txBox="1"/>
          <p:nvPr/>
        </p:nvSpPr>
        <p:spPr>
          <a:xfrm>
            <a:off x="920125" y="2634050"/>
            <a:ext cx="7068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Times New Roman"/>
                <a:ea typeface="Times New Roman"/>
                <a:cs typeface="Times New Roman"/>
                <a:sym typeface="Times New Roman"/>
              </a:rPr>
              <a:t>                        Main Page                                                          Image QR page</a:t>
            </a:r>
            <a:endParaRPr b="1" sz="1600">
              <a:solidFill>
                <a:schemeClr val="lt1"/>
              </a:solidFill>
              <a:latin typeface="Times New Roman"/>
              <a:ea typeface="Times New Roman"/>
              <a:cs typeface="Times New Roman"/>
              <a:sym typeface="Times New Roman"/>
            </a:endParaRPr>
          </a:p>
        </p:txBody>
      </p:sp>
      <p:sp>
        <p:nvSpPr>
          <p:cNvPr id="331" name="Google Shape;331;p20"/>
          <p:cNvSpPr txBox="1"/>
          <p:nvPr/>
        </p:nvSpPr>
        <p:spPr>
          <a:xfrm>
            <a:off x="1785925" y="4592250"/>
            <a:ext cx="5997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Times New Roman"/>
                <a:ea typeface="Times New Roman"/>
                <a:cs typeface="Times New Roman"/>
                <a:sym typeface="Times New Roman"/>
              </a:rPr>
              <a:t>Social Media QR Page                                          Colour QR Page</a:t>
            </a:r>
            <a:endParaRPr b="1" sz="16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1"/>
          <p:cNvSpPr txBox="1"/>
          <p:nvPr>
            <p:ph type="ctrTitle"/>
          </p:nvPr>
        </p:nvSpPr>
        <p:spPr>
          <a:xfrm>
            <a:off x="1995775" y="442050"/>
            <a:ext cx="6291600" cy="934500"/>
          </a:xfrm>
          <a:prstGeom prst="rect">
            <a:avLst/>
          </a:prstGeom>
        </p:spPr>
        <p:txBody>
          <a:bodyPr anchorCtr="0" anchor="ctr" bIns="91425" lIns="91425" spcFirstLastPara="1" rIns="91425" wrap="square" tIns="91425">
            <a:normAutofit fontScale="90000"/>
          </a:bodyPr>
          <a:lstStyle/>
          <a:p>
            <a:pPr indent="0" lvl="0" marL="0" rtl="0" algn="just">
              <a:lnSpc>
                <a:spcPct val="98750"/>
              </a:lnSpc>
              <a:spcBef>
                <a:spcPts val="0"/>
              </a:spcBef>
              <a:spcAft>
                <a:spcPts val="0"/>
              </a:spcAft>
              <a:buNone/>
            </a:pPr>
            <a:r>
              <a:rPr lang="en" sz="2400">
                <a:latin typeface="Times New Roman"/>
                <a:ea typeface="Times New Roman"/>
                <a:cs typeface="Times New Roman"/>
                <a:sym typeface="Times New Roman"/>
              </a:rPr>
              <a:t>Benefits of QR Codes with Custom Domains</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37" name="Google Shape;337;p21"/>
          <p:cNvSpPr txBox="1"/>
          <p:nvPr>
            <p:ph idx="1" type="subTitle"/>
          </p:nvPr>
        </p:nvSpPr>
        <p:spPr>
          <a:xfrm>
            <a:off x="824000" y="1253200"/>
            <a:ext cx="7204500" cy="3038400"/>
          </a:xfrm>
          <a:prstGeom prst="rect">
            <a:avLst/>
          </a:prstGeom>
        </p:spPr>
        <p:txBody>
          <a:bodyPr anchorCtr="0" anchor="t" bIns="91425" lIns="91425" spcFirstLastPara="1" rIns="91425" wrap="square" tIns="91425">
            <a:normAutofit/>
          </a:bodyPr>
          <a:lstStyle/>
          <a:p>
            <a:pPr indent="0" lvl="0" marL="0" rtl="0" algn="just">
              <a:lnSpc>
                <a:spcPct val="98750"/>
              </a:lnSpc>
              <a:spcBef>
                <a:spcPts val="0"/>
              </a:spcBef>
              <a:spcAft>
                <a:spcPts val="0"/>
              </a:spcAft>
              <a:buNone/>
            </a:pPr>
            <a:r>
              <a:rPr lang="en">
                <a:latin typeface="Times New Roman"/>
                <a:ea typeface="Times New Roman"/>
                <a:cs typeface="Times New Roman"/>
                <a:sym typeface="Times New Roman"/>
              </a:rPr>
              <a:t>QR codes with custom domains offer a range of remarkable benefits that can transform your brand's digital presence and user experiences.</a:t>
            </a:r>
            <a:endParaRPr>
              <a:latin typeface="Times New Roman"/>
              <a:ea typeface="Times New Roman"/>
              <a:cs typeface="Times New Roman"/>
              <a:sym typeface="Times New Roman"/>
            </a:endParaRPr>
          </a:p>
          <a:p>
            <a:pPr indent="0" lvl="0" marL="0" rtl="0" algn="just">
              <a:lnSpc>
                <a:spcPct val="98750"/>
              </a:lnSpc>
              <a:spcBef>
                <a:spcPts val="0"/>
              </a:spcBef>
              <a:spcAft>
                <a:spcPts val="0"/>
              </a:spcAft>
              <a:buNone/>
            </a:pPr>
            <a:r>
              <a:t/>
            </a:r>
            <a:endParaRPr>
              <a:latin typeface="Times New Roman"/>
              <a:ea typeface="Times New Roman"/>
              <a:cs typeface="Times New Roman"/>
              <a:sym typeface="Times New Roman"/>
            </a:endParaRPr>
          </a:p>
          <a:p>
            <a:pPr indent="-330200" lvl="0" marL="457200" rtl="0" algn="just">
              <a:lnSpc>
                <a:spcPct val="98750"/>
              </a:lnSpc>
              <a:spcBef>
                <a:spcPts val="0"/>
              </a:spcBef>
              <a:spcAft>
                <a:spcPts val="0"/>
              </a:spcAft>
              <a:buSzPts val="1600"/>
              <a:buFont typeface="Times New Roman"/>
              <a:buChar char="➢"/>
            </a:pPr>
            <a:r>
              <a:rPr b="1" lang="en">
                <a:latin typeface="Times New Roman"/>
                <a:ea typeface="Times New Roman"/>
                <a:cs typeface="Times New Roman"/>
                <a:sym typeface="Times New Roman"/>
              </a:rPr>
              <a:t>Enhanced Branding and Recognition</a:t>
            </a:r>
            <a:endParaRPr b="1">
              <a:latin typeface="Times New Roman"/>
              <a:ea typeface="Times New Roman"/>
              <a:cs typeface="Times New Roman"/>
              <a:sym typeface="Times New Roman"/>
            </a:endParaRPr>
          </a:p>
          <a:p>
            <a:pPr indent="-330200" lvl="0" marL="457200" rtl="0" algn="just">
              <a:lnSpc>
                <a:spcPct val="98750"/>
              </a:lnSpc>
              <a:spcBef>
                <a:spcPts val="0"/>
              </a:spcBef>
              <a:spcAft>
                <a:spcPts val="0"/>
              </a:spcAft>
              <a:buSzPts val="1600"/>
              <a:buFont typeface="Times New Roman"/>
              <a:buChar char="➢"/>
            </a:pPr>
            <a:r>
              <a:rPr b="1" lang="en">
                <a:latin typeface="Times New Roman"/>
                <a:ea typeface="Times New Roman"/>
                <a:cs typeface="Times New Roman"/>
                <a:sym typeface="Times New Roman"/>
              </a:rPr>
              <a:t>Increased Trust and Credibility</a:t>
            </a:r>
            <a:endParaRPr b="1">
              <a:latin typeface="Times New Roman"/>
              <a:ea typeface="Times New Roman"/>
              <a:cs typeface="Times New Roman"/>
              <a:sym typeface="Times New Roman"/>
            </a:endParaRPr>
          </a:p>
          <a:p>
            <a:pPr indent="-330200" lvl="0" marL="457200" rtl="0" algn="just">
              <a:lnSpc>
                <a:spcPct val="98750"/>
              </a:lnSpc>
              <a:spcBef>
                <a:spcPts val="0"/>
              </a:spcBef>
              <a:spcAft>
                <a:spcPts val="0"/>
              </a:spcAft>
              <a:buSzPts val="1600"/>
              <a:buFont typeface="Times New Roman"/>
              <a:buChar char="➢"/>
            </a:pPr>
            <a:r>
              <a:rPr b="1" lang="en">
                <a:latin typeface="Times New Roman"/>
                <a:ea typeface="Times New Roman"/>
                <a:cs typeface="Times New Roman"/>
                <a:sym typeface="Times New Roman"/>
              </a:rPr>
              <a:t>Seamless User Experience</a:t>
            </a:r>
            <a:endParaRPr b="1">
              <a:latin typeface="Times New Roman"/>
              <a:ea typeface="Times New Roman"/>
              <a:cs typeface="Times New Roman"/>
              <a:sym typeface="Times New Roman"/>
            </a:endParaRPr>
          </a:p>
          <a:p>
            <a:pPr indent="-330200" lvl="0" marL="457200" rtl="0" algn="just">
              <a:lnSpc>
                <a:spcPct val="98750"/>
              </a:lnSpc>
              <a:spcBef>
                <a:spcPts val="0"/>
              </a:spcBef>
              <a:spcAft>
                <a:spcPts val="0"/>
              </a:spcAft>
              <a:buSzPts val="1600"/>
              <a:buFont typeface="Times New Roman"/>
              <a:buChar char="➢"/>
            </a:pPr>
            <a:r>
              <a:rPr b="1" lang="en">
                <a:latin typeface="Times New Roman"/>
                <a:ea typeface="Times New Roman"/>
                <a:cs typeface="Times New Roman"/>
                <a:sym typeface="Times New Roman"/>
              </a:rPr>
              <a:t>Streamlined Offline-to-Online Transition</a:t>
            </a:r>
            <a:endParaRPr b="1">
              <a:latin typeface="Times New Roman"/>
              <a:ea typeface="Times New Roman"/>
              <a:cs typeface="Times New Roman"/>
              <a:sym typeface="Times New Roman"/>
            </a:endParaRPr>
          </a:p>
          <a:p>
            <a:pPr indent="-330200" lvl="0" marL="457200" rtl="0" algn="just">
              <a:lnSpc>
                <a:spcPct val="98750"/>
              </a:lnSpc>
              <a:spcBef>
                <a:spcPts val="0"/>
              </a:spcBef>
              <a:spcAft>
                <a:spcPts val="0"/>
              </a:spcAft>
              <a:buSzPts val="1600"/>
              <a:buFont typeface="Times New Roman"/>
              <a:buChar char="➢"/>
            </a:pPr>
            <a:r>
              <a:rPr b="1" lang="en">
                <a:latin typeface="Times New Roman"/>
                <a:ea typeface="Times New Roman"/>
                <a:cs typeface="Times New Roman"/>
                <a:sym typeface="Times New Roman"/>
              </a:rPr>
              <a:t>Data-Driven Insights</a:t>
            </a:r>
            <a:endParaRPr b="1">
              <a:latin typeface="Times New Roman"/>
              <a:ea typeface="Times New Roman"/>
              <a:cs typeface="Times New Roman"/>
              <a:sym typeface="Times New Roman"/>
            </a:endParaRPr>
          </a:p>
          <a:p>
            <a:pPr indent="-330200" lvl="0" marL="457200" rtl="0" algn="just">
              <a:lnSpc>
                <a:spcPct val="98750"/>
              </a:lnSpc>
              <a:spcBef>
                <a:spcPts val="0"/>
              </a:spcBef>
              <a:spcAft>
                <a:spcPts val="0"/>
              </a:spcAft>
              <a:buSzPts val="1600"/>
              <a:buFont typeface="Times New Roman"/>
              <a:buChar char="➢"/>
            </a:pPr>
            <a:r>
              <a:rPr b="1" lang="en">
                <a:latin typeface="Times New Roman"/>
                <a:ea typeface="Times New Roman"/>
                <a:cs typeface="Times New Roman"/>
                <a:sym typeface="Times New Roman"/>
              </a:rPr>
              <a:t>Versatile Applications</a:t>
            </a:r>
            <a:endParaRPr b="1">
              <a:latin typeface="Times New Roman"/>
              <a:ea typeface="Times New Roman"/>
              <a:cs typeface="Times New Roman"/>
              <a:sym typeface="Times New Roman"/>
            </a:endParaRPr>
          </a:p>
          <a:p>
            <a:pPr indent="0" lvl="0" marL="914400" rtl="0" algn="just">
              <a:lnSpc>
                <a:spcPct val="98750"/>
              </a:lnSpc>
              <a:spcBef>
                <a:spcPts val="0"/>
              </a:spcBef>
              <a:spcAft>
                <a:spcPts val="0"/>
              </a:spcAft>
              <a:buNone/>
            </a:pPr>
            <a:r>
              <a:t/>
            </a:r>
            <a:endParaRPr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C2AEAE"/>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