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40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40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40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40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40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40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40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40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20" name="Google Shape;2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29683df248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29683df248_0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29683df248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29683df248_0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29683df248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29683df248_0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9e8af7c8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29e8af7c87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54ef4831fe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54ef4831fe_0_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54ef4831f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54ef4831fe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4ef4831f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54ef4831fe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54ef4831fe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54ef4831fe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39" name="Google Shape;33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1" name="Google Shape;23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29683df248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29683df248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29683df248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29683df248_0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33725cde9_1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33725cde9_1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4b0ab7575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14b0ab7575_0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4b0ab7575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14b0ab7575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4b0ab7575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4b0ab7575_0_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4b0ab7575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14b0ab7575_0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3" name="Shape 13"/>
        <p:cNvGrpSpPr/>
        <p:nvPr/>
      </p:nvGrpSpPr>
      <p:grpSpPr>
        <a:xfrm>
          <a:off x="0" y="0"/>
          <a:ext cx="0" cy="0"/>
          <a:chOff x="0" y="0"/>
          <a:chExt cx="0" cy="0"/>
        </a:xfrm>
      </p:grpSpPr>
      <p:sp>
        <p:nvSpPr>
          <p:cNvPr id="14" name="Google Shape;14;p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74" name="Shape 74"/>
        <p:cNvGrpSpPr/>
        <p:nvPr/>
      </p:nvGrpSpPr>
      <p:grpSpPr>
        <a:xfrm>
          <a:off x="0" y="0"/>
          <a:ext cx="0" cy="0"/>
          <a:chOff x="0" y="0"/>
          <a:chExt cx="0" cy="0"/>
        </a:xfrm>
      </p:grpSpPr>
      <p:pic>
        <p:nvPicPr>
          <p:cNvPr descr="Picture 2097151" id="75" name="Google Shape;75;p1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76" name="Google Shape;76;p1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77" name="Google Shape;77;p1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8" name="Google Shape;78;p11"/>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79" name="Google Shape;79;p1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1"/>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81" name="Google Shape;81;p11"/>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82" name="Google Shape;82;p11"/>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83" name="Shape 83"/>
        <p:cNvGrpSpPr/>
        <p:nvPr/>
      </p:nvGrpSpPr>
      <p:grpSpPr>
        <a:xfrm>
          <a:off x="0" y="0"/>
          <a:ext cx="0" cy="0"/>
          <a:chOff x="0" y="0"/>
          <a:chExt cx="0" cy="0"/>
        </a:xfrm>
      </p:grpSpPr>
      <p:pic>
        <p:nvPicPr>
          <p:cNvPr descr="Picture 2097151" id="84" name="Google Shape;84;p1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85" name="Google Shape;85;p1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86" name="Google Shape;86;p1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87" name="Google Shape;87;p12"/>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88" name="Google Shape;88;p1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2"/>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90" name="Google Shape;90;p12"/>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91" name="Google Shape;91;p12"/>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92" name="Shape 92"/>
        <p:cNvGrpSpPr/>
        <p:nvPr/>
      </p:nvGrpSpPr>
      <p:grpSpPr>
        <a:xfrm>
          <a:off x="0" y="0"/>
          <a:ext cx="0" cy="0"/>
          <a:chOff x="0" y="0"/>
          <a:chExt cx="0" cy="0"/>
        </a:xfrm>
      </p:grpSpPr>
      <p:pic>
        <p:nvPicPr>
          <p:cNvPr descr="Picture 2097151" id="93" name="Google Shape;93;p1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94" name="Google Shape;94;p1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95" name="Google Shape;95;p1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6" name="Google Shape;96;p13"/>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97" name="Google Shape;97;p1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3"/>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99" name="Google Shape;99;p13"/>
          <p:cNvSpPr/>
          <p:nvPr>
            <p:ph idx="2" type="pic"/>
          </p:nvPr>
        </p:nvSpPr>
        <p:spPr>
          <a:xfrm>
            <a:off x="1792288" y="612775"/>
            <a:ext cx="5486401" cy="4114800"/>
          </a:xfrm>
          <a:prstGeom prst="rect">
            <a:avLst/>
          </a:prstGeom>
          <a:noFill/>
          <a:ln>
            <a:noFill/>
          </a:ln>
        </p:spPr>
      </p:sp>
      <p:sp>
        <p:nvSpPr>
          <p:cNvPr id="100" name="Google Shape;100;p13"/>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01" name="Shape 101"/>
        <p:cNvGrpSpPr/>
        <p:nvPr/>
      </p:nvGrpSpPr>
      <p:grpSpPr>
        <a:xfrm>
          <a:off x="0" y="0"/>
          <a:ext cx="0" cy="0"/>
          <a:chOff x="0" y="0"/>
          <a:chExt cx="0" cy="0"/>
        </a:xfrm>
      </p:grpSpPr>
      <p:pic>
        <p:nvPicPr>
          <p:cNvPr descr="Picture 2097151" id="102" name="Google Shape;102;p1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03" name="Google Shape;103;p1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04" name="Google Shape;104;p1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05" name="Google Shape;105;p14"/>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06" name="Google Shape;106;p1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4"/>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08" name="Google Shape;108;p14"/>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2">
    <p:spTree>
      <p:nvGrpSpPr>
        <p:cNvPr id="109" name="Shape 109"/>
        <p:cNvGrpSpPr/>
        <p:nvPr/>
      </p:nvGrpSpPr>
      <p:grpSpPr>
        <a:xfrm>
          <a:off x="0" y="0"/>
          <a:ext cx="0" cy="0"/>
          <a:chOff x="0" y="0"/>
          <a:chExt cx="0" cy="0"/>
        </a:xfrm>
      </p:grpSpPr>
      <p:pic>
        <p:nvPicPr>
          <p:cNvPr descr="Picture 2097151" id="110" name="Google Shape;110;p1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11" name="Google Shape;111;p1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12" name="Google Shape;112;p1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13" name="Google Shape;113;p1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14" name="Google Shape;114;p1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5"/>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16" name="Google Shape;116;p15"/>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2">
    <p:spTree>
      <p:nvGrpSpPr>
        <p:cNvPr id="117" name="Shape 117"/>
        <p:cNvGrpSpPr/>
        <p:nvPr/>
      </p:nvGrpSpPr>
      <p:grpSpPr>
        <a:xfrm>
          <a:off x="0" y="0"/>
          <a:ext cx="0" cy="0"/>
          <a:chOff x="0" y="0"/>
          <a:chExt cx="0" cy="0"/>
        </a:xfrm>
      </p:grpSpPr>
      <p:pic>
        <p:nvPicPr>
          <p:cNvPr descr="Picture 2097151" id="118" name="Google Shape;118;p1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19" name="Google Shape;119;p1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20" name="Google Shape;120;p1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1" name="Google Shape;121;p16"/>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22" name="Google Shape;122;p1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6"/>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24" name="Google Shape;124;p16"/>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2">
    <p:spTree>
      <p:nvGrpSpPr>
        <p:cNvPr id="125" name="Shape 125"/>
        <p:cNvGrpSpPr/>
        <p:nvPr/>
      </p:nvGrpSpPr>
      <p:grpSpPr>
        <a:xfrm>
          <a:off x="0" y="0"/>
          <a:ext cx="0" cy="0"/>
          <a:chOff x="0" y="0"/>
          <a:chExt cx="0" cy="0"/>
        </a:xfrm>
      </p:grpSpPr>
      <p:pic>
        <p:nvPicPr>
          <p:cNvPr descr="Picture 2097151" id="126" name="Google Shape;126;p1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27" name="Google Shape;127;p1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28" name="Google Shape;128;p1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9" name="Google Shape;129;p1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30" name="Google Shape;130;p1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17"/>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32" name="Google Shape;132;p17"/>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33" name="Google Shape;133;p17"/>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2">
    <p:spTree>
      <p:nvGrpSpPr>
        <p:cNvPr id="134" name="Shape 134"/>
        <p:cNvGrpSpPr/>
        <p:nvPr/>
      </p:nvGrpSpPr>
      <p:grpSpPr>
        <a:xfrm>
          <a:off x="0" y="0"/>
          <a:ext cx="0" cy="0"/>
          <a:chOff x="0" y="0"/>
          <a:chExt cx="0" cy="0"/>
        </a:xfrm>
      </p:grpSpPr>
      <p:pic>
        <p:nvPicPr>
          <p:cNvPr descr="Picture 2097151" id="135" name="Google Shape;135;p1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36" name="Google Shape;136;p1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37" name="Google Shape;137;p1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38" name="Google Shape;138;p18"/>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39" name="Google Shape;139;p18"/>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8"/>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41" name="Google Shape;141;p18"/>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42" name="Google Shape;142;p18"/>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143" name="Shape 143"/>
        <p:cNvGrpSpPr/>
        <p:nvPr/>
      </p:nvGrpSpPr>
      <p:grpSpPr>
        <a:xfrm>
          <a:off x="0" y="0"/>
          <a:ext cx="0" cy="0"/>
          <a:chOff x="0" y="0"/>
          <a:chExt cx="0" cy="0"/>
        </a:xfrm>
      </p:grpSpPr>
      <p:pic>
        <p:nvPicPr>
          <p:cNvPr descr="Picture 2097151" id="144" name="Google Shape;144;p1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45" name="Google Shape;145;p1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46" name="Google Shape;146;p1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47" name="Google Shape;147;p19"/>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48" name="Google Shape;148;p19"/>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19"/>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50" name="Google Shape;150;p19"/>
          <p:cNvSpPr/>
          <p:nvPr>
            <p:ph idx="2" type="pic"/>
          </p:nvPr>
        </p:nvSpPr>
        <p:spPr>
          <a:xfrm>
            <a:off x="1792288" y="612775"/>
            <a:ext cx="5486401" cy="4114800"/>
          </a:xfrm>
          <a:prstGeom prst="rect">
            <a:avLst/>
          </a:prstGeom>
          <a:noFill/>
          <a:ln>
            <a:noFill/>
          </a:ln>
        </p:spPr>
      </p:sp>
      <p:sp>
        <p:nvSpPr>
          <p:cNvPr id="151" name="Google Shape;151;p19"/>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2">
    <p:spTree>
      <p:nvGrpSpPr>
        <p:cNvPr id="152" name="Shape 152"/>
        <p:cNvGrpSpPr/>
        <p:nvPr/>
      </p:nvGrpSpPr>
      <p:grpSpPr>
        <a:xfrm>
          <a:off x="0" y="0"/>
          <a:ext cx="0" cy="0"/>
          <a:chOff x="0" y="0"/>
          <a:chExt cx="0" cy="0"/>
        </a:xfrm>
      </p:grpSpPr>
      <p:pic>
        <p:nvPicPr>
          <p:cNvPr descr="Picture 2097151" id="153" name="Google Shape;153;p2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54" name="Google Shape;154;p2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55" name="Google Shape;155;p2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56" name="Google Shape;156;p20"/>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57" name="Google Shape;157;p20"/>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20"/>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59" name="Google Shape;159;p20"/>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5" name="Shape 15"/>
        <p:cNvGrpSpPr/>
        <p:nvPr/>
      </p:nvGrpSpPr>
      <p:grpSpPr>
        <a:xfrm>
          <a:off x="0" y="0"/>
          <a:ext cx="0" cy="0"/>
          <a:chOff x="0" y="0"/>
          <a:chExt cx="0" cy="0"/>
        </a:xfrm>
      </p:grpSpPr>
      <p:pic>
        <p:nvPicPr>
          <p:cNvPr descr="Picture 2097151" id="16" name="Google Shape;16;p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7" name="Google Shape;17;p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8" name="Google Shape;18;p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9" name="Google Shape;19;p3"/>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0" name="Google Shape;20;p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3">
    <p:spTree>
      <p:nvGrpSpPr>
        <p:cNvPr id="160" name="Shape 160"/>
        <p:cNvGrpSpPr/>
        <p:nvPr/>
      </p:nvGrpSpPr>
      <p:grpSpPr>
        <a:xfrm>
          <a:off x="0" y="0"/>
          <a:ext cx="0" cy="0"/>
          <a:chOff x="0" y="0"/>
          <a:chExt cx="0" cy="0"/>
        </a:xfrm>
      </p:grpSpPr>
      <p:pic>
        <p:nvPicPr>
          <p:cNvPr descr="Picture 2097151" id="161" name="Google Shape;161;p2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62" name="Google Shape;162;p2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63" name="Google Shape;163;p2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64" name="Google Shape;164;p21"/>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65" name="Google Shape;165;p2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21"/>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67" name="Google Shape;167;p21"/>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3">
    <p:spTree>
      <p:nvGrpSpPr>
        <p:cNvPr id="168" name="Shape 168"/>
        <p:cNvGrpSpPr/>
        <p:nvPr/>
      </p:nvGrpSpPr>
      <p:grpSpPr>
        <a:xfrm>
          <a:off x="0" y="0"/>
          <a:ext cx="0" cy="0"/>
          <a:chOff x="0" y="0"/>
          <a:chExt cx="0" cy="0"/>
        </a:xfrm>
      </p:grpSpPr>
      <p:pic>
        <p:nvPicPr>
          <p:cNvPr descr="Picture 2097151" id="169" name="Google Shape;169;p2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70" name="Google Shape;170;p2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71" name="Google Shape;171;p2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72" name="Google Shape;172;p22"/>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73" name="Google Shape;173;p2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74" name="Google Shape;174;p22"/>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75" name="Google Shape;175;p22"/>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3">
    <p:spTree>
      <p:nvGrpSpPr>
        <p:cNvPr id="176" name="Shape 176"/>
        <p:cNvGrpSpPr/>
        <p:nvPr/>
      </p:nvGrpSpPr>
      <p:grpSpPr>
        <a:xfrm>
          <a:off x="0" y="0"/>
          <a:ext cx="0" cy="0"/>
          <a:chOff x="0" y="0"/>
          <a:chExt cx="0" cy="0"/>
        </a:xfrm>
      </p:grpSpPr>
      <p:pic>
        <p:nvPicPr>
          <p:cNvPr descr="Picture 2097151" id="177" name="Google Shape;177;p2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78" name="Google Shape;178;p2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79" name="Google Shape;179;p2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0" name="Google Shape;180;p23"/>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81" name="Google Shape;181;p2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82" name="Google Shape;182;p23"/>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83" name="Google Shape;183;p23"/>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3">
    <p:spTree>
      <p:nvGrpSpPr>
        <p:cNvPr id="184" name="Shape 184"/>
        <p:cNvGrpSpPr/>
        <p:nvPr/>
      </p:nvGrpSpPr>
      <p:grpSpPr>
        <a:xfrm>
          <a:off x="0" y="0"/>
          <a:ext cx="0" cy="0"/>
          <a:chOff x="0" y="0"/>
          <a:chExt cx="0" cy="0"/>
        </a:xfrm>
      </p:grpSpPr>
      <p:pic>
        <p:nvPicPr>
          <p:cNvPr descr="Picture 2097151" id="185" name="Google Shape;185;p2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86" name="Google Shape;186;p2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87" name="Google Shape;187;p2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8" name="Google Shape;188;p24"/>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89" name="Google Shape;189;p2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24"/>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91" name="Google Shape;191;p24"/>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92" name="Google Shape;192;p24"/>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2">
    <p:spTree>
      <p:nvGrpSpPr>
        <p:cNvPr id="193" name="Shape 193"/>
        <p:cNvGrpSpPr/>
        <p:nvPr/>
      </p:nvGrpSpPr>
      <p:grpSpPr>
        <a:xfrm>
          <a:off x="0" y="0"/>
          <a:ext cx="0" cy="0"/>
          <a:chOff x="0" y="0"/>
          <a:chExt cx="0" cy="0"/>
        </a:xfrm>
      </p:grpSpPr>
      <p:pic>
        <p:nvPicPr>
          <p:cNvPr descr="Picture 2097151" id="194" name="Google Shape;194;p2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95" name="Google Shape;195;p2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96" name="Google Shape;196;p2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97" name="Google Shape;197;p2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98" name="Google Shape;198;p2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25"/>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3">
    <p:spTree>
      <p:nvGrpSpPr>
        <p:cNvPr id="200" name="Shape 200"/>
        <p:cNvGrpSpPr/>
        <p:nvPr/>
      </p:nvGrpSpPr>
      <p:grpSpPr>
        <a:xfrm>
          <a:off x="0" y="0"/>
          <a:ext cx="0" cy="0"/>
          <a:chOff x="0" y="0"/>
          <a:chExt cx="0" cy="0"/>
        </a:xfrm>
      </p:grpSpPr>
      <p:pic>
        <p:nvPicPr>
          <p:cNvPr descr="Picture 2097151" id="201" name="Google Shape;201;p2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202" name="Google Shape;202;p2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203" name="Google Shape;203;p2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04" name="Google Shape;204;p26"/>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05" name="Google Shape;205;p2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06" name="Google Shape;206;p26"/>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07" name="Google Shape;207;p26"/>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208" name="Google Shape;208;p26"/>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3">
    <p:spTree>
      <p:nvGrpSpPr>
        <p:cNvPr id="209" name="Shape 209"/>
        <p:cNvGrpSpPr/>
        <p:nvPr/>
      </p:nvGrpSpPr>
      <p:grpSpPr>
        <a:xfrm>
          <a:off x="0" y="0"/>
          <a:ext cx="0" cy="0"/>
          <a:chOff x="0" y="0"/>
          <a:chExt cx="0" cy="0"/>
        </a:xfrm>
      </p:grpSpPr>
      <p:pic>
        <p:nvPicPr>
          <p:cNvPr descr="Picture 2097151" id="210" name="Google Shape;210;p2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211" name="Google Shape;211;p2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212" name="Google Shape;212;p2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13" name="Google Shape;213;p2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14" name="Google Shape;214;p2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15" name="Google Shape;215;p27"/>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16" name="Google Shape;216;p27"/>
          <p:cNvSpPr/>
          <p:nvPr>
            <p:ph idx="2" type="pic"/>
          </p:nvPr>
        </p:nvSpPr>
        <p:spPr>
          <a:xfrm>
            <a:off x="1792288" y="612775"/>
            <a:ext cx="5486401" cy="4114800"/>
          </a:xfrm>
          <a:prstGeom prst="rect">
            <a:avLst/>
          </a:prstGeom>
          <a:noFill/>
          <a:ln>
            <a:noFill/>
          </a:ln>
        </p:spPr>
      </p:sp>
      <p:sp>
        <p:nvSpPr>
          <p:cNvPr id="217" name="Google Shape;217;p27"/>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21" name="Shape 21"/>
        <p:cNvGrpSpPr/>
        <p:nvPr/>
      </p:nvGrpSpPr>
      <p:grpSpPr>
        <a:xfrm>
          <a:off x="0" y="0"/>
          <a:ext cx="0" cy="0"/>
          <a:chOff x="0" y="0"/>
          <a:chExt cx="0" cy="0"/>
        </a:xfrm>
      </p:grpSpPr>
      <p:pic>
        <p:nvPicPr>
          <p:cNvPr descr="Picture 2097151" id="22" name="Google Shape;22;p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23" name="Google Shape;23;p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24" name="Google Shape;24;p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5" name="Google Shape;25;p4"/>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6" name="Google Shape;26;p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4"/>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8" name="Google Shape;28;p4"/>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29" name="Shape 29"/>
        <p:cNvGrpSpPr/>
        <p:nvPr/>
      </p:nvGrpSpPr>
      <p:grpSpPr>
        <a:xfrm>
          <a:off x="0" y="0"/>
          <a:ext cx="0" cy="0"/>
          <a:chOff x="0" y="0"/>
          <a:chExt cx="0" cy="0"/>
        </a:xfrm>
      </p:grpSpPr>
      <p:pic>
        <p:nvPicPr>
          <p:cNvPr descr="Picture 2097151" id="30" name="Google Shape;30;p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31" name="Google Shape;31;p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32" name="Google Shape;32;p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33" name="Google Shape;33;p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34" name="Google Shape;34;p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5"/>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2">
    <p:spTree>
      <p:nvGrpSpPr>
        <p:cNvPr id="36" name="Shape 36"/>
        <p:cNvGrpSpPr/>
        <p:nvPr/>
      </p:nvGrpSpPr>
      <p:grpSpPr>
        <a:xfrm>
          <a:off x="0" y="0"/>
          <a:ext cx="0" cy="0"/>
          <a:chOff x="0" y="0"/>
          <a:chExt cx="0" cy="0"/>
        </a:xfrm>
      </p:grpSpPr>
      <p:pic>
        <p:nvPicPr>
          <p:cNvPr descr="Picture 2097151" id="37" name="Google Shape;37;p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38" name="Google Shape;38;p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39" name="Google Shape;39;p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0" name="Google Shape;40;p6"/>
          <p:cNvSpPr txBox="1"/>
          <p:nvPr/>
        </p:nvSpPr>
        <p:spPr>
          <a:xfrm>
            <a:off x="381000" y="6567169"/>
            <a:ext cx="4480561" cy="762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41" name="Google Shape;41;p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2" name="Shape 42"/>
        <p:cNvGrpSpPr/>
        <p:nvPr/>
      </p:nvGrpSpPr>
      <p:grpSpPr>
        <a:xfrm>
          <a:off x="0" y="0"/>
          <a:ext cx="0" cy="0"/>
          <a:chOff x="0" y="0"/>
          <a:chExt cx="0" cy="0"/>
        </a:xfrm>
      </p:grpSpPr>
      <p:pic>
        <p:nvPicPr>
          <p:cNvPr descr="Picture 2097151" id="43" name="Google Shape;43;p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44" name="Google Shape;44;p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45" name="Google Shape;45;p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6" name="Google Shape;46;p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47" name="Google Shape;47;p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7"/>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49" name="Google Shape;49;p7"/>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2">
    <p:spTree>
      <p:nvGrpSpPr>
        <p:cNvPr id="50" name="Shape 50"/>
        <p:cNvGrpSpPr/>
        <p:nvPr/>
      </p:nvGrpSpPr>
      <p:grpSpPr>
        <a:xfrm>
          <a:off x="0" y="0"/>
          <a:ext cx="0" cy="0"/>
          <a:chOff x="0" y="0"/>
          <a:chExt cx="0" cy="0"/>
        </a:xfrm>
      </p:grpSpPr>
      <p:pic>
        <p:nvPicPr>
          <p:cNvPr descr="Picture 2097151" id="51" name="Google Shape;51;p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52" name="Google Shape;52;p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53" name="Google Shape;53;p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54" name="Google Shape;54;p8"/>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55" name="Google Shape;55;p8"/>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8"/>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57" name="Google Shape;57;p8"/>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58" name="Shape 58"/>
        <p:cNvGrpSpPr/>
        <p:nvPr/>
      </p:nvGrpSpPr>
      <p:grpSpPr>
        <a:xfrm>
          <a:off x="0" y="0"/>
          <a:ext cx="0" cy="0"/>
          <a:chOff x="0" y="0"/>
          <a:chExt cx="0" cy="0"/>
        </a:xfrm>
      </p:grpSpPr>
      <p:pic>
        <p:nvPicPr>
          <p:cNvPr descr="Picture 2097151" id="59" name="Google Shape;59;p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60" name="Google Shape;60;p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61" name="Google Shape;61;p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62" name="Google Shape;62;p9"/>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63" name="Google Shape;63;p9"/>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65" name="Google Shape;65;p9"/>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66" name="Shape 66"/>
        <p:cNvGrpSpPr/>
        <p:nvPr/>
      </p:nvGrpSpPr>
      <p:grpSpPr>
        <a:xfrm>
          <a:off x="0" y="0"/>
          <a:ext cx="0" cy="0"/>
          <a:chOff x="0" y="0"/>
          <a:chExt cx="0" cy="0"/>
        </a:xfrm>
      </p:grpSpPr>
      <p:pic>
        <p:nvPicPr>
          <p:cNvPr descr="Picture 2097151" id="67" name="Google Shape;67;p1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68" name="Google Shape;68;p1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69" name="Google Shape;69;p1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0" name="Google Shape;70;p10"/>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71" name="Google Shape;71;p10"/>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0"/>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73" name="Google Shape;73;p10"/>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3.png"/><Relationship Id="rId2" Type="http://schemas.openxmlformats.org/officeDocument/2006/relationships/image" Target="../media/image7.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5" Type="http://schemas.openxmlformats.org/officeDocument/2006/relationships/slideLayout" Target="../slideLayouts/slideLayout3.xml"/><Relationship Id="rId6" Type="http://schemas.openxmlformats.org/officeDocument/2006/relationships/slideLayout" Target="../slideLayouts/slideLayout4.xml"/><Relationship Id="rId29"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Picture 2097151" id="6" name="Google Shape;6;p1"/>
          <p:cNvPicPr preferRelativeResize="0"/>
          <p:nvPr/>
        </p:nvPicPr>
        <p:blipFill rotWithShape="1">
          <a:blip r:embed="rId1">
            <a:alphaModFix/>
          </a:blip>
          <a:srcRect b="0" l="0" r="0" t="0"/>
          <a:stretch/>
        </p:blipFill>
        <p:spPr>
          <a:xfrm>
            <a:off x="8150225" y="-6350"/>
            <a:ext cx="1000125" cy="6870700"/>
          </a:xfrm>
          <a:prstGeom prst="rect">
            <a:avLst/>
          </a:prstGeom>
          <a:noFill/>
          <a:ln>
            <a:noFill/>
          </a:ln>
        </p:spPr>
      </p:pic>
      <p:pic>
        <p:nvPicPr>
          <p:cNvPr descr="Picture 2097152" id="7" name="Google Shape;7;p1"/>
          <p:cNvPicPr preferRelativeResize="0"/>
          <p:nvPr/>
        </p:nvPicPr>
        <p:blipFill rotWithShape="1">
          <a:blip r:embed="rId1">
            <a:alphaModFix/>
          </a:blip>
          <a:srcRect b="0" l="0" r="0" t="0"/>
          <a:stretch/>
        </p:blipFill>
        <p:spPr>
          <a:xfrm>
            <a:off x="8150225" y="-6350"/>
            <a:ext cx="1000125" cy="6870700"/>
          </a:xfrm>
          <a:prstGeom prst="rect">
            <a:avLst/>
          </a:prstGeom>
          <a:noFill/>
          <a:ln>
            <a:noFill/>
          </a:ln>
        </p:spPr>
      </p:pic>
      <p:pic>
        <p:nvPicPr>
          <p:cNvPr descr="Picture 2097153" id="8" name="Google Shape;8;p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9" name="Google Shape;9;p1"/>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0" name="Google Shape;10;p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type="title"/>
          </p:nvPr>
        </p:nvSpPr>
        <p:spPr>
          <a:xfrm>
            <a:off x="457200" y="0"/>
            <a:ext cx="8229600" cy="1417638"/>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1pPr>
            <a:lvl2pPr lvl="1"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2pPr>
            <a:lvl3pPr lvl="2"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3pPr>
            <a:lvl4pPr lvl="3"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4pPr>
            <a:lvl5pPr lvl="4"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5pPr>
            <a:lvl6pPr lvl="5"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6pPr>
            <a:lvl7pPr lvl="6"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7pPr>
            <a:lvl8pPr lvl="7"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8pPr>
            <a:lvl9pPr lvl="8"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9pPr>
          </a:lstStyle>
          <a:p/>
        </p:txBody>
      </p:sp>
      <p:sp>
        <p:nvSpPr>
          <p:cNvPr id="12" name="Google Shape;12;p1"/>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Autofit/>
          </a:bodyPr>
          <a:lstStyle>
            <a:lvl1pPr indent="-349123" lvl="0" marL="457200" marR="0" rtl="0" algn="l">
              <a:lnSpc>
                <a:spcPct val="100000"/>
              </a:lnSpc>
              <a:spcBef>
                <a:spcPts val="600"/>
              </a:spcBef>
              <a:spcAft>
                <a:spcPts val="0"/>
              </a:spcAft>
              <a:buClr>
                <a:srgbClr val="B13F9A"/>
              </a:buClr>
              <a:buSzPts val="1898"/>
              <a:buFont typeface="Calibri"/>
              <a:buChar char="⦿"/>
              <a:defRPr b="0" i="0" sz="2600" u="none" cap="none" strike="noStrike">
                <a:solidFill>
                  <a:srgbClr val="000000"/>
                </a:solidFill>
                <a:latin typeface="Calibri"/>
                <a:ea typeface="Calibri"/>
                <a:cs typeface="Calibri"/>
                <a:sym typeface="Calibri"/>
              </a:defRPr>
            </a:lvl1pPr>
            <a:lvl2pPr indent="-360680" lvl="1" marL="914400" marR="0" rtl="0" algn="l">
              <a:lnSpc>
                <a:spcPct val="100000"/>
              </a:lnSpc>
              <a:spcBef>
                <a:spcPts val="600"/>
              </a:spcBef>
              <a:spcAft>
                <a:spcPts val="0"/>
              </a:spcAft>
              <a:buClr>
                <a:srgbClr val="B13F9A"/>
              </a:buClr>
              <a:buSzPts val="2080"/>
              <a:buFont typeface="Calibri"/>
              <a:buChar char="◼"/>
              <a:defRPr b="0" i="0" sz="2600" u="none" cap="none" strike="noStrike">
                <a:solidFill>
                  <a:srgbClr val="000000"/>
                </a:solidFill>
                <a:latin typeface="Calibri"/>
                <a:ea typeface="Calibri"/>
                <a:cs typeface="Calibri"/>
                <a:sym typeface="Calibri"/>
              </a:defRPr>
            </a:lvl2pPr>
            <a:lvl3pPr indent="-327660" lvl="2" marL="1371600" marR="0" rtl="0" algn="l">
              <a:lnSpc>
                <a:spcPct val="100000"/>
              </a:lnSpc>
              <a:spcBef>
                <a:spcPts val="600"/>
              </a:spcBef>
              <a:spcAft>
                <a:spcPts val="0"/>
              </a:spcAft>
              <a:buClr>
                <a:srgbClr val="B13F9A"/>
              </a:buClr>
              <a:buSzPts val="1560"/>
              <a:buFont typeface="Calibri"/>
              <a:buChar char="○"/>
              <a:defRPr b="0" i="0" sz="2600" u="none" cap="none" strike="noStrike">
                <a:solidFill>
                  <a:srgbClr val="000000"/>
                </a:solidFill>
                <a:latin typeface="Calibri"/>
                <a:ea typeface="Calibri"/>
                <a:cs typeface="Calibri"/>
                <a:sym typeface="Calibri"/>
              </a:defRPr>
            </a:lvl3pPr>
            <a:lvl4pPr indent="-360680" lvl="3" marL="1828800" marR="0" rtl="0" algn="l">
              <a:lnSpc>
                <a:spcPct val="100000"/>
              </a:lnSpc>
              <a:spcBef>
                <a:spcPts val="600"/>
              </a:spcBef>
              <a:spcAft>
                <a:spcPts val="0"/>
              </a:spcAft>
              <a:buClr>
                <a:srgbClr val="B13F9A"/>
              </a:buClr>
              <a:buSzPts val="2080"/>
              <a:buFont typeface="Calibri"/>
              <a:buChar char="●"/>
              <a:defRPr b="0" i="0" sz="2600" u="none" cap="none" strike="noStrike">
                <a:solidFill>
                  <a:srgbClr val="000000"/>
                </a:solidFill>
                <a:latin typeface="Calibri"/>
                <a:ea typeface="Calibri"/>
                <a:cs typeface="Calibri"/>
                <a:sym typeface="Calibri"/>
              </a:defRPr>
            </a:lvl4pPr>
            <a:lvl5pPr indent="-344170" lvl="4" marL="22860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5pPr>
            <a:lvl6pPr indent="-344170" lvl="5" marL="27432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6pPr>
            <a:lvl7pPr indent="-344170" lvl="6" marL="32004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7pPr>
            <a:lvl8pPr indent="-344170" lvl="7" marL="36576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8pPr>
            <a:lvl9pPr indent="-344170" lvl="8" marL="41148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jetir.org/papers/JETIR2403582.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irjmets.com/uploadedfiles/paper/issue_5_may_2022/22850/final/fin_irjmets1652381029.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ijraset.com/research-paper/ai-based-virtual-assistant-using-python-a-systematic-re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ijeast.com/papers/157-158,Tesma511,IJEAST.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ijrpr.com/uploads/V5ISSUE5/IJRPR28935.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pic>
        <p:nvPicPr>
          <p:cNvPr descr="Title 2097154" id="223" name="Google Shape;223;p28"/>
          <p:cNvPicPr preferRelativeResize="0"/>
          <p:nvPr/>
        </p:nvPicPr>
        <p:blipFill rotWithShape="1">
          <a:blip r:embed="rId3">
            <a:alphaModFix/>
          </a:blip>
          <a:srcRect b="0" l="0" r="0" t="0"/>
          <a:stretch/>
        </p:blipFill>
        <p:spPr>
          <a:xfrm>
            <a:off x="-6350" y="146050"/>
            <a:ext cx="8242300" cy="549275"/>
          </a:xfrm>
          <a:prstGeom prst="rect">
            <a:avLst/>
          </a:prstGeom>
          <a:noFill/>
          <a:ln>
            <a:noFill/>
          </a:ln>
        </p:spPr>
      </p:pic>
      <p:sp>
        <p:nvSpPr>
          <p:cNvPr id="224" name="Google Shape;224;p28"/>
          <p:cNvSpPr txBox="1"/>
          <p:nvPr/>
        </p:nvSpPr>
        <p:spPr>
          <a:xfrm>
            <a:off x="729288" y="4135847"/>
            <a:ext cx="4480500" cy="1354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Times New Roman"/>
                <a:ea typeface="Times New Roman"/>
                <a:cs typeface="Times New Roman"/>
                <a:sym typeface="Times New Roman"/>
              </a:rPr>
              <a:t>Project Team :</a:t>
            </a:r>
            <a:r>
              <a:rPr b="1" i="0" lang="en-US" sz="1800" u="none" cap="none" strike="noStrike">
                <a:solidFill>
                  <a:srgbClr val="FFFFFF"/>
                </a:solidFill>
                <a:latin typeface="Arial"/>
                <a:ea typeface="Arial"/>
                <a:cs typeface="Arial"/>
                <a:sym typeface="Arial"/>
              </a:rPr>
              <a:t> </a:t>
            </a:r>
            <a:endParaRPr b="0" i="0" sz="1800" u="none" cap="none" strike="noStrike">
              <a:solidFill>
                <a:srgbClr val="00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Bandra Anusha				 (21E51A6704)</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Adithya chilupuri 			 </a:t>
            </a:r>
            <a:r>
              <a:rPr lang="en-US" sz="1600">
                <a:solidFill>
                  <a:schemeClr val="lt1"/>
                </a:solidFill>
                <a:latin typeface="Times New Roman"/>
                <a:ea typeface="Times New Roman"/>
                <a:cs typeface="Times New Roman"/>
                <a:sym typeface="Times New Roman"/>
              </a:rPr>
              <a:t>(21E51A6707)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Thakur Aryan Singh </a:t>
            </a:r>
            <a:r>
              <a:rPr lang="en-US" sz="1600">
                <a:solidFill>
                  <a:schemeClr val="lt1"/>
                </a:solidFill>
                <a:latin typeface="Times New Roman"/>
                <a:ea typeface="Times New Roman"/>
                <a:cs typeface="Times New Roman"/>
                <a:sym typeface="Times New Roman"/>
              </a:rPr>
              <a:t> 			 (21E51A6760)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V.Ramesh					 </a:t>
            </a:r>
            <a:r>
              <a:rPr lang="en-US" sz="1600">
                <a:solidFill>
                  <a:schemeClr val="lt1"/>
                </a:solidFill>
                <a:latin typeface="Times New Roman"/>
                <a:ea typeface="Times New Roman"/>
                <a:cs typeface="Times New Roman"/>
                <a:sym typeface="Times New Roman"/>
              </a:rPr>
              <a:t>(21E51A6762) </a:t>
            </a:r>
            <a:endParaRPr sz="1600">
              <a:solidFill>
                <a:schemeClr val="lt1"/>
              </a:solidFill>
              <a:latin typeface="Times New Roman"/>
              <a:ea typeface="Times New Roman"/>
              <a:cs typeface="Times New Roman"/>
              <a:sym typeface="Times New Roman"/>
            </a:endParaRPr>
          </a:p>
        </p:txBody>
      </p:sp>
      <p:sp>
        <p:nvSpPr>
          <p:cNvPr id="225" name="Google Shape;225;p28"/>
          <p:cNvSpPr txBox="1"/>
          <p:nvPr/>
        </p:nvSpPr>
        <p:spPr>
          <a:xfrm>
            <a:off x="5844294" y="4066037"/>
            <a:ext cx="1694100" cy="3693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Times New Roman"/>
                <a:ea typeface="Times New Roman"/>
                <a:cs typeface="Times New Roman"/>
                <a:sym typeface="Times New Roman"/>
              </a:rPr>
              <a:t>Project Guide: </a:t>
            </a:r>
            <a:endParaRPr b="1">
              <a:latin typeface="Times New Roman"/>
              <a:ea typeface="Times New Roman"/>
              <a:cs typeface="Times New Roman"/>
              <a:sym typeface="Times New Roman"/>
            </a:endParaRPr>
          </a:p>
        </p:txBody>
      </p:sp>
      <p:sp>
        <p:nvSpPr>
          <p:cNvPr id="226" name="Google Shape;226;p28"/>
          <p:cNvSpPr txBox="1"/>
          <p:nvPr/>
        </p:nvSpPr>
        <p:spPr>
          <a:xfrm>
            <a:off x="729300" y="695325"/>
            <a:ext cx="5852100" cy="2512500"/>
          </a:xfrm>
          <a:prstGeom prst="rect">
            <a:avLst/>
          </a:prstGeom>
          <a:noFill/>
          <a:ln>
            <a:noFill/>
          </a:ln>
        </p:spPr>
        <p:txBody>
          <a:bodyPr anchorCtr="0" anchor="t" bIns="45700" lIns="45700" spcFirstLastPara="1" rIns="45700" wrap="square" tIns="45700">
            <a:spAutoFit/>
          </a:bodyPr>
          <a:lstStyle/>
          <a:p>
            <a:pPr indent="0" lvl="0" marL="0" rtl="0" algn="ctr">
              <a:spcBef>
                <a:spcPts val="1055"/>
              </a:spcBef>
              <a:spcAft>
                <a:spcPts val="0"/>
              </a:spcAft>
              <a:buClr>
                <a:schemeClr val="dk1"/>
              </a:buClr>
              <a:buSzPts val="1100"/>
              <a:buFont typeface="Arial"/>
              <a:buNone/>
            </a:pPr>
            <a:r>
              <a:rPr b="1" lang="en-US" sz="2400">
                <a:solidFill>
                  <a:schemeClr val="lt1"/>
                </a:solidFill>
                <a:latin typeface="Times New Roman"/>
                <a:ea typeface="Times New Roman"/>
                <a:cs typeface="Times New Roman"/>
                <a:sym typeface="Times New Roman"/>
              </a:rPr>
              <a:t>Computer Science and Engineering with Data Science(CSD)</a:t>
            </a:r>
            <a:endParaRPr b="1" sz="2400">
              <a:solidFill>
                <a:schemeClr val="lt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sz="1800">
              <a:solidFill>
                <a:schemeClr val="lt1"/>
              </a:solidFill>
            </a:endParaRPr>
          </a:p>
          <a:p>
            <a:pPr indent="0" lvl="0" marL="0" rtl="0" algn="ctr">
              <a:lnSpc>
                <a:spcPct val="107916"/>
              </a:lnSpc>
              <a:spcBef>
                <a:spcPts val="800"/>
              </a:spcBef>
              <a:spcAft>
                <a:spcPts val="0"/>
              </a:spcAft>
              <a:buClr>
                <a:schemeClr val="dk1"/>
              </a:buClr>
              <a:buSzPts val="1100"/>
              <a:buFont typeface="Arial"/>
              <a:buNone/>
            </a:pPr>
            <a:r>
              <a:rPr b="1" lang="en-US" sz="2400">
                <a:solidFill>
                  <a:schemeClr val="lt1"/>
                </a:solidFill>
                <a:latin typeface="Times New Roman"/>
                <a:ea typeface="Times New Roman"/>
                <a:cs typeface="Times New Roman"/>
                <a:sym typeface="Times New Roman"/>
              </a:rPr>
              <a:t> Major Project Stage 2  (2024-2025) </a:t>
            </a:r>
            <a:endParaRPr b="1" sz="2400">
              <a:solidFill>
                <a:schemeClr val="lt1"/>
              </a:solidFill>
              <a:latin typeface="Times New Roman"/>
              <a:ea typeface="Times New Roman"/>
              <a:cs typeface="Times New Roman"/>
              <a:sym typeface="Times New Roman"/>
            </a:endParaRPr>
          </a:p>
          <a:p>
            <a:pPr indent="457200" lvl="0" marL="1371600" rtl="0" algn="l">
              <a:lnSpc>
                <a:spcPct val="107916"/>
              </a:lnSpc>
              <a:spcBef>
                <a:spcPts val="800"/>
              </a:spcBef>
              <a:spcAft>
                <a:spcPts val="0"/>
              </a:spcAft>
              <a:buClr>
                <a:schemeClr val="dk1"/>
              </a:buClr>
              <a:buSzPts val="1100"/>
              <a:buFont typeface="Arial"/>
              <a:buNone/>
            </a:pPr>
            <a:r>
              <a:rPr b="1" lang="en-US" sz="2400">
                <a:solidFill>
                  <a:schemeClr val="lt1"/>
                </a:solidFill>
                <a:latin typeface="Times New Roman"/>
                <a:ea typeface="Times New Roman"/>
                <a:cs typeface="Times New Roman"/>
                <a:sym typeface="Times New Roman"/>
              </a:rPr>
              <a:t>   IV B.Tech I Semester</a:t>
            </a:r>
            <a:endParaRPr b="1" sz="2400">
              <a:solidFill>
                <a:schemeClr val="lt1"/>
              </a:solidFill>
              <a:latin typeface="Times New Roman"/>
              <a:ea typeface="Times New Roman"/>
              <a:cs typeface="Times New Roman"/>
              <a:sym typeface="Times New Roman"/>
            </a:endParaRPr>
          </a:p>
          <a:p>
            <a:pPr indent="0" lvl="0" marL="0" marR="0" rtl="0" algn="ctr">
              <a:lnSpc>
                <a:spcPct val="100000"/>
              </a:lnSpc>
              <a:spcBef>
                <a:spcPts val="800"/>
              </a:spcBef>
              <a:spcAft>
                <a:spcPts val="0"/>
              </a:spcAft>
              <a:buClr>
                <a:srgbClr val="FFFFFF"/>
              </a:buClr>
              <a:buSzPts val="2000"/>
              <a:buFont typeface="Arial"/>
              <a:buNone/>
            </a:pPr>
            <a:r>
              <a:t/>
            </a:r>
            <a:endParaRPr b="1" sz="1800">
              <a:solidFill>
                <a:schemeClr val="lt1"/>
              </a:solidFill>
            </a:endParaRPr>
          </a:p>
        </p:txBody>
      </p:sp>
      <p:sp>
        <p:nvSpPr>
          <p:cNvPr id="227" name="Google Shape;227;p28"/>
          <p:cNvSpPr txBox="1"/>
          <p:nvPr/>
        </p:nvSpPr>
        <p:spPr>
          <a:xfrm>
            <a:off x="760550" y="2857700"/>
            <a:ext cx="7475400" cy="1036500"/>
          </a:xfrm>
          <a:prstGeom prst="rect">
            <a:avLst/>
          </a:prstGeom>
          <a:noFill/>
          <a:ln>
            <a:noFill/>
          </a:ln>
        </p:spPr>
        <p:txBody>
          <a:bodyPr anchorCtr="0" anchor="t" bIns="91425" lIns="91425" spcFirstLastPara="1" rIns="91425" wrap="square" tIns="91425">
            <a:spAutoFit/>
          </a:bodyPr>
          <a:lstStyle/>
          <a:p>
            <a:pPr indent="457200" lvl="0" marL="1828800" marR="618490" rtl="0" algn="l">
              <a:spcBef>
                <a:spcPts val="880"/>
              </a:spcBef>
              <a:spcAft>
                <a:spcPts val="0"/>
              </a:spcAft>
              <a:buNone/>
            </a:pPr>
            <a:r>
              <a:rPr b="1" lang="en-US" sz="2400">
                <a:solidFill>
                  <a:schemeClr val="lt1"/>
                </a:solidFill>
                <a:latin typeface="Times New Roman"/>
                <a:ea typeface="Times New Roman"/>
                <a:cs typeface="Times New Roman"/>
                <a:sym typeface="Times New Roman"/>
              </a:rPr>
              <a:t>G.A.R.V.I.S </a:t>
            </a:r>
            <a:endParaRPr b="1" sz="2400">
              <a:solidFill>
                <a:schemeClr val="lt1"/>
              </a:solidFill>
              <a:latin typeface="Times New Roman"/>
              <a:ea typeface="Times New Roman"/>
              <a:cs typeface="Times New Roman"/>
              <a:sym typeface="Times New Roman"/>
            </a:endParaRPr>
          </a:p>
          <a:p>
            <a:pPr indent="0" lvl="0" marL="0" marR="618490" rtl="0" algn="l">
              <a:spcBef>
                <a:spcPts val="880"/>
              </a:spcBef>
              <a:spcAft>
                <a:spcPts val="0"/>
              </a:spcAft>
              <a:buClr>
                <a:schemeClr val="dk1"/>
              </a:buClr>
              <a:buSzPts val="1100"/>
              <a:buFont typeface="Arial"/>
              <a:buNone/>
            </a:pPr>
            <a:r>
              <a:rPr b="1" lang="en-US" sz="2400">
                <a:solidFill>
                  <a:schemeClr val="lt1"/>
                </a:solidFill>
                <a:latin typeface="Times New Roman"/>
                <a:ea typeface="Times New Roman"/>
                <a:cs typeface="Times New Roman"/>
                <a:sym typeface="Times New Roman"/>
              </a:rPr>
              <a:t>(GPT-Assisted Robotic Voice Interactive System)</a:t>
            </a:r>
            <a:endParaRPr sz="3400">
              <a:solidFill>
                <a:schemeClr val="lt1"/>
              </a:solidFill>
              <a:latin typeface="Calibri"/>
              <a:ea typeface="Calibri"/>
              <a:cs typeface="Calibri"/>
              <a:sym typeface="Calibri"/>
            </a:endParaRPr>
          </a:p>
        </p:txBody>
      </p:sp>
      <p:sp>
        <p:nvSpPr>
          <p:cNvPr id="228" name="Google Shape;228;p28"/>
          <p:cNvSpPr txBox="1"/>
          <p:nvPr/>
        </p:nvSpPr>
        <p:spPr>
          <a:xfrm>
            <a:off x="5844300" y="4435325"/>
            <a:ext cx="329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Mr.Nava Kishore</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nvSpPr>
        <p:spPr>
          <a:xfrm>
            <a:off x="470250" y="0"/>
            <a:ext cx="8366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lt1"/>
                </a:solidFill>
                <a:latin typeface="Times New Roman"/>
                <a:ea typeface="Times New Roman"/>
                <a:cs typeface="Times New Roman"/>
                <a:sym typeface="Times New Roman"/>
              </a:rPr>
              <a:t>Existing System</a:t>
            </a:r>
            <a:endParaRPr b="1" sz="3800">
              <a:solidFill>
                <a:schemeClr val="lt1"/>
              </a:solidFill>
              <a:latin typeface="Times New Roman"/>
              <a:ea typeface="Times New Roman"/>
              <a:cs typeface="Times New Roman"/>
              <a:sym typeface="Times New Roman"/>
            </a:endParaRPr>
          </a:p>
        </p:txBody>
      </p:sp>
      <p:sp>
        <p:nvSpPr>
          <p:cNvPr id="289" name="Google Shape;289;p37"/>
          <p:cNvSpPr txBox="1"/>
          <p:nvPr/>
        </p:nvSpPr>
        <p:spPr>
          <a:xfrm>
            <a:off x="548550" y="1097275"/>
            <a:ext cx="8210100" cy="544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SIRI from Apple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Alexa</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Google Assistant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Cortana</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DRAWBACKS</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For using these assistants one should have an account (like Google account for Google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assistant, </a:t>
            </a:r>
            <a:r>
              <a:rPr lang="en-US" sz="1800">
                <a:solidFill>
                  <a:schemeClr val="dk1"/>
                </a:solidFill>
                <a:latin typeface="Times New Roman"/>
                <a:ea typeface="Times New Roman"/>
                <a:cs typeface="Times New Roman"/>
                <a:sym typeface="Times New Roman"/>
              </a:rPr>
              <a:t>Microsoft</a:t>
            </a:r>
            <a:r>
              <a:rPr lang="en-US" sz="1800">
                <a:solidFill>
                  <a:schemeClr val="dk1"/>
                </a:solidFill>
                <a:latin typeface="Times New Roman"/>
                <a:ea typeface="Times New Roman"/>
                <a:cs typeface="Times New Roman"/>
                <a:sym typeface="Times New Roman"/>
              </a:rPr>
              <a:t> account for Cortana) and can use it with internet connection only because these assistants are going to work with internet connectivity.They are integrated with many devices like,phones,laptops,and speakers etc.</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90" name="Google Shape;290;p37"/>
          <p:cNvPicPr preferRelativeResize="0"/>
          <p:nvPr/>
        </p:nvPicPr>
        <p:blipFill>
          <a:blip r:embed="rId3">
            <a:alphaModFix/>
          </a:blip>
          <a:stretch>
            <a:fillRect/>
          </a:stretch>
        </p:blipFill>
        <p:spPr>
          <a:xfrm>
            <a:off x="3189500" y="1350462"/>
            <a:ext cx="1725951" cy="1150626"/>
          </a:xfrm>
          <a:prstGeom prst="rect">
            <a:avLst/>
          </a:prstGeom>
          <a:noFill/>
          <a:ln>
            <a:noFill/>
          </a:ln>
        </p:spPr>
      </p:pic>
      <p:pic>
        <p:nvPicPr>
          <p:cNvPr id="291" name="Google Shape;291;p37"/>
          <p:cNvPicPr preferRelativeResize="0"/>
          <p:nvPr/>
        </p:nvPicPr>
        <p:blipFill>
          <a:blip r:embed="rId4">
            <a:alphaModFix/>
          </a:blip>
          <a:stretch>
            <a:fillRect/>
          </a:stretch>
        </p:blipFill>
        <p:spPr>
          <a:xfrm>
            <a:off x="5416750" y="1440353"/>
            <a:ext cx="1725949" cy="970847"/>
          </a:xfrm>
          <a:prstGeom prst="rect">
            <a:avLst/>
          </a:prstGeom>
          <a:noFill/>
          <a:ln>
            <a:noFill/>
          </a:ln>
        </p:spPr>
      </p:pic>
      <p:pic>
        <p:nvPicPr>
          <p:cNvPr id="292" name="Google Shape;292;p37"/>
          <p:cNvPicPr preferRelativeResize="0"/>
          <p:nvPr/>
        </p:nvPicPr>
        <p:blipFill>
          <a:blip r:embed="rId5">
            <a:alphaModFix/>
          </a:blip>
          <a:stretch>
            <a:fillRect/>
          </a:stretch>
        </p:blipFill>
        <p:spPr>
          <a:xfrm>
            <a:off x="3030025" y="2902275"/>
            <a:ext cx="2044904" cy="1150625"/>
          </a:xfrm>
          <a:prstGeom prst="rect">
            <a:avLst/>
          </a:prstGeom>
          <a:noFill/>
          <a:ln>
            <a:noFill/>
          </a:ln>
        </p:spPr>
      </p:pic>
      <p:pic>
        <p:nvPicPr>
          <p:cNvPr id="293" name="Google Shape;293;p37"/>
          <p:cNvPicPr preferRelativeResize="0"/>
          <p:nvPr/>
        </p:nvPicPr>
        <p:blipFill>
          <a:blip r:embed="rId6">
            <a:alphaModFix/>
          </a:blip>
          <a:stretch>
            <a:fillRect/>
          </a:stretch>
        </p:blipFill>
        <p:spPr>
          <a:xfrm>
            <a:off x="5416750" y="2909564"/>
            <a:ext cx="2044900" cy="11360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8"/>
          <p:cNvPicPr preferRelativeResize="0"/>
          <p:nvPr/>
        </p:nvPicPr>
        <p:blipFill>
          <a:blip r:embed="rId3">
            <a:alphaModFix/>
          </a:blip>
          <a:stretch>
            <a:fillRect/>
          </a:stretch>
        </p:blipFill>
        <p:spPr>
          <a:xfrm>
            <a:off x="1328050" y="1034150"/>
            <a:ext cx="6000200" cy="527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nvSpPr>
        <p:spPr>
          <a:xfrm>
            <a:off x="566500" y="1081950"/>
            <a:ext cx="77790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t/>
            </a:r>
            <a:endParaRPr b="1" sz="1800">
              <a:solidFill>
                <a:srgbClr val="000000"/>
              </a:solidFill>
              <a:latin typeface="Times New Roman"/>
              <a:ea typeface="Times New Roman"/>
              <a:cs typeface="Times New Roman"/>
              <a:sym typeface="Times New Roman"/>
            </a:endParaRPr>
          </a:p>
        </p:txBody>
      </p:sp>
      <p:sp>
        <p:nvSpPr>
          <p:cNvPr id="304" name="Google Shape;304;p39"/>
          <p:cNvSpPr txBox="1"/>
          <p:nvPr/>
        </p:nvSpPr>
        <p:spPr>
          <a:xfrm>
            <a:off x="174000" y="97150"/>
            <a:ext cx="828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FFFFFF"/>
                </a:solidFill>
                <a:latin typeface="Times New Roman"/>
                <a:ea typeface="Times New Roman"/>
                <a:cs typeface="Times New Roman"/>
                <a:sym typeface="Times New Roman"/>
              </a:rPr>
              <a:t>SYSTEM ARCHITECTURE</a:t>
            </a:r>
            <a:endParaRPr b="1" sz="3000">
              <a:solidFill>
                <a:srgbClr val="FFFFFF"/>
              </a:solidFill>
              <a:latin typeface="Times New Roman"/>
              <a:ea typeface="Times New Roman"/>
              <a:cs typeface="Times New Roman"/>
              <a:sym typeface="Times New Roman"/>
            </a:endParaRPr>
          </a:p>
        </p:txBody>
      </p:sp>
      <p:pic>
        <p:nvPicPr>
          <p:cNvPr id="305" name="Google Shape;305;p39"/>
          <p:cNvPicPr preferRelativeResize="0"/>
          <p:nvPr/>
        </p:nvPicPr>
        <p:blipFill rotWithShape="1">
          <a:blip r:embed="rId3">
            <a:alphaModFix/>
          </a:blip>
          <a:srcRect b="6235" l="0" r="0" t="0"/>
          <a:stretch/>
        </p:blipFill>
        <p:spPr>
          <a:xfrm>
            <a:off x="885700" y="1590834"/>
            <a:ext cx="7459800" cy="43156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nvSpPr>
        <p:spPr>
          <a:xfrm>
            <a:off x="649150" y="1141225"/>
            <a:ext cx="7413000" cy="440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Python</a:t>
            </a:r>
            <a:r>
              <a:rPr lang="en-US" sz="1800">
                <a:solidFill>
                  <a:schemeClr val="dk1"/>
                </a:solidFill>
                <a:latin typeface="Times New Roman"/>
                <a:ea typeface="Times New Roman"/>
                <a:cs typeface="Times New Roman"/>
                <a:sym typeface="Times New Roman"/>
              </a:rPr>
              <a:t> – Core programming language with libraries for AI, NLP, and automation.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chemeClr val="dk1"/>
                </a:solidFill>
                <a:latin typeface="Times New Roman"/>
                <a:ea typeface="Times New Roman"/>
                <a:cs typeface="Times New Roman"/>
                <a:sym typeface="Times New Roman"/>
              </a:rPr>
              <a:t>Speech Recognition APIs</a:t>
            </a:r>
            <a:r>
              <a:rPr lang="en-US" sz="1800">
                <a:solidFill>
                  <a:schemeClr val="dk1"/>
                </a:solidFill>
                <a:latin typeface="Times New Roman"/>
                <a:ea typeface="Times New Roman"/>
                <a:cs typeface="Times New Roman"/>
                <a:sym typeface="Times New Roman"/>
              </a:rPr>
              <a:t> – Converts speech to text.</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chemeClr val="dk1"/>
                </a:solidFill>
                <a:latin typeface="Times New Roman"/>
                <a:ea typeface="Times New Roman"/>
                <a:cs typeface="Times New Roman"/>
                <a:sym typeface="Times New Roman"/>
              </a:rPr>
              <a:t>Natural Language Processing (NLP) Libraries</a:t>
            </a:r>
            <a:r>
              <a:rPr lang="en-US" sz="1800">
                <a:solidFill>
                  <a:schemeClr val="dk1"/>
                </a:solidFill>
                <a:latin typeface="Times New Roman"/>
                <a:ea typeface="Times New Roman"/>
                <a:cs typeface="Times New Roman"/>
                <a:sym typeface="Times New Roman"/>
              </a:rPr>
              <a:t> – Understands and processes human language</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chemeClr val="dk1"/>
                </a:solidFill>
                <a:latin typeface="Times New Roman"/>
                <a:ea typeface="Times New Roman"/>
                <a:cs typeface="Times New Roman"/>
                <a:sym typeface="Times New Roman"/>
              </a:rPr>
              <a:t>Text-to-Speech (TTS) Engines</a:t>
            </a:r>
            <a:r>
              <a:rPr lang="en-US" sz="1800">
                <a:solidFill>
                  <a:schemeClr val="dk1"/>
                </a:solidFill>
                <a:latin typeface="Times New Roman"/>
                <a:ea typeface="Times New Roman"/>
                <a:cs typeface="Times New Roman"/>
                <a:sym typeface="Times New Roman"/>
              </a:rPr>
              <a:t> – Converts text to natural-sounding speech.</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Machine Learning Frameworks</a:t>
            </a:r>
            <a:r>
              <a:rPr lang="en-US" sz="1800">
                <a:solidFill>
                  <a:schemeClr val="dk1"/>
                </a:solidFill>
                <a:latin typeface="Times New Roman"/>
                <a:ea typeface="Times New Roman"/>
                <a:cs typeface="Times New Roman"/>
                <a:sym typeface="Times New Roman"/>
              </a:rPr>
              <a:t> – Enhances speech recognition &amp; NLP.</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chemeClr val="dk1"/>
                </a:solidFill>
                <a:latin typeface="Times New Roman"/>
                <a:ea typeface="Times New Roman"/>
                <a:cs typeface="Times New Roman"/>
                <a:sym typeface="Times New Roman"/>
              </a:rPr>
              <a:t>GUI Libraries</a:t>
            </a:r>
            <a:r>
              <a:rPr lang="en-US" sz="1800">
                <a:solidFill>
                  <a:schemeClr val="dk1"/>
                </a:solidFill>
                <a:latin typeface="Times New Roman"/>
                <a:ea typeface="Times New Roman"/>
                <a:cs typeface="Times New Roman"/>
                <a:sym typeface="Times New Roman"/>
              </a:rPr>
              <a:t> – Creates a user-friendly interface.</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chemeClr val="dk1"/>
                </a:solidFill>
                <a:latin typeface="Times New Roman"/>
                <a:ea typeface="Times New Roman"/>
                <a:cs typeface="Times New Roman"/>
                <a:sym typeface="Times New Roman"/>
              </a:rPr>
              <a:t>Web APIs</a:t>
            </a:r>
            <a:r>
              <a:rPr lang="en-US" sz="1800">
                <a:solidFill>
                  <a:schemeClr val="dk1"/>
                </a:solidFill>
                <a:latin typeface="Times New Roman"/>
                <a:ea typeface="Times New Roman"/>
                <a:cs typeface="Times New Roman"/>
                <a:sym typeface="Times New Roman"/>
              </a:rPr>
              <a:t> – Integrates external services.</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latin typeface="Times New Roman"/>
              <a:ea typeface="Times New Roman"/>
              <a:cs typeface="Times New Roman"/>
              <a:sym typeface="Times New Roman"/>
            </a:endParaRPr>
          </a:p>
        </p:txBody>
      </p:sp>
      <p:sp>
        <p:nvSpPr>
          <p:cNvPr id="311" name="Google Shape;311;p40"/>
          <p:cNvSpPr txBox="1"/>
          <p:nvPr/>
        </p:nvSpPr>
        <p:spPr>
          <a:xfrm>
            <a:off x="115175" y="80125"/>
            <a:ext cx="7203600" cy="106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2400">
                <a:solidFill>
                  <a:schemeClr val="lt1"/>
                </a:solidFill>
                <a:latin typeface="Times New Roman"/>
                <a:ea typeface="Times New Roman"/>
                <a:cs typeface="Times New Roman"/>
                <a:sym typeface="Times New Roman"/>
              </a:rPr>
              <a:t>Technology Used in Personal Desktop Voice Assistant</a:t>
            </a:r>
            <a:endParaRPr b="1" sz="2400">
              <a:solidFill>
                <a:schemeClr val="lt1"/>
              </a:solidFill>
              <a:latin typeface="Times New Roman"/>
              <a:ea typeface="Times New Roman"/>
              <a:cs typeface="Times New Roman"/>
              <a:sym typeface="Times New Roman"/>
            </a:endParaRPr>
          </a:p>
          <a:p>
            <a:pPr indent="0" lvl="0" marL="0" rtl="0" algn="l">
              <a:spcBef>
                <a:spcPts val="400"/>
              </a:spcBef>
              <a:spcAft>
                <a:spcPts val="0"/>
              </a:spcAft>
              <a:buNone/>
            </a:pPr>
            <a:r>
              <a:t/>
            </a:r>
            <a:endParaRPr sz="26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nvSpPr>
        <p:spPr>
          <a:xfrm>
            <a:off x="444725" y="157950"/>
            <a:ext cx="7182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lt1"/>
                </a:solidFill>
                <a:latin typeface="Times New Roman"/>
                <a:ea typeface="Times New Roman"/>
                <a:cs typeface="Times New Roman"/>
                <a:sym typeface="Times New Roman"/>
              </a:rPr>
              <a:t>GUI DESIGN</a:t>
            </a:r>
            <a:endParaRPr b="1" sz="3000">
              <a:solidFill>
                <a:schemeClr val="lt1"/>
              </a:solidFill>
              <a:latin typeface="Times New Roman"/>
              <a:ea typeface="Times New Roman"/>
              <a:cs typeface="Times New Roman"/>
              <a:sym typeface="Times New Roman"/>
            </a:endParaRPr>
          </a:p>
        </p:txBody>
      </p:sp>
      <p:pic>
        <p:nvPicPr>
          <p:cNvPr id="317" name="Google Shape;317;p41"/>
          <p:cNvPicPr preferRelativeResize="0"/>
          <p:nvPr/>
        </p:nvPicPr>
        <p:blipFill>
          <a:blip r:embed="rId3">
            <a:alphaModFix/>
          </a:blip>
          <a:stretch>
            <a:fillRect/>
          </a:stretch>
        </p:blipFill>
        <p:spPr>
          <a:xfrm>
            <a:off x="813275" y="1287075"/>
            <a:ext cx="7577800" cy="398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2"/>
          <p:cNvSpPr txBox="1"/>
          <p:nvPr/>
        </p:nvSpPr>
        <p:spPr>
          <a:xfrm>
            <a:off x="369925" y="70650"/>
            <a:ext cx="718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000">
                <a:solidFill>
                  <a:schemeClr val="lt1"/>
                </a:solidFill>
                <a:latin typeface="Times New Roman"/>
                <a:ea typeface="Times New Roman"/>
                <a:cs typeface="Times New Roman"/>
                <a:sym typeface="Times New Roman"/>
              </a:rPr>
              <a:t>GUI DESIGN</a:t>
            </a:r>
            <a:endParaRPr b="1" sz="3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Calibri"/>
              <a:ea typeface="Calibri"/>
              <a:cs typeface="Calibri"/>
              <a:sym typeface="Calibri"/>
            </a:endParaRPr>
          </a:p>
        </p:txBody>
      </p:sp>
      <p:pic>
        <p:nvPicPr>
          <p:cNvPr id="323" name="Google Shape;323;p42"/>
          <p:cNvPicPr preferRelativeResize="0"/>
          <p:nvPr/>
        </p:nvPicPr>
        <p:blipFill>
          <a:blip r:embed="rId3">
            <a:alphaModFix/>
          </a:blip>
          <a:stretch>
            <a:fillRect/>
          </a:stretch>
        </p:blipFill>
        <p:spPr>
          <a:xfrm>
            <a:off x="681650" y="1352025"/>
            <a:ext cx="7768224" cy="4045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nvSpPr>
        <p:spPr>
          <a:xfrm>
            <a:off x="232750" y="145475"/>
            <a:ext cx="71823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3000">
                <a:solidFill>
                  <a:schemeClr val="lt1"/>
                </a:solidFill>
                <a:latin typeface="Times New Roman"/>
                <a:ea typeface="Times New Roman"/>
                <a:cs typeface="Times New Roman"/>
                <a:sym typeface="Times New Roman"/>
              </a:rPr>
              <a:t>CONCLUSION</a:t>
            </a:r>
            <a:endParaRPr sz="3000">
              <a:solidFill>
                <a:schemeClr val="lt1"/>
              </a:solidFill>
              <a:latin typeface="Times New Roman"/>
              <a:ea typeface="Times New Roman"/>
              <a:cs typeface="Times New Roman"/>
              <a:sym typeface="Times New Roman"/>
            </a:endParaRPr>
          </a:p>
        </p:txBody>
      </p:sp>
      <p:sp>
        <p:nvSpPr>
          <p:cNvPr id="329" name="Google Shape;329;p43"/>
          <p:cNvSpPr txBox="1"/>
          <p:nvPr/>
        </p:nvSpPr>
        <p:spPr>
          <a:xfrm>
            <a:off x="831275" y="1267700"/>
            <a:ext cx="71823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Personal desktop voice assistants are becoming increasingly popular as users seek greater convenience, efficiency, and hands-free control in their daily tasks. With the advancement of natural language processing and machine learning, these assistants can now understand and respond to human queries in a more intuitive and conversational manner. They enhance productivity, improve accessibility, and offer entertainment options such as playing music or reading news. However, the growing use of such systems also raises important concerns around privacy and data security. It is essential for users to remain informed about how their data is collected and used. Overall, voice assistants like G.A.R.V.I.S have the potential to transform the way we interact with computers, making technology more personal, accessible, and intelligent. As innovation continues, these systems will only become smarter, more secure, and increasingly integrated into our daily digital lives.</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nvSpPr>
        <p:spPr>
          <a:xfrm>
            <a:off x="519550" y="182875"/>
            <a:ext cx="7182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lt1"/>
                </a:solidFill>
                <a:latin typeface="Times New Roman"/>
                <a:ea typeface="Times New Roman"/>
                <a:cs typeface="Times New Roman"/>
                <a:sym typeface="Times New Roman"/>
              </a:rPr>
              <a:t>FUTURE SCOPE</a:t>
            </a:r>
            <a:endParaRPr b="1" sz="3000">
              <a:solidFill>
                <a:schemeClr val="lt1"/>
              </a:solidFill>
              <a:latin typeface="Times New Roman"/>
              <a:ea typeface="Times New Roman"/>
              <a:cs typeface="Times New Roman"/>
              <a:sym typeface="Times New Roman"/>
            </a:endParaRPr>
          </a:p>
        </p:txBody>
      </p:sp>
      <p:sp>
        <p:nvSpPr>
          <p:cNvPr id="335" name="Google Shape;335;p44"/>
          <p:cNvSpPr txBox="1"/>
          <p:nvPr/>
        </p:nvSpPr>
        <p:spPr>
          <a:xfrm>
            <a:off x="1068175" y="469675"/>
            <a:ext cx="718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600">
              <a:latin typeface="Calibri"/>
              <a:ea typeface="Calibri"/>
              <a:cs typeface="Calibri"/>
              <a:sym typeface="Calibri"/>
            </a:endParaRPr>
          </a:p>
        </p:txBody>
      </p:sp>
      <p:sp>
        <p:nvSpPr>
          <p:cNvPr id="336" name="Google Shape;336;p44"/>
          <p:cNvSpPr txBox="1"/>
          <p:nvPr/>
        </p:nvSpPr>
        <p:spPr>
          <a:xfrm>
            <a:off x="519550" y="1054675"/>
            <a:ext cx="7182300" cy="5138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1. Multilingual Support</a:t>
            </a:r>
            <a:endParaRPr b="1" sz="16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US" sz="1600">
                <a:solidFill>
                  <a:schemeClr val="dk1"/>
                </a:solidFill>
                <a:latin typeface="Times New Roman"/>
                <a:ea typeface="Times New Roman"/>
                <a:cs typeface="Times New Roman"/>
                <a:sym typeface="Times New Roman"/>
              </a:rPr>
              <a:t>Enable G.A.R.V.I.S to understand and respond in multiple languages.</a:t>
            </a: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Improve accessibility for non-English speakers.</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2. Home Automation Integration</a:t>
            </a:r>
            <a:endParaRPr b="1" sz="16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US" sz="1600">
                <a:solidFill>
                  <a:schemeClr val="dk1"/>
                </a:solidFill>
                <a:latin typeface="Times New Roman"/>
                <a:ea typeface="Times New Roman"/>
                <a:cs typeface="Times New Roman"/>
                <a:sym typeface="Times New Roman"/>
              </a:rPr>
              <a:t>Connect with IoT devices (lights, thermostat, security).</a:t>
            </a: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Control smart home appliances via voice commands.</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3. Emotion Detection</a:t>
            </a:r>
            <a:endParaRPr b="1" sz="16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US" sz="1600">
                <a:solidFill>
                  <a:schemeClr val="dk1"/>
                </a:solidFill>
                <a:latin typeface="Times New Roman"/>
                <a:ea typeface="Times New Roman"/>
                <a:cs typeface="Times New Roman"/>
                <a:sym typeface="Times New Roman"/>
              </a:rPr>
              <a:t>Incorporate sentiment analysis to detect user mood or tone.</a:t>
            </a: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Adapt responses based on emotional context for a more human-like experience.</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4. AI-driven Scheduling</a:t>
            </a:r>
            <a:endParaRPr b="1" sz="16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US" sz="1600">
                <a:solidFill>
                  <a:schemeClr val="dk1"/>
                </a:solidFill>
                <a:latin typeface="Times New Roman"/>
                <a:ea typeface="Times New Roman"/>
                <a:cs typeface="Times New Roman"/>
                <a:sym typeface="Times New Roman"/>
              </a:rPr>
              <a:t>Integrate calendar/task management features.</a:t>
            </a: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Smart reminders, meeting setup, and to-do tracking with proactive suggestions.</a:t>
            </a:r>
            <a:endParaRPr sz="16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5"/>
          <p:cNvSpPr txBox="1"/>
          <p:nvPr>
            <p:ph idx="12" type="sldNum"/>
          </p:nvPr>
        </p:nvSpPr>
        <p:spPr>
          <a:xfrm>
            <a:off x="8761413" y="6521449"/>
            <a:ext cx="1270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342" name="Google Shape;342;p45"/>
          <p:cNvSpPr txBox="1"/>
          <p:nvPr>
            <p:ph idx="4294967295" type="body"/>
          </p:nvPr>
        </p:nvSpPr>
        <p:spPr>
          <a:xfrm>
            <a:off x="2139450" y="2242050"/>
            <a:ext cx="5524500" cy="1796700"/>
          </a:xfrm>
          <a:prstGeom prst="rect">
            <a:avLst/>
          </a:prstGeom>
          <a:noFill/>
          <a:ln>
            <a:noFill/>
          </a:ln>
        </p:spPr>
        <p:txBody>
          <a:bodyPr anchorCtr="0" anchor="t" bIns="45700" lIns="45700" spcFirstLastPara="1" rIns="45700" wrap="square" tIns="45700">
            <a:normAutofit/>
          </a:bodyPr>
          <a:lstStyle/>
          <a:p>
            <a:pPr indent="-273050" lvl="0" marL="273050" rtl="0" algn="ctr">
              <a:lnSpc>
                <a:spcPct val="100000"/>
              </a:lnSpc>
              <a:spcBef>
                <a:spcPts val="600"/>
              </a:spcBef>
              <a:spcAft>
                <a:spcPts val="0"/>
              </a:spcAft>
              <a:buSzPts val="6800"/>
              <a:buFont typeface="Noto Sans Symbols"/>
              <a:buNone/>
            </a:pPr>
            <a:r>
              <a:rPr b="1" lang="en-US" sz="6500">
                <a:solidFill>
                  <a:schemeClr val="lt1"/>
                </a:solidFill>
                <a:latin typeface="Times New Roman"/>
                <a:ea typeface="Times New Roman"/>
                <a:cs typeface="Times New Roman"/>
                <a:sym typeface="Times New Roman"/>
              </a:rPr>
              <a:t>THANK YOU</a:t>
            </a:r>
            <a:endParaRPr b="1" sz="65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idx="12" type="sldNum"/>
          </p:nvPr>
        </p:nvSpPr>
        <p:spPr>
          <a:xfrm>
            <a:off x="8761413" y="6521449"/>
            <a:ext cx="76200" cy="1398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234" name="Google Shape;234;p29"/>
          <p:cNvSpPr txBox="1"/>
          <p:nvPr>
            <p:ph idx="4294967295" type="title"/>
          </p:nvPr>
        </p:nvSpPr>
        <p:spPr>
          <a:xfrm>
            <a:off x="0" y="-99393"/>
            <a:ext cx="7239000" cy="7653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000000"/>
              </a:buClr>
              <a:buSzPts val="3800"/>
              <a:buFont typeface="Calibri"/>
              <a:buNone/>
            </a:pPr>
            <a:r>
              <a:rPr lang="en-US"/>
              <a:t>   </a:t>
            </a:r>
            <a:r>
              <a:rPr b="1" lang="en-US" sz="4000">
                <a:solidFill>
                  <a:srgbClr val="FFFFFF"/>
                </a:solidFill>
                <a:latin typeface="Times New Roman"/>
                <a:ea typeface="Times New Roman"/>
                <a:cs typeface="Times New Roman"/>
                <a:sym typeface="Times New Roman"/>
              </a:rPr>
              <a:t>Abstract</a:t>
            </a:r>
            <a:endParaRPr/>
          </a:p>
        </p:txBody>
      </p:sp>
      <p:sp>
        <p:nvSpPr>
          <p:cNvPr id="235" name="Google Shape;235;p29"/>
          <p:cNvSpPr txBox="1"/>
          <p:nvPr/>
        </p:nvSpPr>
        <p:spPr>
          <a:xfrm>
            <a:off x="591833" y="665783"/>
            <a:ext cx="8211300" cy="441000"/>
          </a:xfrm>
          <a:prstGeom prst="rect">
            <a:avLst/>
          </a:prstGeom>
          <a:noFill/>
          <a:ln>
            <a:noFill/>
          </a:ln>
        </p:spPr>
        <p:txBody>
          <a:bodyPr anchorCtr="0" anchor="t" bIns="45700" lIns="45700" spcFirstLastPara="1" rIns="45700" wrap="square" tIns="45700">
            <a:spAutoFit/>
          </a:bodyPr>
          <a:lstStyle/>
          <a:p>
            <a:pPr indent="0" lvl="0" marL="0" marR="0" rtl="0" algn="just">
              <a:lnSpc>
                <a:spcPct val="125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236" name="Google Shape;236;p29"/>
          <p:cNvSpPr txBox="1"/>
          <p:nvPr/>
        </p:nvSpPr>
        <p:spPr>
          <a:xfrm>
            <a:off x="591825" y="1106750"/>
            <a:ext cx="77295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800">
              <a:latin typeface="Calibri"/>
              <a:ea typeface="Calibri"/>
              <a:cs typeface="Calibri"/>
              <a:sym typeface="Calibri"/>
            </a:endParaRPr>
          </a:p>
        </p:txBody>
      </p:sp>
      <p:sp>
        <p:nvSpPr>
          <p:cNvPr id="237" name="Google Shape;237;p29"/>
          <p:cNvSpPr txBox="1"/>
          <p:nvPr/>
        </p:nvSpPr>
        <p:spPr>
          <a:xfrm>
            <a:off x="532200" y="1228600"/>
            <a:ext cx="8079600" cy="267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This project presents GARVIS, an intelligent virtual assistant designed to enhance everyday life through seamless interaction and personalized support. Inspired by existing assistants like Cortana and Siri, Garvis mploys voice and keyboard input to facilitate natural communication. Leveraging machine learning, it learns from user interactions to tailor responses and optimize task management. Garvis excels at organizing schedules, setting reminders, conducting web searches, and providing personalized recommendations across various domains, including health and lifestyle. As a general-purpose desktop application, Garvis significantly boosts productivity by efficiently handling routine tasks and delivering timely information.</a:t>
            </a:r>
            <a:endParaRPr sz="1800">
              <a:latin typeface="Times New Roman"/>
              <a:ea typeface="Times New Roman"/>
              <a:cs typeface="Times New Roman"/>
              <a:sym typeface="Times New Roman"/>
            </a:endParaRPr>
          </a:p>
        </p:txBody>
      </p:sp>
      <p:pic>
        <p:nvPicPr>
          <p:cNvPr id="238" name="Google Shape;238;p29"/>
          <p:cNvPicPr preferRelativeResize="0"/>
          <p:nvPr/>
        </p:nvPicPr>
        <p:blipFill>
          <a:blip r:embed="rId3">
            <a:alphaModFix/>
          </a:blip>
          <a:stretch>
            <a:fillRect/>
          </a:stretch>
        </p:blipFill>
        <p:spPr>
          <a:xfrm>
            <a:off x="1414963" y="4028550"/>
            <a:ext cx="6314075" cy="1894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nvSpPr>
        <p:spPr>
          <a:xfrm>
            <a:off x="329850" y="97975"/>
            <a:ext cx="8484300" cy="769500"/>
          </a:xfrm>
          <a:prstGeom prst="rect">
            <a:avLst/>
          </a:prstGeom>
          <a:noFill/>
          <a:ln>
            <a:noFill/>
          </a:ln>
        </p:spPr>
        <p:txBody>
          <a:bodyPr anchorCtr="0" anchor="t" bIns="91425" lIns="91425" spcFirstLastPara="1" rIns="91425" wrap="square" tIns="91425">
            <a:spAutoFit/>
          </a:bodyPr>
          <a:lstStyle/>
          <a:p>
            <a:pPr indent="0" lvl="0" marL="0" rtl="0" algn="l">
              <a:spcBef>
                <a:spcPts val="2400"/>
              </a:spcBef>
              <a:spcAft>
                <a:spcPts val="1200"/>
              </a:spcAft>
              <a:buClr>
                <a:schemeClr val="dk1"/>
              </a:buClr>
              <a:buSzPts val="1100"/>
              <a:buFont typeface="Arial"/>
              <a:buNone/>
            </a:pPr>
            <a:r>
              <a:rPr b="1" lang="en-US" sz="3800">
                <a:solidFill>
                  <a:schemeClr val="lt1"/>
                </a:solidFill>
                <a:latin typeface="Times New Roman"/>
                <a:ea typeface="Times New Roman"/>
                <a:cs typeface="Times New Roman"/>
                <a:sym typeface="Times New Roman"/>
              </a:rPr>
              <a:t> Significance and Relevance</a:t>
            </a:r>
            <a:endParaRPr b="1" sz="3800">
              <a:solidFill>
                <a:schemeClr val="lt1"/>
              </a:solidFill>
              <a:latin typeface="Times New Roman"/>
              <a:ea typeface="Times New Roman"/>
              <a:cs typeface="Times New Roman"/>
              <a:sym typeface="Times New Roman"/>
            </a:endParaRPr>
          </a:p>
        </p:txBody>
      </p:sp>
      <p:sp>
        <p:nvSpPr>
          <p:cNvPr id="244" name="Google Shape;244;p30"/>
          <p:cNvSpPr txBox="1"/>
          <p:nvPr/>
        </p:nvSpPr>
        <p:spPr>
          <a:xfrm>
            <a:off x="623700" y="1273625"/>
            <a:ext cx="7896600" cy="2401200"/>
          </a:xfrm>
          <a:prstGeom prst="rect">
            <a:avLst/>
          </a:prstGeom>
          <a:noFill/>
          <a:ln>
            <a:noFill/>
          </a:ln>
        </p:spPr>
        <p:txBody>
          <a:bodyPr anchorCtr="0" anchor="t" bIns="91425" lIns="91425" spcFirstLastPara="1" rIns="91425" wrap="square" tIns="91425">
            <a:spAutoFit/>
          </a:bodyPr>
          <a:lstStyle/>
          <a:p>
            <a:pPr indent="457200" lvl="0" marL="0" rtl="0" algn="just">
              <a:spcBef>
                <a:spcPts val="1200"/>
              </a:spcBef>
              <a:spcAft>
                <a:spcPts val="120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evolution of artificial intelligence has paved the way for innovative tools that enhance daily productivity and simplify complex tasks. Our project, G.A.R.V.I.S. (GPT-Assisted Robotic Voice Interactive System), represents a cutting-edge virtual assistant designed to revolutionize the way users interact with their desktop environments. Building on the foundational concepts of natural language processing (NLP), speech recognition, and machine learning, G.A.R.V.I.S. aims to provide a highly intelligent and user-friendly interface capable of managing diverse tasks effectively</a:t>
            </a:r>
            <a:endParaRPr sz="1800">
              <a:latin typeface="Calibri"/>
              <a:ea typeface="Calibri"/>
              <a:cs typeface="Calibri"/>
              <a:sym typeface="Calibri"/>
            </a:endParaRPr>
          </a:p>
        </p:txBody>
      </p:sp>
      <p:pic>
        <p:nvPicPr>
          <p:cNvPr id="245" name="Google Shape;245;p30"/>
          <p:cNvPicPr preferRelativeResize="0"/>
          <p:nvPr/>
        </p:nvPicPr>
        <p:blipFill>
          <a:blip r:embed="rId3">
            <a:alphaModFix/>
          </a:blip>
          <a:stretch>
            <a:fillRect/>
          </a:stretch>
        </p:blipFill>
        <p:spPr>
          <a:xfrm>
            <a:off x="2170625" y="3787925"/>
            <a:ext cx="4334675" cy="228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nvSpPr>
        <p:spPr>
          <a:xfrm>
            <a:off x="313500" y="78400"/>
            <a:ext cx="8268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800">
                <a:solidFill>
                  <a:schemeClr val="lt1"/>
                </a:solidFill>
                <a:latin typeface="Times New Roman"/>
                <a:ea typeface="Times New Roman"/>
                <a:cs typeface="Times New Roman"/>
                <a:sym typeface="Times New Roman"/>
              </a:rPr>
              <a:t>Objectives of project</a:t>
            </a:r>
            <a:endParaRPr b="1" sz="3800">
              <a:solidFill>
                <a:schemeClr val="lt1"/>
              </a:solidFill>
              <a:latin typeface="Times New Roman"/>
              <a:ea typeface="Times New Roman"/>
              <a:cs typeface="Times New Roman"/>
              <a:sym typeface="Times New Roman"/>
            </a:endParaRPr>
          </a:p>
        </p:txBody>
      </p:sp>
      <p:sp>
        <p:nvSpPr>
          <p:cNvPr id="251" name="Google Shape;251;p31"/>
          <p:cNvSpPr txBox="1"/>
          <p:nvPr/>
        </p:nvSpPr>
        <p:spPr>
          <a:xfrm>
            <a:off x="548650" y="1018925"/>
            <a:ext cx="8033700" cy="544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objectives of the G.A.R.V.I.S. project are as follows: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Enhanced Productivity</a:t>
            </a:r>
            <a:r>
              <a:rPr lang="en-US" sz="1800">
                <a:solidFill>
                  <a:schemeClr val="dk1"/>
                </a:solidFill>
                <a:latin typeface="Times New Roman"/>
                <a:ea typeface="Times New Roman"/>
                <a:cs typeface="Times New Roman"/>
                <a:sym typeface="Times New Roman"/>
              </a:rPr>
              <a:t>: Provide users with a versatile virtual assistant capable of automating routine tasks and streamlining workflows to save time and effort.</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Personalized User Experience</a:t>
            </a:r>
            <a:r>
              <a:rPr lang="en-US" sz="1800">
                <a:solidFill>
                  <a:schemeClr val="dk1"/>
                </a:solidFill>
                <a:latin typeface="Times New Roman"/>
                <a:ea typeface="Times New Roman"/>
                <a:cs typeface="Times New Roman"/>
                <a:sym typeface="Times New Roman"/>
              </a:rPr>
              <a:t>: Leverage machine learning and GPT algorithms to adapt to individual user preferences and needs, ensuring a tailored interaction experience.</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Comprehensive Functionality</a:t>
            </a:r>
            <a:r>
              <a:rPr lang="en-US" sz="1800">
                <a:solidFill>
                  <a:schemeClr val="dk1"/>
                </a:solidFill>
                <a:latin typeface="Times New Roman"/>
                <a:ea typeface="Times New Roman"/>
                <a:cs typeface="Times New Roman"/>
                <a:sym typeface="Times New Roman"/>
              </a:rPr>
              <a:t>: Integrate features such as schedule organization, web searches, multimedia retrieval, and health recommendations to cater to diverse user requirements.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Seamless Interaction</a:t>
            </a:r>
            <a:r>
              <a:rPr lang="en-US" sz="1800">
                <a:solidFill>
                  <a:schemeClr val="dk1"/>
                </a:solidFill>
                <a:latin typeface="Times New Roman"/>
                <a:ea typeface="Times New Roman"/>
                <a:cs typeface="Times New Roman"/>
                <a:sym typeface="Times New Roman"/>
              </a:rPr>
              <a:t>: Utilize NLP and advanced speech recognition to enable natural and intuitive communication through voice and keyboard inputs.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Real-Time Optimization</a:t>
            </a:r>
            <a:r>
              <a:rPr lang="en-US" sz="1800">
                <a:solidFill>
                  <a:schemeClr val="dk1"/>
                </a:solidFill>
                <a:latin typeface="Times New Roman"/>
                <a:ea typeface="Times New Roman"/>
                <a:cs typeface="Times New Roman"/>
                <a:sym typeface="Times New Roman"/>
              </a:rPr>
              <a:t>: Deliver accurate and timely responses by analyzing user inputs and utilizing cutting-edge AI algorithms for efficient task execution.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nvSpPr>
        <p:spPr>
          <a:xfrm>
            <a:off x="566500" y="1081950"/>
            <a:ext cx="7779000" cy="3848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US" sz="1800">
                <a:solidFill>
                  <a:schemeClr val="dk1"/>
                </a:solidFill>
                <a:latin typeface="Times New Roman"/>
                <a:ea typeface="Times New Roman"/>
                <a:cs typeface="Times New Roman"/>
                <a:sym typeface="Times New Roman"/>
              </a:rPr>
              <a:t>DESKTOP AI ASSISTANT: J.A.R.V.I.S JUST A RATHER VERY INTELLIGENT SYSTEM</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US" sz="1800">
                <a:solidFill>
                  <a:schemeClr val="dk1"/>
                </a:solidFill>
                <a:latin typeface="Times New Roman"/>
                <a:ea typeface="Times New Roman"/>
                <a:cs typeface="Times New Roman"/>
                <a:sym typeface="Times New Roman"/>
              </a:rPr>
              <a:t>The J.A.R.V.I.S. project is designed to handle various tasks via voice commands, like setting reminders, conducting web searches, sending emails, and recognizing faces. Its foundation is NLP and speech recognition, using Python libraries like speech_recognition and APIs like Google's Speech Recognition. This enables it to process voice commands conversationally.</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US" sz="1800" u="sng">
                <a:solidFill>
                  <a:schemeClr val="hlink"/>
                </a:solidFill>
                <a:latin typeface="Times New Roman"/>
                <a:ea typeface="Times New Roman"/>
                <a:cs typeface="Times New Roman"/>
                <a:sym typeface="Times New Roman"/>
                <a:hlinkClick r:id="rId3"/>
              </a:rPr>
              <a:t>https://www.jetir.org/papers/JETIR2403582.pdf</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US" sz="1800">
                <a:solidFill>
                  <a:schemeClr val="dk1"/>
                </a:solidFill>
                <a:latin typeface="Times New Roman"/>
                <a:ea typeface="Times New Roman"/>
                <a:cs typeface="Times New Roman"/>
                <a:sym typeface="Times New Roman"/>
              </a:rPr>
              <a:t>JOURNAL: JETIR (</a:t>
            </a:r>
            <a:r>
              <a:rPr b="1" lang="en-US" sz="1800">
                <a:solidFill>
                  <a:srgbClr val="1F1F1F"/>
                </a:solidFill>
                <a:highlight>
                  <a:srgbClr val="FFFFFF"/>
                </a:highlight>
                <a:latin typeface="Times New Roman"/>
                <a:ea typeface="Times New Roman"/>
                <a:cs typeface="Times New Roman"/>
                <a:sym typeface="Times New Roman"/>
              </a:rPr>
              <a:t>Journal of Emerging Technologies and Innovative Research) 2024</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
        <p:nvSpPr>
          <p:cNvPr id="257" name="Google Shape;257;p32"/>
          <p:cNvSpPr txBox="1"/>
          <p:nvPr/>
        </p:nvSpPr>
        <p:spPr>
          <a:xfrm>
            <a:off x="174000" y="97150"/>
            <a:ext cx="828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lt1"/>
                </a:solidFill>
                <a:latin typeface="Times New Roman"/>
                <a:ea typeface="Times New Roman"/>
                <a:cs typeface="Times New Roman"/>
                <a:sym typeface="Times New Roman"/>
              </a:rPr>
              <a:t>Literature Survey</a:t>
            </a:r>
            <a:endParaRPr b="1" sz="38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nvSpPr>
        <p:spPr>
          <a:xfrm>
            <a:off x="566500" y="1081950"/>
            <a:ext cx="7779000" cy="3848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US" sz="1800">
                <a:solidFill>
                  <a:schemeClr val="dk1"/>
                </a:solidFill>
                <a:latin typeface="Times New Roman"/>
                <a:ea typeface="Times New Roman"/>
                <a:cs typeface="Times New Roman"/>
                <a:sym typeface="Times New Roman"/>
              </a:rPr>
              <a:t>JARVIS – THE VIRTUAL ASSISTANT</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US" sz="1800">
                <a:solidFill>
                  <a:schemeClr val="dk1"/>
                </a:solidFill>
                <a:latin typeface="Times New Roman"/>
                <a:ea typeface="Times New Roman"/>
                <a:cs typeface="Times New Roman"/>
                <a:sym typeface="Times New Roman"/>
              </a:rPr>
              <a:t>JARVIS is a desktop application that utilizes voice commands to assist users in performing tasks and responding to queries. The assistant offers functionalities like retrieving weather updates, fetching news, browsing the internet, and performing system operations, thus enhancing productivity by simplifying routine tasks.</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US" sz="1800" u="sng">
                <a:solidFill>
                  <a:schemeClr val="hlink"/>
                </a:solidFill>
                <a:latin typeface="Times New Roman"/>
                <a:ea typeface="Times New Roman"/>
                <a:cs typeface="Times New Roman"/>
                <a:sym typeface="Times New Roman"/>
                <a:hlinkClick r:id="rId3"/>
              </a:rPr>
              <a:t>https://www.irjmets.com/uploadedfiles/paper/issue_5_may_2022/22850/final/fin_irjmets1652381029.pdf</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US" sz="1800">
                <a:solidFill>
                  <a:schemeClr val="dk1"/>
                </a:solidFill>
                <a:latin typeface="Times New Roman"/>
                <a:ea typeface="Times New Roman"/>
                <a:cs typeface="Times New Roman"/>
                <a:sym typeface="Times New Roman"/>
              </a:rPr>
              <a:t>JOURNAL: IRJMETS (International Research Journal of Modernization in Engineering Technology and Science) 2022</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
        <p:nvSpPr>
          <p:cNvPr id="263" name="Google Shape;263;p33"/>
          <p:cNvSpPr txBox="1"/>
          <p:nvPr/>
        </p:nvSpPr>
        <p:spPr>
          <a:xfrm>
            <a:off x="174000" y="97150"/>
            <a:ext cx="828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lt1"/>
                </a:solidFill>
                <a:latin typeface="Times New Roman"/>
                <a:ea typeface="Times New Roman"/>
                <a:cs typeface="Times New Roman"/>
                <a:sym typeface="Times New Roman"/>
              </a:rPr>
              <a:t>Literature Survey</a:t>
            </a:r>
            <a:endParaRPr b="1" sz="38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nvSpPr>
        <p:spPr>
          <a:xfrm>
            <a:off x="566500" y="1081950"/>
            <a:ext cx="7779000" cy="4279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AI-Based Virtual Assistant Using Python: A Systematic Review</a:t>
            </a:r>
            <a:endParaRPr b="1"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A software agent that will carry out tasks or provide services in response to a user\'s privately supported instructions or inquiries is known as an intelligent virtual assistant (IVA) or intelligent personal assistant (IPA). A virtual assistant capable of being accessed via web chat is sometimes called a \"chatbot.\" Online chat systems can occasionally only be used for amusement.</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US" sz="1800" u="sng">
                <a:solidFill>
                  <a:schemeClr val="hlink"/>
                </a:solidFill>
                <a:latin typeface="Times New Roman"/>
                <a:ea typeface="Times New Roman"/>
                <a:cs typeface="Times New Roman"/>
                <a:sym typeface="Times New Roman"/>
                <a:hlinkClick r:id="rId3"/>
              </a:rPr>
              <a:t>https://www.ijraset.com/research-paper/ai-based-virtual-assistant-using-python-a-systematic-review</a:t>
            </a:r>
            <a:endParaRPr b="1"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US" sz="1800">
                <a:solidFill>
                  <a:schemeClr val="dk1"/>
                </a:solidFill>
                <a:latin typeface="Times New Roman"/>
                <a:ea typeface="Times New Roman"/>
                <a:cs typeface="Times New Roman"/>
                <a:sym typeface="Times New Roman"/>
              </a:rPr>
              <a:t>JOURNAL: IJRASET (International Journal for Research in Applied Science and Engineering Technology) 2023</a:t>
            </a:r>
            <a:endParaRPr b="1"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
        <p:nvSpPr>
          <p:cNvPr id="269" name="Google Shape;269;p34"/>
          <p:cNvSpPr txBox="1"/>
          <p:nvPr/>
        </p:nvSpPr>
        <p:spPr>
          <a:xfrm>
            <a:off x="174000" y="97150"/>
            <a:ext cx="828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lt1"/>
                </a:solidFill>
                <a:latin typeface="Times New Roman"/>
                <a:ea typeface="Times New Roman"/>
                <a:cs typeface="Times New Roman"/>
                <a:sym typeface="Times New Roman"/>
              </a:rPr>
              <a:t>Literature Survey</a:t>
            </a:r>
            <a:endParaRPr b="1" sz="38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nvSpPr>
        <p:spPr>
          <a:xfrm>
            <a:off x="566500" y="1081950"/>
            <a:ext cx="77790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
        <p:nvSpPr>
          <p:cNvPr id="275" name="Google Shape;275;p35"/>
          <p:cNvSpPr txBox="1"/>
          <p:nvPr/>
        </p:nvSpPr>
        <p:spPr>
          <a:xfrm>
            <a:off x="174000" y="97150"/>
            <a:ext cx="828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lt1"/>
                </a:solidFill>
                <a:latin typeface="Times New Roman"/>
                <a:ea typeface="Times New Roman"/>
                <a:cs typeface="Times New Roman"/>
                <a:sym typeface="Times New Roman"/>
              </a:rPr>
              <a:t>Literature Survey</a:t>
            </a:r>
            <a:endParaRPr b="1" sz="3800">
              <a:solidFill>
                <a:schemeClr val="lt1"/>
              </a:solidFill>
              <a:latin typeface="Times New Roman"/>
              <a:ea typeface="Times New Roman"/>
              <a:cs typeface="Times New Roman"/>
              <a:sym typeface="Times New Roman"/>
            </a:endParaRPr>
          </a:p>
        </p:txBody>
      </p:sp>
      <p:sp>
        <p:nvSpPr>
          <p:cNvPr id="276" name="Google Shape;276;p35"/>
          <p:cNvSpPr txBox="1"/>
          <p:nvPr/>
        </p:nvSpPr>
        <p:spPr>
          <a:xfrm>
            <a:off x="671725" y="1228600"/>
            <a:ext cx="7779000" cy="23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VOICE ASSISTANT - A REVIEW</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This study focuses on developing a Python-based intelligent software assistant to help the blind and visually impaired access Android devices and library resources.The app combines voice-to-text and text-to-speech to enhance usability, with positive feedback from visually impaired users. Although limited by reliance on Google libraries, it aims to foster productivity and independence, reducing social pressure and expanding access to resources.</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u="sng">
                <a:solidFill>
                  <a:schemeClr val="hlink"/>
                </a:solidFill>
                <a:latin typeface="Times New Roman"/>
                <a:ea typeface="Times New Roman"/>
                <a:cs typeface="Times New Roman"/>
                <a:sym typeface="Times New Roman"/>
                <a:hlinkClick r:id="rId3"/>
              </a:rPr>
              <a:t>https://www.ijeast.com/papers/157-158,Tesma511,IJEAST.pdf</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US" sz="1800">
                <a:latin typeface="Times New Roman"/>
                <a:ea typeface="Times New Roman"/>
                <a:cs typeface="Times New Roman"/>
                <a:sym typeface="Times New Roman"/>
              </a:rPr>
              <a:t>JOURNAL: (International Journal of Engineering Applied Sciences and Technology)  2021  </a:t>
            </a:r>
            <a:endParaRPr b="1"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nvSpPr>
        <p:spPr>
          <a:xfrm>
            <a:off x="566500" y="1081950"/>
            <a:ext cx="77790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
        <p:nvSpPr>
          <p:cNvPr id="282" name="Google Shape;282;p36"/>
          <p:cNvSpPr txBox="1"/>
          <p:nvPr/>
        </p:nvSpPr>
        <p:spPr>
          <a:xfrm>
            <a:off x="174000" y="97150"/>
            <a:ext cx="828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lt1"/>
                </a:solidFill>
                <a:latin typeface="Times New Roman"/>
                <a:ea typeface="Times New Roman"/>
                <a:cs typeface="Times New Roman"/>
                <a:sym typeface="Times New Roman"/>
              </a:rPr>
              <a:t>Literature Survey</a:t>
            </a:r>
            <a:endParaRPr b="1" sz="3800">
              <a:solidFill>
                <a:schemeClr val="lt1"/>
              </a:solidFill>
              <a:latin typeface="Times New Roman"/>
              <a:ea typeface="Times New Roman"/>
              <a:cs typeface="Times New Roman"/>
              <a:sym typeface="Times New Roman"/>
            </a:endParaRPr>
          </a:p>
        </p:txBody>
      </p:sp>
      <p:sp>
        <p:nvSpPr>
          <p:cNvPr id="283" name="Google Shape;283;p36"/>
          <p:cNvSpPr txBox="1"/>
          <p:nvPr/>
        </p:nvSpPr>
        <p:spPr>
          <a:xfrm>
            <a:off x="671725" y="1228600"/>
            <a:ext cx="7779000" cy="23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Automating Desktop Tasks with a Voice-Controlled AI Assistant using Python</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Virtual AI assistants are intelligent programs that use natural language processing to interpret and respond to human requests. They excel in speech recognition, response accuracy, and handling language challenges. Key features include Google search, Gmail integration, real-time news and weather updates, and support for popular platforms like WhatsApp and YouTube, enhancing their overall utility.</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u="sng">
                <a:solidFill>
                  <a:schemeClr val="hlink"/>
                </a:solidFill>
                <a:latin typeface="Times New Roman"/>
                <a:ea typeface="Times New Roman"/>
                <a:cs typeface="Times New Roman"/>
                <a:sym typeface="Times New Roman"/>
                <a:hlinkClick r:id="rId3"/>
              </a:rPr>
              <a:t>https://ijrpr.com/uploads/V5ISSUE5/IJRPR28935.pdf</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JOURNAL: IJRPC (International Journal of Research Publication and Reviews) 2024</a:t>
            </a:r>
            <a:endParaRPr b="1"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B83D68"/>
      </a:accent1>
      <a:accent2>
        <a:srgbClr val="AC66BB"/>
      </a:accent2>
      <a:accent3>
        <a:srgbClr val="8F8F8F"/>
      </a:accent3>
      <a:accent4>
        <a:srgbClr val="707070"/>
      </a:accent4>
      <a:accent5>
        <a:srgbClr val="D8AFB9"/>
      </a:accent5>
      <a:accent6>
        <a:srgbClr val="9B5C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B83D68"/>
      </a:accent1>
      <a:accent2>
        <a:srgbClr val="AC66BB"/>
      </a:accent2>
      <a:accent3>
        <a:srgbClr val="8F8F8F"/>
      </a:accent3>
      <a:accent4>
        <a:srgbClr val="707070"/>
      </a:accent4>
      <a:accent5>
        <a:srgbClr val="D8AFB9"/>
      </a:accent5>
      <a:accent6>
        <a:srgbClr val="9B5C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