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jp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jp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330" l="0" r="0" t="-9331"/>
            </a:stretch>
          </a:blipFill>
          <a:ln>
            <a:noFill/>
          </a:ln>
        </p:spPr>
      </p:sp>
      <p:sp>
        <p:nvSpPr>
          <p:cNvPr id="85" name="Google Shape;85;p13"/>
          <p:cNvSpPr/>
          <p:nvPr/>
        </p:nvSpPr>
        <p:spPr>
          <a:xfrm rot="10800000">
            <a:off x="0" y="0"/>
            <a:ext cx="2614584" cy="2614584"/>
          </a:xfrm>
          <a:custGeom>
            <a:rect b="b" l="l" r="r" t="t"/>
            <a:pathLst>
              <a:path extrusionOk="0" h="2614584" w="2614584">
                <a:moveTo>
                  <a:pt x="2614584" y="2614584"/>
                </a:moveTo>
                <a:lnTo>
                  <a:pt x="0" y="2614584"/>
                </a:lnTo>
                <a:lnTo>
                  <a:pt x="0" y="0"/>
                </a:lnTo>
                <a:lnTo>
                  <a:pt x="2614584" y="0"/>
                </a:lnTo>
                <a:lnTo>
                  <a:pt x="2614584" y="2614584"/>
                </a:lnTo>
                <a:close/>
              </a:path>
            </a:pathLst>
          </a:custGeom>
          <a:blipFill rotWithShape="1">
            <a:blip r:embed="rId4">
              <a:alphaModFix/>
            </a:blip>
            <a:stretch>
              <a:fillRect b="0" l="0" r="0" t="0"/>
            </a:stretch>
          </a:blipFill>
          <a:ln>
            <a:noFill/>
          </a:ln>
        </p:spPr>
      </p:sp>
      <p:sp>
        <p:nvSpPr>
          <p:cNvPr id="86" name="Google Shape;86;p13"/>
          <p:cNvSpPr/>
          <p:nvPr/>
        </p:nvSpPr>
        <p:spPr>
          <a:xfrm>
            <a:off x="15673416" y="7672416"/>
            <a:ext cx="2614584" cy="2614584"/>
          </a:xfrm>
          <a:custGeom>
            <a:rect b="b" l="l" r="r" t="t"/>
            <a:pathLst>
              <a:path extrusionOk="0" h="2614584" w="2614584">
                <a:moveTo>
                  <a:pt x="0" y="0"/>
                </a:moveTo>
                <a:lnTo>
                  <a:pt x="2614584" y="0"/>
                </a:lnTo>
                <a:lnTo>
                  <a:pt x="2614584" y="2614584"/>
                </a:lnTo>
                <a:lnTo>
                  <a:pt x="0" y="2614584"/>
                </a:lnTo>
                <a:lnTo>
                  <a:pt x="0" y="0"/>
                </a:lnTo>
                <a:close/>
              </a:path>
            </a:pathLst>
          </a:custGeom>
          <a:blipFill rotWithShape="1">
            <a:blip r:embed="rId4">
              <a:alphaModFix/>
            </a:blip>
            <a:stretch>
              <a:fillRect b="0" l="0" r="0" t="0"/>
            </a:stretch>
          </a:blipFill>
          <a:ln>
            <a:noFill/>
          </a:ln>
        </p:spPr>
      </p:sp>
      <p:sp>
        <p:nvSpPr>
          <p:cNvPr id="87" name="Google Shape;87;p13"/>
          <p:cNvSpPr/>
          <p:nvPr/>
        </p:nvSpPr>
        <p:spPr>
          <a:xfrm>
            <a:off x="7956723" y="2825637"/>
            <a:ext cx="989135" cy="989135"/>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8649433" y="2825637"/>
            <a:ext cx="989135" cy="989135"/>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9342143" y="2825637"/>
            <a:ext cx="989135" cy="989135"/>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848613" y="7241691"/>
            <a:ext cx="4033217" cy="403321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5103395" y="-987909"/>
            <a:ext cx="4033217" cy="403321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14876763" y="1817931"/>
            <a:ext cx="1593306" cy="1593306"/>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817931" y="6875763"/>
            <a:ext cx="1593306" cy="1593306"/>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5">
              <a:alphaModFix/>
            </a:blip>
            <a:stretch>
              <a:fillRect b="0" l="-36011" r="-39285" t="0"/>
            </a:stretch>
          </a:blipFill>
          <a:ln>
            <a:noFill/>
          </a:ln>
        </p:spPr>
      </p:sp>
      <p:sp>
        <p:nvSpPr>
          <p:cNvPr id="95" name="Google Shape;95;p13"/>
          <p:cNvSpPr txBox="1"/>
          <p:nvPr/>
        </p:nvSpPr>
        <p:spPr>
          <a:xfrm>
            <a:off x="846844" y="1291521"/>
            <a:ext cx="18289769" cy="714966"/>
          </a:xfrm>
          <a:prstGeom prst="rect">
            <a:avLst/>
          </a:prstGeom>
          <a:noFill/>
          <a:ln>
            <a:noFill/>
          </a:ln>
        </p:spPr>
        <p:txBody>
          <a:bodyPr anchorCtr="0" anchor="t" bIns="0" lIns="0" spcFirstLastPara="1" rIns="0" wrap="square" tIns="0">
            <a:spAutoFit/>
          </a:bodyPr>
          <a:lstStyle/>
          <a:p>
            <a:pPr indent="0" lvl="0" marL="0" marR="0" rtl="0" algn="ctr">
              <a:lnSpc>
                <a:spcPct val="140053"/>
              </a:lnSpc>
              <a:spcBef>
                <a:spcPts val="0"/>
              </a:spcBef>
              <a:spcAft>
                <a:spcPts val="0"/>
              </a:spcAft>
              <a:buNone/>
            </a:pPr>
            <a:r>
              <a:rPr b="1" i="0" lang="en-US" sz="3725" u="none" cap="none" strike="noStrike">
                <a:solidFill>
                  <a:srgbClr val="ECFBEC"/>
                </a:solidFill>
                <a:latin typeface="Times"/>
                <a:ea typeface="Times"/>
                <a:cs typeface="Times"/>
                <a:sym typeface="Times"/>
              </a:rPr>
              <a:t> HYDERABAD INSTITUTE OF TECHNOLOGy AND MANAGEMENT</a:t>
            </a:r>
            <a:endParaRPr/>
          </a:p>
        </p:txBody>
      </p:sp>
      <p:sp>
        <p:nvSpPr>
          <p:cNvPr id="96" name="Google Shape;96;p13"/>
          <p:cNvSpPr txBox="1"/>
          <p:nvPr/>
        </p:nvSpPr>
        <p:spPr>
          <a:xfrm>
            <a:off x="3919006" y="4214676"/>
            <a:ext cx="11835408" cy="2520951"/>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499" u="none" cap="none" strike="noStrike">
                <a:solidFill>
                  <a:srgbClr val="ECFBEC"/>
                </a:solidFill>
                <a:latin typeface="Times"/>
                <a:ea typeface="Times"/>
                <a:cs typeface="Times"/>
                <a:sym typeface="Times"/>
              </a:rPr>
              <a:t>SUBJECT : DOING ENGINEERING - 2 </a:t>
            </a:r>
            <a:endParaRPr/>
          </a:p>
          <a:p>
            <a:pPr indent="0" lvl="0" marL="0" marR="0" rtl="0" algn="l">
              <a:lnSpc>
                <a:spcPct val="140011"/>
              </a:lnSpc>
              <a:spcBef>
                <a:spcPts val="0"/>
              </a:spcBef>
              <a:spcAft>
                <a:spcPts val="0"/>
              </a:spcAft>
              <a:buNone/>
            </a:pPr>
            <a:r>
              <a:rPr b="1" i="0" lang="en-US" sz="3499" u="none" cap="none" strike="noStrike">
                <a:solidFill>
                  <a:srgbClr val="ECFBEC"/>
                </a:solidFill>
                <a:latin typeface="Times"/>
                <a:ea typeface="Times"/>
                <a:cs typeface="Times"/>
                <a:sym typeface="Times"/>
              </a:rPr>
              <a:t>PROJECT : LEAF DISEASE DETECTION USING IMAGE</a:t>
            </a:r>
            <a:endParaRPr/>
          </a:p>
          <a:p>
            <a:pPr indent="0" lvl="0" marL="0" marR="0" rtl="0" algn="l">
              <a:lnSpc>
                <a:spcPct val="140011"/>
              </a:lnSpc>
              <a:spcBef>
                <a:spcPts val="0"/>
              </a:spcBef>
              <a:spcAft>
                <a:spcPts val="0"/>
              </a:spcAft>
              <a:buNone/>
            </a:pPr>
            <a:r>
              <a:rPr b="1" i="0" lang="en-US" sz="3499" u="none" cap="none" strike="noStrike">
                <a:solidFill>
                  <a:srgbClr val="ECFBEC"/>
                </a:solidFill>
                <a:latin typeface="Times"/>
                <a:ea typeface="Times"/>
                <a:cs typeface="Times"/>
                <a:sym typeface="Times"/>
              </a:rPr>
              <a:t>                      PROCESSING</a:t>
            </a:r>
            <a:endParaRPr/>
          </a:p>
          <a:p>
            <a:pPr indent="0" lvl="0" marL="0" marR="0" rtl="0" algn="l">
              <a:lnSpc>
                <a:spcPct val="140011"/>
              </a:lnSpc>
              <a:spcBef>
                <a:spcPts val="0"/>
              </a:spcBef>
              <a:spcAft>
                <a:spcPts val="0"/>
              </a:spcAft>
              <a:buNone/>
            </a:pPr>
            <a:r>
              <a:t/>
            </a:r>
            <a:endParaRPr b="1" i="0" sz="3499" u="none" cap="none" strike="noStrike">
              <a:solidFill>
                <a:srgbClr val="ECFBEC"/>
              </a:solidFill>
              <a:latin typeface="Times"/>
              <a:ea typeface="Times"/>
              <a:cs typeface="Times"/>
              <a:sym typeface="Times"/>
            </a:endParaRPr>
          </a:p>
        </p:txBody>
      </p:sp>
      <p:sp>
        <p:nvSpPr>
          <p:cNvPr id="97" name="Google Shape;97;p13"/>
          <p:cNvSpPr txBox="1"/>
          <p:nvPr/>
        </p:nvSpPr>
        <p:spPr>
          <a:xfrm>
            <a:off x="10618707" y="7459373"/>
            <a:ext cx="4768304" cy="296799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399" u="none" cap="none" strike="noStrike">
                <a:solidFill>
                  <a:srgbClr val="ECFBEC"/>
                </a:solidFill>
                <a:latin typeface="Times"/>
                <a:ea typeface="Times"/>
                <a:cs typeface="Times"/>
                <a:sym typeface="Times"/>
              </a:rPr>
              <a:t>PRESENTED BY :</a:t>
            </a:r>
            <a:endParaRPr/>
          </a:p>
          <a:p>
            <a:pPr indent="0" lvl="0" marL="0" marR="0" rtl="0" algn="l">
              <a:lnSpc>
                <a:spcPct val="140016"/>
              </a:lnSpc>
              <a:spcBef>
                <a:spcPts val="0"/>
              </a:spcBef>
              <a:spcAft>
                <a:spcPts val="0"/>
              </a:spcAft>
              <a:buNone/>
            </a:pPr>
            <a:r>
              <a:rPr b="1" i="0" lang="en-US" sz="2399" u="none" cap="none" strike="noStrike">
                <a:solidFill>
                  <a:srgbClr val="ECFBEC"/>
                </a:solidFill>
                <a:latin typeface="Times"/>
                <a:ea typeface="Times"/>
                <a:cs typeface="Times"/>
                <a:sym typeface="Times"/>
              </a:rPr>
              <a:t>N.SAKETH REDDY    21E51A6731</a:t>
            </a:r>
            <a:endParaRPr/>
          </a:p>
          <a:p>
            <a:pPr indent="0" lvl="0" marL="0" marR="0" rtl="0" algn="l">
              <a:lnSpc>
                <a:spcPct val="140016"/>
              </a:lnSpc>
              <a:spcBef>
                <a:spcPts val="0"/>
              </a:spcBef>
              <a:spcAft>
                <a:spcPts val="0"/>
              </a:spcAft>
              <a:buNone/>
            </a:pPr>
            <a:r>
              <a:rPr b="1" i="0" lang="en-US" sz="2399" u="none" cap="none" strike="noStrike">
                <a:solidFill>
                  <a:srgbClr val="ECFBEC"/>
                </a:solidFill>
                <a:latin typeface="Times"/>
                <a:ea typeface="Times"/>
                <a:cs typeface="Times"/>
                <a:sym typeface="Times"/>
              </a:rPr>
              <a:t>V.RAMESH                   21E51A6762</a:t>
            </a:r>
            <a:endParaRPr/>
          </a:p>
          <a:p>
            <a:pPr indent="0" lvl="0" marL="0" marR="0" rtl="0" algn="l">
              <a:lnSpc>
                <a:spcPct val="140016"/>
              </a:lnSpc>
              <a:spcBef>
                <a:spcPts val="0"/>
              </a:spcBef>
              <a:spcAft>
                <a:spcPts val="0"/>
              </a:spcAft>
              <a:buNone/>
            </a:pPr>
            <a:r>
              <a:rPr b="1" i="0" lang="en-US" sz="2399" u="none" cap="none" strike="noStrike">
                <a:solidFill>
                  <a:srgbClr val="ECFBEC"/>
                </a:solidFill>
                <a:latin typeface="Times"/>
                <a:ea typeface="Times"/>
                <a:cs typeface="Times"/>
                <a:sym typeface="Times"/>
              </a:rPr>
              <a:t>V.ESHWAR                   21E51A6764</a:t>
            </a:r>
            <a:endParaRPr/>
          </a:p>
          <a:p>
            <a:pPr indent="0" lvl="0" marL="0" marR="0" rtl="0" algn="l">
              <a:lnSpc>
                <a:spcPct val="140016"/>
              </a:lnSpc>
              <a:spcBef>
                <a:spcPts val="0"/>
              </a:spcBef>
              <a:spcAft>
                <a:spcPts val="0"/>
              </a:spcAft>
              <a:buNone/>
            </a:pPr>
            <a:r>
              <a:rPr b="1" i="0" lang="en-US" sz="2399" u="none" cap="none" strike="noStrike">
                <a:solidFill>
                  <a:srgbClr val="ECFBEC"/>
                </a:solidFill>
                <a:latin typeface="Times"/>
                <a:ea typeface="Times"/>
                <a:cs typeface="Times"/>
                <a:sym typeface="Times"/>
              </a:rPr>
              <a:t>        [ CSE - DATA SCIENCE ]</a:t>
            </a:r>
            <a:endParaRPr/>
          </a:p>
          <a:p>
            <a:pPr indent="0" lvl="0" marL="0" marR="0" rtl="0" algn="l">
              <a:lnSpc>
                <a:spcPct val="140016"/>
              </a:lnSpc>
              <a:spcBef>
                <a:spcPts val="0"/>
              </a:spcBef>
              <a:spcAft>
                <a:spcPts val="0"/>
              </a:spcAft>
              <a:buNone/>
            </a:pPr>
            <a:r>
              <a:t/>
            </a:r>
            <a:endParaRPr b="1" i="0" sz="2399" u="none" cap="none" strike="noStrike">
              <a:solidFill>
                <a:srgbClr val="ECFBEC"/>
              </a:solidFill>
              <a:latin typeface="Times"/>
              <a:ea typeface="Times"/>
              <a:cs typeface="Times"/>
              <a:sym typeface="Times"/>
            </a:endParaRPr>
          </a:p>
          <a:p>
            <a:pPr indent="0" lvl="0" marL="0" marR="0" rtl="0" algn="l">
              <a:lnSpc>
                <a:spcPct val="140016"/>
              </a:lnSpc>
              <a:spcBef>
                <a:spcPts val="0"/>
              </a:spcBef>
              <a:spcAft>
                <a:spcPts val="0"/>
              </a:spcAft>
              <a:buNone/>
            </a:pPr>
            <a:r>
              <a:t/>
            </a:r>
            <a:endParaRPr b="1" i="0" sz="2399" u="none" cap="none" strike="noStrike">
              <a:solidFill>
                <a:srgbClr val="ECFBEC"/>
              </a:solidFill>
              <a:latin typeface="Times"/>
              <a:ea typeface="Times"/>
              <a:cs typeface="Times"/>
              <a:sym typeface="Times"/>
            </a:endParaRPr>
          </a:p>
        </p:txBody>
      </p:sp>
      <p:sp>
        <p:nvSpPr>
          <p:cNvPr id="98" name="Google Shape;98;p13"/>
          <p:cNvSpPr txBox="1"/>
          <p:nvPr/>
        </p:nvSpPr>
        <p:spPr>
          <a:xfrm>
            <a:off x="2614584" y="7459373"/>
            <a:ext cx="5947647" cy="22225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ECFBEC"/>
                </a:solidFill>
                <a:latin typeface="Times"/>
                <a:ea typeface="Times"/>
                <a:cs typeface="Times"/>
                <a:sym typeface="Times"/>
              </a:rPr>
              <a:t>LAB INCHARGE                                                 </a:t>
            </a:r>
            <a:endParaRPr/>
          </a:p>
          <a:p>
            <a:pPr indent="0" lvl="0" marL="0" marR="0" rtl="0" algn="l">
              <a:lnSpc>
                <a:spcPct val="140016"/>
              </a:lnSpc>
              <a:spcBef>
                <a:spcPts val="0"/>
              </a:spcBef>
              <a:spcAft>
                <a:spcPts val="0"/>
              </a:spcAft>
              <a:buNone/>
            </a:pPr>
            <a:r>
              <a:rPr b="1" i="0" lang="en-US" sz="2499" u="none" cap="none" strike="noStrike">
                <a:solidFill>
                  <a:srgbClr val="ECFBEC"/>
                </a:solidFill>
                <a:latin typeface="Times"/>
                <a:ea typeface="Times"/>
                <a:cs typeface="Times"/>
                <a:sym typeface="Times"/>
              </a:rPr>
              <a:t>Dr. G. OMPRAKASH                                                </a:t>
            </a:r>
            <a:endParaRPr/>
          </a:p>
          <a:p>
            <a:pPr indent="0" lvl="0" marL="0" marR="0" rtl="0" algn="l">
              <a:lnSpc>
                <a:spcPct val="140016"/>
              </a:lnSpc>
              <a:spcBef>
                <a:spcPts val="0"/>
              </a:spcBef>
              <a:spcAft>
                <a:spcPts val="0"/>
              </a:spcAft>
              <a:buNone/>
            </a:pPr>
            <a:r>
              <a:rPr b="1" i="0" lang="en-US" sz="2499" u="none" cap="none" strike="noStrike">
                <a:solidFill>
                  <a:srgbClr val="ECFBEC"/>
                </a:solidFill>
                <a:latin typeface="Times"/>
                <a:ea typeface="Times"/>
                <a:cs typeface="Times"/>
                <a:sym typeface="Times"/>
              </a:rPr>
              <a:t>ASSISTANT PROFESSOR                                                         </a:t>
            </a:r>
            <a:endParaRPr/>
          </a:p>
          <a:p>
            <a:pPr indent="0" lvl="0" marL="0" marR="0" rtl="0" algn="l">
              <a:lnSpc>
                <a:spcPct val="140016"/>
              </a:lnSpc>
              <a:spcBef>
                <a:spcPts val="0"/>
              </a:spcBef>
              <a:spcAft>
                <a:spcPts val="0"/>
              </a:spcAft>
              <a:buNone/>
            </a:pPr>
            <a:r>
              <a:rPr b="1" i="0" lang="en-US" sz="2499" u="none" cap="none" strike="noStrike">
                <a:solidFill>
                  <a:srgbClr val="ECFBEC"/>
                </a:solidFill>
                <a:latin typeface="Times"/>
                <a:ea typeface="Times"/>
                <a:cs typeface="Times"/>
                <a:sym typeface="Times"/>
              </a:rPr>
              <a:t>DEPARTMENT OF ECE, HITAM</a:t>
            </a:r>
            <a:endParaRPr/>
          </a:p>
          <a:p>
            <a:pPr indent="0" lvl="0" marL="0" marR="0" rtl="0" algn="l">
              <a:lnSpc>
                <a:spcPct val="140016"/>
              </a:lnSpc>
              <a:spcBef>
                <a:spcPts val="0"/>
              </a:spcBef>
              <a:spcAft>
                <a:spcPts val="0"/>
              </a:spcAft>
              <a:buNone/>
            </a:pPr>
            <a:r>
              <a:t/>
            </a:r>
            <a:endParaRPr b="1" i="0" sz="2499" u="none" cap="none" strike="noStrike">
              <a:solidFill>
                <a:srgbClr val="ECFBEC"/>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210" name="Shape 210"/>
        <p:cNvGrpSpPr/>
        <p:nvPr/>
      </p:nvGrpSpPr>
      <p:grpSpPr>
        <a:xfrm>
          <a:off x="0" y="0"/>
          <a:ext cx="0" cy="0"/>
          <a:chOff x="0" y="0"/>
          <a:chExt cx="0" cy="0"/>
        </a:xfrm>
      </p:grpSpPr>
      <p:sp>
        <p:nvSpPr>
          <p:cNvPr id="211" name="Google Shape;211;p22"/>
          <p:cNvSpPr/>
          <p:nvPr/>
        </p:nvSpPr>
        <p:spPr>
          <a:xfrm rot="5400000">
            <a:off x="17193074" y="8153849"/>
            <a:ext cx="1472602" cy="736301"/>
          </a:xfrm>
          <a:custGeom>
            <a:rect b="b" l="l" r="r" t="t"/>
            <a:pathLst>
              <a:path extrusionOk="0" h="736301" w="1472602">
                <a:moveTo>
                  <a:pt x="0" y="0"/>
                </a:moveTo>
                <a:lnTo>
                  <a:pt x="1472601" y="0"/>
                </a:lnTo>
                <a:lnTo>
                  <a:pt x="1472601" y="736301"/>
                </a:lnTo>
                <a:lnTo>
                  <a:pt x="0" y="736301"/>
                </a:lnTo>
                <a:lnTo>
                  <a:pt x="0" y="0"/>
                </a:lnTo>
                <a:close/>
              </a:path>
            </a:pathLst>
          </a:custGeom>
          <a:blipFill rotWithShape="1">
            <a:blip r:embed="rId3">
              <a:alphaModFix/>
            </a:blip>
            <a:stretch>
              <a:fillRect b="0" l="0" r="0" t="0"/>
            </a:stretch>
          </a:blipFill>
          <a:ln>
            <a:noFill/>
          </a:ln>
        </p:spPr>
      </p:sp>
      <p:sp>
        <p:nvSpPr>
          <p:cNvPr id="212" name="Google Shape;212;p22"/>
          <p:cNvSpPr/>
          <p:nvPr/>
        </p:nvSpPr>
        <p:spPr>
          <a:xfrm rot="10800000">
            <a:off x="0" y="0"/>
            <a:ext cx="1345171" cy="1345171"/>
          </a:xfrm>
          <a:custGeom>
            <a:rect b="b" l="l" r="r" t="t"/>
            <a:pathLst>
              <a:path extrusionOk="0" h="1345171" w="1345171">
                <a:moveTo>
                  <a:pt x="1345171" y="1345171"/>
                </a:moveTo>
                <a:lnTo>
                  <a:pt x="0" y="1345171"/>
                </a:lnTo>
                <a:lnTo>
                  <a:pt x="0" y="0"/>
                </a:lnTo>
                <a:lnTo>
                  <a:pt x="1345171" y="0"/>
                </a:lnTo>
                <a:lnTo>
                  <a:pt x="1345171" y="1345171"/>
                </a:lnTo>
                <a:close/>
              </a:path>
            </a:pathLst>
          </a:custGeom>
          <a:blipFill rotWithShape="1">
            <a:blip r:embed="rId4">
              <a:alphaModFix/>
            </a:blip>
            <a:stretch>
              <a:fillRect b="0" l="0" r="0" t="0"/>
            </a:stretch>
          </a:blipFill>
          <a:ln>
            <a:noFill/>
          </a:ln>
        </p:spPr>
      </p:sp>
      <p:sp>
        <p:nvSpPr>
          <p:cNvPr id="213" name="Google Shape;213;p22"/>
          <p:cNvSpPr/>
          <p:nvPr/>
        </p:nvSpPr>
        <p:spPr>
          <a:xfrm>
            <a:off x="349612" y="345969"/>
            <a:ext cx="502555" cy="476158"/>
          </a:xfrm>
          <a:custGeom>
            <a:rect b="b" l="l" r="r" t="t"/>
            <a:pathLst>
              <a:path extrusionOk="0" h="476158" w="502555">
                <a:moveTo>
                  <a:pt x="0" y="0"/>
                </a:moveTo>
                <a:lnTo>
                  <a:pt x="502555" y="0"/>
                </a:lnTo>
                <a:lnTo>
                  <a:pt x="502555" y="476158"/>
                </a:lnTo>
                <a:lnTo>
                  <a:pt x="0" y="476158"/>
                </a:lnTo>
                <a:lnTo>
                  <a:pt x="0" y="0"/>
                </a:lnTo>
                <a:close/>
              </a:path>
            </a:pathLst>
          </a:custGeom>
          <a:blipFill rotWithShape="1">
            <a:blip r:embed="rId5">
              <a:alphaModFix/>
            </a:blip>
            <a:stretch>
              <a:fillRect b="0" l="0" r="0" t="0"/>
            </a:stretch>
          </a:blipFill>
          <a:ln>
            <a:noFill/>
          </a:ln>
        </p:spPr>
      </p:sp>
      <p:sp>
        <p:nvSpPr>
          <p:cNvPr id="214" name="Google Shape;214;p22"/>
          <p:cNvSpPr/>
          <p:nvPr/>
        </p:nvSpPr>
        <p:spPr>
          <a:xfrm>
            <a:off x="15705805" y="1784097"/>
            <a:ext cx="3380433" cy="3380433"/>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798238" y="1784097"/>
            <a:ext cx="3380433" cy="3380433"/>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
          <p:cNvSpPr/>
          <p:nvPr/>
        </p:nvSpPr>
        <p:spPr>
          <a:xfrm>
            <a:off x="15043685" y="2792816"/>
            <a:ext cx="1362995" cy="1362995"/>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1881320" y="2792816"/>
            <a:ext cx="1362995" cy="1362995"/>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6">
              <a:alphaModFix/>
            </a:blip>
            <a:stretch>
              <a:fillRect b="0" l="-36011" r="-39285" t="0"/>
            </a:stretch>
          </a:blipFill>
          <a:ln>
            <a:noFill/>
          </a:ln>
        </p:spPr>
      </p:sp>
      <p:sp>
        <p:nvSpPr>
          <p:cNvPr id="219" name="Google Shape;219;p22"/>
          <p:cNvSpPr/>
          <p:nvPr/>
        </p:nvSpPr>
        <p:spPr>
          <a:xfrm>
            <a:off x="4284805" y="2732934"/>
            <a:ext cx="9718389" cy="4821133"/>
          </a:xfrm>
          <a:custGeom>
            <a:rect b="b" l="l" r="r" t="t"/>
            <a:pathLst>
              <a:path extrusionOk="0" h="4821133" w="9718389">
                <a:moveTo>
                  <a:pt x="0" y="0"/>
                </a:moveTo>
                <a:lnTo>
                  <a:pt x="9718390" y="0"/>
                </a:lnTo>
                <a:lnTo>
                  <a:pt x="9718390" y="4821132"/>
                </a:lnTo>
                <a:lnTo>
                  <a:pt x="0" y="4821132"/>
                </a:lnTo>
                <a:lnTo>
                  <a:pt x="0" y="0"/>
                </a:lnTo>
                <a:close/>
              </a:path>
            </a:pathLst>
          </a:custGeom>
          <a:blipFill rotWithShape="1">
            <a:blip r:embed="rId7">
              <a:alphaModFix/>
            </a:blip>
            <a:stretch>
              <a:fillRect b="0" l="0" r="0" t="0"/>
            </a:stretch>
          </a:blipFill>
          <a:ln>
            <a:noFill/>
          </a:ln>
        </p:spPr>
      </p:sp>
      <p:sp>
        <p:nvSpPr>
          <p:cNvPr id="220" name="Google Shape;220;p22"/>
          <p:cNvSpPr txBox="1"/>
          <p:nvPr/>
        </p:nvSpPr>
        <p:spPr>
          <a:xfrm>
            <a:off x="2582201" y="1736475"/>
            <a:ext cx="11421000" cy="926400"/>
          </a:xfrm>
          <a:prstGeom prst="rect">
            <a:avLst/>
          </a:prstGeom>
          <a:noFill/>
          <a:ln>
            <a:noFill/>
          </a:ln>
        </p:spPr>
        <p:txBody>
          <a:bodyPr anchorCtr="0" anchor="t" bIns="0" lIns="0" spcFirstLastPara="1" rIns="0" wrap="square" tIns="0">
            <a:spAutoFit/>
          </a:bodyPr>
          <a:lstStyle/>
          <a:p>
            <a:pPr indent="0" lvl="0" marL="0" marR="0" rtl="0" algn="ctr">
              <a:lnSpc>
                <a:spcPct val="115005"/>
              </a:lnSpc>
              <a:spcBef>
                <a:spcPts val="0"/>
              </a:spcBef>
              <a:spcAft>
                <a:spcPts val="0"/>
              </a:spcAft>
              <a:buNone/>
            </a:pPr>
            <a:r>
              <a:rPr b="1" i="0" lang="en-US" sz="2799" u="none" cap="none" strike="noStrike">
                <a:solidFill>
                  <a:srgbClr val="FFFFFF"/>
                </a:solidFill>
                <a:latin typeface="Times"/>
                <a:ea typeface="Times"/>
                <a:cs typeface="Times"/>
                <a:sym typeface="Times"/>
              </a:rPr>
              <a:t>And finally, the output is given as the disease infecting the leaf</a:t>
            </a:r>
            <a:endParaRPr/>
          </a:p>
          <a:p>
            <a:pPr indent="0" lvl="0" marL="0" marR="0" rtl="0" algn="ctr">
              <a:lnSpc>
                <a:spcPct val="115005"/>
              </a:lnSpc>
              <a:spcBef>
                <a:spcPts val="0"/>
              </a:spcBef>
              <a:spcAft>
                <a:spcPts val="0"/>
              </a:spcAft>
              <a:buNone/>
            </a:pPr>
            <a:r>
              <a:t/>
            </a:r>
            <a:endParaRPr b="1" i="0" sz="2799" u="none" cap="none" strike="noStrike">
              <a:solidFill>
                <a:srgbClr val="FFFFFF"/>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224" name="Shape 224"/>
        <p:cNvGrpSpPr/>
        <p:nvPr/>
      </p:nvGrpSpPr>
      <p:grpSpPr>
        <a:xfrm>
          <a:off x="0" y="0"/>
          <a:ext cx="0" cy="0"/>
          <a:chOff x="0" y="0"/>
          <a:chExt cx="0" cy="0"/>
        </a:xfrm>
      </p:grpSpPr>
      <p:sp>
        <p:nvSpPr>
          <p:cNvPr id="225" name="Google Shape;225;p23"/>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3">
              <a:alphaModFix/>
            </a:blip>
            <a:stretch>
              <a:fillRect b="0" l="-36011" r="-39285" t="0"/>
            </a:stretch>
          </a:blipFill>
          <a:ln>
            <a:noFill/>
          </a:ln>
        </p:spPr>
      </p:sp>
      <p:sp>
        <p:nvSpPr>
          <p:cNvPr id="226" name="Google Shape;226;p23"/>
          <p:cNvSpPr txBox="1"/>
          <p:nvPr/>
        </p:nvSpPr>
        <p:spPr>
          <a:xfrm>
            <a:off x="6240947" y="1519143"/>
            <a:ext cx="5430887" cy="100965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i="0" lang="en-US" sz="6000" u="none" cap="none" strike="noStrike">
                <a:solidFill>
                  <a:srgbClr val="FFFFFF"/>
                </a:solidFill>
                <a:latin typeface="Times"/>
                <a:ea typeface="Times"/>
                <a:cs typeface="Times"/>
                <a:sym typeface="Times"/>
              </a:rPr>
              <a:t>ADVANTAGES</a:t>
            </a:r>
            <a:endParaRPr/>
          </a:p>
        </p:txBody>
      </p:sp>
      <p:sp>
        <p:nvSpPr>
          <p:cNvPr id="227" name="Google Shape;227;p23"/>
          <p:cNvSpPr txBox="1"/>
          <p:nvPr/>
        </p:nvSpPr>
        <p:spPr>
          <a:xfrm>
            <a:off x="2594798" y="2918923"/>
            <a:ext cx="9409212" cy="3495675"/>
          </a:xfrm>
          <a:prstGeom prst="rect">
            <a:avLst/>
          </a:prstGeom>
          <a:noFill/>
          <a:ln>
            <a:noFill/>
          </a:ln>
        </p:spPr>
        <p:txBody>
          <a:bodyPr anchorCtr="0" anchor="t" bIns="0" lIns="0" spcFirstLastPara="1" rIns="0" wrap="square" tIns="0">
            <a:spAutoFit/>
          </a:bodyPr>
          <a:lstStyle/>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It is easy to implement and gives quick results. </a:t>
            </a:r>
            <a:endParaRPr/>
          </a:p>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Good potential with ability to detect plant leaf disease.. </a:t>
            </a:r>
            <a:endParaRPr/>
          </a:p>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Efficient and User friendly</a:t>
            </a:r>
            <a:endParaRPr/>
          </a:p>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Eco-friendly </a:t>
            </a:r>
            <a:endParaRPr/>
          </a:p>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Reliable</a:t>
            </a:r>
            <a:endParaRPr/>
          </a:p>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Low cost  </a:t>
            </a:r>
            <a:endParaRPr/>
          </a:p>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Accuracy</a:t>
            </a:r>
            <a:endParaRPr/>
          </a:p>
          <a:p>
            <a:pPr indent="0" lvl="0" marL="0" marR="0" rtl="0" algn="l">
              <a:lnSpc>
                <a:spcPct val="115005"/>
              </a:lnSpc>
              <a:spcBef>
                <a:spcPts val="0"/>
              </a:spcBef>
              <a:spcAft>
                <a:spcPts val="0"/>
              </a:spcAft>
              <a:buNone/>
            </a:pPr>
            <a:r>
              <a:t/>
            </a:r>
            <a:endParaRPr b="1" i="0" sz="2999" u="none" cap="none" strike="noStrike">
              <a:solidFill>
                <a:srgbClr val="FFFFFF"/>
              </a:solidFill>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231" name="Shape 231"/>
        <p:cNvGrpSpPr/>
        <p:nvPr/>
      </p:nvGrpSpPr>
      <p:grpSpPr>
        <a:xfrm>
          <a:off x="0" y="0"/>
          <a:ext cx="0" cy="0"/>
          <a:chOff x="0" y="0"/>
          <a:chExt cx="0" cy="0"/>
        </a:xfrm>
      </p:grpSpPr>
      <p:sp>
        <p:nvSpPr>
          <p:cNvPr id="232" name="Google Shape;232;p24"/>
          <p:cNvSpPr txBox="1"/>
          <p:nvPr/>
        </p:nvSpPr>
        <p:spPr>
          <a:xfrm>
            <a:off x="5987195" y="1651837"/>
            <a:ext cx="5938391" cy="188595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i="0" lang="en-US" sz="6000" u="none" cap="none" strike="noStrike">
                <a:solidFill>
                  <a:srgbClr val="FFFFFF"/>
                </a:solidFill>
                <a:latin typeface="Times"/>
                <a:ea typeface="Times"/>
                <a:cs typeface="Times"/>
                <a:sym typeface="Times"/>
              </a:rPr>
              <a:t>APPLICATIONS</a:t>
            </a:r>
            <a:endParaRPr/>
          </a:p>
          <a:p>
            <a:pPr indent="0" lvl="0" marL="0" marR="0" rtl="0" algn="ctr">
              <a:lnSpc>
                <a:spcPct val="115000"/>
              </a:lnSpc>
              <a:spcBef>
                <a:spcPts val="0"/>
              </a:spcBef>
              <a:spcAft>
                <a:spcPts val="0"/>
              </a:spcAft>
              <a:buNone/>
            </a:pPr>
            <a:r>
              <a:t/>
            </a:r>
            <a:endParaRPr b="1" i="0" sz="6000" u="none" cap="none" strike="noStrike">
              <a:solidFill>
                <a:srgbClr val="FFFFFF"/>
              </a:solidFill>
              <a:latin typeface="Times"/>
              <a:ea typeface="Times"/>
              <a:cs typeface="Times"/>
              <a:sym typeface="Times"/>
            </a:endParaRPr>
          </a:p>
        </p:txBody>
      </p:sp>
      <p:sp>
        <p:nvSpPr>
          <p:cNvPr id="233" name="Google Shape;233;p24"/>
          <p:cNvSpPr txBox="1"/>
          <p:nvPr/>
        </p:nvSpPr>
        <p:spPr>
          <a:xfrm>
            <a:off x="2954178" y="3686810"/>
            <a:ext cx="12879936" cy="3495675"/>
          </a:xfrm>
          <a:prstGeom prst="rect">
            <a:avLst/>
          </a:prstGeom>
          <a:noFill/>
          <a:ln>
            <a:noFill/>
          </a:ln>
        </p:spPr>
        <p:txBody>
          <a:bodyPr anchorCtr="0" anchor="t" bIns="0" lIns="0" spcFirstLastPara="1" rIns="0" wrap="square" tIns="0">
            <a:spAutoFit/>
          </a:bodyPr>
          <a:lstStyle/>
          <a:p>
            <a:pPr indent="0" lvl="0" marL="0" marR="0" rtl="0" algn="l">
              <a:lnSpc>
                <a:spcPct val="115005"/>
              </a:lnSpc>
              <a:spcBef>
                <a:spcPts val="0"/>
              </a:spcBef>
              <a:spcAft>
                <a:spcPts val="0"/>
              </a:spcAft>
              <a:buNone/>
            </a:pPr>
            <a:r>
              <a:rPr b="1" i="0" lang="en-US" sz="2999" u="none" cap="none" strike="noStrike">
                <a:solidFill>
                  <a:srgbClr val="FFFFFF"/>
                </a:solidFill>
                <a:latin typeface="Times"/>
                <a:ea typeface="Times"/>
                <a:cs typeface="Times"/>
                <a:sym typeface="Times"/>
              </a:rPr>
              <a:t>This project can be implemented at – </a:t>
            </a:r>
            <a:endParaRPr/>
          </a:p>
          <a:p>
            <a:pPr indent="0" lvl="0" marL="0" marR="0" rtl="0" algn="l">
              <a:lnSpc>
                <a:spcPct val="115005"/>
              </a:lnSpc>
              <a:spcBef>
                <a:spcPts val="0"/>
              </a:spcBef>
              <a:spcAft>
                <a:spcPts val="0"/>
              </a:spcAft>
              <a:buNone/>
            </a:pPr>
            <a:r>
              <a:t/>
            </a:r>
            <a:endParaRPr b="1" i="0" sz="2999" u="none" cap="none" strike="noStrike">
              <a:solidFill>
                <a:srgbClr val="FFFFFF"/>
              </a:solidFill>
              <a:latin typeface="Times"/>
              <a:ea typeface="Times"/>
              <a:cs typeface="Times"/>
              <a:sym typeface="Times"/>
            </a:endParaRPr>
          </a:p>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Early recognition of plant diseases and pests </a:t>
            </a:r>
            <a:endParaRPr/>
          </a:p>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Detecting diseases on plants at early stages gives strength to overcome it and treat it appropriately by providing the details to the farmer about which prevention action should be taken. </a:t>
            </a:r>
            <a:endParaRPr/>
          </a:p>
          <a:p>
            <a:pPr indent="-323848" lvl="1" marL="647698" marR="0" rtl="0" algn="l">
              <a:lnSpc>
                <a:spcPct val="115005"/>
              </a:lnSpc>
              <a:spcBef>
                <a:spcPts val="0"/>
              </a:spcBef>
              <a:spcAft>
                <a:spcPts val="0"/>
              </a:spcAft>
              <a:buClr>
                <a:srgbClr val="FFFFFF"/>
              </a:buClr>
              <a:buSzPts val="2999"/>
              <a:buFont typeface="Arial"/>
              <a:buChar char="•"/>
            </a:pPr>
            <a:r>
              <a:rPr b="1" i="0" lang="en-US" sz="2999" u="none" cap="none" strike="noStrike">
                <a:solidFill>
                  <a:srgbClr val="FFFFFF"/>
                </a:solidFill>
                <a:latin typeface="Times"/>
                <a:ea typeface="Times"/>
                <a:cs typeface="Times"/>
                <a:sym typeface="Times"/>
              </a:rPr>
              <a:t>Agriculture crop diseases detection for treatment.</a:t>
            </a:r>
            <a:endParaRPr/>
          </a:p>
          <a:p>
            <a:pPr indent="0" lvl="0" marL="0" marR="0" rtl="0" algn="l">
              <a:lnSpc>
                <a:spcPct val="115005"/>
              </a:lnSpc>
              <a:spcBef>
                <a:spcPts val="0"/>
              </a:spcBef>
              <a:spcAft>
                <a:spcPts val="0"/>
              </a:spcAft>
              <a:buNone/>
            </a:pPr>
            <a:r>
              <a:t/>
            </a:r>
            <a:endParaRPr b="1" i="0" sz="2999" u="none" cap="none" strike="noStrike">
              <a:solidFill>
                <a:srgbClr val="FFFFFF"/>
              </a:solidFill>
              <a:latin typeface="Times"/>
              <a:ea typeface="Times"/>
              <a:cs typeface="Times"/>
              <a:sym typeface="Times"/>
            </a:endParaRPr>
          </a:p>
        </p:txBody>
      </p:sp>
      <p:sp>
        <p:nvSpPr>
          <p:cNvPr id="234" name="Google Shape;234;p24"/>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3">
              <a:alphaModFix/>
            </a:blip>
            <a:stretch>
              <a:fillRect b="0" l="-36011" r="-39285"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238" name="Shape 238"/>
        <p:cNvGrpSpPr/>
        <p:nvPr/>
      </p:nvGrpSpPr>
      <p:grpSpPr>
        <a:xfrm>
          <a:off x="0" y="0"/>
          <a:ext cx="0" cy="0"/>
          <a:chOff x="0" y="0"/>
          <a:chExt cx="0" cy="0"/>
        </a:xfrm>
      </p:grpSpPr>
      <p:sp>
        <p:nvSpPr>
          <p:cNvPr id="239" name="Google Shape;239;p25"/>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3">
              <a:alphaModFix/>
            </a:blip>
            <a:stretch>
              <a:fillRect b="0" l="-36011" r="-39285" t="0"/>
            </a:stretch>
          </a:blipFill>
          <a:ln>
            <a:noFill/>
          </a:ln>
        </p:spPr>
      </p:sp>
      <p:sp>
        <p:nvSpPr>
          <p:cNvPr id="240" name="Google Shape;240;p25"/>
          <p:cNvSpPr txBox="1"/>
          <p:nvPr/>
        </p:nvSpPr>
        <p:spPr>
          <a:xfrm>
            <a:off x="1754172" y="3286760"/>
            <a:ext cx="14817228" cy="4447857"/>
          </a:xfrm>
          <a:prstGeom prst="rect">
            <a:avLst/>
          </a:prstGeom>
          <a:noFill/>
          <a:ln>
            <a:noFill/>
          </a:ln>
        </p:spPr>
        <p:txBody>
          <a:bodyPr anchorCtr="0" anchor="t" bIns="0" lIns="0" spcFirstLastPara="1" rIns="0" wrap="square" tIns="0">
            <a:spAutoFit/>
          </a:bodyPr>
          <a:lstStyle/>
          <a:p>
            <a:pPr indent="0" lvl="0" marL="0" marR="0" rtl="0" algn="just">
              <a:lnSpc>
                <a:spcPct val="115004"/>
              </a:lnSpc>
              <a:spcBef>
                <a:spcPts val="0"/>
              </a:spcBef>
              <a:spcAft>
                <a:spcPts val="0"/>
              </a:spcAft>
              <a:buNone/>
            </a:pPr>
            <a:r>
              <a:rPr b="1" i="0" lang="en-US" sz="3099" u="none" cap="none" strike="noStrike">
                <a:solidFill>
                  <a:srgbClr val="FFFFFF"/>
                </a:solidFill>
                <a:latin typeface="Times"/>
                <a:ea typeface="Times"/>
                <a:cs typeface="Times"/>
                <a:sym typeface="Times"/>
              </a:rPr>
              <a:t>The color constituents of the image are deformed into grayscale. Adaptive Color Histogram is applied so as to reduce the overall contrast of the image. Textural feature extraction is done using GLCM. The dataset is trained using SVM classifiers, and thus the system identifies the disease that the leaf is affected. This project focuses on simple revelation of diseases in leaves at a relatively lower cost and time than conventional methods. In the future work, Convolutional Neural Networks can be used for the image classification. Also, Image Compression can be applied so that the processing time is lower than conventional methods. </a:t>
            </a:r>
            <a:endParaRPr/>
          </a:p>
          <a:p>
            <a:pPr indent="0" lvl="0" marL="0" marR="0" rtl="0" algn="ctr">
              <a:lnSpc>
                <a:spcPct val="103872"/>
              </a:lnSpc>
              <a:spcBef>
                <a:spcPts val="0"/>
              </a:spcBef>
              <a:spcAft>
                <a:spcPts val="0"/>
              </a:spcAft>
              <a:buNone/>
            </a:pPr>
            <a:r>
              <a:t/>
            </a:r>
            <a:endParaRPr b="1" i="0" sz="3099" u="none" cap="none" strike="noStrike">
              <a:solidFill>
                <a:srgbClr val="FFFFFF"/>
              </a:solidFill>
              <a:latin typeface="Times"/>
              <a:ea typeface="Times"/>
              <a:cs typeface="Times"/>
              <a:sym typeface="Times"/>
            </a:endParaRPr>
          </a:p>
          <a:p>
            <a:pPr indent="0" lvl="0" marL="0" marR="0" rtl="0" algn="ctr">
              <a:lnSpc>
                <a:spcPct val="103872"/>
              </a:lnSpc>
              <a:spcBef>
                <a:spcPts val="0"/>
              </a:spcBef>
              <a:spcAft>
                <a:spcPts val="0"/>
              </a:spcAft>
              <a:buNone/>
            </a:pPr>
            <a:r>
              <a:t/>
            </a:r>
            <a:endParaRPr b="1" i="0" sz="3099" u="none" cap="none" strike="noStrike">
              <a:solidFill>
                <a:srgbClr val="FFFFFF"/>
              </a:solidFill>
              <a:latin typeface="Times"/>
              <a:ea typeface="Times"/>
              <a:cs typeface="Times"/>
              <a:sym typeface="Times"/>
            </a:endParaRPr>
          </a:p>
        </p:txBody>
      </p:sp>
      <p:sp>
        <p:nvSpPr>
          <p:cNvPr id="241" name="Google Shape;241;p25"/>
          <p:cNvSpPr txBox="1"/>
          <p:nvPr/>
        </p:nvSpPr>
        <p:spPr>
          <a:xfrm>
            <a:off x="5894040" y="1409313"/>
            <a:ext cx="6499920" cy="188595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i="0" lang="en-US" sz="6000" u="none" cap="none" strike="noStrike">
                <a:solidFill>
                  <a:srgbClr val="FFFFFF"/>
                </a:solidFill>
                <a:latin typeface="Times"/>
                <a:ea typeface="Times"/>
                <a:cs typeface="Times"/>
                <a:sym typeface="Times"/>
              </a:rPr>
              <a:t>CONCLUSION </a:t>
            </a:r>
            <a:endParaRPr/>
          </a:p>
          <a:p>
            <a:pPr indent="0" lvl="0" marL="0" marR="0" rtl="0" algn="ctr">
              <a:lnSpc>
                <a:spcPct val="115000"/>
              </a:lnSpc>
              <a:spcBef>
                <a:spcPts val="0"/>
              </a:spcBef>
              <a:spcAft>
                <a:spcPts val="0"/>
              </a:spcAft>
              <a:buNone/>
            </a:pPr>
            <a:r>
              <a:t/>
            </a:r>
            <a:endParaRPr b="1" i="0" sz="6000" u="none" cap="none" strike="noStrike">
              <a:solidFill>
                <a:srgbClr val="FFFFFF"/>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245" name="Shape 245"/>
        <p:cNvGrpSpPr/>
        <p:nvPr/>
      </p:nvGrpSpPr>
      <p:grpSpPr>
        <a:xfrm>
          <a:off x="0" y="0"/>
          <a:ext cx="0" cy="0"/>
          <a:chOff x="0" y="0"/>
          <a:chExt cx="0" cy="0"/>
        </a:xfrm>
      </p:grpSpPr>
      <p:sp>
        <p:nvSpPr>
          <p:cNvPr id="246" name="Google Shape;246;p26"/>
          <p:cNvSpPr/>
          <p:nvPr/>
        </p:nvSpPr>
        <p:spPr>
          <a:xfrm>
            <a:off x="4166684" y="1449862"/>
            <a:ext cx="9954633" cy="7808438"/>
          </a:xfrm>
          <a:custGeom>
            <a:rect b="b" l="l" r="r" t="t"/>
            <a:pathLst>
              <a:path extrusionOk="0" h="7808438" w="9954633">
                <a:moveTo>
                  <a:pt x="0" y="0"/>
                </a:moveTo>
                <a:lnTo>
                  <a:pt x="9954632" y="0"/>
                </a:lnTo>
                <a:lnTo>
                  <a:pt x="9954632" y="7808438"/>
                </a:lnTo>
                <a:lnTo>
                  <a:pt x="0" y="7808438"/>
                </a:lnTo>
                <a:lnTo>
                  <a:pt x="0" y="0"/>
                </a:lnTo>
                <a:close/>
              </a:path>
            </a:pathLst>
          </a:custGeom>
          <a:blipFill rotWithShape="1">
            <a:blip r:embed="rId3">
              <a:alphaModFix/>
            </a:blip>
            <a:stretch>
              <a:fillRect b="0" l="0" r="0" t="-27484"/>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102" name="Shape 102"/>
        <p:cNvGrpSpPr/>
        <p:nvPr/>
      </p:nvGrpSpPr>
      <p:grpSpPr>
        <a:xfrm>
          <a:off x="0" y="0"/>
          <a:ext cx="0" cy="0"/>
          <a:chOff x="0" y="0"/>
          <a:chExt cx="0" cy="0"/>
        </a:xfrm>
      </p:grpSpPr>
      <p:sp>
        <p:nvSpPr>
          <p:cNvPr id="103" name="Google Shape;103;p14"/>
          <p:cNvSpPr/>
          <p:nvPr/>
        </p:nvSpPr>
        <p:spPr>
          <a:xfrm rot="5400000">
            <a:off x="17193074" y="8153849"/>
            <a:ext cx="1472602" cy="736301"/>
          </a:xfrm>
          <a:custGeom>
            <a:rect b="b" l="l" r="r" t="t"/>
            <a:pathLst>
              <a:path extrusionOk="0" h="736301" w="1472602">
                <a:moveTo>
                  <a:pt x="0" y="0"/>
                </a:moveTo>
                <a:lnTo>
                  <a:pt x="1472601" y="0"/>
                </a:lnTo>
                <a:lnTo>
                  <a:pt x="1472601" y="736301"/>
                </a:lnTo>
                <a:lnTo>
                  <a:pt x="0" y="736301"/>
                </a:lnTo>
                <a:lnTo>
                  <a:pt x="0" y="0"/>
                </a:lnTo>
                <a:close/>
              </a:path>
            </a:pathLst>
          </a:custGeom>
          <a:blipFill rotWithShape="1">
            <a:blip r:embed="rId3">
              <a:alphaModFix/>
            </a:blip>
            <a:stretch>
              <a:fillRect b="0" l="0" r="0" t="0"/>
            </a:stretch>
          </a:blipFill>
          <a:ln>
            <a:noFill/>
          </a:ln>
        </p:spPr>
      </p:sp>
      <p:sp>
        <p:nvSpPr>
          <p:cNvPr id="104" name="Google Shape;104;p14"/>
          <p:cNvSpPr/>
          <p:nvPr/>
        </p:nvSpPr>
        <p:spPr>
          <a:xfrm rot="10800000">
            <a:off x="0" y="0"/>
            <a:ext cx="1345171" cy="1345171"/>
          </a:xfrm>
          <a:custGeom>
            <a:rect b="b" l="l" r="r" t="t"/>
            <a:pathLst>
              <a:path extrusionOk="0" h="1345171" w="1345171">
                <a:moveTo>
                  <a:pt x="1345171" y="1345171"/>
                </a:moveTo>
                <a:lnTo>
                  <a:pt x="0" y="1345171"/>
                </a:lnTo>
                <a:lnTo>
                  <a:pt x="0" y="0"/>
                </a:lnTo>
                <a:lnTo>
                  <a:pt x="1345171" y="0"/>
                </a:lnTo>
                <a:lnTo>
                  <a:pt x="1345171" y="1345171"/>
                </a:lnTo>
                <a:close/>
              </a:path>
            </a:pathLst>
          </a:custGeom>
          <a:blipFill rotWithShape="1">
            <a:blip r:embed="rId4">
              <a:alphaModFix/>
            </a:blip>
            <a:stretch>
              <a:fillRect b="0" l="0" r="0" t="0"/>
            </a:stretch>
          </a:blipFill>
          <a:ln>
            <a:noFill/>
          </a:ln>
        </p:spPr>
      </p:sp>
      <p:sp>
        <p:nvSpPr>
          <p:cNvPr id="105" name="Google Shape;105;p14"/>
          <p:cNvSpPr/>
          <p:nvPr/>
        </p:nvSpPr>
        <p:spPr>
          <a:xfrm>
            <a:off x="349612" y="345969"/>
            <a:ext cx="502555" cy="476158"/>
          </a:xfrm>
          <a:custGeom>
            <a:rect b="b" l="l" r="r" t="t"/>
            <a:pathLst>
              <a:path extrusionOk="0" h="476158" w="502555">
                <a:moveTo>
                  <a:pt x="0" y="0"/>
                </a:moveTo>
                <a:lnTo>
                  <a:pt x="502555" y="0"/>
                </a:lnTo>
                <a:lnTo>
                  <a:pt x="502555" y="476158"/>
                </a:lnTo>
                <a:lnTo>
                  <a:pt x="0" y="476158"/>
                </a:lnTo>
                <a:lnTo>
                  <a:pt x="0" y="0"/>
                </a:lnTo>
                <a:close/>
              </a:path>
            </a:pathLst>
          </a:custGeom>
          <a:blipFill rotWithShape="1">
            <a:blip r:embed="rId5">
              <a:alphaModFix/>
            </a:blip>
            <a:stretch>
              <a:fillRect b="0" l="0" r="0" t="0"/>
            </a:stretch>
          </a:blipFill>
          <a:ln>
            <a:noFill/>
          </a:ln>
        </p:spPr>
      </p:sp>
      <p:sp>
        <p:nvSpPr>
          <p:cNvPr id="106" name="Google Shape;106;p14"/>
          <p:cNvSpPr/>
          <p:nvPr/>
        </p:nvSpPr>
        <p:spPr>
          <a:xfrm>
            <a:off x="10182186" y="1944913"/>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10528541" y="1944913"/>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10874896" y="1944913"/>
            <a:ext cx="492125" cy="492125"/>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159932" y="0"/>
            <a:ext cx="1384469" cy="1817931"/>
          </a:xfrm>
          <a:custGeom>
            <a:rect b="b" l="l" r="r" t="t"/>
            <a:pathLst>
              <a:path extrusionOk="0" h="1817931" w="1384469">
                <a:moveTo>
                  <a:pt x="0" y="0"/>
                </a:moveTo>
                <a:lnTo>
                  <a:pt x="1384470" y="0"/>
                </a:lnTo>
                <a:lnTo>
                  <a:pt x="1384470" y="1817931"/>
                </a:lnTo>
                <a:lnTo>
                  <a:pt x="0" y="1817931"/>
                </a:lnTo>
                <a:lnTo>
                  <a:pt x="0" y="0"/>
                </a:lnTo>
                <a:close/>
              </a:path>
            </a:pathLst>
          </a:custGeom>
          <a:blipFill rotWithShape="1">
            <a:blip r:embed="rId6">
              <a:alphaModFix/>
            </a:blip>
            <a:stretch>
              <a:fillRect b="0" l="-36011" r="-39285" t="0"/>
            </a:stretch>
          </a:blipFill>
          <a:ln>
            <a:noFill/>
          </a:ln>
        </p:spPr>
      </p:sp>
      <p:sp>
        <p:nvSpPr>
          <p:cNvPr id="110" name="Google Shape;110;p14"/>
          <p:cNvSpPr/>
          <p:nvPr/>
        </p:nvSpPr>
        <p:spPr>
          <a:xfrm>
            <a:off x="672586" y="2504089"/>
            <a:ext cx="7603311" cy="6754211"/>
          </a:xfrm>
          <a:custGeom>
            <a:rect b="b" l="l" r="r" t="t"/>
            <a:pathLst>
              <a:path extrusionOk="0" h="6754211" w="7603311">
                <a:moveTo>
                  <a:pt x="0" y="0"/>
                </a:moveTo>
                <a:lnTo>
                  <a:pt x="7603311" y="0"/>
                </a:lnTo>
                <a:lnTo>
                  <a:pt x="7603311" y="6754211"/>
                </a:lnTo>
                <a:lnTo>
                  <a:pt x="0" y="6754211"/>
                </a:lnTo>
                <a:lnTo>
                  <a:pt x="0" y="0"/>
                </a:lnTo>
                <a:close/>
              </a:path>
            </a:pathLst>
          </a:custGeom>
          <a:blipFill rotWithShape="1">
            <a:blip r:embed="rId7">
              <a:alphaModFix/>
            </a:blip>
            <a:stretch>
              <a:fillRect b="0" l="0" r="0" t="0"/>
            </a:stretch>
          </a:blipFill>
          <a:ln>
            <a:noFill/>
          </a:ln>
        </p:spPr>
      </p:sp>
      <p:sp>
        <p:nvSpPr>
          <p:cNvPr id="111" name="Google Shape;111;p14"/>
          <p:cNvSpPr txBox="1"/>
          <p:nvPr/>
        </p:nvSpPr>
        <p:spPr>
          <a:xfrm>
            <a:off x="9144000" y="822121"/>
            <a:ext cx="4176600" cy="923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6000" u="none" cap="none" strike="noStrike">
                <a:solidFill>
                  <a:srgbClr val="FFFFFF"/>
                </a:solidFill>
                <a:latin typeface="Times"/>
                <a:ea typeface="Times"/>
                <a:cs typeface="Times"/>
                <a:sym typeface="Times"/>
              </a:rPr>
              <a:t>ABSTRACT</a:t>
            </a:r>
            <a:endParaRPr/>
          </a:p>
        </p:txBody>
      </p:sp>
      <p:sp>
        <p:nvSpPr>
          <p:cNvPr id="112" name="Google Shape;112;p14"/>
          <p:cNvSpPr txBox="1"/>
          <p:nvPr/>
        </p:nvSpPr>
        <p:spPr>
          <a:xfrm>
            <a:off x="9055013" y="2832521"/>
            <a:ext cx="7727100" cy="682620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499" u="none" cap="none" strike="noStrike">
                <a:solidFill>
                  <a:srgbClr val="FFFFFF"/>
                </a:solidFill>
                <a:latin typeface="Times New Roman"/>
                <a:ea typeface="Times New Roman"/>
                <a:cs typeface="Times New Roman"/>
                <a:sym typeface="Times New Roman"/>
              </a:rPr>
              <a:t>Plant diseases are one of the main reasons for the decline in the quality and quantity of agricultural produce. Farmers have a lot of trouble recognizing and controlling plant diseases. As a result, it is critical to diagnose plant diseases at an early stage so that farmers may take accurate and timely action to avert future losses. The study focuses on a method for identifying plant diseases based on image processing and machine learning. A set of algorithms in the system can detect leaf disease. The input image given by the user to the system undergoes various image processing steps to detect the disease</a:t>
            </a:r>
            <a:endParaRPr/>
          </a:p>
          <a:p>
            <a:pPr indent="0" lvl="0" marL="0" marR="0" rtl="0" algn="just">
              <a:lnSpc>
                <a:spcPct val="134413"/>
              </a:lnSpc>
              <a:spcBef>
                <a:spcPts val="0"/>
              </a:spcBef>
              <a:spcAft>
                <a:spcPts val="0"/>
              </a:spcAft>
              <a:buNone/>
            </a:pPr>
            <a:r>
              <a:t/>
            </a:r>
            <a:endParaRPr b="0" i="0" sz="2499" u="none" cap="none" strike="noStrike">
              <a:solidFill>
                <a:srgbClr val="FFFFFF"/>
              </a:solidFill>
              <a:latin typeface="Times New Roman"/>
              <a:ea typeface="Times New Roman"/>
              <a:cs typeface="Times New Roman"/>
              <a:sym typeface="Times New Roman"/>
            </a:endParaRPr>
          </a:p>
          <a:p>
            <a:pPr indent="0" lvl="0" marL="0" marR="0" rtl="0" algn="just">
              <a:lnSpc>
                <a:spcPct val="134413"/>
              </a:lnSpc>
              <a:spcBef>
                <a:spcPts val="0"/>
              </a:spcBef>
              <a:spcAft>
                <a:spcPts val="0"/>
              </a:spcAft>
              <a:buNone/>
            </a:pPr>
            <a:r>
              <a:t/>
            </a:r>
            <a:endParaRPr b="0" i="0" sz="2499"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116" name="Shape 116"/>
        <p:cNvGrpSpPr/>
        <p:nvPr/>
      </p:nvGrpSpPr>
      <p:grpSpPr>
        <a:xfrm>
          <a:off x="0" y="0"/>
          <a:ext cx="0" cy="0"/>
          <a:chOff x="0" y="0"/>
          <a:chExt cx="0" cy="0"/>
        </a:xfrm>
      </p:grpSpPr>
      <p:sp>
        <p:nvSpPr>
          <p:cNvPr id="117" name="Google Shape;117;p15"/>
          <p:cNvSpPr/>
          <p:nvPr/>
        </p:nvSpPr>
        <p:spPr>
          <a:xfrm rot="10800000">
            <a:off x="0" y="0"/>
            <a:ext cx="1345171" cy="1345171"/>
          </a:xfrm>
          <a:custGeom>
            <a:rect b="b" l="l" r="r" t="t"/>
            <a:pathLst>
              <a:path extrusionOk="0" h="1345171" w="1345171">
                <a:moveTo>
                  <a:pt x="1345171" y="1345171"/>
                </a:moveTo>
                <a:lnTo>
                  <a:pt x="0" y="1345171"/>
                </a:lnTo>
                <a:lnTo>
                  <a:pt x="0" y="0"/>
                </a:lnTo>
                <a:lnTo>
                  <a:pt x="1345171" y="0"/>
                </a:lnTo>
                <a:lnTo>
                  <a:pt x="1345171" y="1345171"/>
                </a:lnTo>
                <a:close/>
              </a:path>
            </a:pathLst>
          </a:custGeom>
          <a:blipFill rotWithShape="1">
            <a:blip r:embed="rId3">
              <a:alphaModFix/>
            </a:blip>
            <a:stretch>
              <a:fillRect b="0" l="0" r="0" t="0"/>
            </a:stretch>
          </a:blipFill>
          <a:ln>
            <a:noFill/>
          </a:ln>
        </p:spPr>
      </p:sp>
      <p:sp>
        <p:nvSpPr>
          <p:cNvPr id="118" name="Google Shape;118;p15"/>
          <p:cNvSpPr/>
          <p:nvPr/>
        </p:nvSpPr>
        <p:spPr>
          <a:xfrm>
            <a:off x="349612" y="345969"/>
            <a:ext cx="502555" cy="476158"/>
          </a:xfrm>
          <a:custGeom>
            <a:rect b="b" l="l" r="r" t="t"/>
            <a:pathLst>
              <a:path extrusionOk="0" h="476158" w="502555">
                <a:moveTo>
                  <a:pt x="0" y="0"/>
                </a:moveTo>
                <a:lnTo>
                  <a:pt x="502555" y="0"/>
                </a:lnTo>
                <a:lnTo>
                  <a:pt x="502555" y="476158"/>
                </a:lnTo>
                <a:lnTo>
                  <a:pt x="0" y="476158"/>
                </a:lnTo>
                <a:lnTo>
                  <a:pt x="0" y="0"/>
                </a:lnTo>
                <a:close/>
              </a:path>
            </a:pathLst>
          </a:custGeom>
          <a:blipFill rotWithShape="1">
            <a:blip r:embed="rId4">
              <a:alphaModFix/>
            </a:blip>
            <a:stretch>
              <a:fillRect b="0" l="0" r="0" t="0"/>
            </a:stretch>
          </a:blipFill>
          <a:ln>
            <a:noFill/>
          </a:ln>
        </p:spPr>
      </p:sp>
      <p:sp>
        <p:nvSpPr>
          <p:cNvPr id="119" name="Google Shape;119;p15"/>
          <p:cNvSpPr/>
          <p:nvPr/>
        </p:nvSpPr>
        <p:spPr>
          <a:xfrm>
            <a:off x="9327866" y="1345171"/>
            <a:ext cx="4991978" cy="4991978"/>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2C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1470523" y="2169391"/>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a:off x="1816878" y="2169391"/>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2163233" y="2169391"/>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9697012" y="6337149"/>
            <a:ext cx="2621420" cy="2621420"/>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E2C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5">
              <a:alphaModFix/>
            </a:blip>
            <a:stretch>
              <a:fillRect b="0" l="-36011" r="-39285" t="0"/>
            </a:stretch>
          </a:blipFill>
          <a:ln>
            <a:noFill/>
          </a:ln>
        </p:spPr>
      </p:sp>
      <p:sp>
        <p:nvSpPr>
          <p:cNvPr id="125" name="Google Shape;125;p15"/>
          <p:cNvSpPr txBox="1"/>
          <p:nvPr/>
        </p:nvSpPr>
        <p:spPr>
          <a:xfrm>
            <a:off x="3287723" y="1345169"/>
            <a:ext cx="9924900" cy="1588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b="1" lang="en-US" sz="4800">
                <a:solidFill>
                  <a:schemeClr val="lt1"/>
                </a:solidFill>
                <a:latin typeface="Times New Roman"/>
                <a:ea typeface="Times New Roman"/>
                <a:cs typeface="Times New Roman"/>
                <a:sym typeface="Times New Roman"/>
              </a:rPr>
              <a:t>LITERATURE SURVEY </a:t>
            </a:r>
            <a:endParaRPr b="1" sz="48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b="1" sz="4800">
              <a:solidFill>
                <a:schemeClr val="lt1"/>
              </a:solidFill>
              <a:latin typeface="Times New Roman"/>
              <a:ea typeface="Times New Roman"/>
              <a:cs typeface="Times New Roman"/>
              <a:sym typeface="Times New Roman"/>
            </a:endParaRPr>
          </a:p>
        </p:txBody>
      </p:sp>
      <p:sp>
        <p:nvSpPr>
          <p:cNvPr id="126" name="Google Shape;126;p15"/>
          <p:cNvSpPr txBox="1"/>
          <p:nvPr/>
        </p:nvSpPr>
        <p:spPr>
          <a:xfrm>
            <a:off x="1345175" y="3015425"/>
            <a:ext cx="15143400" cy="400200"/>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Clr>
                <a:schemeClr val="dk1"/>
              </a:buClr>
              <a:buSzPts val="1100"/>
              <a:buFont typeface="Arial"/>
              <a:buNone/>
            </a:pPr>
            <a:r>
              <a:t/>
            </a:r>
            <a:endParaRPr sz="2600">
              <a:solidFill>
                <a:schemeClr val="lt1"/>
              </a:solidFill>
              <a:latin typeface="Times New Roman"/>
              <a:ea typeface="Times New Roman"/>
              <a:cs typeface="Times New Roman"/>
              <a:sym typeface="Times New Roman"/>
            </a:endParaRPr>
          </a:p>
        </p:txBody>
      </p:sp>
      <p:sp>
        <p:nvSpPr>
          <p:cNvPr id="127" name="Google Shape;127;p15"/>
          <p:cNvSpPr txBox="1"/>
          <p:nvPr/>
        </p:nvSpPr>
        <p:spPr>
          <a:xfrm>
            <a:off x="1058100" y="3056700"/>
            <a:ext cx="172824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500">
                <a:solidFill>
                  <a:schemeClr val="lt1"/>
                </a:solidFill>
                <a:latin typeface="Times New Roman"/>
                <a:ea typeface="Times New Roman"/>
                <a:cs typeface="Times New Roman"/>
                <a:sym typeface="Times New Roman"/>
              </a:rPr>
              <a:t>[1]Plant scanner: Efficient and scalable 3D reconstruction of plants" by P. F. Giguère, J. V.ontelez, L. Roux, et al. </a:t>
            </a:r>
            <a:endParaRPr sz="3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3500">
                <a:solidFill>
                  <a:schemeClr val="lt1"/>
                </a:solidFill>
                <a:latin typeface="Times New Roman"/>
                <a:ea typeface="Times New Roman"/>
                <a:cs typeface="Times New Roman"/>
                <a:sym typeface="Times New Roman"/>
              </a:rPr>
              <a:t>[2] "Plant phenotyping using multi-view stereo vision" by J. Shi, R. Song, Y. Guo, et al</a:t>
            </a:r>
            <a:endParaRPr sz="3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3500">
                <a:solidFill>
                  <a:schemeClr val="lt1"/>
                </a:solidFill>
                <a:latin typeface="Times New Roman"/>
                <a:ea typeface="Times New Roman"/>
                <a:cs typeface="Times New Roman"/>
                <a:sym typeface="Times New Roman"/>
              </a:rPr>
              <a:t>[3] "Combining visible and near-infrared reflectance imaging spectroscopy for plant phenotyping" by Y. Liu, M. Li, and Q. Li</a:t>
            </a:r>
            <a:endParaRPr sz="3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3500">
                <a:solidFill>
                  <a:schemeClr val="lt1"/>
                </a:solidFill>
                <a:latin typeface="Times New Roman"/>
                <a:ea typeface="Times New Roman"/>
                <a:cs typeface="Times New Roman"/>
                <a:sym typeface="Times New Roman"/>
              </a:rPr>
              <a:t>[4]"Automated high-throughput plant phenotyping using machine learning-based analysis of RGB images" by F. Tsaftaris, S. Azzari, A. Danesi, et al.</a:t>
            </a:r>
            <a:endParaRPr sz="35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3500">
                <a:solidFill>
                  <a:schemeClr val="lt1"/>
                </a:solidFill>
                <a:latin typeface="Times New Roman"/>
                <a:ea typeface="Times New Roman"/>
                <a:cs typeface="Times New Roman"/>
                <a:sym typeface="Times New Roman"/>
              </a:rPr>
              <a:t>[5] "A review of plant phenotyping techniques and their applications in agricultural research" by       H. Araus and G. Kefauver.</a:t>
            </a:r>
            <a:endParaRPr sz="3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35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131" name="Shape 131"/>
        <p:cNvGrpSpPr/>
        <p:nvPr/>
      </p:nvGrpSpPr>
      <p:grpSpPr>
        <a:xfrm>
          <a:off x="0" y="0"/>
          <a:ext cx="0" cy="0"/>
          <a:chOff x="0" y="0"/>
          <a:chExt cx="0" cy="0"/>
        </a:xfrm>
      </p:grpSpPr>
      <p:sp>
        <p:nvSpPr>
          <p:cNvPr id="132" name="Google Shape;132;p16"/>
          <p:cNvSpPr/>
          <p:nvPr/>
        </p:nvSpPr>
        <p:spPr>
          <a:xfrm rot="5400000">
            <a:off x="17193074" y="8153849"/>
            <a:ext cx="1472602" cy="736301"/>
          </a:xfrm>
          <a:custGeom>
            <a:rect b="b" l="l" r="r" t="t"/>
            <a:pathLst>
              <a:path extrusionOk="0" h="736301" w="1472602">
                <a:moveTo>
                  <a:pt x="0" y="0"/>
                </a:moveTo>
                <a:lnTo>
                  <a:pt x="1472601" y="0"/>
                </a:lnTo>
                <a:lnTo>
                  <a:pt x="1472601" y="736301"/>
                </a:lnTo>
                <a:lnTo>
                  <a:pt x="0" y="736301"/>
                </a:lnTo>
                <a:lnTo>
                  <a:pt x="0" y="0"/>
                </a:lnTo>
                <a:close/>
              </a:path>
            </a:pathLst>
          </a:custGeom>
          <a:blipFill rotWithShape="1">
            <a:blip r:embed="rId3">
              <a:alphaModFix/>
            </a:blip>
            <a:stretch>
              <a:fillRect b="0" l="0" r="0" t="0"/>
            </a:stretch>
          </a:blipFill>
          <a:ln>
            <a:noFill/>
          </a:ln>
        </p:spPr>
      </p:sp>
      <p:sp>
        <p:nvSpPr>
          <p:cNvPr id="133" name="Google Shape;133;p16"/>
          <p:cNvSpPr/>
          <p:nvPr/>
        </p:nvSpPr>
        <p:spPr>
          <a:xfrm rot="10800000">
            <a:off x="0" y="0"/>
            <a:ext cx="1345171" cy="1345171"/>
          </a:xfrm>
          <a:custGeom>
            <a:rect b="b" l="l" r="r" t="t"/>
            <a:pathLst>
              <a:path extrusionOk="0" h="1345171" w="1345171">
                <a:moveTo>
                  <a:pt x="1345171" y="1345171"/>
                </a:moveTo>
                <a:lnTo>
                  <a:pt x="0" y="1345171"/>
                </a:lnTo>
                <a:lnTo>
                  <a:pt x="0" y="0"/>
                </a:lnTo>
                <a:lnTo>
                  <a:pt x="1345171" y="0"/>
                </a:lnTo>
                <a:lnTo>
                  <a:pt x="1345171" y="1345171"/>
                </a:lnTo>
                <a:close/>
              </a:path>
            </a:pathLst>
          </a:custGeom>
          <a:blipFill rotWithShape="1">
            <a:blip r:embed="rId4">
              <a:alphaModFix/>
            </a:blip>
            <a:stretch>
              <a:fillRect b="0" l="0" r="0" t="0"/>
            </a:stretch>
          </a:blipFill>
          <a:ln>
            <a:noFill/>
          </a:ln>
        </p:spPr>
      </p:sp>
      <p:sp>
        <p:nvSpPr>
          <p:cNvPr id="134" name="Google Shape;134;p16"/>
          <p:cNvSpPr/>
          <p:nvPr/>
        </p:nvSpPr>
        <p:spPr>
          <a:xfrm>
            <a:off x="349612" y="345969"/>
            <a:ext cx="502555" cy="476158"/>
          </a:xfrm>
          <a:custGeom>
            <a:rect b="b" l="l" r="r" t="t"/>
            <a:pathLst>
              <a:path extrusionOk="0" h="476158" w="502555">
                <a:moveTo>
                  <a:pt x="0" y="0"/>
                </a:moveTo>
                <a:lnTo>
                  <a:pt x="502555" y="0"/>
                </a:lnTo>
                <a:lnTo>
                  <a:pt x="502555" y="476158"/>
                </a:lnTo>
                <a:lnTo>
                  <a:pt x="0" y="476158"/>
                </a:lnTo>
                <a:lnTo>
                  <a:pt x="0" y="0"/>
                </a:lnTo>
                <a:close/>
              </a:path>
            </a:pathLst>
          </a:custGeom>
          <a:blipFill rotWithShape="1">
            <a:blip r:embed="rId5">
              <a:alphaModFix/>
            </a:blip>
            <a:stretch>
              <a:fillRect b="0" l="0" r="0" t="0"/>
            </a:stretch>
          </a:blipFill>
          <a:ln>
            <a:noFill/>
          </a:ln>
        </p:spPr>
      </p:sp>
      <p:sp>
        <p:nvSpPr>
          <p:cNvPr id="135" name="Google Shape;135;p16"/>
          <p:cNvSpPr txBox="1"/>
          <p:nvPr/>
        </p:nvSpPr>
        <p:spPr>
          <a:xfrm>
            <a:off x="4427657" y="822121"/>
            <a:ext cx="10782300" cy="1952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5900" u="none" cap="none" strike="noStrike">
                <a:solidFill>
                  <a:srgbClr val="FFFFFF"/>
                </a:solidFill>
                <a:latin typeface="Times"/>
                <a:ea typeface="Times"/>
                <a:cs typeface="Times"/>
                <a:sym typeface="Times"/>
              </a:rPr>
              <a:t>OBJECTIVE OF PROJECT</a:t>
            </a:r>
            <a:endParaRPr/>
          </a:p>
          <a:p>
            <a:pPr indent="0" lvl="0" marL="0" marR="0" rtl="0" algn="l">
              <a:lnSpc>
                <a:spcPct val="115000"/>
              </a:lnSpc>
              <a:spcBef>
                <a:spcPts val="0"/>
              </a:spcBef>
              <a:spcAft>
                <a:spcPts val="0"/>
              </a:spcAft>
              <a:buNone/>
            </a:pPr>
            <a:r>
              <a:t/>
            </a:r>
            <a:endParaRPr b="1" i="0" sz="5900" u="none" cap="none" strike="noStrike">
              <a:solidFill>
                <a:srgbClr val="FFFFFF"/>
              </a:solidFill>
              <a:latin typeface="Times"/>
              <a:ea typeface="Times"/>
              <a:cs typeface="Times"/>
              <a:sym typeface="Times"/>
            </a:endParaRPr>
          </a:p>
        </p:txBody>
      </p:sp>
      <p:sp>
        <p:nvSpPr>
          <p:cNvPr id="136" name="Google Shape;136;p16"/>
          <p:cNvSpPr/>
          <p:nvPr/>
        </p:nvSpPr>
        <p:spPr>
          <a:xfrm>
            <a:off x="11698888" y="1834465"/>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12045243" y="1834465"/>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12391598" y="1834465"/>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6">
              <a:alphaModFix/>
            </a:blip>
            <a:stretch>
              <a:fillRect b="0" l="-36011" r="-39285" t="0"/>
            </a:stretch>
          </a:blipFill>
          <a:ln>
            <a:noFill/>
          </a:ln>
        </p:spPr>
      </p:sp>
      <p:sp>
        <p:nvSpPr>
          <p:cNvPr id="140" name="Google Shape;140;p16"/>
          <p:cNvSpPr txBox="1"/>
          <p:nvPr/>
        </p:nvSpPr>
        <p:spPr>
          <a:xfrm>
            <a:off x="1926359" y="3429447"/>
            <a:ext cx="13124400" cy="4754400"/>
          </a:xfrm>
          <a:prstGeom prst="rect">
            <a:avLst/>
          </a:prstGeom>
          <a:noFill/>
          <a:ln>
            <a:noFill/>
          </a:ln>
        </p:spPr>
        <p:txBody>
          <a:bodyPr anchorCtr="0" anchor="t" bIns="0" lIns="0" spcFirstLastPara="1" rIns="0" wrap="square" tIns="0">
            <a:spAutoFit/>
          </a:bodyPr>
          <a:lstStyle/>
          <a:p>
            <a:pPr indent="-299864" lvl="1" marL="574329" marR="0" rtl="0" algn="just">
              <a:lnSpc>
                <a:spcPct val="140000"/>
              </a:lnSpc>
              <a:spcBef>
                <a:spcPts val="0"/>
              </a:spcBef>
              <a:spcAft>
                <a:spcPts val="0"/>
              </a:spcAft>
              <a:buClr>
                <a:srgbClr val="FFFFFF"/>
              </a:buClr>
              <a:buSzPts val="2860"/>
              <a:buFont typeface="Arial"/>
              <a:buChar char="•"/>
            </a:pPr>
            <a:r>
              <a:rPr b="0" i="0" lang="en-US" sz="2860" u="none" cap="none" strike="noStrike">
                <a:solidFill>
                  <a:srgbClr val="FFFFFF"/>
                </a:solidFill>
                <a:latin typeface="Times New Roman"/>
                <a:ea typeface="Times New Roman"/>
                <a:cs typeface="Times New Roman"/>
                <a:sym typeface="Times New Roman"/>
              </a:rPr>
              <a:t>To implement leaf diseases detection with improvement</a:t>
            </a:r>
            <a:endParaRPr b="0" i="0" sz="2860" u="none" cap="none" strike="noStrike">
              <a:solidFill>
                <a:srgbClr val="FFFFFF"/>
              </a:solidFill>
              <a:latin typeface="Times New Roman"/>
              <a:ea typeface="Times New Roman"/>
              <a:cs typeface="Times New Roman"/>
              <a:sym typeface="Times New Roman"/>
            </a:endParaRPr>
          </a:p>
          <a:p>
            <a:pPr indent="457200" lvl="0" marL="0" marR="0" rtl="0" algn="just">
              <a:lnSpc>
                <a:spcPct val="140000"/>
              </a:lnSpc>
              <a:spcBef>
                <a:spcPts val="0"/>
              </a:spcBef>
              <a:spcAft>
                <a:spcPts val="0"/>
              </a:spcAft>
              <a:buNone/>
            </a:pPr>
            <a:r>
              <a:rPr lang="en-US" sz="2860">
                <a:solidFill>
                  <a:srgbClr val="FFFFFF"/>
                </a:solidFill>
                <a:latin typeface="Times New Roman"/>
                <a:ea typeface="Times New Roman"/>
                <a:cs typeface="Times New Roman"/>
                <a:sym typeface="Times New Roman"/>
              </a:rPr>
              <a:t> </a:t>
            </a:r>
            <a:r>
              <a:rPr b="0" i="0" lang="en-US" sz="2860" u="none" cap="none" strike="noStrike">
                <a:solidFill>
                  <a:srgbClr val="FFFFFF"/>
                </a:solidFill>
                <a:latin typeface="Times New Roman"/>
                <a:ea typeface="Times New Roman"/>
                <a:cs typeface="Times New Roman"/>
                <a:sym typeface="Times New Roman"/>
              </a:rPr>
              <a:t> accuracy. </a:t>
            </a:r>
            <a:endParaRPr sz="1600"/>
          </a:p>
          <a:p>
            <a:pPr indent="-299863" lvl="1" marL="574329" marR="0" rtl="0" algn="just">
              <a:lnSpc>
                <a:spcPct val="140000"/>
              </a:lnSpc>
              <a:spcBef>
                <a:spcPts val="0"/>
              </a:spcBef>
              <a:spcAft>
                <a:spcPts val="0"/>
              </a:spcAft>
              <a:buClr>
                <a:srgbClr val="FFFFFF"/>
              </a:buClr>
              <a:buSzPts val="2860"/>
              <a:buFont typeface="Arial"/>
              <a:buChar char="•"/>
            </a:pPr>
            <a:r>
              <a:rPr b="0" i="0" lang="en-US" sz="2860" u="none" cap="none" strike="noStrike">
                <a:solidFill>
                  <a:srgbClr val="FFFFFF"/>
                </a:solidFill>
                <a:latin typeface="Times New Roman"/>
                <a:ea typeface="Times New Roman"/>
                <a:cs typeface="Times New Roman"/>
                <a:sym typeface="Times New Roman"/>
              </a:rPr>
              <a:t>To get the processed leaf image as an input. </a:t>
            </a:r>
            <a:endParaRPr sz="1600"/>
          </a:p>
          <a:p>
            <a:pPr indent="-299863" lvl="1" marL="574329" marR="0" rtl="0" algn="just">
              <a:lnSpc>
                <a:spcPct val="140000"/>
              </a:lnSpc>
              <a:spcBef>
                <a:spcPts val="0"/>
              </a:spcBef>
              <a:spcAft>
                <a:spcPts val="0"/>
              </a:spcAft>
              <a:buClr>
                <a:srgbClr val="FFFFFF"/>
              </a:buClr>
              <a:buSzPts val="2860"/>
              <a:buFont typeface="Arial"/>
              <a:buChar char="•"/>
            </a:pPr>
            <a:r>
              <a:rPr b="0" i="0" lang="en-US" sz="2860" u="none" cap="none" strike="noStrike">
                <a:solidFill>
                  <a:srgbClr val="FFFFFF"/>
                </a:solidFill>
                <a:latin typeface="Times New Roman"/>
                <a:ea typeface="Times New Roman"/>
                <a:cs typeface="Times New Roman"/>
                <a:sym typeface="Times New Roman"/>
              </a:rPr>
              <a:t>Segmentation of diseases part of leaf </a:t>
            </a:r>
            <a:endParaRPr sz="1600"/>
          </a:p>
          <a:p>
            <a:pPr indent="-299863" lvl="1" marL="574329" marR="0" rtl="0" algn="just">
              <a:lnSpc>
                <a:spcPct val="140000"/>
              </a:lnSpc>
              <a:spcBef>
                <a:spcPts val="0"/>
              </a:spcBef>
              <a:spcAft>
                <a:spcPts val="0"/>
              </a:spcAft>
              <a:buClr>
                <a:srgbClr val="FFFFFF"/>
              </a:buClr>
              <a:buSzPts val="2860"/>
              <a:buFont typeface="Arial"/>
              <a:buChar char="•"/>
            </a:pPr>
            <a:r>
              <a:rPr b="0" i="0" lang="en-US" sz="2860" u="none" cap="none" strike="noStrike">
                <a:solidFill>
                  <a:srgbClr val="FFFFFF"/>
                </a:solidFill>
                <a:latin typeface="Times New Roman"/>
                <a:ea typeface="Times New Roman"/>
                <a:cs typeface="Times New Roman"/>
                <a:sym typeface="Times New Roman"/>
              </a:rPr>
              <a:t>To detect unhealthy regions of plant leaves..</a:t>
            </a:r>
            <a:endParaRPr sz="1600"/>
          </a:p>
          <a:p>
            <a:pPr indent="-299864" lvl="1" marL="574329" marR="0" rtl="0" algn="just">
              <a:lnSpc>
                <a:spcPct val="140000"/>
              </a:lnSpc>
              <a:spcBef>
                <a:spcPts val="0"/>
              </a:spcBef>
              <a:spcAft>
                <a:spcPts val="0"/>
              </a:spcAft>
              <a:buClr>
                <a:srgbClr val="FFFFFF"/>
              </a:buClr>
              <a:buSzPts val="2860"/>
              <a:buFont typeface="Arial"/>
              <a:buChar char="•"/>
            </a:pPr>
            <a:r>
              <a:rPr b="0" i="0" lang="en-US" sz="2860" u="none" cap="none" strike="noStrike">
                <a:solidFill>
                  <a:srgbClr val="FFFFFF"/>
                </a:solidFill>
                <a:latin typeface="Times New Roman"/>
                <a:ea typeface="Times New Roman"/>
                <a:cs typeface="Times New Roman"/>
                <a:sym typeface="Times New Roman"/>
              </a:rPr>
              <a:t>Finally provide the type of disease attacked in the </a:t>
            </a:r>
            <a:endParaRPr b="0" i="0" sz="2860" u="none" cap="none" strike="noStrike">
              <a:solidFill>
                <a:srgbClr val="FFFFFF"/>
              </a:solidFill>
              <a:latin typeface="Times New Roman"/>
              <a:ea typeface="Times New Roman"/>
              <a:cs typeface="Times New Roman"/>
              <a:sym typeface="Times New Roman"/>
            </a:endParaRPr>
          </a:p>
          <a:p>
            <a:pPr indent="457200" lvl="0" marL="0" marR="0" rtl="0" algn="just">
              <a:lnSpc>
                <a:spcPct val="140000"/>
              </a:lnSpc>
              <a:spcBef>
                <a:spcPts val="0"/>
              </a:spcBef>
              <a:spcAft>
                <a:spcPts val="0"/>
              </a:spcAft>
              <a:buNone/>
            </a:pPr>
            <a:r>
              <a:rPr lang="en-US" sz="2860">
                <a:solidFill>
                  <a:srgbClr val="FFFFFF"/>
                </a:solidFill>
                <a:latin typeface="Times New Roman"/>
                <a:ea typeface="Times New Roman"/>
                <a:cs typeface="Times New Roman"/>
                <a:sym typeface="Times New Roman"/>
              </a:rPr>
              <a:t> </a:t>
            </a:r>
            <a:r>
              <a:rPr b="0" i="0" lang="en-US" sz="2860" u="none" cap="none" strike="noStrike">
                <a:solidFill>
                  <a:srgbClr val="FFFFFF"/>
                </a:solidFill>
                <a:latin typeface="Times New Roman"/>
                <a:ea typeface="Times New Roman"/>
                <a:cs typeface="Times New Roman"/>
                <a:sym typeface="Times New Roman"/>
              </a:rPr>
              <a:t>leaf using SVM classifier</a:t>
            </a:r>
            <a:endParaRPr sz="1600"/>
          </a:p>
          <a:p>
            <a:pPr indent="0" lvl="0" marL="0" marR="0" rtl="0" algn="just">
              <a:lnSpc>
                <a:spcPct val="140000"/>
              </a:lnSpc>
              <a:spcBef>
                <a:spcPts val="0"/>
              </a:spcBef>
              <a:spcAft>
                <a:spcPts val="0"/>
              </a:spcAft>
              <a:buNone/>
            </a:pPr>
            <a:r>
              <a:t/>
            </a:r>
            <a:endParaRPr b="0" i="0" sz="2860" u="none" cap="none" strike="noStrike">
              <a:solidFill>
                <a:srgbClr val="FFFFFF"/>
              </a:solidFill>
              <a:latin typeface="Times New Roman"/>
              <a:ea typeface="Times New Roman"/>
              <a:cs typeface="Times New Roman"/>
              <a:sym typeface="Times New Roman"/>
            </a:endParaRPr>
          </a:p>
        </p:txBody>
      </p:sp>
      <p:sp>
        <p:nvSpPr>
          <p:cNvPr id="141" name="Google Shape;141;p16"/>
          <p:cNvSpPr/>
          <p:nvPr/>
        </p:nvSpPr>
        <p:spPr>
          <a:xfrm>
            <a:off x="12539791" y="3198307"/>
            <a:ext cx="5216684" cy="5216684"/>
          </a:xfrm>
          <a:custGeom>
            <a:rect b="b" l="l" r="r" t="t"/>
            <a:pathLst>
              <a:path extrusionOk="0" h="5216684" w="5216684">
                <a:moveTo>
                  <a:pt x="0" y="0"/>
                </a:moveTo>
                <a:lnTo>
                  <a:pt x="5216684" y="0"/>
                </a:lnTo>
                <a:lnTo>
                  <a:pt x="5216684" y="5216684"/>
                </a:lnTo>
                <a:lnTo>
                  <a:pt x="0" y="5216684"/>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145" name="Shape 145"/>
        <p:cNvGrpSpPr/>
        <p:nvPr/>
      </p:nvGrpSpPr>
      <p:grpSpPr>
        <a:xfrm>
          <a:off x="0" y="0"/>
          <a:ext cx="0" cy="0"/>
          <a:chOff x="0" y="0"/>
          <a:chExt cx="0" cy="0"/>
        </a:xfrm>
      </p:grpSpPr>
      <p:sp>
        <p:nvSpPr>
          <p:cNvPr id="146" name="Google Shape;146;p17"/>
          <p:cNvSpPr/>
          <p:nvPr/>
        </p:nvSpPr>
        <p:spPr>
          <a:xfrm rot="5400000">
            <a:off x="17193074" y="8153849"/>
            <a:ext cx="1472602" cy="736301"/>
          </a:xfrm>
          <a:custGeom>
            <a:rect b="b" l="l" r="r" t="t"/>
            <a:pathLst>
              <a:path extrusionOk="0" h="736301" w="1472602">
                <a:moveTo>
                  <a:pt x="0" y="0"/>
                </a:moveTo>
                <a:lnTo>
                  <a:pt x="1472601" y="0"/>
                </a:lnTo>
                <a:lnTo>
                  <a:pt x="1472601" y="736301"/>
                </a:lnTo>
                <a:lnTo>
                  <a:pt x="0" y="736301"/>
                </a:lnTo>
                <a:lnTo>
                  <a:pt x="0" y="0"/>
                </a:lnTo>
                <a:close/>
              </a:path>
            </a:pathLst>
          </a:custGeom>
          <a:blipFill rotWithShape="1">
            <a:blip r:embed="rId3">
              <a:alphaModFix/>
            </a:blip>
            <a:stretch>
              <a:fillRect b="0" l="0" r="0" t="0"/>
            </a:stretch>
          </a:blipFill>
          <a:ln>
            <a:noFill/>
          </a:ln>
        </p:spPr>
      </p:sp>
      <p:sp>
        <p:nvSpPr>
          <p:cNvPr id="147" name="Google Shape;147;p17"/>
          <p:cNvSpPr/>
          <p:nvPr/>
        </p:nvSpPr>
        <p:spPr>
          <a:xfrm rot="10800000">
            <a:off x="0" y="0"/>
            <a:ext cx="1345171" cy="1345171"/>
          </a:xfrm>
          <a:custGeom>
            <a:rect b="b" l="l" r="r" t="t"/>
            <a:pathLst>
              <a:path extrusionOk="0" h="1345171" w="1345171">
                <a:moveTo>
                  <a:pt x="1345171" y="1345171"/>
                </a:moveTo>
                <a:lnTo>
                  <a:pt x="0" y="1345171"/>
                </a:lnTo>
                <a:lnTo>
                  <a:pt x="0" y="0"/>
                </a:lnTo>
                <a:lnTo>
                  <a:pt x="1345171" y="0"/>
                </a:lnTo>
                <a:lnTo>
                  <a:pt x="1345171" y="1345171"/>
                </a:lnTo>
                <a:close/>
              </a:path>
            </a:pathLst>
          </a:custGeom>
          <a:blipFill rotWithShape="1">
            <a:blip r:embed="rId4">
              <a:alphaModFix/>
            </a:blip>
            <a:stretch>
              <a:fillRect b="0" l="0" r="0" t="0"/>
            </a:stretch>
          </a:blipFill>
          <a:ln>
            <a:noFill/>
          </a:ln>
        </p:spPr>
      </p:sp>
      <p:sp>
        <p:nvSpPr>
          <p:cNvPr id="148" name="Google Shape;148;p17"/>
          <p:cNvSpPr/>
          <p:nvPr/>
        </p:nvSpPr>
        <p:spPr>
          <a:xfrm>
            <a:off x="349612" y="345969"/>
            <a:ext cx="502555" cy="476158"/>
          </a:xfrm>
          <a:custGeom>
            <a:rect b="b" l="l" r="r" t="t"/>
            <a:pathLst>
              <a:path extrusionOk="0" h="476158" w="502555">
                <a:moveTo>
                  <a:pt x="0" y="0"/>
                </a:moveTo>
                <a:lnTo>
                  <a:pt x="502555" y="0"/>
                </a:lnTo>
                <a:lnTo>
                  <a:pt x="502555" y="476158"/>
                </a:lnTo>
                <a:lnTo>
                  <a:pt x="0" y="476158"/>
                </a:lnTo>
                <a:lnTo>
                  <a:pt x="0" y="0"/>
                </a:lnTo>
                <a:close/>
              </a:path>
            </a:pathLst>
          </a:custGeom>
          <a:blipFill rotWithShape="1">
            <a:blip r:embed="rId5">
              <a:alphaModFix/>
            </a:blip>
            <a:stretch>
              <a:fillRect b="0" l="0" r="0" t="0"/>
            </a:stretch>
          </a:blipFill>
          <a:ln>
            <a:noFill/>
          </a:ln>
        </p:spPr>
      </p:sp>
      <p:sp>
        <p:nvSpPr>
          <p:cNvPr id="149" name="Google Shape;149;p17"/>
          <p:cNvSpPr/>
          <p:nvPr/>
        </p:nvSpPr>
        <p:spPr>
          <a:xfrm>
            <a:off x="8550361" y="1817931"/>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8896716" y="1817931"/>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9243071" y="1817931"/>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txBox="1"/>
          <p:nvPr/>
        </p:nvSpPr>
        <p:spPr>
          <a:xfrm>
            <a:off x="3294049" y="813716"/>
            <a:ext cx="11501760" cy="188595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i="0" lang="en-US" sz="6000" u="none" cap="none" strike="noStrike">
                <a:solidFill>
                  <a:srgbClr val="FFFFFF"/>
                </a:solidFill>
                <a:latin typeface="Times"/>
                <a:ea typeface="Times"/>
                <a:cs typeface="Times"/>
                <a:sym typeface="Times"/>
              </a:rPr>
              <a:t>DESIGN METHODOLOGY </a:t>
            </a:r>
            <a:endParaRPr/>
          </a:p>
          <a:p>
            <a:pPr indent="0" lvl="0" marL="0" marR="0" rtl="0" algn="ctr">
              <a:lnSpc>
                <a:spcPct val="115000"/>
              </a:lnSpc>
              <a:spcBef>
                <a:spcPts val="0"/>
              </a:spcBef>
              <a:spcAft>
                <a:spcPts val="0"/>
              </a:spcAft>
              <a:buNone/>
            </a:pPr>
            <a:r>
              <a:t/>
            </a:r>
            <a:endParaRPr b="1" i="0" sz="6000" u="none" cap="none" strike="noStrike">
              <a:solidFill>
                <a:srgbClr val="FFFFFF"/>
              </a:solidFill>
              <a:latin typeface="Times"/>
              <a:ea typeface="Times"/>
              <a:cs typeface="Times"/>
              <a:sym typeface="Times"/>
            </a:endParaRPr>
          </a:p>
        </p:txBody>
      </p:sp>
      <p:sp>
        <p:nvSpPr>
          <p:cNvPr id="153" name="Google Shape;153;p17"/>
          <p:cNvSpPr txBox="1"/>
          <p:nvPr/>
        </p:nvSpPr>
        <p:spPr>
          <a:xfrm>
            <a:off x="1966747" y="2783624"/>
            <a:ext cx="14552649" cy="6977648"/>
          </a:xfrm>
          <a:prstGeom prst="rect">
            <a:avLst/>
          </a:prstGeom>
          <a:noFill/>
          <a:ln>
            <a:noFill/>
          </a:ln>
        </p:spPr>
        <p:txBody>
          <a:bodyPr anchorCtr="0" anchor="t" bIns="0" lIns="0" spcFirstLastPara="1" rIns="0" wrap="square" tIns="0">
            <a:spAutoFit/>
          </a:bodyPr>
          <a:lstStyle/>
          <a:p>
            <a:pPr indent="0" lvl="0" marL="0" marR="0" rtl="0" algn="just">
              <a:lnSpc>
                <a:spcPct val="140014"/>
              </a:lnSpc>
              <a:spcBef>
                <a:spcPts val="0"/>
              </a:spcBef>
              <a:spcAft>
                <a:spcPts val="0"/>
              </a:spcAft>
              <a:buNone/>
            </a:pPr>
            <a:r>
              <a:rPr b="0" i="0" lang="en-US" sz="2789" u="none" cap="none" strike="noStrike">
                <a:solidFill>
                  <a:srgbClr val="FFFFFF"/>
                </a:solidFill>
                <a:latin typeface="Times New Roman"/>
                <a:ea typeface="Times New Roman"/>
                <a:cs typeface="Times New Roman"/>
                <a:sym typeface="Times New Roman"/>
              </a:rPr>
              <a:t>Methodology of the system integrates image processing techniques, texture extraction through GLCM, and machine learning with SVM classification to automate the identification of plant diseases based on standard benchmark images. The output, naming the detected disease, facilitates informed decision-making in agricultural practices.</a:t>
            </a:r>
            <a:endParaRPr/>
          </a:p>
          <a:p>
            <a:pPr indent="0" lvl="0" marL="0" marR="0" rtl="0" algn="just">
              <a:lnSpc>
                <a:spcPct val="140014"/>
              </a:lnSpc>
              <a:spcBef>
                <a:spcPts val="0"/>
              </a:spcBef>
              <a:spcAft>
                <a:spcPts val="0"/>
              </a:spcAft>
              <a:buNone/>
            </a:pPr>
            <a:r>
              <a:rPr b="1" i="0" lang="en-US" sz="2789" u="none" cap="none" strike="noStrike">
                <a:solidFill>
                  <a:srgbClr val="FFFFFF"/>
                </a:solidFill>
                <a:latin typeface="Times"/>
                <a:ea typeface="Times"/>
                <a:cs typeface="Times"/>
                <a:sym typeface="Times"/>
              </a:rPr>
              <a:t>Input:</a:t>
            </a:r>
            <a:r>
              <a:rPr b="0" i="0" lang="en-US" sz="2789" u="none" cap="none" strike="noStrike">
                <a:solidFill>
                  <a:srgbClr val="FFFFFF"/>
                </a:solidFill>
                <a:latin typeface="Times New Roman"/>
                <a:ea typeface="Times New Roman"/>
                <a:cs typeface="Times New Roman"/>
                <a:sym typeface="Times New Roman"/>
              </a:rPr>
              <a:t> Standard benchmark images in RGB scale.</a:t>
            </a:r>
            <a:endParaRPr/>
          </a:p>
          <a:p>
            <a:pPr indent="0" lvl="0" marL="0" marR="0" rtl="0" algn="just">
              <a:lnSpc>
                <a:spcPct val="140014"/>
              </a:lnSpc>
              <a:spcBef>
                <a:spcPts val="0"/>
              </a:spcBef>
              <a:spcAft>
                <a:spcPts val="0"/>
              </a:spcAft>
              <a:buNone/>
            </a:pPr>
            <a:r>
              <a:rPr b="1" i="0" lang="en-US" sz="2789" u="none" cap="none" strike="noStrike">
                <a:solidFill>
                  <a:srgbClr val="FFFFFF"/>
                </a:solidFill>
                <a:latin typeface="Times"/>
                <a:ea typeface="Times"/>
                <a:cs typeface="Times"/>
                <a:sym typeface="Times"/>
              </a:rPr>
              <a:t>Output: </a:t>
            </a:r>
            <a:r>
              <a:rPr b="0" i="0" lang="en-US" sz="2789" u="none" cap="none" strike="noStrike">
                <a:solidFill>
                  <a:srgbClr val="FFFFFF"/>
                </a:solidFill>
                <a:latin typeface="Times New Roman"/>
                <a:ea typeface="Times New Roman"/>
                <a:cs typeface="Times New Roman"/>
                <a:sym typeface="Times New Roman"/>
              </a:rPr>
              <a:t>Name of the disease</a:t>
            </a:r>
            <a:endParaRPr/>
          </a:p>
          <a:p>
            <a:pPr indent="0" lvl="0" marL="0" marR="0" rtl="0" algn="just">
              <a:lnSpc>
                <a:spcPct val="140014"/>
              </a:lnSpc>
              <a:spcBef>
                <a:spcPts val="0"/>
              </a:spcBef>
              <a:spcAft>
                <a:spcPts val="0"/>
              </a:spcAft>
              <a:buNone/>
            </a:pPr>
            <a:r>
              <a:rPr b="0" i="0" lang="en-US" sz="2789" u="none" cap="none" strike="noStrike">
                <a:solidFill>
                  <a:srgbClr val="FFFFFF"/>
                </a:solidFill>
                <a:latin typeface="Times New Roman"/>
                <a:ea typeface="Times New Roman"/>
                <a:cs typeface="Times New Roman"/>
                <a:sym typeface="Times New Roman"/>
              </a:rPr>
              <a:t>Step 1: The RGB color components of the image are transformed into Grayscale components</a:t>
            </a:r>
            <a:endParaRPr/>
          </a:p>
          <a:p>
            <a:pPr indent="0" lvl="0" marL="0" marR="0" rtl="0" algn="just">
              <a:lnSpc>
                <a:spcPct val="140014"/>
              </a:lnSpc>
              <a:spcBef>
                <a:spcPts val="0"/>
              </a:spcBef>
              <a:spcAft>
                <a:spcPts val="0"/>
              </a:spcAft>
              <a:buNone/>
            </a:pPr>
            <a:r>
              <a:rPr b="0" i="0" lang="en-US" sz="2789" u="none" cap="none" strike="noStrike">
                <a:solidFill>
                  <a:srgbClr val="FFFFFF"/>
                </a:solidFill>
                <a:latin typeface="Times New Roman"/>
                <a:ea typeface="Times New Roman"/>
                <a:cs typeface="Times New Roman"/>
                <a:sym typeface="Times New Roman"/>
              </a:rPr>
              <a:t>Step 2: Adaptive Histogram Equalization is applied to enhance the picture contrast.</a:t>
            </a:r>
            <a:endParaRPr/>
          </a:p>
          <a:p>
            <a:pPr indent="0" lvl="0" marL="0" marR="0" rtl="0" algn="just">
              <a:lnSpc>
                <a:spcPct val="140014"/>
              </a:lnSpc>
              <a:spcBef>
                <a:spcPts val="0"/>
              </a:spcBef>
              <a:spcAft>
                <a:spcPts val="0"/>
              </a:spcAft>
              <a:buNone/>
            </a:pPr>
            <a:r>
              <a:rPr b="0" i="0" lang="en-US" sz="2789" u="none" cap="none" strike="noStrike">
                <a:solidFill>
                  <a:srgbClr val="FFFFFF"/>
                </a:solidFill>
                <a:latin typeface="Times New Roman"/>
                <a:ea typeface="Times New Roman"/>
                <a:cs typeface="Times New Roman"/>
                <a:sym typeface="Times New Roman"/>
              </a:rPr>
              <a:t>Step 3: Application GLCM for texture extraction </a:t>
            </a:r>
            <a:endParaRPr/>
          </a:p>
          <a:p>
            <a:pPr indent="0" lvl="0" marL="0" marR="0" rtl="0" algn="just">
              <a:lnSpc>
                <a:spcPct val="140014"/>
              </a:lnSpc>
              <a:spcBef>
                <a:spcPts val="0"/>
              </a:spcBef>
              <a:spcAft>
                <a:spcPts val="0"/>
              </a:spcAft>
              <a:buNone/>
            </a:pPr>
            <a:r>
              <a:rPr b="0" i="0" lang="en-US" sz="2789" u="none" cap="none" strike="noStrike">
                <a:solidFill>
                  <a:srgbClr val="FFFFFF"/>
                </a:solidFill>
                <a:latin typeface="Times New Roman"/>
                <a:ea typeface="Times New Roman"/>
                <a:cs typeface="Times New Roman"/>
                <a:sym typeface="Times New Roman"/>
              </a:rPr>
              <a:t>Step 4: Classification of disease using SVM classifiers</a:t>
            </a:r>
            <a:endParaRPr/>
          </a:p>
          <a:p>
            <a:pPr indent="0" lvl="0" marL="0" marR="0" rtl="0" algn="just">
              <a:lnSpc>
                <a:spcPct val="140014"/>
              </a:lnSpc>
              <a:spcBef>
                <a:spcPts val="0"/>
              </a:spcBef>
              <a:spcAft>
                <a:spcPts val="0"/>
              </a:spcAft>
              <a:buNone/>
            </a:pPr>
            <a:r>
              <a:rPr b="0" i="0" lang="en-US" sz="2789" u="none" cap="none" strike="noStrike">
                <a:solidFill>
                  <a:srgbClr val="FFFFFF"/>
                </a:solidFill>
                <a:latin typeface="Times New Roman"/>
                <a:ea typeface="Times New Roman"/>
                <a:cs typeface="Times New Roman"/>
                <a:sym typeface="Times New Roman"/>
              </a:rPr>
              <a:t>Step 5: Display the results </a:t>
            </a:r>
            <a:endParaRPr/>
          </a:p>
          <a:p>
            <a:pPr indent="0" lvl="0" marL="0" marR="0" rtl="0" algn="just">
              <a:lnSpc>
                <a:spcPct val="140014"/>
              </a:lnSpc>
              <a:spcBef>
                <a:spcPts val="0"/>
              </a:spcBef>
              <a:spcAft>
                <a:spcPts val="0"/>
              </a:spcAft>
              <a:buNone/>
            </a:pPr>
            <a:r>
              <a:t/>
            </a:r>
            <a:endParaRPr b="0" i="0" sz="2789" u="none" cap="none" strike="noStrike">
              <a:solidFill>
                <a:srgbClr val="FFFFFF"/>
              </a:solidFill>
              <a:latin typeface="Times New Roman"/>
              <a:ea typeface="Times New Roman"/>
              <a:cs typeface="Times New Roman"/>
              <a:sym typeface="Times New Roman"/>
            </a:endParaRPr>
          </a:p>
          <a:p>
            <a:pPr indent="0" lvl="0" marL="0" marR="0" rtl="0" algn="just">
              <a:lnSpc>
                <a:spcPct val="140014"/>
              </a:lnSpc>
              <a:spcBef>
                <a:spcPts val="0"/>
              </a:spcBef>
              <a:spcAft>
                <a:spcPts val="0"/>
              </a:spcAft>
              <a:buNone/>
            </a:pPr>
            <a:r>
              <a:t/>
            </a:r>
            <a:endParaRPr b="0" i="0" sz="2789" u="none" cap="none" strike="noStrike">
              <a:solidFill>
                <a:srgbClr val="FFFFFF"/>
              </a:solidFill>
              <a:latin typeface="Times New Roman"/>
              <a:ea typeface="Times New Roman"/>
              <a:cs typeface="Times New Roman"/>
              <a:sym typeface="Times New Roman"/>
            </a:endParaRPr>
          </a:p>
          <a:p>
            <a:pPr indent="0" lvl="0" marL="0" marR="0" rtl="0" algn="just">
              <a:lnSpc>
                <a:spcPct val="140014"/>
              </a:lnSpc>
              <a:spcBef>
                <a:spcPts val="0"/>
              </a:spcBef>
              <a:spcAft>
                <a:spcPts val="0"/>
              </a:spcAft>
              <a:buNone/>
            </a:pPr>
            <a:r>
              <a:t/>
            </a:r>
            <a:endParaRPr b="0" i="0" sz="2789" u="none" cap="none" strike="noStrike">
              <a:solidFill>
                <a:srgbClr val="FFFFFF"/>
              </a:solidFill>
              <a:latin typeface="Times New Roman"/>
              <a:ea typeface="Times New Roman"/>
              <a:cs typeface="Times New Roman"/>
              <a:sym typeface="Times New Roman"/>
            </a:endParaRPr>
          </a:p>
        </p:txBody>
      </p:sp>
      <p:sp>
        <p:nvSpPr>
          <p:cNvPr id="154" name="Google Shape;154;p17"/>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6">
              <a:alphaModFix/>
            </a:blip>
            <a:stretch>
              <a:fillRect b="0" l="-36011" r="-39285"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8178" l="0" r="0" t="-78849"/>
            </a:stretch>
          </a:blipFill>
          <a:ln>
            <a:noFill/>
          </a:ln>
        </p:spPr>
      </p:sp>
      <p:sp>
        <p:nvSpPr>
          <p:cNvPr id="160" name="Google Shape;160;p18"/>
          <p:cNvSpPr/>
          <p:nvPr/>
        </p:nvSpPr>
        <p:spPr>
          <a:xfrm>
            <a:off x="-848613" y="7241691"/>
            <a:ext cx="4033217" cy="403321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15103395" y="-987909"/>
            <a:ext cx="4033217" cy="403321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4876763" y="1817931"/>
            <a:ext cx="1593306" cy="1593306"/>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1817931" y="6875763"/>
            <a:ext cx="1593306" cy="1593306"/>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rot="5400000">
            <a:off x="17193074" y="8153849"/>
            <a:ext cx="1472602" cy="736301"/>
          </a:xfrm>
          <a:custGeom>
            <a:rect b="b" l="l" r="r" t="t"/>
            <a:pathLst>
              <a:path extrusionOk="0" h="736301" w="1472602">
                <a:moveTo>
                  <a:pt x="0" y="0"/>
                </a:moveTo>
                <a:lnTo>
                  <a:pt x="1472601" y="0"/>
                </a:lnTo>
                <a:lnTo>
                  <a:pt x="1472601" y="736301"/>
                </a:lnTo>
                <a:lnTo>
                  <a:pt x="0" y="736301"/>
                </a:lnTo>
                <a:lnTo>
                  <a:pt x="0" y="0"/>
                </a:lnTo>
                <a:close/>
              </a:path>
            </a:pathLst>
          </a:custGeom>
          <a:blipFill rotWithShape="1">
            <a:blip r:embed="rId4">
              <a:alphaModFix/>
            </a:blip>
            <a:stretch>
              <a:fillRect b="0" l="0" r="0" t="0"/>
            </a:stretch>
          </a:blipFill>
          <a:ln>
            <a:noFill/>
          </a:ln>
        </p:spPr>
      </p:sp>
      <p:sp>
        <p:nvSpPr>
          <p:cNvPr id="165" name="Google Shape;165;p18"/>
          <p:cNvSpPr/>
          <p:nvPr/>
        </p:nvSpPr>
        <p:spPr>
          <a:xfrm rot="10800000">
            <a:off x="0" y="0"/>
            <a:ext cx="1345171" cy="1345171"/>
          </a:xfrm>
          <a:custGeom>
            <a:rect b="b" l="l" r="r" t="t"/>
            <a:pathLst>
              <a:path extrusionOk="0" h="1345171" w="1345171">
                <a:moveTo>
                  <a:pt x="1345171" y="1345171"/>
                </a:moveTo>
                <a:lnTo>
                  <a:pt x="0" y="1345171"/>
                </a:lnTo>
                <a:lnTo>
                  <a:pt x="0" y="0"/>
                </a:lnTo>
                <a:lnTo>
                  <a:pt x="1345171" y="0"/>
                </a:lnTo>
                <a:lnTo>
                  <a:pt x="1345171" y="1345171"/>
                </a:lnTo>
                <a:close/>
              </a:path>
            </a:pathLst>
          </a:custGeom>
          <a:blipFill rotWithShape="1">
            <a:blip r:embed="rId5">
              <a:alphaModFix/>
            </a:blip>
            <a:stretch>
              <a:fillRect b="0" l="0" r="0" t="0"/>
            </a:stretch>
          </a:blipFill>
          <a:ln>
            <a:noFill/>
          </a:ln>
        </p:spPr>
      </p:sp>
      <p:sp>
        <p:nvSpPr>
          <p:cNvPr id="166" name="Google Shape;166;p18"/>
          <p:cNvSpPr/>
          <p:nvPr/>
        </p:nvSpPr>
        <p:spPr>
          <a:xfrm>
            <a:off x="349612" y="345969"/>
            <a:ext cx="502555" cy="476158"/>
          </a:xfrm>
          <a:custGeom>
            <a:rect b="b" l="l" r="r" t="t"/>
            <a:pathLst>
              <a:path extrusionOk="0" h="476158" w="502555">
                <a:moveTo>
                  <a:pt x="0" y="0"/>
                </a:moveTo>
                <a:lnTo>
                  <a:pt x="502555" y="0"/>
                </a:lnTo>
                <a:lnTo>
                  <a:pt x="502555" y="476158"/>
                </a:lnTo>
                <a:lnTo>
                  <a:pt x="0" y="476158"/>
                </a:lnTo>
                <a:lnTo>
                  <a:pt x="0" y="0"/>
                </a:lnTo>
                <a:close/>
              </a:path>
            </a:pathLst>
          </a:custGeom>
          <a:blipFill rotWithShape="1">
            <a:blip r:embed="rId6">
              <a:alphaModFix/>
            </a:blip>
            <a:stretch>
              <a:fillRect b="0" l="0" r="0" t="0"/>
            </a:stretch>
          </a:blipFill>
          <a:ln>
            <a:noFill/>
          </a:ln>
        </p:spPr>
      </p:sp>
      <p:sp>
        <p:nvSpPr>
          <p:cNvPr id="167" name="Google Shape;167;p18"/>
          <p:cNvSpPr txBox="1"/>
          <p:nvPr/>
        </p:nvSpPr>
        <p:spPr>
          <a:xfrm>
            <a:off x="4847092" y="1230556"/>
            <a:ext cx="8593815" cy="188595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i="0" lang="en-US" sz="6000" u="none" cap="none" strike="noStrike">
                <a:solidFill>
                  <a:srgbClr val="FFFFFF"/>
                </a:solidFill>
                <a:latin typeface="Times"/>
                <a:ea typeface="Times"/>
                <a:cs typeface="Times"/>
                <a:sym typeface="Times"/>
              </a:rPr>
              <a:t>FLOW CHART</a:t>
            </a:r>
            <a:endParaRPr/>
          </a:p>
          <a:p>
            <a:pPr indent="0" lvl="0" marL="0" marR="0" rtl="0" algn="ctr">
              <a:lnSpc>
                <a:spcPct val="115000"/>
              </a:lnSpc>
              <a:spcBef>
                <a:spcPts val="0"/>
              </a:spcBef>
              <a:spcAft>
                <a:spcPts val="0"/>
              </a:spcAft>
              <a:buNone/>
            </a:pPr>
            <a:r>
              <a:t/>
            </a:r>
            <a:endParaRPr b="1" i="0" sz="6000" u="none" cap="none" strike="noStrike">
              <a:solidFill>
                <a:srgbClr val="FFFFFF"/>
              </a:solidFill>
              <a:latin typeface="Times"/>
              <a:ea typeface="Times"/>
              <a:cs typeface="Times"/>
              <a:sym typeface="Times"/>
            </a:endParaRPr>
          </a:p>
        </p:txBody>
      </p:sp>
      <p:sp>
        <p:nvSpPr>
          <p:cNvPr id="168" name="Google Shape;168;p18"/>
          <p:cNvSpPr/>
          <p:nvPr/>
        </p:nvSpPr>
        <p:spPr>
          <a:xfrm>
            <a:off x="8550361" y="2360694"/>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8896716" y="2360694"/>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9243071" y="2360694"/>
            <a:ext cx="494567" cy="49456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7">
              <a:alphaModFix/>
            </a:blip>
            <a:stretch>
              <a:fillRect b="0" l="-36011" r="-39285" t="0"/>
            </a:stretch>
          </a:blipFill>
          <a:ln>
            <a:noFill/>
          </a:ln>
        </p:spPr>
      </p:sp>
      <p:sp>
        <p:nvSpPr>
          <p:cNvPr id="172" name="Google Shape;172;p18"/>
          <p:cNvSpPr/>
          <p:nvPr/>
        </p:nvSpPr>
        <p:spPr>
          <a:xfrm>
            <a:off x="7326814" y="3045309"/>
            <a:ext cx="3634371" cy="6506173"/>
          </a:xfrm>
          <a:custGeom>
            <a:rect b="b" l="l" r="r" t="t"/>
            <a:pathLst>
              <a:path extrusionOk="0" h="6506173" w="3634371">
                <a:moveTo>
                  <a:pt x="0" y="0"/>
                </a:moveTo>
                <a:lnTo>
                  <a:pt x="3634372" y="0"/>
                </a:lnTo>
                <a:lnTo>
                  <a:pt x="3634372" y="6506173"/>
                </a:lnTo>
                <a:lnTo>
                  <a:pt x="0" y="6506173"/>
                </a:lnTo>
                <a:lnTo>
                  <a:pt x="0" y="0"/>
                </a:lnTo>
                <a:close/>
              </a:path>
            </a:pathLst>
          </a:custGeom>
          <a:blipFill rotWithShape="1">
            <a:blip r:embed="rId8">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176" name="Shape 176"/>
        <p:cNvGrpSpPr/>
        <p:nvPr/>
      </p:nvGrpSpPr>
      <p:grpSpPr>
        <a:xfrm>
          <a:off x="0" y="0"/>
          <a:ext cx="0" cy="0"/>
          <a:chOff x="0" y="0"/>
          <a:chExt cx="0" cy="0"/>
        </a:xfrm>
      </p:grpSpPr>
      <p:sp>
        <p:nvSpPr>
          <p:cNvPr id="177" name="Google Shape;177;p19"/>
          <p:cNvSpPr/>
          <p:nvPr/>
        </p:nvSpPr>
        <p:spPr>
          <a:xfrm rot="5400000">
            <a:off x="17193074" y="8153849"/>
            <a:ext cx="1472602" cy="736301"/>
          </a:xfrm>
          <a:custGeom>
            <a:rect b="b" l="l" r="r" t="t"/>
            <a:pathLst>
              <a:path extrusionOk="0" h="736301" w="1472602">
                <a:moveTo>
                  <a:pt x="0" y="0"/>
                </a:moveTo>
                <a:lnTo>
                  <a:pt x="1472601" y="0"/>
                </a:lnTo>
                <a:lnTo>
                  <a:pt x="1472601" y="736301"/>
                </a:lnTo>
                <a:lnTo>
                  <a:pt x="0" y="736301"/>
                </a:lnTo>
                <a:lnTo>
                  <a:pt x="0" y="0"/>
                </a:lnTo>
                <a:close/>
              </a:path>
            </a:pathLst>
          </a:custGeom>
          <a:blipFill rotWithShape="1">
            <a:blip r:embed="rId3">
              <a:alphaModFix/>
            </a:blip>
            <a:stretch>
              <a:fillRect b="0" l="0" r="0" t="0"/>
            </a:stretch>
          </a:blipFill>
          <a:ln>
            <a:noFill/>
          </a:ln>
        </p:spPr>
      </p:sp>
      <p:sp>
        <p:nvSpPr>
          <p:cNvPr id="178" name="Google Shape;178;p19"/>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4">
              <a:alphaModFix/>
            </a:blip>
            <a:stretch>
              <a:fillRect b="0" l="-36011" r="-39285" t="0"/>
            </a:stretch>
          </a:blipFill>
          <a:ln>
            <a:noFill/>
          </a:ln>
        </p:spPr>
      </p:sp>
      <p:sp>
        <p:nvSpPr>
          <p:cNvPr id="179" name="Google Shape;179;p19"/>
          <p:cNvSpPr/>
          <p:nvPr/>
        </p:nvSpPr>
        <p:spPr>
          <a:xfrm>
            <a:off x="6256629" y="4782897"/>
            <a:ext cx="4520555" cy="4101985"/>
          </a:xfrm>
          <a:custGeom>
            <a:rect b="b" l="l" r="r" t="t"/>
            <a:pathLst>
              <a:path extrusionOk="0" h="4101985" w="4520555">
                <a:moveTo>
                  <a:pt x="0" y="0"/>
                </a:moveTo>
                <a:lnTo>
                  <a:pt x="4520555" y="0"/>
                </a:lnTo>
                <a:lnTo>
                  <a:pt x="4520555" y="4101985"/>
                </a:lnTo>
                <a:lnTo>
                  <a:pt x="0" y="4101985"/>
                </a:lnTo>
                <a:lnTo>
                  <a:pt x="0" y="0"/>
                </a:lnTo>
                <a:close/>
              </a:path>
            </a:pathLst>
          </a:custGeom>
          <a:blipFill rotWithShape="1">
            <a:blip r:embed="rId5">
              <a:alphaModFix/>
            </a:blip>
            <a:stretch>
              <a:fillRect b="0" l="0" r="0" t="0"/>
            </a:stretch>
          </a:blipFill>
          <a:ln>
            <a:noFill/>
          </a:ln>
        </p:spPr>
      </p:sp>
      <p:sp>
        <p:nvSpPr>
          <p:cNvPr id="180" name="Google Shape;180;p19"/>
          <p:cNvSpPr txBox="1"/>
          <p:nvPr/>
        </p:nvSpPr>
        <p:spPr>
          <a:xfrm>
            <a:off x="5680426" y="533400"/>
            <a:ext cx="7671560" cy="952500"/>
          </a:xfrm>
          <a:prstGeom prst="rect">
            <a:avLst/>
          </a:prstGeom>
          <a:noFill/>
          <a:ln>
            <a:noFill/>
          </a:ln>
        </p:spPr>
        <p:txBody>
          <a:bodyPr anchorCtr="0" anchor="t" bIns="0" lIns="0" spcFirstLastPara="1" rIns="0" wrap="square" tIns="0">
            <a:spAutoFit/>
          </a:bodyPr>
          <a:lstStyle/>
          <a:p>
            <a:pPr indent="0" lvl="0" marL="0" marR="0" rtl="0" algn="l">
              <a:lnSpc>
                <a:spcPct val="104999"/>
              </a:lnSpc>
              <a:spcBef>
                <a:spcPts val="0"/>
              </a:spcBef>
              <a:spcAft>
                <a:spcPts val="0"/>
              </a:spcAft>
              <a:buNone/>
            </a:pPr>
            <a:r>
              <a:rPr b="1" i="0" lang="en-US" sz="6000" u="none" cap="none" strike="noStrike">
                <a:solidFill>
                  <a:srgbClr val="FFFFFF"/>
                </a:solidFill>
                <a:latin typeface="Times"/>
                <a:ea typeface="Times"/>
                <a:cs typeface="Times"/>
                <a:sym typeface="Times"/>
              </a:rPr>
              <a:t>IMPLEMENTATION </a:t>
            </a:r>
            <a:endParaRPr/>
          </a:p>
        </p:txBody>
      </p:sp>
      <p:sp>
        <p:nvSpPr>
          <p:cNvPr id="181" name="Google Shape;181;p19"/>
          <p:cNvSpPr txBox="1"/>
          <p:nvPr/>
        </p:nvSpPr>
        <p:spPr>
          <a:xfrm>
            <a:off x="1643639" y="2199754"/>
            <a:ext cx="15223714" cy="2865756"/>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800" u="none" cap="none" strike="noStrike">
                <a:solidFill>
                  <a:srgbClr val="FFFFFF"/>
                </a:solidFill>
                <a:latin typeface="Times New Roman"/>
                <a:ea typeface="Times New Roman"/>
                <a:cs typeface="Times New Roman"/>
                <a:sym typeface="Times New Roman"/>
              </a:rPr>
              <a:t>For a complete implementation, you would need to take sample images from dataset of the project reported, and are used for the testing of the various operations that are done</a:t>
            </a:r>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0" i="0" lang="en-US" sz="2800" u="none" cap="none" strike="noStrike">
                <a:solidFill>
                  <a:srgbClr val="FFFFFF"/>
                </a:solidFill>
                <a:latin typeface="Times New Roman"/>
                <a:ea typeface="Times New Roman"/>
                <a:cs typeface="Times New Roman"/>
                <a:sym typeface="Times New Roman"/>
              </a:rPr>
              <a:t>The image of the leaf that is to be given as the input is put into the folder and then the GLCM values of the image has to be loaded into the database. Let us assume an input leaf as shown below.</a:t>
            </a:r>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2C25"/>
        </a:solidFill>
      </p:bgPr>
    </p:bg>
    <p:spTree>
      <p:nvGrpSpPr>
        <p:cNvPr id="185" name="Shape 185"/>
        <p:cNvGrpSpPr/>
        <p:nvPr/>
      </p:nvGrpSpPr>
      <p:grpSpPr>
        <a:xfrm>
          <a:off x="0" y="0"/>
          <a:ext cx="0" cy="0"/>
          <a:chOff x="0" y="0"/>
          <a:chExt cx="0" cy="0"/>
        </a:xfrm>
      </p:grpSpPr>
      <p:sp>
        <p:nvSpPr>
          <p:cNvPr id="186" name="Google Shape;186;p20"/>
          <p:cNvSpPr/>
          <p:nvPr/>
        </p:nvSpPr>
        <p:spPr>
          <a:xfrm rot="5400000">
            <a:off x="17193074" y="8153849"/>
            <a:ext cx="1472602" cy="736301"/>
          </a:xfrm>
          <a:custGeom>
            <a:rect b="b" l="l" r="r" t="t"/>
            <a:pathLst>
              <a:path extrusionOk="0" h="736301" w="1472602">
                <a:moveTo>
                  <a:pt x="0" y="0"/>
                </a:moveTo>
                <a:lnTo>
                  <a:pt x="1472601" y="0"/>
                </a:lnTo>
                <a:lnTo>
                  <a:pt x="1472601" y="736301"/>
                </a:lnTo>
                <a:lnTo>
                  <a:pt x="0" y="736301"/>
                </a:lnTo>
                <a:lnTo>
                  <a:pt x="0" y="0"/>
                </a:lnTo>
                <a:close/>
              </a:path>
            </a:pathLst>
          </a:custGeom>
          <a:blipFill rotWithShape="1">
            <a:blip r:embed="rId3">
              <a:alphaModFix/>
            </a:blip>
            <a:stretch>
              <a:fillRect b="0" l="0" r="0" t="0"/>
            </a:stretch>
          </a:blipFill>
          <a:ln>
            <a:noFill/>
          </a:ln>
        </p:spPr>
      </p:sp>
      <p:sp>
        <p:nvSpPr>
          <p:cNvPr id="187" name="Google Shape;187;p20"/>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4">
              <a:alphaModFix/>
            </a:blip>
            <a:stretch>
              <a:fillRect b="0" l="-36011" r="-39285" t="0"/>
            </a:stretch>
          </a:blipFill>
          <a:ln>
            <a:noFill/>
          </a:ln>
        </p:spPr>
      </p:sp>
      <p:sp>
        <p:nvSpPr>
          <p:cNvPr id="188" name="Google Shape;188;p20"/>
          <p:cNvSpPr txBox="1"/>
          <p:nvPr/>
        </p:nvSpPr>
        <p:spPr>
          <a:xfrm>
            <a:off x="2191927" y="861341"/>
            <a:ext cx="15067500" cy="6378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800" u="none" cap="none" strike="noStrike">
                <a:solidFill>
                  <a:srgbClr val="FFFFFF"/>
                </a:solidFill>
                <a:latin typeface="Times New Roman"/>
                <a:ea typeface="Times New Roman"/>
                <a:cs typeface="Times New Roman"/>
                <a:sym typeface="Times New Roman"/>
              </a:rPr>
              <a:t>According to theaflow of the project, the above input image is converted into its grayscale image. The result obtained upon converting is the figure shown below.</a:t>
            </a:r>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0" i="0" lang="en-US" sz="2800" u="none" cap="none" strike="noStrike">
                <a:solidFill>
                  <a:srgbClr val="FFFFFF"/>
                </a:solidFill>
                <a:latin typeface="Times New Roman"/>
                <a:ea typeface="Times New Roman"/>
                <a:cs typeface="Times New Roman"/>
                <a:sym typeface="Times New Roman"/>
              </a:rPr>
              <a:t>This grayscale image is then subjected to Adaptive histogram equalization to enhance the contrast of the image. The result of the adaptive histogram equalization is as follows.</a:t>
            </a:r>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0" i="0" sz="2800" u="none" cap="none" strike="noStrike">
              <a:solidFill>
                <a:srgbClr val="FFFFFF"/>
              </a:solidFill>
              <a:latin typeface="Times New Roman"/>
              <a:ea typeface="Times New Roman"/>
              <a:cs typeface="Times New Roman"/>
              <a:sym typeface="Times New Roman"/>
            </a:endParaRPr>
          </a:p>
        </p:txBody>
      </p:sp>
      <p:sp>
        <p:nvSpPr>
          <p:cNvPr id="189" name="Google Shape;189;p20"/>
          <p:cNvSpPr/>
          <p:nvPr/>
        </p:nvSpPr>
        <p:spPr>
          <a:xfrm>
            <a:off x="6739622" y="2080815"/>
            <a:ext cx="3864817" cy="3062685"/>
          </a:xfrm>
          <a:custGeom>
            <a:rect b="b" l="l" r="r" t="t"/>
            <a:pathLst>
              <a:path extrusionOk="0" h="3062685" w="3864817">
                <a:moveTo>
                  <a:pt x="0" y="0"/>
                </a:moveTo>
                <a:lnTo>
                  <a:pt x="3864817" y="0"/>
                </a:lnTo>
                <a:lnTo>
                  <a:pt x="3864817" y="3062685"/>
                </a:lnTo>
                <a:lnTo>
                  <a:pt x="0" y="3062685"/>
                </a:lnTo>
                <a:lnTo>
                  <a:pt x="0" y="0"/>
                </a:lnTo>
                <a:close/>
              </a:path>
            </a:pathLst>
          </a:custGeom>
          <a:blipFill rotWithShape="1">
            <a:blip r:embed="rId5">
              <a:alphaModFix/>
            </a:blip>
            <a:stretch>
              <a:fillRect b="0" l="0" r="0" t="0"/>
            </a:stretch>
          </a:blipFill>
          <a:ln>
            <a:noFill/>
          </a:ln>
        </p:spPr>
      </p:sp>
      <p:sp>
        <p:nvSpPr>
          <p:cNvPr id="190" name="Google Shape;190;p20"/>
          <p:cNvSpPr/>
          <p:nvPr/>
        </p:nvSpPr>
        <p:spPr>
          <a:xfrm>
            <a:off x="6739622" y="6676823"/>
            <a:ext cx="4259669" cy="3315133"/>
          </a:xfrm>
          <a:custGeom>
            <a:rect b="b" l="l" r="r" t="t"/>
            <a:pathLst>
              <a:path extrusionOk="0" h="3315133" w="4259669">
                <a:moveTo>
                  <a:pt x="0" y="0"/>
                </a:moveTo>
                <a:lnTo>
                  <a:pt x="4259668" y="0"/>
                </a:lnTo>
                <a:lnTo>
                  <a:pt x="4259668" y="3315134"/>
                </a:lnTo>
                <a:lnTo>
                  <a:pt x="0" y="3315134"/>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68517" l="0" r="0" t="-68517"/>
            </a:stretch>
          </a:blipFill>
          <a:ln>
            <a:noFill/>
          </a:ln>
        </p:spPr>
      </p:sp>
      <p:sp>
        <p:nvSpPr>
          <p:cNvPr id="196" name="Google Shape;196;p21"/>
          <p:cNvSpPr/>
          <p:nvPr/>
        </p:nvSpPr>
        <p:spPr>
          <a:xfrm>
            <a:off x="1028700" y="1028700"/>
            <a:ext cx="16230604" cy="8229600"/>
          </a:xfrm>
          <a:custGeom>
            <a:rect b="b" l="l" r="r" t="t"/>
            <a:pathLst>
              <a:path extrusionOk="0" h="1913890" w="3774617">
                <a:moveTo>
                  <a:pt x="0" y="0"/>
                </a:moveTo>
                <a:lnTo>
                  <a:pt x="3774617" y="0"/>
                </a:lnTo>
                <a:lnTo>
                  <a:pt x="3774617" y="1913890"/>
                </a:lnTo>
                <a:lnTo>
                  <a:pt x="0" y="1913890"/>
                </a:lnTo>
                <a:close/>
              </a:path>
            </a:pathLst>
          </a:custGeom>
          <a:solidFill>
            <a:srgbClr val="1E2C25">
              <a:alpha val="69803"/>
            </a:srgbClr>
          </a:solidFill>
          <a:ln>
            <a:noFill/>
          </a:ln>
        </p:spPr>
      </p:sp>
      <p:sp>
        <p:nvSpPr>
          <p:cNvPr id="197" name="Google Shape;197;p21"/>
          <p:cNvSpPr/>
          <p:nvPr/>
        </p:nvSpPr>
        <p:spPr>
          <a:xfrm>
            <a:off x="-848613" y="7241691"/>
            <a:ext cx="4033217" cy="403321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15103395" y="-987909"/>
            <a:ext cx="4033217" cy="4033217"/>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14876763" y="1817931"/>
            <a:ext cx="1593306" cy="1593306"/>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1817931" y="6875763"/>
            <a:ext cx="1593306" cy="1593306"/>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C8F36">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rot="5400000">
            <a:off x="17193074" y="8153849"/>
            <a:ext cx="1472602" cy="736301"/>
          </a:xfrm>
          <a:custGeom>
            <a:rect b="b" l="l" r="r" t="t"/>
            <a:pathLst>
              <a:path extrusionOk="0" h="736301" w="1472602">
                <a:moveTo>
                  <a:pt x="0" y="0"/>
                </a:moveTo>
                <a:lnTo>
                  <a:pt x="1472601" y="0"/>
                </a:lnTo>
                <a:lnTo>
                  <a:pt x="1472601" y="736301"/>
                </a:lnTo>
                <a:lnTo>
                  <a:pt x="0" y="736301"/>
                </a:lnTo>
                <a:lnTo>
                  <a:pt x="0" y="0"/>
                </a:lnTo>
                <a:close/>
              </a:path>
            </a:pathLst>
          </a:custGeom>
          <a:blipFill rotWithShape="1">
            <a:blip r:embed="rId4">
              <a:alphaModFix/>
            </a:blip>
            <a:stretch>
              <a:fillRect b="0" l="0" r="0" t="0"/>
            </a:stretch>
          </a:blipFill>
          <a:ln>
            <a:noFill/>
          </a:ln>
        </p:spPr>
      </p:sp>
      <p:sp>
        <p:nvSpPr>
          <p:cNvPr id="202" name="Google Shape;202;p21"/>
          <p:cNvSpPr/>
          <p:nvPr/>
        </p:nvSpPr>
        <p:spPr>
          <a:xfrm rot="10800000">
            <a:off x="0" y="0"/>
            <a:ext cx="1345171" cy="1345171"/>
          </a:xfrm>
          <a:custGeom>
            <a:rect b="b" l="l" r="r" t="t"/>
            <a:pathLst>
              <a:path extrusionOk="0" h="1345171" w="1345171">
                <a:moveTo>
                  <a:pt x="1345171" y="1345171"/>
                </a:moveTo>
                <a:lnTo>
                  <a:pt x="0" y="1345171"/>
                </a:lnTo>
                <a:lnTo>
                  <a:pt x="0" y="0"/>
                </a:lnTo>
                <a:lnTo>
                  <a:pt x="1345171" y="0"/>
                </a:lnTo>
                <a:lnTo>
                  <a:pt x="1345171" y="1345171"/>
                </a:lnTo>
                <a:close/>
              </a:path>
            </a:pathLst>
          </a:custGeom>
          <a:blipFill rotWithShape="1">
            <a:blip r:embed="rId5">
              <a:alphaModFix/>
            </a:blip>
            <a:stretch>
              <a:fillRect b="0" l="0" r="0" t="0"/>
            </a:stretch>
          </a:blipFill>
          <a:ln>
            <a:noFill/>
          </a:ln>
        </p:spPr>
      </p:sp>
      <p:sp>
        <p:nvSpPr>
          <p:cNvPr id="203" name="Google Shape;203;p21"/>
          <p:cNvSpPr/>
          <p:nvPr/>
        </p:nvSpPr>
        <p:spPr>
          <a:xfrm>
            <a:off x="349612" y="345969"/>
            <a:ext cx="502555" cy="476158"/>
          </a:xfrm>
          <a:custGeom>
            <a:rect b="b" l="l" r="r" t="t"/>
            <a:pathLst>
              <a:path extrusionOk="0" h="476158" w="502555">
                <a:moveTo>
                  <a:pt x="0" y="0"/>
                </a:moveTo>
                <a:lnTo>
                  <a:pt x="502555" y="0"/>
                </a:lnTo>
                <a:lnTo>
                  <a:pt x="502555" y="476158"/>
                </a:lnTo>
                <a:lnTo>
                  <a:pt x="0" y="476158"/>
                </a:lnTo>
                <a:lnTo>
                  <a:pt x="0" y="0"/>
                </a:lnTo>
                <a:close/>
              </a:path>
            </a:pathLst>
          </a:custGeom>
          <a:blipFill rotWithShape="1">
            <a:blip r:embed="rId6">
              <a:alphaModFix/>
            </a:blip>
            <a:stretch>
              <a:fillRect b="0" l="0" r="0" t="0"/>
            </a:stretch>
          </a:blipFill>
          <a:ln>
            <a:noFill/>
          </a:ln>
        </p:spPr>
      </p:sp>
      <p:sp>
        <p:nvSpPr>
          <p:cNvPr id="204" name="Google Shape;204;p21"/>
          <p:cNvSpPr/>
          <p:nvPr/>
        </p:nvSpPr>
        <p:spPr>
          <a:xfrm>
            <a:off x="259170" y="0"/>
            <a:ext cx="1384469" cy="1817931"/>
          </a:xfrm>
          <a:custGeom>
            <a:rect b="b" l="l" r="r" t="t"/>
            <a:pathLst>
              <a:path extrusionOk="0" h="1817931" w="1384469">
                <a:moveTo>
                  <a:pt x="0" y="0"/>
                </a:moveTo>
                <a:lnTo>
                  <a:pt x="1384469" y="0"/>
                </a:lnTo>
                <a:lnTo>
                  <a:pt x="1384469" y="1817931"/>
                </a:lnTo>
                <a:lnTo>
                  <a:pt x="0" y="1817931"/>
                </a:lnTo>
                <a:lnTo>
                  <a:pt x="0" y="0"/>
                </a:lnTo>
                <a:close/>
              </a:path>
            </a:pathLst>
          </a:custGeom>
          <a:blipFill rotWithShape="1">
            <a:blip r:embed="rId7">
              <a:alphaModFix/>
            </a:blip>
            <a:stretch>
              <a:fillRect b="0" l="-36011" r="-39285" t="0"/>
            </a:stretch>
          </a:blipFill>
          <a:ln>
            <a:noFill/>
          </a:ln>
        </p:spPr>
      </p:sp>
      <p:sp>
        <p:nvSpPr>
          <p:cNvPr id="205" name="Google Shape;205;p21"/>
          <p:cNvSpPr/>
          <p:nvPr/>
        </p:nvSpPr>
        <p:spPr>
          <a:xfrm>
            <a:off x="5380738" y="2614584"/>
            <a:ext cx="6616177" cy="6444009"/>
          </a:xfrm>
          <a:custGeom>
            <a:rect b="b" l="l" r="r" t="t"/>
            <a:pathLst>
              <a:path extrusionOk="0" h="6444009" w="6616177">
                <a:moveTo>
                  <a:pt x="0" y="0"/>
                </a:moveTo>
                <a:lnTo>
                  <a:pt x="6616177" y="0"/>
                </a:lnTo>
                <a:lnTo>
                  <a:pt x="6616177" y="6444009"/>
                </a:lnTo>
                <a:lnTo>
                  <a:pt x="0" y="6444009"/>
                </a:lnTo>
                <a:lnTo>
                  <a:pt x="0" y="0"/>
                </a:lnTo>
                <a:close/>
              </a:path>
            </a:pathLst>
          </a:custGeom>
          <a:blipFill rotWithShape="1">
            <a:blip r:embed="rId8">
              <a:alphaModFix/>
            </a:blip>
            <a:stretch>
              <a:fillRect b="0" l="0" r="0" t="0"/>
            </a:stretch>
          </a:blipFill>
          <a:ln>
            <a:noFill/>
          </a:ln>
        </p:spPr>
      </p:sp>
      <p:sp>
        <p:nvSpPr>
          <p:cNvPr id="206" name="Google Shape;206;p21"/>
          <p:cNvSpPr txBox="1"/>
          <p:nvPr/>
        </p:nvSpPr>
        <p:spPr>
          <a:xfrm>
            <a:off x="2293069" y="1352476"/>
            <a:ext cx="13701861" cy="465456"/>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i="0" lang="en-US" sz="2800" u="none" cap="none" strike="noStrike">
                <a:solidFill>
                  <a:srgbClr val="FFFFFF"/>
                </a:solidFill>
                <a:latin typeface="Times"/>
                <a:ea typeface="Times"/>
                <a:cs typeface="Times"/>
                <a:sym typeface="Times"/>
              </a:rPr>
              <a:t>The values for the 13 statistical parameters calculated using the GLCM matrix is given below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