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40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40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40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40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40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40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40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40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cb7e0b48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cb7e0b48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ca3bf542c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ca3bf542c_0_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08" name="Google Shape;3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fca3bf542c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fca3bf542c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ca3bf542c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fca3bf542c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ca3bf542c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fca3bf542c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1" name="Google Shape;23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33725cde9_1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33725cde9_1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33725cde9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e33725cde9_1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ca3bf542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ca3bf542c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ca3bf542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ca3bf542c_0_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fca3bf542c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fca3bf542c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ca3bf542c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ca3bf542c_0_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3" name="Shape 13"/>
        <p:cNvGrpSpPr/>
        <p:nvPr/>
      </p:nvGrpSpPr>
      <p:grpSpPr>
        <a:xfrm>
          <a:off x="0" y="0"/>
          <a:ext cx="0" cy="0"/>
          <a:chOff x="0" y="0"/>
          <a:chExt cx="0" cy="0"/>
        </a:xfrm>
      </p:grpSpPr>
      <p:sp>
        <p:nvSpPr>
          <p:cNvPr id="14" name="Google Shape;14;p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74" name="Shape 74"/>
        <p:cNvGrpSpPr/>
        <p:nvPr/>
      </p:nvGrpSpPr>
      <p:grpSpPr>
        <a:xfrm>
          <a:off x="0" y="0"/>
          <a:ext cx="0" cy="0"/>
          <a:chOff x="0" y="0"/>
          <a:chExt cx="0" cy="0"/>
        </a:xfrm>
      </p:grpSpPr>
      <p:pic>
        <p:nvPicPr>
          <p:cNvPr descr="Picture 2097151" id="75" name="Google Shape;75;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76" name="Google Shape;76;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77" name="Google Shape;77;p1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8" name="Google Shape;78;p1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9" name="Google Shape;79;p1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81" name="Google Shape;81;p11"/>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82" name="Google Shape;82;p11"/>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83" name="Shape 83"/>
        <p:cNvGrpSpPr/>
        <p:nvPr/>
      </p:nvGrpSpPr>
      <p:grpSpPr>
        <a:xfrm>
          <a:off x="0" y="0"/>
          <a:ext cx="0" cy="0"/>
          <a:chOff x="0" y="0"/>
          <a:chExt cx="0" cy="0"/>
        </a:xfrm>
      </p:grpSpPr>
      <p:pic>
        <p:nvPicPr>
          <p:cNvPr descr="Picture 2097151" id="84" name="Google Shape;84;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85" name="Google Shape;85;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86" name="Google Shape;86;p1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7" name="Google Shape;87;p1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88" name="Google Shape;88;p1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2"/>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0" name="Google Shape;90;p12"/>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91" name="Google Shape;91;p12"/>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92" name="Shape 92"/>
        <p:cNvGrpSpPr/>
        <p:nvPr/>
      </p:nvGrpSpPr>
      <p:grpSpPr>
        <a:xfrm>
          <a:off x="0" y="0"/>
          <a:ext cx="0" cy="0"/>
          <a:chOff x="0" y="0"/>
          <a:chExt cx="0" cy="0"/>
        </a:xfrm>
      </p:grpSpPr>
      <p:pic>
        <p:nvPicPr>
          <p:cNvPr descr="Picture 2097151" id="93" name="Google Shape;93;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94" name="Google Shape;94;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95" name="Google Shape;95;p1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6" name="Google Shape;96;p1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97" name="Google Shape;97;p1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3"/>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9" name="Google Shape;99;p13"/>
          <p:cNvSpPr/>
          <p:nvPr>
            <p:ph idx="2" type="pic"/>
          </p:nvPr>
        </p:nvSpPr>
        <p:spPr>
          <a:xfrm>
            <a:off x="1792288" y="612775"/>
            <a:ext cx="5486401" cy="4114800"/>
          </a:xfrm>
          <a:prstGeom prst="rect">
            <a:avLst/>
          </a:prstGeom>
          <a:noFill/>
          <a:ln>
            <a:noFill/>
          </a:ln>
        </p:spPr>
      </p:sp>
      <p:sp>
        <p:nvSpPr>
          <p:cNvPr id="100" name="Google Shape;100;p13"/>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01" name="Shape 101"/>
        <p:cNvGrpSpPr/>
        <p:nvPr/>
      </p:nvGrpSpPr>
      <p:grpSpPr>
        <a:xfrm>
          <a:off x="0" y="0"/>
          <a:ext cx="0" cy="0"/>
          <a:chOff x="0" y="0"/>
          <a:chExt cx="0" cy="0"/>
        </a:xfrm>
      </p:grpSpPr>
      <p:pic>
        <p:nvPicPr>
          <p:cNvPr descr="Picture 2097151" id="102" name="Google Shape;102;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03" name="Google Shape;103;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04" name="Google Shape;104;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5" name="Google Shape;105;p1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6" name="Google Shape;106;p1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4"/>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08" name="Google Shape;108;p1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109" name="Shape 109"/>
        <p:cNvGrpSpPr/>
        <p:nvPr/>
      </p:nvGrpSpPr>
      <p:grpSpPr>
        <a:xfrm>
          <a:off x="0" y="0"/>
          <a:ext cx="0" cy="0"/>
          <a:chOff x="0" y="0"/>
          <a:chExt cx="0" cy="0"/>
        </a:xfrm>
      </p:grpSpPr>
      <p:pic>
        <p:nvPicPr>
          <p:cNvPr descr="Picture 2097151" id="110" name="Google Shape;110;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1" name="Google Shape;111;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12" name="Google Shape;112;p1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3" name="Google Shape;113;p1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14" name="Google Shape;114;p1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5"/>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16" name="Google Shape;116;p1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117" name="Shape 117"/>
        <p:cNvGrpSpPr/>
        <p:nvPr/>
      </p:nvGrpSpPr>
      <p:grpSpPr>
        <a:xfrm>
          <a:off x="0" y="0"/>
          <a:ext cx="0" cy="0"/>
          <a:chOff x="0" y="0"/>
          <a:chExt cx="0" cy="0"/>
        </a:xfrm>
      </p:grpSpPr>
      <p:pic>
        <p:nvPicPr>
          <p:cNvPr descr="Picture 2097151" id="118" name="Google Shape;118;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9" name="Google Shape;119;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0" name="Google Shape;120;p1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1" name="Google Shape;121;p1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22" name="Google Shape;122;p1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6"/>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24" name="Google Shape;124;p16"/>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125" name="Shape 125"/>
        <p:cNvGrpSpPr/>
        <p:nvPr/>
      </p:nvGrpSpPr>
      <p:grpSpPr>
        <a:xfrm>
          <a:off x="0" y="0"/>
          <a:ext cx="0" cy="0"/>
          <a:chOff x="0" y="0"/>
          <a:chExt cx="0" cy="0"/>
        </a:xfrm>
      </p:grpSpPr>
      <p:pic>
        <p:nvPicPr>
          <p:cNvPr descr="Picture 2097151" id="126" name="Google Shape;126;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27" name="Google Shape;127;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8" name="Google Shape;128;p1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9" name="Google Shape;129;p1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0" name="Google Shape;130;p1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7"/>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32" name="Google Shape;132;p1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33" name="Google Shape;133;p1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134" name="Shape 134"/>
        <p:cNvGrpSpPr/>
        <p:nvPr/>
      </p:nvGrpSpPr>
      <p:grpSpPr>
        <a:xfrm>
          <a:off x="0" y="0"/>
          <a:ext cx="0" cy="0"/>
          <a:chOff x="0" y="0"/>
          <a:chExt cx="0" cy="0"/>
        </a:xfrm>
      </p:grpSpPr>
      <p:pic>
        <p:nvPicPr>
          <p:cNvPr descr="Picture 2097151" id="135" name="Google Shape;135;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36" name="Google Shape;136;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37" name="Google Shape;137;p1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38" name="Google Shape;138;p1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9" name="Google Shape;139;p1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8"/>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41" name="Google Shape;141;p18"/>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42" name="Google Shape;142;p18"/>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43" name="Shape 143"/>
        <p:cNvGrpSpPr/>
        <p:nvPr/>
      </p:nvGrpSpPr>
      <p:grpSpPr>
        <a:xfrm>
          <a:off x="0" y="0"/>
          <a:ext cx="0" cy="0"/>
          <a:chOff x="0" y="0"/>
          <a:chExt cx="0" cy="0"/>
        </a:xfrm>
      </p:grpSpPr>
      <p:pic>
        <p:nvPicPr>
          <p:cNvPr descr="Picture 2097151" id="144" name="Google Shape;144;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45" name="Google Shape;145;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46" name="Google Shape;146;p1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7" name="Google Shape;147;p1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48" name="Google Shape;148;p1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19"/>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0" name="Google Shape;150;p19"/>
          <p:cNvSpPr/>
          <p:nvPr>
            <p:ph idx="2" type="pic"/>
          </p:nvPr>
        </p:nvSpPr>
        <p:spPr>
          <a:xfrm>
            <a:off x="1792288" y="612775"/>
            <a:ext cx="5486401" cy="4114800"/>
          </a:xfrm>
          <a:prstGeom prst="rect">
            <a:avLst/>
          </a:prstGeom>
          <a:noFill/>
          <a:ln>
            <a:noFill/>
          </a:ln>
        </p:spPr>
      </p:sp>
      <p:sp>
        <p:nvSpPr>
          <p:cNvPr id="151" name="Google Shape;151;p19"/>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2">
    <p:spTree>
      <p:nvGrpSpPr>
        <p:cNvPr id="152" name="Shape 152"/>
        <p:cNvGrpSpPr/>
        <p:nvPr/>
      </p:nvGrpSpPr>
      <p:grpSpPr>
        <a:xfrm>
          <a:off x="0" y="0"/>
          <a:ext cx="0" cy="0"/>
          <a:chOff x="0" y="0"/>
          <a:chExt cx="0" cy="0"/>
        </a:xfrm>
      </p:grpSpPr>
      <p:pic>
        <p:nvPicPr>
          <p:cNvPr descr="Picture 2097151" id="153" name="Google Shape;153;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54" name="Google Shape;154;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55" name="Google Shape;155;p2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56" name="Google Shape;156;p2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57" name="Google Shape;157;p2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20"/>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9" name="Google Shape;159;p20"/>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pic>
        <p:nvPicPr>
          <p:cNvPr descr="Picture 2097151" id="16" name="Google Shape;16;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7" name="Google Shape;17;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8" name="Google Shape;18;p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 name="Google Shape;19;p3"/>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 name="Google Shape;20;p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3">
    <p:spTree>
      <p:nvGrpSpPr>
        <p:cNvPr id="160" name="Shape 160"/>
        <p:cNvGrpSpPr/>
        <p:nvPr/>
      </p:nvGrpSpPr>
      <p:grpSpPr>
        <a:xfrm>
          <a:off x="0" y="0"/>
          <a:ext cx="0" cy="0"/>
          <a:chOff x="0" y="0"/>
          <a:chExt cx="0" cy="0"/>
        </a:xfrm>
      </p:grpSpPr>
      <p:pic>
        <p:nvPicPr>
          <p:cNvPr descr="Picture 2097151" id="161" name="Google Shape;161;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62" name="Google Shape;162;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63" name="Google Shape;163;p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64" name="Google Shape;164;p2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65" name="Google Shape;165;p2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1"/>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67" name="Google Shape;167;p21"/>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3">
    <p:spTree>
      <p:nvGrpSpPr>
        <p:cNvPr id="168" name="Shape 168"/>
        <p:cNvGrpSpPr/>
        <p:nvPr/>
      </p:nvGrpSpPr>
      <p:grpSpPr>
        <a:xfrm>
          <a:off x="0" y="0"/>
          <a:ext cx="0" cy="0"/>
          <a:chOff x="0" y="0"/>
          <a:chExt cx="0" cy="0"/>
        </a:xfrm>
      </p:grpSpPr>
      <p:pic>
        <p:nvPicPr>
          <p:cNvPr descr="Picture 2097151" id="169" name="Google Shape;169;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0" name="Google Shape;170;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1" name="Google Shape;171;p2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72" name="Google Shape;172;p2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73" name="Google Shape;173;p2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22"/>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75" name="Google Shape;175;p22"/>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3">
    <p:spTree>
      <p:nvGrpSpPr>
        <p:cNvPr id="176" name="Shape 176"/>
        <p:cNvGrpSpPr/>
        <p:nvPr/>
      </p:nvGrpSpPr>
      <p:grpSpPr>
        <a:xfrm>
          <a:off x="0" y="0"/>
          <a:ext cx="0" cy="0"/>
          <a:chOff x="0" y="0"/>
          <a:chExt cx="0" cy="0"/>
        </a:xfrm>
      </p:grpSpPr>
      <p:pic>
        <p:nvPicPr>
          <p:cNvPr descr="Picture 2097151" id="177" name="Google Shape;177;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8" name="Google Shape;178;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9" name="Google Shape;179;p2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0" name="Google Shape;180;p2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1" name="Google Shape;181;p2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23"/>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83" name="Google Shape;183;p23"/>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3">
    <p:spTree>
      <p:nvGrpSpPr>
        <p:cNvPr id="184" name="Shape 184"/>
        <p:cNvGrpSpPr/>
        <p:nvPr/>
      </p:nvGrpSpPr>
      <p:grpSpPr>
        <a:xfrm>
          <a:off x="0" y="0"/>
          <a:ext cx="0" cy="0"/>
          <a:chOff x="0" y="0"/>
          <a:chExt cx="0" cy="0"/>
        </a:xfrm>
      </p:grpSpPr>
      <p:pic>
        <p:nvPicPr>
          <p:cNvPr descr="Picture 2097151" id="185" name="Google Shape;185;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86" name="Google Shape;186;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87" name="Google Shape;187;p2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8" name="Google Shape;188;p2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9" name="Google Shape;189;p2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4"/>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91" name="Google Shape;191;p24"/>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92" name="Google Shape;192;p24"/>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193" name="Shape 193"/>
        <p:cNvGrpSpPr/>
        <p:nvPr/>
      </p:nvGrpSpPr>
      <p:grpSpPr>
        <a:xfrm>
          <a:off x="0" y="0"/>
          <a:ext cx="0" cy="0"/>
          <a:chOff x="0" y="0"/>
          <a:chExt cx="0" cy="0"/>
        </a:xfrm>
      </p:grpSpPr>
      <p:pic>
        <p:nvPicPr>
          <p:cNvPr descr="Picture 2097151" id="194" name="Google Shape;194;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95" name="Google Shape;195;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96" name="Google Shape;196;p2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7" name="Google Shape;197;p2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98" name="Google Shape;198;p2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2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3">
    <p:spTree>
      <p:nvGrpSpPr>
        <p:cNvPr id="200" name="Shape 200"/>
        <p:cNvGrpSpPr/>
        <p:nvPr/>
      </p:nvGrpSpPr>
      <p:grpSpPr>
        <a:xfrm>
          <a:off x="0" y="0"/>
          <a:ext cx="0" cy="0"/>
          <a:chOff x="0" y="0"/>
          <a:chExt cx="0" cy="0"/>
        </a:xfrm>
      </p:grpSpPr>
      <p:pic>
        <p:nvPicPr>
          <p:cNvPr descr="Picture 2097151" id="201" name="Google Shape;201;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02" name="Google Shape;202;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03" name="Google Shape;203;p2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04" name="Google Shape;204;p2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5" name="Google Shape;205;p2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26"/>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07" name="Google Shape;207;p26"/>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208" name="Google Shape;208;p26"/>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3">
    <p:spTree>
      <p:nvGrpSpPr>
        <p:cNvPr id="209" name="Shape 209"/>
        <p:cNvGrpSpPr/>
        <p:nvPr/>
      </p:nvGrpSpPr>
      <p:grpSpPr>
        <a:xfrm>
          <a:off x="0" y="0"/>
          <a:ext cx="0" cy="0"/>
          <a:chOff x="0" y="0"/>
          <a:chExt cx="0" cy="0"/>
        </a:xfrm>
      </p:grpSpPr>
      <p:pic>
        <p:nvPicPr>
          <p:cNvPr descr="Picture 2097151" id="210" name="Google Shape;210;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11" name="Google Shape;211;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12" name="Google Shape;212;p2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13" name="Google Shape;213;p2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14" name="Google Shape;214;p2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27"/>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16" name="Google Shape;216;p27"/>
          <p:cNvSpPr/>
          <p:nvPr>
            <p:ph idx="2" type="pic"/>
          </p:nvPr>
        </p:nvSpPr>
        <p:spPr>
          <a:xfrm>
            <a:off x="1792288" y="612775"/>
            <a:ext cx="5486401" cy="4114800"/>
          </a:xfrm>
          <a:prstGeom prst="rect">
            <a:avLst/>
          </a:prstGeom>
          <a:noFill/>
          <a:ln>
            <a:noFill/>
          </a:ln>
        </p:spPr>
      </p:sp>
      <p:sp>
        <p:nvSpPr>
          <p:cNvPr id="217" name="Google Shape;217;p27"/>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1" name="Shape 21"/>
        <p:cNvGrpSpPr/>
        <p:nvPr/>
      </p:nvGrpSpPr>
      <p:grpSpPr>
        <a:xfrm>
          <a:off x="0" y="0"/>
          <a:ext cx="0" cy="0"/>
          <a:chOff x="0" y="0"/>
          <a:chExt cx="0" cy="0"/>
        </a:xfrm>
      </p:grpSpPr>
      <p:pic>
        <p:nvPicPr>
          <p:cNvPr descr="Picture 2097151" id="22" name="Google Shape;22;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23" name="Google Shape;23;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24" name="Google Shape;24;p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5" name="Google Shape;25;p4"/>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6" name="Google Shape;26;p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8" name="Google Shape;28;p4"/>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29" name="Shape 29"/>
        <p:cNvGrpSpPr/>
        <p:nvPr/>
      </p:nvGrpSpPr>
      <p:grpSpPr>
        <a:xfrm>
          <a:off x="0" y="0"/>
          <a:ext cx="0" cy="0"/>
          <a:chOff x="0" y="0"/>
          <a:chExt cx="0" cy="0"/>
        </a:xfrm>
      </p:grpSpPr>
      <p:pic>
        <p:nvPicPr>
          <p:cNvPr descr="Picture 2097151" id="30" name="Google Shape;30;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31" name="Google Shape;31;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32" name="Google Shape;32;p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3" name="Google Shape;33;p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34" name="Google Shape;34;p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36" name="Shape 36"/>
        <p:cNvGrpSpPr/>
        <p:nvPr/>
      </p:nvGrpSpPr>
      <p:grpSpPr>
        <a:xfrm>
          <a:off x="0" y="0"/>
          <a:ext cx="0" cy="0"/>
          <a:chOff x="0" y="0"/>
          <a:chExt cx="0" cy="0"/>
        </a:xfrm>
      </p:grpSpPr>
      <p:pic>
        <p:nvPicPr>
          <p:cNvPr descr="Picture 2097151" id="37" name="Google Shape;37;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38" name="Google Shape;38;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39" name="Google Shape;39;p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0" name="Google Shape;40;p6"/>
          <p:cNvSpPr txBox="1"/>
          <p:nvPr/>
        </p:nvSpPr>
        <p:spPr>
          <a:xfrm>
            <a:off x="381000" y="6567169"/>
            <a:ext cx="4480561" cy="762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1" name="Google Shape;41;p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2" name="Shape 42"/>
        <p:cNvGrpSpPr/>
        <p:nvPr/>
      </p:nvGrpSpPr>
      <p:grpSpPr>
        <a:xfrm>
          <a:off x="0" y="0"/>
          <a:ext cx="0" cy="0"/>
          <a:chOff x="0" y="0"/>
          <a:chExt cx="0" cy="0"/>
        </a:xfrm>
      </p:grpSpPr>
      <p:pic>
        <p:nvPicPr>
          <p:cNvPr descr="Picture 2097151" id="43" name="Google Shape;43;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44" name="Google Shape;44;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45" name="Google Shape;45;p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6" name="Google Shape;46;p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7" name="Google Shape;47;p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7"/>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49" name="Google Shape;49;p7"/>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0" name="Shape 50"/>
        <p:cNvGrpSpPr/>
        <p:nvPr/>
      </p:nvGrpSpPr>
      <p:grpSpPr>
        <a:xfrm>
          <a:off x="0" y="0"/>
          <a:ext cx="0" cy="0"/>
          <a:chOff x="0" y="0"/>
          <a:chExt cx="0" cy="0"/>
        </a:xfrm>
      </p:grpSpPr>
      <p:pic>
        <p:nvPicPr>
          <p:cNvPr descr="Picture 2097151" id="51" name="Google Shape;51;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52" name="Google Shape;52;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53" name="Google Shape;53;p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4" name="Google Shape;54;p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55" name="Google Shape;55;p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8"/>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57" name="Google Shape;57;p8"/>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58" name="Shape 58"/>
        <p:cNvGrpSpPr/>
        <p:nvPr/>
      </p:nvGrpSpPr>
      <p:grpSpPr>
        <a:xfrm>
          <a:off x="0" y="0"/>
          <a:ext cx="0" cy="0"/>
          <a:chOff x="0" y="0"/>
          <a:chExt cx="0" cy="0"/>
        </a:xfrm>
      </p:grpSpPr>
      <p:pic>
        <p:nvPicPr>
          <p:cNvPr descr="Picture 2097151" id="59" name="Google Shape;59;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0" name="Google Shape;60;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1" name="Google Shape;61;p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2" name="Google Shape;62;p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63" name="Google Shape;63;p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65" name="Google Shape;65;p9"/>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66" name="Shape 66"/>
        <p:cNvGrpSpPr/>
        <p:nvPr/>
      </p:nvGrpSpPr>
      <p:grpSpPr>
        <a:xfrm>
          <a:off x="0" y="0"/>
          <a:ext cx="0" cy="0"/>
          <a:chOff x="0" y="0"/>
          <a:chExt cx="0" cy="0"/>
        </a:xfrm>
      </p:grpSpPr>
      <p:pic>
        <p:nvPicPr>
          <p:cNvPr descr="Picture 2097151" id="67" name="Google Shape;67;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8" name="Google Shape;68;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9" name="Google Shape;69;p1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0" name="Google Shape;70;p1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1" name="Google Shape;71;p1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73" name="Google Shape;73;p10"/>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5.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2097151" id="6" name="Google Shape;6;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2" id="7" name="Google Shape;7;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3" id="8" name="Google Shape;8;p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9" name="Google Shape;9;p1"/>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 name="Google Shape;10;p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type="title"/>
          </p:nvPr>
        </p:nvSpPr>
        <p:spPr>
          <a:xfrm>
            <a:off x="457200" y="0"/>
            <a:ext cx="8229600" cy="1417638"/>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1pPr>
            <a:lvl2pPr lvl="1"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2pPr>
            <a:lvl3pPr lvl="2"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3pPr>
            <a:lvl4pPr lvl="3"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4pPr>
            <a:lvl5pPr lvl="4"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5pPr>
            <a:lvl6pPr lvl="5"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6pPr>
            <a:lvl7pPr lvl="6"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7pPr>
            <a:lvl8pPr lvl="7"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8pPr>
            <a:lvl9pPr lvl="8"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9pPr>
          </a:lstStyle>
          <a:p/>
        </p:txBody>
      </p:sp>
      <p:sp>
        <p:nvSpPr>
          <p:cNvPr id="12" name="Google Shape;12;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349123" lvl="0" marL="457200" marR="0" rtl="0" algn="l">
              <a:lnSpc>
                <a:spcPct val="100000"/>
              </a:lnSpc>
              <a:spcBef>
                <a:spcPts val="600"/>
              </a:spcBef>
              <a:spcAft>
                <a:spcPts val="0"/>
              </a:spcAft>
              <a:buClr>
                <a:srgbClr val="B13F9A"/>
              </a:buClr>
              <a:buSzPts val="1898"/>
              <a:buFont typeface="Calibri"/>
              <a:buChar char="⦿"/>
              <a:defRPr b="0" i="0" sz="2600" u="none" cap="none" strike="noStrike">
                <a:solidFill>
                  <a:srgbClr val="000000"/>
                </a:solidFill>
                <a:latin typeface="Calibri"/>
                <a:ea typeface="Calibri"/>
                <a:cs typeface="Calibri"/>
                <a:sym typeface="Calibri"/>
              </a:defRPr>
            </a:lvl1pPr>
            <a:lvl2pPr indent="-360680" lvl="1" marL="9144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2pPr>
            <a:lvl3pPr indent="-327660" lvl="2" marL="1371600" marR="0" rtl="0" algn="l">
              <a:lnSpc>
                <a:spcPct val="100000"/>
              </a:lnSpc>
              <a:spcBef>
                <a:spcPts val="600"/>
              </a:spcBef>
              <a:spcAft>
                <a:spcPts val="0"/>
              </a:spcAft>
              <a:buClr>
                <a:srgbClr val="B13F9A"/>
              </a:buClr>
              <a:buSzPts val="1560"/>
              <a:buFont typeface="Calibri"/>
              <a:buChar char="○"/>
              <a:defRPr b="0" i="0" sz="2600" u="none" cap="none" strike="noStrike">
                <a:solidFill>
                  <a:srgbClr val="000000"/>
                </a:solidFill>
                <a:latin typeface="Calibri"/>
                <a:ea typeface="Calibri"/>
                <a:cs typeface="Calibri"/>
                <a:sym typeface="Calibri"/>
              </a:defRPr>
            </a:lvl3pPr>
            <a:lvl4pPr indent="-360680" lvl="3" marL="18288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4pPr>
            <a:lvl5pPr indent="-344170" lvl="4" marL="22860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5pPr>
            <a:lvl6pPr indent="-344170" lvl="5" marL="27432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6pPr>
            <a:lvl7pPr indent="-344170" lvl="6" marL="32004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7pPr>
            <a:lvl8pPr indent="-344170" lvl="7" marL="36576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8pPr>
            <a:lvl9pPr indent="-344170" lvl="8" marL="41148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link.springer.com/chapter/10.1007/978-981-19-9228-5_38" TargetMode="External"/><Relationship Id="rId4" Type="http://schemas.openxmlformats.org/officeDocument/2006/relationships/hyperlink" Target="https://iopscience.iop.org/article/10.1088/1757-899X/336/1/01201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ieeexplore.ieee.org/document/8528086" TargetMode="External"/><Relationship Id="rId4" Type="http://schemas.openxmlformats.org/officeDocument/2006/relationships/hyperlink" Target="https://dl.acm.org/doi/abs/10.1145/3322645.332267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5.png"/><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pic>
        <p:nvPicPr>
          <p:cNvPr descr="Title 2097154" id="223" name="Google Shape;223;p28"/>
          <p:cNvPicPr preferRelativeResize="0"/>
          <p:nvPr/>
        </p:nvPicPr>
        <p:blipFill rotWithShape="1">
          <a:blip r:embed="rId3">
            <a:alphaModFix/>
          </a:blip>
          <a:srcRect b="0" l="0" r="0" t="0"/>
          <a:stretch/>
        </p:blipFill>
        <p:spPr>
          <a:xfrm>
            <a:off x="-6350" y="146050"/>
            <a:ext cx="8242300" cy="549275"/>
          </a:xfrm>
          <a:prstGeom prst="rect">
            <a:avLst/>
          </a:prstGeom>
          <a:noFill/>
          <a:ln>
            <a:noFill/>
          </a:ln>
        </p:spPr>
      </p:pic>
      <p:sp>
        <p:nvSpPr>
          <p:cNvPr id="224" name="Google Shape;224;p28"/>
          <p:cNvSpPr txBox="1"/>
          <p:nvPr/>
        </p:nvSpPr>
        <p:spPr>
          <a:xfrm>
            <a:off x="729288" y="3932872"/>
            <a:ext cx="4480500" cy="1354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Team :</a:t>
            </a:r>
            <a:r>
              <a:rPr b="1" i="0" lang="en-US" sz="1800" u="none" cap="none" strike="noStrike">
                <a:solidFill>
                  <a:srgbClr val="FFFFFF"/>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Bandra Anusha				 (21E51A6704)</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Adithya chilupuri 			 </a:t>
            </a:r>
            <a:r>
              <a:rPr lang="en-US" sz="1600">
                <a:solidFill>
                  <a:schemeClr val="lt1"/>
                </a:solidFill>
                <a:latin typeface="Times New Roman"/>
                <a:ea typeface="Times New Roman"/>
                <a:cs typeface="Times New Roman"/>
                <a:sym typeface="Times New Roman"/>
              </a:rPr>
              <a:t>(21E51A6707)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Thakur Aryan Singh </a:t>
            </a:r>
            <a:r>
              <a:rPr lang="en-US" sz="1600">
                <a:solidFill>
                  <a:schemeClr val="lt1"/>
                </a:solidFill>
                <a:latin typeface="Times New Roman"/>
                <a:ea typeface="Times New Roman"/>
                <a:cs typeface="Times New Roman"/>
                <a:sym typeface="Times New Roman"/>
              </a:rPr>
              <a:t> 			 (21E51A6760)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V.Ramesh					 </a:t>
            </a:r>
            <a:r>
              <a:rPr lang="en-US" sz="1600">
                <a:solidFill>
                  <a:schemeClr val="lt1"/>
                </a:solidFill>
                <a:latin typeface="Times New Roman"/>
                <a:ea typeface="Times New Roman"/>
                <a:cs typeface="Times New Roman"/>
                <a:sym typeface="Times New Roman"/>
              </a:rPr>
              <a:t>(21E51A6762) </a:t>
            </a:r>
            <a:endParaRPr sz="1600">
              <a:solidFill>
                <a:schemeClr val="lt1"/>
              </a:solidFill>
              <a:latin typeface="Times New Roman"/>
              <a:ea typeface="Times New Roman"/>
              <a:cs typeface="Times New Roman"/>
              <a:sym typeface="Times New Roman"/>
            </a:endParaRPr>
          </a:p>
        </p:txBody>
      </p:sp>
      <p:sp>
        <p:nvSpPr>
          <p:cNvPr id="225" name="Google Shape;225;p28"/>
          <p:cNvSpPr txBox="1"/>
          <p:nvPr/>
        </p:nvSpPr>
        <p:spPr>
          <a:xfrm>
            <a:off x="5697219" y="3719512"/>
            <a:ext cx="1694181" cy="369332"/>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Guide: </a:t>
            </a:r>
            <a:endParaRPr b="1">
              <a:latin typeface="Times New Roman"/>
              <a:ea typeface="Times New Roman"/>
              <a:cs typeface="Times New Roman"/>
              <a:sym typeface="Times New Roman"/>
            </a:endParaRPr>
          </a:p>
        </p:txBody>
      </p:sp>
      <p:sp>
        <p:nvSpPr>
          <p:cNvPr id="226" name="Google Shape;226;p28"/>
          <p:cNvSpPr txBox="1"/>
          <p:nvPr/>
        </p:nvSpPr>
        <p:spPr>
          <a:xfrm>
            <a:off x="664575" y="792800"/>
            <a:ext cx="5852100" cy="2512500"/>
          </a:xfrm>
          <a:prstGeom prst="rect">
            <a:avLst/>
          </a:prstGeom>
          <a:noFill/>
          <a:ln>
            <a:noFill/>
          </a:ln>
        </p:spPr>
        <p:txBody>
          <a:bodyPr anchorCtr="0" anchor="t" bIns="45700" lIns="45700" spcFirstLastPara="1" rIns="45700" wrap="square" tIns="45700">
            <a:spAutoFit/>
          </a:bodyPr>
          <a:lstStyle/>
          <a:p>
            <a:pPr indent="0" lvl="0" marL="0" rtl="0" algn="ctr">
              <a:spcBef>
                <a:spcPts val="1055"/>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Computer Science and Engineering with Data Science(CSD)</a:t>
            </a:r>
            <a:endParaRPr b="1" sz="2400">
              <a:solidFill>
                <a:schemeClr val="lt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800">
              <a:solidFill>
                <a:schemeClr val="lt1"/>
              </a:solidFill>
            </a:endParaRPr>
          </a:p>
          <a:p>
            <a:pPr indent="0" lvl="0" marL="1828800" rtl="0" algn="l">
              <a:lnSpc>
                <a:spcPct val="107916"/>
              </a:lnSpc>
              <a:spcBef>
                <a:spcPts val="800"/>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  Mini Project (2024-2025) </a:t>
            </a:r>
            <a:endParaRPr b="1" sz="2400">
              <a:solidFill>
                <a:schemeClr val="lt1"/>
              </a:solidFill>
              <a:latin typeface="Times New Roman"/>
              <a:ea typeface="Times New Roman"/>
              <a:cs typeface="Times New Roman"/>
              <a:sym typeface="Times New Roman"/>
            </a:endParaRPr>
          </a:p>
          <a:p>
            <a:pPr indent="457200" lvl="0" marL="1371600" rtl="0" algn="l">
              <a:lnSpc>
                <a:spcPct val="107916"/>
              </a:lnSpc>
              <a:spcBef>
                <a:spcPts val="800"/>
              </a:spcBef>
              <a:spcAft>
                <a:spcPts val="0"/>
              </a:spcAft>
              <a:buClr>
                <a:schemeClr val="dk1"/>
              </a:buClr>
              <a:buSzPts val="1100"/>
              <a:buFont typeface="Arial"/>
              <a:buNone/>
            </a:pPr>
            <a:r>
              <a:rPr b="1" lang="en-US" sz="2400">
                <a:solidFill>
                  <a:schemeClr val="lt1"/>
                </a:solidFill>
                <a:latin typeface="Times New Roman"/>
                <a:ea typeface="Times New Roman"/>
                <a:cs typeface="Times New Roman"/>
                <a:sym typeface="Times New Roman"/>
              </a:rPr>
              <a:t>   IV B.Tech I Semester</a:t>
            </a:r>
            <a:endParaRPr b="1" sz="2400">
              <a:solidFill>
                <a:schemeClr val="lt1"/>
              </a:solidFill>
              <a:latin typeface="Times New Roman"/>
              <a:ea typeface="Times New Roman"/>
              <a:cs typeface="Times New Roman"/>
              <a:sym typeface="Times New Roman"/>
            </a:endParaRPr>
          </a:p>
          <a:p>
            <a:pPr indent="0" lvl="0" marL="0" marR="0" rtl="0" algn="ctr">
              <a:lnSpc>
                <a:spcPct val="100000"/>
              </a:lnSpc>
              <a:spcBef>
                <a:spcPts val="800"/>
              </a:spcBef>
              <a:spcAft>
                <a:spcPts val="0"/>
              </a:spcAft>
              <a:buClr>
                <a:srgbClr val="FFFFFF"/>
              </a:buClr>
              <a:buSzPts val="2000"/>
              <a:buFont typeface="Arial"/>
              <a:buNone/>
            </a:pPr>
            <a:r>
              <a:t/>
            </a:r>
            <a:endParaRPr b="1" sz="1800">
              <a:solidFill>
                <a:schemeClr val="lt1"/>
              </a:solidFill>
            </a:endParaRPr>
          </a:p>
        </p:txBody>
      </p:sp>
      <p:sp>
        <p:nvSpPr>
          <p:cNvPr id="227" name="Google Shape;227;p28"/>
          <p:cNvSpPr txBox="1"/>
          <p:nvPr/>
        </p:nvSpPr>
        <p:spPr>
          <a:xfrm>
            <a:off x="1126800" y="2925350"/>
            <a:ext cx="689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solidFill>
                  <a:schemeClr val="lt1"/>
                </a:solidFill>
                <a:latin typeface="Times New Roman"/>
                <a:ea typeface="Times New Roman"/>
                <a:cs typeface="Times New Roman"/>
                <a:sym typeface="Times New Roman"/>
              </a:rPr>
              <a:t> 		ML-Driven Customer Segmentation</a:t>
            </a:r>
            <a:endParaRPr sz="2400">
              <a:solidFill>
                <a:schemeClr val="lt1"/>
              </a:solidFill>
              <a:latin typeface="Calibri"/>
              <a:ea typeface="Calibri"/>
              <a:cs typeface="Calibri"/>
              <a:sym typeface="Calibri"/>
            </a:endParaRPr>
          </a:p>
        </p:txBody>
      </p:sp>
      <p:sp>
        <p:nvSpPr>
          <p:cNvPr id="228" name="Google Shape;228;p28"/>
          <p:cNvSpPr txBox="1"/>
          <p:nvPr/>
        </p:nvSpPr>
        <p:spPr>
          <a:xfrm>
            <a:off x="5844300" y="4217825"/>
            <a:ext cx="3299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Mr.Nava Kishore</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7"/>
          <p:cNvSpPr txBox="1"/>
          <p:nvPr/>
        </p:nvSpPr>
        <p:spPr>
          <a:xfrm>
            <a:off x="278100" y="0"/>
            <a:ext cx="85878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Dashboard</a:t>
            </a:r>
            <a:endParaRPr b="1" sz="3800">
              <a:solidFill>
                <a:schemeClr val="lt1"/>
              </a:solidFill>
              <a:latin typeface="Times New Roman"/>
              <a:ea typeface="Times New Roman"/>
              <a:cs typeface="Times New Roman"/>
              <a:sym typeface="Times New Roman"/>
            </a:endParaRPr>
          </a:p>
        </p:txBody>
      </p:sp>
      <p:sp>
        <p:nvSpPr>
          <p:cNvPr id="298" name="Google Shape;298;p37"/>
          <p:cNvSpPr txBox="1"/>
          <p:nvPr/>
        </p:nvSpPr>
        <p:spPr>
          <a:xfrm>
            <a:off x="717925" y="1344050"/>
            <a:ext cx="847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latin typeface="Calibri"/>
              <a:ea typeface="Calibri"/>
              <a:cs typeface="Calibri"/>
              <a:sym typeface="Calibri"/>
            </a:endParaRPr>
          </a:p>
        </p:txBody>
      </p:sp>
      <p:pic>
        <p:nvPicPr>
          <p:cNvPr id="299" name="Google Shape;299;p37"/>
          <p:cNvPicPr preferRelativeResize="0"/>
          <p:nvPr/>
        </p:nvPicPr>
        <p:blipFill>
          <a:blip r:embed="rId3">
            <a:alphaModFix/>
          </a:blip>
          <a:stretch>
            <a:fillRect/>
          </a:stretch>
        </p:blipFill>
        <p:spPr>
          <a:xfrm>
            <a:off x="631813" y="1443163"/>
            <a:ext cx="7880374" cy="443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8"/>
          <p:cNvSpPr txBox="1"/>
          <p:nvPr/>
        </p:nvSpPr>
        <p:spPr>
          <a:xfrm>
            <a:off x="234575" y="0"/>
            <a:ext cx="8082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CONCLUSION</a:t>
            </a:r>
            <a:endParaRPr b="1" sz="3800">
              <a:solidFill>
                <a:schemeClr val="lt1"/>
              </a:solidFill>
              <a:latin typeface="Times New Roman"/>
              <a:ea typeface="Times New Roman"/>
              <a:cs typeface="Times New Roman"/>
              <a:sym typeface="Times New Roman"/>
            </a:endParaRPr>
          </a:p>
        </p:txBody>
      </p:sp>
      <p:sp>
        <p:nvSpPr>
          <p:cNvPr id="305" name="Google Shape;305;p38"/>
          <p:cNvSpPr txBox="1"/>
          <p:nvPr/>
        </p:nvSpPr>
        <p:spPr>
          <a:xfrm>
            <a:off x="530850" y="947400"/>
            <a:ext cx="8082300" cy="59106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The customer profiling analysis provides valuable insights into the distinct characteristics of each cluster, facilitating the development of targeted marketing strategies:</a:t>
            </a: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Cluster 1</a:t>
            </a:r>
            <a:r>
              <a:rPr lang="en-US" sz="1800">
                <a:solidFill>
                  <a:schemeClr val="dk1"/>
                </a:solidFill>
                <a:latin typeface="Times New Roman"/>
                <a:ea typeface="Times New Roman"/>
                <a:cs typeface="Times New Roman"/>
                <a:sym typeface="Times New Roman"/>
              </a:rPr>
              <a:t> represents our </a:t>
            </a:r>
            <a:r>
              <a:rPr b="1" lang="en-US" sz="1800">
                <a:solidFill>
                  <a:schemeClr val="dk1"/>
                </a:solidFill>
                <a:latin typeface="Times New Roman"/>
                <a:ea typeface="Times New Roman"/>
                <a:cs typeface="Times New Roman"/>
                <a:sym typeface="Times New Roman"/>
              </a:rPr>
              <a:t>star customer segment</a:t>
            </a:r>
            <a:r>
              <a:rPr lang="en-US" sz="1800">
                <a:solidFill>
                  <a:schemeClr val="dk1"/>
                </a:solidFill>
                <a:latin typeface="Times New Roman"/>
                <a:ea typeface="Times New Roman"/>
                <a:cs typeface="Times New Roman"/>
                <a:sym typeface="Times New Roman"/>
              </a:rPr>
              <a:t>, characterized by high-income, non-parents. Prioritizing this group for premium offerings and exclusive promotions can drive significant revenue growth.</a:t>
            </a: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Cluster 0</a:t>
            </a:r>
            <a:r>
              <a:rPr lang="en-US" sz="1800">
                <a:solidFill>
                  <a:schemeClr val="dk1"/>
                </a:solidFill>
                <a:latin typeface="Times New Roman"/>
                <a:ea typeface="Times New Roman"/>
                <a:cs typeface="Times New Roman"/>
                <a:sym typeface="Times New Roman"/>
              </a:rPr>
              <a:t>, comprised of older parents with teenagers, presents opportunities for family-oriented marketing initiatives that cater to their specific needs and preferences.</a:t>
            </a: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Cluster 3</a:t>
            </a:r>
            <a:r>
              <a:rPr lang="en-US" sz="1800">
                <a:solidFill>
                  <a:schemeClr val="dk1"/>
                </a:solidFill>
                <a:latin typeface="Times New Roman"/>
                <a:ea typeface="Times New Roman"/>
                <a:cs typeface="Times New Roman"/>
                <a:sym typeface="Times New Roman"/>
              </a:rPr>
              <a:t> consists of lower-income parents, indicating a need for affordable product offerings and support programs to enhance their shopping experience and foster loyalty.</a:t>
            </a: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Cluster 2</a:t>
            </a:r>
            <a:r>
              <a:rPr lang="en-US" sz="1800">
                <a:solidFill>
                  <a:schemeClr val="dk1"/>
                </a:solidFill>
                <a:latin typeface="Times New Roman"/>
                <a:ea typeface="Times New Roman"/>
                <a:cs typeface="Times New Roman"/>
                <a:sym typeface="Times New Roman"/>
              </a:rPr>
              <a:t>, featuring younger parents with young children, reveals potential for targeted marketing focused on early childhood products, supporting their developmental needs.</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By leveraging these insights, the marketing team can implement tailored strategies that resonate with each customer segment, ultimately enhancing engagement, increasing customer satisfaction, and driving overall sales growth.</a:t>
            </a:r>
            <a:endParaRPr sz="1800">
              <a:solidFill>
                <a:schemeClr val="dk1"/>
              </a:solidFill>
              <a:latin typeface="Times New Roman"/>
              <a:ea typeface="Times New Roman"/>
              <a:cs typeface="Times New Roman"/>
              <a:sym typeface="Times New Roman"/>
            </a:endParaRPr>
          </a:p>
          <a:p>
            <a:pPr indent="0" lvl="0" marL="457200" rtl="0" algn="just">
              <a:lnSpc>
                <a:spcPct val="100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idx="12" type="sldNum"/>
          </p:nvPr>
        </p:nvSpPr>
        <p:spPr>
          <a:xfrm>
            <a:off x="8761413" y="6521449"/>
            <a:ext cx="1270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311" name="Google Shape;311;p39"/>
          <p:cNvSpPr txBox="1"/>
          <p:nvPr>
            <p:ph idx="4294967295" type="body"/>
          </p:nvPr>
        </p:nvSpPr>
        <p:spPr>
          <a:xfrm>
            <a:off x="2139450" y="2242050"/>
            <a:ext cx="5524500" cy="1796700"/>
          </a:xfrm>
          <a:prstGeom prst="rect">
            <a:avLst/>
          </a:prstGeom>
          <a:noFill/>
          <a:ln>
            <a:noFill/>
          </a:ln>
        </p:spPr>
        <p:txBody>
          <a:bodyPr anchorCtr="0" anchor="t" bIns="45700" lIns="45700" spcFirstLastPara="1" rIns="45700" wrap="square" tIns="45700">
            <a:normAutofit/>
          </a:bodyPr>
          <a:lstStyle/>
          <a:p>
            <a:pPr indent="-273050" lvl="0" marL="273050" rtl="0" algn="ctr">
              <a:lnSpc>
                <a:spcPct val="100000"/>
              </a:lnSpc>
              <a:spcBef>
                <a:spcPts val="600"/>
              </a:spcBef>
              <a:spcAft>
                <a:spcPts val="0"/>
              </a:spcAft>
              <a:buSzPts val="6800"/>
              <a:buFont typeface="Noto Sans Symbols"/>
              <a:buNone/>
            </a:pPr>
            <a:r>
              <a:rPr b="1" lang="en-US" sz="6500">
                <a:solidFill>
                  <a:schemeClr val="lt1"/>
                </a:solidFill>
                <a:latin typeface="Times New Roman"/>
                <a:ea typeface="Times New Roman"/>
                <a:cs typeface="Times New Roman"/>
                <a:sym typeface="Times New Roman"/>
              </a:rPr>
              <a:t>THANK YOU</a:t>
            </a:r>
            <a:endParaRPr b="1" sz="65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5" name="Shape 315"/>
        <p:cNvGrpSpPr/>
        <p:nvPr/>
      </p:nvGrpSpPr>
      <p:grpSpPr>
        <a:xfrm>
          <a:off x="0" y="0"/>
          <a:ext cx="0" cy="0"/>
          <a:chOff x="0" y="0"/>
          <a:chExt cx="0" cy="0"/>
        </a:xfrm>
      </p:grpSpPr>
      <p:sp>
        <p:nvSpPr>
          <p:cNvPr id="316" name="Google Shape;316;p40"/>
          <p:cNvSpPr txBox="1"/>
          <p:nvPr/>
        </p:nvSpPr>
        <p:spPr>
          <a:xfrm>
            <a:off x="357150" y="0"/>
            <a:ext cx="8429700" cy="141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Data Cleaning </a:t>
            </a:r>
            <a:endParaRPr b="1" sz="3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600">
              <a:solidFill>
                <a:schemeClr val="lt1"/>
              </a:solidFill>
              <a:latin typeface="Times New Roman"/>
              <a:ea typeface="Times New Roman"/>
              <a:cs typeface="Times New Roman"/>
              <a:sym typeface="Times New Roman"/>
            </a:endParaRPr>
          </a:p>
        </p:txBody>
      </p:sp>
      <p:sp>
        <p:nvSpPr>
          <p:cNvPr id="317" name="Google Shape;317;p40"/>
          <p:cNvSpPr txBox="1"/>
          <p:nvPr/>
        </p:nvSpPr>
        <p:spPr>
          <a:xfrm>
            <a:off x="542700" y="1029250"/>
            <a:ext cx="8058600" cy="5713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Missing Values</a:t>
            </a:r>
            <a:r>
              <a:rPr lang="en-US" sz="1800">
                <a:solidFill>
                  <a:schemeClr val="dk1"/>
                </a:solidFill>
                <a:latin typeface="Times New Roman"/>
                <a:ea typeface="Times New Roman"/>
                <a:cs typeface="Times New Roman"/>
                <a:sym typeface="Times New Roman"/>
              </a:rPr>
              <a:t>: Dropped 1.07% rows with missing Income values, reducing the dataset from 2240 to 2216 records.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Datetime Parsing</a:t>
            </a:r>
            <a:r>
              <a:rPr lang="en-US" sz="1800">
                <a:solidFill>
                  <a:schemeClr val="dk1"/>
                </a:solidFill>
                <a:latin typeface="Times New Roman"/>
                <a:ea typeface="Times New Roman"/>
                <a:cs typeface="Times New Roman"/>
                <a:sym typeface="Times New Roman"/>
              </a:rPr>
              <a:t>: Converted Dt_Customer to datetime format; calculated Customer_For (days since registration) based on the most recent date (2014-12-06).</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Feature Engineering</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Age</a:t>
            </a:r>
            <a:r>
              <a:rPr lang="en-US" sz="1800">
                <a:solidFill>
                  <a:schemeClr val="dk1"/>
                </a:solidFill>
                <a:latin typeface="Times New Roman"/>
                <a:ea typeface="Times New Roman"/>
                <a:cs typeface="Times New Roman"/>
                <a:sym typeface="Times New Roman"/>
              </a:rPr>
              <a:t>: Derived from Year_Birth.</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Spent</a:t>
            </a:r>
            <a:r>
              <a:rPr lang="en-US" sz="1800">
                <a:solidFill>
                  <a:schemeClr val="dk1"/>
                </a:solidFill>
                <a:latin typeface="Times New Roman"/>
                <a:ea typeface="Times New Roman"/>
                <a:cs typeface="Times New Roman"/>
                <a:sym typeface="Times New Roman"/>
              </a:rPr>
              <a:t>: Total spending across all categories.</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Living_With</a:t>
            </a:r>
            <a:r>
              <a:rPr lang="en-US" sz="1800">
                <a:solidFill>
                  <a:schemeClr val="dk1"/>
                </a:solidFill>
                <a:latin typeface="Times New Roman"/>
                <a:ea typeface="Times New Roman"/>
                <a:cs typeface="Times New Roman"/>
                <a:sym typeface="Times New Roman"/>
              </a:rPr>
              <a:t>: Simplified marital status into "Partner" or "Alone".</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Children &amp; Family_Size</a:t>
            </a:r>
            <a:r>
              <a:rPr lang="en-US" sz="1800">
                <a:solidFill>
                  <a:schemeClr val="dk1"/>
                </a:solidFill>
                <a:latin typeface="Times New Roman"/>
                <a:ea typeface="Times New Roman"/>
                <a:cs typeface="Times New Roman"/>
                <a:sym typeface="Times New Roman"/>
              </a:rPr>
              <a:t>: Combined Kidhome and Teenhome.</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Is_Parent</a:t>
            </a:r>
            <a:r>
              <a:rPr lang="en-US" sz="1800">
                <a:solidFill>
                  <a:schemeClr val="dk1"/>
                </a:solidFill>
                <a:latin typeface="Times New Roman"/>
                <a:ea typeface="Times New Roman"/>
                <a:cs typeface="Times New Roman"/>
                <a:sym typeface="Times New Roman"/>
              </a:rPr>
              <a:t>: Indicator for parenthood.</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Education</a:t>
            </a:r>
            <a:r>
              <a:rPr lang="en-US" sz="1800">
                <a:solidFill>
                  <a:schemeClr val="dk1"/>
                </a:solidFill>
                <a:latin typeface="Times New Roman"/>
                <a:ea typeface="Times New Roman"/>
                <a:cs typeface="Times New Roman"/>
                <a:sym typeface="Times New Roman"/>
              </a:rPr>
              <a:t>: Simplified into "Undergraduate," "Graduate," and "Postgraduate".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Outliers</a:t>
            </a:r>
            <a:r>
              <a:rPr lang="en-US" sz="1800">
                <a:solidFill>
                  <a:schemeClr val="dk1"/>
                </a:solidFill>
                <a:latin typeface="Times New Roman"/>
                <a:ea typeface="Times New Roman"/>
                <a:cs typeface="Times New Roman"/>
                <a:sym typeface="Times New Roman"/>
              </a:rPr>
              <a:t>: Removed records with Age &gt; 90 and Income &gt; 600,000. Final dataset: 2212 records.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Dropped Features</a:t>
            </a:r>
            <a:r>
              <a:rPr lang="en-US" sz="1800">
                <a:solidFill>
                  <a:schemeClr val="dk1"/>
                </a:solidFill>
                <a:latin typeface="Times New Roman"/>
                <a:ea typeface="Times New Roman"/>
                <a:cs typeface="Times New Roman"/>
                <a:sym typeface="Times New Roman"/>
              </a:rPr>
              <a:t>: Removed redundant columns (ID, Year_Birth, etc.).</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p41"/>
          <p:cNvSpPr txBox="1"/>
          <p:nvPr/>
        </p:nvSpPr>
        <p:spPr>
          <a:xfrm>
            <a:off x="377700" y="0"/>
            <a:ext cx="8388600" cy="146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Data Preprocessing</a:t>
            </a:r>
            <a:endParaRPr b="1" sz="3800">
              <a:solidFill>
                <a:schemeClr val="lt1"/>
              </a:solidFill>
              <a:latin typeface="Times New Roman"/>
              <a:ea typeface="Times New Roman"/>
              <a:cs typeface="Times New Roman"/>
              <a:sym typeface="Times New Roman"/>
            </a:endParaRPr>
          </a:p>
          <a:p>
            <a:pPr indent="0" lvl="0" marL="0" rtl="0" algn="l">
              <a:spcBef>
                <a:spcPts val="400"/>
              </a:spcBef>
              <a:spcAft>
                <a:spcPts val="0"/>
              </a:spcAft>
              <a:buNone/>
            </a:pPr>
            <a:r>
              <a:t/>
            </a:r>
            <a:endParaRPr sz="3600">
              <a:solidFill>
                <a:schemeClr val="lt1"/>
              </a:solidFill>
              <a:latin typeface="Times New Roman"/>
              <a:ea typeface="Times New Roman"/>
              <a:cs typeface="Times New Roman"/>
              <a:sym typeface="Times New Roman"/>
            </a:endParaRPr>
          </a:p>
        </p:txBody>
      </p:sp>
      <p:sp>
        <p:nvSpPr>
          <p:cNvPr id="323" name="Google Shape;323;p41"/>
          <p:cNvSpPr txBox="1"/>
          <p:nvPr/>
        </p:nvSpPr>
        <p:spPr>
          <a:xfrm>
            <a:off x="377700" y="1093300"/>
            <a:ext cx="8034300" cy="4439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Label Encoding</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Transformed categorical variables (Education, Living_With) into numerical values for model compatibility.</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Feature Scaling</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Applied StandardScaler to standardize features, ensuring a mean of 0 and standard deviation of 1 for uniformity.</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Subset Creation</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Created a subset dataframe by dropping promotional columns (</a:t>
            </a:r>
            <a:r>
              <a:rPr lang="en-US" sz="1800">
                <a:solidFill>
                  <a:schemeClr val="dk1"/>
                </a:solidFill>
                <a:latin typeface="Times New Roman"/>
                <a:ea typeface="Times New Roman"/>
                <a:cs typeface="Times New Roman"/>
                <a:sym typeface="Times New Roman"/>
              </a:rPr>
              <a:t>Accepted Cmp1</a:t>
            </a:r>
            <a:r>
              <a:rPr lang="en-US" sz="1800">
                <a:solidFill>
                  <a:schemeClr val="dk1"/>
                </a:solidFill>
                <a:latin typeface="Times New Roman"/>
                <a:ea typeface="Times New Roman"/>
                <a:cs typeface="Times New Roman"/>
                <a:sym typeface="Times New Roman"/>
              </a:rPr>
              <a:t>-5, Complain, Response) to focus on customer demographics.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Dimensionality Reduction Preparation</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Prepared the scaled dataframe for clustering, retaining critical features like Income, Recency, Wines, and Family_Size.</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7" name="Shape 327"/>
        <p:cNvGrpSpPr/>
        <p:nvPr/>
      </p:nvGrpSpPr>
      <p:grpSpPr>
        <a:xfrm>
          <a:off x="0" y="0"/>
          <a:ext cx="0" cy="0"/>
          <a:chOff x="0" y="0"/>
          <a:chExt cx="0" cy="0"/>
        </a:xfrm>
      </p:grpSpPr>
      <p:sp>
        <p:nvSpPr>
          <p:cNvPr id="328" name="Google Shape;328;p42"/>
          <p:cNvSpPr txBox="1"/>
          <p:nvPr/>
        </p:nvSpPr>
        <p:spPr>
          <a:xfrm>
            <a:off x="333300" y="0"/>
            <a:ext cx="8477400" cy="13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Dimensionality Reduction</a:t>
            </a:r>
            <a:endParaRPr b="1" sz="3800">
              <a:solidFill>
                <a:schemeClr val="lt1"/>
              </a:solidFill>
              <a:latin typeface="Times New Roman"/>
              <a:ea typeface="Times New Roman"/>
              <a:cs typeface="Times New Roman"/>
              <a:sym typeface="Times New Roman"/>
            </a:endParaRPr>
          </a:p>
          <a:p>
            <a:pPr indent="0" lvl="0" marL="0" rtl="0" algn="l">
              <a:spcBef>
                <a:spcPts val="400"/>
              </a:spcBef>
              <a:spcAft>
                <a:spcPts val="0"/>
              </a:spcAft>
              <a:buNone/>
            </a:pPr>
            <a:r>
              <a:t/>
            </a:r>
            <a:endParaRPr sz="2600">
              <a:latin typeface="Calibri"/>
              <a:ea typeface="Calibri"/>
              <a:cs typeface="Calibri"/>
              <a:sym typeface="Calibri"/>
            </a:endParaRPr>
          </a:p>
        </p:txBody>
      </p:sp>
      <p:sp>
        <p:nvSpPr>
          <p:cNvPr id="329" name="Google Shape;329;p42"/>
          <p:cNvSpPr txBox="1"/>
          <p:nvPr/>
        </p:nvSpPr>
        <p:spPr>
          <a:xfrm>
            <a:off x="583025" y="1398850"/>
            <a:ext cx="7922100" cy="3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Objective:</a:t>
            </a:r>
            <a:r>
              <a:rPr lang="en-US" sz="1800">
                <a:solidFill>
                  <a:schemeClr val="dk1"/>
                </a:solidFill>
                <a:latin typeface="Times New Roman"/>
                <a:ea typeface="Times New Roman"/>
                <a:cs typeface="Times New Roman"/>
                <a:sym typeface="Times New Roman"/>
              </a:rPr>
              <a:t> Simplify high-dimensional data to enhance interpretability while minimizing information loss.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Method:</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Principal Component Analysis (PCA)</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Transforms original features into a new set of orthogonal components.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3D Visualization: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Plot the reduced dataset in 3D space:</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330" name="Google Shape;330;p42"/>
          <p:cNvPicPr preferRelativeResize="0"/>
          <p:nvPr/>
        </p:nvPicPr>
        <p:blipFill>
          <a:blip r:embed="rId3">
            <a:alphaModFix/>
          </a:blip>
          <a:stretch>
            <a:fillRect/>
          </a:stretch>
        </p:blipFill>
        <p:spPr>
          <a:xfrm>
            <a:off x="5472475" y="3429000"/>
            <a:ext cx="2171700" cy="220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34" name="Google Shape;234;p29"/>
          <p:cNvSpPr txBox="1"/>
          <p:nvPr>
            <p:ph idx="4294967295" type="title"/>
          </p:nvPr>
        </p:nvSpPr>
        <p:spPr>
          <a:xfrm>
            <a:off x="0" y="-99393"/>
            <a:ext cx="7239000" cy="765176"/>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000000"/>
              </a:buClr>
              <a:buSzPts val="3800"/>
              <a:buFont typeface="Calibri"/>
              <a:buNone/>
            </a:pPr>
            <a:r>
              <a:rPr lang="en-US"/>
              <a:t>   </a:t>
            </a:r>
            <a:r>
              <a:rPr b="1" lang="en-US" sz="4000">
                <a:solidFill>
                  <a:srgbClr val="FFFFFF"/>
                </a:solidFill>
                <a:latin typeface="Times New Roman"/>
                <a:ea typeface="Times New Roman"/>
                <a:cs typeface="Times New Roman"/>
                <a:sym typeface="Times New Roman"/>
              </a:rPr>
              <a:t>Abstract</a:t>
            </a:r>
            <a:endParaRPr/>
          </a:p>
        </p:txBody>
      </p:sp>
      <p:sp>
        <p:nvSpPr>
          <p:cNvPr id="235" name="Google Shape;235;p29"/>
          <p:cNvSpPr txBox="1"/>
          <p:nvPr/>
        </p:nvSpPr>
        <p:spPr>
          <a:xfrm>
            <a:off x="591833" y="665783"/>
            <a:ext cx="8211199" cy="440955"/>
          </a:xfrm>
          <a:prstGeom prst="rect">
            <a:avLst/>
          </a:prstGeom>
          <a:noFill/>
          <a:ln>
            <a:noFill/>
          </a:ln>
        </p:spPr>
        <p:txBody>
          <a:bodyPr anchorCtr="0" anchor="t" bIns="45700" lIns="45700" spcFirstLastPara="1" rIns="45700" wrap="square" tIns="45700">
            <a:spAutoFit/>
          </a:bodyPr>
          <a:lstStyle/>
          <a:p>
            <a:pPr indent="0" lvl="0" marL="0" marR="0" rtl="0" algn="just">
              <a:lnSpc>
                <a:spcPct val="125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236" name="Google Shape;236;p29"/>
          <p:cNvSpPr txBox="1"/>
          <p:nvPr/>
        </p:nvSpPr>
        <p:spPr>
          <a:xfrm>
            <a:off x="591825" y="1106750"/>
            <a:ext cx="7729500" cy="46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800">
              <a:latin typeface="Calibri"/>
              <a:ea typeface="Calibri"/>
              <a:cs typeface="Calibri"/>
              <a:sym typeface="Calibri"/>
            </a:endParaRPr>
          </a:p>
        </p:txBody>
      </p:sp>
      <p:sp>
        <p:nvSpPr>
          <p:cNvPr id="237" name="Google Shape;237;p29"/>
          <p:cNvSpPr txBox="1"/>
          <p:nvPr/>
        </p:nvSpPr>
        <p:spPr>
          <a:xfrm>
            <a:off x="532200" y="1228600"/>
            <a:ext cx="8079600" cy="3786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Cu</a:t>
            </a:r>
            <a:r>
              <a:rPr lang="en-US" sz="1800">
                <a:latin typeface="Times New Roman"/>
                <a:ea typeface="Times New Roman"/>
                <a:cs typeface="Times New Roman"/>
                <a:sym typeface="Times New Roman"/>
              </a:rPr>
              <a:t>stomer</a:t>
            </a:r>
            <a:r>
              <a:rPr lang="en-US" sz="1800">
                <a:latin typeface="Times New Roman"/>
                <a:ea typeface="Times New Roman"/>
                <a:cs typeface="Times New Roman"/>
                <a:sym typeface="Times New Roman"/>
              </a:rPr>
              <a:t> segmentation has become a popular method for dividing a company's customers to enhance retention and profitability. In this study, customers from various organizations are classified based on behavioral characteristics such as spending an income. By focusing on these behavioral aspects, the classification methods become more efficient compared to others. Utilizing the clustering algorithm, customers are grouped based on their behavioral traits. These clusters enable companies to target individual customers effectively, tailoring marketing campaigns and social media content to their interests. In this project, We will perform unsupervised clustering on customer records from a grocery firm's database. Customer segmentation involves grouping customers to reflect similarities within each cluster. This segmentation optimizes the significance of each customer to the business, allowing for product modifications to meet distinct needs and behaviors. It also helps address the concerns of different types of customers, enhancing overall business strategy</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43" name="Google Shape;243;p30"/>
          <p:cNvSpPr txBox="1"/>
          <p:nvPr>
            <p:ph idx="4294967295" type="title"/>
          </p:nvPr>
        </p:nvSpPr>
        <p:spPr>
          <a:xfrm>
            <a:off x="302275" y="-99400"/>
            <a:ext cx="6936600" cy="7653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FFFFFF"/>
              </a:buClr>
              <a:buSzPts val="3800"/>
              <a:buFont typeface="Arial"/>
              <a:buNone/>
            </a:pPr>
            <a:r>
              <a:rPr b="1" lang="en-US">
                <a:solidFill>
                  <a:srgbClr val="FFFFFF"/>
                </a:solidFill>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244" name="Google Shape;244;p30"/>
          <p:cNvSpPr txBox="1"/>
          <p:nvPr/>
        </p:nvSpPr>
        <p:spPr>
          <a:xfrm>
            <a:off x="625975" y="1305000"/>
            <a:ext cx="7527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In this project, We will be performing an unsupervised clustering of data on the customer's records from a groceries firm's database. Customer segmentation is the practice of separating customers into groups that reflect similarities among customers in each cluster. I will divide customers into segments to optimize the significance of each customer to the business. To modify products according to distinct needs and behaviours of the customers. It also helps the business to cater to the concerns of different types of customers.</a:t>
            </a:r>
            <a:endParaRPr sz="1800">
              <a:solidFill>
                <a:schemeClr val="dk1"/>
              </a:solidFill>
              <a:latin typeface="Times New Roman"/>
              <a:ea typeface="Times New Roman"/>
              <a:cs typeface="Times New Roman"/>
              <a:sym typeface="Times New Roman"/>
            </a:endParaRPr>
          </a:p>
        </p:txBody>
      </p:sp>
      <p:pic>
        <p:nvPicPr>
          <p:cNvPr id="245" name="Google Shape;245;p30"/>
          <p:cNvPicPr preferRelativeResize="0"/>
          <p:nvPr/>
        </p:nvPicPr>
        <p:blipFill>
          <a:blip r:embed="rId3">
            <a:alphaModFix/>
          </a:blip>
          <a:stretch>
            <a:fillRect/>
          </a:stretch>
        </p:blipFill>
        <p:spPr>
          <a:xfrm>
            <a:off x="2127244" y="3852575"/>
            <a:ext cx="4525057" cy="2123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nvSpPr>
        <p:spPr>
          <a:xfrm>
            <a:off x="682500" y="1226925"/>
            <a:ext cx="7779000" cy="472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1.Customer Segmentation Using K-Means Clustering</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This paper discusses the use of the K-means algorithm for segmenting customers based on purchasing behaviors. It provides a detailed case study and analysis of the segmentation process and its effectiveness in improving marketing strategies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u="sng">
                <a:solidFill>
                  <a:schemeClr val="hlink"/>
                </a:solidFill>
                <a:latin typeface="Times New Roman"/>
                <a:ea typeface="Times New Roman"/>
                <a:cs typeface="Times New Roman"/>
                <a:sym typeface="Times New Roman"/>
                <a:hlinkClick r:id="rId3"/>
              </a:rPr>
              <a:t>https://link.springer.com/chapter/10.1007/978-981-19-9228-5_38</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2. Application of K-Means Algorithm for Efficient Customer Segmentation</a:t>
            </a:r>
            <a:endParaRPr b="1"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This paper highlights how K-means clustering is applied for targeted customer services by segmenting customers based on purchase behavior and other factors.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u="sng">
                <a:solidFill>
                  <a:schemeClr val="hlink"/>
                </a:solidFill>
                <a:latin typeface="Times New Roman"/>
                <a:ea typeface="Times New Roman"/>
                <a:cs typeface="Times New Roman"/>
                <a:sym typeface="Times New Roman"/>
                <a:hlinkClick r:id="rId4"/>
              </a:rPr>
              <a:t>https://iopscience.iop.org/article/10.1088/1757-899X/336/1/012017</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
        <p:nvSpPr>
          <p:cNvPr id="251" name="Google Shape;251;p31"/>
          <p:cNvSpPr txBox="1"/>
          <p:nvPr/>
        </p:nvSpPr>
        <p:spPr>
          <a:xfrm>
            <a:off x="174000" y="97150"/>
            <a:ext cx="82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Literature Survey</a:t>
            </a:r>
            <a:endParaRPr b="1" sz="38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nvSpPr>
        <p:spPr>
          <a:xfrm>
            <a:off x="738000" y="1892175"/>
            <a:ext cx="8406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600">
              <a:latin typeface="Calibri"/>
              <a:ea typeface="Calibri"/>
              <a:cs typeface="Calibri"/>
              <a:sym typeface="Calibri"/>
            </a:endParaRPr>
          </a:p>
        </p:txBody>
      </p:sp>
      <p:sp>
        <p:nvSpPr>
          <p:cNvPr id="257" name="Google Shape;257;p32"/>
          <p:cNvSpPr txBox="1"/>
          <p:nvPr/>
        </p:nvSpPr>
        <p:spPr>
          <a:xfrm>
            <a:off x="600300" y="1169700"/>
            <a:ext cx="7943400" cy="4894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3.Customer Segmentation in XYZ Bank Using K-Means and K-Medoids Clustering</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This case study investigates customer segmentation techniques applied in the banking industry using both K-means and K-medoids clustering methods.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u="sng">
                <a:solidFill>
                  <a:schemeClr val="hlink"/>
                </a:solidFill>
                <a:latin typeface="Times New Roman"/>
                <a:ea typeface="Times New Roman"/>
                <a:cs typeface="Times New Roman"/>
                <a:sym typeface="Times New Roman"/>
                <a:hlinkClick r:id="rId3"/>
              </a:rPr>
              <a:t>https://ieeexplore.ieee.org/document/8528086</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b="1" lang="en-US" sz="1800">
                <a:solidFill>
                  <a:schemeClr val="dk1"/>
                </a:solidFill>
                <a:latin typeface="Times New Roman"/>
                <a:ea typeface="Times New Roman"/>
                <a:cs typeface="Times New Roman"/>
                <a:sym typeface="Times New Roman"/>
              </a:rPr>
              <a:t>4.</a:t>
            </a:r>
            <a:r>
              <a:rPr b="1" lang="en-US" sz="1800">
                <a:solidFill>
                  <a:schemeClr val="dk1"/>
                </a:solidFill>
                <a:highlight>
                  <a:srgbClr val="FFFFFF"/>
                </a:highlight>
                <a:latin typeface="Times New Roman"/>
                <a:ea typeface="Times New Roman"/>
                <a:cs typeface="Times New Roman"/>
                <a:sym typeface="Times New Roman"/>
              </a:rPr>
              <a:t>Customer Segmentation Using Hierarchical Agglomerative Clustering</a:t>
            </a:r>
            <a:endParaRPr b="1" sz="18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chemeClr val="dk1"/>
                </a:solidFill>
                <a:latin typeface="Times New Roman"/>
                <a:ea typeface="Times New Roman"/>
                <a:cs typeface="Times New Roman"/>
                <a:sym typeface="Times New Roman"/>
              </a:rPr>
              <a:t>Customer segmentation using hierarchical agglomerative clustering involves iteratively merging customers based on their similarity until all are grouped into clusters, allowing businesses to target specific customer behaviors. This method helps in visualizing customer relationships through dendrograms, making it easier to understand the hierarchy of clusters formed.</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800" u="sng">
                <a:solidFill>
                  <a:schemeClr val="hlink"/>
                </a:solidFill>
                <a:latin typeface="Times New Roman"/>
                <a:ea typeface="Times New Roman"/>
                <a:cs typeface="Times New Roman"/>
                <a:sym typeface="Times New Roman"/>
                <a:hlinkClick r:id="rId4"/>
              </a:rPr>
              <a:t>https://dl.acm.org/doi/abs/10.1145/3322645.3322677</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58" name="Google Shape;258;p32"/>
          <p:cNvSpPr txBox="1"/>
          <p:nvPr/>
        </p:nvSpPr>
        <p:spPr>
          <a:xfrm>
            <a:off x="235275" y="0"/>
            <a:ext cx="8310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Literature Survey</a:t>
            </a:r>
            <a:endParaRPr b="1" sz="38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nvSpPr>
        <p:spPr>
          <a:xfrm>
            <a:off x="295500" y="0"/>
            <a:ext cx="8553000" cy="141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3600">
                <a:solidFill>
                  <a:schemeClr val="lt1"/>
                </a:solidFill>
                <a:latin typeface="Times New Roman"/>
                <a:ea typeface="Times New Roman"/>
                <a:cs typeface="Times New Roman"/>
                <a:sym typeface="Times New Roman"/>
              </a:rPr>
              <a:t> Dataset </a:t>
            </a:r>
            <a:r>
              <a:rPr b="1" lang="en-US" sz="3800">
                <a:solidFill>
                  <a:schemeClr val="lt1"/>
                </a:solidFill>
                <a:latin typeface="Times New Roman"/>
                <a:ea typeface="Times New Roman"/>
                <a:cs typeface="Times New Roman"/>
                <a:sym typeface="Times New Roman"/>
              </a:rPr>
              <a:t>Overview</a:t>
            </a:r>
            <a:endParaRPr b="1" sz="3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600">
              <a:latin typeface="Calibri"/>
              <a:ea typeface="Calibri"/>
              <a:cs typeface="Calibri"/>
              <a:sym typeface="Calibri"/>
            </a:endParaRPr>
          </a:p>
        </p:txBody>
      </p:sp>
      <p:sp>
        <p:nvSpPr>
          <p:cNvPr id="264" name="Google Shape;264;p33"/>
          <p:cNvSpPr txBox="1"/>
          <p:nvPr/>
        </p:nvSpPr>
        <p:spPr>
          <a:xfrm>
            <a:off x="583800" y="1076525"/>
            <a:ext cx="3704100" cy="482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People</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ID</a:t>
            </a:r>
            <a:r>
              <a:rPr lang="en-US">
                <a:solidFill>
                  <a:schemeClr val="dk1"/>
                </a:solidFill>
                <a:latin typeface="Times New Roman"/>
                <a:ea typeface="Times New Roman"/>
                <a:cs typeface="Times New Roman"/>
                <a:sym typeface="Times New Roman"/>
              </a:rPr>
              <a:t>: Unique customer identifier</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Year_Birth</a:t>
            </a:r>
            <a:r>
              <a:rPr lang="en-US">
                <a:solidFill>
                  <a:schemeClr val="dk1"/>
                </a:solidFill>
                <a:latin typeface="Times New Roman"/>
                <a:ea typeface="Times New Roman"/>
                <a:cs typeface="Times New Roman"/>
                <a:sym typeface="Times New Roman"/>
              </a:rPr>
              <a:t>: Customer's birth year</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Education</a:t>
            </a:r>
            <a:r>
              <a:rPr lang="en-US">
                <a:solidFill>
                  <a:schemeClr val="dk1"/>
                </a:solidFill>
                <a:latin typeface="Times New Roman"/>
                <a:ea typeface="Times New Roman"/>
                <a:cs typeface="Times New Roman"/>
                <a:sym typeface="Times New Roman"/>
              </a:rPr>
              <a:t>: Education level</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Marital_Status</a:t>
            </a:r>
            <a:r>
              <a:rPr lang="en-US">
                <a:solidFill>
                  <a:schemeClr val="dk1"/>
                </a:solidFill>
                <a:latin typeface="Times New Roman"/>
                <a:ea typeface="Times New Roman"/>
                <a:cs typeface="Times New Roman"/>
                <a:sym typeface="Times New Roman"/>
              </a:rPr>
              <a:t>: Marital status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Income</a:t>
            </a:r>
            <a:r>
              <a:rPr lang="en-US">
                <a:solidFill>
                  <a:schemeClr val="dk1"/>
                </a:solidFill>
                <a:latin typeface="Times New Roman"/>
                <a:ea typeface="Times New Roman"/>
                <a:cs typeface="Times New Roman"/>
                <a:sym typeface="Times New Roman"/>
              </a:rPr>
              <a:t>: Yearly household income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Kidhome</a:t>
            </a:r>
            <a:r>
              <a:rPr lang="en-US">
                <a:solidFill>
                  <a:schemeClr val="dk1"/>
                </a:solidFill>
                <a:latin typeface="Times New Roman"/>
                <a:ea typeface="Times New Roman"/>
                <a:cs typeface="Times New Roman"/>
                <a:sym typeface="Times New Roman"/>
              </a:rPr>
              <a:t>: No. of children in household</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Teenhome</a:t>
            </a:r>
            <a:r>
              <a:rPr lang="en-US">
                <a:solidFill>
                  <a:schemeClr val="dk1"/>
                </a:solidFill>
                <a:latin typeface="Times New Roman"/>
                <a:ea typeface="Times New Roman"/>
                <a:cs typeface="Times New Roman"/>
                <a:sym typeface="Times New Roman"/>
              </a:rPr>
              <a:t>: No. of teenagers in household</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Dt_Customer</a:t>
            </a:r>
            <a:r>
              <a:rPr lang="en-US">
                <a:solidFill>
                  <a:schemeClr val="dk1"/>
                </a:solidFill>
                <a:latin typeface="Times New Roman"/>
                <a:ea typeface="Times New Roman"/>
                <a:cs typeface="Times New Roman"/>
                <a:sym typeface="Times New Roman"/>
              </a:rPr>
              <a:t>: Enrollment date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Recency</a:t>
            </a:r>
            <a:r>
              <a:rPr lang="en-US">
                <a:solidFill>
                  <a:schemeClr val="dk1"/>
                </a:solidFill>
                <a:latin typeface="Times New Roman"/>
                <a:ea typeface="Times New Roman"/>
                <a:cs typeface="Times New Roman"/>
                <a:sym typeface="Times New Roman"/>
              </a:rPr>
              <a:t>: Days since last purchase</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Complain</a:t>
            </a:r>
            <a:r>
              <a:rPr lang="en-US">
                <a:solidFill>
                  <a:schemeClr val="dk1"/>
                </a:solidFill>
                <a:latin typeface="Times New Roman"/>
                <a:ea typeface="Times New Roman"/>
                <a:cs typeface="Times New Roman"/>
                <a:sym typeface="Times New Roman"/>
              </a:rPr>
              <a:t>: Filed a complaint (1/0)</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solidFill>
                  <a:schemeClr val="dk1"/>
                </a:solidFill>
                <a:latin typeface="Times New Roman"/>
                <a:ea typeface="Times New Roman"/>
                <a:cs typeface="Times New Roman"/>
                <a:sym typeface="Times New Roman"/>
              </a:rPr>
              <a:t>Products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Font typeface="Times New Roman"/>
              <a:buChar char="●"/>
            </a:pPr>
            <a:r>
              <a:rPr b="1" lang="en-US">
                <a:solidFill>
                  <a:schemeClr val="dk1"/>
                </a:solidFill>
                <a:latin typeface="Times New Roman"/>
                <a:ea typeface="Times New Roman"/>
                <a:cs typeface="Times New Roman"/>
                <a:sym typeface="Times New Roman"/>
              </a:rPr>
              <a:t>MntWines, M&amp;t Fruits, Mtn Meat Products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MintFish Products, Mint Sweet Products, MntGoldProds</a:t>
            </a:r>
            <a:br>
              <a:rPr b="1"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(Amounts spent in the last 2 years)</a:t>
            </a:r>
            <a:endParaRPr>
              <a:latin typeface="Times New Roman"/>
              <a:ea typeface="Times New Roman"/>
              <a:cs typeface="Times New Roman"/>
              <a:sym typeface="Times New Roman"/>
            </a:endParaRPr>
          </a:p>
        </p:txBody>
      </p:sp>
      <p:sp>
        <p:nvSpPr>
          <p:cNvPr id="265" name="Google Shape;265;p33"/>
          <p:cNvSpPr txBox="1"/>
          <p:nvPr/>
        </p:nvSpPr>
        <p:spPr>
          <a:xfrm>
            <a:off x="4923000" y="1076525"/>
            <a:ext cx="3492600" cy="448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Promotions</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Num Deals Purchases</a:t>
            </a:r>
            <a:r>
              <a:rPr lang="en-US">
                <a:solidFill>
                  <a:schemeClr val="dk1"/>
                </a:solidFill>
                <a:latin typeface="Times New Roman"/>
                <a:ea typeface="Times New Roman"/>
                <a:cs typeface="Times New Roman"/>
                <a:sym typeface="Times New Roman"/>
              </a:rPr>
              <a:t>: No. of purchases with discount</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Accepted Cmp1</a:t>
            </a:r>
            <a:r>
              <a:rPr b="1" lang="en-US">
                <a:solidFill>
                  <a:schemeClr val="dk1"/>
                </a:solidFill>
                <a:latin typeface="Times New Roman"/>
                <a:ea typeface="Times New Roman"/>
                <a:cs typeface="Times New Roman"/>
                <a:sym typeface="Times New Roman"/>
              </a:rPr>
              <a:t>–5</a:t>
            </a:r>
            <a:r>
              <a:rPr lang="en-US">
                <a:solidFill>
                  <a:schemeClr val="dk1"/>
                </a:solidFill>
                <a:latin typeface="Times New Roman"/>
                <a:ea typeface="Times New Roman"/>
                <a:cs typeface="Times New Roman"/>
                <a:sym typeface="Times New Roman"/>
              </a:rPr>
              <a:t>: Accepted campaign offers (1/0)</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Response</a:t>
            </a:r>
            <a:r>
              <a:rPr lang="en-US">
                <a:solidFill>
                  <a:schemeClr val="dk1"/>
                </a:solidFill>
                <a:latin typeface="Times New Roman"/>
                <a:ea typeface="Times New Roman"/>
                <a:cs typeface="Times New Roman"/>
                <a:sym typeface="Times New Roman"/>
              </a:rPr>
              <a:t>: Accepted last campaign offer (1/0)</a:t>
            </a:r>
            <a:endParaRPr>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latin typeface="Times New Roman"/>
                <a:ea typeface="Times New Roman"/>
                <a:cs typeface="Times New Roman"/>
                <a:sym typeface="Times New Roman"/>
              </a:rPr>
              <a:t>Place</a:t>
            </a:r>
            <a:endParaRPr b="1">
              <a:solidFill>
                <a:schemeClr val="dk1"/>
              </a:solidFill>
              <a:latin typeface="Times New Roman"/>
              <a:ea typeface="Times New Roman"/>
              <a:cs typeface="Times New Roman"/>
              <a:sym typeface="Times New Roman"/>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Num Purchases</a:t>
            </a:r>
            <a:r>
              <a:rPr b="1" lang="en-US">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Num Catalog Purchases</a:t>
            </a:r>
            <a:r>
              <a:rPr b="1" lang="en-US">
                <a:solidFill>
                  <a:schemeClr val="dk1"/>
                </a:solidFill>
                <a:latin typeface="Times New Roman"/>
                <a:ea typeface="Times New Roman"/>
                <a:cs typeface="Times New Roman"/>
                <a:sym typeface="Times New Roman"/>
              </a:rPr>
              <a:t>, </a:t>
            </a:r>
            <a:r>
              <a:rPr b="1" lang="en-US">
                <a:solidFill>
                  <a:schemeClr val="dk1"/>
                </a:solidFill>
                <a:latin typeface="Times New Roman"/>
                <a:ea typeface="Times New Roman"/>
                <a:cs typeface="Times New Roman"/>
                <a:sym typeface="Times New Roman"/>
              </a:rPr>
              <a:t>Num Store Purchases</a:t>
            </a:r>
            <a:br>
              <a:rPr b="1" lang="en-US">
                <a:solidFill>
                  <a:schemeClr val="dk1"/>
                </a:solidFill>
                <a:latin typeface="Times New Roman"/>
                <a:ea typeface="Times New Roman"/>
                <a:cs typeface="Times New Roman"/>
                <a:sym typeface="Times New Roman"/>
              </a:rPr>
            </a:br>
            <a:r>
              <a:rPr lang="en-US">
                <a:solidFill>
                  <a:schemeClr val="dk1"/>
                </a:solidFill>
                <a:latin typeface="Times New Roman"/>
                <a:ea typeface="Times New Roman"/>
                <a:cs typeface="Times New Roman"/>
                <a:sym typeface="Times New Roman"/>
              </a:rPr>
              <a:t>(No. of purchases via different channels)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latin typeface="Times New Roman"/>
                <a:ea typeface="Times New Roman"/>
                <a:cs typeface="Times New Roman"/>
                <a:sym typeface="Times New Roman"/>
              </a:rPr>
              <a:t>NumWebVisitsMonth</a:t>
            </a:r>
            <a:r>
              <a:rPr lang="en-US">
                <a:solidFill>
                  <a:schemeClr val="dk1"/>
                </a:solidFill>
                <a:latin typeface="Times New Roman"/>
                <a:ea typeface="Times New Roman"/>
                <a:cs typeface="Times New Roman"/>
                <a:sym typeface="Times New Roman"/>
              </a:rPr>
              <a:t>: Website visits last month</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nvSpPr>
        <p:spPr>
          <a:xfrm>
            <a:off x="281000" y="0"/>
            <a:ext cx="8988300" cy="13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Model Implementation</a:t>
            </a:r>
            <a:endParaRPr b="1" sz="3800">
              <a:solidFill>
                <a:schemeClr val="lt1"/>
              </a:solidFill>
              <a:latin typeface="Times New Roman"/>
              <a:ea typeface="Times New Roman"/>
              <a:cs typeface="Times New Roman"/>
              <a:sym typeface="Times New Roman"/>
            </a:endParaRPr>
          </a:p>
          <a:p>
            <a:pPr indent="0" lvl="0" marL="0" rtl="0" algn="l">
              <a:spcBef>
                <a:spcPts val="400"/>
              </a:spcBef>
              <a:spcAft>
                <a:spcPts val="0"/>
              </a:spcAft>
              <a:buNone/>
            </a:pPr>
            <a:r>
              <a:t/>
            </a:r>
            <a:endParaRPr sz="2600">
              <a:latin typeface="Calibri"/>
              <a:ea typeface="Calibri"/>
              <a:cs typeface="Calibri"/>
              <a:sym typeface="Calibri"/>
            </a:endParaRPr>
          </a:p>
        </p:txBody>
      </p:sp>
      <p:sp>
        <p:nvSpPr>
          <p:cNvPr id="271" name="Google Shape;271;p34"/>
          <p:cNvSpPr txBox="1"/>
          <p:nvPr/>
        </p:nvSpPr>
        <p:spPr>
          <a:xfrm>
            <a:off x="652725" y="1166525"/>
            <a:ext cx="4878600" cy="54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1. Elbow Method:</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Determines optimal number of clusters (k).</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Identified 4 as the ideal number based on the distortion score </a:t>
            </a:r>
            <a:r>
              <a:rPr lang="en-US" sz="1800">
                <a:solidFill>
                  <a:schemeClr val="dk1"/>
                </a:solidFill>
                <a:latin typeface="Times New Roman"/>
                <a:ea typeface="Times New Roman"/>
                <a:cs typeface="Times New Roman"/>
                <a:sym typeface="Times New Roman"/>
              </a:rPr>
              <a:t>plot.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2. Agglomerative Clustering:</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Model initialized with 4 clusters.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Fitted to the PCA-reduced dataset.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Cluster labels assigned to both the PCA and original datasets.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3. Cluster Visualization: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3D scatter plot displays cluster distribution.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Points colored by cluster membership for clear visual differentiation.</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72" name="Google Shape;272;p34"/>
          <p:cNvPicPr preferRelativeResize="0"/>
          <p:nvPr/>
        </p:nvPicPr>
        <p:blipFill>
          <a:blip r:embed="rId3">
            <a:alphaModFix/>
          </a:blip>
          <a:stretch>
            <a:fillRect/>
          </a:stretch>
        </p:blipFill>
        <p:spPr>
          <a:xfrm>
            <a:off x="5531325" y="1425075"/>
            <a:ext cx="2694950" cy="1766950"/>
          </a:xfrm>
          <a:prstGeom prst="rect">
            <a:avLst/>
          </a:prstGeom>
          <a:noFill/>
          <a:ln>
            <a:noFill/>
          </a:ln>
        </p:spPr>
      </p:pic>
      <p:pic>
        <p:nvPicPr>
          <p:cNvPr id="273" name="Google Shape;273;p34"/>
          <p:cNvPicPr preferRelativeResize="0"/>
          <p:nvPr/>
        </p:nvPicPr>
        <p:blipFill>
          <a:blip r:embed="rId4">
            <a:alphaModFix/>
          </a:blip>
          <a:stretch>
            <a:fillRect/>
          </a:stretch>
        </p:blipFill>
        <p:spPr>
          <a:xfrm>
            <a:off x="5648075" y="3905725"/>
            <a:ext cx="2162175" cy="2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5"/>
          <p:cNvPicPr preferRelativeResize="0"/>
          <p:nvPr/>
        </p:nvPicPr>
        <p:blipFill>
          <a:blip r:embed="rId3">
            <a:alphaModFix/>
          </a:blip>
          <a:stretch>
            <a:fillRect/>
          </a:stretch>
        </p:blipFill>
        <p:spPr>
          <a:xfrm>
            <a:off x="802900" y="1244300"/>
            <a:ext cx="2447925" cy="1809750"/>
          </a:xfrm>
          <a:prstGeom prst="rect">
            <a:avLst/>
          </a:prstGeom>
          <a:noFill/>
          <a:ln>
            <a:noFill/>
          </a:ln>
        </p:spPr>
      </p:pic>
      <p:pic>
        <p:nvPicPr>
          <p:cNvPr id="279" name="Google Shape;279;p35"/>
          <p:cNvPicPr preferRelativeResize="0"/>
          <p:nvPr/>
        </p:nvPicPr>
        <p:blipFill>
          <a:blip r:embed="rId4">
            <a:alphaModFix/>
          </a:blip>
          <a:stretch>
            <a:fillRect/>
          </a:stretch>
        </p:blipFill>
        <p:spPr>
          <a:xfrm>
            <a:off x="3464300" y="1117925"/>
            <a:ext cx="2667000" cy="1838325"/>
          </a:xfrm>
          <a:prstGeom prst="rect">
            <a:avLst/>
          </a:prstGeom>
          <a:noFill/>
          <a:ln>
            <a:noFill/>
          </a:ln>
        </p:spPr>
      </p:pic>
      <p:pic>
        <p:nvPicPr>
          <p:cNvPr id="280" name="Google Shape;280;p35"/>
          <p:cNvPicPr preferRelativeResize="0"/>
          <p:nvPr/>
        </p:nvPicPr>
        <p:blipFill>
          <a:blip r:embed="rId5">
            <a:alphaModFix/>
          </a:blip>
          <a:stretch>
            <a:fillRect/>
          </a:stretch>
        </p:blipFill>
        <p:spPr>
          <a:xfrm>
            <a:off x="912463" y="3709625"/>
            <a:ext cx="2228850" cy="2152650"/>
          </a:xfrm>
          <a:prstGeom prst="rect">
            <a:avLst/>
          </a:prstGeom>
          <a:noFill/>
          <a:ln>
            <a:noFill/>
          </a:ln>
        </p:spPr>
      </p:pic>
      <p:pic>
        <p:nvPicPr>
          <p:cNvPr id="281" name="Google Shape;281;p35"/>
          <p:cNvPicPr preferRelativeResize="0"/>
          <p:nvPr/>
        </p:nvPicPr>
        <p:blipFill>
          <a:blip r:embed="rId6">
            <a:alphaModFix/>
          </a:blip>
          <a:stretch>
            <a:fillRect/>
          </a:stretch>
        </p:blipFill>
        <p:spPr>
          <a:xfrm>
            <a:off x="3450438" y="3709625"/>
            <a:ext cx="2371725" cy="2152650"/>
          </a:xfrm>
          <a:prstGeom prst="rect">
            <a:avLst/>
          </a:prstGeom>
          <a:noFill/>
          <a:ln>
            <a:noFill/>
          </a:ln>
        </p:spPr>
      </p:pic>
      <p:pic>
        <p:nvPicPr>
          <p:cNvPr id="282" name="Google Shape;282;p35"/>
          <p:cNvPicPr preferRelativeResize="0"/>
          <p:nvPr/>
        </p:nvPicPr>
        <p:blipFill>
          <a:blip r:embed="rId7">
            <a:alphaModFix/>
          </a:blip>
          <a:stretch>
            <a:fillRect/>
          </a:stretch>
        </p:blipFill>
        <p:spPr>
          <a:xfrm>
            <a:off x="6477000" y="1201438"/>
            <a:ext cx="2009775" cy="1895475"/>
          </a:xfrm>
          <a:prstGeom prst="rect">
            <a:avLst/>
          </a:prstGeom>
          <a:noFill/>
          <a:ln>
            <a:noFill/>
          </a:ln>
        </p:spPr>
      </p:pic>
      <p:pic>
        <p:nvPicPr>
          <p:cNvPr id="283" name="Google Shape;283;p35"/>
          <p:cNvPicPr preferRelativeResize="0"/>
          <p:nvPr/>
        </p:nvPicPr>
        <p:blipFill>
          <a:blip r:embed="rId8">
            <a:alphaModFix/>
          </a:blip>
          <a:stretch>
            <a:fillRect/>
          </a:stretch>
        </p:blipFill>
        <p:spPr>
          <a:xfrm>
            <a:off x="6131300" y="3738200"/>
            <a:ext cx="2162175" cy="2095500"/>
          </a:xfrm>
          <a:prstGeom prst="rect">
            <a:avLst/>
          </a:prstGeom>
          <a:noFill/>
          <a:ln>
            <a:noFill/>
          </a:ln>
        </p:spPr>
      </p:pic>
      <p:sp>
        <p:nvSpPr>
          <p:cNvPr id="284" name="Google Shape;284;p35"/>
          <p:cNvSpPr txBox="1"/>
          <p:nvPr/>
        </p:nvSpPr>
        <p:spPr>
          <a:xfrm>
            <a:off x="345113" y="0"/>
            <a:ext cx="8582400" cy="10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lt1"/>
                </a:solidFill>
                <a:latin typeface="Times New Roman"/>
                <a:ea typeface="Times New Roman"/>
                <a:cs typeface="Times New Roman"/>
                <a:sym typeface="Times New Roman"/>
              </a:rPr>
              <a:t>Results</a:t>
            </a:r>
            <a:endParaRPr b="1" sz="38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nvSpPr>
        <p:spPr>
          <a:xfrm>
            <a:off x="294900" y="0"/>
            <a:ext cx="8849100" cy="130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3800">
                <a:solidFill>
                  <a:schemeClr val="lt1"/>
                </a:solidFill>
                <a:latin typeface="Times New Roman"/>
                <a:ea typeface="Times New Roman"/>
                <a:cs typeface="Times New Roman"/>
                <a:sym typeface="Times New Roman"/>
              </a:rPr>
              <a:t>Profiling</a:t>
            </a:r>
            <a:endParaRPr b="1" sz="3800">
              <a:solidFill>
                <a:schemeClr val="lt1"/>
              </a:solidFill>
              <a:latin typeface="Times New Roman"/>
              <a:ea typeface="Times New Roman"/>
              <a:cs typeface="Times New Roman"/>
              <a:sym typeface="Times New Roman"/>
            </a:endParaRPr>
          </a:p>
          <a:p>
            <a:pPr indent="0" lvl="0" marL="0" rtl="0" algn="l">
              <a:spcBef>
                <a:spcPts val="400"/>
              </a:spcBef>
              <a:spcAft>
                <a:spcPts val="0"/>
              </a:spcAft>
              <a:buNone/>
            </a:pPr>
            <a:r>
              <a:t/>
            </a:r>
            <a:endParaRPr sz="2600">
              <a:latin typeface="Calibri"/>
              <a:ea typeface="Calibri"/>
              <a:cs typeface="Calibri"/>
              <a:sym typeface="Calibri"/>
            </a:endParaRPr>
          </a:p>
        </p:txBody>
      </p:sp>
      <p:sp>
        <p:nvSpPr>
          <p:cNvPr id="290" name="Google Shape;290;p36"/>
          <p:cNvSpPr txBox="1"/>
          <p:nvPr/>
        </p:nvSpPr>
        <p:spPr>
          <a:xfrm>
            <a:off x="438000" y="2126975"/>
            <a:ext cx="4134000" cy="4371300"/>
          </a:xfrm>
          <a:prstGeom prst="rect">
            <a:avLst/>
          </a:prstGeom>
          <a:noFill/>
          <a:ln>
            <a:noFill/>
          </a:ln>
        </p:spPr>
        <p:txBody>
          <a:bodyPr anchorCtr="0" anchor="t" bIns="91425" lIns="91425" spcFirstLastPara="1" rIns="91425" wrap="square" tIns="91425">
            <a:spAutoFit/>
          </a:bodyPr>
          <a:lstStyle/>
          <a:p>
            <a:pPr indent="-342900" lvl="0" marL="457200" rtl="0" algn="l">
              <a:lnSpc>
                <a:spcPct val="100000"/>
              </a:lnSpc>
              <a:spcBef>
                <a:spcPts val="12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Cluster 0:</a:t>
            </a:r>
            <a:endParaRPr b="1"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Majority are parents, including single parents</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Family size: 2-4 members</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Most have teenagers</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Relatively older customers</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Cluster 1:</a:t>
            </a:r>
            <a:endParaRPr b="1"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Non-parents; family size max of 2</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Majority are couples</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Spans all age groups</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High-income group</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800">
              <a:latin typeface="Times New Roman"/>
              <a:ea typeface="Times New Roman"/>
              <a:cs typeface="Times New Roman"/>
              <a:sym typeface="Times New Roman"/>
            </a:endParaRPr>
          </a:p>
        </p:txBody>
      </p:sp>
      <p:sp>
        <p:nvSpPr>
          <p:cNvPr id="291" name="Google Shape;291;p36"/>
          <p:cNvSpPr txBox="1"/>
          <p:nvPr/>
        </p:nvSpPr>
        <p:spPr>
          <a:xfrm>
            <a:off x="4785700" y="2142275"/>
            <a:ext cx="3685500" cy="4340700"/>
          </a:xfrm>
          <a:prstGeom prst="rect">
            <a:avLst/>
          </a:prstGeom>
          <a:noFill/>
          <a:ln>
            <a:noFill/>
          </a:ln>
        </p:spPr>
        <p:txBody>
          <a:bodyPr anchorCtr="0" anchor="t" bIns="91425" lIns="91425" spcFirstLastPara="1" rIns="91425" wrap="square" tIns="91425">
            <a:spAutoFit/>
          </a:bodyPr>
          <a:lstStyle/>
          <a:p>
            <a:pPr indent="-342900" lvl="0" marL="457200" rtl="0" algn="l">
              <a:spcBef>
                <a:spcPts val="12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Cluster 2:</a:t>
            </a:r>
            <a:endParaRPr b="1"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Mostly parents with young children (not teenagers)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Family size: up to 3 members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Relatively younger customers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Cluster 3:</a:t>
            </a:r>
            <a:endParaRPr b="1"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All are parents; family size 2-5 members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Majority have teenagers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Relatively older customers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Lower-income group</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600">
              <a:latin typeface="Calibri"/>
              <a:ea typeface="Calibri"/>
              <a:cs typeface="Calibri"/>
              <a:sym typeface="Calibri"/>
            </a:endParaRPr>
          </a:p>
        </p:txBody>
      </p:sp>
      <p:sp>
        <p:nvSpPr>
          <p:cNvPr id="292" name="Google Shape;292;p36"/>
          <p:cNvSpPr txBox="1"/>
          <p:nvPr/>
        </p:nvSpPr>
        <p:spPr>
          <a:xfrm>
            <a:off x="1207250" y="1096875"/>
            <a:ext cx="6513300" cy="892800"/>
          </a:xfrm>
          <a:prstGeom prst="rect">
            <a:avLst/>
          </a:prstGeom>
          <a:noFill/>
          <a:ln>
            <a:noFill/>
          </a:ln>
        </p:spPr>
        <p:txBody>
          <a:bodyPr anchorCtr="0" anchor="t" bIns="91425" lIns="91425" spcFirstLastPara="1" rIns="91425" wrap="square" tIns="91425">
            <a:spAutoFit/>
          </a:bodyPr>
          <a:lstStyle/>
          <a:p>
            <a:pPr indent="0" lvl="0" marL="0" rtl="0" algn="ctr">
              <a:spcBef>
                <a:spcPts val="1400"/>
              </a:spcBef>
              <a:spcAft>
                <a:spcPts val="0"/>
              </a:spcAft>
              <a:buNone/>
            </a:pPr>
            <a:r>
              <a:rPr b="1" lang="en-US" sz="1800">
                <a:solidFill>
                  <a:schemeClr val="dk1"/>
                </a:solidFill>
                <a:latin typeface="Times New Roman"/>
                <a:ea typeface="Times New Roman"/>
                <a:cs typeface="Times New Roman"/>
                <a:sym typeface="Times New Roman"/>
              </a:rPr>
              <a:t>Customer Profiling by Cluster</a:t>
            </a:r>
            <a:endParaRPr b="1" sz="1800">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b="1" lang="en-US" sz="1800">
                <a:solidFill>
                  <a:schemeClr val="dk1"/>
                </a:solidFill>
                <a:latin typeface="Times New Roman"/>
                <a:ea typeface="Times New Roman"/>
                <a:cs typeface="Times New Roman"/>
                <a:sym typeface="Times New Roman"/>
              </a:rPr>
              <a:t>Cluster Characteristics:</a:t>
            </a:r>
            <a:endParaRPr sz="2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