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 Bold" charset="1" panose="00000800000000000000"/>
      <p:regular r:id="rId16"/>
    </p:embeddedFont>
    <p:embeddedFont>
      <p:font typeface="HK Grotesk Bold" charset="1" panose="00000800000000000000"/>
      <p:regular r:id="rId17"/>
    </p:embeddedFont>
    <p:embeddedFont>
      <p:font typeface="HK Grotesk" charset="1" panose="00000500000000000000"/>
      <p:regular r:id="rId18"/>
    </p:embeddedFont>
    <p:embeddedFont>
      <p:font typeface="Glacial Indifferenc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jpeg" Type="http://schemas.openxmlformats.org/officeDocument/2006/relationships/image"/><Relationship Id="rId5" Target="../media/VAGjYxskg3s.mp4" Type="http://schemas.openxmlformats.org/officeDocument/2006/relationships/video"/><Relationship Id="rId6" Target="../media/VAGjYxskg3s.mp4" Type="http://schemas.microsoft.com/office/2007/relationships/media"/><Relationship Id="rId7" Target="../media/image15.jpeg" Type="http://schemas.openxmlformats.org/officeDocument/2006/relationships/image"/><Relationship Id="rId8" Target="../media/VAGjY0CHMGM.mp4" Type="http://schemas.openxmlformats.org/officeDocument/2006/relationships/video"/><Relationship Id="rId9" Target="../media/VAGjY0CHMGM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03516" y="1442810"/>
            <a:ext cx="15132820" cy="430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ADVANCEMENTS IN 3D OBJECT CLASSIFICATION USING POINTNET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65780" y="7910473"/>
            <a:ext cx="1914823" cy="70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4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Presenting by</a:t>
            </a:r>
          </a:p>
          <a:p>
            <a:pPr algn="ctr">
              <a:lnSpc>
                <a:spcPts val="2711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V Ramesh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924241" y="-482551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5"/>
                </a:lnTo>
                <a:lnTo>
                  <a:pt x="0" y="14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0043" y="4790784"/>
            <a:ext cx="7850542" cy="2355163"/>
          </a:xfrm>
          <a:custGeom>
            <a:avLst/>
            <a:gdLst/>
            <a:ahLst/>
            <a:cxnLst/>
            <a:rect r="r" b="b" t="t" l="l"/>
            <a:pathLst>
              <a:path h="2355163" w="7850542">
                <a:moveTo>
                  <a:pt x="0" y="0"/>
                </a:moveTo>
                <a:lnTo>
                  <a:pt x="7850543" y="0"/>
                </a:lnTo>
                <a:lnTo>
                  <a:pt x="7850543" y="2355162"/>
                </a:lnTo>
                <a:lnTo>
                  <a:pt x="0" y="2355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658016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PREREQUISITE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500" y="2345904"/>
            <a:ext cx="15422687" cy="666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LIDAR</a:t>
            </a:r>
          </a:p>
          <a:p>
            <a:pPr algn="just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(light detection and ranging)</a:t>
            </a: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 LIBRARIES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Open3D 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Pandas &amp; NumPy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Matplotlib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TensorFlow/PyTorch</a:t>
            </a:r>
          </a:p>
          <a:p>
            <a:pPr algn="just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66800"/>
            <a:ext cx="658016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71554"/>
            <a:ext cx="10906036" cy="616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What is Point Cloud Data?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3D representation of objects using points in space.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Why is it important?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Used in robotics, self-driving cars, medical imaging, and more.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Objective of this project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Classify 3D objects into different categories using deep learning.</a:t>
            </a: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7942" y="2480743"/>
            <a:ext cx="3074836" cy="3267013"/>
          </a:xfrm>
          <a:custGeom>
            <a:avLst/>
            <a:gdLst/>
            <a:ahLst/>
            <a:cxnLst/>
            <a:rect r="r" b="b" t="t" l="l"/>
            <a:pathLst>
              <a:path h="3267013" w="3074836">
                <a:moveTo>
                  <a:pt x="0" y="0"/>
                </a:moveTo>
                <a:lnTo>
                  <a:pt x="3074836" y="0"/>
                </a:lnTo>
                <a:lnTo>
                  <a:pt x="3074836" y="3267014"/>
                </a:lnTo>
                <a:lnTo>
                  <a:pt x="0" y="3267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9475" y="6145264"/>
            <a:ext cx="3223303" cy="3295109"/>
          </a:xfrm>
          <a:custGeom>
            <a:avLst/>
            <a:gdLst/>
            <a:ahLst/>
            <a:cxnLst/>
            <a:rect r="r" b="b" t="t" l="l"/>
            <a:pathLst>
              <a:path h="3295109" w="3223303">
                <a:moveTo>
                  <a:pt x="0" y="0"/>
                </a:moveTo>
                <a:lnTo>
                  <a:pt x="3223303" y="0"/>
                </a:lnTo>
                <a:lnTo>
                  <a:pt x="3223303" y="3295109"/>
                </a:lnTo>
                <a:lnTo>
                  <a:pt x="0" y="32951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4364" y="6145264"/>
            <a:ext cx="3329636" cy="3395245"/>
          </a:xfrm>
          <a:custGeom>
            <a:avLst/>
            <a:gdLst/>
            <a:ahLst/>
            <a:cxnLst/>
            <a:rect r="r" b="b" t="t" l="l"/>
            <a:pathLst>
              <a:path h="3395245" w="3329636">
                <a:moveTo>
                  <a:pt x="0" y="0"/>
                </a:moveTo>
                <a:lnTo>
                  <a:pt x="3329636" y="0"/>
                </a:lnTo>
                <a:lnTo>
                  <a:pt x="3329636" y="3395245"/>
                </a:lnTo>
                <a:lnTo>
                  <a:pt x="0" y="3395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60751" y="6098378"/>
            <a:ext cx="3403503" cy="3489018"/>
          </a:xfrm>
          <a:custGeom>
            <a:avLst/>
            <a:gdLst/>
            <a:ahLst/>
            <a:cxnLst/>
            <a:rect r="r" b="b" t="t" l="l"/>
            <a:pathLst>
              <a:path h="3489018" w="3403503">
                <a:moveTo>
                  <a:pt x="0" y="0"/>
                </a:moveTo>
                <a:lnTo>
                  <a:pt x="3403503" y="0"/>
                </a:lnTo>
                <a:lnTo>
                  <a:pt x="3403503" y="3489018"/>
                </a:lnTo>
                <a:lnTo>
                  <a:pt x="0" y="34890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17228" y="6122080"/>
            <a:ext cx="3293055" cy="3441613"/>
          </a:xfrm>
          <a:custGeom>
            <a:avLst/>
            <a:gdLst/>
            <a:ahLst/>
            <a:cxnLst/>
            <a:rect r="r" b="b" t="t" l="l"/>
            <a:pathLst>
              <a:path h="3441613" w="3293055">
                <a:moveTo>
                  <a:pt x="0" y="0"/>
                </a:moveTo>
                <a:lnTo>
                  <a:pt x="3293055" y="0"/>
                </a:lnTo>
                <a:lnTo>
                  <a:pt x="3293055" y="3441613"/>
                </a:lnTo>
                <a:lnTo>
                  <a:pt x="0" y="34416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66800"/>
            <a:ext cx="16745451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AND PREPROCESSING</a:t>
            </a:r>
          </a:p>
          <a:p>
            <a:pPr algn="l">
              <a:lnSpc>
                <a:spcPts val="80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14364" y="3154255"/>
            <a:ext cx="1034444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Dataset Used: ModelNet10 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Number of Classes: 10 (e.g., chair, table, bed, sofa, etc.)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3243832" y="-1796420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20411" y="3615704"/>
            <a:ext cx="5316487" cy="2715781"/>
          </a:xfrm>
          <a:custGeom>
            <a:avLst/>
            <a:gdLst/>
            <a:ahLst/>
            <a:cxnLst/>
            <a:rect r="r" b="b" t="t" l="l"/>
            <a:pathLst>
              <a:path h="2715781" w="5316487">
                <a:moveTo>
                  <a:pt x="0" y="0"/>
                </a:moveTo>
                <a:lnTo>
                  <a:pt x="5316487" y="0"/>
                </a:lnTo>
                <a:lnTo>
                  <a:pt x="5316487" y="2715782"/>
                </a:lnTo>
                <a:lnTo>
                  <a:pt x="0" y="2715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01291" y="3615704"/>
            <a:ext cx="5000371" cy="2773430"/>
          </a:xfrm>
          <a:custGeom>
            <a:avLst/>
            <a:gdLst/>
            <a:ahLst/>
            <a:cxnLst/>
            <a:rect r="r" b="b" t="t" l="l"/>
            <a:pathLst>
              <a:path h="2773430" w="5000371">
                <a:moveTo>
                  <a:pt x="0" y="0"/>
                </a:moveTo>
                <a:lnTo>
                  <a:pt x="5000371" y="0"/>
                </a:lnTo>
                <a:lnTo>
                  <a:pt x="5000371" y="2773430"/>
                </a:lnTo>
                <a:lnTo>
                  <a:pt x="0" y="277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87332" y="6858535"/>
            <a:ext cx="6031584" cy="2821746"/>
          </a:xfrm>
          <a:custGeom>
            <a:avLst/>
            <a:gdLst/>
            <a:ahLst/>
            <a:cxnLst/>
            <a:rect r="r" b="b" t="t" l="l"/>
            <a:pathLst>
              <a:path h="2821746" w="6031584">
                <a:moveTo>
                  <a:pt x="0" y="0"/>
                </a:moveTo>
                <a:lnTo>
                  <a:pt x="6031584" y="0"/>
                </a:lnTo>
                <a:lnTo>
                  <a:pt x="6031584" y="2821747"/>
                </a:lnTo>
                <a:lnTo>
                  <a:pt x="0" y="28217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6800"/>
            <a:ext cx="12829209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PREPROCESSING TECHNIQUES FOR POINT CLOUD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530" y="5866472"/>
            <a:ext cx="7855506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Downsampling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Normalization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Noise Removal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Feature Extraction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Meshlab</a:t>
            </a:r>
          </a:p>
          <a:p>
            <a:pPr algn="just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430866" y="-10849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97844" y="3191777"/>
            <a:ext cx="5988051" cy="3218334"/>
          </a:xfrm>
          <a:custGeom>
            <a:avLst/>
            <a:gdLst/>
            <a:ahLst/>
            <a:cxnLst/>
            <a:rect r="r" b="b" t="t" l="l"/>
            <a:pathLst>
              <a:path h="3218334" w="5988051">
                <a:moveTo>
                  <a:pt x="0" y="0"/>
                </a:moveTo>
                <a:lnTo>
                  <a:pt x="5988051" y="0"/>
                </a:lnTo>
                <a:lnTo>
                  <a:pt x="5988051" y="3218334"/>
                </a:lnTo>
                <a:lnTo>
                  <a:pt x="0" y="3218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9547" y="1066800"/>
            <a:ext cx="824740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TRAINING SETUP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3082" y="3657513"/>
            <a:ext cx="7820918" cy="320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Training Parameters:</a:t>
            </a:r>
          </a:p>
          <a:p>
            <a:pPr algn="l">
              <a:lnSpc>
                <a:spcPts val="3616"/>
              </a:lnSpc>
            </a:pP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Batch Size: 32</a:t>
            </a: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Number of Epochs: 15</a:t>
            </a: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Loss Function: Categorical Cross entropy</a:t>
            </a: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Optimizer: Adam</a:t>
            </a:r>
          </a:p>
          <a:p>
            <a:pPr algn="l">
              <a:lnSpc>
                <a:spcPts val="36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27765" y="-2310019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33729" y="2783445"/>
            <a:ext cx="4104924" cy="4327358"/>
          </a:xfrm>
          <a:custGeom>
            <a:avLst/>
            <a:gdLst/>
            <a:ahLst/>
            <a:cxnLst/>
            <a:rect r="r" b="b" t="t" l="l"/>
            <a:pathLst>
              <a:path h="4327358" w="4104924">
                <a:moveTo>
                  <a:pt x="0" y="0"/>
                </a:moveTo>
                <a:lnTo>
                  <a:pt x="4104924" y="0"/>
                </a:lnTo>
                <a:lnTo>
                  <a:pt x="4104924" y="4327358"/>
                </a:lnTo>
                <a:lnTo>
                  <a:pt x="0" y="4327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1084001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TESTING &amp;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463" y="3156072"/>
            <a:ext cx="9970228" cy="275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Testing Approach:</a:t>
            </a:r>
          </a:p>
          <a:p>
            <a:pPr algn="l">
              <a:lnSpc>
                <a:spcPts val="3616"/>
              </a:lnSpc>
            </a:pP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Selecting a batch from the test dataset.</a:t>
            </a: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Running inference on test samples.</a:t>
            </a:r>
          </a:p>
          <a:p>
            <a:pPr algn="l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Comparing predicted labels with ground truth labels</a:t>
            </a:r>
          </a:p>
          <a:p>
            <a:pPr algn="l">
              <a:lnSpc>
                <a:spcPts val="36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6325427" y="-2491289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5"/>
                </a:moveTo>
                <a:lnTo>
                  <a:pt x="10287000" y="14514285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5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312741" y="2345727"/>
            <a:ext cx="12596580" cy="3373567"/>
          </a:xfrm>
          <a:prstGeom prst="rect">
            <a:avLst/>
          </a:prstGeom>
        </p:spPr>
      </p:pic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312741" y="5833593"/>
            <a:ext cx="12596580" cy="365095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49547" y="1187647"/>
            <a:ext cx="11374722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RESULTS &amp; VISUALIZATION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0038" y="797495"/>
            <a:ext cx="12734211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 &amp; </a:t>
            </a:r>
          </a:p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8290" y="3343460"/>
            <a:ext cx="11857705" cy="470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Project Achievements: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Successfully classified 3D point clouds into 10 categories.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Improved performance using normalization and augmentation.</a:t>
            </a:r>
          </a:p>
          <a:p>
            <a:pPr algn="l">
              <a:lnSpc>
                <a:spcPts val="4147"/>
              </a:lnSpc>
            </a:pPr>
          </a:p>
          <a:p>
            <a:pPr algn="l">
              <a:lnSpc>
                <a:spcPts val="4147"/>
              </a:lnSpc>
            </a:pPr>
            <a:r>
              <a:rPr lang="en-US" sz="29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Work: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 larger datasets like ModelNet40.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Experiment with different architectures like PointNet++ or Transformers for 3D data.</a:t>
            </a: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DAGioMaq6R0</dc:identifier>
  <dcterms:modified xsi:type="dcterms:W3CDTF">2011-08-01T06:04:30Z</dcterms:modified>
  <cp:revision>1</cp:revision>
  <dc:title>Blue and Green Modern Artificial Intelligence Presentation</dc:title>
</cp:coreProperties>
</file>