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7" r:id="rId5"/>
    <p:sldId id="258" r:id="rId6"/>
    <p:sldId id="277" r:id="rId7"/>
    <p:sldId id="270" r:id="rId8"/>
    <p:sldId id="268" r:id="rId9"/>
    <p:sldId id="269" r:id="rId10"/>
    <p:sldId id="271" r:id="rId11"/>
    <p:sldId id="272"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88950" autoAdjust="0"/>
  </p:normalViewPr>
  <p:slideViewPr>
    <p:cSldViewPr snapToGrid="0" showGuides="1">
      <p:cViewPr varScale="1">
        <p:scale>
          <a:sx n="61" d="100"/>
          <a:sy n="61" d="100"/>
        </p:scale>
        <p:origin x="162" y="24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5/7/2024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5/7/2024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10</a:t>
            </a:fld>
            <a:endParaRPr lang="en-US" dirty="0"/>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dirty="0"/>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dirty="0"/>
          </a:p>
        </p:txBody>
      </p:sp>
    </p:spTree>
    <p:extLst>
      <p:ext uri="{BB962C8B-B14F-4D97-AF65-F5344CB8AC3E}">
        <p14:creationId xmlns:p14="http://schemas.microsoft.com/office/powerpoint/2010/main" val="130216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dirty="0"/>
          </a:p>
        </p:txBody>
      </p:sp>
    </p:spTree>
    <p:extLst>
      <p:ext uri="{BB962C8B-B14F-4D97-AF65-F5344CB8AC3E}">
        <p14:creationId xmlns:p14="http://schemas.microsoft.com/office/powerpoint/2010/main" val="224316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dirty="0"/>
          </a:p>
        </p:txBody>
      </p:sp>
    </p:spTree>
    <p:extLst>
      <p:ext uri="{BB962C8B-B14F-4D97-AF65-F5344CB8AC3E}">
        <p14:creationId xmlns:p14="http://schemas.microsoft.com/office/powerpoint/2010/main" val="285139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dirty="0"/>
          </a:p>
        </p:txBody>
      </p:sp>
    </p:spTree>
    <p:extLst>
      <p:ext uri="{BB962C8B-B14F-4D97-AF65-F5344CB8AC3E}">
        <p14:creationId xmlns:p14="http://schemas.microsoft.com/office/powerpoint/2010/main" val="388040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dirty="0"/>
          </a:p>
        </p:txBody>
      </p:sp>
    </p:spTree>
    <p:extLst>
      <p:ext uri="{BB962C8B-B14F-4D97-AF65-F5344CB8AC3E}">
        <p14:creationId xmlns:p14="http://schemas.microsoft.com/office/powerpoint/2010/main" val="163115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dirty="0"/>
          </a:p>
        </p:txBody>
      </p:sp>
    </p:spTree>
    <p:extLst>
      <p:ext uri="{BB962C8B-B14F-4D97-AF65-F5344CB8AC3E}">
        <p14:creationId xmlns:p14="http://schemas.microsoft.com/office/powerpoint/2010/main" val="179059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dirty="0"/>
              <a:t>Click icon to add picture</a:t>
            </a:r>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dirty="0"/>
              <a:t>Click icon to add picture</a:t>
            </a:r>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dirty="0"/>
              <a:t>Click icon to add picture</a:t>
            </a:r>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dirty="0"/>
              <a:t>Click icon to add picture</a:t>
            </a:r>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dirty="0"/>
              <a:t>Click icon to add picture</a:t>
            </a:r>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dirty="0"/>
              <a:t>Click icon to add picture</a:t>
            </a:r>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5/7/2024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sv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image" Target="../media/image30.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5117839" y="1450428"/>
            <a:ext cx="5716971" cy="2664372"/>
          </a:xfrm>
        </p:spPr>
        <p:txBody>
          <a:bodyPr/>
          <a:lstStyle/>
          <a:p>
            <a:r>
              <a:rPr lang="en-US" sz="8000" dirty="0"/>
              <a:t>City quest</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a:xfrm>
            <a:off x="111723" y="463906"/>
            <a:ext cx="5006115" cy="5305661"/>
          </a:xfrm>
        </p:spPr>
      </p:pic>
      <p:pic>
        <p:nvPicPr>
          <p:cNvPr id="7" name="Picture 6">
            <a:extLst>
              <a:ext uri="{FF2B5EF4-FFF2-40B4-BE49-F238E27FC236}">
                <a16:creationId xmlns:a16="http://schemas.microsoft.com/office/drawing/2014/main" id="{BE66713A-50F1-0441-006A-2D7756243B71}"/>
              </a:ext>
            </a:extLst>
          </p:cNvPr>
          <p:cNvPicPr>
            <a:picLocks noChangeAspect="1"/>
          </p:cNvPicPr>
          <p:nvPr/>
        </p:nvPicPr>
        <p:blipFill>
          <a:blip r:embed="rId4"/>
          <a:stretch>
            <a:fillRect/>
          </a:stretch>
        </p:blipFill>
        <p:spPr>
          <a:xfrm>
            <a:off x="6096000" y="800554"/>
            <a:ext cx="2369383" cy="1824404"/>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ityscape">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xfrm>
            <a:off x="0" y="728544"/>
            <a:ext cx="5305661" cy="5305661"/>
          </a:xfrm>
        </p:spPr>
      </p:pic>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a:xfrm>
            <a:off x="5559972" y="3381374"/>
            <a:ext cx="5011410" cy="651448"/>
          </a:xfrm>
        </p:spPr>
        <p:txBody>
          <a:bodyPr/>
          <a:lstStyle/>
          <a:p>
            <a:r>
              <a:rPr lang="en-US" dirty="0"/>
              <a:t>Thank you</a:t>
            </a:r>
          </a:p>
        </p:txBody>
      </p:sp>
      <p:sp>
        <p:nvSpPr>
          <p:cNvPr id="12" name="Rectangle 11">
            <a:extLst>
              <a:ext uri="{FF2B5EF4-FFF2-40B4-BE49-F238E27FC236}">
                <a16:creationId xmlns:a16="http://schemas.microsoft.com/office/drawing/2014/main" id="{F47707E0-8E6F-5B37-D0B4-827FD694A773}"/>
              </a:ext>
            </a:extLst>
          </p:cNvPr>
          <p:cNvSpPr/>
          <p:nvPr/>
        </p:nvSpPr>
        <p:spPr>
          <a:xfrm>
            <a:off x="6290441" y="4461641"/>
            <a:ext cx="1040525"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1360C0A-3838-2F49-B751-94C686EA3666}"/>
              </a:ext>
            </a:extLst>
          </p:cNvPr>
          <p:cNvPicPr>
            <a:picLocks noChangeAspect="1"/>
          </p:cNvPicPr>
          <p:nvPr/>
        </p:nvPicPr>
        <p:blipFill>
          <a:blip r:embed="rId4"/>
          <a:stretch>
            <a:fillRect/>
          </a:stretch>
        </p:blipFill>
        <p:spPr>
          <a:xfrm>
            <a:off x="6096000" y="1443461"/>
            <a:ext cx="2068685" cy="1509094"/>
          </a:xfrm>
          <a:prstGeom prst="rect">
            <a:avLst/>
          </a:prstGeom>
        </p:spPr>
      </p:pic>
    </p:spTree>
    <p:extLst>
      <p:ext uri="{BB962C8B-B14F-4D97-AF65-F5344CB8AC3E}">
        <p14:creationId xmlns:p14="http://schemas.microsoft.com/office/powerpoint/2010/main" val="292880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016473" y="202599"/>
            <a:ext cx="5143500" cy="2090808"/>
          </a:xfrm>
        </p:spPr>
        <p:txBody>
          <a:bodyPr/>
          <a:lstStyle/>
          <a:p>
            <a:r>
              <a:rPr lang="en-US" dirty="0"/>
              <a:t>Register view</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096000" y="2529890"/>
            <a:ext cx="5143500" cy="503167"/>
          </a:xfrm>
        </p:spPr>
        <p:txBody>
          <a:bodyPr/>
          <a:lstStyle/>
          <a:p>
            <a:r>
              <a:rPr lang="en-US" sz="2000" b="0" i="0" cap="none" dirty="0">
                <a:effectLst/>
                <a:latin typeface="Söhne"/>
              </a:rPr>
              <a:t>"Within our city guide's interface, the registration view is designed to offer a delightful user experience. Users are greeted with a clean and inviting layout, guiding them through the registration process effortlessly. By simply filling out a few fields, users unlock a world of personalized content and exclusive features. The registration view exemplifies simplicity and convenience, ensuring that users can quickly join our community and embark on their journey to explore our vibrant city."</a:t>
            </a:r>
            <a:endParaRPr lang="en-US" sz="2000" cap="none" dirty="0"/>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p:pic>
      <p:pic>
        <p:nvPicPr>
          <p:cNvPr id="5" name="Picture 4">
            <a:extLst>
              <a:ext uri="{FF2B5EF4-FFF2-40B4-BE49-F238E27FC236}">
                <a16:creationId xmlns:a16="http://schemas.microsoft.com/office/drawing/2014/main" id="{0317CDB4-3568-3240-CE04-3DE2499796A8}"/>
              </a:ext>
            </a:extLst>
          </p:cNvPr>
          <p:cNvPicPr>
            <a:picLocks noChangeAspect="1"/>
          </p:cNvPicPr>
          <p:nvPr/>
        </p:nvPicPr>
        <p:blipFill>
          <a:blip r:embed="rId4"/>
          <a:stretch>
            <a:fillRect/>
          </a:stretch>
        </p:blipFill>
        <p:spPr>
          <a:xfrm>
            <a:off x="8418373" y="395123"/>
            <a:ext cx="3553321" cy="666843"/>
          </a:xfrm>
          <a:prstGeom prst="rect">
            <a:avLst/>
          </a:prstGeom>
        </p:spPr>
      </p:pic>
    </p:spTree>
    <p:extLst>
      <p:ext uri="{BB962C8B-B14F-4D97-AF65-F5344CB8AC3E}">
        <p14:creationId xmlns:p14="http://schemas.microsoft.com/office/powerpoint/2010/main" val="316717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016473" y="202599"/>
            <a:ext cx="5143500" cy="2090808"/>
          </a:xfrm>
        </p:spPr>
        <p:txBody>
          <a:bodyPr/>
          <a:lstStyle/>
          <a:p>
            <a:r>
              <a:rPr lang="en-US" dirty="0"/>
              <a:t>login view</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175529" y="2632842"/>
            <a:ext cx="5143500" cy="945564"/>
          </a:xfrm>
        </p:spPr>
        <p:txBody>
          <a:bodyPr/>
          <a:lstStyle/>
          <a:p>
            <a:r>
              <a:rPr lang="en-US" sz="2000" b="0" i="0" cap="none" dirty="0">
                <a:effectLst/>
                <a:latin typeface="Söhne"/>
              </a:rPr>
              <a:t>"Before accessing our city guide's extensive features, users will encounter a streamlined login process. The login page, adorned with an intuitive design, prompts users to first register. Upon registration, users gain access to personalized features and tailored recommendations. Once registered, logging in becomes a seamless experience, providing instant access to a wealth of information about our city's attractions, dining hotspots, and cultural events."</a:t>
            </a:r>
            <a:endParaRPr lang="en-US" sz="2000" cap="none" dirty="0"/>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p:pic>
      <p:pic>
        <p:nvPicPr>
          <p:cNvPr id="5" name="Picture 4">
            <a:extLst>
              <a:ext uri="{FF2B5EF4-FFF2-40B4-BE49-F238E27FC236}">
                <a16:creationId xmlns:a16="http://schemas.microsoft.com/office/drawing/2014/main" id="{53383867-E70C-7496-89DB-77E18E694C65}"/>
              </a:ext>
            </a:extLst>
          </p:cNvPr>
          <p:cNvPicPr>
            <a:picLocks noChangeAspect="1"/>
          </p:cNvPicPr>
          <p:nvPr/>
        </p:nvPicPr>
        <p:blipFill>
          <a:blip r:embed="rId4"/>
          <a:stretch>
            <a:fillRect/>
          </a:stretch>
        </p:blipFill>
        <p:spPr>
          <a:xfrm>
            <a:off x="8371077" y="399886"/>
            <a:ext cx="3553321" cy="657317"/>
          </a:xfrm>
          <a:prstGeom prst="rect">
            <a:avLst/>
          </a:prstGeom>
        </p:spPr>
      </p:pic>
    </p:spTree>
    <p:extLst>
      <p:ext uri="{BB962C8B-B14F-4D97-AF65-F5344CB8AC3E}">
        <p14:creationId xmlns:p14="http://schemas.microsoft.com/office/powerpoint/2010/main" val="93469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8001" y="660567"/>
            <a:ext cx="4937211" cy="1325563"/>
          </a:xfrm>
        </p:spPr>
        <p:txBody>
          <a:bodyPr/>
          <a:lstStyle/>
          <a:p>
            <a:r>
              <a:rPr lang="en-US" sz="4000" dirty="0"/>
              <a:t>Forget password</a:t>
            </a:r>
            <a:br>
              <a:rPr lang="en-US" dirty="0"/>
            </a:br>
            <a:endParaRPr lang="en-US" dirty="0"/>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3875" y="1522046"/>
            <a:ext cx="4151027" cy="4351338"/>
          </a:xfrm>
        </p:spPr>
        <p:txBody>
          <a:bodyPr/>
          <a:lstStyle/>
          <a:p>
            <a:pPr marL="0" indent="0">
              <a:buNone/>
            </a:pPr>
            <a:br>
              <a:rPr lang="en-US" sz="1400" dirty="0"/>
            </a:br>
            <a:r>
              <a:rPr lang="en-US" sz="2000" b="0" i="0" dirty="0">
                <a:solidFill>
                  <a:srgbClr val="0D0D0D"/>
                </a:solidFill>
                <a:effectLst/>
                <a:highlight>
                  <a:srgbClr val="FFFFFF"/>
                </a:highlight>
                <a:latin typeface="Söhne"/>
              </a:rPr>
              <a:t>"</a:t>
            </a:r>
            <a:r>
              <a:rPr lang="en-US" b="1" i="0" dirty="0">
                <a:solidFill>
                  <a:srgbClr val="0D0D0D"/>
                </a:solidFill>
                <a:effectLst/>
                <a:highlight>
                  <a:srgbClr val="FFFFFF"/>
                </a:highlight>
                <a:latin typeface="Söhne"/>
              </a:rPr>
              <a:t>Lost your password? </a:t>
            </a:r>
            <a:r>
              <a:rPr lang="en-US" sz="2000" b="0" i="0" dirty="0">
                <a:solidFill>
                  <a:srgbClr val="0D0D0D"/>
                </a:solidFill>
                <a:effectLst/>
                <a:highlight>
                  <a:srgbClr val="FFFFFF"/>
                </a:highlight>
                <a:latin typeface="Söhne"/>
              </a:rPr>
              <a:t>No worries! Our city guide's 'Forget Password' feature has got you covered. </a:t>
            </a:r>
          </a:p>
          <a:p>
            <a:pPr marL="0" indent="0">
              <a:buNone/>
            </a:pPr>
            <a:r>
              <a:rPr lang="en-US" sz="2000" b="0" i="0" dirty="0">
                <a:solidFill>
                  <a:srgbClr val="0D0D0D"/>
                </a:solidFill>
                <a:effectLst/>
                <a:highlight>
                  <a:srgbClr val="FFFFFF"/>
                </a:highlight>
                <a:latin typeface="Söhne"/>
              </a:rPr>
              <a:t>With just a few clicks, users can easily reset their password and regain access to their account. </a:t>
            </a:r>
          </a:p>
          <a:p>
            <a:pPr marL="0" indent="0">
              <a:buNone/>
            </a:pPr>
            <a:r>
              <a:rPr lang="en-US" sz="2000" b="0" i="0" dirty="0">
                <a:solidFill>
                  <a:srgbClr val="0D0D0D"/>
                </a:solidFill>
                <a:effectLst/>
                <a:highlight>
                  <a:srgbClr val="FFFFFF"/>
                </a:highlight>
                <a:latin typeface="Söhne"/>
              </a:rPr>
              <a:t>Our intuitive interface guides users through a seamless process, ensuring hassle-free password recovery. Say goodbye to login woes and hello to uninterrupted exploration of our city's treasures."</a:t>
            </a:r>
            <a:endParaRPr lang="en-US" sz="2000" dirty="0"/>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4</a:t>
            </a:fld>
            <a:endParaRPr lang="en-US" dirty="0"/>
          </a:p>
        </p:txBody>
      </p:sp>
      <p:pic>
        <p:nvPicPr>
          <p:cNvPr id="6" name="Picture 5">
            <a:extLst>
              <a:ext uri="{FF2B5EF4-FFF2-40B4-BE49-F238E27FC236}">
                <a16:creationId xmlns:a16="http://schemas.microsoft.com/office/drawing/2014/main" id="{FF2E45D9-7CEF-F90E-4D1B-243A97C7F10B}"/>
              </a:ext>
            </a:extLst>
          </p:cNvPr>
          <p:cNvPicPr>
            <a:picLocks noChangeAspect="1"/>
          </p:cNvPicPr>
          <p:nvPr/>
        </p:nvPicPr>
        <p:blipFill>
          <a:blip r:embed="rId4"/>
          <a:stretch>
            <a:fillRect/>
          </a:stretch>
        </p:blipFill>
        <p:spPr>
          <a:xfrm>
            <a:off x="200628" y="5873384"/>
            <a:ext cx="2303486" cy="861479"/>
          </a:xfrm>
          <a:prstGeom prst="rect">
            <a:avLst/>
          </a:prstGeom>
          <a:ln>
            <a:solidFill>
              <a:schemeClr val="accent2"/>
            </a:solidFill>
          </a:ln>
        </p:spPr>
      </p:pic>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772510" y="324453"/>
            <a:ext cx="10515600" cy="764460"/>
          </a:xfrm>
        </p:spPr>
        <p:txBody>
          <a:bodyPr/>
          <a:lstStyle/>
          <a:p>
            <a:r>
              <a:rPr lang="en-US" sz="5400" dirty="0"/>
              <a:t>Navbar</a:t>
            </a:r>
            <a:r>
              <a:rPr lang="en-US" dirty="0"/>
              <a:t> </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2145737" y="947024"/>
            <a:ext cx="7900525" cy="2648749"/>
          </a:xfrm>
        </p:spPr>
        <p:txBody>
          <a:bodyPr>
            <a:noAutofit/>
          </a:bodyPr>
          <a:lstStyle/>
          <a:p>
            <a:br>
              <a:rPr lang="en-US" dirty="0"/>
            </a:br>
            <a:r>
              <a:rPr lang="en-US" b="0" i="0" dirty="0">
                <a:effectLst/>
                <a:latin typeface="Söhne"/>
              </a:rPr>
              <a:t>"Embark on a seamless journey through our city's wonders with our dynamic navbar. Explore </a:t>
            </a:r>
            <a:r>
              <a:rPr lang="en-US" sz="2000" b="1" i="0" dirty="0">
                <a:effectLst/>
                <a:latin typeface="Söhne"/>
              </a:rPr>
              <a:t>'Cities</a:t>
            </a:r>
            <a:r>
              <a:rPr lang="en-US" b="0" i="0" dirty="0">
                <a:effectLst/>
                <a:latin typeface="Söhne"/>
              </a:rPr>
              <a:t>' to discover diverse destinations, from bustling urban hubs to serene countryside retreats.</a:t>
            </a:r>
          </a:p>
          <a:p>
            <a:r>
              <a:rPr lang="en-US" b="0" i="0" dirty="0">
                <a:effectLst/>
                <a:latin typeface="Söhne"/>
              </a:rPr>
              <a:t> Delight your taste buds with </a:t>
            </a:r>
            <a:r>
              <a:rPr lang="en-US" sz="2000" b="1" i="0" dirty="0">
                <a:effectLst/>
                <a:latin typeface="Söhne"/>
              </a:rPr>
              <a:t>'Food</a:t>
            </a:r>
            <a:r>
              <a:rPr lang="en-US" b="0" i="0" dirty="0">
                <a:effectLst/>
                <a:latin typeface="Söhne"/>
              </a:rPr>
              <a:t>' as we curate culinary delights from local eateries to fine dining establishments. Uncover hidden </a:t>
            </a:r>
            <a:r>
              <a:rPr lang="en-US" sz="2000" b="1" i="0" dirty="0">
                <a:effectLst/>
                <a:latin typeface="Söhne"/>
              </a:rPr>
              <a:t>'Places</a:t>
            </a:r>
            <a:r>
              <a:rPr lang="en-US" b="0" i="0" dirty="0">
                <a:effectLst/>
                <a:latin typeface="Söhne"/>
              </a:rPr>
              <a:t>' brimming with history, culture, and natural beauty. Navigate effortlessly with </a:t>
            </a:r>
            <a:r>
              <a:rPr lang="en-US" sz="2000" b="1" i="0" dirty="0">
                <a:effectLst/>
                <a:latin typeface="Söhne"/>
              </a:rPr>
              <a:t>'Map</a:t>
            </a:r>
            <a:r>
              <a:rPr lang="en-US" b="0" i="0" dirty="0">
                <a:effectLst/>
                <a:latin typeface="Söhne"/>
              </a:rPr>
              <a:t>' as we guide you through our city's streets and landmarks. Experience the charm of our city with just a click, powered by our beloved APIs</a:t>
            </a:r>
            <a:endParaRPr lang="en-US" dirty="0"/>
          </a:p>
        </p:txBody>
      </p:sp>
      <p:pic>
        <p:nvPicPr>
          <p:cNvPr id="11" name="Picture Placeholder 10" descr="city skyline">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a:xfrm>
            <a:off x="2364828" y="3595773"/>
            <a:ext cx="7330965" cy="3262228"/>
          </a:xfrm>
        </p:spPr>
      </p:pic>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Tree>
    <p:extLst>
      <p:ext uri="{BB962C8B-B14F-4D97-AF65-F5344CB8AC3E}">
        <p14:creationId xmlns:p14="http://schemas.microsoft.com/office/powerpoint/2010/main" val="318753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sz="4000" dirty="0"/>
              <a:t>Home view</a:t>
            </a:r>
            <a:br>
              <a:rPr lang="en-US" dirty="0"/>
            </a:br>
            <a:endParaRPr lang="en-US" dirty="0"/>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15938" y="1429034"/>
            <a:ext cx="3991476" cy="4351338"/>
          </a:xfrm>
        </p:spPr>
        <p:txBody>
          <a:bodyPr/>
          <a:lstStyle/>
          <a:p>
            <a:pPr algn="l"/>
            <a:br>
              <a:rPr lang="en-US" sz="14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"Welcome to our vibrant home page, your portal to endless discovery. Dive in with a sleek 'Search Bar' and captivating 'Carousel', offering quick access to our city's wonders.</a:t>
            </a:r>
          </a:p>
          <a:p>
            <a:pPr algn="l"/>
            <a:r>
              <a:rPr lang="en-US" sz="1800" b="0" i="0" dirty="0">
                <a:solidFill>
                  <a:srgbClr val="0D0D0D"/>
                </a:solidFill>
                <a:effectLst/>
                <a:highlight>
                  <a:srgbClr val="FFFFFF"/>
                </a:highlight>
                <a:latin typeface="Söhne"/>
              </a:rPr>
              <a:t>Explore curated 'Categories' and personalized 'Recommendations', guiding your journey with precision and flair. Engage with interactive 'Cards', each unveiling a new adventure at your fingertips.</a:t>
            </a:r>
          </a:p>
          <a:p>
            <a:pPr algn="l"/>
            <a:r>
              <a:rPr lang="en-US" sz="1800" b="0" i="0" dirty="0">
                <a:solidFill>
                  <a:srgbClr val="0D0D0D"/>
                </a:solidFill>
                <a:effectLst/>
                <a:highlight>
                  <a:srgbClr val="FFFFFF"/>
                </a:highlight>
                <a:latin typeface="Söhne"/>
              </a:rPr>
              <a:t>Experience the pulse of our city in a single glance, where every click ignites a new chapter of exploration, fueled by our passion for discovery."</a:t>
            </a:r>
          </a:p>
          <a:p>
            <a:pPr marL="0" indent="0">
              <a:buNone/>
            </a:pPr>
            <a:endParaRPr lang="en-US" sz="1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
        <p:nvSpPr>
          <p:cNvPr id="5" name="Rectangle 4">
            <a:extLst>
              <a:ext uri="{FF2B5EF4-FFF2-40B4-BE49-F238E27FC236}">
                <a16:creationId xmlns:a16="http://schemas.microsoft.com/office/drawing/2014/main" id="{969533A8-FE7E-BCB1-BE3A-E9D6DD9AD5CD}"/>
              </a:ext>
            </a:extLst>
          </p:cNvPr>
          <p:cNvSpPr/>
          <p:nvPr/>
        </p:nvSpPr>
        <p:spPr>
          <a:xfrm>
            <a:off x="394138" y="6243145"/>
            <a:ext cx="1954924" cy="4666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356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985D-7833-4E74-AA1C-E9A4BC3CC6D1}"/>
              </a:ext>
            </a:extLst>
          </p:cNvPr>
          <p:cNvSpPr>
            <a:spLocks noGrp="1"/>
          </p:cNvSpPr>
          <p:nvPr>
            <p:ph type="title"/>
          </p:nvPr>
        </p:nvSpPr>
        <p:spPr/>
        <p:txBody>
          <a:bodyPr/>
          <a:lstStyle/>
          <a:p>
            <a:r>
              <a:rPr lang="en-US" sz="4400" dirty="0"/>
              <a:t>Map view: </a:t>
            </a:r>
            <a:r>
              <a:rPr lang="en-US" sz="3600" b="1" i="0" dirty="0">
                <a:solidFill>
                  <a:srgbClr val="0D0D0D"/>
                </a:solidFill>
                <a:effectLst/>
                <a:highlight>
                  <a:srgbClr val="FFFFFF"/>
                </a:highlight>
                <a:latin typeface="Söhne"/>
              </a:rPr>
              <a:t>Explore Your World</a:t>
            </a:r>
            <a:endParaRPr lang="en-US" sz="3600" dirty="0"/>
          </a:p>
        </p:txBody>
      </p:sp>
      <p:pic>
        <p:nvPicPr>
          <p:cNvPr id="83" name="Picture Placeholder 82" descr="Bar chart">
            <a:extLst>
              <a:ext uri="{FF2B5EF4-FFF2-40B4-BE49-F238E27FC236}">
                <a16:creationId xmlns:a16="http://schemas.microsoft.com/office/drawing/2014/main" id="{C881BE4E-5D69-E447-A036-5172F6570748}"/>
              </a:ext>
            </a:extLst>
          </p:cNvPr>
          <p:cNvPicPr>
            <a:picLocks noGrp="1" noChangeAspect="1"/>
          </p:cNvPicPr>
          <p:nvPr>
            <p:ph type="pic" sz="quarter" idx="1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p:txBody>
          <a:bodyPr/>
          <a:lstStyle/>
          <a:p>
            <a:r>
              <a:rPr lang="en-US" sz="1800" i="0" dirty="0">
                <a:solidFill>
                  <a:srgbClr val="0D0D0D"/>
                </a:solidFill>
                <a:effectLst/>
                <a:latin typeface="Söhne"/>
              </a:rPr>
              <a:t>Interactive Map:</a:t>
            </a:r>
            <a:endParaRPr lang="en-US" dirty="0"/>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p:txBody>
          <a:bodyPr>
            <a:normAutofit/>
          </a:bodyPr>
          <a:lstStyle/>
          <a:p>
            <a:pPr algn="l"/>
            <a:r>
              <a:rPr lang="en-US" sz="1600" b="0" i="0" dirty="0">
                <a:effectLst/>
                <a:latin typeface="Söhne"/>
              </a:rPr>
              <a:t>Navigate seamlessly through our city's landscape with our interactive map feature.</a:t>
            </a:r>
          </a:p>
          <a:p>
            <a:r>
              <a:rPr lang="en-US" sz="2000" b="1" i="0" dirty="0">
                <a:solidFill>
                  <a:srgbClr val="0D0D0D"/>
                </a:solidFill>
                <a:effectLst/>
                <a:latin typeface="Söhne"/>
              </a:rPr>
              <a:t>Zoom control:</a:t>
            </a:r>
            <a:endParaRPr lang="en-US" sz="2000" b="0" i="0" dirty="0">
              <a:solidFill>
                <a:srgbClr val="0D0D0D"/>
              </a:solidFill>
              <a:effectLst/>
              <a:latin typeface="Söhne"/>
            </a:endParaRPr>
          </a:p>
          <a:p>
            <a:pPr algn="l"/>
            <a:r>
              <a:rPr lang="en-US" sz="1600" b="0" i="0" dirty="0">
                <a:solidFill>
                  <a:srgbClr val="0D0D0D"/>
                </a:solidFill>
                <a:effectLst/>
                <a:latin typeface="Söhne"/>
              </a:rPr>
              <a:t> Get up close and personal or zoom out for a broader view of our city's attractions using our intuitive zoom controls.</a:t>
            </a:r>
          </a:p>
          <a:p>
            <a:endParaRPr lang="en-US" sz="1400" dirty="0"/>
          </a:p>
        </p:txBody>
      </p:sp>
      <p:pic>
        <p:nvPicPr>
          <p:cNvPr id="22" name="Picture Placeholder 21" descr="downtown area at dusk">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5" cstate="print">
            <a:extLst>
              <a:ext uri="{28A0092B-C50C-407E-A947-70E740481C1C}">
                <a14:useLocalDpi xmlns:a14="http://schemas.microsoft.com/office/drawing/2010/main"/>
              </a:ext>
            </a:extLst>
          </a:blip>
          <a:srcRect/>
          <a:stretch>
            <a:fillRect/>
          </a:stretch>
        </p:blipFill>
        <p:spPr/>
      </p:pic>
      <p:pic>
        <p:nvPicPr>
          <p:cNvPr id="85" name="Picture Placeholder 84" descr="Single gear">
            <a:extLst>
              <a:ext uri="{FF2B5EF4-FFF2-40B4-BE49-F238E27FC236}">
                <a16:creationId xmlns:a16="http://schemas.microsoft.com/office/drawing/2014/main" id="{65FBD7DF-30E8-9042-8A0D-0F64C33E0B41}"/>
              </a:ext>
            </a:extLst>
          </p:cNvPr>
          <p:cNvPicPr>
            <a:picLocks noGrp="1" noChangeAspect="1"/>
          </p:cNvPicPr>
          <p:nvPr>
            <p:ph type="pic" sz="quarter" idx="19"/>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p:txBody>
          <a:bodyPr/>
          <a:lstStyle/>
          <a:p>
            <a:r>
              <a:rPr lang="en-US" sz="1800" b="1" i="0" dirty="0">
                <a:solidFill>
                  <a:srgbClr val="0D0D0D"/>
                </a:solidFill>
                <a:effectLst/>
                <a:latin typeface="Söhne"/>
              </a:rPr>
              <a:t>Search Bar</a:t>
            </a:r>
            <a:r>
              <a:rPr lang="en-US" sz="1800" b="0" i="0" dirty="0">
                <a:solidFill>
                  <a:srgbClr val="0D0D0D"/>
                </a:solidFill>
                <a:effectLst/>
                <a:latin typeface="Söhne"/>
              </a:rPr>
              <a:t>:</a:t>
            </a:r>
            <a:endParaRPr lang="en-US" dirty="0"/>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p:txBody>
          <a:bodyPr>
            <a:normAutofit/>
          </a:bodyPr>
          <a:lstStyle/>
          <a:p>
            <a:pPr algn="l"/>
            <a:r>
              <a:rPr lang="en-US" sz="1600" b="0" i="0" dirty="0">
                <a:solidFill>
                  <a:srgbClr val="0D0D0D"/>
                </a:solidFill>
                <a:effectLst/>
                <a:latin typeface="Söhne"/>
              </a:rPr>
              <a:t>Discover specific locations effortlessly with our search bar feature, allowing you to pinpoint destinations with ease.</a:t>
            </a:r>
          </a:p>
          <a:p>
            <a:r>
              <a:rPr lang="en-US" sz="1800" b="1" i="0" dirty="0">
                <a:solidFill>
                  <a:srgbClr val="0D0D0D"/>
                </a:solidFill>
                <a:effectLst/>
                <a:latin typeface="Söhne"/>
              </a:rPr>
              <a:t>Live Updates</a:t>
            </a:r>
            <a:r>
              <a:rPr lang="en-US" sz="1800" b="0" i="0" dirty="0">
                <a:solidFill>
                  <a:srgbClr val="0D0D0D"/>
                </a:solidFill>
                <a:effectLst/>
                <a:latin typeface="Söhne"/>
              </a:rPr>
              <a:t>:</a:t>
            </a:r>
          </a:p>
          <a:p>
            <a:r>
              <a:rPr lang="en-US" sz="1600" b="0" i="0" dirty="0">
                <a:solidFill>
                  <a:srgbClr val="0D0D0D"/>
                </a:solidFill>
                <a:effectLst/>
                <a:latin typeface="Söhne"/>
              </a:rPr>
              <a:t> Stay informed with live updates and real-time data, ensuring you never miss out on the latest happenings and events in our vibrant city</a:t>
            </a:r>
            <a:endParaRPr lang="en-US" sz="1400" dirty="0"/>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9" name="Picture 8">
            <a:extLst>
              <a:ext uri="{FF2B5EF4-FFF2-40B4-BE49-F238E27FC236}">
                <a16:creationId xmlns:a16="http://schemas.microsoft.com/office/drawing/2014/main" id="{071A8B4D-74AB-64B6-B258-1F0AC912930D}"/>
              </a:ext>
            </a:extLst>
          </p:cNvPr>
          <p:cNvPicPr>
            <a:picLocks noChangeAspect="1"/>
          </p:cNvPicPr>
          <p:nvPr/>
        </p:nvPicPr>
        <p:blipFill>
          <a:blip r:embed="rId8"/>
          <a:stretch>
            <a:fillRect/>
          </a:stretch>
        </p:blipFill>
        <p:spPr>
          <a:xfrm>
            <a:off x="3825778" y="1630017"/>
            <a:ext cx="4482403" cy="4373217"/>
          </a:xfrm>
          <a:prstGeom prst="rect">
            <a:avLst/>
          </a:prstGeom>
        </p:spPr>
      </p:pic>
      <p:grpSp>
        <p:nvGrpSpPr>
          <p:cNvPr id="27" name="Group 26">
            <a:extLst>
              <a:ext uri="{FF2B5EF4-FFF2-40B4-BE49-F238E27FC236}">
                <a16:creationId xmlns:a16="http://schemas.microsoft.com/office/drawing/2014/main" id="{B98F46DC-D9B4-FFA4-D902-D26DD5B0A06A}"/>
              </a:ext>
            </a:extLst>
          </p:cNvPr>
          <p:cNvGrpSpPr/>
          <p:nvPr/>
        </p:nvGrpSpPr>
        <p:grpSpPr>
          <a:xfrm>
            <a:off x="119191" y="6278105"/>
            <a:ext cx="3482218" cy="415633"/>
            <a:chOff x="119191" y="6278105"/>
            <a:chExt cx="3482218" cy="415633"/>
          </a:xfrm>
        </p:grpSpPr>
        <p:pic>
          <p:nvPicPr>
            <p:cNvPr id="19" name="Picture 18">
              <a:extLst>
                <a:ext uri="{FF2B5EF4-FFF2-40B4-BE49-F238E27FC236}">
                  <a16:creationId xmlns:a16="http://schemas.microsoft.com/office/drawing/2014/main" id="{73D37D71-22A2-2232-1844-BFCA55D810E2}"/>
                </a:ext>
              </a:extLst>
            </p:cNvPr>
            <p:cNvPicPr>
              <a:picLocks noChangeAspect="1"/>
            </p:cNvPicPr>
            <p:nvPr/>
          </p:nvPicPr>
          <p:blipFill>
            <a:blip r:embed="rId9"/>
            <a:stretch>
              <a:fillRect/>
            </a:stretch>
          </p:blipFill>
          <p:spPr>
            <a:xfrm>
              <a:off x="119191" y="6278105"/>
              <a:ext cx="829305" cy="408897"/>
            </a:xfrm>
            <a:prstGeom prst="rect">
              <a:avLst/>
            </a:prstGeom>
          </p:spPr>
        </p:pic>
        <p:pic>
          <p:nvPicPr>
            <p:cNvPr id="21" name="Picture 20">
              <a:extLst>
                <a:ext uri="{FF2B5EF4-FFF2-40B4-BE49-F238E27FC236}">
                  <a16:creationId xmlns:a16="http://schemas.microsoft.com/office/drawing/2014/main" id="{94532D9B-61A3-532D-605F-C16D57212839}"/>
                </a:ext>
              </a:extLst>
            </p:cNvPr>
            <p:cNvPicPr>
              <a:picLocks noChangeAspect="1"/>
            </p:cNvPicPr>
            <p:nvPr/>
          </p:nvPicPr>
          <p:blipFill>
            <a:blip r:embed="rId10"/>
            <a:stretch>
              <a:fillRect/>
            </a:stretch>
          </p:blipFill>
          <p:spPr>
            <a:xfrm>
              <a:off x="928466" y="6284841"/>
              <a:ext cx="982426" cy="408893"/>
            </a:xfrm>
            <a:prstGeom prst="rect">
              <a:avLst/>
            </a:prstGeom>
          </p:spPr>
        </p:pic>
        <p:pic>
          <p:nvPicPr>
            <p:cNvPr id="24" name="Picture 23">
              <a:extLst>
                <a:ext uri="{FF2B5EF4-FFF2-40B4-BE49-F238E27FC236}">
                  <a16:creationId xmlns:a16="http://schemas.microsoft.com/office/drawing/2014/main" id="{F66C48F1-3136-A6D0-4406-28AC64AE6E08}"/>
                </a:ext>
              </a:extLst>
            </p:cNvPr>
            <p:cNvPicPr>
              <a:picLocks noChangeAspect="1"/>
            </p:cNvPicPr>
            <p:nvPr/>
          </p:nvPicPr>
          <p:blipFill>
            <a:blip r:embed="rId11"/>
            <a:stretch>
              <a:fillRect/>
            </a:stretch>
          </p:blipFill>
          <p:spPr>
            <a:xfrm>
              <a:off x="1910892" y="6284841"/>
              <a:ext cx="982426" cy="408897"/>
            </a:xfrm>
            <a:prstGeom prst="rect">
              <a:avLst/>
            </a:prstGeom>
          </p:spPr>
        </p:pic>
        <p:pic>
          <p:nvPicPr>
            <p:cNvPr id="26" name="Picture 25">
              <a:extLst>
                <a:ext uri="{FF2B5EF4-FFF2-40B4-BE49-F238E27FC236}">
                  <a16:creationId xmlns:a16="http://schemas.microsoft.com/office/drawing/2014/main" id="{DA6A6F94-7BED-5DBD-48F7-F8DEF3F26950}"/>
                </a:ext>
              </a:extLst>
            </p:cNvPr>
            <p:cNvPicPr>
              <a:picLocks noChangeAspect="1"/>
            </p:cNvPicPr>
            <p:nvPr/>
          </p:nvPicPr>
          <p:blipFill>
            <a:blip r:embed="rId12"/>
            <a:stretch>
              <a:fillRect/>
            </a:stretch>
          </p:blipFill>
          <p:spPr>
            <a:xfrm>
              <a:off x="2893318" y="6284841"/>
              <a:ext cx="708091" cy="408897"/>
            </a:xfrm>
            <a:prstGeom prst="rect">
              <a:avLst/>
            </a:prstGeom>
          </p:spPr>
        </p:pic>
      </p:grpSp>
    </p:spTree>
    <p:extLst>
      <p:ext uri="{BB962C8B-B14F-4D97-AF65-F5344CB8AC3E}">
        <p14:creationId xmlns:p14="http://schemas.microsoft.com/office/powerpoint/2010/main" val="46026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US" dirty="0"/>
              <a:t>Comparison 02</a:t>
            </a:r>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1103586" y="1961066"/>
            <a:ext cx="3762706" cy="495389"/>
          </a:xfrm>
        </p:spPr>
        <p:txBody>
          <a:bodyPr/>
          <a:lstStyle/>
          <a:p>
            <a:r>
              <a:rPr lang="en-US" sz="2400" b="1" i="0" dirty="0">
                <a:solidFill>
                  <a:srgbClr val="0D0D0D"/>
                </a:solidFill>
                <a:effectLst/>
                <a:latin typeface="Söhne"/>
              </a:rPr>
              <a:t>Search Functionality</a:t>
            </a:r>
            <a:endParaRPr lang="en-US" dirty="0"/>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3" name="Content Placeholder 2">
            <a:extLst>
              <a:ext uri="{FF2B5EF4-FFF2-40B4-BE49-F238E27FC236}">
                <a16:creationId xmlns:a16="http://schemas.microsoft.com/office/drawing/2014/main" id="{65015163-D5FD-4849-978B-77883FAF7928}"/>
              </a:ext>
            </a:extLst>
          </p:cNvPr>
          <p:cNvSpPr>
            <a:spLocks noGrp="1"/>
          </p:cNvSpPr>
          <p:nvPr>
            <p:ph idx="1"/>
          </p:nvPr>
        </p:nvSpPr>
        <p:spPr>
          <a:xfrm>
            <a:off x="633637" y="2664952"/>
            <a:ext cx="4074002" cy="3215586"/>
          </a:xfrm>
        </p:spPr>
        <p:txBody>
          <a:bodyPr/>
          <a:lstStyle/>
          <a:p>
            <a:pPr marL="342900" indent="-342900" algn="l">
              <a:buFont typeface="+mj-lt"/>
              <a:buAutoNum type="arabicPeriod"/>
            </a:pPr>
            <a:r>
              <a:rPr lang="en-US" b="1" i="0" dirty="0">
                <a:solidFill>
                  <a:srgbClr val="0D0D0D"/>
                </a:solidFill>
                <a:effectLst/>
                <a:highlight>
                  <a:srgbClr val="FFFFFF"/>
                </a:highlight>
                <a:latin typeface="Söhne"/>
              </a:rPr>
              <a:t>Location-Based Search</a:t>
            </a:r>
            <a:r>
              <a:rPr lang="en-US" b="0" i="0" dirty="0">
                <a:solidFill>
                  <a:srgbClr val="0D0D0D"/>
                </a:solidFill>
                <a:effectLst/>
                <a:highlight>
                  <a:srgbClr val="FFFFFF"/>
                </a:highlight>
                <a:latin typeface="Söhne"/>
              </a:rPr>
              <a:t>: Our search functionality allows you to search for specific locations within our city by entering keywords, addresses, or landmarks. </a:t>
            </a:r>
          </a:p>
          <a:p>
            <a:pPr marL="342900" indent="-342900" algn="l">
              <a:buFont typeface="+mj-lt"/>
              <a:buAutoNum type="arabicPeriod"/>
            </a:pPr>
            <a:r>
              <a:rPr lang="en-US" b="1" i="0" dirty="0">
                <a:solidFill>
                  <a:srgbClr val="0D0D0D"/>
                </a:solidFill>
                <a:effectLst/>
                <a:highlight>
                  <a:srgbClr val="FFFFFF"/>
                </a:highlight>
                <a:latin typeface="Söhne"/>
              </a:rPr>
              <a:t>Autocomplete Suggestions</a:t>
            </a:r>
            <a:r>
              <a:rPr lang="en-US" b="0" i="0" dirty="0">
                <a:solidFill>
                  <a:srgbClr val="0D0D0D"/>
                </a:solidFill>
                <a:effectLst/>
                <a:highlight>
                  <a:srgbClr val="FFFFFF"/>
                </a:highlight>
                <a:latin typeface="Söhne"/>
              </a:rPr>
              <a:t>: As you type your search query, our system provides autocomplete suggestions, helping you find what you're looking for faster. </a:t>
            </a:r>
          </a:p>
          <a:p>
            <a:pPr marL="342900" indent="-342900" algn="l">
              <a:buFont typeface="+mj-lt"/>
              <a:buAutoNum type="arabicPeriod"/>
            </a:pPr>
            <a:r>
              <a:rPr lang="en-US" b="1" i="0" dirty="0">
                <a:solidFill>
                  <a:srgbClr val="0D0D0D"/>
                </a:solidFill>
                <a:effectLst/>
                <a:highlight>
                  <a:srgbClr val="FFFFFF"/>
                </a:highlight>
                <a:latin typeface="Söhne"/>
              </a:rPr>
              <a:t>Geolocation Integration</a:t>
            </a:r>
            <a:r>
              <a:rPr lang="en-US" b="0" i="0" dirty="0">
                <a:solidFill>
                  <a:srgbClr val="0D0D0D"/>
                </a:solidFill>
                <a:effectLst/>
                <a:highlight>
                  <a:srgbClr val="FFFFFF"/>
                </a:highlight>
                <a:latin typeface="Söhne"/>
              </a:rPr>
              <a:t>: For users accessing our platform on mobile devices, our search functionality seamlessly integrates with geolocation services, providing personalized search results based on your current location.</a:t>
            </a:r>
          </a:p>
          <a:p>
            <a:endParaRPr lang="en-US" sz="1600" dirty="0"/>
          </a:p>
        </p:txBody>
      </p:sp>
      <p:sp>
        <p:nvSpPr>
          <p:cNvPr id="8" name="Content Placeholder 7">
            <a:extLst>
              <a:ext uri="{FF2B5EF4-FFF2-40B4-BE49-F238E27FC236}">
                <a16:creationId xmlns:a16="http://schemas.microsoft.com/office/drawing/2014/main" id="{C8438480-8B6F-44E5-A602-6240C1B85FB3}"/>
              </a:ext>
            </a:extLst>
          </p:cNvPr>
          <p:cNvSpPr>
            <a:spLocks noGrp="1"/>
          </p:cNvSpPr>
          <p:nvPr>
            <p:ph idx="19"/>
          </p:nvPr>
        </p:nvSpPr>
        <p:spPr>
          <a:xfrm>
            <a:off x="7289694" y="2151422"/>
            <a:ext cx="4074002" cy="2490643"/>
          </a:xfrm>
        </p:spPr>
        <p:txBody>
          <a:bodyPr/>
          <a:lstStyle/>
          <a:p>
            <a:pPr marL="342900" indent="-342900" algn="l">
              <a:buFont typeface="+mj-lt"/>
              <a:buAutoNum type="arabicPeriod"/>
            </a:pPr>
            <a:r>
              <a:rPr lang="en-US" b="1" i="0" dirty="0">
                <a:solidFill>
                  <a:srgbClr val="0D0D0D"/>
                </a:solidFill>
                <a:effectLst/>
                <a:highlight>
                  <a:srgbClr val="FFFFFF"/>
                </a:highlight>
                <a:latin typeface="Söhne"/>
              </a:rPr>
              <a:t>Real-Time Data</a:t>
            </a:r>
            <a:r>
              <a:rPr lang="en-US" b="0" i="0" dirty="0">
                <a:solidFill>
                  <a:srgbClr val="0D0D0D"/>
                </a:solidFill>
                <a:effectLst/>
                <a:highlight>
                  <a:srgbClr val="FFFFFF"/>
                </a:highlight>
                <a:latin typeface="Söhne"/>
              </a:rPr>
              <a:t>: Leveraging Web APIs allows us to access real-time data feeds, ensuring that the information displayed on our map view is always up-to-date.</a:t>
            </a:r>
          </a:p>
          <a:p>
            <a:pPr marL="342900" indent="-342900" algn="l">
              <a:buFont typeface="+mj-lt"/>
              <a:buAutoNum type="arabicPeriod"/>
            </a:pPr>
            <a:r>
              <a:rPr lang="en-US" b="1" i="0" dirty="0">
                <a:solidFill>
                  <a:srgbClr val="0D0D0D"/>
                </a:solidFill>
                <a:effectLst/>
                <a:highlight>
                  <a:srgbClr val="FFFFFF"/>
                </a:highlight>
                <a:latin typeface="Söhne"/>
              </a:rPr>
              <a:t>Dynamic Functionality</a:t>
            </a:r>
            <a:r>
              <a:rPr lang="en-US" b="0" i="0" dirty="0">
                <a:solidFill>
                  <a:srgbClr val="0D0D0D"/>
                </a:solidFill>
                <a:effectLst/>
                <a:highlight>
                  <a:srgbClr val="FFFFFF"/>
                </a:highlight>
                <a:latin typeface="Söhne"/>
              </a:rPr>
              <a:t>: Web APIs enable dynamic functionality within our map view, allowing for features such as live updates, interactive overlays, and responsive search capabilities.</a:t>
            </a:r>
          </a:p>
          <a:p>
            <a:pPr marL="342900" indent="-342900" algn="l">
              <a:buFont typeface="+mj-lt"/>
              <a:buAutoNum type="arabicPeriod"/>
            </a:pPr>
            <a:r>
              <a:rPr lang="en-US" b="1" i="0" dirty="0">
                <a:solidFill>
                  <a:srgbClr val="0D0D0D"/>
                </a:solidFill>
                <a:effectLst/>
                <a:highlight>
                  <a:srgbClr val="FFFFFF"/>
                </a:highlight>
                <a:latin typeface="Söhne"/>
              </a:rPr>
              <a:t>Customization and Flexibility</a:t>
            </a:r>
            <a:r>
              <a:rPr lang="en-US" b="0" i="0" dirty="0">
                <a:solidFill>
                  <a:srgbClr val="0D0D0D"/>
                </a:solidFill>
                <a:effectLst/>
                <a:highlight>
                  <a:srgbClr val="FFFFFF"/>
                </a:highlight>
                <a:latin typeface="Söhne"/>
              </a:rPr>
              <a:t>: With Web APIs, our map view offers customization and flexibility, allowing us to tailor the user experience to meet your specific needs and preferences.</a:t>
            </a:r>
          </a:p>
        </p:txBody>
      </p:sp>
      <p:pic>
        <p:nvPicPr>
          <p:cNvPr id="31" name="Picture Placeholder 30" descr="Laptop">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Content Placeholder 8">
            <a:extLst>
              <a:ext uri="{FF2B5EF4-FFF2-40B4-BE49-F238E27FC236}">
                <a16:creationId xmlns:a16="http://schemas.microsoft.com/office/drawing/2014/main" id="{A1EE8A19-6968-4C81-B180-20FEF61ADEE1}"/>
              </a:ext>
            </a:extLst>
          </p:cNvPr>
          <p:cNvSpPr>
            <a:spLocks noGrp="1"/>
          </p:cNvSpPr>
          <p:nvPr>
            <p:ph idx="20"/>
          </p:nvPr>
        </p:nvSpPr>
        <p:spPr>
          <a:xfrm>
            <a:off x="7475709" y="4963450"/>
            <a:ext cx="4569146" cy="495389"/>
          </a:xfrm>
        </p:spPr>
        <p:txBody>
          <a:bodyPr/>
          <a:lstStyle/>
          <a:p>
            <a:r>
              <a:rPr lang="en-US" sz="2400" b="1" i="0" dirty="0">
                <a:solidFill>
                  <a:srgbClr val="0D0D0D"/>
                </a:solidFill>
                <a:effectLst/>
                <a:latin typeface="Söhne"/>
              </a:rPr>
              <a:t>Integration with Web APIs</a:t>
            </a:r>
            <a:endParaRPr lang="en-US" sz="2400" dirty="0"/>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8</a:t>
            </a:fld>
            <a:endParaRPr lang="en-US" dirty="0"/>
          </a:p>
        </p:txBody>
      </p:sp>
      <p:grpSp>
        <p:nvGrpSpPr>
          <p:cNvPr id="11" name="Group 10">
            <a:extLst>
              <a:ext uri="{FF2B5EF4-FFF2-40B4-BE49-F238E27FC236}">
                <a16:creationId xmlns:a16="http://schemas.microsoft.com/office/drawing/2014/main" id="{85E843A5-A12B-7D57-62B7-01985B939077}"/>
              </a:ext>
            </a:extLst>
          </p:cNvPr>
          <p:cNvGrpSpPr/>
          <p:nvPr/>
        </p:nvGrpSpPr>
        <p:grpSpPr>
          <a:xfrm>
            <a:off x="247960" y="6180083"/>
            <a:ext cx="3482218" cy="566931"/>
            <a:chOff x="119191" y="6278105"/>
            <a:chExt cx="3482218" cy="415633"/>
          </a:xfrm>
        </p:grpSpPr>
        <p:pic>
          <p:nvPicPr>
            <p:cNvPr id="12" name="Picture 11">
              <a:extLst>
                <a:ext uri="{FF2B5EF4-FFF2-40B4-BE49-F238E27FC236}">
                  <a16:creationId xmlns:a16="http://schemas.microsoft.com/office/drawing/2014/main" id="{F39761DE-9B90-2CF5-373B-51733B8DEC5B}"/>
                </a:ext>
              </a:extLst>
            </p:cNvPr>
            <p:cNvPicPr>
              <a:picLocks noChangeAspect="1"/>
            </p:cNvPicPr>
            <p:nvPr/>
          </p:nvPicPr>
          <p:blipFill>
            <a:blip r:embed="rId7"/>
            <a:stretch>
              <a:fillRect/>
            </a:stretch>
          </p:blipFill>
          <p:spPr>
            <a:xfrm>
              <a:off x="119191" y="6278105"/>
              <a:ext cx="829305" cy="408897"/>
            </a:xfrm>
            <a:prstGeom prst="rect">
              <a:avLst/>
            </a:prstGeom>
          </p:spPr>
        </p:pic>
        <p:pic>
          <p:nvPicPr>
            <p:cNvPr id="13" name="Picture 12">
              <a:extLst>
                <a:ext uri="{FF2B5EF4-FFF2-40B4-BE49-F238E27FC236}">
                  <a16:creationId xmlns:a16="http://schemas.microsoft.com/office/drawing/2014/main" id="{A0740E53-A329-91F5-DDF7-8668C1D8D20F}"/>
                </a:ext>
              </a:extLst>
            </p:cNvPr>
            <p:cNvPicPr>
              <a:picLocks noChangeAspect="1"/>
            </p:cNvPicPr>
            <p:nvPr/>
          </p:nvPicPr>
          <p:blipFill>
            <a:blip r:embed="rId8"/>
            <a:stretch>
              <a:fillRect/>
            </a:stretch>
          </p:blipFill>
          <p:spPr>
            <a:xfrm>
              <a:off x="928466" y="6284841"/>
              <a:ext cx="982426" cy="408893"/>
            </a:xfrm>
            <a:prstGeom prst="rect">
              <a:avLst/>
            </a:prstGeom>
          </p:spPr>
        </p:pic>
        <p:pic>
          <p:nvPicPr>
            <p:cNvPr id="14" name="Picture 13">
              <a:extLst>
                <a:ext uri="{FF2B5EF4-FFF2-40B4-BE49-F238E27FC236}">
                  <a16:creationId xmlns:a16="http://schemas.microsoft.com/office/drawing/2014/main" id="{B2E536E4-6EE9-3EAD-0CD2-207EEFEEBEF9}"/>
                </a:ext>
              </a:extLst>
            </p:cNvPr>
            <p:cNvPicPr>
              <a:picLocks noChangeAspect="1"/>
            </p:cNvPicPr>
            <p:nvPr/>
          </p:nvPicPr>
          <p:blipFill>
            <a:blip r:embed="rId9"/>
            <a:stretch>
              <a:fillRect/>
            </a:stretch>
          </p:blipFill>
          <p:spPr>
            <a:xfrm>
              <a:off x="1910892" y="6284841"/>
              <a:ext cx="982426" cy="408897"/>
            </a:xfrm>
            <a:prstGeom prst="rect">
              <a:avLst/>
            </a:prstGeom>
          </p:spPr>
        </p:pic>
        <p:pic>
          <p:nvPicPr>
            <p:cNvPr id="15" name="Picture 14">
              <a:extLst>
                <a:ext uri="{FF2B5EF4-FFF2-40B4-BE49-F238E27FC236}">
                  <a16:creationId xmlns:a16="http://schemas.microsoft.com/office/drawing/2014/main" id="{B20FC3FA-0129-C8A6-6DFA-48811EFE98AB}"/>
                </a:ext>
              </a:extLst>
            </p:cNvPr>
            <p:cNvPicPr>
              <a:picLocks noChangeAspect="1"/>
            </p:cNvPicPr>
            <p:nvPr/>
          </p:nvPicPr>
          <p:blipFill>
            <a:blip r:embed="rId10"/>
            <a:stretch>
              <a:fillRect/>
            </a:stretch>
          </p:blipFill>
          <p:spPr>
            <a:xfrm>
              <a:off x="2893318" y="6284841"/>
              <a:ext cx="708091" cy="408897"/>
            </a:xfrm>
            <a:prstGeom prst="rect">
              <a:avLst/>
            </a:prstGeom>
          </p:spPr>
        </p:pic>
      </p:grpSp>
    </p:spTree>
    <p:extLst>
      <p:ext uri="{BB962C8B-B14F-4D97-AF65-F5344CB8AC3E}">
        <p14:creationId xmlns:p14="http://schemas.microsoft.com/office/powerpoint/2010/main" val="26940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p:txBody>
          <a:bodyPr/>
          <a:lstStyle/>
          <a:p>
            <a:r>
              <a:rPr lang="en-US" dirty="0"/>
              <a:t>team</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srcRect/>
          <a:stretch/>
        </p:blipFill>
        <p:spPr>
          <a:xfrm>
            <a:off x="1100509" y="1897976"/>
            <a:ext cx="1430337" cy="1430337"/>
          </a:xfrm>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dirty="0"/>
              <a:t>Hassan Durra</a:t>
            </a:r>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srcRect/>
          <a:stretch/>
        </p:blipFill>
        <p:spPr>
          <a:xfrm>
            <a:off x="3957036" y="1848535"/>
            <a:ext cx="1430337" cy="1430337"/>
          </a:xfrm>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dirty="0"/>
              <a:t>ramesha</a:t>
            </a:r>
          </a:p>
        </p:txBody>
      </p:sp>
      <p:pic>
        <p:nvPicPr>
          <p:cNvPr id="21" name="Picture Placeholder 20">
            <a:extLst>
              <a:ext uri="{FF2B5EF4-FFF2-40B4-BE49-F238E27FC236}">
                <a16:creationId xmlns:a16="http://schemas.microsoft.com/office/drawing/2014/main" id="{007C99FF-D296-8544-B04B-EA1DBB457808}"/>
              </a:ext>
            </a:extLst>
          </p:cNvPr>
          <p:cNvPicPr>
            <a:picLocks noGrp="1" noChangeAspect="1"/>
          </p:cNvPicPr>
          <p:nvPr>
            <p:ph type="pic" sz="quarter" idx="15"/>
          </p:nvPr>
        </p:nvPicPr>
        <p:blipFill>
          <a:blip r:embed="rId4"/>
          <a:srcRect/>
          <a:stretch/>
        </p:blipFill>
        <p:spPr>
          <a:xfrm>
            <a:off x="6813563" y="1897976"/>
            <a:ext cx="1430337" cy="1430337"/>
          </a:xfrm>
        </p:spPr>
      </p:pic>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dirty="0"/>
              <a:t>AMNA</a:t>
            </a:r>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4"/>
          <a:srcRect/>
          <a:stretch/>
        </p:blipFill>
        <p:spPr>
          <a:xfrm>
            <a:off x="9648155" y="1848534"/>
            <a:ext cx="1430337" cy="1430337"/>
          </a:xfrm>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a:xfrm>
            <a:off x="9188192" y="3539267"/>
            <a:ext cx="2588705" cy="495389"/>
          </a:xfrm>
        </p:spPr>
        <p:txBody>
          <a:bodyPr/>
          <a:lstStyle/>
          <a:p>
            <a:r>
              <a:rPr lang="en-US" dirty="0"/>
              <a:t>SANIYA</a:t>
            </a: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9</a:t>
            </a:fld>
            <a:endParaRPr lang="en-US" dirty="0"/>
          </a:p>
        </p:txBody>
      </p:sp>
      <p:sp>
        <p:nvSpPr>
          <p:cNvPr id="24" name="Rectangle 23">
            <a:extLst>
              <a:ext uri="{FF2B5EF4-FFF2-40B4-BE49-F238E27FC236}">
                <a16:creationId xmlns:a16="http://schemas.microsoft.com/office/drawing/2014/main" id="{8E977A5E-2074-37D4-A2DC-93F75AD47B24}"/>
              </a:ext>
            </a:extLst>
          </p:cNvPr>
          <p:cNvSpPr/>
          <p:nvPr/>
        </p:nvSpPr>
        <p:spPr>
          <a:xfrm>
            <a:off x="296467" y="6120277"/>
            <a:ext cx="1608083" cy="52283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563448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111</TotalTime>
  <Words>731</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Söhne</vt:lpstr>
      <vt:lpstr>Office Theme</vt:lpstr>
      <vt:lpstr>City quest</vt:lpstr>
      <vt:lpstr>Register view</vt:lpstr>
      <vt:lpstr>login view</vt:lpstr>
      <vt:lpstr>Forget password </vt:lpstr>
      <vt:lpstr>Navbar </vt:lpstr>
      <vt:lpstr>Home view </vt:lpstr>
      <vt:lpstr>Map view: Explore Your World</vt:lpstr>
      <vt:lpstr>Comparison 02</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quest</dc:title>
  <dc:creator>pc</dc:creator>
  <cp:lastModifiedBy>pc</cp:lastModifiedBy>
  <cp:revision>2</cp:revision>
  <dcterms:created xsi:type="dcterms:W3CDTF">2024-05-07T16:20:37Z</dcterms:created>
  <dcterms:modified xsi:type="dcterms:W3CDTF">2024-05-08T01:08:26Z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