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73" r:id="rId3"/>
    <p:sldId id="290" r:id="rId4"/>
    <p:sldId id="262" r:id="rId5"/>
    <p:sldId id="268" r:id="rId6"/>
    <p:sldId id="286" r:id="rId7"/>
    <p:sldId id="287" r:id="rId8"/>
    <p:sldId id="288" r:id="rId9"/>
    <p:sldId id="289" r:id="rId10"/>
    <p:sldId id="28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/>
    <p:restoredTop sz="94742"/>
  </p:normalViewPr>
  <p:slideViewPr>
    <p:cSldViewPr snapToGrid="0" snapToObjects="1">
      <p:cViewPr varScale="1">
        <p:scale>
          <a:sx n="90" d="100"/>
          <a:sy n="90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8.svg"/><Relationship Id="rId1" Type="http://schemas.openxmlformats.org/officeDocument/2006/relationships/image" Target="../media/image25.png"/><Relationship Id="rId6" Type="http://schemas.openxmlformats.org/officeDocument/2006/relationships/image" Target="../media/image22.svg"/><Relationship Id="rId5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1E4E8-A220-4DC7-9B0C-4768398FAF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ACBFD4-8F07-4055-9273-ECDF01EC4073}">
      <dgm:prSet/>
      <dgm:spPr/>
      <dgm:t>
        <a:bodyPr/>
        <a:lstStyle/>
        <a:p>
          <a:r>
            <a:rPr lang="en-US"/>
            <a:t>We predicted the road accidents in the city of Austin at various locations and time </a:t>
          </a:r>
        </a:p>
      </dgm:t>
    </dgm:pt>
    <dgm:pt modelId="{84039260-0145-4896-867B-1BBBDB8A9E04}" type="parTrans" cxnId="{895C6F8E-1951-4D4B-A920-DACEB9CD4FFD}">
      <dgm:prSet/>
      <dgm:spPr/>
      <dgm:t>
        <a:bodyPr/>
        <a:lstStyle/>
        <a:p>
          <a:endParaRPr lang="en-US"/>
        </a:p>
      </dgm:t>
    </dgm:pt>
    <dgm:pt modelId="{EB4D1F7F-9696-471C-BD61-83C507D83C4F}" type="sibTrans" cxnId="{895C6F8E-1951-4D4B-A920-DACEB9CD4FFD}">
      <dgm:prSet/>
      <dgm:spPr/>
      <dgm:t>
        <a:bodyPr/>
        <a:lstStyle/>
        <a:p>
          <a:endParaRPr lang="en-US"/>
        </a:p>
      </dgm:t>
    </dgm:pt>
    <dgm:pt modelId="{AD7B3652-1854-489A-AA3E-4F28EFFE37D1}">
      <dgm:prSet/>
      <dgm:spPr/>
      <dgm:t>
        <a:bodyPr/>
        <a:lstStyle/>
        <a:p>
          <a:r>
            <a:rPr lang="en-US"/>
            <a:t>Extreme gradient boosting model outperforms the other models that were used in this project. </a:t>
          </a:r>
        </a:p>
      </dgm:t>
    </dgm:pt>
    <dgm:pt modelId="{69FBFC95-0274-4B96-878C-FEFC4FFCD80F}" type="parTrans" cxnId="{C3F99735-33FB-4615-A9E8-59D5059A8A16}">
      <dgm:prSet/>
      <dgm:spPr/>
      <dgm:t>
        <a:bodyPr/>
        <a:lstStyle/>
        <a:p>
          <a:endParaRPr lang="en-US"/>
        </a:p>
      </dgm:t>
    </dgm:pt>
    <dgm:pt modelId="{37E72AF3-4A45-433D-8BA9-C6DAFAB1CCA3}" type="sibTrans" cxnId="{C3F99735-33FB-4615-A9E8-59D5059A8A16}">
      <dgm:prSet/>
      <dgm:spPr/>
      <dgm:t>
        <a:bodyPr/>
        <a:lstStyle/>
        <a:p>
          <a:endParaRPr lang="en-US"/>
        </a:p>
      </dgm:t>
    </dgm:pt>
    <dgm:pt modelId="{CBD96F2A-E070-4E26-A76B-CD3498770A5C}">
      <dgm:prSet/>
      <dgm:spPr/>
      <dgm:t>
        <a:bodyPr/>
        <a:lstStyle/>
        <a:p>
          <a:r>
            <a:rPr lang="en-US"/>
            <a:t>Random forest model performs far better than the autoregressive time series model ARIMA, although ARIMA itself performed better than the baseline model for time series analysis. </a:t>
          </a:r>
        </a:p>
      </dgm:t>
    </dgm:pt>
    <dgm:pt modelId="{3B3870DB-E428-4B86-96A3-C14BAAA35893}" type="parTrans" cxnId="{9F0715C0-2910-4B63-BF26-94E4754C90CB}">
      <dgm:prSet/>
      <dgm:spPr/>
      <dgm:t>
        <a:bodyPr/>
        <a:lstStyle/>
        <a:p>
          <a:endParaRPr lang="en-US"/>
        </a:p>
      </dgm:t>
    </dgm:pt>
    <dgm:pt modelId="{56F86545-318B-4FE9-A587-C5F6486CEE6E}" type="sibTrans" cxnId="{9F0715C0-2910-4B63-BF26-94E4754C90CB}">
      <dgm:prSet/>
      <dgm:spPr/>
      <dgm:t>
        <a:bodyPr/>
        <a:lstStyle/>
        <a:p>
          <a:endParaRPr lang="en-US"/>
        </a:p>
      </dgm:t>
    </dgm:pt>
    <dgm:pt modelId="{18DEB0B8-D0C4-4CB5-8EAE-CABB870CF7A5}">
      <dgm:prSet/>
      <dgm:spPr/>
      <dgm:t>
        <a:bodyPr/>
        <a:lstStyle/>
        <a:p>
          <a:r>
            <a:rPr lang="en-US"/>
            <a:t>Location wise accidents have been predicted with performance better than the daily accident counts.</a:t>
          </a:r>
        </a:p>
      </dgm:t>
    </dgm:pt>
    <dgm:pt modelId="{52DA02ED-D8E0-437B-80A6-5301E0DFA571}" type="parTrans" cxnId="{480C10FA-7E75-4CE1-8248-61E026A5122C}">
      <dgm:prSet/>
      <dgm:spPr/>
      <dgm:t>
        <a:bodyPr/>
        <a:lstStyle/>
        <a:p>
          <a:endParaRPr lang="en-US"/>
        </a:p>
      </dgm:t>
    </dgm:pt>
    <dgm:pt modelId="{0CF1FDB4-4BDC-4003-8621-4E7AE30F3797}" type="sibTrans" cxnId="{480C10FA-7E75-4CE1-8248-61E026A5122C}">
      <dgm:prSet/>
      <dgm:spPr/>
      <dgm:t>
        <a:bodyPr/>
        <a:lstStyle/>
        <a:p>
          <a:endParaRPr lang="en-US"/>
        </a:p>
      </dgm:t>
    </dgm:pt>
    <dgm:pt modelId="{16A9D215-686F-40F6-B757-FDBA4E9A7441}" type="pres">
      <dgm:prSet presAssocID="{9AA1E4E8-A220-4DC7-9B0C-4768398FAFDF}" presName="root" presStyleCnt="0">
        <dgm:presLayoutVars>
          <dgm:dir/>
          <dgm:resizeHandles val="exact"/>
        </dgm:presLayoutVars>
      </dgm:prSet>
      <dgm:spPr/>
    </dgm:pt>
    <dgm:pt modelId="{CF066AE2-ACF6-4206-860D-382FB2C57800}" type="pres">
      <dgm:prSet presAssocID="{EFACBFD4-8F07-4055-9273-ECDF01EC4073}" presName="compNode" presStyleCnt="0"/>
      <dgm:spPr/>
    </dgm:pt>
    <dgm:pt modelId="{0D0BEBE1-13E8-48AB-B1F4-91745652C399}" type="pres">
      <dgm:prSet presAssocID="{EFACBFD4-8F07-4055-9273-ECDF01EC4073}" presName="bgRect" presStyleLbl="bgShp" presStyleIdx="0" presStyleCnt="4"/>
      <dgm:spPr/>
    </dgm:pt>
    <dgm:pt modelId="{1AFAE38C-15C3-4CF9-B1C1-8998263C8604}" type="pres">
      <dgm:prSet presAssocID="{EFACBFD4-8F07-4055-9273-ECDF01EC40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E4ABE1A-F653-440C-89CC-0B4FC7C5B078}" type="pres">
      <dgm:prSet presAssocID="{EFACBFD4-8F07-4055-9273-ECDF01EC4073}" presName="spaceRect" presStyleCnt="0"/>
      <dgm:spPr/>
    </dgm:pt>
    <dgm:pt modelId="{2957C8DC-7431-4F42-ABA8-C2796817A3EE}" type="pres">
      <dgm:prSet presAssocID="{EFACBFD4-8F07-4055-9273-ECDF01EC4073}" presName="parTx" presStyleLbl="revTx" presStyleIdx="0" presStyleCnt="4">
        <dgm:presLayoutVars>
          <dgm:chMax val="0"/>
          <dgm:chPref val="0"/>
        </dgm:presLayoutVars>
      </dgm:prSet>
      <dgm:spPr/>
    </dgm:pt>
    <dgm:pt modelId="{BB98944B-F409-41A9-ACCE-49B66A74FC28}" type="pres">
      <dgm:prSet presAssocID="{EB4D1F7F-9696-471C-BD61-83C507D83C4F}" presName="sibTrans" presStyleCnt="0"/>
      <dgm:spPr/>
    </dgm:pt>
    <dgm:pt modelId="{1E83ACA8-CD37-450F-AF3C-B077B753D6D2}" type="pres">
      <dgm:prSet presAssocID="{AD7B3652-1854-489A-AA3E-4F28EFFE37D1}" presName="compNode" presStyleCnt="0"/>
      <dgm:spPr/>
    </dgm:pt>
    <dgm:pt modelId="{70723CB3-AA3F-4849-8BC6-303FC6696632}" type="pres">
      <dgm:prSet presAssocID="{AD7B3652-1854-489A-AA3E-4F28EFFE37D1}" presName="bgRect" presStyleLbl="bgShp" presStyleIdx="1" presStyleCnt="4"/>
      <dgm:spPr/>
    </dgm:pt>
    <dgm:pt modelId="{75C68E32-4F7A-4C00-AFB0-C1710A126E4C}" type="pres">
      <dgm:prSet presAssocID="{AD7B3652-1854-489A-AA3E-4F28EFFE37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8F3A74-6F74-4BB8-A3E8-44EDFB5DC8F8}" type="pres">
      <dgm:prSet presAssocID="{AD7B3652-1854-489A-AA3E-4F28EFFE37D1}" presName="spaceRect" presStyleCnt="0"/>
      <dgm:spPr/>
    </dgm:pt>
    <dgm:pt modelId="{20995558-4CEC-40F0-A91F-5C23CDF75752}" type="pres">
      <dgm:prSet presAssocID="{AD7B3652-1854-489A-AA3E-4F28EFFE37D1}" presName="parTx" presStyleLbl="revTx" presStyleIdx="1" presStyleCnt="4">
        <dgm:presLayoutVars>
          <dgm:chMax val="0"/>
          <dgm:chPref val="0"/>
        </dgm:presLayoutVars>
      </dgm:prSet>
      <dgm:spPr/>
    </dgm:pt>
    <dgm:pt modelId="{D45DE903-3BD1-42BF-AC5A-A31BE64D1667}" type="pres">
      <dgm:prSet presAssocID="{37E72AF3-4A45-433D-8BA9-C6DAFAB1CCA3}" presName="sibTrans" presStyleCnt="0"/>
      <dgm:spPr/>
    </dgm:pt>
    <dgm:pt modelId="{58724C2A-DC21-4A43-AB84-81700963CF4A}" type="pres">
      <dgm:prSet presAssocID="{CBD96F2A-E070-4E26-A76B-CD3498770A5C}" presName="compNode" presStyleCnt="0"/>
      <dgm:spPr/>
    </dgm:pt>
    <dgm:pt modelId="{C9422921-5E82-483E-ACE0-E5BA9AB70A6D}" type="pres">
      <dgm:prSet presAssocID="{CBD96F2A-E070-4E26-A76B-CD3498770A5C}" presName="bgRect" presStyleLbl="bgShp" presStyleIdx="2" presStyleCnt="4"/>
      <dgm:spPr/>
    </dgm:pt>
    <dgm:pt modelId="{AD054887-4368-41C9-8E9F-AECC16E1D1FD}" type="pres">
      <dgm:prSet presAssocID="{CBD96F2A-E070-4E26-A76B-CD3498770A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839F0E6-B836-4F8B-BBFD-B039B353522F}" type="pres">
      <dgm:prSet presAssocID="{CBD96F2A-E070-4E26-A76B-CD3498770A5C}" presName="spaceRect" presStyleCnt="0"/>
      <dgm:spPr/>
    </dgm:pt>
    <dgm:pt modelId="{88A88CE3-C67F-44E2-8DDA-97CC202E611E}" type="pres">
      <dgm:prSet presAssocID="{CBD96F2A-E070-4E26-A76B-CD3498770A5C}" presName="parTx" presStyleLbl="revTx" presStyleIdx="2" presStyleCnt="4">
        <dgm:presLayoutVars>
          <dgm:chMax val="0"/>
          <dgm:chPref val="0"/>
        </dgm:presLayoutVars>
      </dgm:prSet>
      <dgm:spPr/>
    </dgm:pt>
    <dgm:pt modelId="{85C1D93E-1DD0-4D54-9590-04AE60DC43FA}" type="pres">
      <dgm:prSet presAssocID="{56F86545-318B-4FE9-A587-C5F6486CEE6E}" presName="sibTrans" presStyleCnt="0"/>
      <dgm:spPr/>
    </dgm:pt>
    <dgm:pt modelId="{7C56429E-6447-4247-992E-B0715919CA0C}" type="pres">
      <dgm:prSet presAssocID="{18DEB0B8-D0C4-4CB5-8EAE-CABB870CF7A5}" presName="compNode" presStyleCnt="0"/>
      <dgm:spPr/>
    </dgm:pt>
    <dgm:pt modelId="{5C32FB0D-AB5C-4BE7-AFCD-B6FC01FBDABD}" type="pres">
      <dgm:prSet presAssocID="{18DEB0B8-D0C4-4CB5-8EAE-CABB870CF7A5}" presName="bgRect" presStyleLbl="bgShp" presStyleIdx="3" presStyleCnt="4"/>
      <dgm:spPr/>
    </dgm:pt>
    <dgm:pt modelId="{0EFAAC0D-26EA-453F-87D3-3CCDC6B11D58}" type="pres">
      <dgm:prSet presAssocID="{18DEB0B8-D0C4-4CB5-8EAE-CABB870CF7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85D3025-548F-4EDF-8B08-CFFD2BF465A9}" type="pres">
      <dgm:prSet presAssocID="{18DEB0B8-D0C4-4CB5-8EAE-CABB870CF7A5}" presName="spaceRect" presStyleCnt="0"/>
      <dgm:spPr/>
    </dgm:pt>
    <dgm:pt modelId="{41F0FA62-0142-420D-9484-4C3C468C9F9C}" type="pres">
      <dgm:prSet presAssocID="{18DEB0B8-D0C4-4CB5-8EAE-CABB870CF7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F99735-33FB-4615-A9E8-59D5059A8A16}" srcId="{9AA1E4E8-A220-4DC7-9B0C-4768398FAFDF}" destId="{AD7B3652-1854-489A-AA3E-4F28EFFE37D1}" srcOrd="1" destOrd="0" parTransId="{69FBFC95-0274-4B96-878C-FEFC4FFCD80F}" sibTransId="{37E72AF3-4A45-433D-8BA9-C6DAFAB1CCA3}"/>
    <dgm:cxn modelId="{87C0EE4F-C25F-4D7A-BECA-A3B4F4C4C757}" type="presOf" srcId="{EFACBFD4-8F07-4055-9273-ECDF01EC4073}" destId="{2957C8DC-7431-4F42-ABA8-C2796817A3EE}" srcOrd="0" destOrd="0" presId="urn:microsoft.com/office/officeart/2018/2/layout/IconVerticalSolidList"/>
    <dgm:cxn modelId="{3ED2ED53-3E47-469B-A7D1-F757F2CF7BD4}" type="presOf" srcId="{18DEB0B8-D0C4-4CB5-8EAE-CABB870CF7A5}" destId="{41F0FA62-0142-420D-9484-4C3C468C9F9C}" srcOrd="0" destOrd="0" presId="urn:microsoft.com/office/officeart/2018/2/layout/IconVerticalSolidList"/>
    <dgm:cxn modelId="{895C6F8E-1951-4D4B-A920-DACEB9CD4FFD}" srcId="{9AA1E4E8-A220-4DC7-9B0C-4768398FAFDF}" destId="{EFACBFD4-8F07-4055-9273-ECDF01EC4073}" srcOrd="0" destOrd="0" parTransId="{84039260-0145-4896-867B-1BBBDB8A9E04}" sibTransId="{EB4D1F7F-9696-471C-BD61-83C507D83C4F}"/>
    <dgm:cxn modelId="{9F0715C0-2910-4B63-BF26-94E4754C90CB}" srcId="{9AA1E4E8-A220-4DC7-9B0C-4768398FAFDF}" destId="{CBD96F2A-E070-4E26-A76B-CD3498770A5C}" srcOrd="2" destOrd="0" parTransId="{3B3870DB-E428-4B86-96A3-C14BAAA35893}" sibTransId="{56F86545-318B-4FE9-A587-C5F6486CEE6E}"/>
    <dgm:cxn modelId="{A6B27EC9-B76E-4D18-BDF9-56175C69A2B0}" type="presOf" srcId="{AD7B3652-1854-489A-AA3E-4F28EFFE37D1}" destId="{20995558-4CEC-40F0-A91F-5C23CDF75752}" srcOrd="0" destOrd="0" presId="urn:microsoft.com/office/officeart/2018/2/layout/IconVerticalSolidList"/>
    <dgm:cxn modelId="{1F69FDF2-1F63-458D-8F47-3B24D08B770B}" type="presOf" srcId="{9AA1E4E8-A220-4DC7-9B0C-4768398FAFDF}" destId="{16A9D215-686F-40F6-B757-FDBA4E9A7441}" srcOrd="0" destOrd="0" presId="urn:microsoft.com/office/officeart/2018/2/layout/IconVerticalSolidList"/>
    <dgm:cxn modelId="{23052CF6-36B4-43B2-BFC6-B56DA637B0F0}" type="presOf" srcId="{CBD96F2A-E070-4E26-A76B-CD3498770A5C}" destId="{88A88CE3-C67F-44E2-8DDA-97CC202E611E}" srcOrd="0" destOrd="0" presId="urn:microsoft.com/office/officeart/2018/2/layout/IconVerticalSolidList"/>
    <dgm:cxn modelId="{480C10FA-7E75-4CE1-8248-61E026A5122C}" srcId="{9AA1E4E8-A220-4DC7-9B0C-4768398FAFDF}" destId="{18DEB0B8-D0C4-4CB5-8EAE-CABB870CF7A5}" srcOrd="3" destOrd="0" parTransId="{52DA02ED-D8E0-437B-80A6-5301E0DFA571}" sibTransId="{0CF1FDB4-4BDC-4003-8621-4E7AE30F3797}"/>
    <dgm:cxn modelId="{61FFE0C5-2979-4CDC-AD79-A9B1B1686BE2}" type="presParOf" srcId="{16A9D215-686F-40F6-B757-FDBA4E9A7441}" destId="{CF066AE2-ACF6-4206-860D-382FB2C57800}" srcOrd="0" destOrd="0" presId="urn:microsoft.com/office/officeart/2018/2/layout/IconVerticalSolidList"/>
    <dgm:cxn modelId="{235B9869-25A0-403A-8D9F-7C652B891FC4}" type="presParOf" srcId="{CF066AE2-ACF6-4206-860D-382FB2C57800}" destId="{0D0BEBE1-13E8-48AB-B1F4-91745652C399}" srcOrd="0" destOrd="0" presId="urn:microsoft.com/office/officeart/2018/2/layout/IconVerticalSolidList"/>
    <dgm:cxn modelId="{EC6364B7-75C2-46F2-9C2A-70B8644C40CA}" type="presParOf" srcId="{CF066AE2-ACF6-4206-860D-382FB2C57800}" destId="{1AFAE38C-15C3-4CF9-B1C1-8998263C8604}" srcOrd="1" destOrd="0" presId="urn:microsoft.com/office/officeart/2018/2/layout/IconVerticalSolidList"/>
    <dgm:cxn modelId="{C8FEF129-9DF7-4A6B-99E8-FC7D4F218489}" type="presParOf" srcId="{CF066AE2-ACF6-4206-860D-382FB2C57800}" destId="{7E4ABE1A-F653-440C-89CC-0B4FC7C5B078}" srcOrd="2" destOrd="0" presId="urn:microsoft.com/office/officeart/2018/2/layout/IconVerticalSolidList"/>
    <dgm:cxn modelId="{256EFFE5-C2CD-481E-A112-0A8B7E2A23CE}" type="presParOf" srcId="{CF066AE2-ACF6-4206-860D-382FB2C57800}" destId="{2957C8DC-7431-4F42-ABA8-C2796817A3EE}" srcOrd="3" destOrd="0" presId="urn:microsoft.com/office/officeart/2018/2/layout/IconVerticalSolidList"/>
    <dgm:cxn modelId="{51D60473-DBAC-4CE7-805B-35F81DE834F9}" type="presParOf" srcId="{16A9D215-686F-40F6-B757-FDBA4E9A7441}" destId="{BB98944B-F409-41A9-ACCE-49B66A74FC28}" srcOrd="1" destOrd="0" presId="urn:microsoft.com/office/officeart/2018/2/layout/IconVerticalSolidList"/>
    <dgm:cxn modelId="{6B5BAA79-409A-4A18-9DA3-71E4870F259F}" type="presParOf" srcId="{16A9D215-686F-40F6-B757-FDBA4E9A7441}" destId="{1E83ACA8-CD37-450F-AF3C-B077B753D6D2}" srcOrd="2" destOrd="0" presId="urn:microsoft.com/office/officeart/2018/2/layout/IconVerticalSolidList"/>
    <dgm:cxn modelId="{A654870F-A7E8-48B5-8926-A81F8A51299F}" type="presParOf" srcId="{1E83ACA8-CD37-450F-AF3C-B077B753D6D2}" destId="{70723CB3-AA3F-4849-8BC6-303FC6696632}" srcOrd="0" destOrd="0" presId="urn:microsoft.com/office/officeart/2018/2/layout/IconVerticalSolidList"/>
    <dgm:cxn modelId="{6F3FEB95-4454-483E-8980-23AF67E9DACB}" type="presParOf" srcId="{1E83ACA8-CD37-450F-AF3C-B077B753D6D2}" destId="{75C68E32-4F7A-4C00-AFB0-C1710A126E4C}" srcOrd="1" destOrd="0" presId="urn:microsoft.com/office/officeart/2018/2/layout/IconVerticalSolidList"/>
    <dgm:cxn modelId="{DD5626FE-02EE-4B84-966C-E170EBEA3D7E}" type="presParOf" srcId="{1E83ACA8-CD37-450F-AF3C-B077B753D6D2}" destId="{538F3A74-6F74-4BB8-A3E8-44EDFB5DC8F8}" srcOrd="2" destOrd="0" presId="urn:microsoft.com/office/officeart/2018/2/layout/IconVerticalSolidList"/>
    <dgm:cxn modelId="{1A003DED-C7CF-4D2B-A784-7969F2D86021}" type="presParOf" srcId="{1E83ACA8-CD37-450F-AF3C-B077B753D6D2}" destId="{20995558-4CEC-40F0-A91F-5C23CDF75752}" srcOrd="3" destOrd="0" presId="urn:microsoft.com/office/officeart/2018/2/layout/IconVerticalSolidList"/>
    <dgm:cxn modelId="{1D5C0CF2-0359-4A75-914A-D7F1EA457001}" type="presParOf" srcId="{16A9D215-686F-40F6-B757-FDBA4E9A7441}" destId="{D45DE903-3BD1-42BF-AC5A-A31BE64D1667}" srcOrd="3" destOrd="0" presId="urn:microsoft.com/office/officeart/2018/2/layout/IconVerticalSolidList"/>
    <dgm:cxn modelId="{54DE3AC4-7D87-4AC6-BD81-F7DDBB5A3C3D}" type="presParOf" srcId="{16A9D215-686F-40F6-B757-FDBA4E9A7441}" destId="{58724C2A-DC21-4A43-AB84-81700963CF4A}" srcOrd="4" destOrd="0" presId="urn:microsoft.com/office/officeart/2018/2/layout/IconVerticalSolidList"/>
    <dgm:cxn modelId="{5BD0A3AB-DC08-414E-B895-80932BCA1B8F}" type="presParOf" srcId="{58724C2A-DC21-4A43-AB84-81700963CF4A}" destId="{C9422921-5E82-483E-ACE0-E5BA9AB70A6D}" srcOrd="0" destOrd="0" presId="urn:microsoft.com/office/officeart/2018/2/layout/IconVerticalSolidList"/>
    <dgm:cxn modelId="{5D4704A3-63A8-4615-8DAF-D1B8B9A93709}" type="presParOf" srcId="{58724C2A-DC21-4A43-AB84-81700963CF4A}" destId="{AD054887-4368-41C9-8E9F-AECC16E1D1FD}" srcOrd="1" destOrd="0" presId="urn:microsoft.com/office/officeart/2018/2/layout/IconVerticalSolidList"/>
    <dgm:cxn modelId="{087B4B00-8F37-4687-9135-CD9E82A91A4B}" type="presParOf" srcId="{58724C2A-DC21-4A43-AB84-81700963CF4A}" destId="{A839F0E6-B836-4F8B-BBFD-B039B353522F}" srcOrd="2" destOrd="0" presId="urn:microsoft.com/office/officeart/2018/2/layout/IconVerticalSolidList"/>
    <dgm:cxn modelId="{3346D8BD-C0FD-4974-A6CD-AA5AF8D27F4B}" type="presParOf" srcId="{58724C2A-DC21-4A43-AB84-81700963CF4A}" destId="{88A88CE3-C67F-44E2-8DDA-97CC202E611E}" srcOrd="3" destOrd="0" presId="urn:microsoft.com/office/officeart/2018/2/layout/IconVerticalSolidList"/>
    <dgm:cxn modelId="{035F017D-9714-401E-BE24-09DA70E693C3}" type="presParOf" srcId="{16A9D215-686F-40F6-B757-FDBA4E9A7441}" destId="{85C1D93E-1DD0-4D54-9590-04AE60DC43FA}" srcOrd="5" destOrd="0" presId="urn:microsoft.com/office/officeart/2018/2/layout/IconVerticalSolidList"/>
    <dgm:cxn modelId="{597EA92B-F272-4B0E-998F-D9D68AFB6773}" type="presParOf" srcId="{16A9D215-686F-40F6-B757-FDBA4E9A7441}" destId="{7C56429E-6447-4247-992E-B0715919CA0C}" srcOrd="6" destOrd="0" presId="urn:microsoft.com/office/officeart/2018/2/layout/IconVerticalSolidList"/>
    <dgm:cxn modelId="{1F7187C0-3F98-4409-8E2C-4D82BC06BEAE}" type="presParOf" srcId="{7C56429E-6447-4247-992E-B0715919CA0C}" destId="{5C32FB0D-AB5C-4BE7-AFCD-B6FC01FBDABD}" srcOrd="0" destOrd="0" presId="urn:microsoft.com/office/officeart/2018/2/layout/IconVerticalSolidList"/>
    <dgm:cxn modelId="{7E1D4CEC-E571-4221-9425-778E3A332BC2}" type="presParOf" srcId="{7C56429E-6447-4247-992E-B0715919CA0C}" destId="{0EFAAC0D-26EA-453F-87D3-3CCDC6B11D58}" srcOrd="1" destOrd="0" presId="urn:microsoft.com/office/officeart/2018/2/layout/IconVerticalSolidList"/>
    <dgm:cxn modelId="{625F9142-E68C-481A-9878-989770B2DE67}" type="presParOf" srcId="{7C56429E-6447-4247-992E-B0715919CA0C}" destId="{F85D3025-548F-4EDF-8B08-CFFD2BF465A9}" srcOrd="2" destOrd="0" presId="urn:microsoft.com/office/officeart/2018/2/layout/IconVerticalSolidList"/>
    <dgm:cxn modelId="{C8C94046-FC6C-43F2-8E57-8A302E7816C9}" type="presParOf" srcId="{7C56429E-6447-4247-992E-B0715919CA0C}" destId="{41F0FA62-0142-420D-9484-4C3C468C9F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BEBE1-13E8-48AB-B1F4-91745652C39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AE38C-15C3-4CF9-B1C1-8998263C860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7C8DC-7431-4F42-ABA8-C2796817A3E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predicted the road accidents in the city of Austin at various locations and time </a:t>
          </a:r>
        </a:p>
      </dsp:txBody>
      <dsp:txXfrm>
        <a:off x="1429899" y="2442"/>
        <a:ext cx="5083704" cy="1238008"/>
      </dsp:txXfrm>
    </dsp:sp>
    <dsp:sp modelId="{70723CB3-AA3F-4849-8BC6-303FC66966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8E32-4F7A-4C00-AFB0-C1710A126E4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95558-4CEC-40F0-A91F-5C23CDF7575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Extreme gradient boosting model outperforms the other models that were used in this project. </a:t>
          </a:r>
        </a:p>
      </dsp:txBody>
      <dsp:txXfrm>
        <a:off x="1429899" y="1549953"/>
        <a:ext cx="5083704" cy="1238008"/>
      </dsp:txXfrm>
    </dsp:sp>
    <dsp:sp modelId="{C9422921-5E82-483E-ACE0-E5BA9AB70A6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54887-4368-41C9-8E9F-AECC16E1D1F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88CE3-C67F-44E2-8DDA-97CC202E61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model performs far better than the autoregressive time series model ARIMA, although ARIMA itself performed better than the baseline model for time series analysis. </a:t>
          </a:r>
        </a:p>
      </dsp:txBody>
      <dsp:txXfrm>
        <a:off x="1429899" y="3097464"/>
        <a:ext cx="5083704" cy="1238008"/>
      </dsp:txXfrm>
    </dsp:sp>
    <dsp:sp modelId="{5C32FB0D-AB5C-4BE7-AFCD-B6FC01FBDAB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AC0D-26EA-453F-87D3-3CCDC6B11D5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FA62-0142-420D-9484-4C3C468C9F9C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Location wise accidents have been predicted with performance better than the daily accident counts.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3D84C-1D05-B641-BE51-F859E344B5A9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70EE1-76AD-6D4D-940A-3A7DC6B5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0EE1-76AD-6D4D-940A-3A7DC6B5C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0EE1-76AD-6D4D-940A-3A7DC6B5C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0EE1-76AD-6D4D-940A-3A7DC6B5C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70EE1-76AD-6D4D-940A-3A7DC6B5C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2FC8-A6CC-B14D-B0D3-A84538B9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89FF3-4057-1246-BD04-CB857F81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62CD-240D-A14C-9F80-AD661F5D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12FE2-60F0-0045-9F35-06E066F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26DF-1EFB-D04F-91E1-8F8D302B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DA18-82C4-014C-9691-3C6ED48D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5AC8E-3801-3C4E-9B47-BC631907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B419-8837-4B46-BB31-4A858EA1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4F5A-7C24-1B49-A4F6-922B5C91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09B41-4393-E44B-987D-02FFC99C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A8DD4-36DA-7B44-85C1-20338D646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A8AA-81DA-124D-AF50-EF1FDC20A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E9BB7-260A-C849-9DB4-39C33915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E3B8-C9F5-7748-B48C-A54C934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98FE-2C74-9B4D-91D4-1E305E62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7168-E19B-104A-BA7C-E11FAF5B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A39C-F1C0-A94D-BE0A-EAA91DAC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B780-7524-4D4E-B5DC-054C046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3EA5-E6EA-DE4C-AE39-0A847FF6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EED4-2A14-DB47-8D24-176251EC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C81-B96C-0544-BD2E-EEC8E6DD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CAE8-F157-6B4C-B7F1-3C600689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917C-7951-A948-9D4C-872DA52A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5832-E87E-C442-86FD-CB8477A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CA35-501A-9F40-A2CD-6BECE3F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17D-5EF1-EF46-8BC9-48896E0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3F32-AC57-4646-B04B-75C22FF57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0BC6-938C-274F-A1FD-32D070F5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0CA9-B014-1540-9E08-D56CD4B4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E663-0A59-6149-8BD2-8F7C6C9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5745-9736-F94D-8658-ECC15E22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CFF7-600B-114F-9632-EAB8D636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8E7E-12F2-D348-BA44-20B99FD1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F657-59B4-9D4C-A813-FF6FC113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8F7C3-BD5F-B24A-A6AA-5C6F79CF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202E7-3801-0D42-81C5-A9C19452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726C7-8063-1340-8205-875B3DCC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9F7F1-5F3C-4641-B82B-E9C2539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C8B92-44F4-A14C-9D38-5D50E94F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B520-EF37-6842-925C-39BDD05C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9648B-F489-4740-BE3D-81CC30A1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8B11-E6E3-184C-8A8A-CABDF0F4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3BA35-F6D7-144C-9D1C-0249C701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DF40-B89A-8E4F-B927-4D3117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5D144-553F-2342-BB05-2EAA4A0A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218A-3943-E64E-9081-446D681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73AF-661F-EE4B-B4DB-DAA2DE35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E1A4-92BF-DD4C-8664-60321614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E0888-14EE-7B4F-BF1F-6B94BB2A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BA4B9-2E57-A846-ADDF-38315CB0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81B2-4B10-F140-A152-1C8E382A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3152-A59C-DE43-A85B-7DD309A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D9F3-B309-3245-931A-1D43EAA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DFBB-708C-4344-9521-6C0389758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DCCBB-F28A-5543-ACB4-9941078C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64EC-29AD-CC45-939A-DAA5974E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F90F-0EED-954C-8C37-9684E6FA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73E8-46A3-304B-9DF3-C04BA31F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F4BDC-AEB0-A74C-B7A6-25BD6DD3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1FEE-26A1-EC44-8307-CFCFA810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5B24-87EC-934E-83D7-B3BEE8237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9092-136B-3742-81C5-A95781C3DC0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554F-23DB-7D4E-8583-3497E4E89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7AE5-8064-1647-B9A6-38C76CE96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19EE-1772-8249-8E90-36B12DC2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file:////var/folders/my/hjzp46ns7qq3d7rc1hjp5hwr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" TargetMode="External"/><Relationship Id="rId2" Type="http://schemas.openxmlformats.org/officeDocument/2006/relationships/hyperlink" Target="https://data.austintexas.gov/Transportation-and-Mobility/Real-Time-Traffic-Incident-Reports/dx9v-zd7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austin.go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file:////var/folders/my/hjzp46ns7qq3d7rc1hjp5hwr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6B328-C51B-CA4E-BD4B-5080B94D9D2A}"/>
              </a:ext>
            </a:extLst>
          </p:cNvPr>
          <p:cNvSpPr txBox="1"/>
          <p:nvPr/>
        </p:nvSpPr>
        <p:spPr>
          <a:xfrm>
            <a:off x="-1" y="-1"/>
            <a:ext cx="4654297" cy="6858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Predicting </a:t>
            </a:r>
            <a:r>
              <a:rPr lang="en-US" sz="46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Road Accidents in the City of Austin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Ramesh Adhikari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12/27/2019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EC52060-CDD3-1E4E-9EB0-90754512390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4914" r="2756" b="44751"/>
          <a:stretch/>
        </p:blipFill>
        <p:spPr bwMode="auto">
          <a:xfrm>
            <a:off x="5238205" y="339636"/>
            <a:ext cx="5893358" cy="50292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0F89C-75CD-2947-932D-B95B32E94881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9BF1C-6726-A041-BD02-9FFC75C0337B}"/>
              </a:ext>
            </a:extLst>
          </p:cNvPr>
          <p:cNvSpPr txBox="1"/>
          <p:nvPr/>
        </p:nvSpPr>
        <p:spPr>
          <a:xfrm>
            <a:off x="5069392" y="5642632"/>
            <a:ext cx="6230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Road Accident density in Austin: </a:t>
            </a:r>
          </a:p>
          <a:p>
            <a:r>
              <a:rPr lang="en-US" sz="2800" dirty="0"/>
              <a:t>Time period (Sep 26, 2017 to Sep 9, 2019)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8CC76-CCAC-4F46-B1D9-2D5AB851802F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4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7C5AE-C393-2349-BCB6-20BA8450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Locations and Prediction Errors: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27.png" descr="A close up of a map&#10;&#10;Description automatically generated">
            <a:extLst>
              <a:ext uri="{FF2B5EF4-FFF2-40B4-BE49-F238E27FC236}">
                <a16:creationId xmlns:a16="http://schemas.microsoft.com/office/drawing/2014/main" id="{1E47DAC2-97F3-6549-8ABE-CB363F9A19FB}"/>
              </a:ext>
            </a:extLst>
          </p:cNvPr>
          <p:cNvPicPr/>
          <p:nvPr/>
        </p:nvPicPr>
        <p:blipFill>
          <a:blip r:embed="rId2"/>
          <a:srcRect l="14015" t="16833" b="18242"/>
          <a:stretch>
            <a:fillRect/>
          </a:stretch>
        </p:blipFill>
        <p:spPr>
          <a:xfrm>
            <a:off x="5818908" y="492573"/>
            <a:ext cx="5590739" cy="52788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5D3CF6-9845-3948-BC5A-894FE9C2B1B7}"/>
              </a:ext>
            </a:extLst>
          </p:cNvPr>
          <p:cNvGrpSpPr/>
          <p:nvPr/>
        </p:nvGrpSpPr>
        <p:grpSpPr>
          <a:xfrm>
            <a:off x="5943600" y="5938203"/>
            <a:ext cx="5343527" cy="369332"/>
            <a:chOff x="5500686" y="6131397"/>
            <a:chExt cx="57947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C2EC66-9F23-5A48-9607-AB9D8DEFC729}"/>
                </a:ext>
              </a:extLst>
            </p:cNvPr>
            <p:cNvSpPr txBox="1"/>
            <p:nvPr/>
          </p:nvSpPr>
          <p:spPr>
            <a:xfrm>
              <a:off x="5818908" y="6131397"/>
              <a:ext cx="233795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Actual accident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1547D2-F9AC-2F49-9B41-42B3DEECFCD4}"/>
                </a:ext>
              </a:extLst>
            </p:cNvPr>
            <p:cNvSpPr txBox="1"/>
            <p:nvPr/>
          </p:nvSpPr>
          <p:spPr>
            <a:xfrm>
              <a:off x="9393883" y="6131397"/>
              <a:ext cx="190150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Absolute error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A9F5F2-7892-C540-8809-7FE9EE7AAC46}"/>
                </a:ext>
              </a:extLst>
            </p:cNvPr>
            <p:cNvSpPr/>
            <p:nvPr/>
          </p:nvSpPr>
          <p:spPr>
            <a:xfrm>
              <a:off x="5500686" y="6199048"/>
              <a:ext cx="261070" cy="234030"/>
            </a:xfrm>
            <a:prstGeom prst="ellipse">
              <a:avLst/>
            </a:prstGeom>
            <a:noFill/>
            <a:ln w="476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B4C323-03B2-294E-A266-ED311F80887C}"/>
                </a:ext>
              </a:extLst>
            </p:cNvPr>
            <p:cNvSpPr/>
            <p:nvPr/>
          </p:nvSpPr>
          <p:spPr>
            <a:xfrm>
              <a:off x="9132811" y="6213336"/>
              <a:ext cx="261070" cy="234030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D61FF-F150-C848-9C4A-229EBE67E1E5}"/>
              </a:ext>
            </a:extLst>
          </p:cNvPr>
          <p:cNvSpPr/>
          <p:nvPr/>
        </p:nvSpPr>
        <p:spPr>
          <a:xfrm>
            <a:off x="5867105" y="5925140"/>
            <a:ext cx="5468218" cy="369332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7C5AE-C393-2349-BCB6-20BA8450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Summary:</a:t>
            </a:r>
          </a:p>
        </p:txBody>
      </p:sp>
      <p:graphicFrame>
        <p:nvGraphicFramePr>
          <p:cNvPr id="25" name="TextBox 4">
            <a:extLst>
              <a:ext uri="{FF2B5EF4-FFF2-40B4-BE49-F238E27FC236}">
                <a16:creationId xmlns:a16="http://schemas.microsoft.com/office/drawing/2014/main" id="{C3682D89-4B3B-4815-A861-49B106A79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931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532BF59-2F0B-934B-B8C3-02A6FEA3C002}"/>
              </a:ext>
            </a:extLst>
          </p:cNvPr>
          <p:cNvSpPr txBox="1"/>
          <p:nvPr/>
        </p:nvSpPr>
        <p:spPr>
          <a:xfrm>
            <a:off x="581025" y="825890"/>
            <a:ext cx="6134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Road accidents, a big problem 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68420 accidents in Austin, Texas in two years </a:t>
            </a:r>
            <a:r>
              <a:rPr lang="en-US" sz="2000" dirty="0">
                <a:solidFill>
                  <a:schemeClr val="accent1"/>
                </a:solidFill>
              </a:rPr>
              <a:t>(September 2017 to September 2019)</a:t>
            </a:r>
          </a:p>
          <a:p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200" dirty="0"/>
              <a:t>Machine learning can help to save by predicting the potential road accidents (time and location)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200" dirty="0"/>
              <a:t>We predict the number of daily and hourly accidents at different locations in the city of Austin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D2E1C-AF12-EA44-9464-8149EB12E191}"/>
              </a:ext>
            </a:extLst>
          </p:cNvPr>
          <p:cNvSpPr txBox="1"/>
          <p:nvPr/>
        </p:nvSpPr>
        <p:spPr>
          <a:xfrm>
            <a:off x="7329487" y="1010556"/>
            <a:ext cx="4424359" cy="55707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Data: 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/>
              <a:t>Accidents count of accidents were collected every 5 second traffic incidence report from </a:t>
            </a:r>
            <a:r>
              <a:rPr lang="en-US" sz="2000" dirty="0">
                <a:hlinkClick r:id="rId2"/>
              </a:rPr>
              <a:t>https://data.austintexas.gov/Transportation-and-Mobility/Real-Time-Traffic-Incident-Reports/dx9v-zd7x</a:t>
            </a:r>
            <a:r>
              <a:rPr lang="en-US" sz="2000" dirty="0"/>
              <a:t>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0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/>
              <a:t>Hourly weather report was extracted from </a:t>
            </a:r>
            <a:r>
              <a:rPr lang="en-US" sz="2000" dirty="0">
                <a:hlinkClick r:id="rId3"/>
              </a:rPr>
              <a:t>https://api.darksky.net</a:t>
            </a:r>
            <a:r>
              <a:rPr lang="en-US" sz="2000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0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/>
              <a:t>Datasets related to schools, traffic signals, historical landmarks are collected from </a:t>
            </a:r>
            <a:r>
              <a:rPr lang="en-US" sz="2000" dirty="0">
                <a:hlinkClick r:id="rId4"/>
              </a:rPr>
              <a:t>https://data.austin.gov</a:t>
            </a:r>
            <a:r>
              <a:rPr lang="en-US" sz="2000" dirty="0"/>
              <a:t>,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0E9FB-F88F-F344-A5C1-A298DF0DD074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Data Story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251BAF-AC48-5148-818C-2962A1298284}"/>
              </a:ext>
            </a:extLst>
          </p:cNvPr>
          <p:cNvCxnSpPr>
            <a:cxnSpLocks/>
          </p:cNvCxnSpPr>
          <p:nvPr/>
        </p:nvCxnSpPr>
        <p:spPr>
          <a:xfrm flipH="1">
            <a:off x="6934198" y="868678"/>
            <a:ext cx="1" cy="5854511"/>
          </a:xfrm>
          <a:prstGeom prst="line">
            <a:avLst/>
          </a:prstGeom>
          <a:ln w="1111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C5AE-C393-2349-BCB6-20BA8450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1225" y="0"/>
            <a:ext cx="6644740" cy="81331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 Features: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8DD77-1BC3-8247-8532-67BAE88B51A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20" name="image2.png">
            <a:extLst>
              <a:ext uri="{FF2B5EF4-FFF2-40B4-BE49-F238E27FC236}">
                <a16:creationId xmlns:a16="http://schemas.microsoft.com/office/drawing/2014/main" id="{1CCB2D20-AD96-9C4D-8683-3B4926C9AFA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3825" y="1471613"/>
            <a:ext cx="11944350" cy="32289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58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C5AE-C393-2349-BCB6-20BA8450B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" y="-765"/>
            <a:ext cx="11934700" cy="74949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Exploratory Data Analysis: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DC74B2-2750-EB49-8B24-F831C370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6601"/>
          <a:stretch/>
        </p:blipFill>
        <p:spPr>
          <a:xfrm>
            <a:off x="985361" y="2517068"/>
            <a:ext cx="10221278" cy="40433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B359F1-2D19-A043-8E4B-31DAF492104E}"/>
              </a:ext>
            </a:extLst>
          </p:cNvPr>
          <p:cNvGrpSpPr/>
          <p:nvPr/>
        </p:nvGrpSpPr>
        <p:grpSpPr>
          <a:xfrm>
            <a:off x="1289123" y="1266205"/>
            <a:ext cx="9613753" cy="954107"/>
            <a:chOff x="542925" y="1280493"/>
            <a:chExt cx="9613753" cy="9541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83F595-66B3-EF42-9650-E21D5096B97A}"/>
                </a:ext>
              </a:extLst>
            </p:cNvPr>
            <p:cNvSpPr txBox="1"/>
            <p:nvPr/>
          </p:nvSpPr>
          <p:spPr>
            <a:xfrm>
              <a:off x="542925" y="1280493"/>
              <a:ext cx="2787272" cy="9541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High Peaks in the Accident Curve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3D4924-064A-D147-AE29-68317A638E8F}"/>
                </a:ext>
              </a:extLst>
            </p:cNvPr>
            <p:cNvSpPr txBox="1"/>
            <p:nvPr/>
          </p:nvSpPr>
          <p:spPr>
            <a:xfrm>
              <a:off x="4675601" y="1280493"/>
              <a:ext cx="2097292" cy="95410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High Precipitation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9DA59D-EE07-2343-A675-2E06EDC45736}"/>
                </a:ext>
              </a:extLst>
            </p:cNvPr>
            <p:cNvSpPr txBox="1"/>
            <p:nvPr/>
          </p:nvSpPr>
          <p:spPr>
            <a:xfrm>
              <a:off x="8059386" y="1280493"/>
              <a:ext cx="2097292" cy="95410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Low Temperature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D6A13F8-B1A1-654D-B70A-A1891919A7A5}"/>
                </a:ext>
              </a:extLst>
            </p:cNvPr>
            <p:cNvCxnSpPr/>
            <p:nvPr/>
          </p:nvCxnSpPr>
          <p:spPr>
            <a:xfrm>
              <a:off x="3330197" y="1717130"/>
              <a:ext cx="1314450" cy="0"/>
            </a:xfrm>
            <a:prstGeom prst="straightConnector1">
              <a:avLst/>
            </a:prstGeom>
            <a:ln w="1047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7CF83-4A15-5347-BD88-E505C1C35C59}"/>
                </a:ext>
              </a:extLst>
            </p:cNvPr>
            <p:cNvCxnSpPr/>
            <p:nvPr/>
          </p:nvCxnSpPr>
          <p:spPr>
            <a:xfrm>
              <a:off x="6772893" y="1717130"/>
              <a:ext cx="1314450" cy="0"/>
            </a:xfrm>
            <a:prstGeom prst="straightConnector1">
              <a:avLst/>
            </a:prstGeom>
            <a:ln w="1047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65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9C1235-0F11-DE48-8F19-977D16AB31FE}"/>
              </a:ext>
            </a:extLst>
          </p:cNvPr>
          <p:cNvSpPr/>
          <p:nvPr/>
        </p:nvSpPr>
        <p:spPr>
          <a:xfrm>
            <a:off x="161109" y="0"/>
            <a:ext cx="4639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Exploratory Data Analysis: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09BBB-3677-5C42-9D1E-6EE7D343B726}"/>
              </a:ext>
            </a:extLst>
          </p:cNvPr>
          <p:cNvSpPr/>
          <p:nvPr/>
        </p:nvSpPr>
        <p:spPr>
          <a:xfrm>
            <a:off x="183670" y="1045029"/>
            <a:ext cx="5040449" cy="4542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Independent of time features month, day, holidays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Depends on the </a:t>
            </a:r>
            <a:r>
              <a:rPr lang="en-US" sz="2400" dirty="0">
                <a:solidFill>
                  <a:srgbClr val="FF0000"/>
                </a:solidFill>
              </a:rPr>
              <a:t>hour of the day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Strongly depends on locations. Sharply dependent on geographical longitude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also found weak dependence of nearby traffic signals, school zones and historical landmarks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5987E-8156-4F4F-90FE-77C00A081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4"/>
          <a:stretch/>
        </p:blipFill>
        <p:spPr>
          <a:xfrm>
            <a:off x="5364049" y="1100501"/>
            <a:ext cx="6549279" cy="2478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6A899-B81D-364C-896F-6E3FC3B69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56"/>
          <a:stretch/>
        </p:blipFill>
        <p:spPr>
          <a:xfrm>
            <a:off x="7633607" y="4108033"/>
            <a:ext cx="3962399" cy="2643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3ED33-6AA3-1749-8F3F-B231EAA97F38}"/>
              </a:ext>
            </a:extLst>
          </p:cNvPr>
          <p:cNvSpPr txBox="1"/>
          <p:nvPr/>
        </p:nvSpPr>
        <p:spPr>
          <a:xfrm>
            <a:off x="5608865" y="4581864"/>
            <a:ext cx="202474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Distribution of accidents along longitude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BFD41-FBBB-BC48-BA6C-7425C8F660DA}"/>
              </a:ext>
            </a:extLst>
          </p:cNvPr>
          <p:cNvSpPr txBox="1"/>
          <p:nvPr/>
        </p:nvSpPr>
        <p:spPr>
          <a:xfrm>
            <a:off x="5928914" y="460254"/>
            <a:ext cx="510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Accidents at various locations</a:t>
            </a:r>
          </a:p>
        </p:txBody>
      </p:sp>
    </p:spTree>
    <p:extLst>
      <p:ext uri="{BB962C8B-B14F-4D97-AF65-F5344CB8AC3E}">
        <p14:creationId xmlns:p14="http://schemas.microsoft.com/office/powerpoint/2010/main" val="7478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BF9548-E57A-DD42-B2DD-92D1497ECF35}"/>
              </a:ext>
            </a:extLst>
          </p:cNvPr>
          <p:cNvSpPr txBox="1">
            <a:spLocks/>
          </p:cNvSpPr>
          <p:nvPr/>
        </p:nvSpPr>
        <p:spPr>
          <a:xfrm>
            <a:off x="0" y="19412"/>
            <a:ext cx="12187643" cy="76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Forecasting Road Accidents in Austin:</a:t>
            </a:r>
          </a:p>
          <a:p>
            <a:pPr algn="ctr"/>
            <a:r>
              <a:rPr lang="en-US" b="1" dirty="0"/>
              <a:t>           </a:t>
            </a:r>
            <a:r>
              <a:rPr lang="en-US" b="1" u="sng" dirty="0"/>
              <a:t>Time Series Analysis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E0E4D1-5C3A-B141-9F81-769493B1B0B0}"/>
              </a:ext>
            </a:extLst>
          </p:cNvPr>
          <p:cNvGrpSpPr/>
          <p:nvPr/>
        </p:nvGrpSpPr>
        <p:grpSpPr>
          <a:xfrm>
            <a:off x="6348550" y="3086049"/>
            <a:ext cx="5839094" cy="3541260"/>
            <a:chOff x="6113419" y="2019727"/>
            <a:chExt cx="6078580" cy="38855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116782-0D16-EB4B-B796-C1A1E5BE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419" y="2286030"/>
              <a:ext cx="6078580" cy="27971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252534-6DC3-A44E-A685-38A6EC858BFC}"/>
                </a:ext>
              </a:extLst>
            </p:cNvPr>
            <p:cNvSpPr txBox="1"/>
            <p:nvPr/>
          </p:nvSpPr>
          <p:spPr>
            <a:xfrm>
              <a:off x="6785931" y="2019727"/>
              <a:ext cx="5080940" cy="5065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ARIMA with Exogenous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D91A00-8BB4-FB46-9603-8D8F419BC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331" y="3958594"/>
              <a:ext cx="923607" cy="1547400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E6317-A58F-6342-A742-C704C9EFCDF7}"/>
                </a:ext>
              </a:extLst>
            </p:cNvPr>
            <p:cNvSpPr txBox="1"/>
            <p:nvPr/>
          </p:nvSpPr>
          <p:spPr>
            <a:xfrm>
              <a:off x="7032419" y="5500010"/>
              <a:ext cx="1441518" cy="4052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Training Set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16BBB0-63A5-E842-BCF0-10049D17DA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77304" y="3868392"/>
              <a:ext cx="179023" cy="1637602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BE0D04-98C7-C948-A69D-489F3860316E}"/>
                </a:ext>
              </a:extLst>
            </p:cNvPr>
            <p:cNvSpPr txBox="1"/>
            <p:nvPr/>
          </p:nvSpPr>
          <p:spPr>
            <a:xfrm>
              <a:off x="10592798" y="5500010"/>
              <a:ext cx="1035822" cy="405236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Set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411649-4ED2-C64C-9FDF-077259EF41CB}"/>
              </a:ext>
            </a:extLst>
          </p:cNvPr>
          <p:cNvGrpSpPr/>
          <p:nvPr/>
        </p:nvGrpSpPr>
        <p:grpSpPr>
          <a:xfrm>
            <a:off x="474618" y="880652"/>
            <a:ext cx="5297913" cy="5655481"/>
            <a:chOff x="287383" y="743391"/>
            <a:chExt cx="5551714" cy="61146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14EAE8-7B8C-D44C-89FC-F7E82888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383" y="1153697"/>
              <a:ext cx="5551714" cy="25300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CBC2C9-B37C-094E-91DC-A9E5A4461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823" y="4153989"/>
              <a:ext cx="5460274" cy="27040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B7CBEF-DAC9-A044-8A34-02FF12E536DD}"/>
                </a:ext>
              </a:extLst>
            </p:cNvPr>
            <p:cNvSpPr txBox="1"/>
            <p:nvPr/>
          </p:nvSpPr>
          <p:spPr>
            <a:xfrm>
              <a:off x="2307607" y="743391"/>
              <a:ext cx="2109872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Baseline 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B277C2-C268-F946-B353-FEEB67B39147}"/>
                </a:ext>
              </a:extLst>
            </p:cNvPr>
            <p:cNvSpPr txBox="1"/>
            <p:nvPr/>
          </p:nvSpPr>
          <p:spPr>
            <a:xfrm>
              <a:off x="2539699" y="3760487"/>
              <a:ext cx="1047082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ARIMA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9EBE7-0AC1-414B-BD19-FF087DD49344}"/>
                </a:ext>
              </a:extLst>
            </p:cNvPr>
            <p:cNvSpPr txBox="1"/>
            <p:nvPr/>
          </p:nvSpPr>
          <p:spPr>
            <a:xfrm>
              <a:off x="2249481" y="2878034"/>
              <a:ext cx="1718958" cy="39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Set of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70440A-47CD-B040-B872-0DFBD5CE3721}"/>
                </a:ext>
              </a:extLst>
            </p:cNvPr>
            <p:cNvSpPr txBox="1"/>
            <p:nvPr/>
          </p:nvSpPr>
          <p:spPr>
            <a:xfrm>
              <a:off x="2174095" y="6059369"/>
              <a:ext cx="1774807" cy="39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 Set of Data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656D2A-A7CC-AA4F-92BC-ED90124E50F3}"/>
              </a:ext>
            </a:extLst>
          </p:cNvPr>
          <p:cNvSpPr txBox="1"/>
          <p:nvPr/>
        </p:nvSpPr>
        <p:spPr>
          <a:xfrm>
            <a:off x="6681653" y="1120328"/>
            <a:ext cx="5364478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fontAlgn="ctr"/>
            <a:r>
              <a:rPr lang="en-US" sz="2000" dirty="0"/>
              <a:t>Mean absolute errors:</a:t>
            </a:r>
          </a:p>
          <a:p>
            <a:r>
              <a:rPr lang="en-US" sz="2000" dirty="0"/>
              <a:t>Baseline:  			</a:t>
            </a:r>
            <a:r>
              <a:rPr lang="en-US" sz="2000" b="1" dirty="0"/>
              <a:t>21%</a:t>
            </a:r>
          </a:p>
          <a:p>
            <a:r>
              <a:rPr lang="en-US" sz="2000" dirty="0"/>
              <a:t>ARIMA:   			</a:t>
            </a:r>
            <a:r>
              <a:rPr lang="en-US" sz="2000" b="1" dirty="0"/>
              <a:t>17%</a:t>
            </a:r>
          </a:p>
          <a:p>
            <a:r>
              <a:rPr lang="en-US" sz="2000" dirty="0"/>
              <a:t>ARIMA with exogenous variables:  	</a:t>
            </a:r>
            <a:r>
              <a:rPr lang="en-US" sz="2000" b="1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2121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BF9548-E57A-DD42-B2DD-92D1497E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692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Performance of Two Decision Based Predictive Models:</a:t>
            </a:r>
            <a:endParaRPr lang="en-US" b="1" u="sng" dirty="0">
              <a:solidFill>
                <a:srgbClr val="FF0000"/>
              </a:solidFill>
            </a:endParaRPr>
          </a:p>
          <a:p>
            <a:pPr algn="ctr"/>
            <a:r>
              <a:rPr lang="en-US" b="1" u="sng" dirty="0">
                <a:solidFill>
                  <a:srgbClr val="FF0000"/>
                </a:solidFill>
              </a:rPr>
              <a:t>Daily Road Accidents</a:t>
            </a:r>
            <a:r>
              <a:rPr lang="en-US" b="1" u="sng" dirty="0"/>
              <a:t> in the City of Austin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44274B-E156-C742-A479-781AA9B7EEF5}"/>
              </a:ext>
            </a:extLst>
          </p:cNvPr>
          <p:cNvGrpSpPr/>
          <p:nvPr/>
        </p:nvGrpSpPr>
        <p:grpSpPr>
          <a:xfrm>
            <a:off x="4028488" y="1094794"/>
            <a:ext cx="8140344" cy="5211436"/>
            <a:chOff x="2503714" y="1123403"/>
            <a:chExt cx="8296843" cy="584372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40D066-1377-F545-A004-A14403D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59"/>
            <a:stretch/>
          </p:blipFill>
          <p:spPr>
            <a:xfrm>
              <a:off x="2695303" y="1123404"/>
              <a:ext cx="8105254" cy="27170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18FC65-18F9-B74E-825B-9A70C3A94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04"/>
            <a:stretch/>
          </p:blipFill>
          <p:spPr>
            <a:xfrm>
              <a:off x="2503714" y="4250056"/>
              <a:ext cx="8296843" cy="271707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6AC985-1EF4-AA46-9335-B673B08F6FD3}"/>
                </a:ext>
              </a:extLst>
            </p:cNvPr>
            <p:cNvSpPr/>
            <p:nvPr/>
          </p:nvSpPr>
          <p:spPr>
            <a:xfrm>
              <a:off x="4049486" y="1123403"/>
              <a:ext cx="37359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 (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MAPE :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9 %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47E3DF-9527-FA45-A240-CFB2C9E924AF}"/>
                </a:ext>
              </a:extLst>
            </p:cNvPr>
            <p:cNvSpPr/>
            <p:nvPr/>
          </p:nvSpPr>
          <p:spPr>
            <a:xfrm>
              <a:off x="3912119" y="4205527"/>
              <a:ext cx="50451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eXtreme</a:t>
              </a:r>
              <a:r>
                <a:rPr lang="en-US" sz="2400" dirty="0"/>
                <a:t> Gradient Boosting</a:t>
              </a:r>
              <a:r>
                <a:rPr lang="en-US" dirty="0"/>
                <a:t>     (MAPE: </a:t>
              </a:r>
              <a:r>
                <a:rPr lang="en-US" b="1" dirty="0"/>
                <a:t>8 %</a:t>
              </a:r>
              <a:r>
                <a:rPr lang="en-US" dirty="0"/>
                <a:t>)</a:t>
              </a:r>
              <a:endParaRPr lang="en-US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E2F33B-15AC-8F4C-9C84-C1CF62E083DC}"/>
              </a:ext>
            </a:extLst>
          </p:cNvPr>
          <p:cNvGrpSpPr/>
          <p:nvPr/>
        </p:nvGrpSpPr>
        <p:grpSpPr>
          <a:xfrm>
            <a:off x="20998" y="743501"/>
            <a:ext cx="3666483" cy="5548762"/>
            <a:chOff x="14803" y="917352"/>
            <a:chExt cx="3586842" cy="5852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28EFAE-1022-0643-A62A-2A4099B176DB}"/>
                </a:ext>
              </a:extLst>
            </p:cNvPr>
            <p:cNvGrpSpPr/>
            <p:nvPr/>
          </p:nvGrpSpPr>
          <p:grpSpPr>
            <a:xfrm>
              <a:off x="14803" y="917352"/>
              <a:ext cx="3586842" cy="5852160"/>
              <a:chOff x="23462" y="1035216"/>
              <a:chExt cx="3589330" cy="560949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B5FEAF5-7054-8640-9CF4-3BE904FC3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86" y="1035216"/>
                <a:ext cx="3587206" cy="229917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5DCBE03-0BB2-4845-B196-5706CF83F8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257"/>
              <a:stretch/>
            </p:blipFill>
            <p:spPr>
              <a:xfrm>
                <a:off x="23462" y="4134335"/>
                <a:ext cx="3587206" cy="251038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FB1A1-F8FA-4549-A64B-BE116FA6E8FD}"/>
                  </a:ext>
                </a:extLst>
              </p:cNvPr>
              <p:cNvSpPr txBox="1"/>
              <p:nvPr/>
            </p:nvSpPr>
            <p:spPr>
              <a:xfrm>
                <a:off x="1630570" y="1995026"/>
                <a:ext cx="1518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 Forest Model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A2C216-3D3C-B345-AB0A-100EE5DA1FDF}"/>
                  </a:ext>
                </a:extLst>
              </p:cNvPr>
              <p:cNvSpPr txBox="1"/>
              <p:nvPr/>
            </p:nvSpPr>
            <p:spPr>
              <a:xfrm>
                <a:off x="1696342" y="5530929"/>
                <a:ext cx="1844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eXtreme</a:t>
                </a:r>
                <a:r>
                  <a:rPr lang="en-US" dirty="0"/>
                  <a:t> Gradient Boosting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14E0CE-C4FE-F148-AEB2-A67A0F25CA35}"/>
                </a:ext>
              </a:extLst>
            </p:cNvPr>
            <p:cNvSpPr txBox="1"/>
            <p:nvPr/>
          </p:nvSpPr>
          <p:spPr>
            <a:xfrm>
              <a:off x="885489" y="3290461"/>
              <a:ext cx="2452375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Longitude is the most Important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06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BF9548-E57A-DD42-B2DD-92D1497ECF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8229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Performance of Two Decision Based Predictive Models:</a:t>
            </a:r>
          </a:p>
          <a:p>
            <a:pPr algn="ctr"/>
            <a:r>
              <a:rPr lang="en-US" b="1" u="sng" dirty="0"/>
              <a:t>Road Accidents</a:t>
            </a:r>
            <a:r>
              <a:rPr lang="en-US" b="1" u="sng" dirty="0">
                <a:solidFill>
                  <a:srgbClr val="FF0000"/>
                </a:solidFill>
              </a:rPr>
              <a:t> at Locations </a:t>
            </a:r>
            <a:r>
              <a:rPr lang="en-US" sz="3200" b="1" u="sng" dirty="0">
                <a:solidFill>
                  <a:srgbClr val="FF0000"/>
                </a:solidFill>
              </a:rPr>
              <a:t>(</a:t>
            </a:r>
            <a:r>
              <a:rPr lang="en-US" sz="3200" b="1" i="1" u="sng" dirty="0">
                <a:solidFill>
                  <a:srgbClr val="FF0000"/>
                </a:solidFill>
                <a:ea typeface="Ayuthaya" pitchFamily="2" charset="-34"/>
                <a:cs typeface="Times New Roman" panose="02020603050405020304" pitchFamily="18" charset="0"/>
              </a:rPr>
              <a:t>Latitude, Longitude</a:t>
            </a:r>
            <a:r>
              <a:rPr lang="en-US" sz="3200" b="1" u="sng" dirty="0">
                <a:solidFill>
                  <a:srgbClr val="FF0000"/>
                </a:solidFill>
              </a:rPr>
              <a:t>)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  <a:endParaRPr lang="en-US" sz="3200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0E5B25-E1E1-4B47-AF54-EB86755F5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7"/>
          <a:stretch/>
        </p:blipFill>
        <p:spPr>
          <a:xfrm>
            <a:off x="0" y="1606731"/>
            <a:ext cx="5734099" cy="4532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2E661-3840-1B42-8205-0194193A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85" y="1606731"/>
            <a:ext cx="5666014" cy="45328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4FFAD0-6BA7-074F-8467-13EA7F999A16}"/>
              </a:ext>
            </a:extLst>
          </p:cNvPr>
          <p:cNvCxnSpPr>
            <a:cxnSpLocks/>
          </p:cNvCxnSpPr>
          <p:nvPr/>
        </p:nvCxnSpPr>
        <p:spPr>
          <a:xfrm flipH="1">
            <a:off x="6095999" y="1606731"/>
            <a:ext cx="1" cy="5120641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FA434-A3BA-7B4A-9239-01D5142B4FA3}"/>
              </a:ext>
            </a:extLst>
          </p:cNvPr>
          <p:cNvSpPr/>
          <p:nvPr/>
        </p:nvSpPr>
        <p:spPr>
          <a:xfrm>
            <a:off x="999060" y="6165669"/>
            <a:ext cx="3735977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721DAD-AB04-0F49-A341-B2673D22E9B1}"/>
              </a:ext>
            </a:extLst>
          </p:cNvPr>
          <p:cNvSpPr/>
          <p:nvPr/>
        </p:nvSpPr>
        <p:spPr>
          <a:xfrm>
            <a:off x="6836441" y="6165668"/>
            <a:ext cx="5045101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eXtreme</a:t>
            </a:r>
            <a:r>
              <a:rPr lang="en-US" sz="2400" dirty="0"/>
              <a:t> Gradient Boosting</a:t>
            </a:r>
            <a:r>
              <a:rPr lang="en-US" dirty="0"/>
              <a:t>     (MAPE: </a:t>
            </a:r>
            <a:r>
              <a:rPr lang="en-US" b="1" dirty="0"/>
              <a:t> 6 %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3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BF9548-E57A-DD42-B2DD-92D1497ECF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57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err="1"/>
              <a:t>eXtreme</a:t>
            </a:r>
            <a:r>
              <a:rPr lang="en-US" b="1" u="sng" dirty="0"/>
              <a:t> Gradient Boosting Model:</a:t>
            </a:r>
          </a:p>
          <a:p>
            <a:pPr algn="ctr"/>
            <a:r>
              <a:rPr lang="en-US" b="1" u="sng" dirty="0"/>
              <a:t>Prediction of  </a:t>
            </a:r>
            <a:r>
              <a:rPr lang="en-US" b="1" u="sng" dirty="0">
                <a:solidFill>
                  <a:srgbClr val="FF0000"/>
                </a:solidFill>
              </a:rPr>
              <a:t>Hourly Average</a:t>
            </a:r>
            <a:r>
              <a:rPr lang="en-US" b="1" u="sng" dirty="0"/>
              <a:t> Road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975E2-5841-5348-9D22-1CC1AB6D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48" y="1016605"/>
            <a:ext cx="7935301" cy="53197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5B1EB2-4ED9-A34A-A820-7E8360A49662}"/>
              </a:ext>
            </a:extLst>
          </p:cNvPr>
          <p:cNvSpPr/>
          <p:nvPr/>
        </p:nvSpPr>
        <p:spPr>
          <a:xfrm>
            <a:off x="3573447" y="6336362"/>
            <a:ext cx="5178667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eXtreme</a:t>
            </a:r>
            <a:r>
              <a:rPr lang="en-US" sz="2400" dirty="0"/>
              <a:t> Gradient Boosting</a:t>
            </a:r>
            <a:r>
              <a:rPr lang="en-US" dirty="0"/>
              <a:t>     (MAPE: </a:t>
            </a:r>
            <a:r>
              <a:rPr lang="en-US" b="1" dirty="0"/>
              <a:t> 10 %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5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465</Words>
  <Application>Microsoft Macintosh PowerPoint</Application>
  <PresentationFormat>Widescreen</PresentationFormat>
  <Paragraphs>90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Data Features: </vt:lpstr>
      <vt:lpstr>Exploratory Data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Locations and Prediction Errors: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2019-12-31T02:56:44Z</dcterms:created>
  <dcterms:modified xsi:type="dcterms:W3CDTF">2020-02-02T19:26:54Z</dcterms:modified>
</cp:coreProperties>
</file>