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C89A88B-8EC5-449E-A332-DC36FB5034B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257586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89A88B-8EC5-449E-A332-DC36FB5034B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322546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89A88B-8EC5-449E-A332-DC36FB5034B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186948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89A88B-8EC5-449E-A332-DC36FB5034B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626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89A88B-8EC5-449E-A332-DC36FB5034B3}" type="datetimeFigureOut">
              <a:rPr lang="en-IN" smtClean="0"/>
              <a:t>27-09-2018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348652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89A88B-8EC5-449E-A332-DC36FB5034B3}" type="datetimeFigureOut">
              <a:rPr lang="en-IN" smtClean="0"/>
              <a:t>27-09-2018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107505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89A88B-8EC5-449E-A332-DC36FB5034B3}" type="datetimeFigureOut">
              <a:rPr lang="en-IN" smtClean="0"/>
              <a:t>27-09-2018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159690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89A88B-8EC5-449E-A332-DC36FB5034B3}" type="datetimeFigureOut">
              <a:rPr lang="en-IN" smtClean="0"/>
              <a:t>27-09-2018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76084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9A88B-8EC5-449E-A332-DC36FB5034B3}" type="datetimeFigureOut">
              <a:rPr lang="en-IN" smtClean="0"/>
              <a:t>27-09-2018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131612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89A88B-8EC5-449E-A332-DC36FB5034B3}" type="datetimeFigureOut">
              <a:rPr lang="en-IN" smtClean="0"/>
              <a:t>27-09-2018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167325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89A88B-8EC5-449E-A332-DC36FB5034B3}" type="datetimeFigureOut">
              <a:rPr lang="en-IN" smtClean="0"/>
              <a:t>27-09-2018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F1F94-59D6-47E2-A92F-FD459DF853F2}" type="slidenum">
              <a:rPr lang="en-IN" smtClean="0"/>
              <a:t>‹#›</a:t>
            </a:fld>
            <a:endParaRPr lang="en-IN"/>
          </a:p>
        </p:txBody>
      </p:sp>
    </p:spTree>
    <p:extLst>
      <p:ext uri="{BB962C8B-B14F-4D97-AF65-F5344CB8AC3E}">
        <p14:creationId xmlns:p14="http://schemas.microsoft.com/office/powerpoint/2010/main" val="329101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9A88B-8EC5-449E-A332-DC36FB5034B3}" type="datetimeFigureOut">
              <a:rPr lang="en-IN" smtClean="0"/>
              <a:t>27-09-2018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F1F94-59D6-47E2-A92F-FD459DF853F2}" type="slidenum">
              <a:rPr lang="en-IN" smtClean="0"/>
              <a:t>‹#›</a:t>
            </a:fld>
            <a:endParaRPr lang="en-IN"/>
          </a:p>
        </p:txBody>
      </p:sp>
    </p:spTree>
    <p:extLst>
      <p:ext uri="{BB962C8B-B14F-4D97-AF65-F5344CB8AC3E}">
        <p14:creationId xmlns:p14="http://schemas.microsoft.com/office/powerpoint/2010/main" val="2857172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Courier Company</a:t>
            </a:r>
            <a:endParaRPr lang="en-IN" dirty="0"/>
          </a:p>
        </p:txBody>
      </p:sp>
      <p:sp>
        <p:nvSpPr>
          <p:cNvPr id="3" name="Subtitle 2"/>
          <p:cNvSpPr>
            <a:spLocks noGrp="1"/>
          </p:cNvSpPr>
          <p:nvPr>
            <p:ph type="subTitle" idx="1"/>
          </p:nvPr>
        </p:nvSpPr>
        <p:spPr/>
        <p:txBody>
          <a:bodyPr/>
          <a:lstStyle/>
          <a:p>
            <a:r>
              <a:rPr lang="en-IN" dirty="0" smtClean="0"/>
              <a:t>Online Delivery Creation System</a:t>
            </a:r>
            <a:endParaRPr lang="en-IN" dirty="0"/>
          </a:p>
        </p:txBody>
      </p:sp>
    </p:spTree>
    <p:extLst>
      <p:ext uri="{BB962C8B-B14F-4D97-AF65-F5344CB8AC3E}">
        <p14:creationId xmlns:p14="http://schemas.microsoft.com/office/powerpoint/2010/main" val="29336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Requirement</a:t>
            </a:r>
            <a:endParaRPr lang="en-IN" b="1" dirty="0"/>
          </a:p>
        </p:txBody>
      </p:sp>
      <p:sp>
        <p:nvSpPr>
          <p:cNvPr id="3" name="Content Placeholder 2"/>
          <p:cNvSpPr>
            <a:spLocks noGrp="1"/>
          </p:cNvSpPr>
          <p:nvPr>
            <p:ph idx="1"/>
          </p:nvPr>
        </p:nvSpPr>
        <p:spPr/>
        <p:txBody>
          <a:bodyPr/>
          <a:lstStyle/>
          <a:p>
            <a:pPr marL="0" indent="0">
              <a:buNone/>
            </a:pPr>
            <a:r>
              <a:rPr lang="en-IN" dirty="0" smtClean="0"/>
              <a:t>Three types of Customers:</a:t>
            </a:r>
          </a:p>
          <a:p>
            <a:r>
              <a:rPr lang="en-US" dirty="0"/>
              <a:t>Customers that create 1 delivery every </a:t>
            </a:r>
            <a:r>
              <a:rPr lang="en-US" dirty="0" smtClean="0"/>
              <a:t>week</a:t>
            </a:r>
          </a:p>
          <a:p>
            <a:r>
              <a:rPr lang="en-US" dirty="0"/>
              <a:t>Customers that create </a:t>
            </a:r>
            <a:r>
              <a:rPr lang="en-US" dirty="0" smtClean="0"/>
              <a:t>10 </a:t>
            </a:r>
            <a:r>
              <a:rPr lang="en-US" dirty="0"/>
              <a:t>deliveries a </a:t>
            </a:r>
            <a:r>
              <a:rPr lang="en-US" dirty="0" smtClean="0"/>
              <a:t>day</a:t>
            </a:r>
          </a:p>
          <a:p>
            <a:r>
              <a:rPr lang="en-US" dirty="0"/>
              <a:t>Customers that create </a:t>
            </a:r>
            <a:r>
              <a:rPr lang="en-US" dirty="0" smtClean="0"/>
              <a:t>1000 </a:t>
            </a:r>
            <a:r>
              <a:rPr lang="en-US" dirty="0"/>
              <a:t>deliveries a day</a:t>
            </a:r>
            <a:endParaRPr lang="en-IN" dirty="0"/>
          </a:p>
        </p:txBody>
      </p:sp>
    </p:spTree>
    <p:extLst>
      <p:ext uri="{BB962C8B-B14F-4D97-AF65-F5344CB8AC3E}">
        <p14:creationId xmlns:p14="http://schemas.microsoft.com/office/powerpoint/2010/main" val="217599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pPr algn="ctr"/>
            <a:r>
              <a:rPr lang="en-IN" dirty="0" smtClean="0"/>
              <a:t>Front End</a:t>
            </a:r>
            <a:endParaRPr lang="en-IN" dirty="0"/>
          </a:p>
        </p:txBody>
      </p:sp>
      <p:sp>
        <p:nvSpPr>
          <p:cNvPr id="3" name="Content Placeholder 2"/>
          <p:cNvSpPr>
            <a:spLocks noGrp="1"/>
          </p:cNvSpPr>
          <p:nvPr>
            <p:ph idx="1"/>
          </p:nvPr>
        </p:nvSpPr>
        <p:spPr>
          <a:xfrm>
            <a:off x="838200" y="1463040"/>
            <a:ext cx="10515600" cy="4713923"/>
          </a:xfrm>
        </p:spPr>
        <p:txBody>
          <a:bodyPr/>
          <a:lstStyle/>
          <a:p>
            <a:pPr marL="0" indent="0" algn="ctr">
              <a:buNone/>
            </a:pPr>
            <a:r>
              <a:rPr lang="en-IN" b="1" dirty="0" smtClean="0"/>
              <a:t>Home Screen</a:t>
            </a:r>
          </a:p>
          <a:p>
            <a:pPr marL="0" indent="0">
              <a:buNone/>
            </a:pPr>
            <a:endParaRPr lang="en-IN" b="1" dirty="0" smtClean="0"/>
          </a:p>
          <a:p>
            <a:pPr marL="0" indent="0">
              <a:buNone/>
            </a:pPr>
            <a:endParaRPr lang="en-IN" b="1" dirty="0"/>
          </a:p>
          <a:p>
            <a:pPr marL="0" indent="0">
              <a:buNone/>
            </a:pPr>
            <a:endParaRPr lang="en-IN" b="1" dirty="0" smtClean="0"/>
          </a:p>
          <a:p>
            <a:pPr marL="0" indent="0">
              <a:buNone/>
            </a:pPr>
            <a:endParaRPr lang="en-IN" b="1" dirty="0"/>
          </a:p>
          <a:p>
            <a:pPr marL="0" indent="0">
              <a:buNone/>
            </a:pPr>
            <a:endParaRPr lang="en-IN" b="1" dirty="0" smtClean="0"/>
          </a:p>
        </p:txBody>
      </p:sp>
      <p:sp>
        <p:nvSpPr>
          <p:cNvPr id="4" name="Rectangle 3"/>
          <p:cNvSpPr/>
          <p:nvPr/>
        </p:nvSpPr>
        <p:spPr>
          <a:xfrm>
            <a:off x="1637211" y="3217816"/>
            <a:ext cx="2185852" cy="76635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Express</a:t>
            </a:r>
          </a:p>
          <a:p>
            <a:pPr algn="ctr"/>
            <a:r>
              <a:rPr lang="en-IN" dirty="0" smtClean="0"/>
              <a:t>Order</a:t>
            </a:r>
            <a:endParaRPr lang="en-IN" dirty="0"/>
          </a:p>
        </p:txBody>
      </p:sp>
      <p:sp>
        <p:nvSpPr>
          <p:cNvPr id="5" name="Rectangle 4"/>
          <p:cNvSpPr/>
          <p:nvPr/>
        </p:nvSpPr>
        <p:spPr>
          <a:xfrm>
            <a:off x="4976958" y="3217816"/>
            <a:ext cx="2185852" cy="76635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Collective Order</a:t>
            </a:r>
            <a:endParaRPr lang="en-IN" dirty="0"/>
          </a:p>
        </p:txBody>
      </p:sp>
      <p:sp>
        <p:nvSpPr>
          <p:cNvPr id="6" name="Rectangle 5"/>
          <p:cNvSpPr/>
          <p:nvPr/>
        </p:nvSpPr>
        <p:spPr>
          <a:xfrm>
            <a:off x="8316705" y="3217815"/>
            <a:ext cx="2185852" cy="76635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Bulk Order</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233736653"/>
              </p:ext>
            </p:extLst>
          </p:nvPr>
        </p:nvGraphicFramePr>
        <p:xfrm>
          <a:off x="1184368" y="4895146"/>
          <a:ext cx="9862479" cy="370840"/>
        </p:xfrm>
        <a:graphic>
          <a:graphicData uri="http://schemas.openxmlformats.org/drawingml/2006/table">
            <a:tbl>
              <a:tblPr firstRow="1" bandRow="1">
                <a:tableStyleId>{5C22544A-7EE6-4342-B048-85BDC9FD1C3A}</a:tableStyleId>
              </a:tblPr>
              <a:tblGrid>
                <a:gridCol w="3126375">
                  <a:extLst>
                    <a:ext uri="{9D8B030D-6E8A-4147-A177-3AD203B41FA5}">
                      <a16:colId xmlns:a16="http://schemas.microsoft.com/office/drawing/2014/main" val="4053412638"/>
                    </a:ext>
                  </a:extLst>
                </a:gridCol>
                <a:gridCol w="3587931">
                  <a:extLst>
                    <a:ext uri="{9D8B030D-6E8A-4147-A177-3AD203B41FA5}">
                      <a16:colId xmlns:a16="http://schemas.microsoft.com/office/drawing/2014/main" val="2462706207"/>
                    </a:ext>
                  </a:extLst>
                </a:gridCol>
                <a:gridCol w="3148173">
                  <a:extLst>
                    <a:ext uri="{9D8B030D-6E8A-4147-A177-3AD203B41FA5}">
                      <a16:colId xmlns:a16="http://schemas.microsoft.com/office/drawing/2014/main" val="294667584"/>
                    </a:ext>
                  </a:extLst>
                </a:gridCol>
              </a:tblGrid>
              <a:tr h="370840">
                <a:tc>
                  <a:txBody>
                    <a:bodyPr/>
                    <a:lstStyle/>
                    <a:p>
                      <a:pPr algn="ctr"/>
                      <a:r>
                        <a:rPr lang="en-IN" dirty="0" smtClean="0"/>
                        <a:t>Instantly</a:t>
                      </a:r>
                      <a:r>
                        <a:rPr lang="en-IN" baseline="0" dirty="0" smtClean="0"/>
                        <a:t> place an order</a:t>
                      </a:r>
                      <a:endParaRPr lang="en-IN" dirty="0"/>
                    </a:p>
                  </a:txBody>
                  <a:tcPr/>
                </a:tc>
                <a:tc>
                  <a:txBody>
                    <a:bodyPr/>
                    <a:lstStyle/>
                    <a:p>
                      <a:pPr algn="ctr"/>
                      <a:r>
                        <a:rPr lang="en-IN" dirty="0" smtClean="0"/>
                        <a:t>Place</a:t>
                      </a:r>
                      <a:r>
                        <a:rPr lang="en-IN" baseline="0" dirty="0" smtClean="0"/>
                        <a:t> Multiple orders</a:t>
                      </a:r>
                      <a:endParaRPr lang="en-IN" dirty="0"/>
                    </a:p>
                  </a:txBody>
                  <a:tcPr/>
                </a:tc>
                <a:tc>
                  <a:txBody>
                    <a:bodyPr/>
                    <a:lstStyle/>
                    <a:p>
                      <a:pPr algn="ctr"/>
                      <a:r>
                        <a:rPr lang="en-IN" dirty="0" smtClean="0"/>
                        <a:t>Export Bulk orders</a:t>
                      </a:r>
                      <a:endParaRPr lang="en-IN" dirty="0"/>
                    </a:p>
                  </a:txBody>
                  <a:tcPr/>
                </a:tc>
                <a:extLst>
                  <a:ext uri="{0D108BD9-81ED-4DB2-BD59-A6C34878D82A}">
                    <a16:rowId xmlns:a16="http://schemas.microsoft.com/office/drawing/2014/main" val="32546081"/>
                  </a:ext>
                </a:extLst>
              </a:tr>
            </a:tbl>
          </a:graphicData>
        </a:graphic>
      </p:graphicFrame>
      <p:cxnSp>
        <p:nvCxnSpPr>
          <p:cNvPr id="9" name="Straight Arrow Connector 8"/>
          <p:cNvCxnSpPr/>
          <p:nvPr/>
        </p:nvCxnSpPr>
        <p:spPr>
          <a:xfrm flipV="1">
            <a:off x="2647406" y="4241074"/>
            <a:ext cx="0" cy="65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115607" y="4293326"/>
            <a:ext cx="0" cy="60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9509760" y="4293326"/>
            <a:ext cx="8710" cy="60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46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lstStyle/>
          <a:p>
            <a:pPr algn="ctr"/>
            <a:r>
              <a:rPr lang="en-IN" dirty="0" smtClean="0"/>
              <a:t>Front End</a:t>
            </a:r>
            <a:endParaRPr lang="en-IN" dirty="0"/>
          </a:p>
        </p:txBody>
      </p:sp>
      <p:sp>
        <p:nvSpPr>
          <p:cNvPr id="3" name="Content Placeholder 2"/>
          <p:cNvSpPr>
            <a:spLocks noGrp="1"/>
          </p:cNvSpPr>
          <p:nvPr>
            <p:ph idx="1"/>
          </p:nvPr>
        </p:nvSpPr>
        <p:spPr>
          <a:xfrm>
            <a:off x="838200" y="1262744"/>
            <a:ext cx="10515600" cy="4914219"/>
          </a:xfrm>
        </p:spPr>
        <p:txBody>
          <a:bodyPr/>
          <a:lstStyle/>
          <a:p>
            <a:pPr marL="0" indent="0" algn="ctr">
              <a:buNone/>
            </a:pPr>
            <a:r>
              <a:rPr lang="en-IN" b="1" dirty="0" smtClean="0"/>
              <a:t>Express Order Page</a:t>
            </a:r>
          </a:p>
          <a:p>
            <a:pPr marL="0" indent="0" algn="ctr">
              <a:buNone/>
            </a:pPr>
            <a:endParaRPr lang="en-IN" b="1" dirty="0" smtClean="0"/>
          </a:p>
          <a:p>
            <a:pPr marL="0" indent="0">
              <a:buNone/>
            </a:pPr>
            <a:r>
              <a:rPr lang="en-IN" sz="1600" b="1" dirty="0" smtClean="0"/>
              <a:t>Order Name:                                                                                 Order Details:   </a:t>
            </a:r>
          </a:p>
          <a:p>
            <a:pPr marL="0" indent="0">
              <a:buNone/>
            </a:pPr>
            <a:endParaRPr lang="en-IN" sz="1600" b="1" dirty="0"/>
          </a:p>
        </p:txBody>
      </p:sp>
      <p:sp>
        <p:nvSpPr>
          <p:cNvPr id="5" name="Rectangle 4"/>
          <p:cNvSpPr/>
          <p:nvPr/>
        </p:nvSpPr>
        <p:spPr>
          <a:xfrm>
            <a:off x="2438401" y="2264229"/>
            <a:ext cx="2569029" cy="33963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IN" sz="1400" dirty="0" smtClean="0"/>
              <a:t>Order1</a:t>
            </a:r>
            <a:endParaRPr lang="en-IN" sz="1400" dirty="0"/>
          </a:p>
        </p:txBody>
      </p:sp>
      <p:sp>
        <p:nvSpPr>
          <p:cNvPr id="7" name="Rectangle 6"/>
          <p:cNvSpPr/>
          <p:nvPr/>
        </p:nvSpPr>
        <p:spPr>
          <a:xfrm>
            <a:off x="7554687" y="2264229"/>
            <a:ext cx="2569029" cy="33963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IN" sz="1400" dirty="0" smtClean="0"/>
              <a:t>Detail1</a:t>
            </a:r>
            <a:endParaRPr lang="en-IN" sz="1400" dirty="0"/>
          </a:p>
        </p:txBody>
      </p:sp>
      <p:sp>
        <p:nvSpPr>
          <p:cNvPr id="8" name="Rectangle 7"/>
          <p:cNvSpPr/>
          <p:nvPr/>
        </p:nvSpPr>
        <p:spPr>
          <a:xfrm>
            <a:off x="5007430" y="3536973"/>
            <a:ext cx="2055223" cy="41801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Place Order</a:t>
            </a:r>
            <a:endParaRPr lang="en-IN" b="1" dirty="0"/>
          </a:p>
        </p:txBody>
      </p:sp>
      <p:sp>
        <p:nvSpPr>
          <p:cNvPr id="9" name="Rounded Rectangle 8"/>
          <p:cNvSpPr/>
          <p:nvPr/>
        </p:nvSpPr>
        <p:spPr>
          <a:xfrm>
            <a:off x="1367246" y="4878092"/>
            <a:ext cx="4110446" cy="160237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200" dirty="0" smtClean="0">
                <a:solidFill>
                  <a:srgbClr val="002060"/>
                </a:solidFill>
              </a:rPr>
              <a:t>On  click of Place order button, post action to API should be triggered. An array of Object containing order name and Order details should be sent as request body to API.</a:t>
            </a:r>
          </a:p>
          <a:p>
            <a:pPr algn="ctr"/>
            <a:endParaRPr lang="en-IN" sz="1200" dirty="0">
              <a:solidFill>
                <a:srgbClr val="FF0000"/>
              </a:solidFill>
            </a:endParaRPr>
          </a:p>
          <a:p>
            <a:pPr algn="ctr"/>
            <a:r>
              <a:rPr lang="en-IN" sz="1200" dirty="0" smtClean="0">
                <a:solidFill>
                  <a:srgbClr val="006600"/>
                </a:solidFill>
              </a:rPr>
              <a:t>Success: Response from API as JSON object</a:t>
            </a:r>
          </a:p>
          <a:p>
            <a:pPr algn="ctr"/>
            <a:endParaRPr lang="en-IN" sz="1200" dirty="0" smtClean="0">
              <a:solidFill>
                <a:srgbClr val="006600"/>
              </a:solidFill>
            </a:endParaRPr>
          </a:p>
          <a:p>
            <a:pPr algn="ctr"/>
            <a:r>
              <a:rPr lang="en-IN" sz="1200" dirty="0" smtClean="0">
                <a:solidFill>
                  <a:srgbClr val="FF0000"/>
                </a:solidFill>
              </a:rPr>
              <a:t>Error: Error Message</a:t>
            </a:r>
            <a:endParaRPr lang="en-IN" sz="1200" dirty="0">
              <a:solidFill>
                <a:srgbClr val="FF0000"/>
              </a:solidFill>
            </a:endParaRPr>
          </a:p>
        </p:txBody>
      </p:sp>
      <p:sp>
        <p:nvSpPr>
          <p:cNvPr id="10" name="Rectangle 9"/>
          <p:cNvSpPr/>
          <p:nvPr/>
        </p:nvSpPr>
        <p:spPr>
          <a:xfrm>
            <a:off x="7554687" y="5253852"/>
            <a:ext cx="3669574" cy="41801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Order Placed Successfully </a:t>
            </a:r>
            <a:r>
              <a:rPr lang="en-IN" b="1" dirty="0"/>
              <a:t>✔</a:t>
            </a:r>
          </a:p>
        </p:txBody>
      </p:sp>
      <p:sp>
        <p:nvSpPr>
          <p:cNvPr id="11" name="Rectangle 10"/>
          <p:cNvSpPr/>
          <p:nvPr/>
        </p:nvSpPr>
        <p:spPr>
          <a:xfrm>
            <a:off x="7554687" y="6011501"/>
            <a:ext cx="3669574" cy="41801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Something went wrong ✘ </a:t>
            </a:r>
            <a:endParaRPr lang="en-IN" b="1" dirty="0"/>
          </a:p>
        </p:txBody>
      </p:sp>
      <p:cxnSp>
        <p:nvCxnSpPr>
          <p:cNvPr id="13" name="Straight Arrow Connector 12"/>
          <p:cNvCxnSpPr/>
          <p:nvPr/>
        </p:nvCxnSpPr>
        <p:spPr>
          <a:xfrm flipV="1">
            <a:off x="4929051" y="5462857"/>
            <a:ext cx="2429692" cy="35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162697" y="6176963"/>
            <a:ext cx="3262451" cy="5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22811" y="4511040"/>
            <a:ext cx="10964092"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992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lstStyle/>
          <a:p>
            <a:pPr algn="ctr"/>
            <a:r>
              <a:rPr lang="en-IN" dirty="0" smtClean="0"/>
              <a:t>Front End</a:t>
            </a:r>
            <a:endParaRPr lang="en-IN" dirty="0"/>
          </a:p>
        </p:txBody>
      </p:sp>
      <p:sp>
        <p:nvSpPr>
          <p:cNvPr id="3" name="Content Placeholder 2"/>
          <p:cNvSpPr>
            <a:spLocks noGrp="1"/>
          </p:cNvSpPr>
          <p:nvPr>
            <p:ph idx="1"/>
          </p:nvPr>
        </p:nvSpPr>
        <p:spPr>
          <a:xfrm>
            <a:off x="838200" y="1262744"/>
            <a:ext cx="10515600" cy="4914219"/>
          </a:xfrm>
        </p:spPr>
        <p:txBody>
          <a:bodyPr/>
          <a:lstStyle/>
          <a:p>
            <a:pPr marL="0" indent="0" algn="ctr">
              <a:buNone/>
            </a:pPr>
            <a:r>
              <a:rPr lang="en-IN" b="1" dirty="0" smtClean="0"/>
              <a:t>Collective Order Page</a:t>
            </a:r>
          </a:p>
          <a:p>
            <a:pPr marL="0" indent="0" algn="ctr">
              <a:buNone/>
            </a:pPr>
            <a:endParaRPr lang="en-IN" b="1" dirty="0" smtClean="0"/>
          </a:p>
          <a:p>
            <a:pPr marL="0" indent="0">
              <a:buNone/>
            </a:pPr>
            <a:r>
              <a:rPr lang="en-IN" sz="1600" b="1" dirty="0" smtClean="0"/>
              <a:t>Order Name:                                                                                 Order Details:   </a:t>
            </a:r>
          </a:p>
          <a:p>
            <a:pPr marL="0" indent="0">
              <a:buNone/>
            </a:pPr>
            <a:r>
              <a:rPr lang="en-IN" sz="1600" b="1" dirty="0" smtClean="0"/>
              <a:t>…..                                                                                                    …….</a:t>
            </a:r>
          </a:p>
          <a:p>
            <a:pPr marL="0" indent="0">
              <a:buNone/>
            </a:pPr>
            <a:r>
              <a:rPr lang="en-IN" sz="1600" b="1" dirty="0" smtClean="0"/>
              <a:t>Order Name:                                                                                 Order Details:   </a:t>
            </a:r>
          </a:p>
          <a:p>
            <a:pPr marL="0" indent="0">
              <a:buNone/>
            </a:pPr>
            <a:endParaRPr lang="en-IN" sz="1600" b="1" dirty="0" smtClean="0"/>
          </a:p>
          <a:p>
            <a:pPr marL="0" indent="0">
              <a:buNone/>
            </a:pPr>
            <a:endParaRPr lang="en-IN" sz="1600" b="1" dirty="0"/>
          </a:p>
        </p:txBody>
      </p:sp>
      <p:sp>
        <p:nvSpPr>
          <p:cNvPr id="5" name="Rectangle 4"/>
          <p:cNvSpPr/>
          <p:nvPr/>
        </p:nvSpPr>
        <p:spPr>
          <a:xfrm>
            <a:off x="2438401" y="2264229"/>
            <a:ext cx="2569029" cy="33963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IN" sz="1400" dirty="0"/>
              <a:t>Order1</a:t>
            </a:r>
          </a:p>
        </p:txBody>
      </p:sp>
      <p:sp>
        <p:nvSpPr>
          <p:cNvPr id="7" name="Rectangle 6"/>
          <p:cNvSpPr/>
          <p:nvPr/>
        </p:nvSpPr>
        <p:spPr>
          <a:xfrm>
            <a:off x="7554687" y="2264229"/>
            <a:ext cx="2569029" cy="33963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IN" sz="1400" dirty="0" smtClean="0"/>
              <a:t>Detail1</a:t>
            </a:r>
            <a:endParaRPr lang="en-IN" sz="1400" dirty="0"/>
          </a:p>
        </p:txBody>
      </p:sp>
      <p:sp>
        <p:nvSpPr>
          <p:cNvPr id="8" name="Rectangle 7"/>
          <p:cNvSpPr/>
          <p:nvPr/>
        </p:nvSpPr>
        <p:spPr>
          <a:xfrm>
            <a:off x="5369925" y="3435215"/>
            <a:ext cx="2055223" cy="41801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Place Orders</a:t>
            </a:r>
            <a:endParaRPr lang="en-IN" b="1" dirty="0"/>
          </a:p>
        </p:txBody>
      </p:sp>
      <p:sp>
        <p:nvSpPr>
          <p:cNvPr id="9" name="Rounded Rectangle 8"/>
          <p:cNvSpPr/>
          <p:nvPr/>
        </p:nvSpPr>
        <p:spPr>
          <a:xfrm>
            <a:off x="1367246" y="4302034"/>
            <a:ext cx="4110446" cy="21784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200" dirty="0" smtClean="0">
                <a:solidFill>
                  <a:srgbClr val="002060"/>
                </a:solidFill>
              </a:rPr>
              <a:t>On click of + and – buttons new row to add order and delete the order functionalities  should happen respectively.</a:t>
            </a:r>
          </a:p>
          <a:p>
            <a:pPr algn="ctr"/>
            <a:endParaRPr lang="en-IN" sz="1200" dirty="0" smtClean="0">
              <a:solidFill>
                <a:srgbClr val="002060"/>
              </a:solidFill>
            </a:endParaRPr>
          </a:p>
          <a:p>
            <a:pPr algn="ctr"/>
            <a:r>
              <a:rPr lang="en-IN" sz="1200" dirty="0" smtClean="0">
                <a:solidFill>
                  <a:srgbClr val="002060"/>
                </a:solidFill>
              </a:rPr>
              <a:t>On  click of Place orders button, post action to API should be triggered. An array of Objects containing order name and Order details should be sent as request body to API.</a:t>
            </a:r>
          </a:p>
          <a:p>
            <a:pPr algn="ctr"/>
            <a:endParaRPr lang="en-IN" sz="1200" dirty="0" smtClean="0">
              <a:solidFill>
                <a:srgbClr val="002060"/>
              </a:solidFill>
            </a:endParaRPr>
          </a:p>
          <a:p>
            <a:pPr algn="ctr"/>
            <a:endParaRPr lang="en-IN" sz="1200" dirty="0">
              <a:solidFill>
                <a:srgbClr val="FF0000"/>
              </a:solidFill>
            </a:endParaRPr>
          </a:p>
          <a:p>
            <a:pPr algn="ctr"/>
            <a:r>
              <a:rPr lang="en-IN" sz="1200" dirty="0" smtClean="0">
                <a:solidFill>
                  <a:srgbClr val="006600"/>
                </a:solidFill>
              </a:rPr>
              <a:t>Success: Response from API as JSON object</a:t>
            </a:r>
          </a:p>
          <a:p>
            <a:pPr algn="ctr"/>
            <a:endParaRPr lang="en-IN" sz="1200" dirty="0" smtClean="0">
              <a:solidFill>
                <a:srgbClr val="006600"/>
              </a:solidFill>
            </a:endParaRPr>
          </a:p>
          <a:p>
            <a:pPr algn="ctr"/>
            <a:r>
              <a:rPr lang="en-IN" sz="1200" dirty="0" smtClean="0">
                <a:solidFill>
                  <a:srgbClr val="FF0000"/>
                </a:solidFill>
              </a:rPr>
              <a:t>Error: Error Message</a:t>
            </a:r>
            <a:endParaRPr lang="en-IN" sz="1200" dirty="0">
              <a:solidFill>
                <a:srgbClr val="FF0000"/>
              </a:solidFill>
            </a:endParaRPr>
          </a:p>
        </p:txBody>
      </p:sp>
      <p:sp>
        <p:nvSpPr>
          <p:cNvPr id="10" name="Rectangle 9"/>
          <p:cNvSpPr/>
          <p:nvPr/>
        </p:nvSpPr>
        <p:spPr>
          <a:xfrm>
            <a:off x="7554687" y="5253852"/>
            <a:ext cx="3669574" cy="41801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12 Orders Placed Successfully </a:t>
            </a:r>
            <a:r>
              <a:rPr lang="en-IN" b="1" dirty="0"/>
              <a:t>✔</a:t>
            </a:r>
          </a:p>
        </p:txBody>
      </p:sp>
      <p:sp>
        <p:nvSpPr>
          <p:cNvPr id="11" name="Rectangle 10"/>
          <p:cNvSpPr/>
          <p:nvPr/>
        </p:nvSpPr>
        <p:spPr>
          <a:xfrm>
            <a:off x="7554687" y="6011501"/>
            <a:ext cx="3669574" cy="41801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Something went wrong ✘ </a:t>
            </a:r>
            <a:endParaRPr lang="en-IN" b="1" dirty="0"/>
          </a:p>
        </p:txBody>
      </p:sp>
      <p:cxnSp>
        <p:nvCxnSpPr>
          <p:cNvPr id="13" name="Straight Arrow Connector 12"/>
          <p:cNvCxnSpPr/>
          <p:nvPr/>
        </p:nvCxnSpPr>
        <p:spPr>
          <a:xfrm flipV="1">
            <a:off x="4929051" y="5462857"/>
            <a:ext cx="2429692" cy="35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162697" y="6176963"/>
            <a:ext cx="3262451" cy="5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0229" y="4119154"/>
            <a:ext cx="10964092" cy="0"/>
          </a:xfrm>
          <a:prstGeom prst="line">
            <a:avLst/>
          </a:prstGeom>
          <a:ln w="19050"/>
        </p:spPr>
        <p:style>
          <a:lnRef idx="1">
            <a:schemeClr val="dk1"/>
          </a:lnRef>
          <a:fillRef idx="0">
            <a:schemeClr val="dk1"/>
          </a:fillRef>
          <a:effectRef idx="0">
            <a:schemeClr val="dk1"/>
          </a:effectRef>
          <a:fontRef idx="minor">
            <a:schemeClr val="tx1"/>
          </a:fontRef>
        </p:style>
      </p:cxnSp>
      <p:sp>
        <p:nvSpPr>
          <p:cNvPr id="14" name="Rectangle 13"/>
          <p:cNvSpPr/>
          <p:nvPr/>
        </p:nvSpPr>
        <p:spPr>
          <a:xfrm>
            <a:off x="2438401" y="2944790"/>
            <a:ext cx="2569029" cy="33963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IN" sz="1400" dirty="0" smtClean="0"/>
              <a:t>Order12</a:t>
            </a:r>
            <a:endParaRPr lang="en-IN" sz="1400" dirty="0"/>
          </a:p>
        </p:txBody>
      </p:sp>
      <p:sp>
        <p:nvSpPr>
          <p:cNvPr id="16" name="Rectangle 15"/>
          <p:cNvSpPr/>
          <p:nvPr/>
        </p:nvSpPr>
        <p:spPr>
          <a:xfrm>
            <a:off x="7554686" y="2944790"/>
            <a:ext cx="2569029" cy="33963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IN" sz="1400" dirty="0" smtClean="0"/>
              <a:t>Detail12</a:t>
            </a:r>
            <a:endParaRPr lang="en-IN"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9844" y="2944790"/>
            <a:ext cx="345487" cy="34548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224" y="2953498"/>
            <a:ext cx="330926" cy="330926"/>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224" y="2278266"/>
            <a:ext cx="330926" cy="330926"/>
          </a:xfrm>
          <a:prstGeom prst="rect">
            <a:avLst/>
          </a:prstGeom>
        </p:spPr>
      </p:pic>
    </p:spTree>
    <p:extLst>
      <p:ext uri="{BB962C8B-B14F-4D97-AF65-F5344CB8AC3E}">
        <p14:creationId xmlns:p14="http://schemas.microsoft.com/office/powerpoint/2010/main" val="335341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lstStyle/>
          <a:p>
            <a:pPr algn="ctr"/>
            <a:r>
              <a:rPr lang="en-IN" dirty="0" smtClean="0"/>
              <a:t>Front End</a:t>
            </a:r>
            <a:endParaRPr lang="en-IN" dirty="0"/>
          </a:p>
        </p:txBody>
      </p:sp>
      <p:sp>
        <p:nvSpPr>
          <p:cNvPr id="3" name="Content Placeholder 2"/>
          <p:cNvSpPr>
            <a:spLocks noGrp="1"/>
          </p:cNvSpPr>
          <p:nvPr>
            <p:ph idx="1"/>
          </p:nvPr>
        </p:nvSpPr>
        <p:spPr>
          <a:xfrm>
            <a:off x="838200" y="1262744"/>
            <a:ext cx="10515600" cy="4914219"/>
          </a:xfrm>
        </p:spPr>
        <p:txBody>
          <a:bodyPr/>
          <a:lstStyle/>
          <a:p>
            <a:pPr marL="0" indent="0" algn="ctr">
              <a:buNone/>
            </a:pPr>
            <a:r>
              <a:rPr lang="en-IN" b="1" dirty="0" smtClean="0"/>
              <a:t> Bulk Order Page</a:t>
            </a:r>
          </a:p>
          <a:p>
            <a:pPr marL="0" indent="0" algn="ctr">
              <a:buNone/>
            </a:pPr>
            <a:endParaRPr lang="en-IN" b="1" dirty="0" smtClean="0"/>
          </a:p>
          <a:p>
            <a:pPr marL="0" indent="0">
              <a:buNone/>
            </a:pPr>
            <a:endParaRPr lang="en-IN" sz="1600" b="1" dirty="0"/>
          </a:p>
        </p:txBody>
      </p:sp>
      <p:sp>
        <p:nvSpPr>
          <p:cNvPr id="9" name="Rounded Rectangle 8"/>
          <p:cNvSpPr/>
          <p:nvPr/>
        </p:nvSpPr>
        <p:spPr>
          <a:xfrm>
            <a:off x="449037" y="3412953"/>
            <a:ext cx="5861957" cy="21784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200" dirty="0" smtClean="0">
                <a:solidFill>
                  <a:srgbClr val="002060"/>
                </a:solidFill>
              </a:rPr>
              <a:t>Say example: the CSV file should contain two columns (order name and order details)</a:t>
            </a:r>
          </a:p>
          <a:p>
            <a:pPr algn="ctr"/>
            <a:r>
              <a:rPr lang="en-IN" sz="1200" dirty="0" smtClean="0">
                <a:solidFill>
                  <a:srgbClr val="002060"/>
                </a:solidFill>
              </a:rPr>
              <a:t>On drop CSV file, it should be sent to server and server respond as </a:t>
            </a:r>
            <a:r>
              <a:rPr lang="en-IN" sz="1200" dirty="0" err="1" smtClean="0">
                <a:solidFill>
                  <a:srgbClr val="002060"/>
                </a:solidFill>
              </a:rPr>
              <a:t>json</a:t>
            </a:r>
            <a:r>
              <a:rPr lang="en-IN" sz="1200" dirty="0" smtClean="0">
                <a:solidFill>
                  <a:srgbClr val="002060"/>
                </a:solidFill>
              </a:rPr>
              <a:t>. The </a:t>
            </a:r>
            <a:r>
              <a:rPr lang="en-IN" sz="1200" dirty="0" err="1" smtClean="0">
                <a:solidFill>
                  <a:srgbClr val="002060"/>
                </a:solidFill>
              </a:rPr>
              <a:t>json</a:t>
            </a:r>
            <a:r>
              <a:rPr lang="en-IN" sz="1200" dirty="0" smtClean="0">
                <a:solidFill>
                  <a:srgbClr val="002060"/>
                </a:solidFill>
              </a:rPr>
              <a:t> should be shown as html table and the table should be mutable(edit and save) followed by Place Orders button.</a:t>
            </a:r>
          </a:p>
          <a:p>
            <a:pPr algn="ctr"/>
            <a:endParaRPr lang="en-IN" sz="1200" dirty="0" smtClean="0">
              <a:solidFill>
                <a:srgbClr val="002060"/>
              </a:solidFill>
            </a:endParaRPr>
          </a:p>
          <a:p>
            <a:pPr algn="ctr"/>
            <a:r>
              <a:rPr lang="en-IN" sz="1200" dirty="0" smtClean="0">
                <a:solidFill>
                  <a:srgbClr val="002060"/>
                </a:solidFill>
              </a:rPr>
              <a:t>On  click of Place orders button, post action to API should be triggered. An array of Objects containing order name and Order detail should be sent as request body to API.</a:t>
            </a:r>
          </a:p>
          <a:p>
            <a:pPr algn="ctr"/>
            <a:endParaRPr lang="en-IN" sz="1200" dirty="0" smtClean="0">
              <a:solidFill>
                <a:srgbClr val="FF0000"/>
              </a:solidFill>
            </a:endParaRPr>
          </a:p>
          <a:p>
            <a:pPr algn="ctr"/>
            <a:r>
              <a:rPr lang="en-IN" sz="1200" dirty="0" smtClean="0">
                <a:solidFill>
                  <a:srgbClr val="006600"/>
                </a:solidFill>
              </a:rPr>
              <a:t>Success: Response from API as JSON object</a:t>
            </a:r>
          </a:p>
          <a:p>
            <a:pPr algn="ctr"/>
            <a:endParaRPr lang="en-IN" sz="1200" dirty="0" smtClean="0">
              <a:solidFill>
                <a:srgbClr val="006600"/>
              </a:solidFill>
            </a:endParaRPr>
          </a:p>
          <a:p>
            <a:pPr algn="ctr"/>
            <a:r>
              <a:rPr lang="en-IN" sz="1200" dirty="0" smtClean="0">
                <a:solidFill>
                  <a:srgbClr val="FF0000"/>
                </a:solidFill>
              </a:rPr>
              <a:t>Error: Error Message</a:t>
            </a:r>
            <a:endParaRPr lang="en-IN" sz="1200" dirty="0">
              <a:solidFill>
                <a:srgbClr val="FF0000"/>
              </a:solidFill>
            </a:endParaRPr>
          </a:p>
        </p:txBody>
      </p:sp>
      <p:cxnSp>
        <p:nvCxnSpPr>
          <p:cNvPr id="17" name="Straight Connector 16"/>
          <p:cNvCxnSpPr/>
          <p:nvPr/>
        </p:nvCxnSpPr>
        <p:spPr>
          <a:xfrm>
            <a:off x="487679" y="3210243"/>
            <a:ext cx="11512731" cy="8709"/>
          </a:xfrm>
          <a:prstGeom prst="line">
            <a:avLst/>
          </a:prstGeom>
          <a:ln w="19050"/>
        </p:spPr>
        <p:style>
          <a:lnRef idx="1">
            <a:schemeClr val="dk1"/>
          </a:lnRef>
          <a:fillRef idx="0">
            <a:schemeClr val="dk1"/>
          </a:fillRef>
          <a:effectRef idx="0">
            <a:schemeClr val="dk1"/>
          </a:effectRef>
          <a:fontRef idx="minor">
            <a:schemeClr val="tx1"/>
          </a:fontRef>
        </p:style>
      </p:cxnSp>
      <p:sp>
        <p:nvSpPr>
          <p:cNvPr id="4" name="Rounded Rectangle 3"/>
          <p:cNvSpPr/>
          <p:nvPr/>
        </p:nvSpPr>
        <p:spPr>
          <a:xfrm>
            <a:off x="3176999" y="1899760"/>
            <a:ext cx="6217920" cy="10785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smtClean="0"/>
              <a:t>Drag and Drop your CSV file here</a:t>
            </a:r>
            <a:endParaRPr lang="en-IN" dirty="0"/>
          </a:p>
        </p:txBody>
      </p:sp>
      <p:graphicFrame>
        <p:nvGraphicFramePr>
          <p:cNvPr id="21" name="Table 20"/>
          <p:cNvGraphicFramePr>
            <a:graphicFrameLocks noGrp="1"/>
          </p:cNvGraphicFramePr>
          <p:nvPr>
            <p:extLst>
              <p:ext uri="{D42A27DB-BD31-4B8C-83A1-F6EECF244321}">
                <p14:modId xmlns:p14="http://schemas.microsoft.com/office/powerpoint/2010/main" val="548962838"/>
              </p:ext>
            </p:extLst>
          </p:nvPr>
        </p:nvGraphicFramePr>
        <p:xfrm>
          <a:off x="7579721" y="3412953"/>
          <a:ext cx="2295798" cy="1773728"/>
        </p:xfrm>
        <a:graphic>
          <a:graphicData uri="http://schemas.openxmlformats.org/drawingml/2006/table">
            <a:tbl>
              <a:tblPr firstRow="1" bandRow="1">
                <a:tableStyleId>{5C22544A-7EE6-4342-B048-85BDC9FD1C3A}</a:tableStyleId>
              </a:tblPr>
              <a:tblGrid>
                <a:gridCol w="1147899">
                  <a:extLst>
                    <a:ext uri="{9D8B030D-6E8A-4147-A177-3AD203B41FA5}">
                      <a16:colId xmlns:a16="http://schemas.microsoft.com/office/drawing/2014/main" val="2936604776"/>
                    </a:ext>
                  </a:extLst>
                </a:gridCol>
                <a:gridCol w="1147899">
                  <a:extLst>
                    <a:ext uri="{9D8B030D-6E8A-4147-A177-3AD203B41FA5}">
                      <a16:colId xmlns:a16="http://schemas.microsoft.com/office/drawing/2014/main" val="1126590783"/>
                    </a:ext>
                  </a:extLst>
                </a:gridCol>
              </a:tblGrid>
              <a:tr h="199310">
                <a:tc>
                  <a:txBody>
                    <a:bodyPr/>
                    <a:lstStyle/>
                    <a:p>
                      <a:pPr algn="ctr"/>
                      <a:r>
                        <a:rPr lang="en-IN" sz="1000" dirty="0" smtClean="0"/>
                        <a:t>ORDER NAME</a:t>
                      </a:r>
                      <a:endParaRPr lang="en-IN" sz="1000" dirty="0"/>
                    </a:p>
                  </a:txBody>
                  <a:tcPr marL="69316" marR="69316" marT="34658" marB="34658"/>
                </a:tc>
                <a:tc>
                  <a:txBody>
                    <a:bodyPr/>
                    <a:lstStyle/>
                    <a:p>
                      <a:pPr algn="ctr"/>
                      <a:r>
                        <a:rPr lang="en-IN" sz="1000" dirty="0" smtClean="0"/>
                        <a:t>ORDER DETAILS</a:t>
                      </a:r>
                      <a:endParaRPr lang="en-IN" sz="1000" dirty="0"/>
                    </a:p>
                  </a:txBody>
                  <a:tcPr marL="69316" marR="69316" marT="34658" marB="34658"/>
                </a:tc>
                <a:extLst>
                  <a:ext uri="{0D108BD9-81ED-4DB2-BD59-A6C34878D82A}">
                    <a16:rowId xmlns:a16="http://schemas.microsoft.com/office/drawing/2014/main" val="3430757735"/>
                  </a:ext>
                </a:extLst>
              </a:tr>
              <a:tr h="199310">
                <a:tc>
                  <a:txBody>
                    <a:bodyPr/>
                    <a:lstStyle/>
                    <a:p>
                      <a:r>
                        <a:rPr lang="en-IN" sz="1000" dirty="0" smtClean="0"/>
                        <a:t>Order1</a:t>
                      </a:r>
                      <a:endParaRPr lang="en-IN" sz="1000" dirty="0"/>
                    </a:p>
                  </a:txBody>
                  <a:tcPr marL="69316" marR="69316" marT="34658" marB="34658"/>
                </a:tc>
                <a:tc>
                  <a:txBody>
                    <a:bodyPr/>
                    <a:lstStyle/>
                    <a:p>
                      <a:r>
                        <a:rPr lang="en-IN" sz="1000" dirty="0" smtClean="0"/>
                        <a:t>Detail1</a:t>
                      </a:r>
                      <a:endParaRPr lang="en-IN" sz="1000" dirty="0"/>
                    </a:p>
                  </a:txBody>
                  <a:tcPr marL="69316" marR="69316" marT="34658" marB="34658"/>
                </a:tc>
                <a:extLst>
                  <a:ext uri="{0D108BD9-81ED-4DB2-BD59-A6C34878D82A}">
                    <a16:rowId xmlns:a16="http://schemas.microsoft.com/office/drawing/2014/main" val="664134480"/>
                  </a:ext>
                </a:extLst>
              </a:tr>
              <a:tr h="199310">
                <a:tc>
                  <a:txBody>
                    <a:bodyPr/>
                    <a:lstStyle/>
                    <a:p>
                      <a:r>
                        <a:rPr lang="en-IN" sz="1000" dirty="0" smtClean="0"/>
                        <a:t>Order2</a:t>
                      </a:r>
                      <a:endParaRPr lang="en-IN" sz="1000" dirty="0"/>
                    </a:p>
                  </a:txBody>
                  <a:tcPr marL="69316" marR="69316" marT="34658" marB="34658"/>
                </a:tc>
                <a:tc>
                  <a:txBody>
                    <a:bodyPr/>
                    <a:lstStyle/>
                    <a:p>
                      <a:r>
                        <a:rPr lang="en-IN" sz="1000" dirty="0" smtClean="0"/>
                        <a:t>Detail2</a:t>
                      </a:r>
                      <a:endParaRPr lang="en-IN" sz="1000" dirty="0"/>
                    </a:p>
                  </a:txBody>
                  <a:tcPr marL="69316" marR="69316" marT="34658" marB="34658"/>
                </a:tc>
                <a:extLst>
                  <a:ext uri="{0D108BD9-81ED-4DB2-BD59-A6C34878D82A}">
                    <a16:rowId xmlns:a16="http://schemas.microsoft.com/office/drawing/2014/main" val="3096717022"/>
                  </a:ext>
                </a:extLst>
              </a:tr>
              <a:tr h="199310">
                <a:tc>
                  <a:txBody>
                    <a:bodyPr/>
                    <a:lstStyle/>
                    <a:p>
                      <a:r>
                        <a:rPr lang="en-IN" sz="1000" dirty="0" smtClean="0"/>
                        <a:t>…</a:t>
                      </a:r>
                      <a:endParaRPr lang="en-IN" sz="1000" dirty="0"/>
                    </a:p>
                  </a:txBody>
                  <a:tcPr marL="69316" marR="69316" marT="34658" marB="34658"/>
                </a:tc>
                <a:tc>
                  <a:txBody>
                    <a:bodyPr/>
                    <a:lstStyle/>
                    <a:p>
                      <a:r>
                        <a:rPr lang="en-IN" sz="1000" dirty="0" smtClean="0"/>
                        <a:t>…</a:t>
                      </a:r>
                      <a:endParaRPr lang="en-IN" sz="1000" dirty="0"/>
                    </a:p>
                  </a:txBody>
                  <a:tcPr marL="69316" marR="69316" marT="34658" marB="34658"/>
                </a:tc>
                <a:extLst>
                  <a:ext uri="{0D108BD9-81ED-4DB2-BD59-A6C34878D82A}">
                    <a16:rowId xmlns:a16="http://schemas.microsoft.com/office/drawing/2014/main" val="2154380388"/>
                  </a:ext>
                </a:extLst>
              </a:tr>
              <a:tr h="199310">
                <a:tc>
                  <a:txBody>
                    <a:bodyPr/>
                    <a:lstStyle/>
                    <a:p>
                      <a:r>
                        <a:rPr lang="en-IN" sz="1000" dirty="0" smtClean="0"/>
                        <a:t>…</a:t>
                      </a:r>
                      <a:endParaRPr lang="en-IN" sz="1000" dirty="0"/>
                    </a:p>
                  </a:txBody>
                  <a:tcPr marL="69316" marR="69316" marT="34658" marB="34658"/>
                </a:tc>
                <a:tc>
                  <a:txBody>
                    <a:bodyPr/>
                    <a:lstStyle/>
                    <a:p>
                      <a:r>
                        <a:rPr lang="en-IN" sz="1000" dirty="0" smtClean="0"/>
                        <a:t>…</a:t>
                      </a:r>
                      <a:endParaRPr lang="en-IN" sz="1000" dirty="0"/>
                    </a:p>
                  </a:txBody>
                  <a:tcPr marL="69316" marR="69316" marT="34658" marB="34658"/>
                </a:tc>
                <a:extLst>
                  <a:ext uri="{0D108BD9-81ED-4DB2-BD59-A6C34878D82A}">
                    <a16:rowId xmlns:a16="http://schemas.microsoft.com/office/drawing/2014/main" val="939484643"/>
                  </a:ext>
                </a:extLst>
              </a:tr>
              <a:tr h="199310">
                <a:tc>
                  <a:txBody>
                    <a:bodyPr/>
                    <a:lstStyle/>
                    <a:p>
                      <a:r>
                        <a:rPr lang="en-IN" sz="1000" dirty="0" smtClean="0"/>
                        <a:t>…</a:t>
                      </a:r>
                      <a:endParaRPr lang="en-IN" sz="1000" dirty="0"/>
                    </a:p>
                  </a:txBody>
                  <a:tcPr marL="69316" marR="69316" marT="34658" marB="34658"/>
                </a:tc>
                <a:tc>
                  <a:txBody>
                    <a:bodyPr/>
                    <a:lstStyle/>
                    <a:p>
                      <a:r>
                        <a:rPr lang="en-IN" sz="1000" dirty="0" smtClean="0"/>
                        <a:t>…</a:t>
                      </a:r>
                      <a:endParaRPr lang="en-IN" sz="1000" dirty="0"/>
                    </a:p>
                  </a:txBody>
                  <a:tcPr marL="69316" marR="69316" marT="34658" marB="34658"/>
                </a:tc>
                <a:extLst>
                  <a:ext uri="{0D108BD9-81ED-4DB2-BD59-A6C34878D82A}">
                    <a16:rowId xmlns:a16="http://schemas.microsoft.com/office/drawing/2014/main" val="1394319580"/>
                  </a:ext>
                </a:extLst>
              </a:tr>
              <a:tr h="199310">
                <a:tc>
                  <a:txBody>
                    <a:bodyPr/>
                    <a:lstStyle/>
                    <a:p>
                      <a:r>
                        <a:rPr lang="en-IN" sz="1000" dirty="0" smtClean="0"/>
                        <a:t>…</a:t>
                      </a:r>
                      <a:endParaRPr lang="en-IN" sz="1000" dirty="0"/>
                    </a:p>
                  </a:txBody>
                  <a:tcPr marL="69316" marR="69316" marT="34658" marB="34658"/>
                </a:tc>
                <a:tc>
                  <a:txBody>
                    <a:bodyPr/>
                    <a:lstStyle/>
                    <a:p>
                      <a:r>
                        <a:rPr lang="en-IN" sz="1000" dirty="0" smtClean="0"/>
                        <a:t>…</a:t>
                      </a:r>
                      <a:endParaRPr lang="en-IN" sz="1000" dirty="0"/>
                    </a:p>
                  </a:txBody>
                  <a:tcPr marL="69316" marR="69316" marT="34658" marB="34658"/>
                </a:tc>
                <a:extLst>
                  <a:ext uri="{0D108BD9-81ED-4DB2-BD59-A6C34878D82A}">
                    <a16:rowId xmlns:a16="http://schemas.microsoft.com/office/drawing/2014/main" val="1212384575"/>
                  </a:ext>
                </a:extLst>
              </a:tr>
              <a:tr h="199310">
                <a:tc>
                  <a:txBody>
                    <a:bodyPr/>
                    <a:lstStyle/>
                    <a:p>
                      <a:r>
                        <a:rPr lang="en-IN" sz="1000" dirty="0" smtClean="0"/>
                        <a:t>Order700</a:t>
                      </a:r>
                      <a:endParaRPr lang="en-IN" sz="1000" dirty="0"/>
                    </a:p>
                  </a:txBody>
                  <a:tcPr marL="69316" marR="69316" marT="34658" marB="34658"/>
                </a:tc>
                <a:tc>
                  <a:txBody>
                    <a:bodyPr/>
                    <a:lstStyle/>
                    <a:p>
                      <a:r>
                        <a:rPr lang="en-IN" sz="1000" dirty="0" smtClean="0"/>
                        <a:t>Detail700</a:t>
                      </a:r>
                      <a:endParaRPr lang="en-IN" sz="1000" dirty="0"/>
                    </a:p>
                  </a:txBody>
                  <a:tcPr marL="69316" marR="69316" marT="34658" marB="34658"/>
                </a:tc>
                <a:extLst>
                  <a:ext uri="{0D108BD9-81ED-4DB2-BD59-A6C34878D82A}">
                    <a16:rowId xmlns:a16="http://schemas.microsoft.com/office/drawing/2014/main" val="3143753624"/>
                  </a:ext>
                </a:extLst>
              </a:tr>
            </a:tbl>
          </a:graphicData>
        </a:graphic>
      </p:graphicFrame>
      <p:cxnSp>
        <p:nvCxnSpPr>
          <p:cNvPr id="23" name="Straight Arrow Connector 22"/>
          <p:cNvCxnSpPr/>
          <p:nvPr/>
        </p:nvCxnSpPr>
        <p:spPr>
          <a:xfrm>
            <a:off x="6244044" y="3805646"/>
            <a:ext cx="1158242" cy="26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980317" y="5318045"/>
            <a:ext cx="1414602" cy="27334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Place Orders</a:t>
            </a:r>
            <a:endParaRPr lang="en-IN" b="1" dirty="0"/>
          </a:p>
        </p:txBody>
      </p:sp>
      <p:sp>
        <p:nvSpPr>
          <p:cNvPr id="25" name="Rectangle 24"/>
          <p:cNvSpPr/>
          <p:nvPr/>
        </p:nvSpPr>
        <p:spPr>
          <a:xfrm>
            <a:off x="449037" y="5967957"/>
            <a:ext cx="3390899" cy="41801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700 Orders Placed Successfully </a:t>
            </a:r>
            <a:r>
              <a:rPr lang="en-IN" b="1" dirty="0"/>
              <a:t>✔</a:t>
            </a:r>
          </a:p>
        </p:txBody>
      </p:sp>
      <p:sp>
        <p:nvSpPr>
          <p:cNvPr id="26" name="Rectangle 25"/>
          <p:cNvSpPr/>
          <p:nvPr/>
        </p:nvSpPr>
        <p:spPr>
          <a:xfrm>
            <a:off x="4069080" y="5967957"/>
            <a:ext cx="3193869" cy="41801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Something went wrong ✘ </a:t>
            </a:r>
            <a:endParaRPr lang="en-IN" b="1" dirty="0"/>
          </a:p>
        </p:txBody>
      </p:sp>
      <p:cxnSp>
        <p:nvCxnSpPr>
          <p:cNvPr id="28" name="Straight Arrow Connector 27"/>
          <p:cNvCxnSpPr/>
          <p:nvPr/>
        </p:nvCxnSpPr>
        <p:spPr>
          <a:xfrm flipH="1">
            <a:off x="2144486" y="5186681"/>
            <a:ext cx="154577" cy="65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68386" y="5515701"/>
            <a:ext cx="522514" cy="42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5142" y="3647078"/>
            <a:ext cx="332775" cy="192270"/>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6351" y="3670484"/>
            <a:ext cx="160154" cy="160154"/>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5142" y="3847715"/>
            <a:ext cx="332775" cy="192270"/>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6351" y="3871121"/>
            <a:ext cx="160154" cy="160154"/>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5142" y="4053595"/>
            <a:ext cx="332775" cy="192270"/>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6351" y="4077001"/>
            <a:ext cx="160154" cy="160154"/>
          </a:xfrm>
          <a:prstGeom prst="rect">
            <a:avLst/>
          </a:prstGeom>
        </p:spPr>
      </p:pic>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5142" y="4254232"/>
            <a:ext cx="332775" cy="192270"/>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6351" y="4277638"/>
            <a:ext cx="160154" cy="160154"/>
          </a:xfrm>
          <a:prstGeom prst="rect">
            <a:avLst/>
          </a:prstGeom>
        </p:spPr>
      </p:pic>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6505" y="4461908"/>
            <a:ext cx="332775" cy="192270"/>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7714" y="4485314"/>
            <a:ext cx="160154" cy="160154"/>
          </a:xfrm>
          <a:prstGeom prst="rect">
            <a:avLst/>
          </a:prstGeom>
        </p:spPr>
      </p:pic>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6505" y="4660992"/>
            <a:ext cx="332775" cy="19227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7714" y="4684398"/>
            <a:ext cx="160154" cy="160154"/>
          </a:xfrm>
          <a:prstGeom prst="rect">
            <a:avLst/>
          </a:prstGeom>
        </p:spPr>
      </p:pic>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7189" y="4844552"/>
            <a:ext cx="332775" cy="192270"/>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8398" y="4867958"/>
            <a:ext cx="160154" cy="160154"/>
          </a:xfrm>
          <a:prstGeom prst="rect">
            <a:avLst/>
          </a:prstGeom>
        </p:spPr>
      </p:pic>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5142" y="5045189"/>
            <a:ext cx="332775" cy="192270"/>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6351" y="5068595"/>
            <a:ext cx="160154" cy="160154"/>
          </a:xfrm>
          <a:prstGeom prst="rect">
            <a:avLst/>
          </a:prstGeom>
        </p:spPr>
      </p:pic>
    </p:spTree>
    <p:extLst>
      <p:ext uri="{BB962C8B-B14F-4D97-AF65-F5344CB8AC3E}">
        <p14:creationId xmlns:p14="http://schemas.microsoft.com/office/powerpoint/2010/main" val="306348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pPr algn="ctr"/>
            <a:r>
              <a:rPr lang="en-IN" dirty="0" smtClean="0"/>
              <a:t>Back End</a:t>
            </a:r>
            <a:endParaRPr lang="en-IN" dirty="0"/>
          </a:p>
        </p:txBody>
      </p:sp>
      <p:sp>
        <p:nvSpPr>
          <p:cNvPr id="3" name="Content Placeholder 2"/>
          <p:cNvSpPr>
            <a:spLocks noGrp="1"/>
          </p:cNvSpPr>
          <p:nvPr>
            <p:ph idx="1"/>
          </p:nvPr>
        </p:nvSpPr>
        <p:spPr>
          <a:xfrm>
            <a:off x="838200" y="1254034"/>
            <a:ext cx="10515600" cy="4922929"/>
          </a:xfrm>
        </p:spPr>
        <p:txBody>
          <a:bodyPr/>
          <a:lstStyle/>
          <a:p>
            <a:pPr marL="0" indent="0">
              <a:buNone/>
            </a:pPr>
            <a:r>
              <a:rPr lang="en-IN" sz="1600" b="1" dirty="0" smtClean="0"/>
              <a:t>API – 1 </a:t>
            </a:r>
            <a:r>
              <a:rPr lang="en-IN" sz="1600" b="1" dirty="0" smtClean="0"/>
              <a:t>(Handles CSV to JSON)</a:t>
            </a:r>
          </a:p>
          <a:p>
            <a:r>
              <a:rPr lang="en-IN" sz="1400" dirty="0" smtClean="0"/>
              <a:t>Read CSV File from request body, convert it into JSON and respond back to it.</a:t>
            </a:r>
          </a:p>
          <a:p>
            <a:pPr marL="0" indent="0">
              <a:buNone/>
            </a:pPr>
            <a:r>
              <a:rPr lang="en-IN" sz="1600" b="1" dirty="0" smtClean="0"/>
              <a:t>API -2 (Handles Order Creation)</a:t>
            </a:r>
          </a:p>
          <a:p>
            <a:pPr marL="0" indent="0">
              <a:buNone/>
            </a:pPr>
            <a:endParaRPr lang="en-IN" sz="1600" b="1" dirty="0"/>
          </a:p>
        </p:txBody>
      </p:sp>
      <p:sp>
        <p:nvSpPr>
          <p:cNvPr id="4" name="Rectangle 3"/>
          <p:cNvSpPr/>
          <p:nvPr/>
        </p:nvSpPr>
        <p:spPr>
          <a:xfrm>
            <a:off x="1184366" y="2360023"/>
            <a:ext cx="1828800" cy="51380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API</a:t>
            </a:r>
            <a:endParaRPr lang="en-IN" dirty="0"/>
          </a:p>
        </p:txBody>
      </p:sp>
      <p:sp>
        <p:nvSpPr>
          <p:cNvPr id="5" name="Rectangle 4"/>
          <p:cNvSpPr/>
          <p:nvPr/>
        </p:nvSpPr>
        <p:spPr>
          <a:xfrm>
            <a:off x="3679372" y="2360023"/>
            <a:ext cx="1828800" cy="51380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Request Body</a:t>
            </a:r>
            <a:endParaRPr lang="en-IN" dirty="0"/>
          </a:p>
        </p:txBody>
      </p:sp>
      <p:sp>
        <p:nvSpPr>
          <p:cNvPr id="6" name="Rectangle 5"/>
          <p:cNvSpPr/>
          <p:nvPr/>
        </p:nvSpPr>
        <p:spPr>
          <a:xfrm>
            <a:off x="5882640" y="2360023"/>
            <a:ext cx="1828800" cy="51380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JSON</a:t>
            </a:r>
            <a:endParaRPr lang="en-IN" dirty="0"/>
          </a:p>
        </p:txBody>
      </p:sp>
      <p:sp>
        <p:nvSpPr>
          <p:cNvPr id="7" name="Rectangle 6"/>
          <p:cNvSpPr/>
          <p:nvPr/>
        </p:nvSpPr>
        <p:spPr>
          <a:xfrm>
            <a:off x="8103325" y="2360023"/>
            <a:ext cx="2878183" cy="51380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Add each object to an asynchronous call</a:t>
            </a:r>
            <a:endParaRPr lang="en-IN" dirty="0"/>
          </a:p>
        </p:txBody>
      </p:sp>
      <p:sp>
        <p:nvSpPr>
          <p:cNvPr id="9" name="Rectangle 8"/>
          <p:cNvSpPr/>
          <p:nvPr/>
        </p:nvSpPr>
        <p:spPr>
          <a:xfrm>
            <a:off x="8103325" y="3201692"/>
            <a:ext cx="2878183" cy="51380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Promise.all</a:t>
            </a:r>
            <a:r>
              <a:rPr lang="en-IN" dirty="0" smtClean="0"/>
              <a:t>(promises) /</a:t>
            </a:r>
          </a:p>
          <a:p>
            <a:pPr algn="ctr"/>
            <a:r>
              <a:rPr lang="en-IN" dirty="0" smtClean="0"/>
              <a:t>Multithreading</a:t>
            </a:r>
            <a:endParaRPr lang="en-IN" dirty="0"/>
          </a:p>
        </p:txBody>
      </p:sp>
      <p:sp>
        <p:nvSpPr>
          <p:cNvPr id="10" name="Rectangle 9"/>
          <p:cNvSpPr/>
          <p:nvPr/>
        </p:nvSpPr>
        <p:spPr>
          <a:xfrm>
            <a:off x="8103325" y="4090601"/>
            <a:ext cx="2878183" cy="51380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Database Operation</a:t>
            </a:r>
            <a:endParaRPr lang="en-IN" dirty="0"/>
          </a:p>
        </p:txBody>
      </p:sp>
      <p:sp>
        <p:nvSpPr>
          <p:cNvPr id="11" name="Rectangle 10"/>
          <p:cNvSpPr/>
          <p:nvPr/>
        </p:nvSpPr>
        <p:spPr>
          <a:xfrm>
            <a:off x="5525583" y="4090601"/>
            <a:ext cx="1828800" cy="51380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Respond to Client as JSON</a:t>
            </a:r>
            <a:endParaRPr lang="en-IN" dirty="0"/>
          </a:p>
        </p:txBody>
      </p:sp>
      <p:cxnSp>
        <p:nvCxnSpPr>
          <p:cNvPr id="13" name="Straight Arrow Connector 12"/>
          <p:cNvCxnSpPr/>
          <p:nvPr/>
        </p:nvCxnSpPr>
        <p:spPr>
          <a:xfrm>
            <a:off x="3056711" y="2616926"/>
            <a:ext cx="583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599611" y="2616926"/>
            <a:ext cx="2177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754985" y="2616926"/>
            <a:ext cx="3004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9405257" y="2908665"/>
            <a:ext cx="8709"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096103" y="3781129"/>
            <a:ext cx="8709"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9866811" y="3781129"/>
            <a:ext cx="8709" cy="24384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 name="Elbow Connector 26"/>
          <p:cNvCxnSpPr>
            <a:stCxn id="9" idx="1"/>
            <a:endCxn id="11" idx="3"/>
          </p:cNvCxnSpPr>
          <p:nvPr/>
        </p:nvCxnSpPr>
        <p:spPr>
          <a:xfrm rot="10800000" flipV="1">
            <a:off x="7354383" y="3458594"/>
            <a:ext cx="748942" cy="888909"/>
          </a:xfrm>
          <a:prstGeom prst="bentConnector3">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0" name="Rounded Rectangle 29"/>
          <p:cNvSpPr/>
          <p:nvPr/>
        </p:nvSpPr>
        <p:spPr>
          <a:xfrm>
            <a:off x="261257" y="3161214"/>
            <a:ext cx="5050971" cy="34224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smtClean="0">
                <a:solidFill>
                  <a:srgbClr val="002060"/>
                </a:solidFill>
              </a:rPr>
              <a:t>A single API can be leveraged for all three kinds of requests from Client side. The Client’s request body should send array of objects containing order name and order detail. Each object has been assigned to an asynchronous call. Each </a:t>
            </a:r>
            <a:r>
              <a:rPr lang="en-IN" sz="1400" dirty="0" smtClean="0">
                <a:solidFill>
                  <a:srgbClr val="002060"/>
                </a:solidFill>
              </a:rPr>
              <a:t>asynchronous call</a:t>
            </a:r>
            <a:r>
              <a:rPr lang="en-IN" sz="1400" dirty="0" smtClean="0">
                <a:solidFill>
                  <a:srgbClr val="002060"/>
                </a:solidFill>
              </a:rPr>
              <a:t> will hit </a:t>
            </a:r>
            <a:r>
              <a:rPr lang="en-IN" sz="1400" dirty="0" err="1" smtClean="0">
                <a:solidFill>
                  <a:srgbClr val="002060"/>
                </a:solidFill>
              </a:rPr>
              <a:t>db</a:t>
            </a:r>
            <a:r>
              <a:rPr lang="en-IN" sz="1400" dirty="0" smtClean="0">
                <a:solidFill>
                  <a:srgbClr val="002060"/>
                </a:solidFill>
              </a:rPr>
              <a:t> get response in parallel manner. When all the responses are ready, it should respond back to client.</a:t>
            </a:r>
          </a:p>
          <a:p>
            <a:pPr algn="ctr"/>
            <a:r>
              <a:rPr lang="en-IN" sz="1400" b="1" dirty="0" smtClean="0">
                <a:solidFill>
                  <a:srgbClr val="002060"/>
                </a:solidFill>
              </a:rPr>
              <a:t>Case 1. Express Order </a:t>
            </a:r>
          </a:p>
          <a:p>
            <a:pPr algn="ctr"/>
            <a:r>
              <a:rPr lang="en-IN" sz="1400" dirty="0" smtClean="0">
                <a:solidFill>
                  <a:srgbClr val="002060"/>
                </a:solidFill>
              </a:rPr>
              <a:t>The Client’s request body contain an array with only one object, that is assigned to an asynchronous call(store data to </a:t>
            </a:r>
            <a:r>
              <a:rPr lang="en-IN" sz="1400" dirty="0" err="1" smtClean="0">
                <a:solidFill>
                  <a:srgbClr val="002060"/>
                </a:solidFill>
              </a:rPr>
              <a:t>db</a:t>
            </a:r>
            <a:r>
              <a:rPr lang="en-IN" sz="1400" dirty="0" smtClean="0">
                <a:solidFill>
                  <a:srgbClr val="002060"/>
                </a:solidFill>
              </a:rPr>
              <a:t>) and respond back to client.</a:t>
            </a:r>
          </a:p>
          <a:p>
            <a:pPr algn="ctr"/>
            <a:r>
              <a:rPr lang="en-IN" sz="1400" b="1" dirty="0" smtClean="0">
                <a:solidFill>
                  <a:srgbClr val="002060"/>
                </a:solidFill>
              </a:rPr>
              <a:t>Case 2. Collective and Bulk Order.</a:t>
            </a:r>
          </a:p>
          <a:p>
            <a:pPr algn="ctr"/>
            <a:r>
              <a:rPr lang="en-IN" sz="1400" dirty="0" smtClean="0">
                <a:solidFill>
                  <a:srgbClr val="002060"/>
                </a:solidFill>
              </a:rPr>
              <a:t>The Client’s request body contain an array with many objects, and each object is assigned to an asynchronous call(store data to </a:t>
            </a:r>
            <a:r>
              <a:rPr lang="en-IN" sz="1400" dirty="0" err="1" smtClean="0">
                <a:solidFill>
                  <a:srgbClr val="002060"/>
                </a:solidFill>
              </a:rPr>
              <a:t>db</a:t>
            </a:r>
            <a:r>
              <a:rPr lang="en-IN" sz="1400" dirty="0" smtClean="0">
                <a:solidFill>
                  <a:srgbClr val="002060"/>
                </a:solidFill>
              </a:rPr>
              <a:t>) and follows the same approach.</a:t>
            </a:r>
          </a:p>
        </p:txBody>
      </p:sp>
    </p:spTree>
    <p:extLst>
      <p:ext uri="{BB962C8B-B14F-4D97-AF65-F5344CB8AC3E}">
        <p14:creationId xmlns:p14="http://schemas.microsoft.com/office/powerpoint/2010/main" val="3604515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566</Words>
  <Application>Microsoft Office PowerPoint</Application>
  <PresentationFormat>Widescreen</PresentationFormat>
  <Paragraphs>101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Courier Company</vt:lpstr>
      <vt:lpstr>Requirement</vt:lpstr>
      <vt:lpstr>Front End</vt:lpstr>
      <vt:lpstr>Front End</vt:lpstr>
      <vt:lpstr>Front End</vt:lpstr>
      <vt:lpstr>Front End</vt:lpstr>
      <vt:lpstr>Back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Courier Company</dc:title>
  <dc:creator>Ramesh ramasamy</dc:creator>
  <cp:lastModifiedBy>Ramesh ramasamy</cp:lastModifiedBy>
  <cp:revision>15</cp:revision>
  <dcterms:created xsi:type="dcterms:W3CDTF">2018-09-27T15:43:09Z</dcterms:created>
  <dcterms:modified xsi:type="dcterms:W3CDTF">2018-09-27T17:44:58Z</dcterms:modified>
</cp:coreProperties>
</file>