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8CE4D-18F9-5F41-9F55-5DBB57482AA6}" type="datetimeFigureOut">
              <a:rPr lang="en-US" smtClean="0"/>
              <a:t>11/30/20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2DC9F-A61F-C34A-8EF0-3E1FDA5E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2DC9F-A61F-C34A-8EF0-3E1FDA5E6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E03D-73E7-D840-93EA-80251C097167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6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1040-2F63-5F48-9CD7-2C766BE7F4A0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CD3C-C887-5C4C-98A9-8750F3341708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93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E5B2-569A-D04E-8136-4345E02D91C6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5940D-082C-4A40-B20F-E601B0310F6C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2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7073-C04F-F046-9BB3-2E52BAAC93F5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6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CC490-48E7-DD4E-9F61-D118CB7A89E7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6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EF1B-BD6B-EE44-B6DD-3BCF8751CB8B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DE22-BBC8-D649-8912-BBE1BE4AC935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A3E90-F4B4-7D44-B476-38A8B9D91292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C5AC-6F9B-C44E-AD8E-1226A377E229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5B45-6B3F-4549-81E4-12806CEF31E2}" type="datetime1">
              <a:rPr lang="en-MY" smtClean="0"/>
              <a:t>30/11/2020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94FC-5CF7-EB4D-AF3B-45D2D32A1371}" type="datetime1">
              <a:rPr lang="en-MY" smtClean="0"/>
              <a:t>30/11/2020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2E08-7C84-3A40-A504-7F5EBA95DF1A}" type="datetime1">
              <a:rPr lang="en-MY" smtClean="0"/>
              <a:t>30/11/2020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2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6431-5D8A-D844-8746-22F4402B071A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6B65F-788C-9F4A-92F6-C16E9CA3626D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BAFA9-A98C-CB43-8056-C0ED99914B83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12E2B5-6F40-394D-9851-3FEAAED85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ighbourhoodguide.com/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onto.ca/city-government/data-research-maps/open-data/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foursquare.com/docs" TargetMode="External"/><Relationship Id="rId4" Type="http://schemas.openxmlformats.org/officeDocument/2006/relationships/hyperlink" Target="https://cocl.us/Geospatial_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jasonicarter/torontogeojson/master/toronto_crs84.geojson" TargetMode="External"/><Relationship Id="rId2" Type="http://schemas.openxmlformats.org/officeDocument/2006/relationships/hyperlink" Target="https://data.torontopolice.on.c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rajacsp/toronto-apartment-pric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590B-E665-5A46-A81D-62ED79CE8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455" y="4865914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Where to live: Exploring the </a:t>
            </a:r>
            <a:b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Coolest Neighbourhoods in Toronto</a:t>
            </a:r>
            <a:br>
              <a:rPr lang="en-MY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br>
              <a:rPr lang="en-MY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MY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Ramesh Baskaran</a:t>
            </a:r>
            <a:br>
              <a:rPr lang="en-MY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r>
              <a:rPr lang="en-MY" sz="3600" b="1" dirty="0">
                <a:solidFill>
                  <a:schemeClr val="tx1"/>
                </a:solidFill>
                <a:latin typeface="Cambria" panose="02040503050406030204" pitchFamily="18" charset="0"/>
              </a:rPr>
              <a:t>November 30, 2020</a:t>
            </a:r>
            <a:br>
              <a:rPr lang="en-MY" dirty="0">
                <a:solidFill>
                  <a:schemeClr val="tx1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ABD24-6E11-C548-93F1-A874E8DFCA77}"/>
              </a:ext>
            </a:extLst>
          </p:cNvPr>
          <p:cNvSpPr/>
          <p:nvPr/>
        </p:nvSpPr>
        <p:spPr>
          <a:xfrm>
            <a:off x="2280455" y="1059275"/>
            <a:ext cx="66799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MY" sz="3200" b="1" i="0" u="none" strike="noStrike" dirty="0">
                <a:effectLst/>
                <a:latin typeface="Cambria" panose="02040503050406030204" pitchFamily="18" charset="0"/>
              </a:rPr>
              <a:t>IBM Data Science Capstone Project</a:t>
            </a:r>
          </a:p>
        </p:txBody>
      </p:sp>
    </p:spTree>
    <p:extLst>
      <p:ext uri="{BB962C8B-B14F-4D97-AF65-F5344CB8AC3E}">
        <p14:creationId xmlns:p14="http://schemas.microsoft.com/office/powerpoint/2010/main" val="1559807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9602788" cy="12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5.1.3 Circle Marker Map of Clustered Neighbourhood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6AE5F-C5CB-7149-9790-09A11AAA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951" y="2082139"/>
            <a:ext cx="6507183" cy="474938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6E1470-3C5C-C74D-9484-DC2F9947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193-9CF6-9749-A945-CF0A2E39D21B}" type="datetime1">
              <a:rPr lang="en-MY" smtClean="0"/>
              <a:t>30/11/2020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D7724-184E-B847-9986-ACCF90DC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9602788" cy="12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5.1.4 Consolidate Map of the Toronto Neighbourhood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52FAA-4DA6-144F-926E-744E68E1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97" y="2137560"/>
            <a:ext cx="8671389" cy="427511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685C19-C47B-7341-9BB4-B4F559D5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8B28-FD4D-B545-B249-3A4F020BE966}" type="datetime1">
              <a:rPr lang="en-MY" smtClean="0"/>
              <a:t>30/11/2020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D9C7-5CD1-844C-9301-054876B9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12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5.2 Discussion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CA146-2D09-4642-BC41-DB8AA59B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62" y="2212769"/>
            <a:ext cx="7250237" cy="3823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C3CC07-D48A-BD40-A300-F19EDDF4711B}"/>
              </a:ext>
            </a:extLst>
          </p:cNvPr>
          <p:cNvSpPr/>
          <p:nvPr/>
        </p:nvSpPr>
        <p:spPr>
          <a:xfrm>
            <a:off x="2677534" y="5944257"/>
            <a:ext cx="81171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MY" sz="1400" dirty="0">
                <a:latin typeface="Cambria" panose="02040503050406030204" pitchFamily="18" charset="0"/>
                <a:ea typeface="Times New Roman" panose="02020603050405020304" pitchFamily="18" charset="0"/>
                <a:cs typeface="TimesNewRomanPSMT" panose="02020603050405020304" pitchFamily="18" charset="0"/>
              </a:rPr>
              <a:t>The number in the parentheses shows the frequencies of the items.</a:t>
            </a:r>
            <a:endParaRPr lang="en-MY" sz="1400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MY" sz="14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NewRomanPSMT" panose="02020603050405020304" pitchFamily="18" charset="0"/>
              </a:rPr>
              <a:t>		</a:t>
            </a:r>
            <a:r>
              <a:rPr lang="en-MY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NewRomanPSMT" panose="02020603050405020304" pitchFamily="18" charset="0"/>
              </a:rPr>
              <a:t>Table 1: Summary of Clusters</a:t>
            </a:r>
            <a:endParaRPr lang="en-MY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9B6F2-B8FC-DF4F-A78D-CB57A510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7767-BD02-EC4F-9752-E9D3637BB518}" type="datetime1">
              <a:rPr lang="en-MY" smtClean="0"/>
              <a:t>30/11/2020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0833EC-3CB2-0740-B731-B85AC086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4"/>
            <a:ext cx="8915400" cy="4575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5.2 Discussion(cont.)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Majority of neighbourhoods in Cluster 2, followed by Cluster 1.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Cluster 3 has only 7 neighbourhoods and widely spread out 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Clusters 1 &amp; 2 clustered close together.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As a result, Clusters 1 and 2 tend to have same common categories as Parks, Coffee Shops, Women Stores, Dumpling Restaurants, Dog Run, and Sandwich or Bakery shops. </a:t>
            </a:r>
          </a:p>
          <a:p>
            <a:endParaRPr lang="en-MY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BE57-53EC-B14C-B0C4-A9980752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8CE1-5615-8444-A8FB-0F9C1E248591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7CD0-8A1D-A444-A8C4-C7B3E22E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1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4"/>
            <a:ext cx="8915400" cy="45759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5.2 Discussion(cont.)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Cluster 3 is less frequented by Women Stores, Dim Sum Restaurants, Pubs, and Dog Run.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In other words, less social activities in Cluster 3 neighbourhoods.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Evidently,  there are distinct variations in lifestyle and neighbourhood characteristics between Cluster 3 and other clusters.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Cluster 3 also has the highest population density.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B9257-BE14-6F46-9062-E04F7504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57351-9382-1D49-9945-99C3CE5CB1C6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3F2FA-D7B8-404E-ABA0-0A39FC67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704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5.2 Discussion(cont.)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84A92-D592-734A-9F67-290B25937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37" y="2170793"/>
            <a:ext cx="6851486" cy="38120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124A8E-244E-664A-A214-6F33DFDC9171}"/>
              </a:ext>
            </a:extLst>
          </p:cNvPr>
          <p:cNvSpPr/>
          <p:nvPr/>
        </p:nvSpPr>
        <p:spPr>
          <a:xfrm>
            <a:off x="3100037" y="5982803"/>
            <a:ext cx="90919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MY" sz="1200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The following letter codes are used to indicate the reliability of the estimates: a - Excellent, b- Very good, </a:t>
            </a:r>
            <a:endParaRPr lang="en-MY" sz="1200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MY" sz="1200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 - Good, d - Fair (Use with Caution).</a:t>
            </a:r>
            <a:endParaRPr lang="en-MY" sz="1200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MY" sz="1200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** Data suppressed to protect confidentiality or data not statistically reliable.</a:t>
            </a:r>
            <a:endParaRPr lang="en-MY" sz="1200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MY" sz="12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MY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Table 2: Neighbourhoods with Lowest Crime Rate</a:t>
            </a:r>
            <a:endParaRPr lang="en-MY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F73020-F454-864E-A111-95D9518E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B9B44-7CFD-8147-AD70-2C8CDAC56CDB}" type="datetime1">
              <a:rPr lang="en-MY" smtClean="0"/>
              <a:t>30/11/2020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74B14A-EF80-1E46-8954-4F1E1497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0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37040"/>
            <a:ext cx="8915400" cy="704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5.2 Discussion(cont.)</a:t>
            </a:r>
          </a:p>
          <a:p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MY" sz="2600" dirty="0">
                <a:solidFill>
                  <a:schemeClr val="tx1"/>
                </a:solidFill>
                <a:latin typeface="Cambria" panose="02040503050406030204" pitchFamily="18" charset="0"/>
              </a:rPr>
              <a:t>Lambton Baby Point and Yonge-St. Clair are the best neighbourhoods to live in Toronto.</a:t>
            </a:r>
          </a:p>
          <a:p>
            <a:r>
              <a:rPr lang="en-MY" sz="2600" dirty="0">
                <a:solidFill>
                  <a:schemeClr val="tx1"/>
                </a:solidFill>
                <a:latin typeface="Cambria" panose="02040503050406030204" pitchFamily="18" charset="0"/>
              </a:rPr>
              <a:t>I find that the neighbourhoods listed in Table 3 are the safest and coolest places to live in or move to.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B549A9-B48E-5748-9DDB-7FC44237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170" y="2041644"/>
            <a:ext cx="7517492" cy="20562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8C45AF-5201-0F4B-8392-CC1D44D1387D}"/>
              </a:ext>
            </a:extLst>
          </p:cNvPr>
          <p:cNvSpPr/>
          <p:nvPr/>
        </p:nvSpPr>
        <p:spPr>
          <a:xfrm>
            <a:off x="2992170" y="4097851"/>
            <a:ext cx="8408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MY" sz="1400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Statistics have been obtained from the </a:t>
            </a:r>
            <a:r>
              <a:rPr lang="en-MY" sz="1400" u="sng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Neighbourhood Guide</a:t>
            </a:r>
            <a:r>
              <a:rPr lang="en-MY" sz="1400" dirty="0"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MY" sz="1400" dirty="0"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MY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Table 3: Top Safest Neighbourhoods in Toronto</a:t>
            </a:r>
            <a:endParaRPr lang="en-MY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1D27281-0C58-B048-95D8-F46837BC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FCDF-5503-7E4F-AE84-8D70F609A5F5}" type="datetime1">
              <a:rPr lang="en-MY" smtClean="0"/>
              <a:t>30/11/2020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489A89A-A84C-AB42-8AEB-8C32C178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2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6.0 Conclusion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2954"/>
            <a:ext cx="8915400" cy="4575959"/>
          </a:xfrm>
        </p:spPr>
        <p:txBody>
          <a:bodyPr>
            <a:no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Project objective was to identify which neighbourhoods in Toronto are the safest and coolest places to live in.</a:t>
            </a:r>
          </a:p>
          <a:p>
            <a:r>
              <a:rPr lang="en-MY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Guildwood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, Woodbine-</a:t>
            </a:r>
            <a:r>
              <a:rPr lang="en-MY" sz="2800" dirty="0" err="1">
                <a:solidFill>
                  <a:schemeClr val="tx1"/>
                </a:solidFill>
                <a:latin typeface="Cambria" panose="02040503050406030204" pitchFamily="18" charset="0"/>
              </a:rPr>
              <a:t>Lumsden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, Lambton Baby Point, Markland Wood, Old East York, and Yonge-St. Clair are the best neighbourhoods to live in with the lowest crime rates and well-rated amenities.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Lambton Baby Point and Yonge-St. Clair are the top two best neighbourhoods to live in Toronto subject to affordability.</a:t>
            </a:r>
            <a:endParaRPr lang="en-MY" sz="2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ADE4-DBC4-D944-AEA5-1993AC9C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F30-A130-7E45-98E8-AF5AF4B4BD00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60E51-3F9F-384E-87DE-0566B2E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6.0 Conclusion(cont.)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2954"/>
            <a:ext cx="8915400" cy="4575959"/>
          </a:xfrm>
        </p:spPr>
        <p:txBody>
          <a:bodyPr>
            <a:no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Stakeholders will make their own decision based on preferences and lifestyles, and the unique characteristics of locations.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This project will aid stakeholders narrowing their quest for the best residential neighbourhoods.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ADE4-DBC4-D944-AEA5-1993AC9C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0F30-A130-7E45-98E8-AF5AF4B4BD00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60E51-3F9F-384E-87DE-0566B2EA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1.0 Introduction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Toronto is the second fastest growing urban centre in North America.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Toronto is Canada’s technology hub.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New immigrants and job seekers are moving into the city yearly.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Living in Toronto depends on your preferences and lifestyle. 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98B6-E9BD-994F-88E1-FFB8BAD6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A2FE-ADEE-B445-B754-3EAACD29047B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A630B-F87B-A14F-809D-74B82492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2.0 Objective of the Study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Find the safest and coolest neighbourhoods to live or relocate in Toronto.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This study will take into account crime, apartment rentals, population density, and amenities surrounding the neighbourhoods.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33C1-65CC-3C40-9A00-DA88FFC9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4477-A728-1443-89C2-CA5E0FB24B2C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252A-E77C-6241-81C8-DC0816CB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3.0 Target Audience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Prospective property buyers and tenants who are looking to buy a property at a location.</a:t>
            </a:r>
            <a:endParaRPr lang="en-MY" sz="28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Local and global business investors.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Real estate investment prospects for local and non-resident investors.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Toronto City Councils.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New immigrants and job seekers from out of state.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58CD-2F0B-DF47-BD9D-C1A8EA0A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51EF-8A1C-FE48-B3B6-955F849529BB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42D-5FA2-CF4F-BC62-E666DA44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4.0 Data Collection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4.1 Sources of Data on Toronto Neighbourhoods and Venues Categories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of Postal Code from Canada: M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Toronto City Government Open Data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Geospatial data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Foursquare API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B718-0648-CB4E-9DD3-3564C43E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657C-BE1E-9B42-95C4-279EE3D8D1FC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164F-E492-404E-8974-00F6B94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30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4.0 Data Collection(cont.)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4.2 Sources of Data for Crime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Toronto Police Service </a:t>
            </a:r>
            <a:r>
              <a:rPr lang="en-MY" sz="2800" u="sng" dirty="0">
                <a:solidFill>
                  <a:schemeClr val="tx1"/>
                </a:solidFill>
                <a:latin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 Safety Data Portal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r>
              <a:rPr lang="en-MY" sz="2800" u="sng" dirty="0">
                <a:solidFill>
                  <a:schemeClr val="tx1"/>
                </a:solidFill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GeoJSON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4.3 Sources of Data for Apartment Rental</a:t>
            </a:r>
          </a:p>
          <a:p>
            <a:r>
              <a:rPr lang="en-MY" sz="2800" u="sng" dirty="0">
                <a:solidFill>
                  <a:schemeClr val="tx1"/>
                </a:solidFill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61913-4540-E248-BF7B-889912F3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539AB-F80B-F74D-9961-F51F016CBB37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81FBC-4EE9-164A-A2EA-028D0FEC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5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Methodology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3777622"/>
          </a:xfrm>
        </p:spPr>
        <p:txBody>
          <a:bodyPr>
            <a:normAutofit/>
          </a:bodyPr>
          <a:lstStyle/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Strategy based on the mapping of the data from Section 4.</a:t>
            </a:r>
          </a:p>
          <a:p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 There are four maps to be constructed as follows: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Choropleth Heat Map of Total Crime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Circle Marker Map of Apartment Rental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Circle Marker Map of Clustered Neighbourhood 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MY" sz="2800" dirty="0">
                <a:solidFill>
                  <a:schemeClr val="tx1"/>
                </a:solidFill>
                <a:latin typeface="Cambria" panose="02040503050406030204" pitchFamily="18" charset="0"/>
              </a:rPr>
              <a:t>Consolidate Map of the Toronto Neighbourhood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7E44-E98B-BF48-B1A4-5444D9C5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B329-DA4C-704A-AF6C-57288986FB45}" type="datetime1">
              <a:rPr lang="en-MY" smtClean="0"/>
              <a:t>30/11/2020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A864F-FE74-324B-B545-F49C6D1E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12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5.1 Results</a:t>
            </a:r>
          </a:p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5.1.1 Choropleth Heat Map of Total Crime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4F12B-CCD6-1047-B14D-210D77B99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75" y="2683823"/>
            <a:ext cx="8174603" cy="406282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51D4-AA60-F649-AADC-2F0C1AF3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C2FA-376C-8F48-BA93-D88B104F2CD5}" type="datetime1">
              <a:rPr lang="en-MY" smtClean="0"/>
              <a:t>30/11/2020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9B8D-517B-FC4C-AFB7-323FE1E4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3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66E7-AF8F-6F4E-80F2-0BF644AD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>
                <a:solidFill>
                  <a:schemeClr val="tx1"/>
                </a:solidFill>
                <a:latin typeface="Cambria" panose="02040503050406030204" pitchFamily="18" charset="0"/>
              </a:rPr>
              <a:t>5.0 Results and Discussion(cont.)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7464-EBF2-864C-A1D1-D60589D6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7335"/>
            <a:ext cx="8915400" cy="125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2800" b="1" dirty="0">
                <a:solidFill>
                  <a:schemeClr val="tx1"/>
                </a:solidFill>
                <a:latin typeface="Cambria" panose="02040503050406030204" pitchFamily="18" charset="0"/>
              </a:rPr>
              <a:t>5.1.2 Circle Marker Map of Apartment Rental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F5244-2F1A-AB48-8875-DA78F25C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75" y="2087976"/>
            <a:ext cx="7906823" cy="468967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7C7CBB-2FD6-8341-8FE0-791F3B1D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699E-93BE-F745-922C-0D2C47B351AA}" type="datetime1">
              <a:rPr lang="en-MY" smtClean="0"/>
              <a:t>30/11/2020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28B6-7BAA-184F-A290-E908BD2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2E2B5-6F40-394D-9851-3FEAAED855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{33E2D764-6CDC-7C49-85A2-E2FB278390CC}tf10001069</Template>
  <TotalTime>140</TotalTime>
  <Words>779</Words>
  <Application>Microsoft Macintosh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Times New Roman</vt:lpstr>
      <vt:lpstr>TimesNewRomanPSMT</vt:lpstr>
      <vt:lpstr>Wingdings 3</vt:lpstr>
      <vt:lpstr>Wisp</vt:lpstr>
      <vt:lpstr>Where to live: Exploring the  Coolest Neighbourhoods in Toronto  Ramesh Baskaran November 30, 2020 </vt:lpstr>
      <vt:lpstr>1.0 Introduction</vt:lpstr>
      <vt:lpstr>2.0 Objective of the Study</vt:lpstr>
      <vt:lpstr>3.0 Target Audience</vt:lpstr>
      <vt:lpstr>4.0 Data Collection</vt:lpstr>
      <vt:lpstr>4.0 Data Collection(cont.)</vt:lpstr>
      <vt:lpstr>5.0 Methodology</vt:lpstr>
      <vt:lpstr>5.0 Results and Discussion</vt:lpstr>
      <vt:lpstr>5.0 Results and Discussion(cont.)</vt:lpstr>
      <vt:lpstr>5.0 Results and Discussion(cont.)</vt:lpstr>
      <vt:lpstr>5.0 Results and Discussion(cont.)</vt:lpstr>
      <vt:lpstr>5.0 Results and Discussion(cont.)</vt:lpstr>
      <vt:lpstr>5.0 Results and Discussion(cont.)</vt:lpstr>
      <vt:lpstr>5.0 Results and Discussion(cont.)</vt:lpstr>
      <vt:lpstr>5.0 Results and Discussion(cont.)</vt:lpstr>
      <vt:lpstr>5.0 Results and Discussion(cont.)</vt:lpstr>
      <vt:lpstr>6.0 Conclusion</vt:lpstr>
      <vt:lpstr>6.0 Conclusion(cont.)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live: Exploring the  Coolest Neighbourhoods in Toronto  Ramesh Baskaran November 30, 2020 </dc:title>
  <dc:creator>Microsoft Office User</dc:creator>
  <cp:lastModifiedBy>Microsoft Office User</cp:lastModifiedBy>
  <cp:revision>19</cp:revision>
  <dcterms:created xsi:type="dcterms:W3CDTF">2020-11-29T10:54:08Z</dcterms:created>
  <dcterms:modified xsi:type="dcterms:W3CDTF">2020-11-30T05:45:28Z</dcterms:modified>
</cp:coreProperties>
</file>