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2" r:id="rId3"/>
    <p:sldId id="259" r:id="rId4"/>
    <p:sldId id="261" r:id="rId5"/>
    <p:sldId id="262" r:id="rId6"/>
    <p:sldId id="273" r:id="rId7"/>
    <p:sldId id="268" r:id="rId8"/>
    <p:sldId id="264" r:id="rId9"/>
    <p:sldId id="266" r:id="rId10"/>
    <p:sldId id="265" r:id="rId11"/>
    <p:sldId id="267"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954" autoAdjust="0"/>
  </p:normalViewPr>
  <p:slideViewPr>
    <p:cSldViewPr snapToGrid="0">
      <p:cViewPr varScale="1">
        <p:scale>
          <a:sx n="68" d="100"/>
          <a:sy n="68" d="100"/>
        </p:scale>
        <p:origin x="126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0CEAA-2255-4176-AF8E-9AD1BC9665B9}" type="datetimeFigureOut">
              <a:rPr lang="en-US" smtClean="0"/>
              <a:t>4/23/2019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C1B9F9-8CD1-4212-9BDE-BC70BE9E3F46}" type="slidenum">
              <a:rPr lang="en-US" smtClean="0"/>
              <a:t>‹#›</a:t>
            </a:fld>
            <a:endParaRPr lang="en-US"/>
          </a:p>
        </p:txBody>
      </p:sp>
    </p:spTree>
    <p:extLst>
      <p:ext uri="{BB962C8B-B14F-4D97-AF65-F5344CB8AC3E}">
        <p14:creationId xmlns:p14="http://schemas.microsoft.com/office/powerpoint/2010/main" val="304508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core aspect in unit testing is the fact that you want to isolate your "class under test" from anything else in the world. In order to do that, you very often have to create "test doubles" that you provide to an object of your "class under test". You could create all those "test doubles" manually; or you use a mocking framework that </a:t>
            </a:r>
            <a:r>
              <a:rPr lang="en-US" b="1" dirty="0"/>
              <a:t>generates</a:t>
            </a:r>
            <a:r>
              <a:rPr lang="en-US" dirty="0"/>
              <a:t> object of a certain class for you using reflection techniques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 </a:t>
            </a:r>
            <a:r>
              <a:rPr lang="en-US" b="1" i="1" dirty="0"/>
              <a:t>mock object</a:t>
            </a:r>
            <a:r>
              <a:rPr lang="en-US" b="1" dirty="0"/>
              <a:t> </a:t>
            </a:r>
            <a:r>
              <a:rPr lang="en-US" dirty="0"/>
              <a:t>is a dummy implementation for an interface or a class in which you define the output of certain method calls. Mock objects are configured to perform a certain behavior during a test. They typically record the interaction with the system and tests can validate that.</a:t>
            </a:r>
            <a:endParaRPr lang="en-US" sz="1050" dirty="0"/>
          </a:p>
          <a:p>
            <a:endParaRPr lang="en-US" dirty="0"/>
          </a:p>
        </p:txBody>
      </p:sp>
      <p:sp>
        <p:nvSpPr>
          <p:cNvPr id="4" name="Slide Number Placeholder 3"/>
          <p:cNvSpPr>
            <a:spLocks noGrp="1"/>
          </p:cNvSpPr>
          <p:nvPr>
            <p:ph type="sldNum" sz="quarter" idx="5"/>
          </p:nvPr>
        </p:nvSpPr>
        <p:spPr/>
        <p:txBody>
          <a:bodyPr/>
          <a:lstStyle/>
          <a:p>
            <a:fld id="{20C1B9F9-8CD1-4212-9BDE-BC70BE9E3F46}" type="slidenum">
              <a:rPr lang="en-US" smtClean="0"/>
              <a:t>8</a:t>
            </a:fld>
            <a:endParaRPr lang="en-US"/>
          </a:p>
        </p:txBody>
      </p:sp>
    </p:spTree>
    <p:extLst>
      <p:ext uri="{BB962C8B-B14F-4D97-AF65-F5344CB8AC3E}">
        <p14:creationId xmlns:p14="http://schemas.microsoft.com/office/powerpoint/2010/main" val="256845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&gt;spring-boot-starter-test&lt;/</a:t>
            </a:r>
            <a:r>
              <a:rPr lang="en-US" dirty="0" err="1"/>
              <a:t>artifactId</a:t>
            </a:r>
            <a:r>
              <a:rPr lang="en-US" dirty="0"/>
              <a:t>&gt;</a:t>
            </a:r>
          </a:p>
          <a:p>
            <a:r>
              <a:rPr lang="en-US" dirty="0"/>
              <a:t>&lt;scope&gt;test&lt;/scope&gt;</a:t>
            </a:r>
          </a:p>
          <a:p>
            <a:r>
              <a:rPr lang="en-US" dirty="0"/>
              <a:t>&lt;/dependency&gt;</a:t>
            </a:r>
          </a:p>
          <a:p>
            <a:endParaRPr lang="en-US" dirty="0"/>
          </a:p>
          <a:p>
            <a:endParaRPr lang="en-US" dirty="0"/>
          </a:p>
        </p:txBody>
      </p:sp>
      <p:sp>
        <p:nvSpPr>
          <p:cNvPr id="4" name="Slide Number Placeholder 3"/>
          <p:cNvSpPr>
            <a:spLocks noGrp="1"/>
          </p:cNvSpPr>
          <p:nvPr>
            <p:ph type="sldNum" sz="quarter" idx="5"/>
          </p:nvPr>
        </p:nvSpPr>
        <p:spPr/>
        <p:txBody>
          <a:bodyPr/>
          <a:lstStyle/>
          <a:p>
            <a:fld id="{20C1B9F9-8CD1-4212-9BDE-BC70BE9E3F46}" type="slidenum">
              <a:rPr lang="en-US" smtClean="0"/>
              <a:t>10</a:t>
            </a:fld>
            <a:endParaRPr lang="en-US"/>
          </a:p>
        </p:txBody>
      </p:sp>
    </p:spTree>
    <p:extLst>
      <p:ext uri="{BB962C8B-B14F-4D97-AF65-F5344CB8AC3E}">
        <p14:creationId xmlns:p14="http://schemas.microsoft.com/office/powerpoint/2010/main" val="4205268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1" dirty="0" err="1"/>
              <a:t>RunWith</a:t>
            </a:r>
            <a:r>
              <a:rPr lang="en-US" b="1" dirty="0"/>
              <a:t>(</a:t>
            </a:r>
            <a:r>
              <a:rPr lang="en-US" b="1" dirty="0" err="1"/>
              <a:t>SpringRunner.class</a:t>
            </a:r>
            <a:r>
              <a:rPr lang="en-US" b="1" dirty="0"/>
              <a:t>)</a:t>
            </a:r>
            <a:r>
              <a:rPr lang="en-US" altLang="en-US" b="1" dirty="0">
                <a:solidFill>
                  <a:srgbClr val="000000"/>
                </a:solidFill>
                <a:latin typeface="-apple-system"/>
              </a:rPr>
              <a:t>- </a:t>
            </a:r>
            <a:r>
              <a:rPr lang="en-US" altLang="en-US" sz="1200" dirty="0">
                <a:solidFill>
                  <a:srgbClr val="000000"/>
                </a:solidFill>
                <a:latin typeface="Times New Roman" panose="02020603050405020304" pitchFamily="18" charset="0"/>
                <a:cs typeface="Times New Roman" panose="02020603050405020304" pitchFamily="18" charset="0"/>
              </a:rPr>
              <a:t>alias for the SpringJUnit4ClassRunner. It is a custom extension of JUnit’s BlockJUnit4ClassRunner which provides functionality of the Spring </a:t>
            </a:r>
            <a:r>
              <a:rPr lang="en-US" altLang="en-US" sz="1200" dirty="0" err="1">
                <a:solidFill>
                  <a:srgbClr val="000000"/>
                </a:solidFill>
                <a:latin typeface="Times New Roman" panose="02020603050405020304" pitchFamily="18" charset="0"/>
                <a:cs typeface="Times New Roman" panose="02020603050405020304" pitchFamily="18" charset="0"/>
              </a:rPr>
              <a:t>TestContext</a:t>
            </a:r>
            <a:r>
              <a:rPr lang="en-US" altLang="en-US" sz="1200" dirty="0">
                <a:solidFill>
                  <a:srgbClr val="000000"/>
                </a:solidFill>
                <a:latin typeface="Times New Roman" panose="02020603050405020304" pitchFamily="18" charset="0"/>
                <a:cs typeface="Times New Roman" panose="02020603050405020304" pitchFamily="18" charset="0"/>
              </a:rPr>
              <a:t> Framework to standard JUnit tests by means of the </a:t>
            </a:r>
            <a:r>
              <a:rPr lang="en-US" altLang="en-US" sz="1200" dirty="0" err="1">
                <a:solidFill>
                  <a:srgbClr val="000000"/>
                </a:solidFill>
                <a:latin typeface="Times New Roman" panose="02020603050405020304" pitchFamily="18" charset="0"/>
                <a:cs typeface="Times New Roman" panose="02020603050405020304" pitchFamily="18" charset="0"/>
              </a:rPr>
              <a:t>TestContextManager</a:t>
            </a:r>
            <a:r>
              <a:rPr lang="en-US" altLang="en-US" sz="1200" dirty="0">
                <a:solidFill>
                  <a:srgbClr val="000000"/>
                </a:solidFill>
                <a:latin typeface="Times New Roman" panose="02020603050405020304" pitchFamily="18" charset="0"/>
                <a:cs typeface="Times New Roman" panose="02020603050405020304" pitchFamily="18" charset="0"/>
              </a:rPr>
              <a:t> and associated support classes and annotations.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1" dirty="0">
                <a:latin typeface="Times New Roman" panose="02020603050405020304" pitchFamily="18" charset="0"/>
                <a:cs typeface="Times New Roman" panose="02020603050405020304" pitchFamily="18" charset="0"/>
              </a:rPr>
              <a:t>@</a:t>
            </a:r>
            <a:r>
              <a:rPr lang="en-US" altLang="en-US" sz="1200" b="1" dirty="0" err="1">
                <a:latin typeface="Times New Roman" panose="02020603050405020304" pitchFamily="18" charset="0"/>
                <a:cs typeface="Times New Roman" panose="02020603050405020304" pitchFamily="18" charset="0"/>
              </a:rPr>
              <a:t>WebMvcTest</a:t>
            </a:r>
            <a:r>
              <a:rPr lang="en-US" altLang="en-US" sz="1200" b="1" dirty="0">
                <a:latin typeface="Times New Roman" panose="02020603050405020304" pitchFamily="18" charset="0"/>
                <a:cs typeface="Times New Roman" panose="02020603050405020304" pitchFamily="18" charset="0"/>
              </a:rPr>
              <a:t> : </a:t>
            </a:r>
            <a:r>
              <a:rPr lang="en-US" altLang="en-US" sz="1200" dirty="0">
                <a:latin typeface="Times New Roman" panose="02020603050405020304" pitchFamily="18" charset="0"/>
                <a:cs typeface="Times New Roman" panose="02020603050405020304" pitchFamily="18" charset="0"/>
              </a:rPr>
              <a:t>Annotation is used for Spring MVC tests. It disables full auto-configuration and instead apply only configuration relevant to MVC tests.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solidFill>
                  <a:srgbClr val="000000"/>
                </a:solidFill>
                <a:latin typeface="-apple-system"/>
              </a:rPr>
              <a:t>The </a:t>
            </a:r>
            <a:r>
              <a:rPr lang="en-US" altLang="en-US" dirty="0" err="1">
                <a:solidFill>
                  <a:srgbClr val="000000"/>
                </a:solidFill>
                <a:latin typeface="-apple-system"/>
              </a:rPr>
              <a:t>WebMvcTest</a:t>
            </a:r>
            <a:r>
              <a:rPr lang="en-US" altLang="en-US" dirty="0">
                <a:solidFill>
                  <a:srgbClr val="000000"/>
                </a:solidFill>
                <a:latin typeface="-apple-system"/>
              </a:rPr>
              <a:t> annotation auto-configure </a:t>
            </a:r>
            <a:r>
              <a:rPr lang="en-US" altLang="en-US" dirty="0" err="1">
                <a:solidFill>
                  <a:srgbClr val="000000"/>
                </a:solidFill>
                <a:latin typeface="-apple-system"/>
              </a:rPr>
              <a:t>MockMvc</a:t>
            </a:r>
            <a:r>
              <a:rPr lang="en-US" altLang="en-US" dirty="0">
                <a:solidFill>
                  <a:srgbClr val="000000"/>
                </a:solidFill>
                <a:latin typeface="-apple-system"/>
              </a:rPr>
              <a:t> instance as well.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panose="02020603050405020304" pitchFamily="18" charset="0"/>
                <a:cs typeface="Times New Roman" panose="02020603050405020304" pitchFamily="18" charset="0"/>
              </a:rPr>
              <a:t>@</a:t>
            </a:r>
            <a:r>
              <a:rPr lang="en-US" sz="1200" b="1" dirty="0" err="1">
                <a:latin typeface="Times New Roman" panose="02020603050405020304" pitchFamily="18" charset="0"/>
                <a:cs typeface="Times New Roman" panose="02020603050405020304" pitchFamily="18" charset="0"/>
              </a:rPr>
              <a:t>WebMvcTest</a:t>
            </a:r>
            <a:r>
              <a:rPr lang="en-US" sz="1200" b="1" dirty="0">
                <a:latin typeface="Times New Roman" panose="02020603050405020304" pitchFamily="18" charset="0"/>
                <a:cs typeface="Times New Roman" panose="02020603050405020304" pitchFamily="18" charset="0"/>
              </a:rPr>
              <a:t>(value = </a:t>
            </a:r>
            <a:r>
              <a:rPr lang="en-US" sz="1200" b="1" dirty="0" err="1">
                <a:latin typeface="Times New Roman" panose="02020603050405020304" pitchFamily="18" charset="0"/>
                <a:cs typeface="Times New Roman" panose="02020603050405020304" pitchFamily="18" charset="0"/>
              </a:rPr>
              <a:t>MainController.class</a:t>
            </a:r>
            <a:r>
              <a:rPr lang="en-US" sz="1200" b="1" dirty="0">
                <a:latin typeface="Times New Roman" panose="02020603050405020304" pitchFamily="18" charset="0"/>
                <a:cs typeface="Times New Roman" panose="02020603050405020304" pitchFamily="18" charset="0"/>
              </a:rPr>
              <a:t>) : </a:t>
            </a:r>
            <a:r>
              <a:rPr lang="en-US" altLang="en-US" sz="1200" dirty="0">
                <a:latin typeface="Times New Roman" panose="02020603050405020304" pitchFamily="18" charset="0"/>
                <a:cs typeface="Times New Roman" panose="02020603050405020304" pitchFamily="18" charset="0"/>
              </a:rPr>
              <a:t>Using </a:t>
            </a:r>
            <a:r>
              <a:rPr lang="en-US" sz="1200" dirty="0" err="1">
                <a:latin typeface="Times New Roman" panose="02020603050405020304" pitchFamily="18" charset="0"/>
                <a:cs typeface="Times New Roman" panose="02020603050405020304" pitchFamily="18" charset="0"/>
              </a:rPr>
              <a:t>MainController.class</a:t>
            </a:r>
            <a:r>
              <a:rPr 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as parameter, we are asking to initialize only one web controller and you need to provide remaining dependencies required using Mock objects. </a:t>
            </a:r>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0C1B9F9-8CD1-4212-9BDE-BC70BE9E3F46}" type="slidenum">
              <a:rPr lang="en-US" smtClean="0"/>
              <a:t>11</a:t>
            </a:fld>
            <a:endParaRPr lang="en-US"/>
          </a:p>
        </p:txBody>
      </p:sp>
    </p:spTree>
    <p:extLst>
      <p:ext uri="{BB962C8B-B14F-4D97-AF65-F5344CB8AC3E}">
        <p14:creationId xmlns:p14="http://schemas.microsoft.com/office/powerpoint/2010/main" val="997478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2C92-8ED3-4258-848D-D67A178BBF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905B73-4FD3-48C7-BC38-E4E977B309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ABFAB5-A311-40AC-BA61-83BC90C21B48}"/>
              </a:ext>
            </a:extLst>
          </p:cNvPr>
          <p:cNvSpPr>
            <a:spLocks noGrp="1"/>
          </p:cNvSpPr>
          <p:nvPr>
            <p:ph type="dt" sz="half" idx="10"/>
          </p:nvPr>
        </p:nvSpPr>
        <p:spPr/>
        <p:txBody>
          <a:bodyPr/>
          <a:lstStyle/>
          <a:p>
            <a:fld id="{C56D7EBE-47CD-482B-96D9-BA37ED61F607}" type="datetimeFigureOut">
              <a:rPr lang="en-US" smtClean="0"/>
              <a:t>4/22/2019</a:t>
            </a:fld>
            <a:endParaRPr lang="en-US"/>
          </a:p>
        </p:txBody>
      </p:sp>
      <p:sp>
        <p:nvSpPr>
          <p:cNvPr id="5" name="Footer Placeholder 4">
            <a:extLst>
              <a:ext uri="{FF2B5EF4-FFF2-40B4-BE49-F238E27FC236}">
                <a16:creationId xmlns:a16="http://schemas.microsoft.com/office/drawing/2014/main" id="{C50737F4-0E64-4ECE-8E35-F4342C9330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0AF28-2561-4A88-A9CA-B1A74CB7243D}"/>
              </a:ext>
            </a:extLst>
          </p:cNvPr>
          <p:cNvSpPr>
            <a:spLocks noGrp="1"/>
          </p:cNvSpPr>
          <p:nvPr>
            <p:ph type="sldNum" sz="quarter" idx="12"/>
          </p:nvPr>
        </p:nvSpPr>
        <p:spPr/>
        <p:txBody>
          <a:bodyPr/>
          <a:lstStyle/>
          <a:p>
            <a:fld id="{BDC96D86-153F-4A7D-BDF9-6E3ACB1D32AD}" type="slidenum">
              <a:rPr lang="en-US" smtClean="0"/>
              <a:t>‹#›</a:t>
            </a:fld>
            <a:endParaRPr lang="en-US"/>
          </a:p>
        </p:txBody>
      </p:sp>
    </p:spTree>
    <p:extLst>
      <p:ext uri="{BB962C8B-B14F-4D97-AF65-F5344CB8AC3E}">
        <p14:creationId xmlns:p14="http://schemas.microsoft.com/office/powerpoint/2010/main" val="119056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FC09-2807-4791-9CCC-4D66344455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F6EE37-BEA5-4DDD-AE1B-0BB5C26BEAF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75E26-4919-4463-98AA-E0F358112CEB}"/>
              </a:ext>
            </a:extLst>
          </p:cNvPr>
          <p:cNvSpPr>
            <a:spLocks noGrp="1"/>
          </p:cNvSpPr>
          <p:nvPr>
            <p:ph type="dt" sz="half" idx="10"/>
          </p:nvPr>
        </p:nvSpPr>
        <p:spPr/>
        <p:txBody>
          <a:bodyPr/>
          <a:lstStyle/>
          <a:p>
            <a:fld id="{C56D7EBE-47CD-482B-96D9-BA37ED61F607}" type="datetimeFigureOut">
              <a:rPr lang="en-US" smtClean="0"/>
              <a:t>4/22/2019</a:t>
            </a:fld>
            <a:endParaRPr lang="en-US"/>
          </a:p>
        </p:txBody>
      </p:sp>
      <p:sp>
        <p:nvSpPr>
          <p:cNvPr id="5" name="Footer Placeholder 4">
            <a:extLst>
              <a:ext uri="{FF2B5EF4-FFF2-40B4-BE49-F238E27FC236}">
                <a16:creationId xmlns:a16="http://schemas.microsoft.com/office/drawing/2014/main" id="{6440B066-2AC6-4BB7-84E7-8A209DC33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0B310-32E1-47BB-9998-FE15D322F99B}"/>
              </a:ext>
            </a:extLst>
          </p:cNvPr>
          <p:cNvSpPr>
            <a:spLocks noGrp="1"/>
          </p:cNvSpPr>
          <p:nvPr>
            <p:ph type="sldNum" sz="quarter" idx="12"/>
          </p:nvPr>
        </p:nvSpPr>
        <p:spPr/>
        <p:txBody>
          <a:bodyPr/>
          <a:lstStyle/>
          <a:p>
            <a:fld id="{BDC96D86-153F-4A7D-BDF9-6E3ACB1D32AD}" type="slidenum">
              <a:rPr lang="en-US" smtClean="0"/>
              <a:t>‹#›</a:t>
            </a:fld>
            <a:endParaRPr lang="en-US"/>
          </a:p>
        </p:txBody>
      </p:sp>
    </p:spTree>
    <p:extLst>
      <p:ext uri="{BB962C8B-B14F-4D97-AF65-F5344CB8AC3E}">
        <p14:creationId xmlns:p14="http://schemas.microsoft.com/office/powerpoint/2010/main" val="731466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468FF6-EBFA-4861-BADC-F60821D4E3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0E16E3-BFB7-4269-958C-D2D601D823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EB5AC6-44C9-4832-BA90-59F41B7F7FE0}"/>
              </a:ext>
            </a:extLst>
          </p:cNvPr>
          <p:cNvSpPr>
            <a:spLocks noGrp="1"/>
          </p:cNvSpPr>
          <p:nvPr>
            <p:ph type="dt" sz="half" idx="10"/>
          </p:nvPr>
        </p:nvSpPr>
        <p:spPr/>
        <p:txBody>
          <a:bodyPr/>
          <a:lstStyle/>
          <a:p>
            <a:fld id="{C56D7EBE-47CD-482B-96D9-BA37ED61F607}" type="datetimeFigureOut">
              <a:rPr lang="en-US" smtClean="0"/>
              <a:t>4/22/2019</a:t>
            </a:fld>
            <a:endParaRPr lang="en-US"/>
          </a:p>
        </p:txBody>
      </p:sp>
      <p:sp>
        <p:nvSpPr>
          <p:cNvPr id="5" name="Footer Placeholder 4">
            <a:extLst>
              <a:ext uri="{FF2B5EF4-FFF2-40B4-BE49-F238E27FC236}">
                <a16:creationId xmlns:a16="http://schemas.microsoft.com/office/drawing/2014/main" id="{3AE0AC55-7960-473E-B2F2-98DBFAE53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4F11B-122E-4FDE-8B96-42C8BCDBF5D7}"/>
              </a:ext>
            </a:extLst>
          </p:cNvPr>
          <p:cNvSpPr>
            <a:spLocks noGrp="1"/>
          </p:cNvSpPr>
          <p:nvPr>
            <p:ph type="sldNum" sz="quarter" idx="12"/>
          </p:nvPr>
        </p:nvSpPr>
        <p:spPr/>
        <p:txBody>
          <a:bodyPr/>
          <a:lstStyle/>
          <a:p>
            <a:fld id="{BDC96D86-153F-4A7D-BDF9-6E3ACB1D32AD}" type="slidenum">
              <a:rPr lang="en-US" smtClean="0"/>
              <a:t>‹#›</a:t>
            </a:fld>
            <a:endParaRPr lang="en-US"/>
          </a:p>
        </p:txBody>
      </p:sp>
    </p:spTree>
    <p:extLst>
      <p:ext uri="{BB962C8B-B14F-4D97-AF65-F5344CB8AC3E}">
        <p14:creationId xmlns:p14="http://schemas.microsoft.com/office/powerpoint/2010/main" val="265691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5265-AED1-444E-9ECD-99A41BF8C5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384195-8911-4B8A-BD04-8E6DD74988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EAE8B-7CC9-4FEA-835F-BFC3260F56A2}"/>
              </a:ext>
            </a:extLst>
          </p:cNvPr>
          <p:cNvSpPr>
            <a:spLocks noGrp="1"/>
          </p:cNvSpPr>
          <p:nvPr>
            <p:ph type="dt" sz="half" idx="10"/>
          </p:nvPr>
        </p:nvSpPr>
        <p:spPr/>
        <p:txBody>
          <a:bodyPr/>
          <a:lstStyle/>
          <a:p>
            <a:fld id="{C56D7EBE-47CD-482B-96D9-BA37ED61F607}" type="datetimeFigureOut">
              <a:rPr lang="en-US" smtClean="0"/>
              <a:t>4/22/2019</a:t>
            </a:fld>
            <a:endParaRPr lang="en-US"/>
          </a:p>
        </p:txBody>
      </p:sp>
      <p:sp>
        <p:nvSpPr>
          <p:cNvPr id="5" name="Footer Placeholder 4">
            <a:extLst>
              <a:ext uri="{FF2B5EF4-FFF2-40B4-BE49-F238E27FC236}">
                <a16:creationId xmlns:a16="http://schemas.microsoft.com/office/drawing/2014/main" id="{38E2C179-7682-42AA-ABF5-E6E7EF9C0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F15ED-C62C-4518-9894-98FD028378AF}"/>
              </a:ext>
            </a:extLst>
          </p:cNvPr>
          <p:cNvSpPr>
            <a:spLocks noGrp="1"/>
          </p:cNvSpPr>
          <p:nvPr>
            <p:ph type="sldNum" sz="quarter" idx="12"/>
          </p:nvPr>
        </p:nvSpPr>
        <p:spPr/>
        <p:txBody>
          <a:bodyPr/>
          <a:lstStyle/>
          <a:p>
            <a:fld id="{BDC96D86-153F-4A7D-BDF9-6E3ACB1D32AD}" type="slidenum">
              <a:rPr lang="en-US" smtClean="0"/>
              <a:t>‹#›</a:t>
            </a:fld>
            <a:endParaRPr lang="en-US"/>
          </a:p>
        </p:txBody>
      </p:sp>
    </p:spTree>
    <p:extLst>
      <p:ext uri="{BB962C8B-B14F-4D97-AF65-F5344CB8AC3E}">
        <p14:creationId xmlns:p14="http://schemas.microsoft.com/office/powerpoint/2010/main" val="969822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0495-0A54-47CE-9538-0C8E6A5889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666975-FFF8-4766-9947-96CC44A860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5097C56-E05A-47F8-903C-0F38A00B0BC3}"/>
              </a:ext>
            </a:extLst>
          </p:cNvPr>
          <p:cNvSpPr>
            <a:spLocks noGrp="1"/>
          </p:cNvSpPr>
          <p:nvPr>
            <p:ph type="dt" sz="half" idx="10"/>
          </p:nvPr>
        </p:nvSpPr>
        <p:spPr/>
        <p:txBody>
          <a:bodyPr/>
          <a:lstStyle/>
          <a:p>
            <a:fld id="{C56D7EBE-47CD-482B-96D9-BA37ED61F607}" type="datetimeFigureOut">
              <a:rPr lang="en-US" smtClean="0"/>
              <a:t>4/22/2019</a:t>
            </a:fld>
            <a:endParaRPr lang="en-US"/>
          </a:p>
        </p:txBody>
      </p:sp>
      <p:sp>
        <p:nvSpPr>
          <p:cNvPr id="5" name="Footer Placeholder 4">
            <a:extLst>
              <a:ext uri="{FF2B5EF4-FFF2-40B4-BE49-F238E27FC236}">
                <a16:creationId xmlns:a16="http://schemas.microsoft.com/office/drawing/2014/main" id="{A0D4CA6D-E9CC-4173-97A8-975B592CF3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822EA-50F5-4DBC-86DB-AC01CF81EFD5}"/>
              </a:ext>
            </a:extLst>
          </p:cNvPr>
          <p:cNvSpPr>
            <a:spLocks noGrp="1"/>
          </p:cNvSpPr>
          <p:nvPr>
            <p:ph type="sldNum" sz="quarter" idx="12"/>
          </p:nvPr>
        </p:nvSpPr>
        <p:spPr/>
        <p:txBody>
          <a:bodyPr/>
          <a:lstStyle/>
          <a:p>
            <a:fld id="{BDC96D86-153F-4A7D-BDF9-6E3ACB1D32AD}" type="slidenum">
              <a:rPr lang="en-US" smtClean="0"/>
              <a:t>‹#›</a:t>
            </a:fld>
            <a:endParaRPr lang="en-US"/>
          </a:p>
        </p:txBody>
      </p:sp>
    </p:spTree>
    <p:extLst>
      <p:ext uri="{BB962C8B-B14F-4D97-AF65-F5344CB8AC3E}">
        <p14:creationId xmlns:p14="http://schemas.microsoft.com/office/powerpoint/2010/main" val="626339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0757-9854-441D-A769-D5A528619E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DF422A-9313-47C4-8C27-94858AEE4A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149A4B-78B0-4644-A16B-DB41CF6235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26CECF-B399-4EC8-A7CC-FE37AC4F2A8D}"/>
              </a:ext>
            </a:extLst>
          </p:cNvPr>
          <p:cNvSpPr>
            <a:spLocks noGrp="1"/>
          </p:cNvSpPr>
          <p:nvPr>
            <p:ph type="dt" sz="half" idx="10"/>
          </p:nvPr>
        </p:nvSpPr>
        <p:spPr/>
        <p:txBody>
          <a:bodyPr/>
          <a:lstStyle/>
          <a:p>
            <a:fld id="{C56D7EBE-47CD-482B-96D9-BA37ED61F607}" type="datetimeFigureOut">
              <a:rPr lang="en-US" smtClean="0"/>
              <a:t>4/22/2019</a:t>
            </a:fld>
            <a:endParaRPr lang="en-US"/>
          </a:p>
        </p:txBody>
      </p:sp>
      <p:sp>
        <p:nvSpPr>
          <p:cNvPr id="6" name="Footer Placeholder 5">
            <a:extLst>
              <a:ext uri="{FF2B5EF4-FFF2-40B4-BE49-F238E27FC236}">
                <a16:creationId xmlns:a16="http://schemas.microsoft.com/office/drawing/2014/main" id="{DFEC1DA4-1EEB-4FC9-BB41-28F44A83D2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8BEF9B-045B-48ED-A0BD-349D29678762}"/>
              </a:ext>
            </a:extLst>
          </p:cNvPr>
          <p:cNvSpPr>
            <a:spLocks noGrp="1"/>
          </p:cNvSpPr>
          <p:nvPr>
            <p:ph type="sldNum" sz="quarter" idx="12"/>
          </p:nvPr>
        </p:nvSpPr>
        <p:spPr/>
        <p:txBody>
          <a:bodyPr/>
          <a:lstStyle/>
          <a:p>
            <a:fld id="{BDC96D86-153F-4A7D-BDF9-6E3ACB1D32AD}" type="slidenum">
              <a:rPr lang="en-US" smtClean="0"/>
              <a:t>‹#›</a:t>
            </a:fld>
            <a:endParaRPr lang="en-US"/>
          </a:p>
        </p:txBody>
      </p:sp>
    </p:spTree>
    <p:extLst>
      <p:ext uri="{BB962C8B-B14F-4D97-AF65-F5344CB8AC3E}">
        <p14:creationId xmlns:p14="http://schemas.microsoft.com/office/powerpoint/2010/main" val="1776181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8B10F-40E9-4C0D-B216-21D09B31BC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E7413F-34F3-4373-8468-4C95506DD8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EF0A144-22F4-4BF4-9360-6DFF9AB194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D0FCC7-787F-4FEA-A2D4-89290C3827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BF6CB2-2882-49B9-9687-47DC9A06D4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279F95-7FE0-4F44-825A-4A4D74F703B6}"/>
              </a:ext>
            </a:extLst>
          </p:cNvPr>
          <p:cNvSpPr>
            <a:spLocks noGrp="1"/>
          </p:cNvSpPr>
          <p:nvPr>
            <p:ph type="dt" sz="half" idx="10"/>
          </p:nvPr>
        </p:nvSpPr>
        <p:spPr/>
        <p:txBody>
          <a:bodyPr/>
          <a:lstStyle/>
          <a:p>
            <a:fld id="{C56D7EBE-47CD-482B-96D9-BA37ED61F607}" type="datetimeFigureOut">
              <a:rPr lang="en-US" smtClean="0"/>
              <a:t>4/22/2019</a:t>
            </a:fld>
            <a:endParaRPr lang="en-US"/>
          </a:p>
        </p:txBody>
      </p:sp>
      <p:sp>
        <p:nvSpPr>
          <p:cNvPr id="8" name="Footer Placeholder 7">
            <a:extLst>
              <a:ext uri="{FF2B5EF4-FFF2-40B4-BE49-F238E27FC236}">
                <a16:creationId xmlns:a16="http://schemas.microsoft.com/office/drawing/2014/main" id="{DF592BF8-E79D-4D90-8B75-B6600FC54A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F7D653-989E-428E-872B-F6372DCC9AD1}"/>
              </a:ext>
            </a:extLst>
          </p:cNvPr>
          <p:cNvSpPr>
            <a:spLocks noGrp="1"/>
          </p:cNvSpPr>
          <p:nvPr>
            <p:ph type="sldNum" sz="quarter" idx="12"/>
          </p:nvPr>
        </p:nvSpPr>
        <p:spPr/>
        <p:txBody>
          <a:bodyPr/>
          <a:lstStyle/>
          <a:p>
            <a:fld id="{BDC96D86-153F-4A7D-BDF9-6E3ACB1D32AD}" type="slidenum">
              <a:rPr lang="en-US" smtClean="0"/>
              <a:t>‹#›</a:t>
            </a:fld>
            <a:endParaRPr lang="en-US"/>
          </a:p>
        </p:txBody>
      </p:sp>
    </p:spTree>
    <p:extLst>
      <p:ext uri="{BB962C8B-B14F-4D97-AF65-F5344CB8AC3E}">
        <p14:creationId xmlns:p14="http://schemas.microsoft.com/office/powerpoint/2010/main" val="461236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6817-FA7C-4CB1-9D04-F1363B0AA5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9D8B75-8DAA-4D4E-A26A-DC224378C5FD}"/>
              </a:ext>
            </a:extLst>
          </p:cNvPr>
          <p:cNvSpPr>
            <a:spLocks noGrp="1"/>
          </p:cNvSpPr>
          <p:nvPr>
            <p:ph type="dt" sz="half" idx="10"/>
          </p:nvPr>
        </p:nvSpPr>
        <p:spPr/>
        <p:txBody>
          <a:bodyPr/>
          <a:lstStyle/>
          <a:p>
            <a:fld id="{C56D7EBE-47CD-482B-96D9-BA37ED61F607}" type="datetimeFigureOut">
              <a:rPr lang="en-US" smtClean="0"/>
              <a:t>4/22/2019</a:t>
            </a:fld>
            <a:endParaRPr lang="en-US"/>
          </a:p>
        </p:txBody>
      </p:sp>
      <p:sp>
        <p:nvSpPr>
          <p:cNvPr id="4" name="Footer Placeholder 3">
            <a:extLst>
              <a:ext uri="{FF2B5EF4-FFF2-40B4-BE49-F238E27FC236}">
                <a16:creationId xmlns:a16="http://schemas.microsoft.com/office/drawing/2014/main" id="{14B2CB78-8080-4E8D-9130-B0D39631C7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B3B53B-71A1-4AC2-AE09-F868506880C1}"/>
              </a:ext>
            </a:extLst>
          </p:cNvPr>
          <p:cNvSpPr>
            <a:spLocks noGrp="1"/>
          </p:cNvSpPr>
          <p:nvPr>
            <p:ph type="sldNum" sz="quarter" idx="12"/>
          </p:nvPr>
        </p:nvSpPr>
        <p:spPr/>
        <p:txBody>
          <a:bodyPr/>
          <a:lstStyle/>
          <a:p>
            <a:fld id="{BDC96D86-153F-4A7D-BDF9-6E3ACB1D32AD}" type="slidenum">
              <a:rPr lang="en-US" smtClean="0"/>
              <a:t>‹#›</a:t>
            </a:fld>
            <a:endParaRPr lang="en-US"/>
          </a:p>
        </p:txBody>
      </p:sp>
    </p:spTree>
    <p:extLst>
      <p:ext uri="{BB962C8B-B14F-4D97-AF65-F5344CB8AC3E}">
        <p14:creationId xmlns:p14="http://schemas.microsoft.com/office/powerpoint/2010/main" val="315108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0EF008-E138-4272-89FF-60908DDAD853}"/>
              </a:ext>
            </a:extLst>
          </p:cNvPr>
          <p:cNvSpPr>
            <a:spLocks noGrp="1"/>
          </p:cNvSpPr>
          <p:nvPr>
            <p:ph type="dt" sz="half" idx="10"/>
          </p:nvPr>
        </p:nvSpPr>
        <p:spPr/>
        <p:txBody>
          <a:bodyPr/>
          <a:lstStyle/>
          <a:p>
            <a:fld id="{C56D7EBE-47CD-482B-96D9-BA37ED61F607}" type="datetimeFigureOut">
              <a:rPr lang="en-US" smtClean="0"/>
              <a:t>4/22/2019</a:t>
            </a:fld>
            <a:endParaRPr lang="en-US"/>
          </a:p>
        </p:txBody>
      </p:sp>
      <p:sp>
        <p:nvSpPr>
          <p:cNvPr id="3" name="Footer Placeholder 2">
            <a:extLst>
              <a:ext uri="{FF2B5EF4-FFF2-40B4-BE49-F238E27FC236}">
                <a16:creationId xmlns:a16="http://schemas.microsoft.com/office/drawing/2014/main" id="{FF5D87F9-4496-4446-8702-A56BC01616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8CB187-2E37-4583-9E71-6DAED759C659}"/>
              </a:ext>
            </a:extLst>
          </p:cNvPr>
          <p:cNvSpPr>
            <a:spLocks noGrp="1"/>
          </p:cNvSpPr>
          <p:nvPr>
            <p:ph type="sldNum" sz="quarter" idx="12"/>
          </p:nvPr>
        </p:nvSpPr>
        <p:spPr/>
        <p:txBody>
          <a:bodyPr/>
          <a:lstStyle/>
          <a:p>
            <a:fld id="{BDC96D86-153F-4A7D-BDF9-6E3ACB1D32AD}" type="slidenum">
              <a:rPr lang="en-US" smtClean="0"/>
              <a:t>‹#›</a:t>
            </a:fld>
            <a:endParaRPr lang="en-US"/>
          </a:p>
        </p:txBody>
      </p:sp>
    </p:spTree>
    <p:extLst>
      <p:ext uri="{BB962C8B-B14F-4D97-AF65-F5344CB8AC3E}">
        <p14:creationId xmlns:p14="http://schemas.microsoft.com/office/powerpoint/2010/main" val="1749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19B7-7D99-4C2B-BDB6-9B1F63766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91E6C9-3A62-4971-9D6C-0524CB15F4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E67B91-D2C1-4E07-9C00-D0DC90CD66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BE0841-693A-44F5-93E0-2CFAA9E51F8A}"/>
              </a:ext>
            </a:extLst>
          </p:cNvPr>
          <p:cNvSpPr>
            <a:spLocks noGrp="1"/>
          </p:cNvSpPr>
          <p:nvPr>
            <p:ph type="dt" sz="half" idx="10"/>
          </p:nvPr>
        </p:nvSpPr>
        <p:spPr/>
        <p:txBody>
          <a:bodyPr/>
          <a:lstStyle/>
          <a:p>
            <a:fld id="{C56D7EBE-47CD-482B-96D9-BA37ED61F607}" type="datetimeFigureOut">
              <a:rPr lang="en-US" smtClean="0"/>
              <a:t>4/22/2019</a:t>
            </a:fld>
            <a:endParaRPr lang="en-US"/>
          </a:p>
        </p:txBody>
      </p:sp>
      <p:sp>
        <p:nvSpPr>
          <p:cNvPr id="6" name="Footer Placeholder 5">
            <a:extLst>
              <a:ext uri="{FF2B5EF4-FFF2-40B4-BE49-F238E27FC236}">
                <a16:creationId xmlns:a16="http://schemas.microsoft.com/office/drawing/2014/main" id="{E7757F8D-25E1-43BC-9BDA-F19726E76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2B037E-4714-4055-AAE7-10B49293061F}"/>
              </a:ext>
            </a:extLst>
          </p:cNvPr>
          <p:cNvSpPr>
            <a:spLocks noGrp="1"/>
          </p:cNvSpPr>
          <p:nvPr>
            <p:ph type="sldNum" sz="quarter" idx="12"/>
          </p:nvPr>
        </p:nvSpPr>
        <p:spPr/>
        <p:txBody>
          <a:bodyPr/>
          <a:lstStyle/>
          <a:p>
            <a:fld id="{BDC96D86-153F-4A7D-BDF9-6E3ACB1D32AD}" type="slidenum">
              <a:rPr lang="en-US" smtClean="0"/>
              <a:t>‹#›</a:t>
            </a:fld>
            <a:endParaRPr lang="en-US"/>
          </a:p>
        </p:txBody>
      </p:sp>
    </p:spTree>
    <p:extLst>
      <p:ext uri="{BB962C8B-B14F-4D97-AF65-F5344CB8AC3E}">
        <p14:creationId xmlns:p14="http://schemas.microsoft.com/office/powerpoint/2010/main" val="83157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3C51-D940-49CA-968C-F3AA24C4E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F15C7E-D31F-497A-A344-8A7258F181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686190-F06B-41FE-B982-CB24BEDAA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DE2A16-5675-4E33-AA2C-9C499BA724CE}"/>
              </a:ext>
            </a:extLst>
          </p:cNvPr>
          <p:cNvSpPr>
            <a:spLocks noGrp="1"/>
          </p:cNvSpPr>
          <p:nvPr>
            <p:ph type="dt" sz="half" idx="10"/>
          </p:nvPr>
        </p:nvSpPr>
        <p:spPr/>
        <p:txBody>
          <a:bodyPr/>
          <a:lstStyle/>
          <a:p>
            <a:fld id="{C56D7EBE-47CD-482B-96D9-BA37ED61F607}" type="datetimeFigureOut">
              <a:rPr lang="en-US" smtClean="0"/>
              <a:t>4/22/2019</a:t>
            </a:fld>
            <a:endParaRPr lang="en-US"/>
          </a:p>
        </p:txBody>
      </p:sp>
      <p:sp>
        <p:nvSpPr>
          <p:cNvPr id="6" name="Footer Placeholder 5">
            <a:extLst>
              <a:ext uri="{FF2B5EF4-FFF2-40B4-BE49-F238E27FC236}">
                <a16:creationId xmlns:a16="http://schemas.microsoft.com/office/drawing/2014/main" id="{BC1271E2-4876-4554-A397-C070898A49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4A5FF1-82DE-42CB-9A90-7DEF956687DA}"/>
              </a:ext>
            </a:extLst>
          </p:cNvPr>
          <p:cNvSpPr>
            <a:spLocks noGrp="1"/>
          </p:cNvSpPr>
          <p:nvPr>
            <p:ph type="sldNum" sz="quarter" idx="12"/>
          </p:nvPr>
        </p:nvSpPr>
        <p:spPr/>
        <p:txBody>
          <a:bodyPr/>
          <a:lstStyle/>
          <a:p>
            <a:fld id="{BDC96D86-153F-4A7D-BDF9-6E3ACB1D32AD}" type="slidenum">
              <a:rPr lang="en-US" smtClean="0"/>
              <a:t>‹#›</a:t>
            </a:fld>
            <a:endParaRPr lang="en-US"/>
          </a:p>
        </p:txBody>
      </p:sp>
    </p:spTree>
    <p:extLst>
      <p:ext uri="{BB962C8B-B14F-4D97-AF65-F5344CB8AC3E}">
        <p14:creationId xmlns:p14="http://schemas.microsoft.com/office/powerpoint/2010/main" val="1054824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CA174E-E300-4AB6-9799-3D058030A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B4DEA6-A946-43DC-9E32-1E31E16EB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8E98C9-A58A-4EBC-B177-991B58F6FE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D7EBE-47CD-482B-96D9-BA37ED61F607}" type="datetimeFigureOut">
              <a:rPr lang="en-US" smtClean="0"/>
              <a:t>4/22/2019</a:t>
            </a:fld>
            <a:endParaRPr lang="en-US"/>
          </a:p>
        </p:txBody>
      </p:sp>
      <p:sp>
        <p:nvSpPr>
          <p:cNvPr id="5" name="Footer Placeholder 4">
            <a:extLst>
              <a:ext uri="{FF2B5EF4-FFF2-40B4-BE49-F238E27FC236}">
                <a16:creationId xmlns:a16="http://schemas.microsoft.com/office/drawing/2014/main" id="{5F1A88EB-19D1-4E7D-8FEE-150326AF3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5E5270-5351-42FA-AF3D-A8B415BCC0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96D86-153F-4A7D-BDF9-6E3ACB1D32AD}" type="slidenum">
              <a:rPr lang="en-US" smtClean="0"/>
              <a:t>‹#›</a:t>
            </a:fld>
            <a:endParaRPr lang="en-US"/>
          </a:p>
        </p:txBody>
      </p:sp>
    </p:spTree>
    <p:extLst>
      <p:ext uri="{BB962C8B-B14F-4D97-AF65-F5344CB8AC3E}">
        <p14:creationId xmlns:p14="http://schemas.microsoft.com/office/powerpoint/2010/main" val="3185713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junit-team/jun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jayway/JsonPath" TargetMode="External"/><Relationship Id="rId3" Type="http://schemas.openxmlformats.org/officeDocument/2006/relationships/hyperlink" Target="https://docs.spring.io/spring/docs/5.1.6.RELEASE/spring-framework-reference/testing.html#integration-testing" TargetMode="External"/><Relationship Id="rId7" Type="http://schemas.openxmlformats.org/officeDocument/2006/relationships/hyperlink" Target="https://github.com/skyscreamer/JSONassert" TargetMode="External"/><Relationship Id="rId2" Type="http://schemas.openxmlformats.org/officeDocument/2006/relationships/hyperlink" Target="https://junit.org/" TargetMode="External"/><Relationship Id="rId1" Type="http://schemas.openxmlformats.org/officeDocument/2006/relationships/slideLayout" Target="../slideLayouts/slideLayout2.xml"/><Relationship Id="rId6" Type="http://schemas.openxmlformats.org/officeDocument/2006/relationships/hyperlink" Target="https://mockito.github.io/" TargetMode="External"/><Relationship Id="rId5" Type="http://schemas.openxmlformats.org/officeDocument/2006/relationships/hyperlink" Target="https://github.com/hamcrest/JavaHamcrest" TargetMode="External"/><Relationship Id="rId4" Type="http://schemas.openxmlformats.org/officeDocument/2006/relationships/hyperlink" Target="https://joel-costigliola.github.io/assertj/"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F004-55CB-41CA-BF11-70D995A79C74}"/>
              </a:ext>
            </a:extLst>
          </p:cNvPr>
          <p:cNvSpPr>
            <a:spLocks noGrp="1"/>
          </p:cNvSpPr>
          <p:nvPr>
            <p:ph type="ctrTitle"/>
          </p:nvPr>
        </p:nvSpPr>
        <p:spPr/>
        <p:txBody>
          <a:bodyPr>
            <a:normAutofit/>
          </a:bodyPr>
          <a:lstStyle/>
          <a:p>
            <a:r>
              <a:rPr lang="en-US" sz="2400" dirty="0"/>
              <a:t>Quick Hands on</a:t>
            </a:r>
            <a:br>
              <a:rPr lang="en-US" dirty="0"/>
            </a:br>
            <a:r>
              <a:rPr lang="en-US" dirty="0"/>
              <a:t>Junit &amp; Mockito</a:t>
            </a:r>
            <a:br>
              <a:rPr lang="en-US" dirty="0"/>
            </a:br>
            <a:endParaRPr lang="en-US" dirty="0"/>
          </a:p>
        </p:txBody>
      </p:sp>
      <p:sp>
        <p:nvSpPr>
          <p:cNvPr id="3" name="Subtitle 2">
            <a:extLst>
              <a:ext uri="{FF2B5EF4-FFF2-40B4-BE49-F238E27FC236}">
                <a16:creationId xmlns:a16="http://schemas.microsoft.com/office/drawing/2014/main" id="{4926926B-F17F-4825-A4DD-634A54173BB4}"/>
              </a:ext>
            </a:extLst>
          </p:cNvPr>
          <p:cNvSpPr>
            <a:spLocks noGrp="1"/>
          </p:cNvSpPr>
          <p:nvPr>
            <p:ph type="subTitle" idx="1"/>
          </p:nvPr>
        </p:nvSpPr>
        <p:spPr>
          <a:xfrm>
            <a:off x="8092581" y="3207755"/>
            <a:ext cx="2575420" cy="1655762"/>
          </a:xfrm>
        </p:spPr>
        <p:txBody>
          <a:bodyPr>
            <a:normAutofit/>
          </a:bodyPr>
          <a:lstStyle/>
          <a:p>
            <a:pPr algn="l"/>
            <a:r>
              <a:rPr lang="en-US" sz="1400" dirty="0">
                <a:latin typeface="Times New Roman" panose="02020603050405020304" pitchFamily="18" charset="0"/>
                <a:cs typeface="Times New Roman" panose="02020603050405020304" pitchFamily="18" charset="0"/>
              </a:rPr>
              <a:t>Ramesh Poludasu</a:t>
            </a:r>
          </a:p>
          <a:p>
            <a:pPr algn="l"/>
            <a:r>
              <a:rPr lang="en-US" sz="1400" dirty="0">
                <a:latin typeface="Times New Roman" panose="02020603050405020304" pitchFamily="18" charset="0"/>
                <a:cs typeface="Times New Roman" panose="02020603050405020304" pitchFamily="18" charset="0"/>
              </a:rPr>
              <a:t>Change HealthCare</a:t>
            </a:r>
          </a:p>
          <a:p>
            <a:pPr algn="l"/>
            <a:r>
              <a:rPr lang="en-US" sz="1400" dirty="0">
                <a:latin typeface="Times New Roman" panose="02020603050405020304" pitchFamily="18" charset="0"/>
                <a:cs typeface="Times New Roman" panose="02020603050405020304" pitchFamily="18" charset="0"/>
              </a:rPr>
              <a:t>04/23/2019</a:t>
            </a:r>
          </a:p>
        </p:txBody>
      </p:sp>
    </p:spTree>
    <p:extLst>
      <p:ext uri="{BB962C8B-B14F-4D97-AF65-F5344CB8AC3E}">
        <p14:creationId xmlns:p14="http://schemas.microsoft.com/office/powerpoint/2010/main" val="869788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7D26-CEA2-418D-9C42-BAF4277355D9}"/>
              </a:ext>
            </a:extLst>
          </p:cNvPr>
          <p:cNvSpPr>
            <a:spLocks noGrp="1"/>
          </p:cNvSpPr>
          <p:nvPr>
            <p:ph type="title"/>
          </p:nvPr>
        </p:nvSpPr>
        <p:spPr/>
        <p:txBody>
          <a:bodyPr/>
          <a:lstStyle/>
          <a:p>
            <a:r>
              <a:rPr lang="en-US" dirty="0"/>
              <a:t>Steps for implementation</a:t>
            </a:r>
          </a:p>
        </p:txBody>
      </p:sp>
      <p:sp>
        <p:nvSpPr>
          <p:cNvPr id="3" name="Content Placeholder 2">
            <a:extLst>
              <a:ext uri="{FF2B5EF4-FFF2-40B4-BE49-F238E27FC236}">
                <a16:creationId xmlns:a16="http://schemas.microsoft.com/office/drawing/2014/main" id="{AF880DF5-67AD-4CB0-A465-4E6287E1EF75}"/>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Add dependencies to pom.xml</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Create testcases using  @</a:t>
            </a:r>
            <a:r>
              <a:rPr lang="en-US" sz="2000" dirty="0" err="1">
                <a:latin typeface="Times New Roman" panose="02020603050405020304" pitchFamily="18" charset="0"/>
                <a:cs typeface="Times New Roman" panose="02020603050405020304" pitchFamily="18" charset="0"/>
              </a:rPr>
              <a:t>RunWith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SpringBootTest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WebMvc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MockBean</a:t>
            </a:r>
            <a:r>
              <a:rPr lang="en-US" sz="2000" dirty="0">
                <a:latin typeface="Times New Roman" panose="02020603050405020304" pitchFamily="18" charset="0"/>
                <a:cs typeface="Times New Roman" panose="02020603050405020304" pitchFamily="18" charset="0"/>
              </a:rPr>
              <a:t> etc.</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Test cases to be developed at </a:t>
            </a:r>
            <a:r>
              <a:rPr lang="en-US" sz="2000" dirty="0" err="1">
                <a:latin typeface="Times New Roman" panose="02020603050405020304" pitchFamily="18" charset="0"/>
                <a:cs typeface="Times New Roman" panose="02020603050405020304" pitchFamily="18" charset="0"/>
              </a:rPr>
              <a:t>src</a:t>
            </a:r>
            <a:r>
              <a:rPr lang="en-US" sz="2000" dirty="0">
                <a:latin typeface="Times New Roman" panose="02020603050405020304" pitchFamily="18" charset="0"/>
                <a:cs typeface="Times New Roman" panose="02020603050405020304" pitchFamily="18" charset="0"/>
              </a:rPr>
              <a:t>/test/java and typical naming conventions as follows</a:t>
            </a:r>
          </a:p>
          <a:p>
            <a:pPr marL="457200" lvl="1" indent="0">
              <a:buNone/>
            </a:pPr>
            <a:r>
              <a:rPr lang="en-US" sz="2000" dirty="0">
                <a:latin typeface="Times New Roman" panose="02020603050405020304" pitchFamily="18" charset="0"/>
                <a:cs typeface="Times New Roman" panose="02020603050405020304" pitchFamily="18" charset="0"/>
              </a:rPr>
              <a:t>Package: same as main/java/*</a:t>
            </a:r>
          </a:p>
          <a:p>
            <a:pPr marL="457200" lvl="1" indent="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ClassName</a:t>
            </a:r>
            <a:r>
              <a:rPr lang="en-US" sz="2000" b="1" dirty="0" err="1">
                <a:latin typeface="Times New Roman" panose="02020603050405020304" pitchFamily="18" charset="0"/>
                <a:cs typeface="Times New Roman" panose="02020603050405020304" pitchFamily="18" charset="0"/>
              </a:rPr>
              <a:t>Test</a:t>
            </a:r>
            <a:endParaRPr lang="en-US" sz="2000" b="1"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Method: </a:t>
            </a:r>
            <a:r>
              <a:rPr lang="en-US" sz="2000" dirty="0" err="1">
                <a:latin typeface="Times New Roman" panose="02020603050405020304" pitchFamily="18" charset="0"/>
                <a:cs typeface="Times New Roman" panose="02020603050405020304" pitchFamily="18" charset="0"/>
              </a:rPr>
              <a:t>methodNameTest</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testMethodName</a:t>
            </a:r>
            <a:r>
              <a:rPr lang="en-US" sz="2000" dirty="0">
                <a:latin typeface="Times New Roman" panose="02020603050405020304" pitchFamily="18" charset="0"/>
                <a:cs typeface="Times New Roman" panose="02020603050405020304" pitchFamily="18" charset="0"/>
              </a:rPr>
              <a:t>[_desc]()</a:t>
            </a:r>
          </a:p>
        </p:txBody>
      </p:sp>
    </p:spTree>
    <p:extLst>
      <p:ext uri="{BB962C8B-B14F-4D97-AF65-F5344CB8AC3E}">
        <p14:creationId xmlns:p14="http://schemas.microsoft.com/office/powerpoint/2010/main" val="440670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F628-531C-4908-8061-0EA67CF5C882}"/>
              </a:ext>
            </a:extLst>
          </p:cNvPr>
          <p:cNvSpPr>
            <a:spLocks noGrp="1"/>
          </p:cNvSpPr>
          <p:nvPr>
            <p:ph type="title"/>
          </p:nvPr>
        </p:nvSpPr>
        <p:spPr>
          <a:xfrm>
            <a:off x="838200" y="198437"/>
            <a:ext cx="10515600" cy="1325563"/>
          </a:xfrm>
        </p:spPr>
        <p:txBody>
          <a:bodyPr/>
          <a:lstStyle/>
          <a:p>
            <a:r>
              <a:rPr lang="en-US" dirty="0"/>
              <a:t>Mockito important </a:t>
            </a:r>
            <a:r>
              <a:rPr lang="en-US" altLang="en-US" dirty="0"/>
              <a:t>Annotations</a:t>
            </a:r>
            <a:endParaRPr lang="en-US" dirty="0"/>
          </a:p>
        </p:txBody>
      </p:sp>
      <p:sp>
        <p:nvSpPr>
          <p:cNvPr id="3" name="Content Placeholder 2">
            <a:extLst>
              <a:ext uri="{FF2B5EF4-FFF2-40B4-BE49-F238E27FC236}">
                <a16:creationId xmlns:a16="http://schemas.microsoft.com/office/drawing/2014/main" id="{692E2D28-BF63-4A89-8E14-C3F9B1A5C1C5}"/>
              </a:ext>
            </a:extLst>
          </p:cNvPr>
          <p:cNvSpPr>
            <a:spLocks noGrp="1"/>
          </p:cNvSpPr>
          <p:nvPr>
            <p:ph idx="1"/>
          </p:nvPr>
        </p:nvSpPr>
        <p:spPr>
          <a:xfrm>
            <a:off x="838200" y="1524000"/>
            <a:ext cx="10515600" cy="5159022"/>
          </a:xfrm>
        </p:spPr>
        <p:txBody>
          <a:bodyPr>
            <a:normAutofit lnSpcReduction="10000"/>
          </a:bodyPr>
          <a:lstStyle/>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RunWith</a:t>
            </a: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SpringRunner.class</a:t>
            </a:r>
            <a:r>
              <a:rPr lang="en-US" sz="1800" b="1" dirty="0">
                <a:latin typeface="Times New Roman" panose="02020603050405020304" pitchFamily="18" charset="0"/>
                <a:cs typeface="Times New Roman" panose="02020603050405020304" pitchFamily="18" charset="0"/>
              </a:rPr>
              <a:t>)</a:t>
            </a:r>
            <a:r>
              <a:rPr lang="en-US" altLang="en-US" sz="1800" b="1" dirty="0">
                <a:solidFill>
                  <a:srgbClr val="000000"/>
                </a:solidFill>
                <a:latin typeface="Times New Roman" panose="02020603050405020304" pitchFamily="18" charset="0"/>
                <a:cs typeface="Times New Roman" panose="02020603050405020304" pitchFamily="18" charset="0"/>
              </a:rPr>
              <a:t> : </a:t>
            </a:r>
            <a:r>
              <a:rPr lang="en-US" altLang="en-US" sz="1800" dirty="0">
                <a:solidFill>
                  <a:srgbClr val="000000"/>
                </a:solidFill>
                <a:latin typeface="Times New Roman" panose="02020603050405020304" pitchFamily="18" charset="0"/>
                <a:cs typeface="Times New Roman" panose="02020603050405020304" pitchFamily="18" charset="0"/>
              </a:rPr>
              <a:t>Provides Spring </a:t>
            </a:r>
            <a:r>
              <a:rPr lang="en-US" altLang="en-US" sz="1800" dirty="0" err="1">
                <a:solidFill>
                  <a:srgbClr val="000000"/>
                </a:solidFill>
                <a:latin typeface="Times New Roman" panose="02020603050405020304" pitchFamily="18" charset="0"/>
                <a:cs typeface="Times New Roman" panose="02020603050405020304" pitchFamily="18" charset="0"/>
              </a:rPr>
              <a:t>TestContext</a:t>
            </a:r>
            <a:r>
              <a:rPr lang="en-US" altLang="en-US" sz="1800" dirty="0">
                <a:solidFill>
                  <a:srgbClr val="000000"/>
                </a:solidFill>
                <a:latin typeface="Times New Roman" panose="02020603050405020304" pitchFamily="18" charset="0"/>
                <a:cs typeface="Times New Roman" panose="02020603050405020304" pitchFamily="18" charset="0"/>
              </a:rPr>
              <a:t> Framework to standard JUnit tests and associated support classes and annotations.</a:t>
            </a:r>
            <a:endParaRPr lang="en-US" sz="18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SpringBootTest</a:t>
            </a:r>
            <a:r>
              <a:rPr lang="en-US" sz="1800" b="1"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Tells Spring Boot to go and look for a main configuration class (one with @</a:t>
            </a:r>
            <a:r>
              <a:rPr lang="en-US" sz="1800" dirty="0" err="1">
                <a:latin typeface="Times New Roman" panose="02020603050405020304" pitchFamily="18" charset="0"/>
                <a:cs typeface="Times New Roman" panose="02020603050405020304" pitchFamily="18" charset="0"/>
              </a:rPr>
              <a:t>SpringBootApplication</a:t>
            </a:r>
            <a:r>
              <a:rPr lang="en-US" sz="1800" dirty="0">
                <a:latin typeface="Times New Roman" panose="02020603050405020304" pitchFamily="18" charset="0"/>
                <a:cs typeface="Times New Roman" panose="02020603050405020304" pitchFamily="18" charset="0"/>
              </a:rPr>
              <a:t> for instance), and use that to start a Spring application context.</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AutoConfigureMockMvc</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Do</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not start the server at all, but test only the layer below that, where Spring handles the incoming HTTP request and hands it off to your controller</a:t>
            </a:r>
          </a:p>
          <a:p>
            <a:pPr marL="342900" indent="-342900">
              <a:buFont typeface="+mj-lt"/>
              <a:buAutoNum type="arabicPeriod"/>
            </a:pPr>
            <a:r>
              <a:rPr lang="en-US" sz="1800" b="1" dirty="0">
                <a:solidFill>
                  <a:srgbClr val="000000"/>
                </a:solidFill>
                <a:latin typeface="Times New Roman" panose="02020603050405020304" pitchFamily="18" charset="0"/>
                <a:cs typeface="Times New Roman" panose="02020603050405020304" pitchFamily="18" charset="0"/>
              </a:rPr>
              <a:t>@</a:t>
            </a:r>
            <a:r>
              <a:rPr lang="en-US" sz="1800" b="1" dirty="0" err="1">
                <a:solidFill>
                  <a:srgbClr val="000000"/>
                </a:solidFill>
                <a:latin typeface="Times New Roman" panose="02020603050405020304" pitchFamily="18" charset="0"/>
                <a:cs typeface="Times New Roman" panose="02020603050405020304" pitchFamily="18" charset="0"/>
              </a:rPr>
              <a:t>WebMvcTest</a:t>
            </a:r>
            <a:r>
              <a:rPr lang="en-US" sz="1800" b="1" dirty="0">
                <a:solidFill>
                  <a:srgbClr val="000000"/>
                </a:solidFill>
                <a:latin typeface="Times New Roman" panose="02020603050405020304" pitchFamily="18" charset="0"/>
                <a:cs typeface="Times New Roman" panose="02020603050405020304" pitchFamily="18" charset="0"/>
              </a:rPr>
              <a:t>(value = </a:t>
            </a:r>
            <a:r>
              <a:rPr lang="en-US" sz="1800" b="1" dirty="0" err="1">
                <a:solidFill>
                  <a:srgbClr val="000000"/>
                </a:solidFill>
                <a:latin typeface="Times New Roman" panose="02020603050405020304" pitchFamily="18" charset="0"/>
                <a:cs typeface="Times New Roman" panose="02020603050405020304" pitchFamily="18" charset="0"/>
              </a:rPr>
              <a:t>MainController.class</a:t>
            </a:r>
            <a:r>
              <a:rPr lang="en-US" sz="1800" b="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 </a:t>
            </a:r>
            <a:r>
              <a:rPr lang="en-US" altLang="en-US" sz="1800" dirty="0">
                <a:solidFill>
                  <a:srgbClr val="000000"/>
                </a:solidFill>
                <a:latin typeface="Times New Roman" panose="02020603050405020304" pitchFamily="18" charset="0"/>
                <a:cs typeface="Times New Roman" panose="02020603050405020304" pitchFamily="18" charset="0"/>
              </a:rPr>
              <a:t>initialize only one web controller  in the </a:t>
            </a:r>
            <a:r>
              <a:rPr lang="en-US" altLang="en-US" sz="1800" dirty="0" err="1">
                <a:solidFill>
                  <a:srgbClr val="000000"/>
                </a:solidFill>
                <a:latin typeface="Times New Roman" panose="02020603050405020304" pitchFamily="18" charset="0"/>
                <a:cs typeface="Times New Roman" panose="02020603050405020304" pitchFamily="18" charset="0"/>
              </a:rPr>
              <a:t>weblayer</a:t>
            </a:r>
            <a:endParaRPr lang="en-US" altLang="en-US" sz="1800" dirty="0">
              <a:solidFill>
                <a:srgbClr val="000000"/>
              </a:solidFill>
              <a:latin typeface="Times New Roman" panose="02020603050405020304" pitchFamily="18" charset="0"/>
              <a:cs typeface="Times New Roman" panose="02020603050405020304" pitchFamily="18" charset="0"/>
            </a:endParaRPr>
          </a:p>
          <a:p>
            <a:pPr marL="800100" lvl="2" indent="-342900">
              <a:spcBef>
                <a:spcPts val="1000"/>
              </a:spcBef>
              <a:buFont typeface="+mj-lt"/>
              <a:buAutoNum type="arabicPeriod"/>
            </a:pPr>
            <a:r>
              <a:rPr lang="en-US" altLang="en-US" sz="1800" dirty="0">
                <a:solidFill>
                  <a:srgbClr val="000000"/>
                </a:solidFill>
                <a:latin typeface="Times New Roman" panose="02020603050405020304" pitchFamily="18" charset="0"/>
                <a:cs typeface="Times New Roman" panose="02020603050405020304" pitchFamily="18" charset="0"/>
              </a:rPr>
              <a:t>Do not start the server in specific</a:t>
            </a:r>
          </a:p>
          <a:p>
            <a:pPr marL="800100" lvl="2" indent="-342900">
              <a:spcBef>
                <a:spcPts val="1000"/>
              </a:spcBef>
              <a:buFont typeface="+mj-lt"/>
              <a:buAutoNum type="arabicPeriod"/>
            </a:pPr>
            <a:r>
              <a:rPr lang="en-US" altLang="en-US" sz="1800" dirty="0">
                <a:solidFill>
                  <a:srgbClr val="000000"/>
                </a:solidFill>
                <a:latin typeface="Times New Roman" panose="02020603050405020304" pitchFamily="18" charset="0"/>
                <a:cs typeface="Times New Roman" panose="02020603050405020304" pitchFamily="18" charset="0"/>
              </a:rPr>
              <a:t>Do not start the application context</a:t>
            </a:r>
          </a:p>
          <a:p>
            <a:pPr marL="800100" lvl="2" indent="-342900">
              <a:spcBef>
                <a:spcPts val="1000"/>
              </a:spcBef>
              <a:buFont typeface="+mj-lt"/>
              <a:buAutoNum type="arabicPeriod"/>
            </a:pPr>
            <a:r>
              <a:rPr lang="en-US" altLang="en-US" sz="1800" dirty="0">
                <a:solidFill>
                  <a:srgbClr val="000000"/>
                </a:solidFill>
                <a:latin typeface="Times New Roman" panose="02020603050405020304" pitchFamily="18" charset="0"/>
                <a:cs typeface="Times New Roman" panose="02020603050405020304" pitchFamily="18" charset="0"/>
              </a:rPr>
              <a:t>Initialize the web layer for asked controller</a:t>
            </a:r>
          </a:p>
          <a:p>
            <a:pPr marL="342900" indent="-342900">
              <a:buFont typeface="+mj-lt"/>
              <a:buAutoNum type="arabicPeriod"/>
            </a:pPr>
            <a:r>
              <a:rPr lang="en-US" sz="1800" b="1" dirty="0" err="1">
                <a:solidFill>
                  <a:srgbClr val="000000"/>
                </a:solidFill>
                <a:latin typeface="Times New Roman" panose="02020603050405020304" pitchFamily="18" charset="0"/>
                <a:cs typeface="Times New Roman" panose="02020603050405020304" pitchFamily="18" charset="0"/>
              </a:rPr>
              <a:t>MockMvc</a:t>
            </a:r>
            <a:r>
              <a:rPr lang="en-US" sz="1800" b="1" dirty="0">
                <a:solidFill>
                  <a:srgbClr val="000000"/>
                </a:solidFill>
                <a:latin typeface="Times New Roman" panose="02020603050405020304" pitchFamily="18" charset="0"/>
                <a:cs typeface="Times New Roman" panose="02020603050405020304" pitchFamily="18" charset="0"/>
              </a:rPr>
              <a:t> : </a:t>
            </a:r>
            <a:r>
              <a:rPr lang="en-US" sz="1800" dirty="0">
                <a:solidFill>
                  <a:srgbClr val="000000"/>
                </a:solidFill>
                <a:latin typeface="Times New Roman" panose="02020603050405020304" pitchFamily="18" charset="0"/>
                <a:cs typeface="Times New Roman" panose="02020603050405020304" pitchFamily="18" charset="0"/>
              </a:rPr>
              <a:t>Mock MVC offers a powerful way to quickly test MVC controllers without needing to start a full HTTP server</a:t>
            </a:r>
          </a:p>
          <a:p>
            <a:pPr marL="342900" indent="-342900">
              <a:buFont typeface="+mj-lt"/>
              <a:buAutoNum type="arabicPeriod"/>
            </a:pPr>
            <a:r>
              <a:rPr lang="en-US" sz="1800" b="1" dirty="0">
                <a:solidFill>
                  <a:srgbClr val="000000"/>
                </a:solidFill>
                <a:latin typeface="Times New Roman" panose="02020603050405020304" pitchFamily="18" charset="0"/>
                <a:cs typeface="Times New Roman" panose="02020603050405020304" pitchFamily="18" charset="0"/>
              </a:rPr>
              <a:t>@</a:t>
            </a:r>
            <a:r>
              <a:rPr lang="en-US" sz="1800" b="1" dirty="0" err="1">
                <a:solidFill>
                  <a:srgbClr val="000000"/>
                </a:solidFill>
                <a:latin typeface="Times New Roman" panose="02020603050405020304" pitchFamily="18" charset="0"/>
                <a:cs typeface="Times New Roman" panose="02020603050405020304" pitchFamily="18" charset="0"/>
              </a:rPr>
              <a:t>MockBean</a:t>
            </a:r>
            <a:r>
              <a:rPr lang="en-US" sz="1800" b="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Create and inject a mock for any </a:t>
            </a:r>
            <a:r>
              <a:rPr lang="en-US" sz="1800" dirty="0" err="1">
                <a:solidFill>
                  <a:srgbClr val="000000"/>
                </a:solidFill>
                <a:latin typeface="Times New Roman" panose="02020603050405020304" pitchFamily="18" charset="0"/>
                <a:cs typeface="Times New Roman" panose="02020603050405020304" pitchFamily="18" charset="0"/>
              </a:rPr>
              <a:t>dependant</a:t>
            </a:r>
            <a:r>
              <a:rPr lang="en-US" sz="1800" dirty="0">
                <a:solidFill>
                  <a:srgbClr val="000000"/>
                </a:solidFill>
                <a:latin typeface="Times New Roman" panose="02020603050405020304" pitchFamily="18" charset="0"/>
                <a:cs typeface="Times New Roman" panose="02020603050405020304" pitchFamily="18" charset="0"/>
              </a:rPr>
              <a:t> class/interface.</a:t>
            </a:r>
          </a:p>
          <a:p>
            <a:pPr marL="342900" indent="-342900">
              <a:buFont typeface="+mj-lt"/>
              <a:buAutoNum type="arabicPeriod"/>
            </a:pPr>
            <a:r>
              <a:rPr lang="en-US" sz="1800" b="1" dirty="0">
                <a:solidFill>
                  <a:srgbClr val="000000"/>
                </a:solidFill>
                <a:latin typeface="Times New Roman" panose="02020603050405020304" pitchFamily="18" charset="0"/>
                <a:cs typeface="Times New Roman" panose="02020603050405020304" pitchFamily="18" charset="0"/>
              </a:rPr>
              <a:t>@Test : </a:t>
            </a:r>
            <a:r>
              <a:rPr lang="en-US" sz="1800" dirty="0">
                <a:solidFill>
                  <a:srgbClr val="000000"/>
                </a:solidFill>
                <a:latin typeface="Times New Roman" panose="02020603050405020304" pitchFamily="18" charset="0"/>
                <a:cs typeface="Times New Roman" panose="02020603050405020304" pitchFamily="18" charset="0"/>
              </a:rPr>
              <a:t>Identify the below method as a test case.</a:t>
            </a:r>
          </a:p>
          <a:p>
            <a:pPr marL="342900" indent="-342900">
              <a:buFont typeface="+mj-lt"/>
              <a:buAutoNum type="arabicPeriod"/>
            </a:pPr>
            <a:r>
              <a:rPr lang="en-US" sz="1900" b="1" dirty="0">
                <a:latin typeface="Times New Roman" panose="02020603050405020304" pitchFamily="18" charset="0"/>
                <a:cs typeface="Times New Roman" panose="02020603050405020304" pitchFamily="18" charset="0"/>
              </a:rPr>
              <a:t>@</a:t>
            </a:r>
            <a:r>
              <a:rPr lang="en-US" sz="1900" b="1" dirty="0" err="1">
                <a:latin typeface="Times New Roman" panose="02020603050405020304" pitchFamily="18" charset="0"/>
                <a:cs typeface="Times New Roman" panose="02020603050405020304" pitchFamily="18" charset="0"/>
              </a:rPr>
              <a:t>DataJpaTest</a:t>
            </a:r>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provides a way to test </a:t>
            </a:r>
            <a:r>
              <a:rPr lang="en-US" sz="1900" dirty="0" err="1">
                <a:latin typeface="Times New Roman" panose="02020603050405020304" pitchFamily="18" charset="0"/>
                <a:cs typeface="Times New Roman" panose="02020603050405020304" pitchFamily="18" charset="0"/>
              </a:rPr>
              <a:t>dao</a:t>
            </a:r>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By default, data JPA tests are transactional and roll back at the end of each test.</a:t>
            </a:r>
            <a:endParaRPr lang="en-US" sz="1900" dirty="0">
              <a:solidFill>
                <a:srgbClr val="000000"/>
              </a:solidFill>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447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F934-BE0B-485D-8EF5-D458FDDC639F}"/>
              </a:ext>
            </a:extLst>
          </p:cNvPr>
          <p:cNvSpPr>
            <a:spLocks noGrp="1"/>
          </p:cNvSpPr>
          <p:nvPr>
            <p:ph type="title"/>
          </p:nvPr>
        </p:nvSpPr>
        <p:spPr/>
        <p:txBody>
          <a:bodyPr/>
          <a:lstStyle/>
          <a:p>
            <a:r>
              <a:rPr lang="en-US"/>
              <a:t>Mockito Examples</a:t>
            </a:r>
            <a:endParaRPr lang="en-US" dirty="0"/>
          </a:p>
        </p:txBody>
      </p:sp>
      <p:sp>
        <p:nvSpPr>
          <p:cNvPr id="3" name="Content Placeholder 2">
            <a:extLst>
              <a:ext uri="{FF2B5EF4-FFF2-40B4-BE49-F238E27FC236}">
                <a16:creationId xmlns:a16="http://schemas.microsoft.com/office/drawing/2014/main" id="{E131A7D6-9DFF-4685-B3D9-1BA9AC58D0EA}"/>
              </a:ext>
            </a:extLst>
          </p:cNvPr>
          <p:cNvSpPr>
            <a:spLocks noGrp="1"/>
          </p:cNvSpPr>
          <p:nvPr>
            <p:ph idx="1"/>
          </p:nvPr>
        </p:nvSpPr>
        <p:spPr/>
        <p:txBody>
          <a:bodyPr/>
          <a:lstStyle/>
          <a:p>
            <a:r>
              <a:rPr lang="en-US" dirty="0"/>
              <a:t>Controller Test</a:t>
            </a:r>
          </a:p>
          <a:p>
            <a:r>
              <a:rPr lang="en-US" dirty="0"/>
              <a:t>Service Test</a:t>
            </a:r>
          </a:p>
          <a:p>
            <a:r>
              <a:rPr lang="en-US" dirty="0"/>
              <a:t>Dao Test</a:t>
            </a:r>
          </a:p>
        </p:txBody>
      </p:sp>
    </p:spTree>
    <p:extLst>
      <p:ext uri="{BB962C8B-B14F-4D97-AF65-F5344CB8AC3E}">
        <p14:creationId xmlns:p14="http://schemas.microsoft.com/office/powerpoint/2010/main" val="2349298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C4DD-14F4-488C-8B23-BA0F58B49502}"/>
              </a:ext>
            </a:extLst>
          </p:cNvPr>
          <p:cNvSpPr>
            <a:spLocks noGrp="1"/>
          </p:cNvSpPr>
          <p:nvPr>
            <p:ph type="title"/>
          </p:nvPr>
        </p:nvSpPr>
        <p:spPr/>
        <p:txBody>
          <a:bodyPr/>
          <a:lstStyle/>
          <a:p>
            <a:r>
              <a:rPr lang="en-US" dirty="0"/>
              <a:t>Reference Links</a:t>
            </a:r>
          </a:p>
        </p:txBody>
      </p:sp>
      <p:sp>
        <p:nvSpPr>
          <p:cNvPr id="3" name="Content Placeholder 2">
            <a:extLst>
              <a:ext uri="{FF2B5EF4-FFF2-40B4-BE49-F238E27FC236}">
                <a16:creationId xmlns:a16="http://schemas.microsoft.com/office/drawing/2014/main" id="{B1872B61-FE0F-4F3E-B97E-D7DBF1343E55}"/>
              </a:ext>
            </a:extLst>
          </p:cNvPr>
          <p:cNvSpPr>
            <a:spLocks noGrp="1"/>
          </p:cNvSpPr>
          <p:nvPr>
            <p:ph idx="1"/>
          </p:nvPr>
        </p:nvSpPr>
        <p:spPr/>
        <p:txBody>
          <a:bodyPr/>
          <a:lstStyle/>
          <a:p>
            <a:r>
              <a:rPr lang="en-US" dirty="0"/>
              <a:t>https://docs.spring.io/spring-boot/docs/current/reference/html/boot-features-testing.html</a:t>
            </a:r>
          </a:p>
          <a:p>
            <a:endParaRPr lang="en-US" dirty="0"/>
          </a:p>
          <a:p>
            <a:r>
              <a:rPr lang="en-US" dirty="0"/>
              <a:t>https://howtodoinjava.com/spring-boot2/spring-boot-mockito-junit-example/</a:t>
            </a:r>
          </a:p>
          <a:p>
            <a:endParaRPr lang="en-US" dirty="0"/>
          </a:p>
          <a:p>
            <a:r>
              <a:rPr lang="en-US" dirty="0"/>
              <a:t>https://spring.io/guides/gs/testing-web/</a:t>
            </a:r>
          </a:p>
          <a:p>
            <a:pPr marL="0" indent="0">
              <a:buNone/>
            </a:pPr>
            <a:r>
              <a:rPr lang="en-US" dirty="0"/>
              <a:t>	</a:t>
            </a:r>
          </a:p>
          <a:p>
            <a:r>
              <a:rPr lang="en-US" dirty="0"/>
              <a:t>https://grokonez.com/testing/datajpatest-with-spring-boot</a:t>
            </a:r>
          </a:p>
        </p:txBody>
      </p:sp>
    </p:spTree>
    <p:extLst>
      <p:ext uri="{BB962C8B-B14F-4D97-AF65-F5344CB8AC3E}">
        <p14:creationId xmlns:p14="http://schemas.microsoft.com/office/powerpoint/2010/main" val="2510209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76F679-D998-4DA3-8686-241C6E770E7D}"/>
              </a:ext>
            </a:extLst>
          </p:cNvPr>
          <p:cNvSpPr>
            <a:spLocks noGrp="1"/>
          </p:cNvSpPr>
          <p:nvPr>
            <p:ph idx="1"/>
          </p:nvPr>
        </p:nvSpPr>
        <p:spPr>
          <a:xfrm rot="20324632">
            <a:off x="3829758" y="748524"/>
            <a:ext cx="10515600" cy="4351338"/>
          </a:xfrm>
        </p:spPr>
        <p:txBody>
          <a:bodyPr>
            <a:normAutofit/>
          </a:bodyPr>
          <a:lstStyle/>
          <a:p>
            <a:pPr marL="0" indent="0">
              <a:buNone/>
            </a:pPr>
            <a:r>
              <a:rPr lang="en-US" sz="4800" dirty="0"/>
              <a:t>Thank You</a:t>
            </a:r>
          </a:p>
        </p:txBody>
      </p:sp>
    </p:spTree>
    <p:extLst>
      <p:ext uri="{BB962C8B-B14F-4D97-AF65-F5344CB8AC3E}">
        <p14:creationId xmlns:p14="http://schemas.microsoft.com/office/powerpoint/2010/main" val="308660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2235-EF63-47A5-A286-B58C23CD040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9FC08B5-7A33-4DE1-AF11-CBFC449CFD10}"/>
              </a:ext>
            </a:extLst>
          </p:cNvPr>
          <p:cNvSpPr>
            <a:spLocks noGrp="1"/>
          </p:cNvSpPr>
          <p:nvPr>
            <p:ph idx="1"/>
          </p:nvPr>
        </p:nvSpPr>
        <p:spPr/>
        <p:txBody>
          <a:bodyPr/>
          <a:lstStyle/>
          <a:p>
            <a:r>
              <a:rPr lang="en-US" dirty="0"/>
              <a:t>Junit Overview</a:t>
            </a:r>
          </a:p>
          <a:p>
            <a:r>
              <a:rPr lang="en-US" dirty="0"/>
              <a:t>Junit Example with annotations</a:t>
            </a:r>
          </a:p>
          <a:p>
            <a:endParaRPr lang="en-US" dirty="0"/>
          </a:p>
          <a:p>
            <a:r>
              <a:rPr lang="en-US" dirty="0"/>
              <a:t>Mockito Overview</a:t>
            </a:r>
          </a:p>
          <a:p>
            <a:r>
              <a:rPr lang="en-US" dirty="0"/>
              <a:t>Mockito Annotations</a:t>
            </a:r>
          </a:p>
          <a:p>
            <a:r>
              <a:rPr lang="en-US" dirty="0"/>
              <a:t>Mockito Examples w.r.t </a:t>
            </a:r>
            <a:r>
              <a:rPr lang="en-US" dirty="0" err="1"/>
              <a:t>SpringBoot</a:t>
            </a:r>
            <a:endParaRPr lang="en-US" dirty="0"/>
          </a:p>
        </p:txBody>
      </p:sp>
    </p:spTree>
    <p:extLst>
      <p:ext uri="{BB962C8B-B14F-4D97-AF65-F5344CB8AC3E}">
        <p14:creationId xmlns:p14="http://schemas.microsoft.com/office/powerpoint/2010/main" val="631664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A009-6BAC-4F0B-9810-4E82A6E7012F}"/>
              </a:ext>
            </a:extLst>
          </p:cNvPr>
          <p:cNvSpPr>
            <a:spLocks noGrp="1"/>
          </p:cNvSpPr>
          <p:nvPr>
            <p:ph type="title"/>
          </p:nvPr>
        </p:nvSpPr>
        <p:spPr/>
        <p:txBody>
          <a:bodyPr/>
          <a:lstStyle/>
          <a:p>
            <a:r>
              <a:rPr lang="en-US" dirty="0"/>
              <a:t>JUNIT</a:t>
            </a:r>
          </a:p>
        </p:txBody>
      </p:sp>
      <p:sp>
        <p:nvSpPr>
          <p:cNvPr id="3" name="Content Placeholder 2">
            <a:extLst>
              <a:ext uri="{FF2B5EF4-FFF2-40B4-BE49-F238E27FC236}">
                <a16:creationId xmlns:a16="http://schemas.microsoft.com/office/drawing/2014/main" id="{71217513-ED52-4C85-A68E-BBE1BE56462E}"/>
              </a:ext>
            </a:extLst>
          </p:cNvPr>
          <p:cNvSpPr>
            <a:spLocks noGrp="1"/>
          </p:cNvSpPr>
          <p:nvPr>
            <p:ph idx="1"/>
          </p:nvPr>
        </p:nvSpPr>
        <p:spPr/>
        <p:txBody>
          <a:bodyPr/>
          <a:lstStyle/>
          <a:p>
            <a:pPr marL="0" indent="0">
              <a:buNone/>
            </a:pPr>
            <a:r>
              <a:rPr lang="en-US" dirty="0"/>
              <a:t>What? </a:t>
            </a:r>
          </a:p>
          <a:p>
            <a:pPr lvl="1"/>
            <a:r>
              <a:rPr lang="en-US" sz="2000" dirty="0"/>
              <a:t>Junit is a test framework working based on annotations.</a:t>
            </a:r>
          </a:p>
          <a:p>
            <a:pPr lvl="1"/>
            <a:r>
              <a:rPr lang="en-US" sz="2000" dirty="0"/>
              <a:t>It is an open source project hosted at </a:t>
            </a:r>
            <a:r>
              <a:rPr lang="en-US" sz="2000" dirty="0" err="1">
                <a:hlinkClick r:id="rId2">
                  <a:extLst>
                    <a:ext uri="{A12FA001-AC4F-418D-AE19-62706E023703}">
                      <ahyp:hlinkClr xmlns:ahyp="http://schemas.microsoft.com/office/drawing/2018/hyperlinkcolor" val="tx"/>
                    </a:ext>
                  </a:extLst>
                </a:hlinkClick>
              </a:rPr>
              <a:t>Github</a:t>
            </a:r>
            <a:r>
              <a:rPr lang="en-US" sz="2000" dirty="0"/>
              <a:t>.</a:t>
            </a:r>
          </a:p>
          <a:p>
            <a:pPr marL="0" indent="0">
              <a:buNone/>
            </a:pPr>
            <a:endParaRPr lang="en-US" dirty="0"/>
          </a:p>
          <a:p>
            <a:pPr marL="0" indent="0">
              <a:buNone/>
            </a:pPr>
            <a:r>
              <a:rPr lang="en-US" dirty="0"/>
              <a:t>Why?</a:t>
            </a:r>
          </a:p>
          <a:p>
            <a:pPr lvl="1"/>
            <a:r>
              <a:rPr lang="en-US" sz="2000" dirty="0"/>
              <a:t>To prevent LMFAO [looking manually for abnormal output] when scaling up to 50k, 250k tests with combination of inputs/outputs/flags/conditions.</a:t>
            </a:r>
          </a:p>
          <a:p>
            <a:pPr lvl="1"/>
            <a:r>
              <a:rPr lang="en-US" sz="2000" dirty="0"/>
              <a:t>Regression tests on enhancements prevent existing code breakage.</a:t>
            </a:r>
          </a:p>
          <a:p>
            <a:pPr marL="0" indent="0">
              <a:buNone/>
            </a:pPr>
            <a:endParaRPr lang="en-US" dirty="0"/>
          </a:p>
        </p:txBody>
      </p:sp>
    </p:spTree>
    <p:extLst>
      <p:ext uri="{BB962C8B-B14F-4D97-AF65-F5344CB8AC3E}">
        <p14:creationId xmlns:p14="http://schemas.microsoft.com/office/powerpoint/2010/main" val="60553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42F42-5620-4022-8D61-B2B88A42B305}"/>
              </a:ext>
            </a:extLst>
          </p:cNvPr>
          <p:cNvSpPr>
            <a:spLocks noGrp="1"/>
          </p:cNvSpPr>
          <p:nvPr>
            <p:ph type="title"/>
          </p:nvPr>
        </p:nvSpPr>
        <p:spPr/>
        <p:txBody>
          <a:bodyPr/>
          <a:lstStyle/>
          <a:p>
            <a:r>
              <a:rPr lang="en-US" dirty="0"/>
              <a:t>Junit</a:t>
            </a:r>
          </a:p>
        </p:txBody>
      </p:sp>
      <p:sp>
        <p:nvSpPr>
          <p:cNvPr id="3" name="Content Placeholder 2">
            <a:extLst>
              <a:ext uri="{FF2B5EF4-FFF2-40B4-BE49-F238E27FC236}">
                <a16:creationId xmlns:a16="http://schemas.microsoft.com/office/drawing/2014/main" id="{250E2B12-8F12-4DE1-92B9-62D9D9B35940}"/>
              </a:ext>
            </a:extLst>
          </p:cNvPr>
          <p:cNvSpPr>
            <a:spLocks noGrp="1"/>
          </p:cNvSpPr>
          <p:nvPr>
            <p:ph idx="1"/>
          </p:nvPr>
        </p:nvSpPr>
        <p:spPr/>
        <p:txBody>
          <a:bodyPr/>
          <a:lstStyle/>
          <a:p>
            <a:r>
              <a:rPr lang="en-US" dirty="0"/>
              <a:t>What should I know to work with Junit?</a:t>
            </a:r>
          </a:p>
          <a:p>
            <a:pPr lvl="1"/>
            <a:r>
              <a:rPr lang="en-US" dirty="0"/>
              <a:t>What to test (E.g. Class and method)? </a:t>
            </a:r>
          </a:p>
          <a:p>
            <a:pPr lvl="1"/>
            <a:r>
              <a:rPr lang="en-US" dirty="0"/>
              <a:t>What are the inputs to be provided? </a:t>
            </a:r>
          </a:p>
          <a:p>
            <a:pPr lvl="1"/>
            <a:r>
              <a:rPr lang="en-US" dirty="0"/>
              <a:t>What is the expected output for above inputs?</a:t>
            </a:r>
          </a:p>
          <a:p>
            <a:pPr lvl="1"/>
            <a:r>
              <a:rPr lang="en-US" dirty="0"/>
              <a:t>Compare the expected and actuals and give the result.</a:t>
            </a:r>
          </a:p>
        </p:txBody>
      </p:sp>
    </p:spTree>
    <p:extLst>
      <p:ext uri="{BB962C8B-B14F-4D97-AF65-F5344CB8AC3E}">
        <p14:creationId xmlns:p14="http://schemas.microsoft.com/office/powerpoint/2010/main" val="2158798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D788-15CD-4E4A-B7FA-718D8B7078B9}"/>
              </a:ext>
            </a:extLst>
          </p:cNvPr>
          <p:cNvSpPr>
            <a:spLocks noGrp="1"/>
          </p:cNvSpPr>
          <p:nvPr>
            <p:ph type="title"/>
          </p:nvPr>
        </p:nvSpPr>
        <p:spPr/>
        <p:txBody>
          <a:bodyPr/>
          <a:lstStyle/>
          <a:p>
            <a:r>
              <a:rPr lang="en-US" dirty="0"/>
              <a:t>Junit</a:t>
            </a:r>
          </a:p>
        </p:txBody>
      </p:sp>
      <p:sp>
        <p:nvSpPr>
          <p:cNvPr id="3" name="Content Placeholder 2">
            <a:extLst>
              <a:ext uri="{FF2B5EF4-FFF2-40B4-BE49-F238E27FC236}">
                <a16:creationId xmlns:a16="http://schemas.microsoft.com/office/drawing/2014/main" id="{108A4593-D650-446C-BBBA-1CA80C27A554}"/>
              </a:ext>
            </a:extLst>
          </p:cNvPr>
          <p:cNvSpPr>
            <a:spLocks noGrp="1"/>
          </p:cNvSpPr>
          <p:nvPr>
            <p:ph idx="1"/>
          </p:nvPr>
        </p:nvSpPr>
        <p:spPr/>
        <p:txBody>
          <a:bodyPr/>
          <a:lstStyle/>
          <a:p>
            <a:r>
              <a:rPr lang="en-US" dirty="0"/>
              <a:t>How do I do that?</a:t>
            </a:r>
          </a:p>
          <a:p>
            <a:pPr marL="0" indent="0">
              <a:buNone/>
            </a:pPr>
            <a:r>
              <a:rPr lang="en-US" dirty="0"/>
              <a:t>	&gt; Example from eclipse</a:t>
            </a:r>
          </a:p>
          <a:p>
            <a:pPr marL="0" indent="0">
              <a:buNone/>
            </a:pPr>
            <a:r>
              <a:rPr lang="en-US" dirty="0"/>
              <a:t>		&gt; com.chc.demo.Demo.java</a:t>
            </a:r>
          </a:p>
          <a:p>
            <a:pPr marL="0" indent="0">
              <a:buNone/>
            </a:pPr>
            <a:r>
              <a:rPr lang="en-US" dirty="0"/>
              <a:t>		&gt; com.chc.demo.DemoTest.java</a:t>
            </a:r>
          </a:p>
          <a:p>
            <a:r>
              <a:rPr lang="en-US" dirty="0"/>
              <a:t>Assert Class</a:t>
            </a:r>
          </a:p>
          <a:p>
            <a:pPr lvl="1">
              <a:buFont typeface="Wingdings" panose="05000000000000000000" pitchFamily="2" charset="2"/>
              <a:buChar char="Ø"/>
            </a:pPr>
            <a:r>
              <a:rPr lang="en-US" dirty="0"/>
              <a:t>This has various methods to compare the actual and expected results.</a:t>
            </a:r>
          </a:p>
          <a:p>
            <a:pPr lvl="1">
              <a:buFont typeface="Wingdings" panose="05000000000000000000" pitchFamily="2" charset="2"/>
              <a:buChar char="Ø"/>
            </a:pPr>
            <a:endParaRPr lang="en-US" dirty="0"/>
          </a:p>
          <a:p>
            <a:pPr marL="457200" lvl="1" indent="0">
              <a:buNone/>
            </a:pPr>
            <a:r>
              <a:rPr lang="en-US" b="1" dirty="0"/>
              <a:t>Note: </a:t>
            </a:r>
            <a:r>
              <a:rPr lang="en-US" dirty="0"/>
              <a:t>As of today, JUnit5 is the latest in the market.</a:t>
            </a:r>
          </a:p>
        </p:txBody>
      </p:sp>
    </p:spTree>
    <p:extLst>
      <p:ext uri="{BB962C8B-B14F-4D97-AF65-F5344CB8AC3E}">
        <p14:creationId xmlns:p14="http://schemas.microsoft.com/office/powerpoint/2010/main" val="2504118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5AAF-473A-4364-95AC-F6BDEB6DF83D}"/>
              </a:ext>
            </a:extLst>
          </p:cNvPr>
          <p:cNvSpPr>
            <a:spLocks noGrp="1"/>
          </p:cNvSpPr>
          <p:nvPr>
            <p:ph type="title"/>
          </p:nvPr>
        </p:nvSpPr>
        <p:spPr>
          <a:xfrm>
            <a:off x="668866" y="0"/>
            <a:ext cx="10515600" cy="560564"/>
          </a:xfrm>
        </p:spPr>
        <p:txBody>
          <a:bodyPr>
            <a:normAutofit fontScale="90000"/>
          </a:bodyPr>
          <a:lstStyle/>
          <a:p>
            <a:r>
              <a:rPr lang="en-US" dirty="0"/>
              <a:t>Sample code [ Demo.java ]</a:t>
            </a:r>
          </a:p>
        </p:txBody>
      </p:sp>
      <p:pic>
        <p:nvPicPr>
          <p:cNvPr id="4" name="Picture 3">
            <a:extLst>
              <a:ext uri="{FF2B5EF4-FFF2-40B4-BE49-F238E27FC236}">
                <a16:creationId xmlns:a16="http://schemas.microsoft.com/office/drawing/2014/main" id="{57DC7F10-90E2-4A2B-92B0-F234A67FA22D}"/>
              </a:ext>
            </a:extLst>
          </p:cNvPr>
          <p:cNvPicPr>
            <a:picLocks noChangeAspect="1"/>
          </p:cNvPicPr>
          <p:nvPr/>
        </p:nvPicPr>
        <p:blipFill>
          <a:blip r:embed="rId2"/>
          <a:stretch>
            <a:fillRect/>
          </a:stretch>
        </p:blipFill>
        <p:spPr>
          <a:xfrm>
            <a:off x="668866" y="1056393"/>
            <a:ext cx="4657725" cy="5321829"/>
          </a:xfrm>
          <a:prstGeom prst="rect">
            <a:avLst/>
          </a:prstGeom>
        </p:spPr>
      </p:pic>
    </p:spTree>
    <p:extLst>
      <p:ext uri="{BB962C8B-B14F-4D97-AF65-F5344CB8AC3E}">
        <p14:creationId xmlns:p14="http://schemas.microsoft.com/office/powerpoint/2010/main" val="707001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A2CD-DC42-4A3B-AC68-84109043723B}"/>
              </a:ext>
            </a:extLst>
          </p:cNvPr>
          <p:cNvSpPr>
            <a:spLocks noGrp="1"/>
          </p:cNvSpPr>
          <p:nvPr>
            <p:ph type="title"/>
          </p:nvPr>
        </p:nvSpPr>
        <p:spPr>
          <a:xfrm>
            <a:off x="759178" y="62088"/>
            <a:ext cx="10515600" cy="481542"/>
          </a:xfrm>
        </p:spPr>
        <p:txBody>
          <a:bodyPr>
            <a:normAutofit fontScale="90000"/>
          </a:bodyPr>
          <a:lstStyle/>
          <a:p>
            <a:r>
              <a:rPr lang="en-US" dirty="0"/>
              <a:t>Junit Test Case Example</a:t>
            </a:r>
          </a:p>
        </p:txBody>
      </p:sp>
      <p:pic>
        <p:nvPicPr>
          <p:cNvPr id="4" name="Picture 3">
            <a:extLst>
              <a:ext uri="{FF2B5EF4-FFF2-40B4-BE49-F238E27FC236}">
                <a16:creationId xmlns:a16="http://schemas.microsoft.com/office/drawing/2014/main" id="{1E4D2A15-38CE-48C7-91F2-91EF059569CA}"/>
              </a:ext>
            </a:extLst>
          </p:cNvPr>
          <p:cNvPicPr>
            <a:picLocks noChangeAspect="1"/>
          </p:cNvPicPr>
          <p:nvPr/>
        </p:nvPicPr>
        <p:blipFill>
          <a:blip r:embed="rId2"/>
          <a:stretch>
            <a:fillRect/>
          </a:stretch>
        </p:blipFill>
        <p:spPr>
          <a:xfrm>
            <a:off x="838199" y="543630"/>
            <a:ext cx="6865259" cy="6105526"/>
          </a:xfrm>
          <a:prstGeom prst="rect">
            <a:avLst/>
          </a:prstGeom>
        </p:spPr>
      </p:pic>
    </p:spTree>
    <p:extLst>
      <p:ext uri="{BB962C8B-B14F-4D97-AF65-F5344CB8AC3E}">
        <p14:creationId xmlns:p14="http://schemas.microsoft.com/office/powerpoint/2010/main" val="348173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2E75-16B9-4353-B4FB-7521D6C17614}"/>
              </a:ext>
            </a:extLst>
          </p:cNvPr>
          <p:cNvSpPr>
            <a:spLocks noGrp="1"/>
          </p:cNvSpPr>
          <p:nvPr>
            <p:ph type="title"/>
          </p:nvPr>
        </p:nvSpPr>
        <p:spPr/>
        <p:txBody>
          <a:bodyPr/>
          <a:lstStyle/>
          <a:p>
            <a:r>
              <a:rPr lang="en-US" dirty="0"/>
              <a:t>Mockito</a:t>
            </a:r>
          </a:p>
        </p:txBody>
      </p:sp>
      <p:sp>
        <p:nvSpPr>
          <p:cNvPr id="3" name="Content Placeholder 2">
            <a:extLst>
              <a:ext uri="{FF2B5EF4-FFF2-40B4-BE49-F238E27FC236}">
                <a16:creationId xmlns:a16="http://schemas.microsoft.com/office/drawing/2014/main" id="{157F5678-71D8-42DB-83A9-621DE1B9E3DD}"/>
              </a:ext>
            </a:extLst>
          </p:cNvPr>
          <p:cNvSpPr>
            <a:spLocks noGrp="1"/>
          </p:cNvSpPr>
          <p:nvPr>
            <p:ph idx="1"/>
          </p:nvPr>
        </p:nvSpPr>
        <p:spPr/>
        <p:txBody>
          <a:bodyPr>
            <a:normAutofit/>
          </a:bodyPr>
          <a:lstStyle/>
          <a:p>
            <a:r>
              <a:rPr lang="en-US" sz="2400" dirty="0"/>
              <a:t>What is it?</a:t>
            </a:r>
          </a:p>
          <a:p>
            <a:pPr lvl="1"/>
            <a:r>
              <a:rPr lang="en-US" sz="2000" dirty="0"/>
              <a:t>Mockito is an open source testing framework for Java released under the MIT License.</a:t>
            </a:r>
          </a:p>
          <a:p>
            <a:endParaRPr lang="en-US" sz="2400" dirty="0"/>
          </a:p>
          <a:p>
            <a:r>
              <a:rPr lang="en-US" sz="2400" dirty="0"/>
              <a:t>Why do we need it?</a:t>
            </a:r>
          </a:p>
          <a:p>
            <a:pPr marL="0" indent="0">
              <a:buNone/>
            </a:pPr>
            <a:r>
              <a:rPr lang="en-US" sz="2400" dirty="0"/>
              <a:t>	To </a:t>
            </a:r>
            <a:r>
              <a:rPr lang="en-US" sz="2400" b="1" dirty="0"/>
              <a:t>generate/mock</a:t>
            </a:r>
            <a:r>
              <a:rPr lang="en-US" sz="2400" dirty="0"/>
              <a:t> object of a certain class/interface and focus on actual class under test.</a:t>
            </a:r>
          </a:p>
          <a:p>
            <a:pPr marL="0" indent="0">
              <a:buNone/>
            </a:pPr>
            <a:endParaRPr lang="en-US" sz="2000" dirty="0"/>
          </a:p>
          <a:p>
            <a:pPr marL="0" indent="0">
              <a:buNone/>
            </a:pPr>
            <a:r>
              <a:rPr lang="en-US" b="1" dirty="0"/>
              <a:t>A </a:t>
            </a:r>
            <a:r>
              <a:rPr lang="en-US" b="1" i="1" dirty="0"/>
              <a:t>mock object</a:t>
            </a:r>
            <a:r>
              <a:rPr lang="en-US" b="1" dirty="0"/>
              <a:t> </a:t>
            </a:r>
            <a:r>
              <a:rPr lang="en-US" dirty="0"/>
              <a:t>is a dummy implementation for an interface or a class in which you define the output of certain method calls. </a:t>
            </a:r>
            <a:endParaRPr lang="en-US" sz="2000" dirty="0"/>
          </a:p>
        </p:txBody>
      </p:sp>
    </p:spTree>
    <p:extLst>
      <p:ext uri="{BB962C8B-B14F-4D97-AF65-F5344CB8AC3E}">
        <p14:creationId xmlns:p14="http://schemas.microsoft.com/office/powerpoint/2010/main" val="1378450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EEA4-4D45-4283-BE88-410ECA6C6380}"/>
              </a:ext>
            </a:extLst>
          </p:cNvPr>
          <p:cNvSpPr>
            <a:spLocks noGrp="1"/>
          </p:cNvSpPr>
          <p:nvPr>
            <p:ph type="title"/>
          </p:nvPr>
        </p:nvSpPr>
        <p:spPr/>
        <p:txBody>
          <a:bodyPr/>
          <a:lstStyle/>
          <a:p>
            <a:r>
              <a:rPr lang="en-US" dirty="0"/>
              <a:t>Dependencies</a:t>
            </a:r>
          </a:p>
        </p:txBody>
      </p:sp>
      <p:sp>
        <p:nvSpPr>
          <p:cNvPr id="5" name="TextBox 4">
            <a:extLst>
              <a:ext uri="{FF2B5EF4-FFF2-40B4-BE49-F238E27FC236}">
                <a16:creationId xmlns:a16="http://schemas.microsoft.com/office/drawing/2014/main" id="{6B2D6E1D-A5FA-4B8F-8943-127755639936}"/>
              </a:ext>
            </a:extLst>
          </p:cNvPr>
          <p:cNvSpPr txBox="1"/>
          <p:nvPr/>
        </p:nvSpPr>
        <p:spPr>
          <a:xfrm>
            <a:off x="196770" y="1690688"/>
            <a:ext cx="11563108" cy="4601260"/>
          </a:xfrm>
          <a:prstGeom prst="rect">
            <a:avLst/>
          </a:prstGeom>
          <a:noFill/>
        </p:spPr>
        <p:txBody>
          <a:bodyPr wrap="square" rtlCol="0">
            <a:spAutoFit/>
          </a:bodyPr>
          <a:lstStyle/>
          <a:p>
            <a:pPr lvl="0" eaLnBrk="0" fontAlgn="base" hangingPunct="0">
              <a:spcBef>
                <a:spcPct val="0"/>
              </a:spcBef>
              <a:spcAft>
                <a:spcPct val="0"/>
              </a:spcAft>
            </a:pPr>
            <a:r>
              <a:rPr lang="en-US" altLang="en-US" sz="2500" dirty="0">
                <a:solidFill>
                  <a:srgbClr val="333333"/>
                </a:solidFill>
                <a:latin typeface="Times New Roman" panose="02020603050405020304" pitchFamily="18" charset="0"/>
                <a:cs typeface="Times New Roman" panose="02020603050405020304" pitchFamily="18" charset="0"/>
              </a:rPr>
              <a:t>The </a:t>
            </a:r>
            <a:r>
              <a:rPr kumimoji="0" lang="en-US" altLang="en-US" sz="2500" b="1" i="0" u="sng" strike="noStrike" cap="none" normalizeH="0" baseline="0" dirty="0">
                <a:ln>
                  <a:noFill/>
                </a:ln>
                <a:solidFill>
                  <a:srgbClr val="6D180B"/>
                </a:solidFill>
                <a:effectLst/>
                <a:latin typeface="Times New Roman" panose="02020603050405020304" pitchFamily="18" charset="0"/>
                <a:cs typeface="Times New Roman" panose="02020603050405020304" pitchFamily="18" charset="0"/>
              </a:rPr>
              <a:t>spring-boot-starter-test</a:t>
            </a:r>
            <a:r>
              <a:rPr kumimoji="0" lang="en-US" altLang="en-US" sz="25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lang="en-US" altLang="en-US" sz="2500" dirty="0">
                <a:solidFill>
                  <a:srgbClr val="333333"/>
                </a:solidFill>
                <a:latin typeface="Times New Roman" panose="02020603050405020304" pitchFamily="18" charset="0"/>
                <a:cs typeface="Times New Roman" panose="02020603050405020304" pitchFamily="18" charset="0"/>
              </a:rPr>
              <a:t>“Starter” (in the </a:t>
            </a:r>
            <a:r>
              <a:rPr kumimoji="0" lang="en-US" altLang="en-US" sz="2500" b="0" i="0" u="none" strike="noStrike" cap="none" normalizeH="0" baseline="0" dirty="0">
                <a:ln>
                  <a:noFill/>
                </a:ln>
                <a:solidFill>
                  <a:srgbClr val="6D180B"/>
                </a:solidFill>
                <a:effectLst/>
                <a:latin typeface="Times New Roman" panose="02020603050405020304" pitchFamily="18" charset="0"/>
                <a:cs typeface="Times New Roman" panose="02020603050405020304" pitchFamily="18" charset="0"/>
              </a:rPr>
              <a:t>test</a:t>
            </a:r>
            <a:r>
              <a:rPr kumimoji="0" lang="en-US" altLang="en-US" sz="25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2500" b="0" i="0" u="none" strike="noStrike" cap="none" normalizeH="0" baseline="0" dirty="0">
                <a:ln>
                  <a:noFill/>
                </a:ln>
                <a:solidFill>
                  <a:srgbClr val="6D180B"/>
                </a:solidFill>
                <a:effectLst/>
                <a:latin typeface="Times New Roman" panose="02020603050405020304" pitchFamily="18" charset="0"/>
                <a:cs typeface="Times New Roman" panose="02020603050405020304" pitchFamily="18" charset="0"/>
              </a:rPr>
              <a:t>scope</a:t>
            </a:r>
            <a:r>
              <a:rPr kumimoji="0" lang="en-US" altLang="en-US" sz="25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contains the following provided libraries:</a:t>
            </a:r>
          </a:p>
          <a:p>
            <a:pPr lvl="0" eaLnBrk="0" fontAlgn="base" hangingPunct="0">
              <a:spcBef>
                <a:spcPct val="0"/>
              </a:spcBef>
              <a:spcAft>
                <a:spcPct val="0"/>
              </a:spcAft>
            </a:pPr>
            <a:endParaRPr lang="en-US" altLang="en-US" sz="2500" dirty="0">
              <a:latin typeface="Times New Roman" panose="02020603050405020304" pitchFamily="18" charset="0"/>
              <a:cs typeface="Times New Roman" panose="02020603050405020304" pitchFamily="18" charset="0"/>
            </a:endParaRPr>
          </a:p>
          <a:p>
            <a:pPr marL="342900" indent="-342900" eaLnBrk="0" fontAlgn="base" hangingPunct="0">
              <a:spcBef>
                <a:spcPct val="0"/>
              </a:spcBef>
              <a:spcAft>
                <a:spcPct val="0"/>
              </a:spcAft>
              <a:buFont typeface="Arial" panose="020B0604020202020204" pitchFamily="34" charset="0"/>
              <a:buChar char="•"/>
            </a:pPr>
            <a:r>
              <a:rPr lang="en-US" altLang="en-US" sz="2500" dirty="0">
                <a:solidFill>
                  <a:srgbClr val="4183C4"/>
                </a:solidFill>
                <a:highlight>
                  <a:srgbClr val="FFFF00"/>
                </a:highlight>
                <a:latin typeface="Times New Roman" panose="02020603050405020304" pitchFamily="18" charset="0"/>
                <a:cs typeface="Times New Roman" panose="02020603050405020304" pitchFamily="18" charset="0"/>
                <a:hlinkClick r:id="rId2"/>
              </a:rPr>
              <a:t>JUnit</a:t>
            </a:r>
            <a:r>
              <a:rPr lang="en-US" altLang="en-US" sz="2500" dirty="0">
                <a:solidFill>
                  <a:srgbClr val="333333"/>
                </a:solidFill>
                <a:highlight>
                  <a:srgbClr val="FFFF00"/>
                </a:highlight>
                <a:latin typeface="Times New Roman" panose="02020603050405020304" pitchFamily="18" charset="0"/>
                <a:cs typeface="Times New Roman" panose="02020603050405020304" pitchFamily="18" charset="0"/>
              </a:rPr>
              <a:t>: The de-facto standard for unit testing Java applications.</a:t>
            </a:r>
          </a:p>
          <a:p>
            <a:pPr marL="342900" indent="-342900" eaLnBrk="0" fontAlgn="base" hangingPunct="0">
              <a:spcBef>
                <a:spcPct val="0"/>
              </a:spcBef>
              <a:spcAft>
                <a:spcPct val="0"/>
              </a:spcAft>
              <a:buFont typeface="Arial" panose="020B0604020202020204" pitchFamily="34" charset="0"/>
              <a:buChar char="•"/>
            </a:pPr>
            <a:r>
              <a:rPr lang="en-US" altLang="en-US" sz="2500" dirty="0">
                <a:solidFill>
                  <a:srgbClr val="4183C4"/>
                </a:solidFill>
                <a:latin typeface="Times New Roman" panose="02020603050405020304" pitchFamily="18" charset="0"/>
                <a:cs typeface="Times New Roman" panose="02020603050405020304" pitchFamily="18" charset="0"/>
                <a:hlinkClick r:id="rId3"/>
              </a:rPr>
              <a:t>Spring Test</a:t>
            </a:r>
            <a:r>
              <a:rPr lang="en-US" altLang="en-US" sz="2500" dirty="0">
                <a:solidFill>
                  <a:srgbClr val="333333"/>
                </a:solidFill>
                <a:latin typeface="Times New Roman" panose="02020603050405020304" pitchFamily="18" charset="0"/>
                <a:cs typeface="Times New Roman" panose="02020603050405020304" pitchFamily="18" charset="0"/>
              </a:rPr>
              <a:t> </a:t>
            </a:r>
            <a:r>
              <a:rPr lang="en-US" altLang="en-US" sz="2500" u="sng" dirty="0">
                <a:solidFill>
                  <a:srgbClr val="4183C4"/>
                </a:solidFill>
                <a:latin typeface="Times New Roman" panose="02020603050405020304" pitchFamily="18" charset="0"/>
                <a:cs typeface="Times New Roman" panose="02020603050405020304" pitchFamily="18" charset="0"/>
              </a:rPr>
              <a:t>&amp; Spring Boot Test</a:t>
            </a:r>
            <a:r>
              <a:rPr lang="en-US" altLang="en-US" sz="2500" dirty="0">
                <a:solidFill>
                  <a:srgbClr val="333333"/>
                </a:solidFill>
                <a:latin typeface="Times New Roman" panose="02020603050405020304" pitchFamily="18" charset="0"/>
                <a:cs typeface="Times New Roman" panose="02020603050405020304" pitchFamily="18" charset="0"/>
              </a:rPr>
              <a:t>: Utilities and integration test support for Spring Boot applications.</a:t>
            </a:r>
          </a:p>
          <a:p>
            <a:pPr marL="342900" indent="-342900" eaLnBrk="0" fontAlgn="base" hangingPunct="0">
              <a:spcBef>
                <a:spcPct val="0"/>
              </a:spcBef>
              <a:spcAft>
                <a:spcPct val="0"/>
              </a:spcAft>
              <a:buFont typeface="Arial" panose="020B0604020202020204" pitchFamily="34" charset="0"/>
              <a:buChar char="•"/>
            </a:pPr>
            <a:r>
              <a:rPr lang="en-US" altLang="en-US" sz="2500" dirty="0">
                <a:solidFill>
                  <a:srgbClr val="4183C4"/>
                </a:solidFill>
                <a:latin typeface="Times New Roman" panose="02020603050405020304" pitchFamily="18" charset="0"/>
                <a:cs typeface="Times New Roman" panose="02020603050405020304" pitchFamily="18" charset="0"/>
                <a:hlinkClick r:id="rId4"/>
              </a:rPr>
              <a:t>AssertJ</a:t>
            </a:r>
            <a:r>
              <a:rPr lang="en-US" altLang="en-US" sz="2500" dirty="0">
                <a:solidFill>
                  <a:srgbClr val="333333"/>
                </a:solidFill>
                <a:latin typeface="Times New Roman" panose="02020603050405020304" pitchFamily="18" charset="0"/>
                <a:cs typeface="Times New Roman" panose="02020603050405020304" pitchFamily="18" charset="0"/>
              </a:rPr>
              <a:t>: A fluent assertion library.</a:t>
            </a:r>
          </a:p>
          <a:p>
            <a:pPr marL="342900" indent="-342900" eaLnBrk="0" fontAlgn="base" hangingPunct="0">
              <a:spcBef>
                <a:spcPct val="0"/>
              </a:spcBef>
              <a:spcAft>
                <a:spcPct val="0"/>
              </a:spcAft>
              <a:buFont typeface="Arial" panose="020B0604020202020204" pitchFamily="34" charset="0"/>
              <a:buChar char="•"/>
            </a:pPr>
            <a:r>
              <a:rPr lang="en-US" altLang="en-US" sz="2500" dirty="0" err="1">
                <a:solidFill>
                  <a:srgbClr val="4183C4"/>
                </a:solidFill>
                <a:latin typeface="Times New Roman" panose="02020603050405020304" pitchFamily="18" charset="0"/>
                <a:cs typeface="Times New Roman" panose="02020603050405020304" pitchFamily="18" charset="0"/>
                <a:hlinkClick r:id="rId5"/>
              </a:rPr>
              <a:t>Hamcrest</a:t>
            </a:r>
            <a:r>
              <a:rPr lang="en-US" altLang="en-US" sz="2500" dirty="0">
                <a:solidFill>
                  <a:srgbClr val="333333"/>
                </a:solidFill>
                <a:latin typeface="Times New Roman" panose="02020603050405020304" pitchFamily="18" charset="0"/>
                <a:cs typeface="Times New Roman" panose="02020603050405020304" pitchFamily="18" charset="0"/>
              </a:rPr>
              <a:t>: A library of matcher objects (also known as constraints or predicates).</a:t>
            </a:r>
          </a:p>
          <a:p>
            <a:pPr marL="342900" indent="-342900" eaLnBrk="0" fontAlgn="base" hangingPunct="0">
              <a:spcBef>
                <a:spcPct val="0"/>
              </a:spcBef>
              <a:spcAft>
                <a:spcPct val="0"/>
              </a:spcAft>
              <a:buFont typeface="Arial" panose="020B0604020202020204" pitchFamily="34" charset="0"/>
              <a:buChar char="•"/>
            </a:pPr>
            <a:r>
              <a:rPr lang="en-US" altLang="en-US" sz="2500" dirty="0">
                <a:solidFill>
                  <a:srgbClr val="4183C4"/>
                </a:solidFill>
                <a:highlight>
                  <a:srgbClr val="FFFF00"/>
                </a:highlight>
                <a:latin typeface="Times New Roman" panose="02020603050405020304" pitchFamily="18" charset="0"/>
                <a:cs typeface="Times New Roman" panose="02020603050405020304" pitchFamily="18" charset="0"/>
                <a:hlinkClick r:id="rId6"/>
              </a:rPr>
              <a:t>Mockito</a:t>
            </a:r>
            <a:r>
              <a:rPr lang="en-US" altLang="en-US" sz="2500" dirty="0">
                <a:solidFill>
                  <a:srgbClr val="333333"/>
                </a:solidFill>
                <a:highlight>
                  <a:srgbClr val="FFFF00"/>
                </a:highlight>
                <a:latin typeface="Times New Roman" panose="02020603050405020304" pitchFamily="18" charset="0"/>
                <a:cs typeface="Times New Roman" panose="02020603050405020304" pitchFamily="18" charset="0"/>
              </a:rPr>
              <a:t>: A Java mocking framework.</a:t>
            </a:r>
          </a:p>
          <a:p>
            <a:pPr marL="342900" indent="-342900" eaLnBrk="0" fontAlgn="base" hangingPunct="0">
              <a:spcBef>
                <a:spcPct val="0"/>
              </a:spcBef>
              <a:spcAft>
                <a:spcPct val="0"/>
              </a:spcAft>
              <a:buFont typeface="Arial" panose="020B0604020202020204" pitchFamily="34" charset="0"/>
              <a:buChar char="•"/>
            </a:pPr>
            <a:r>
              <a:rPr lang="en-US" altLang="en-US" sz="2500" dirty="0" err="1">
                <a:solidFill>
                  <a:srgbClr val="4183C4"/>
                </a:solidFill>
                <a:latin typeface="Times New Roman" panose="02020603050405020304" pitchFamily="18" charset="0"/>
                <a:cs typeface="Times New Roman" panose="02020603050405020304" pitchFamily="18" charset="0"/>
                <a:hlinkClick r:id="rId7"/>
              </a:rPr>
              <a:t>JSONassert</a:t>
            </a:r>
            <a:r>
              <a:rPr lang="en-US" altLang="en-US" sz="2500" dirty="0">
                <a:solidFill>
                  <a:srgbClr val="333333"/>
                </a:solidFill>
                <a:latin typeface="Times New Roman" panose="02020603050405020304" pitchFamily="18" charset="0"/>
                <a:cs typeface="Times New Roman" panose="02020603050405020304" pitchFamily="18" charset="0"/>
              </a:rPr>
              <a:t>: An assertion library for JSON.</a:t>
            </a:r>
          </a:p>
          <a:p>
            <a:pPr marL="342900" indent="-342900" eaLnBrk="0" fontAlgn="base" hangingPunct="0">
              <a:spcBef>
                <a:spcPct val="0"/>
              </a:spcBef>
              <a:spcAft>
                <a:spcPct val="0"/>
              </a:spcAft>
              <a:buFont typeface="Arial" panose="020B0604020202020204" pitchFamily="34" charset="0"/>
              <a:buChar char="•"/>
            </a:pPr>
            <a:r>
              <a:rPr lang="en-US" altLang="en-US" sz="2500" dirty="0" err="1">
                <a:solidFill>
                  <a:srgbClr val="4183C4"/>
                </a:solidFill>
                <a:latin typeface="Times New Roman" panose="02020603050405020304" pitchFamily="18" charset="0"/>
                <a:cs typeface="Times New Roman" panose="02020603050405020304" pitchFamily="18" charset="0"/>
                <a:hlinkClick r:id="rId8"/>
              </a:rPr>
              <a:t>JsonPath</a:t>
            </a:r>
            <a:r>
              <a:rPr lang="en-US" altLang="en-US" sz="2500" dirty="0">
                <a:solidFill>
                  <a:srgbClr val="333333"/>
                </a:solidFill>
                <a:latin typeface="Times New Roman" panose="02020603050405020304" pitchFamily="18" charset="0"/>
                <a:cs typeface="Times New Roman" panose="02020603050405020304" pitchFamily="18" charset="0"/>
              </a:rPr>
              <a:t>: XPath for JSON.</a:t>
            </a:r>
          </a:p>
          <a:p>
            <a:endParaRPr lang="en-US" dirty="0"/>
          </a:p>
        </p:txBody>
      </p:sp>
    </p:spTree>
    <p:extLst>
      <p:ext uri="{BB962C8B-B14F-4D97-AF65-F5344CB8AC3E}">
        <p14:creationId xmlns:p14="http://schemas.microsoft.com/office/powerpoint/2010/main" val="1074288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1603</TotalTime>
  <Words>669</Words>
  <Application>Microsoft Office PowerPoint</Application>
  <PresentationFormat>Widescreen</PresentationFormat>
  <Paragraphs>107</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Calibri Light</vt:lpstr>
      <vt:lpstr>Times New Roman</vt:lpstr>
      <vt:lpstr>Wingdings</vt:lpstr>
      <vt:lpstr>Office Theme</vt:lpstr>
      <vt:lpstr>Quick Hands on Junit &amp; Mockito </vt:lpstr>
      <vt:lpstr>Agenda</vt:lpstr>
      <vt:lpstr>JUNIT</vt:lpstr>
      <vt:lpstr>Junit</vt:lpstr>
      <vt:lpstr>Junit</vt:lpstr>
      <vt:lpstr>Sample code [ Demo.java ]</vt:lpstr>
      <vt:lpstr>Junit Test Case Example</vt:lpstr>
      <vt:lpstr>Mockito</vt:lpstr>
      <vt:lpstr>Dependencies</vt:lpstr>
      <vt:lpstr>Steps for implementation</vt:lpstr>
      <vt:lpstr>Mockito important Annotations</vt:lpstr>
      <vt:lpstr>Mockito Examples</vt:lpstr>
      <vt:lpstr>Reference 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 &amp; Mockito</dc:title>
  <dc:creator>Poludasu, Ramesh</dc:creator>
  <cp:lastModifiedBy>Poludasu, Ramesh</cp:lastModifiedBy>
  <cp:revision>31</cp:revision>
  <dcterms:created xsi:type="dcterms:W3CDTF">2019-04-22T18:44:56Z</dcterms:created>
  <dcterms:modified xsi:type="dcterms:W3CDTF">2019-04-23T21:27:57Z</dcterms:modified>
</cp:coreProperties>
</file>