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58" r:id="rId5"/>
    <p:sldId id="261" r:id="rId6"/>
    <p:sldId id="262" r:id="rId7"/>
    <p:sldId id="263" r:id="rId8"/>
    <p:sldId id="264" r:id="rId9"/>
    <p:sldId id="265" r:id="rId10"/>
    <p:sldId id="267"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3137E-2806-421D-8FBF-4C0A633B16F0}"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C5C6B-116B-4450-8346-6391D80AFF71}" type="slidenum">
              <a:rPr lang="en-US" smtClean="0"/>
              <a:t>‹#›</a:t>
            </a:fld>
            <a:endParaRPr lang="en-US"/>
          </a:p>
        </p:txBody>
      </p:sp>
    </p:spTree>
    <p:extLst>
      <p:ext uri="{BB962C8B-B14F-4D97-AF65-F5344CB8AC3E}">
        <p14:creationId xmlns:p14="http://schemas.microsoft.com/office/powerpoint/2010/main" val="4219991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5F0F-9D2D-4689-8256-E0BF08563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65C8-3004-46C0-A7F6-2DE0C762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16410-E56B-49CB-9C74-B5F413FF76AA}"/>
              </a:ext>
            </a:extLst>
          </p:cNvPr>
          <p:cNvSpPr>
            <a:spLocks noGrp="1"/>
          </p:cNvSpPr>
          <p:nvPr>
            <p:ph type="dt" sz="half" idx="10"/>
          </p:nvPr>
        </p:nvSpPr>
        <p:spPr/>
        <p:txBody>
          <a:bodyPr/>
          <a:lstStyle/>
          <a:p>
            <a:fld id="{FB3C7568-B697-4C5A-8567-634AF1FA3DA2}" type="datetime1">
              <a:rPr lang="en-US" smtClean="0"/>
              <a:t>6/3/2021</a:t>
            </a:fld>
            <a:endParaRPr lang="en-US"/>
          </a:p>
        </p:txBody>
      </p:sp>
      <p:sp>
        <p:nvSpPr>
          <p:cNvPr id="5" name="Footer Placeholder 4">
            <a:extLst>
              <a:ext uri="{FF2B5EF4-FFF2-40B4-BE49-F238E27FC236}">
                <a16:creationId xmlns:a16="http://schemas.microsoft.com/office/drawing/2014/main" id="{9E846332-2880-4EE3-A957-9DA28D24CFA3}"/>
              </a:ext>
            </a:extLst>
          </p:cNvPr>
          <p:cNvSpPr>
            <a:spLocks noGrp="1"/>
          </p:cNvSpPr>
          <p:nvPr>
            <p:ph type="ftr" sz="quarter" idx="11"/>
          </p:nvPr>
        </p:nvSpPr>
        <p:spPr/>
        <p:txBody>
          <a:bodyPr/>
          <a:lstStyle/>
          <a:p>
            <a:r>
              <a:rPr lang="en-US"/>
              <a:t>www.learnmodeon.com</a:t>
            </a:r>
          </a:p>
        </p:txBody>
      </p:sp>
      <p:sp>
        <p:nvSpPr>
          <p:cNvPr id="6" name="Slide Number Placeholder 5">
            <a:extLst>
              <a:ext uri="{FF2B5EF4-FFF2-40B4-BE49-F238E27FC236}">
                <a16:creationId xmlns:a16="http://schemas.microsoft.com/office/drawing/2014/main" id="{9DC4E4C1-57DA-4624-812D-61E899DBEFB9}"/>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95094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F38E-9B3F-4B40-9875-626EAFC15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03F58-2198-42A6-99F5-E2BB00E65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F4B93-8A8A-40A6-B236-92548A50D888}"/>
              </a:ext>
            </a:extLst>
          </p:cNvPr>
          <p:cNvSpPr>
            <a:spLocks noGrp="1"/>
          </p:cNvSpPr>
          <p:nvPr>
            <p:ph type="dt" sz="half" idx="10"/>
          </p:nvPr>
        </p:nvSpPr>
        <p:spPr/>
        <p:txBody>
          <a:bodyPr/>
          <a:lstStyle/>
          <a:p>
            <a:fld id="{10EC0DAC-B87D-4624-92D8-0E5E86DD7387}" type="datetime1">
              <a:rPr lang="en-US" smtClean="0"/>
              <a:t>6/3/2021</a:t>
            </a:fld>
            <a:endParaRPr lang="en-US"/>
          </a:p>
        </p:txBody>
      </p:sp>
      <p:sp>
        <p:nvSpPr>
          <p:cNvPr id="5" name="Footer Placeholder 4">
            <a:extLst>
              <a:ext uri="{FF2B5EF4-FFF2-40B4-BE49-F238E27FC236}">
                <a16:creationId xmlns:a16="http://schemas.microsoft.com/office/drawing/2014/main" id="{E83F2A9C-4545-4156-BA2E-2BC2627AA7FB}"/>
              </a:ext>
            </a:extLst>
          </p:cNvPr>
          <p:cNvSpPr>
            <a:spLocks noGrp="1"/>
          </p:cNvSpPr>
          <p:nvPr>
            <p:ph type="ftr" sz="quarter" idx="11"/>
          </p:nvPr>
        </p:nvSpPr>
        <p:spPr/>
        <p:txBody>
          <a:bodyPr/>
          <a:lstStyle/>
          <a:p>
            <a:r>
              <a:rPr lang="en-US"/>
              <a:t>www.learnmodeon.com</a:t>
            </a:r>
          </a:p>
        </p:txBody>
      </p:sp>
      <p:sp>
        <p:nvSpPr>
          <p:cNvPr id="6" name="Slide Number Placeholder 5">
            <a:extLst>
              <a:ext uri="{FF2B5EF4-FFF2-40B4-BE49-F238E27FC236}">
                <a16:creationId xmlns:a16="http://schemas.microsoft.com/office/drawing/2014/main" id="{BB83C68F-BDA0-4FBE-B406-34FE9B65207C}"/>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2197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97354-A821-436E-A4B5-B88A0DC4A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FE1736-C8D9-4C48-9659-2865584DC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531AE-E6C3-4D88-937F-D920A4B08BC1}"/>
              </a:ext>
            </a:extLst>
          </p:cNvPr>
          <p:cNvSpPr>
            <a:spLocks noGrp="1"/>
          </p:cNvSpPr>
          <p:nvPr>
            <p:ph type="dt" sz="half" idx="10"/>
          </p:nvPr>
        </p:nvSpPr>
        <p:spPr/>
        <p:txBody>
          <a:bodyPr/>
          <a:lstStyle/>
          <a:p>
            <a:fld id="{416F9CD6-A584-45B9-B9E9-8B06816F837D}" type="datetime1">
              <a:rPr lang="en-US" smtClean="0"/>
              <a:t>6/3/2021</a:t>
            </a:fld>
            <a:endParaRPr lang="en-US"/>
          </a:p>
        </p:txBody>
      </p:sp>
      <p:sp>
        <p:nvSpPr>
          <p:cNvPr id="5" name="Footer Placeholder 4">
            <a:extLst>
              <a:ext uri="{FF2B5EF4-FFF2-40B4-BE49-F238E27FC236}">
                <a16:creationId xmlns:a16="http://schemas.microsoft.com/office/drawing/2014/main" id="{53C01857-8325-4803-87F3-BB7D2E0E6545}"/>
              </a:ext>
            </a:extLst>
          </p:cNvPr>
          <p:cNvSpPr>
            <a:spLocks noGrp="1"/>
          </p:cNvSpPr>
          <p:nvPr>
            <p:ph type="ftr" sz="quarter" idx="11"/>
          </p:nvPr>
        </p:nvSpPr>
        <p:spPr/>
        <p:txBody>
          <a:bodyPr/>
          <a:lstStyle/>
          <a:p>
            <a:r>
              <a:rPr lang="en-US"/>
              <a:t>www.learnmodeon.com</a:t>
            </a:r>
          </a:p>
        </p:txBody>
      </p:sp>
      <p:sp>
        <p:nvSpPr>
          <p:cNvPr id="6" name="Slide Number Placeholder 5">
            <a:extLst>
              <a:ext uri="{FF2B5EF4-FFF2-40B4-BE49-F238E27FC236}">
                <a16:creationId xmlns:a16="http://schemas.microsoft.com/office/drawing/2014/main" id="{D1B2AA93-0B22-46F0-A41C-FE1628197469}"/>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8791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4BF7-DA76-4B20-850C-B4B2AD6B0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DF0FA-A04A-489F-8A41-29C836A5F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5D400-FF6E-4A86-8043-71B84891AF1E}"/>
              </a:ext>
            </a:extLst>
          </p:cNvPr>
          <p:cNvSpPr>
            <a:spLocks noGrp="1"/>
          </p:cNvSpPr>
          <p:nvPr>
            <p:ph type="dt" sz="half" idx="10"/>
          </p:nvPr>
        </p:nvSpPr>
        <p:spPr/>
        <p:txBody>
          <a:bodyPr/>
          <a:lstStyle/>
          <a:p>
            <a:fld id="{2CACF730-5484-40B5-8CE3-B2E6035694CF}" type="datetime1">
              <a:rPr lang="en-US" smtClean="0"/>
              <a:t>6/3/2021</a:t>
            </a:fld>
            <a:endParaRPr lang="en-US"/>
          </a:p>
        </p:txBody>
      </p:sp>
      <p:sp>
        <p:nvSpPr>
          <p:cNvPr id="5" name="Footer Placeholder 4">
            <a:extLst>
              <a:ext uri="{FF2B5EF4-FFF2-40B4-BE49-F238E27FC236}">
                <a16:creationId xmlns:a16="http://schemas.microsoft.com/office/drawing/2014/main" id="{B103C36D-4C7E-485A-9F11-FF44D4333323}"/>
              </a:ext>
            </a:extLst>
          </p:cNvPr>
          <p:cNvSpPr>
            <a:spLocks noGrp="1"/>
          </p:cNvSpPr>
          <p:nvPr>
            <p:ph type="ftr" sz="quarter" idx="11"/>
          </p:nvPr>
        </p:nvSpPr>
        <p:spPr/>
        <p:txBody>
          <a:bodyPr/>
          <a:lstStyle/>
          <a:p>
            <a:r>
              <a:rPr lang="en-US"/>
              <a:t>www.learnmodeon.com</a:t>
            </a:r>
          </a:p>
        </p:txBody>
      </p:sp>
      <p:sp>
        <p:nvSpPr>
          <p:cNvPr id="6" name="Slide Number Placeholder 5">
            <a:extLst>
              <a:ext uri="{FF2B5EF4-FFF2-40B4-BE49-F238E27FC236}">
                <a16:creationId xmlns:a16="http://schemas.microsoft.com/office/drawing/2014/main" id="{20CE8A8B-7358-4B47-AEC1-2CE478E8BA1C}"/>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34983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12D4-3717-4310-B22E-8EC79FED8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30F289-3333-4476-826A-24705154C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08AE0-B9CD-4529-A523-A5748A52900B}"/>
              </a:ext>
            </a:extLst>
          </p:cNvPr>
          <p:cNvSpPr>
            <a:spLocks noGrp="1"/>
          </p:cNvSpPr>
          <p:nvPr>
            <p:ph type="dt" sz="half" idx="10"/>
          </p:nvPr>
        </p:nvSpPr>
        <p:spPr/>
        <p:txBody>
          <a:bodyPr/>
          <a:lstStyle/>
          <a:p>
            <a:fld id="{77E5C77F-FC27-4D8F-87E2-CE3273914D89}" type="datetime1">
              <a:rPr lang="en-US" smtClean="0"/>
              <a:t>6/3/2021</a:t>
            </a:fld>
            <a:endParaRPr lang="en-US"/>
          </a:p>
        </p:txBody>
      </p:sp>
      <p:sp>
        <p:nvSpPr>
          <p:cNvPr id="5" name="Footer Placeholder 4">
            <a:extLst>
              <a:ext uri="{FF2B5EF4-FFF2-40B4-BE49-F238E27FC236}">
                <a16:creationId xmlns:a16="http://schemas.microsoft.com/office/drawing/2014/main" id="{4ABED49A-22E2-418B-AC96-C73F8D65F75F}"/>
              </a:ext>
            </a:extLst>
          </p:cNvPr>
          <p:cNvSpPr>
            <a:spLocks noGrp="1"/>
          </p:cNvSpPr>
          <p:nvPr>
            <p:ph type="ftr" sz="quarter" idx="11"/>
          </p:nvPr>
        </p:nvSpPr>
        <p:spPr/>
        <p:txBody>
          <a:bodyPr/>
          <a:lstStyle/>
          <a:p>
            <a:r>
              <a:rPr lang="en-US"/>
              <a:t>www.learnmodeon.com</a:t>
            </a:r>
          </a:p>
        </p:txBody>
      </p:sp>
      <p:sp>
        <p:nvSpPr>
          <p:cNvPr id="6" name="Slide Number Placeholder 5">
            <a:extLst>
              <a:ext uri="{FF2B5EF4-FFF2-40B4-BE49-F238E27FC236}">
                <a16:creationId xmlns:a16="http://schemas.microsoft.com/office/drawing/2014/main" id="{8CF70A46-4F62-4C34-A8DF-0030C429DCF9}"/>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41214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0443-5331-49EE-9584-8B7FFA33CF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158DB-6F5C-4243-94DC-5991F81A6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CA293-36C5-429B-9BC0-52437A068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8B9F2E-49A6-463B-B612-292D9048D883}"/>
              </a:ext>
            </a:extLst>
          </p:cNvPr>
          <p:cNvSpPr>
            <a:spLocks noGrp="1"/>
          </p:cNvSpPr>
          <p:nvPr>
            <p:ph type="dt" sz="half" idx="10"/>
          </p:nvPr>
        </p:nvSpPr>
        <p:spPr/>
        <p:txBody>
          <a:bodyPr/>
          <a:lstStyle/>
          <a:p>
            <a:fld id="{B90854DF-5F9A-4ED5-A41D-E89D41F6DE46}" type="datetime1">
              <a:rPr lang="en-US" smtClean="0"/>
              <a:t>6/3/2021</a:t>
            </a:fld>
            <a:endParaRPr lang="en-US"/>
          </a:p>
        </p:txBody>
      </p:sp>
      <p:sp>
        <p:nvSpPr>
          <p:cNvPr id="6" name="Footer Placeholder 5">
            <a:extLst>
              <a:ext uri="{FF2B5EF4-FFF2-40B4-BE49-F238E27FC236}">
                <a16:creationId xmlns:a16="http://schemas.microsoft.com/office/drawing/2014/main" id="{DC8199AE-B361-4722-9E3F-8193ADCB48EE}"/>
              </a:ext>
            </a:extLst>
          </p:cNvPr>
          <p:cNvSpPr>
            <a:spLocks noGrp="1"/>
          </p:cNvSpPr>
          <p:nvPr>
            <p:ph type="ftr" sz="quarter" idx="11"/>
          </p:nvPr>
        </p:nvSpPr>
        <p:spPr/>
        <p:txBody>
          <a:bodyPr/>
          <a:lstStyle/>
          <a:p>
            <a:r>
              <a:rPr lang="en-US"/>
              <a:t>www.learnmodeon.com</a:t>
            </a:r>
          </a:p>
        </p:txBody>
      </p:sp>
      <p:sp>
        <p:nvSpPr>
          <p:cNvPr id="7" name="Slide Number Placeholder 6">
            <a:extLst>
              <a:ext uri="{FF2B5EF4-FFF2-40B4-BE49-F238E27FC236}">
                <a16:creationId xmlns:a16="http://schemas.microsoft.com/office/drawing/2014/main" id="{2C7D91B8-58B7-4944-B35E-D2CA303DAE9A}"/>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274037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CAA7-F8FD-43F9-A5BE-D45FE17A6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7CAE1-F9AC-4AF4-9D54-BA0937960B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51433-C4EE-43BE-979B-6A32933AD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487DF-24DF-48FB-AEF5-4744C2DAF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C4FB6-14C3-4FD4-BCD0-02815411F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59047-9F1D-4981-B5FD-07A77A570480}"/>
              </a:ext>
            </a:extLst>
          </p:cNvPr>
          <p:cNvSpPr>
            <a:spLocks noGrp="1"/>
          </p:cNvSpPr>
          <p:nvPr>
            <p:ph type="dt" sz="half" idx="10"/>
          </p:nvPr>
        </p:nvSpPr>
        <p:spPr/>
        <p:txBody>
          <a:bodyPr/>
          <a:lstStyle/>
          <a:p>
            <a:fld id="{4C8E29B9-3D72-47C7-8E59-03344BA80F73}" type="datetime1">
              <a:rPr lang="en-US" smtClean="0"/>
              <a:t>6/3/2021</a:t>
            </a:fld>
            <a:endParaRPr lang="en-US"/>
          </a:p>
        </p:txBody>
      </p:sp>
      <p:sp>
        <p:nvSpPr>
          <p:cNvPr id="8" name="Footer Placeholder 7">
            <a:extLst>
              <a:ext uri="{FF2B5EF4-FFF2-40B4-BE49-F238E27FC236}">
                <a16:creationId xmlns:a16="http://schemas.microsoft.com/office/drawing/2014/main" id="{88470DCC-3EA0-4378-A0FB-86F9F018170A}"/>
              </a:ext>
            </a:extLst>
          </p:cNvPr>
          <p:cNvSpPr>
            <a:spLocks noGrp="1"/>
          </p:cNvSpPr>
          <p:nvPr>
            <p:ph type="ftr" sz="quarter" idx="11"/>
          </p:nvPr>
        </p:nvSpPr>
        <p:spPr/>
        <p:txBody>
          <a:bodyPr/>
          <a:lstStyle/>
          <a:p>
            <a:r>
              <a:rPr lang="en-US"/>
              <a:t>www.learnmodeon.com</a:t>
            </a:r>
          </a:p>
        </p:txBody>
      </p:sp>
      <p:sp>
        <p:nvSpPr>
          <p:cNvPr id="9" name="Slide Number Placeholder 8">
            <a:extLst>
              <a:ext uri="{FF2B5EF4-FFF2-40B4-BE49-F238E27FC236}">
                <a16:creationId xmlns:a16="http://schemas.microsoft.com/office/drawing/2014/main" id="{ECBE1011-69C1-4B76-AC18-1FE45CBF9C3C}"/>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54020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94AA-8B29-4BED-9A60-72F310D2F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18B285-2556-495F-B076-0C9CE92F74EC}"/>
              </a:ext>
            </a:extLst>
          </p:cNvPr>
          <p:cNvSpPr>
            <a:spLocks noGrp="1"/>
          </p:cNvSpPr>
          <p:nvPr>
            <p:ph type="dt" sz="half" idx="10"/>
          </p:nvPr>
        </p:nvSpPr>
        <p:spPr/>
        <p:txBody>
          <a:bodyPr/>
          <a:lstStyle/>
          <a:p>
            <a:fld id="{F5AB0240-BEFE-4880-8295-41036A6D7E72}" type="datetime1">
              <a:rPr lang="en-US" smtClean="0"/>
              <a:t>6/3/2021</a:t>
            </a:fld>
            <a:endParaRPr lang="en-US"/>
          </a:p>
        </p:txBody>
      </p:sp>
      <p:sp>
        <p:nvSpPr>
          <p:cNvPr id="4" name="Footer Placeholder 3">
            <a:extLst>
              <a:ext uri="{FF2B5EF4-FFF2-40B4-BE49-F238E27FC236}">
                <a16:creationId xmlns:a16="http://schemas.microsoft.com/office/drawing/2014/main" id="{F14AD0B6-E06F-4D73-9641-D48A05C00044}"/>
              </a:ext>
            </a:extLst>
          </p:cNvPr>
          <p:cNvSpPr>
            <a:spLocks noGrp="1"/>
          </p:cNvSpPr>
          <p:nvPr>
            <p:ph type="ftr" sz="quarter" idx="11"/>
          </p:nvPr>
        </p:nvSpPr>
        <p:spPr/>
        <p:txBody>
          <a:bodyPr/>
          <a:lstStyle/>
          <a:p>
            <a:r>
              <a:rPr lang="en-US"/>
              <a:t>www.learnmodeon.com</a:t>
            </a:r>
          </a:p>
        </p:txBody>
      </p:sp>
      <p:sp>
        <p:nvSpPr>
          <p:cNvPr id="5" name="Slide Number Placeholder 4">
            <a:extLst>
              <a:ext uri="{FF2B5EF4-FFF2-40B4-BE49-F238E27FC236}">
                <a16:creationId xmlns:a16="http://schemas.microsoft.com/office/drawing/2014/main" id="{C70E1AF4-1129-4874-9C78-062B6E58DFB8}"/>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134641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5E416-1784-4E61-9336-594A447DD697}"/>
              </a:ext>
            </a:extLst>
          </p:cNvPr>
          <p:cNvSpPr>
            <a:spLocks noGrp="1"/>
          </p:cNvSpPr>
          <p:nvPr>
            <p:ph type="dt" sz="half" idx="10"/>
          </p:nvPr>
        </p:nvSpPr>
        <p:spPr/>
        <p:txBody>
          <a:bodyPr/>
          <a:lstStyle/>
          <a:p>
            <a:fld id="{575094CB-8F94-4F76-9A93-4AC2B9DC6894}" type="datetime1">
              <a:rPr lang="en-US" smtClean="0"/>
              <a:t>6/3/2021</a:t>
            </a:fld>
            <a:endParaRPr lang="en-US"/>
          </a:p>
        </p:txBody>
      </p:sp>
      <p:sp>
        <p:nvSpPr>
          <p:cNvPr id="3" name="Footer Placeholder 2">
            <a:extLst>
              <a:ext uri="{FF2B5EF4-FFF2-40B4-BE49-F238E27FC236}">
                <a16:creationId xmlns:a16="http://schemas.microsoft.com/office/drawing/2014/main" id="{F3D6073F-364F-43F8-BF61-823384D7B8ED}"/>
              </a:ext>
            </a:extLst>
          </p:cNvPr>
          <p:cNvSpPr>
            <a:spLocks noGrp="1"/>
          </p:cNvSpPr>
          <p:nvPr>
            <p:ph type="ftr" sz="quarter" idx="11"/>
          </p:nvPr>
        </p:nvSpPr>
        <p:spPr/>
        <p:txBody>
          <a:bodyPr/>
          <a:lstStyle/>
          <a:p>
            <a:r>
              <a:rPr lang="en-US"/>
              <a:t>www.learnmodeon.com</a:t>
            </a:r>
          </a:p>
        </p:txBody>
      </p:sp>
      <p:sp>
        <p:nvSpPr>
          <p:cNvPr id="4" name="Slide Number Placeholder 3">
            <a:extLst>
              <a:ext uri="{FF2B5EF4-FFF2-40B4-BE49-F238E27FC236}">
                <a16:creationId xmlns:a16="http://schemas.microsoft.com/office/drawing/2014/main" id="{9FC73C10-CB31-4A53-9C74-63CDF782DA97}"/>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90703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B8A6-FADE-4307-A9BC-EA24F8DD0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449C2D-9CEB-4A66-B0CC-CEAB37A46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A462F-87F7-4AD4-BC26-D9B740158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29D4A-E8D7-46BB-A498-E4F04DCD24D4}"/>
              </a:ext>
            </a:extLst>
          </p:cNvPr>
          <p:cNvSpPr>
            <a:spLocks noGrp="1"/>
          </p:cNvSpPr>
          <p:nvPr>
            <p:ph type="dt" sz="half" idx="10"/>
          </p:nvPr>
        </p:nvSpPr>
        <p:spPr/>
        <p:txBody>
          <a:bodyPr/>
          <a:lstStyle/>
          <a:p>
            <a:fld id="{05611A3C-BB31-46D5-AB0C-A327E2C50E12}" type="datetime1">
              <a:rPr lang="en-US" smtClean="0"/>
              <a:t>6/3/2021</a:t>
            </a:fld>
            <a:endParaRPr lang="en-US"/>
          </a:p>
        </p:txBody>
      </p:sp>
      <p:sp>
        <p:nvSpPr>
          <p:cNvPr id="6" name="Footer Placeholder 5">
            <a:extLst>
              <a:ext uri="{FF2B5EF4-FFF2-40B4-BE49-F238E27FC236}">
                <a16:creationId xmlns:a16="http://schemas.microsoft.com/office/drawing/2014/main" id="{967441B4-2A30-4EC8-B798-A7AC87500AEE}"/>
              </a:ext>
            </a:extLst>
          </p:cNvPr>
          <p:cNvSpPr>
            <a:spLocks noGrp="1"/>
          </p:cNvSpPr>
          <p:nvPr>
            <p:ph type="ftr" sz="quarter" idx="11"/>
          </p:nvPr>
        </p:nvSpPr>
        <p:spPr/>
        <p:txBody>
          <a:bodyPr/>
          <a:lstStyle/>
          <a:p>
            <a:r>
              <a:rPr lang="en-US"/>
              <a:t>www.learnmodeon.com</a:t>
            </a:r>
          </a:p>
        </p:txBody>
      </p:sp>
      <p:sp>
        <p:nvSpPr>
          <p:cNvPr id="7" name="Slide Number Placeholder 6">
            <a:extLst>
              <a:ext uri="{FF2B5EF4-FFF2-40B4-BE49-F238E27FC236}">
                <a16:creationId xmlns:a16="http://schemas.microsoft.com/office/drawing/2014/main" id="{FD17A203-DFE0-4310-A6CB-EB6E4BEEBCDB}"/>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405513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289C-2311-4B04-BB03-DAFDD58F9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36D953-C3D6-4A7D-8DE5-0C24438BA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84234E-172D-432A-93FE-769A23884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62B51-321C-4F9D-95F5-CB5FD2F31D16}"/>
              </a:ext>
            </a:extLst>
          </p:cNvPr>
          <p:cNvSpPr>
            <a:spLocks noGrp="1"/>
          </p:cNvSpPr>
          <p:nvPr>
            <p:ph type="dt" sz="half" idx="10"/>
          </p:nvPr>
        </p:nvSpPr>
        <p:spPr/>
        <p:txBody>
          <a:bodyPr/>
          <a:lstStyle/>
          <a:p>
            <a:fld id="{BE4D22CA-70D9-42DC-A991-6C8C5825419B}" type="datetime1">
              <a:rPr lang="en-US" smtClean="0"/>
              <a:t>6/3/2021</a:t>
            </a:fld>
            <a:endParaRPr lang="en-US"/>
          </a:p>
        </p:txBody>
      </p:sp>
      <p:sp>
        <p:nvSpPr>
          <p:cNvPr id="6" name="Footer Placeholder 5">
            <a:extLst>
              <a:ext uri="{FF2B5EF4-FFF2-40B4-BE49-F238E27FC236}">
                <a16:creationId xmlns:a16="http://schemas.microsoft.com/office/drawing/2014/main" id="{E72BB74D-9F56-4EA8-8582-0723DAF06E9C}"/>
              </a:ext>
            </a:extLst>
          </p:cNvPr>
          <p:cNvSpPr>
            <a:spLocks noGrp="1"/>
          </p:cNvSpPr>
          <p:nvPr>
            <p:ph type="ftr" sz="quarter" idx="11"/>
          </p:nvPr>
        </p:nvSpPr>
        <p:spPr/>
        <p:txBody>
          <a:bodyPr/>
          <a:lstStyle/>
          <a:p>
            <a:r>
              <a:rPr lang="en-US"/>
              <a:t>www.learnmodeon.com</a:t>
            </a:r>
          </a:p>
        </p:txBody>
      </p:sp>
      <p:sp>
        <p:nvSpPr>
          <p:cNvPr id="7" name="Slide Number Placeholder 6">
            <a:extLst>
              <a:ext uri="{FF2B5EF4-FFF2-40B4-BE49-F238E27FC236}">
                <a16:creationId xmlns:a16="http://schemas.microsoft.com/office/drawing/2014/main" id="{D6309415-AE2D-4B8B-8E6E-25F43D899656}"/>
              </a:ext>
            </a:extLst>
          </p:cNvPr>
          <p:cNvSpPr>
            <a:spLocks noGrp="1"/>
          </p:cNvSpPr>
          <p:nvPr>
            <p:ph type="sldNum" sz="quarter" idx="12"/>
          </p:nvPr>
        </p:nvSpPr>
        <p:spPr/>
        <p:txBody>
          <a:bodyPr/>
          <a:lstStyle/>
          <a:p>
            <a:fld id="{212577BB-E41F-49E5-B5D1-BAB8AA66481F}" type="slidenum">
              <a:rPr lang="en-US" smtClean="0"/>
              <a:t>‹#›</a:t>
            </a:fld>
            <a:endParaRPr lang="en-US"/>
          </a:p>
        </p:txBody>
      </p:sp>
    </p:spTree>
    <p:extLst>
      <p:ext uri="{BB962C8B-B14F-4D97-AF65-F5344CB8AC3E}">
        <p14:creationId xmlns:p14="http://schemas.microsoft.com/office/powerpoint/2010/main" val="162803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74D0E-9633-4885-B9CA-C7B364B5B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8234E7-7092-4BEF-9FD0-9DF529430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10CB8-4597-4AAC-8245-454A51923A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9F75B-1554-4736-873D-030A7264D55D}" type="datetime1">
              <a:rPr lang="en-US" smtClean="0"/>
              <a:t>6/3/2021</a:t>
            </a:fld>
            <a:endParaRPr lang="en-US"/>
          </a:p>
        </p:txBody>
      </p:sp>
      <p:sp>
        <p:nvSpPr>
          <p:cNvPr id="5" name="Footer Placeholder 4">
            <a:extLst>
              <a:ext uri="{FF2B5EF4-FFF2-40B4-BE49-F238E27FC236}">
                <a16:creationId xmlns:a16="http://schemas.microsoft.com/office/drawing/2014/main" id="{93DCED9B-8286-4BF9-BC8A-F61B40F4E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www.learnmodeon.com</a:t>
            </a:r>
          </a:p>
        </p:txBody>
      </p:sp>
      <p:sp>
        <p:nvSpPr>
          <p:cNvPr id="6" name="Slide Number Placeholder 5">
            <a:extLst>
              <a:ext uri="{FF2B5EF4-FFF2-40B4-BE49-F238E27FC236}">
                <a16:creationId xmlns:a16="http://schemas.microsoft.com/office/drawing/2014/main" id="{09A13CA8-B753-4084-B285-92D9EC34F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577BB-E41F-49E5-B5D1-BAB8AA66481F}" type="slidenum">
              <a:rPr lang="en-US" smtClean="0"/>
              <a:t>‹#›</a:t>
            </a:fld>
            <a:endParaRPr lang="en-US"/>
          </a:p>
        </p:txBody>
      </p:sp>
    </p:spTree>
    <p:extLst>
      <p:ext uri="{BB962C8B-B14F-4D97-AF65-F5344CB8AC3E}">
        <p14:creationId xmlns:p14="http://schemas.microsoft.com/office/powerpoint/2010/main" val="107595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learnmodeon.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zookeeper.apache.org/releases.html#download" TargetMode="External"/><Relationship Id="rId7" Type="http://schemas.openxmlformats.org/officeDocument/2006/relationships/image" Target="../media/image5.png"/><Relationship Id="rId2" Type="http://schemas.openxmlformats.org/officeDocument/2006/relationships/hyperlink" Target="https://www.oracle.com/java/technologies/javase/javase-jdk8-downloads.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kafka.apache.org/download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CC1F-C8EC-4286-9F64-FC392BCFB7E8}"/>
              </a:ext>
            </a:extLst>
          </p:cNvPr>
          <p:cNvSpPr>
            <a:spLocks noGrp="1"/>
          </p:cNvSpPr>
          <p:nvPr>
            <p:ph type="ctrTitle"/>
          </p:nvPr>
        </p:nvSpPr>
        <p:spPr/>
        <p:txBody>
          <a:bodyPr/>
          <a:lstStyle/>
          <a:p>
            <a:r>
              <a:rPr lang="en-US" sz="4000" dirty="0"/>
              <a:t>Introduction to </a:t>
            </a:r>
            <a:br>
              <a:rPr lang="en-US" dirty="0"/>
            </a:br>
            <a:r>
              <a:rPr lang="en-US" sz="7200" dirty="0"/>
              <a:t>Apache Kafka</a:t>
            </a:r>
            <a:endParaRPr lang="en-US" dirty="0"/>
          </a:p>
        </p:txBody>
      </p:sp>
      <p:sp>
        <p:nvSpPr>
          <p:cNvPr id="5" name="Subtitle 4">
            <a:extLst>
              <a:ext uri="{FF2B5EF4-FFF2-40B4-BE49-F238E27FC236}">
                <a16:creationId xmlns:a16="http://schemas.microsoft.com/office/drawing/2014/main" id="{C88711C3-92FC-41BC-AE23-5928663B2CA9}"/>
              </a:ext>
            </a:extLst>
          </p:cNvPr>
          <p:cNvSpPr>
            <a:spLocks noGrp="1"/>
          </p:cNvSpPr>
          <p:nvPr>
            <p:ph type="subTitle" idx="1"/>
          </p:nvPr>
        </p:nvSpPr>
        <p:spPr>
          <a:xfrm>
            <a:off x="8039100" y="3602038"/>
            <a:ext cx="2628900" cy="407987"/>
          </a:xfrm>
        </p:spPr>
        <p:txBody>
          <a:bodyPr>
            <a:normAutofit lnSpcReduction="10000"/>
          </a:bodyPr>
          <a:lstStyle/>
          <a:p>
            <a:r>
              <a:rPr lang="en-US" dirty="0"/>
              <a:t>Ramesh Poludasu</a:t>
            </a:r>
          </a:p>
        </p:txBody>
      </p:sp>
      <p:sp>
        <p:nvSpPr>
          <p:cNvPr id="3" name="Footer Placeholder 2">
            <a:extLst>
              <a:ext uri="{FF2B5EF4-FFF2-40B4-BE49-F238E27FC236}">
                <a16:creationId xmlns:a16="http://schemas.microsoft.com/office/drawing/2014/main" id="{E25770DB-8EFD-4995-B115-141957464F6D}"/>
              </a:ext>
            </a:extLst>
          </p:cNvPr>
          <p:cNvSpPr>
            <a:spLocks noGrp="1"/>
          </p:cNvSpPr>
          <p:nvPr>
            <p:ph type="ftr" sz="quarter" idx="11"/>
          </p:nvPr>
        </p:nvSpPr>
        <p:spPr/>
        <p:txBody>
          <a:bodyPr/>
          <a:lstStyle/>
          <a:p>
            <a:r>
              <a:rPr lang="en-US"/>
              <a:t>www.learnmodeon.com</a:t>
            </a:r>
          </a:p>
        </p:txBody>
      </p:sp>
      <p:sp>
        <p:nvSpPr>
          <p:cNvPr id="4" name="Slide Number Placeholder 3">
            <a:extLst>
              <a:ext uri="{FF2B5EF4-FFF2-40B4-BE49-F238E27FC236}">
                <a16:creationId xmlns:a16="http://schemas.microsoft.com/office/drawing/2014/main" id="{EAABC994-1B48-477A-8D60-BD6F5FE9E907}"/>
              </a:ext>
            </a:extLst>
          </p:cNvPr>
          <p:cNvSpPr>
            <a:spLocks noGrp="1"/>
          </p:cNvSpPr>
          <p:nvPr>
            <p:ph type="sldNum" sz="quarter" idx="12"/>
          </p:nvPr>
        </p:nvSpPr>
        <p:spPr/>
        <p:txBody>
          <a:bodyPr/>
          <a:lstStyle/>
          <a:p>
            <a:fld id="{212577BB-E41F-49E5-B5D1-BAB8AA66481F}" type="slidenum">
              <a:rPr lang="en-US" smtClean="0"/>
              <a:t>1</a:t>
            </a:fld>
            <a:endParaRPr lang="en-US"/>
          </a:p>
        </p:txBody>
      </p:sp>
    </p:spTree>
    <p:extLst>
      <p:ext uri="{BB962C8B-B14F-4D97-AF65-F5344CB8AC3E}">
        <p14:creationId xmlns:p14="http://schemas.microsoft.com/office/powerpoint/2010/main" val="174727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29E57FF-EF2E-4028-9A69-FF37A4505D30}"/>
              </a:ext>
            </a:extLst>
          </p:cNvPr>
          <p:cNvSpPr>
            <a:spLocks noGrp="1"/>
          </p:cNvSpPr>
          <p:nvPr>
            <p:ph type="title"/>
          </p:nvPr>
        </p:nvSpPr>
        <p:spPr>
          <a:xfrm>
            <a:off x="800100" y="270117"/>
            <a:ext cx="6334760" cy="1325563"/>
          </a:xfrm>
        </p:spPr>
        <p:txBody>
          <a:bodyPr anchor="b">
            <a:normAutofit/>
          </a:bodyPr>
          <a:lstStyle/>
          <a:p>
            <a:pPr algn="r"/>
            <a:r>
              <a:rPr lang="en-US" dirty="0">
                <a:solidFill>
                  <a:schemeClr val="bg1"/>
                </a:solidFill>
              </a:rPr>
              <a:t>Hands On – Start Servers</a:t>
            </a:r>
          </a:p>
        </p:txBody>
      </p:sp>
      <p:cxnSp>
        <p:nvCxnSpPr>
          <p:cNvPr id="15"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9B6676-E64B-4624-9A74-DE4881A8A3D0}"/>
              </a:ext>
            </a:extLst>
          </p:cNvPr>
          <p:cNvSpPr>
            <a:spLocks noGrp="1"/>
          </p:cNvSpPr>
          <p:nvPr>
            <p:ph idx="1"/>
          </p:nvPr>
        </p:nvSpPr>
        <p:spPr>
          <a:xfrm>
            <a:off x="1392667" y="2398957"/>
            <a:ext cx="9406666" cy="3526144"/>
          </a:xfrm>
        </p:spPr>
        <p:txBody>
          <a:bodyPr>
            <a:normAutofit fontScale="92500" lnSpcReduction="20000"/>
          </a:bodyPr>
          <a:lstStyle/>
          <a:p>
            <a:pPr marL="0" indent="0">
              <a:buNone/>
            </a:pPr>
            <a:r>
              <a:rPr lang="en-US" sz="2000" b="1" u="sng" dirty="0">
                <a:solidFill>
                  <a:schemeClr val="bg1"/>
                </a:solidFill>
              </a:rPr>
              <a:t>Start zookeeper:</a:t>
            </a:r>
          </a:p>
          <a:p>
            <a:pPr marL="0" indent="0">
              <a:buNone/>
            </a:pPr>
            <a:endParaRPr lang="en-US" sz="1700" dirty="0">
              <a:solidFill>
                <a:schemeClr val="bg1"/>
              </a:solidFill>
            </a:endParaRPr>
          </a:p>
          <a:p>
            <a:pPr marL="457200" lvl="1" indent="0">
              <a:buNone/>
            </a:pPr>
            <a:r>
              <a:rPr lang="en-US" sz="1600" dirty="0">
                <a:highlight>
                  <a:srgbClr val="00FF00"/>
                </a:highlight>
              </a:rPr>
              <a:t> </a:t>
            </a:r>
            <a:r>
              <a:rPr lang="en-US" sz="1600" i="1" dirty="0">
                <a:highlight>
                  <a:srgbClr val="00FF00"/>
                </a:highlight>
              </a:rPr>
              <a:t>C:\KafkaSetup\zookeeper\apache-zookeeper-3.7.0-bin\bin\</a:t>
            </a:r>
            <a:r>
              <a:rPr lang="en-US" sz="1600" b="1" i="1" dirty="0">
                <a:highlight>
                  <a:srgbClr val="00FF00"/>
                </a:highlight>
              </a:rPr>
              <a:t>zkServer.cmd</a:t>
            </a:r>
          </a:p>
          <a:p>
            <a:pPr marL="0" lvl="1" indent="0">
              <a:spcBef>
                <a:spcPts val="1000"/>
              </a:spcBef>
              <a:buNone/>
            </a:pPr>
            <a:r>
              <a:rPr lang="en-US" sz="2200" u="sng" dirty="0">
                <a:solidFill>
                  <a:schemeClr val="bg1"/>
                </a:solidFill>
              </a:rPr>
              <a:t>Start Kafka:</a:t>
            </a:r>
          </a:p>
          <a:p>
            <a:pPr marL="0" lvl="1" indent="0">
              <a:spcBef>
                <a:spcPts val="1000"/>
              </a:spcBef>
              <a:buNone/>
            </a:pPr>
            <a:endParaRPr lang="en-US" sz="2200" u="sng" dirty="0">
              <a:solidFill>
                <a:schemeClr val="bg1"/>
              </a:solidFill>
            </a:endParaRPr>
          </a:p>
          <a:p>
            <a:pPr marL="457200" lvl="2" indent="0">
              <a:spcBef>
                <a:spcPts val="1000"/>
              </a:spcBef>
              <a:buNone/>
            </a:pPr>
            <a:r>
              <a:rPr lang="en-US" sz="1400" i="1" dirty="0">
                <a:highlight>
                  <a:srgbClr val="00FF00"/>
                </a:highlight>
              </a:rPr>
              <a:t>C:\KafkaSetup\kafka\bin\windows\</a:t>
            </a:r>
            <a:r>
              <a:rPr lang="en-US" sz="1400" b="1" i="1" dirty="0">
                <a:highlight>
                  <a:srgbClr val="00FF00"/>
                </a:highlight>
              </a:rPr>
              <a:t>kafka-server-start.bat</a:t>
            </a:r>
            <a:r>
              <a:rPr lang="en-US" sz="1400" i="1" dirty="0"/>
              <a:t> </a:t>
            </a:r>
            <a:r>
              <a:rPr lang="en-US" sz="1400" i="1" dirty="0">
                <a:highlight>
                  <a:srgbClr val="C0C0C0"/>
                </a:highlight>
              </a:rPr>
              <a:t>C:\KafkaSetup\kafka\config\</a:t>
            </a:r>
            <a:r>
              <a:rPr lang="en-US" sz="1400" b="1" i="1" dirty="0">
                <a:highlight>
                  <a:srgbClr val="C0C0C0"/>
                </a:highlight>
              </a:rPr>
              <a:t>server.properties</a:t>
            </a:r>
            <a:endParaRPr lang="en-US" sz="1200" dirty="0">
              <a:solidFill>
                <a:schemeClr val="bg1"/>
              </a:solidFill>
              <a:highlight>
                <a:srgbClr val="C0C0C0"/>
              </a:highlight>
            </a:endParaRPr>
          </a:p>
          <a:p>
            <a:pPr marL="0" lvl="1" indent="0">
              <a:spcBef>
                <a:spcPts val="1000"/>
              </a:spcBef>
              <a:buNone/>
            </a:pPr>
            <a:endParaRPr lang="en-US" sz="1700" b="1" dirty="0">
              <a:solidFill>
                <a:schemeClr val="bg1"/>
              </a:solidFill>
            </a:endParaRPr>
          </a:p>
          <a:p>
            <a:pPr marL="0" lvl="1" indent="0">
              <a:spcBef>
                <a:spcPts val="1000"/>
              </a:spcBef>
              <a:buNone/>
            </a:pPr>
            <a:r>
              <a:rPr lang="en-US" sz="1700" b="1" dirty="0">
                <a:solidFill>
                  <a:schemeClr val="bg1"/>
                </a:solidFill>
              </a:rPr>
              <a:t>Note:</a:t>
            </a:r>
          </a:p>
          <a:p>
            <a:pPr marL="285750" lvl="1" indent="-285750">
              <a:spcBef>
                <a:spcPts val="1000"/>
              </a:spcBef>
              <a:buFont typeface="Wingdings" panose="05000000000000000000" pitchFamily="2" charset="2"/>
              <a:buChar char="Ø"/>
            </a:pPr>
            <a:r>
              <a:rPr lang="en-US" sz="1700" dirty="0">
                <a:solidFill>
                  <a:schemeClr val="bg1"/>
                </a:solidFill>
              </a:rPr>
              <a:t>If you see long path issues &gt; Try moving </a:t>
            </a:r>
            <a:r>
              <a:rPr lang="en-US" sz="1700" dirty="0" err="1">
                <a:solidFill>
                  <a:schemeClr val="bg1"/>
                </a:solidFill>
              </a:rPr>
              <a:t>kafka</a:t>
            </a:r>
            <a:r>
              <a:rPr lang="en-US" sz="1700" dirty="0">
                <a:solidFill>
                  <a:schemeClr val="bg1"/>
                </a:solidFill>
              </a:rPr>
              <a:t> setup to C drive. Keep the path shortest in windows.</a:t>
            </a:r>
          </a:p>
          <a:p>
            <a:pPr marL="285750" lvl="1" indent="-285750">
              <a:spcBef>
                <a:spcPts val="1000"/>
              </a:spcBef>
              <a:buFont typeface="Wingdings" panose="05000000000000000000" pitchFamily="2" charset="2"/>
              <a:buChar char="Ø"/>
            </a:pPr>
            <a:r>
              <a:rPr lang="en-US" sz="1700" dirty="0">
                <a:solidFill>
                  <a:schemeClr val="bg1"/>
                </a:solidFill>
              </a:rPr>
              <a:t>Change the path in the above example as per your setup.</a:t>
            </a:r>
          </a:p>
          <a:p>
            <a:pPr marL="285750" lvl="1" indent="-285750">
              <a:spcBef>
                <a:spcPts val="1000"/>
              </a:spcBef>
              <a:buFont typeface="Wingdings" panose="05000000000000000000" pitchFamily="2" charset="2"/>
              <a:buChar char="Ø"/>
            </a:pPr>
            <a:r>
              <a:rPr lang="en-US" sz="1700" dirty="0">
                <a:solidFill>
                  <a:schemeClr val="bg1"/>
                </a:solidFill>
              </a:rPr>
              <a:t>Use </a:t>
            </a:r>
            <a:r>
              <a:rPr lang="en-US" sz="1700" dirty="0" err="1">
                <a:solidFill>
                  <a:schemeClr val="bg1"/>
                </a:solidFill>
              </a:rPr>
              <a:t>sh</a:t>
            </a:r>
            <a:r>
              <a:rPr lang="en-US" sz="1700" dirty="0">
                <a:solidFill>
                  <a:schemeClr val="bg1"/>
                </a:solidFill>
              </a:rPr>
              <a:t> file instead of </a:t>
            </a:r>
            <a:r>
              <a:rPr lang="en-US" sz="1700" dirty="0" err="1">
                <a:solidFill>
                  <a:schemeClr val="bg1"/>
                </a:solidFill>
              </a:rPr>
              <a:t>cmd</a:t>
            </a:r>
            <a:r>
              <a:rPr lang="en-US" sz="1700" dirty="0">
                <a:solidFill>
                  <a:schemeClr val="bg1"/>
                </a:solidFill>
              </a:rPr>
              <a:t>/bat file on your Linux machine.</a:t>
            </a:r>
          </a:p>
        </p:txBody>
      </p:sp>
      <p:sp>
        <p:nvSpPr>
          <p:cNvPr id="16"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C839E85-6FA9-400B-A040-72AB898A83C3}"/>
              </a:ext>
            </a:extLst>
          </p:cNvPr>
          <p:cNvSpPr>
            <a:spLocks noGrp="1"/>
          </p:cNvSpPr>
          <p:nvPr>
            <p:ph type="ftr" sz="quarter" idx="11"/>
          </p:nvPr>
        </p:nvSpPr>
        <p:spPr/>
        <p:txBody>
          <a:bodyPr/>
          <a:lstStyle/>
          <a:p>
            <a:r>
              <a:rPr lang="en-US"/>
              <a:t>www.learnmodeon.com</a:t>
            </a:r>
          </a:p>
        </p:txBody>
      </p:sp>
      <p:sp>
        <p:nvSpPr>
          <p:cNvPr id="5" name="Slide Number Placeholder 4">
            <a:extLst>
              <a:ext uri="{FF2B5EF4-FFF2-40B4-BE49-F238E27FC236}">
                <a16:creationId xmlns:a16="http://schemas.microsoft.com/office/drawing/2014/main" id="{95C2EF0B-8D58-42BD-AEAC-673EF799D318}"/>
              </a:ext>
            </a:extLst>
          </p:cNvPr>
          <p:cNvSpPr>
            <a:spLocks noGrp="1"/>
          </p:cNvSpPr>
          <p:nvPr>
            <p:ph type="sldNum" sz="quarter" idx="12"/>
          </p:nvPr>
        </p:nvSpPr>
        <p:spPr/>
        <p:txBody>
          <a:bodyPr/>
          <a:lstStyle/>
          <a:p>
            <a:fld id="{212577BB-E41F-49E5-B5D1-BAB8AA66481F}" type="slidenum">
              <a:rPr lang="en-US" smtClean="0"/>
              <a:t>10</a:t>
            </a:fld>
            <a:endParaRPr lang="en-US"/>
          </a:p>
        </p:txBody>
      </p:sp>
    </p:spTree>
    <p:extLst>
      <p:ext uri="{BB962C8B-B14F-4D97-AF65-F5344CB8AC3E}">
        <p14:creationId xmlns:p14="http://schemas.microsoft.com/office/powerpoint/2010/main" val="428223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A1816E-8862-4397-9B29-47CC8436CAF4}"/>
              </a:ext>
            </a:extLst>
          </p:cNvPr>
          <p:cNvSpPr>
            <a:spLocks noGrp="1"/>
          </p:cNvSpPr>
          <p:nvPr>
            <p:ph type="title"/>
          </p:nvPr>
        </p:nvSpPr>
        <p:spPr>
          <a:xfrm>
            <a:off x="274320" y="-224155"/>
            <a:ext cx="10520702" cy="1325563"/>
          </a:xfrm>
        </p:spPr>
        <p:txBody>
          <a:bodyPr vert="horz" lIns="91440" tIns="45720" rIns="91440" bIns="45720" rtlCol="0" anchor="ctr">
            <a:normAutofit/>
          </a:bodyPr>
          <a:lstStyle/>
          <a:p>
            <a:r>
              <a:rPr lang="en-US" kern="1200" dirty="0">
                <a:solidFill>
                  <a:srgbClr val="FFFFFF"/>
                </a:solidFill>
                <a:latin typeface="+mj-lt"/>
                <a:ea typeface="+mj-ea"/>
                <a:cs typeface="+mj-cs"/>
              </a:rPr>
              <a:t>Kafka tools &amp; commands</a:t>
            </a:r>
          </a:p>
        </p:txBody>
      </p:sp>
      <p:sp>
        <p:nvSpPr>
          <p:cNvPr id="6" name="TextBox 5">
            <a:extLst>
              <a:ext uri="{FF2B5EF4-FFF2-40B4-BE49-F238E27FC236}">
                <a16:creationId xmlns:a16="http://schemas.microsoft.com/office/drawing/2014/main" id="{0BBDD6BE-2A24-4621-922C-10DF491AF34F}"/>
              </a:ext>
            </a:extLst>
          </p:cNvPr>
          <p:cNvSpPr txBox="1"/>
          <p:nvPr/>
        </p:nvSpPr>
        <p:spPr>
          <a:xfrm>
            <a:off x="274320" y="751840"/>
            <a:ext cx="11786754" cy="5953760"/>
          </a:xfrm>
          <a:prstGeom prst="rect">
            <a:avLst/>
          </a:prstGeom>
        </p:spPr>
        <p:txBody>
          <a:bodyPr vert="horz" lIns="91440" tIns="45720" rIns="91440" bIns="45720" rtlCol="0">
            <a:normAutofit/>
          </a:bodyPr>
          <a:lstStyle/>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#Create a topic</a:t>
            </a:r>
          </a:p>
          <a:p>
            <a:pPr>
              <a:lnSpc>
                <a:spcPct val="90000"/>
              </a:lnSpc>
              <a:spcAft>
                <a:spcPts val="600"/>
              </a:spcAft>
            </a:pPr>
            <a:r>
              <a:rPr lang="en-US" sz="1200" dirty="0">
                <a:solidFill>
                  <a:srgbClr val="FFFFFF"/>
                </a:solidFill>
              </a:rPr>
              <a:t>./bin/windows/kafka-topics.bat --create --zookeeper localhost:2181 --replication-factor 1 --partitions 2 --topic topic-1</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#List existing topics</a:t>
            </a:r>
          </a:p>
          <a:p>
            <a:pPr>
              <a:lnSpc>
                <a:spcPct val="90000"/>
              </a:lnSpc>
              <a:spcAft>
                <a:spcPts val="600"/>
              </a:spcAft>
            </a:pPr>
            <a:r>
              <a:rPr lang="en-US" sz="1200" dirty="0">
                <a:solidFill>
                  <a:srgbClr val="FFFFFF"/>
                </a:solidFill>
              </a:rPr>
              <a:t>./bin/windows/kafka-topics.bat --list --zookeeper localhost:2181</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#delete a topic</a:t>
            </a:r>
          </a:p>
          <a:p>
            <a:pPr>
              <a:lnSpc>
                <a:spcPct val="90000"/>
              </a:lnSpc>
              <a:spcAft>
                <a:spcPts val="600"/>
              </a:spcAft>
            </a:pPr>
            <a:r>
              <a:rPr lang="en-US" sz="1200" dirty="0">
                <a:solidFill>
                  <a:srgbClr val="FFFFFF"/>
                </a:solidFill>
              </a:rPr>
              <a:t>./bin/windows/kafka-topics.sh --zookeeper localhost:2181 --delete --topic topic-1</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#Produce a message</a:t>
            </a:r>
          </a:p>
          <a:p>
            <a:pPr>
              <a:lnSpc>
                <a:spcPct val="90000"/>
              </a:lnSpc>
              <a:spcAft>
                <a:spcPts val="600"/>
              </a:spcAft>
            </a:pPr>
            <a:r>
              <a:rPr lang="en-US" sz="1200" dirty="0">
                <a:solidFill>
                  <a:srgbClr val="FFFFFF"/>
                </a:solidFill>
              </a:rPr>
              <a:t>./bin/windows/kafka-console-producer.bat --broker-list localhost:9092 --topic topic-1</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#Consume a message</a:t>
            </a:r>
          </a:p>
          <a:p>
            <a:pPr>
              <a:lnSpc>
                <a:spcPct val="90000"/>
              </a:lnSpc>
              <a:spcAft>
                <a:spcPts val="600"/>
              </a:spcAft>
            </a:pPr>
            <a:r>
              <a:rPr lang="en-US" sz="1200" dirty="0">
                <a:solidFill>
                  <a:srgbClr val="FFFFFF"/>
                </a:solidFill>
              </a:rPr>
              <a:t>./bin/windows/kafka-console-consumer.bat --bootstrap-server localhost:9092 --topic topic-1 --from-beginning</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#Consumers with a group</a:t>
            </a:r>
          </a:p>
          <a:p>
            <a:pPr>
              <a:lnSpc>
                <a:spcPct val="90000"/>
              </a:lnSpc>
              <a:spcAft>
                <a:spcPts val="600"/>
              </a:spcAft>
            </a:pPr>
            <a:r>
              <a:rPr lang="en-US" sz="1200" dirty="0">
                <a:solidFill>
                  <a:srgbClr val="FFFFFF"/>
                </a:solidFill>
              </a:rPr>
              <a:t>./bin/windows/kafka-console-consumer.bat --bootstrap-server localhost:9092 --topic topic-1 --group topics-group1</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#Producer with a key</a:t>
            </a:r>
          </a:p>
          <a:p>
            <a:pPr>
              <a:lnSpc>
                <a:spcPct val="90000"/>
              </a:lnSpc>
              <a:spcAft>
                <a:spcPts val="600"/>
              </a:spcAft>
            </a:pPr>
            <a:r>
              <a:rPr lang="en-US" sz="1200" dirty="0">
                <a:solidFill>
                  <a:srgbClr val="FFFFFF"/>
                </a:solidFill>
              </a:rPr>
              <a:t>./bin/windows/kafka-console-producer.bat --broker-list localhost:9092 --topic topic-1 --property </a:t>
            </a:r>
            <a:r>
              <a:rPr lang="en-US" sz="1200" dirty="0" err="1">
                <a:solidFill>
                  <a:srgbClr val="FFFFFF"/>
                </a:solidFill>
              </a:rPr>
              <a:t>parse.key</a:t>
            </a:r>
            <a:r>
              <a:rPr lang="en-US" sz="1200" dirty="0">
                <a:solidFill>
                  <a:srgbClr val="FFFFFF"/>
                </a:solidFill>
              </a:rPr>
              <a:t>=true --property </a:t>
            </a:r>
            <a:r>
              <a:rPr lang="en-US" sz="1200" dirty="0" err="1">
                <a:solidFill>
                  <a:srgbClr val="FFFFFF"/>
                </a:solidFill>
              </a:rPr>
              <a:t>key.separator</a:t>
            </a:r>
            <a:r>
              <a:rPr lang="en-US" sz="1200" dirty="0">
                <a:solidFill>
                  <a:srgbClr val="FFFFFF"/>
                </a:solidFill>
              </a:rPr>
              <a:t>=":"</a:t>
            </a:r>
          </a:p>
          <a:p>
            <a:pPr>
              <a:lnSpc>
                <a:spcPct val="90000"/>
              </a:lnSpc>
              <a:spcAft>
                <a:spcPts val="600"/>
              </a:spcAft>
            </a:pPr>
            <a:endParaRPr lang="en-US" sz="1200" dirty="0">
              <a:solidFill>
                <a:srgbClr val="FFFFFF"/>
              </a:solidFill>
            </a:endParaRPr>
          </a:p>
          <a:p>
            <a:pPr>
              <a:lnSpc>
                <a:spcPct val="90000"/>
              </a:lnSpc>
              <a:spcAft>
                <a:spcPts val="600"/>
              </a:spcAft>
            </a:pPr>
            <a:r>
              <a:rPr lang="en-US" sz="1200" b="1" dirty="0">
                <a:solidFill>
                  <a:srgbClr val="FFFFFF"/>
                </a:solidFill>
              </a:rPr>
              <a:t>#consumer group with print key and consumer per partition</a:t>
            </a:r>
          </a:p>
          <a:p>
            <a:pPr>
              <a:lnSpc>
                <a:spcPct val="90000"/>
              </a:lnSpc>
              <a:spcAft>
                <a:spcPts val="600"/>
              </a:spcAft>
            </a:pPr>
            <a:r>
              <a:rPr lang="en-US" sz="1200" dirty="0">
                <a:solidFill>
                  <a:srgbClr val="FFFFFF"/>
                </a:solidFill>
              </a:rPr>
              <a:t>./bin/windows/kafka-console-consumer.bat --bootstrap-server localhost:9092 -topic topic-1 --group topics-group1 --property </a:t>
            </a:r>
            <a:r>
              <a:rPr lang="en-US" sz="1200" dirty="0" err="1">
                <a:solidFill>
                  <a:srgbClr val="FFFFFF"/>
                </a:solidFill>
              </a:rPr>
              <a:t>print.key</a:t>
            </a:r>
            <a:r>
              <a:rPr lang="en-US" sz="1200" dirty="0">
                <a:solidFill>
                  <a:srgbClr val="FFFFFF"/>
                </a:solidFill>
              </a:rPr>
              <a:t>=true --property </a:t>
            </a:r>
            <a:r>
              <a:rPr lang="en-US" sz="1200" dirty="0" err="1">
                <a:solidFill>
                  <a:srgbClr val="FFFFFF"/>
                </a:solidFill>
              </a:rPr>
              <a:t>key.separator</a:t>
            </a:r>
            <a:r>
              <a:rPr lang="en-US" sz="1200" dirty="0">
                <a:solidFill>
                  <a:srgbClr val="FFFFFF"/>
                </a:solidFill>
              </a:rPr>
              <a:t>=":"</a:t>
            </a:r>
          </a:p>
          <a:p>
            <a:pPr>
              <a:lnSpc>
                <a:spcPct val="90000"/>
              </a:lnSpc>
              <a:spcAft>
                <a:spcPts val="600"/>
              </a:spcAft>
            </a:pPr>
            <a:endParaRPr lang="en-US" sz="1200" dirty="0">
              <a:solidFill>
                <a:srgbClr val="FFFFFF"/>
              </a:solidFill>
            </a:endParaRPr>
          </a:p>
          <a:p>
            <a:pPr>
              <a:lnSpc>
                <a:spcPct val="90000"/>
              </a:lnSpc>
              <a:spcAft>
                <a:spcPts val="600"/>
              </a:spcAft>
            </a:pPr>
            <a:endParaRPr lang="en-US" sz="1200" dirty="0">
              <a:solidFill>
                <a:srgbClr val="FFFFFF"/>
              </a:solidFill>
            </a:endParaRPr>
          </a:p>
        </p:txBody>
      </p:sp>
      <p:sp>
        <p:nvSpPr>
          <p:cNvPr id="3" name="Footer Placeholder 2">
            <a:extLst>
              <a:ext uri="{FF2B5EF4-FFF2-40B4-BE49-F238E27FC236}">
                <a16:creationId xmlns:a16="http://schemas.microsoft.com/office/drawing/2014/main" id="{8DCE0EF9-6278-409A-B991-7BFCBB93CA36}"/>
              </a:ext>
            </a:extLst>
          </p:cNvPr>
          <p:cNvSpPr>
            <a:spLocks noGrp="1"/>
          </p:cNvSpPr>
          <p:nvPr>
            <p:ph type="ftr" sz="quarter" idx="11"/>
          </p:nvPr>
        </p:nvSpPr>
        <p:spPr/>
        <p:txBody>
          <a:bodyPr/>
          <a:lstStyle/>
          <a:p>
            <a:r>
              <a:rPr lang="en-US"/>
              <a:t>www.learnmodeon.com</a:t>
            </a:r>
          </a:p>
        </p:txBody>
      </p:sp>
      <p:sp>
        <p:nvSpPr>
          <p:cNvPr id="4" name="Slide Number Placeholder 3">
            <a:extLst>
              <a:ext uri="{FF2B5EF4-FFF2-40B4-BE49-F238E27FC236}">
                <a16:creationId xmlns:a16="http://schemas.microsoft.com/office/drawing/2014/main" id="{B3D01845-CF01-4696-8D8C-AFAF23D1D08E}"/>
              </a:ext>
            </a:extLst>
          </p:cNvPr>
          <p:cNvSpPr>
            <a:spLocks noGrp="1"/>
          </p:cNvSpPr>
          <p:nvPr>
            <p:ph type="sldNum" sz="quarter" idx="12"/>
          </p:nvPr>
        </p:nvSpPr>
        <p:spPr/>
        <p:txBody>
          <a:bodyPr/>
          <a:lstStyle/>
          <a:p>
            <a:fld id="{212577BB-E41F-49E5-B5D1-BAB8AA66481F}" type="slidenum">
              <a:rPr lang="en-US" smtClean="0"/>
              <a:t>11</a:t>
            </a:fld>
            <a:endParaRPr lang="en-US"/>
          </a:p>
        </p:txBody>
      </p:sp>
    </p:spTree>
    <p:extLst>
      <p:ext uri="{BB962C8B-B14F-4D97-AF65-F5344CB8AC3E}">
        <p14:creationId xmlns:p14="http://schemas.microsoft.com/office/powerpoint/2010/main" val="33351784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C613-66B2-40DA-A402-C911C4B1A776}"/>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A39DCDCF-2DF4-4374-88CD-34024A207512}"/>
              </a:ext>
            </a:extLst>
          </p:cNvPr>
          <p:cNvSpPr>
            <a:spLocks noGrp="1"/>
          </p:cNvSpPr>
          <p:nvPr>
            <p:ph idx="1"/>
          </p:nvPr>
        </p:nvSpPr>
        <p:spPr/>
        <p:txBody>
          <a:bodyPr>
            <a:normAutofit lnSpcReduction="10000"/>
          </a:bodyPr>
          <a:lstStyle/>
          <a:p>
            <a:pPr marL="514350" indent="-514350">
              <a:buAutoNum type="arabicPeriod"/>
            </a:pPr>
            <a:r>
              <a:rPr lang="en-US" dirty="0"/>
              <a:t>Produce a message into a topic and consume it from multiple consumers.</a:t>
            </a:r>
          </a:p>
          <a:p>
            <a:pPr marL="971550" lvl="1" indent="-514350">
              <a:buFont typeface="+mj-lt"/>
              <a:buAutoNum type="alphaLcPeriod"/>
            </a:pPr>
            <a:r>
              <a:rPr lang="en-US" dirty="0"/>
              <a:t>Observe each consumer gets a copy of message.</a:t>
            </a:r>
          </a:p>
          <a:p>
            <a:pPr marL="971550" lvl="1" indent="-514350">
              <a:buFont typeface="+mj-lt"/>
              <a:buAutoNum type="alphaLcPeriod"/>
            </a:pPr>
            <a:r>
              <a:rPr lang="en-US" dirty="0"/>
              <a:t>Messages without keys are evenly distributes across partitions.</a:t>
            </a:r>
          </a:p>
          <a:p>
            <a:pPr marL="514350" indent="-514350">
              <a:buAutoNum type="arabicPeriod"/>
            </a:pPr>
            <a:r>
              <a:rPr lang="en-US" dirty="0"/>
              <a:t>List the topics that are available.</a:t>
            </a:r>
          </a:p>
          <a:p>
            <a:pPr marL="514350" indent="-514350">
              <a:buAutoNum type="arabicPeriod"/>
            </a:pPr>
            <a:r>
              <a:rPr lang="en-US" dirty="0"/>
              <a:t>Produce a message with key &amp; value and consume it with multiple consumers from a single consumer group.</a:t>
            </a:r>
          </a:p>
          <a:p>
            <a:pPr marL="971550" lvl="1" indent="-514350">
              <a:buFont typeface="+mj-lt"/>
              <a:buAutoNum type="alphaLcPeriod"/>
            </a:pPr>
            <a:r>
              <a:rPr lang="en-US" dirty="0"/>
              <a:t>Observe each consumer group gets a copy of message.</a:t>
            </a:r>
          </a:p>
          <a:p>
            <a:pPr marL="971550" lvl="1" indent="-514350">
              <a:buFont typeface="+mj-lt"/>
              <a:buAutoNum type="alphaLcPeriod"/>
            </a:pPr>
            <a:r>
              <a:rPr lang="en-US" dirty="0"/>
              <a:t>A message with similar key will always goes to same partition.</a:t>
            </a:r>
          </a:p>
          <a:p>
            <a:pPr marL="971550" lvl="1" indent="-514350">
              <a:buFont typeface="+mj-lt"/>
              <a:buAutoNum type="alphaLcPeriod"/>
            </a:pPr>
            <a:r>
              <a:rPr lang="en-US" dirty="0"/>
              <a:t>If consumers &gt; partitions in a consumer group, they remain inactive.</a:t>
            </a:r>
          </a:p>
          <a:p>
            <a:pPr marL="514350" indent="-514350">
              <a:buAutoNum type="arabicPeriod"/>
            </a:pPr>
            <a:r>
              <a:rPr lang="en-US" dirty="0"/>
              <a:t>Delete the topic.</a:t>
            </a:r>
          </a:p>
          <a:p>
            <a:pPr marL="514350" indent="-514350">
              <a:buAutoNum type="arabicPeriod"/>
            </a:pPr>
            <a:endParaRPr lang="en-US" dirty="0"/>
          </a:p>
          <a:p>
            <a:pPr marL="971550" lvl="1" indent="-514350">
              <a:buAutoNum type="arabicPeriod"/>
            </a:pPr>
            <a:endParaRPr lang="en-US" dirty="0"/>
          </a:p>
        </p:txBody>
      </p:sp>
      <p:sp>
        <p:nvSpPr>
          <p:cNvPr id="7" name="TextBox 6">
            <a:extLst>
              <a:ext uri="{FF2B5EF4-FFF2-40B4-BE49-F238E27FC236}">
                <a16:creationId xmlns:a16="http://schemas.microsoft.com/office/drawing/2014/main" id="{D5DCE2AB-06D4-450A-82AD-16D11E198401}"/>
              </a:ext>
            </a:extLst>
          </p:cNvPr>
          <p:cNvSpPr txBox="1"/>
          <p:nvPr/>
        </p:nvSpPr>
        <p:spPr>
          <a:xfrm>
            <a:off x="7077748" y="6396335"/>
            <a:ext cx="4687565" cy="461665"/>
          </a:xfrm>
          <a:prstGeom prst="rect">
            <a:avLst/>
          </a:prstGeom>
          <a:noFill/>
        </p:spPr>
        <p:txBody>
          <a:bodyPr wrap="none" rtlCol="0">
            <a:spAutoFit/>
          </a:bodyPr>
          <a:lstStyle/>
          <a:p>
            <a:r>
              <a:rPr lang="en-US" sz="1200" dirty="0"/>
              <a:t>Finding difficult? Check about Apache Kafka on </a:t>
            </a:r>
            <a:r>
              <a:rPr lang="en-US" sz="1200" dirty="0">
                <a:hlinkClick r:id="rId2"/>
              </a:rPr>
              <a:t>www.learnmodeon.com</a:t>
            </a:r>
            <a:r>
              <a:rPr lang="en-US" sz="1200" dirty="0"/>
              <a:t> </a:t>
            </a:r>
          </a:p>
          <a:p>
            <a:endParaRPr lang="en-US" sz="1200" dirty="0"/>
          </a:p>
        </p:txBody>
      </p:sp>
      <p:sp>
        <p:nvSpPr>
          <p:cNvPr id="4" name="Footer Placeholder 3">
            <a:extLst>
              <a:ext uri="{FF2B5EF4-FFF2-40B4-BE49-F238E27FC236}">
                <a16:creationId xmlns:a16="http://schemas.microsoft.com/office/drawing/2014/main" id="{7BE49580-48D2-4254-AB67-C93EAD6AB156}"/>
              </a:ext>
            </a:extLst>
          </p:cNvPr>
          <p:cNvSpPr>
            <a:spLocks noGrp="1"/>
          </p:cNvSpPr>
          <p:nvPr>
            <p:ph type="ftr" sz="quarter" idx="11"/>
          </p:nvPr>
        </p:nvSpPr>
        <p:spPr/>
        <p:txBody>
          <a:bodyPr/>
          <a:lstStyle/>
          <a:p>
            <a:r>
              <a:rPr lang="en-US"/>
              <a:t>www.learnmodeon.com</a:t>
            </a:r>
          </a:p>
        </p:txBody>
      </p:sp>
      <p:sp>
        <p:nvSpPr>
          <p:cNvPr id="5" name="Slide Number Placeholder 4">
            <a:extLst>
              <a:ext uri="{FF2B5EF4-FFF2-40B4-BE49-F238E27FC236}">
                <a16:creationId xmlns:a16="http://schemas.microsoft.com/office/drawing/2014/main" id="{60DBC75C-5C9B-47B0-9B6F-1AF6D5203E94}"/>
              </a:ext>
            </a:extLst>
          </p:cNvPr>
          <p:cNvSpPr>
            <a:spLocks noGrp="1"/>
          </p:cNvSpPr>
          <p:nvPr>
            <p:ph type="sldNum" sz="quarter" idx="12"/>
          </p:nvPr>
        </p:nvSpPr>
        <p:spPr/>
        <p:txBody>
          <a:bodyPr/>
          <a:lstStyle/>
          <a:p>
            <a:fld id="{212577BB-E41F-49E5-B5D1-BAB8AA66481F}" type="slidenum">
              <a:rPr lang="en-US" smtClean="0"/>
              <a:t>12</a:t>
            </a:fld>
            <a:endParaRPr lang="en-US"/>
          </a:p>
        </p:txBody>
      </p:sp>
    </p:spTree>
    <p:extLst>
      <p:ext uri="{BB962C8B-B14F-4D97-AF65-F5344CB8AC3E}">
        <p14:creationId xmlns:p14="http://schemas.microsoft.com/office/powerpoint/2010/main" val="141294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1CC-8E60-488A-9F52-884AB2C832C4}"/>
              </a:ext>
            </a:extLst>
          </p:cNvPr>
          <p:cNvSpPr>
            <a:spLocks noGrp="1"/>
          </p:cNvSpPr>
          <p:nvPr>
            <p:ph type="title"/>
          </p:nvPr>
        </p:nvSpPr>
        <p:spPr>
          <a:xfrm rot="19038673">
            <a:off x="1670855" y="2426988"/>
            <a:ext cx="7239113" cy="1325563"/>
          </a:xfrm>
        </p:spPr>
        <p:txBody>
          <a:bodyPr/>
          <a:lstStyle/>
          <a:p>
            <a:pPr algn="ctr"/>
            <a:r>
              <a:rPr lang="en-US" b="1" dirty="0"/>
              <a:t>Thank You</a:t>
            </a:r>
          </a:p>
        </p:txBody>
      </p:sp>
      <p:sp>
        <p:nvSpPr>
          <p:cNvPr id="3" name="Footer Placeholder 2">
            <a:extLst>
              <a:ext uri="{FF2B5EF4-FFF2-40B4-BE49-F238E27FC236}">
                <a16:creationId xmlns:a16="http://schemas.microsoft.com/office/drawing/2014/main" id="{FA68725B-12A8-45A0-9024-8320310198D5}"/>
              </a:ext>
            </a:extLst>
          </p:cNvPr>
          <p:cNvSpPr>
            <a:spLocks noGrp="1"/>
          </p:cNvSpPr>
          <p:nvPr>
            <p:ph type="ftr" sz="quarter" idx="11"/>
          </p:nvPr>
        </p:nvSpPr>
        <p:spPr/>
        <p:txBody>
          <a:bodyPr/>
          <a:lstStyle/>
          <a:p>
            <a:r>
              <a:rPr lang="en-US"/>
              <a:t>www.learnmodeon.com</a:t>
            </a:r>
          </a:p>
        </p:txBody>
      </p:sp>
      <p:sp>
        <p:nvSpPr>
          <p:cNvPr id="4" name="Slide Number Placeholder 3">
            <a:extLst>
              <a:ext uri="{FF2B5EF4-FFF2-40B4-BE49-F238E27FC236}">
                <a16:creationId xmlns:a16="http://schemas.microsoft.com/office/drawing/2014/main" id="{4886445C-A8D4-4119-A5EF-584816F05B76}"/>
              </a:ext>
            </a:extLst>
          </p:cNvPr>
          <p:cNvSpPr>
            <a:spLocks noGrp="1"/>
          </p:cNvSpPr>
          <p:nvPr>
            <p:ph type="sldNum" sz="quarter" idx="12"/>
          </p:nvPr>
        </p:nvSpPr>
        <p:spPr/>
        <p:txBody>
          <a:bodyPr/>
          <a:lstStyle/>
          <a:p>
            <a:fld id="{212577BB-E41F-49E5-B5D1-BAB8AA66481F}" type="slidenum">
              <a:rPr lang="en-US" smtClean="0"/>
              <a:t>13</a:t>
            </a:fld>
            <a:endParaRPr lang="en-US"/>
          </a:p>
        </p:txBody>
      </p:sp>
    </p:spTree>
    <p:extLst>
      <p:ext uri="{BB962C8B-B14F-4D97-AF65-F5344CB8AC3E}">
        <p14:creationId xmlns:p14="http://schemas.microsoft.com/office/powerpoint/2010/main" val="39340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F214-84E0-45ED-A85F-9D445D609FC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76AA6E0-C8D0-46E5-9F41-C664D54197A5}"/>
              </a:ext>
            </a:extLst>
          </p:cNvPr>
          <p:cNvSpPr>
            <a:spLocks noGrp="1"/>
          </p:cNvSpPr>
          <p:nvPr>
            <p:ph idx="1"/>
          </p:nvPr>
        </p:nvSpPr>
        <p:spPr/>
        <p:txBody>
          <a:bodyPr/>
          <a:lstStyle/>
          <a:p>
            <a:r>
              <a:rPr lang="en-US" dirty="0"/>
              <a:t>What is Apache Kafka?</a:t>
            </a:r>
          </a:p>
          <a:p>
            <a:r>
              <a:rPr lang="en-US" dirty="0"/>
              <a:t>Terminology</a:t>
            </a:r>
          </a:p>
          <a:p>
            <a:r>
              <a:rPr lang="en-US" dirty="0"/>
              <a:t>Cluster &amp; Replication Factor</a:t>
            </a:r>
          </a:p>
          <a:p>
            <a:r>
              <a:rPr lang="en-US" dirty="0"/>
              <a:t>Producers &amp; Consumers</a:t>
            </a:r>
          </a:p>
          <a:p>
            <a:r>
              <a:rPr lang="en-US" dirty="0"/>
              <a:t>Zookeeper</a:t>
            </a:r>
          </a:p>
          <a:p>
            <a:r>
              <a:rPr lang="en-US" dirty="0"/>
              <a:t>Hands-on</a:t>
            </a:r>
          </a:p>
          <a:p>
            <a:endParaRPr lang="en-US" dirty="0"/>
          </a:p>
        </p:txBody>
      </p:sp>
      <p:sp>
        <p:nvSpPr>
          <p:cNvPr id="4" name="Footer Placeholder 3">
            <a:extLst>
              <a:ext uri="{FF2B5EF4-FFF2-40B4-BE49-F238E27FC236}">
                <a16:creationId xmlns:a16="http://schemas.microsoft.com/office/drawing/2014/main" id="{E493EBAF-80E4-4083-B267-58BCD00DAFE8}"/>
              </a:ext>
            </a:extLst>
          </p:cNvPr>
          <p:cNvSpPr>
            <a:spLocks noGrp="1"/>
          </p:cNvSpPr>
          <p:nvPr>
            <p:ph type="ftr" sz="quarter" idx="11"/>
          </p:nvPr>
        </p:nvSpPr>
        <p:spPr/>
        <p:txBody>
          <a:bodyPr/>
          <a:lstStyle/>
          <a:p>
            <a:r>
              <a:rPr lang="en-US"/>
              <a:t>www.learnmodeon.com</a:t>
            </a:r>
          </a:p>
        </p:txBody>
      </p:sp>
      <p:sp>
        <p:nvSpPr>
          <p:cNvPr id="5" name="Slide Number Placeholder 4">
            <a:extLst>
              <a:ext uri="{FF2B5EF4-FFF2-40B4-BE49-F238E27FC236}">
                <a16:creationId xmlns:a16="http://schemas.microsoft.com/office/drawing/2014/main" id="{1F4D30DA-36A5-4D6B-959F-0BB6D1755B9E}"/>
              </a:ext>
            </a:extLst>
          </p:cNvPr>
          <p:cNvSpPr>
            <a:spLocks noGrp="1"/>
          </p:cNvSpPr>
          <p:nvPr>
            <p:ph type="sldNum" sz="quarter" idx="12"/>
          </p:nvPr>
        </p:nvSpPr>
        <p:spPr/>
        <p:txBody>
          <a:bodyPr/>
          <a:lstStyle/>
          <a:p>
            <a:fld id="{212577BB-E41F-49E5-B5D1-BAB8AA66481F}" type="slidenum">
              <a:rPr lang="en-US" smtClean="0"/>
              <a:t>2</a:t>
            </a:fld>
            <a:endParaRPr lang="en-US"/>
          </a:p>
        </p:txBody>
      </p:sp>
    </p:spTree>
    <p:extLst>
      <p:ext uri="{BB962C8B-B14F-4D97-AF65-F5344CB8AC3E}">
        <p14:creationId xmlns:p14="http://schemas.microsoft.com/office/powerpoint/2010/main" val="114802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799E1-1E86-44C0-9572-FF471DE7BF58}"/>
              </a:ext>
            </a:extLst>
          </p:cNvPr>
          <p:cNvSpPr>
            <a:spLocks noGrp="1"/>
          </p:cNvSpPr>
          <p:nvPr>
            <p:ph type="title"/>
          </p:nvPr>
        </p:nvSpPr>
        <p:spPr>
          <a:xfrm>
            <a:off x="630936" y="639520"/>
            <a:ext cx="3429000" cy="1719072"/>
          </a:xfrm>
        </p:spPr>
        <p:txBody>
          <a:bodyPr anchor="b">
            <a:normAutofit/>
          </a:bodyPr>
          <a:lstStyle/>
          <a:p>
            <a:r>
              <a:rPr lang="en-US" sz="4200"/>
              <a:t>What is Apache Kafka?</a:t>
            </a:r>
          </a:p>
        </p:txBody>
      </p:sp>
      <p:sp>
        <p:nvSpPr>
          <p:cNvPr id="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1664BC-20B8-4121-8FFA-98AA5FD6B447}"/>
              </a:ext>
            </a:extLst>
          </p:cNvPr>
          <p:cNvSpPr>
            <a:spLocks noGrp="1"/>
          </p:cNvSpPr>
          <p:nvPr>
            <p:ph idx="1"/>
          </p:nvPr>
        </p:nvSpPr>
        <p:spPr>
          <a:xfrm>
            <a:off x="630936" y="2807208"/>
            <a:ext cx="3429000" cy="3410712"/>
          </a:xfrm>
        </p:spPr>
        <p:txBody>
          <a:bodyPr anchor="t">
            <a:normAutofit/>
          </a:bodyPr>
          <a:lstStyle/>
          <a:p>
            <a:r>
              <a:rPr lang="en-US" sz="1200" dirty="0"/>
              <a:t>Created By LinkedIn, now opensource maintained by Confluent</a:t>
            </a:r>
          </a:p>
          <a:p>
            <a:r>
              <a:rPr lang="en-US" sz="1200" dirty="0"/>
              <a:t>Distributed, resilient, fault tolerant event streaming platform</a:t>
            </a:r>
          </a:p>
          <a:p>
            <a:r>
              <a:rPr lang="en-US" sz="1200" dirty="0"/>
              <a:t>Horizontal scalable</a:t>
            </a:r>
          </a:p>
          <a:p>
            <a:pPr lvl="1"/>
            <a:r>
              <a:rPr lang="en-US" sz="1200" dirty="0"/>
              <a:t>100s of brokers</a:t>
            </a:r>
          </a:p>
          <a:p>
            <a:pPr lvl="1"/>
            <a:r>
              <a:rPr lang="en-US" sz="1200" dirty="0"/>
              <a:t>Can scale to millions of msgs/sec</a:t>
            </a:r>
          </a:p>
          <a:p>
            <a:r>
              <a:rPr lang="en-US" sz="1200" dirty="0"/>
              <a:t>High Performance (latency &lt; 10ms) – NRT</a:t>
            </a:r>
          </a:p>
          <a:p>
            <a:r>
              <a:rPr lang="en-US" sz="1200" dirty="0"/>
              <a:t>Used by 2000+ firms</a:t>
            </a:r>
          </a:p>
          <a:p>
            <a:pPr lvl="2"/>
            <a:r>
              <a:rPr lang="en-US" sz="1200" dirty="0"/>
              <a:t>Airbnb, LinkedIn, Netflix, Walmart, Uber etc.</a:t>
            </a:r>
          </a:p>
          <a:p>
            <a:r>
              <a:rPr lang="en-US" sz="1200" dirty="0"/>
              <a:t>Kafka used mainly as Transportation Mechanism</a:t>
            </a:r>
          </a:p>
        </p:txBody>
      </p:sp>
      <p:pic>
        <p:nvPicPr>
          <p:cNvPr id="4" name="Picture 3">
            <a:extLst>
              <a:ext uri="{FF2B5EF4-FFF2-40B4-BE49-F238E27FC236}">
                <a16:creationId xmlns:a16="http://schemas.microsoft.com/office/drawing/2014/main" id="{0CCA3DF2-4B14-45F2-B06F-B5AE25F2B97C}"/>
              </a:ext>
            </a:extLst>
          </p:cNvPr>
          <p:cNvPicPr>
            <a:picLocks noChangeAspect="1"/>
          </p:cNvPicPr>
          <p:nvPr/>
        </p:nvPicPr>
        <p:blipFill>
          <a:blip r:embed="rId2"/>
          <a:stretch>
            <a:fillRect/>
          </a:stretch>
        </p:blipFill>
        <p:spPr>
          <a:xfrm>
            <a:off x="4654296" y="1642663"/>
            <a:ext cx="6903720" cy="3572674"/>
          </a:xfrm>
          <a:prstGeom prst="rect">
            <a:avLst/>
          </a:prstGeom>
        </p:spPr>
      </p:pic>
      <p:sp>
        <p:nvSpPr>
          <p:cNvPr id="5" name="TextBox 4">
            <a:extLst>
              <a:ext uri="{FF2B5EF4-FFF2-40B4-BE49-F238E27FC236}">
                <a16:creationId xmlns:a16="http://schemas.microsoft.com/office/drawing/2014/main" id="{1E75238F-4380-4D11-94B6-3B119964979C}"/>
              </a:ext>
            </a:extLst>
          </p:cNvPr>
          <p:cNvSpPr txBox="1"/>
          <p:nvPr/>
        </p:nvSpPr>
        <p:spPr>
          <a:xfrm>
            <a:off x="6563360" y="5144217"/>
            <a:ext cx="4094480" cy="261610"/>
          </a:xfrm>
          <a:prstGeom prst="rect">
            <a:avLst/>
          </a:prstGeom>
          <a:noFill/>
        </p:spPr>
        <p:txBody>
          <a:bodyPr wrap="square" rtlCol="0">
            <a:spAutoFit/>
          </a:bodyPr>
          <a:lstStyle/>
          <a:p>
            <a:r>
              <a:rPr lang="en-US" sz="1050" dirty="0"/>
              <a:t>Source: https://kafka.apache.org/</a:t>
            </a:r>
          </a:p>
        </p:txBody>
      </p:sp>
      <p:sp>
        <p:nvSpPr>
          <p:cNvPr id="6" name="Footer Placeholder 5">
            <a:extLst>
              <a:ext uri="{FF2B5EF4-FFF2-40B4-BE49-F238E27FC236}">
                <a16:creationId xmlns:a16="http://schemas.microsoft.com/office/drawing/2014/main" id="{7853651D-3B32-4688-ACCC-8AFE9B46C2C7}"/>
              </a:ext>
            </a:extLst>
          </p:cNvPr>
          <p:cNvSpPr>
            <a:spLocks noGrp="1"/>
          </p:cNvSpPr>
          <p:nvPr>
            <p:ph type="ftr" sz="quarter" idx="11"/>
          </p:nvPr>
        </p:nvSpPr>
        <p:spPr/>
        <p:txBody>
          <a:bodyPr/>
          <a:lstStyle/>
          <a:p>
            <a:r>
              <a:rPr lang="en-US"/>
              <a:t>www.learnmodeon.com</a:t>
            </a:r>
          </a:p>
        </p:txBody>
      </p:sp>
      <p:sp>
        <p:nvSpPr>
          <p:cNvPr id="7" name="Slide Number Placeholder 6">
            <a:extLst>
              <a:ext uri="{FF2B5EF4-FFF2-40B4-BE49-F238E27FC236}">
                <a16:creationId xmlns:a16="http://schemas.microsoft.com/office/drawing/2014/main" id="{8355A959-D4DF-4F27-81B5-15C3EEA6F636}"/>
              </a:ext>
            </a:extLst>
          </p:cNvPr>
          <p:cNvSpPr>
            <a:spLocks noGrp="1"/>
          </p:cNvSpPr>
          <p:nvPr>
            <p:ph type="sldNum" sz="quarter" idx="12"/>
          </p:nvPr>
        </p:nvSpPr>
        <p:spPr/>
        <p:txBody>
          <a:bodyPr/>
          <a:lstStyle/>
          <a:p>
            <a:fld id="{212577BB-E41F-49E5-B5D1-BAB8AA66481F}" type="slidenum">
              <a:rPr lang="en-US" smtClean="0"/>
              <a:t>3</a:t>
            </a:fld>
            <a:endParaRPr lang="en-US"/>
          </a:p>
        </p:txBody>
      </p:sp>
    </p:spTree>
    <p:extLst>
      <p:ext uri="{BB962C8B-B14F-4D97-AF65-F5344CB8AC3E}">
        <p14:creationId xmlns:p14="http://schemas.microsoft.com/office/powerpoint/2010/main" val="415393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537D-D3A1-4D69-BEE4-0EC51CCB30AA}"/>
              </a:ext>
            </a:extLst>
          </p:cNvPr>
          <p:cNvSpPr>
            <a:spLocks noGrp="1"/>
          </p:cNvSpPr>
          <p:nvPr>
            <p:ph type="title"/>
          </p:nvPr>
        </p:nvSpPr>
        <p:spPr/>
        <p:txBody>
          <a:bodyPr/>
          <a:lstStyle/>
          <a:p>
            <a:r>
              <a:rPr lang="en-US" dirty="0"/>
              <a:t>Why Apache Kafka?</a:t>
            </a:r>
          </a:p>
        </p:txBody>
      </p:sp>
      <p:grpSp>
        <p:nvGrpSpPr>
          <p:cNvPr id="65" name="Group 64">
            <a:extLst>
              <a:ext uri="{FF2B5EF4-FFF2-40B4-BE49-F238E27FC236}">
                <a16:creationId xmlns:a16="http://schemas.microsoft.com/office/drawing/2014/main" id="{A3E43DB6-9FCE-4AA1-8DEE-6B9D6D42981C}"/>
              </a:ext>
            </a:extLst>
          </p:cNvPr>
          <p:cNvGrpSpPr/>
          <p:nvPr/>
        </p:nvGrpSpPr>
        <p:grpSpPr>
          <a:xfrm>
            <a:off x="105876" y="1741535"/>
            <a:ext cx="4533899" cy="3000375"/>
            <a:chOff x="1028701" y="2466975"/>
            <a:chExt cx="6753224" cy="3290888"/>
          </a:xfrm>
        </p:grpSpPr>
        <p:sp>
          <p:nvSpPr>
            <p:cNvPr id="4" name="Rectangle 3">
              <a:extLst>
                <a:ext uri="{FF2B5EF4-FFF2-40B4-BE49-F238E27FC236}">
                  <a16:creationId xmlns:a16="http://schemas.microsoft.com/office/drawing/2014/main" id="{DCF7FA9A-66EC-43CA-8777-D6F40E5BE1A3}"/>
                </a:ext>
              </a:extLst>
            </p:cNvPr>
            <p:cNvSpPr/>
            <p:nvPr/>
          </p:nvSpPr>
          <p:spPr>
            <a:xfrm>
              <a:off x="1362075" y="24765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9" name="Rectangle 8">
              <a:extLst>
                <a:ext uri="{FF2B5EF4-FFF2-40B4-BE49-F238E27FC236}">
                  <a16:creationId xmlns:a16="http://schemas.microsoft.com/office/drawing/2014/main" id="{BED43B9E-A6D7-43D0-BB73-563EDA3C6369}"/>
                </a:ext>
              </a:extLst>
            </p:cNvPr>
            <p:cNvSpPr/>
            <p:nvPr/>
          </p:nvSpPr>
          <p:spPr>
            <a:xfrm>
              <a:off x="3152775" y="24669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0" name="Rectangle 9">
              <a:extLst>
                <a:ext uri="{FF2B5EF4-FFF2-40B4-BE49-F238E27FC236}">
                  <a16:creationId xmlns:a16="http://schemas.microsoft.com/office/drawing/2014/main" id="{613CFC45-8A7E-4BCB-8C54-44F866D115BE}"/>
                </a:ext>
              </a:extLst>
            </p:cNvPr>
            <p:cNvSpPr/>
            <p:nvPr/>
          </p:nvSpPr>
          <p:spPr>
            <a:xfrm>
              <a:off x="6524625" y="2481263"/>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1" name="Rectangle 10">
              <a:extLst>
                <a:ext uri="{FF2B5EF4-FFF2-40B4-BE49-F238E27FC236}">
                  <a16:creationId xmlns:a16="http://schemas.microsoft.com/office/drawing/2014/main" id="{0444BAC4-7C1A-4254-9DD0-7719A725631F}"/>
                </a:ext>
              </a:extLst>
            </p:cNvPr>
            <p:cNvSpPr/>
            <p:nvPr/>
          </p:nvSpPr>
          <p:spPr>
            <a:xfrm>
              <a:off x="4838700" y="24765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2" name="Rectangle 11">
              <a:extLst>
                <a:ext uri="{FF2B5EF4-FFF2-40B4-BE49-F238E27FC236}">
                  <a16:creationId xmlns:a16="http://schemas.microsoft.com/office/drawing/2014/main" id="{87A2C414-6236-4C7C-95A1-0ACAB322F22A}"/>
                </a:ext>
              </a:extLst>
            </p:cNvPr>
            <p:cNvSpPr/>
            <p:nvPr/>
          </p:nvSpPr>
          <p:spPr>
            <a:xfrm>
              <a:off x="1285875" y="52863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15" name="Rectangle 14">
              <a:extLst>
                <a:ext uri="{FF2B5EF4-FFF2-40B4-BE49-F238E27FC236}">
                  <a16:creationId xmlns:a16="http://schemas.microsoft.com/office/drawing/2014/main" id="{FA2E69A0-6C92-4135-ADDB-76B9BB56B04D}"/>
                </a:ext>
              </a:extLst>
            </p:cNvPr>
            <p:cNvSpPr/>
            <p:nvPr/>
          </p:nvSpPr>
          <p:spPr>
            <a:xfrm>
              <a:off x="3076575" y="527685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sp>
          <p:nvSpPr>
            <p:cNvPr id="16" name="Rectangle 15">
              <a:extLst>
                <a:ext uri="{FF2B5EF4-FFF2-40B4-BE49-F238E27FC236}">
                  <a16:creationId xmlns:a16="http://schemas.microsoft.com/office/drawing/2014/main" id="{0FC286C4-7632-4007-B1A2-B561D379DE53}"/>
                </a:ext>
              </a:extLst>
            </p:cNvPr>
            <p:cNvSpPr/>
            <p:nvPr/>
          </p:nvSpPr>
          <p:spPr>
            <a:xfrm>
              <a:off x="6448425" y="5291138"/>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17" name="Rectangle 16">
              <a:extLst>
                <a:ext uri="{FF2B5EF4-FFF2-40B4-BE49-F238E27FC236}">
                  <a16:creationId xmlns:a16="http://schemas.microsoft.com/office/drawing/2014/main" id="{857B8ECA-55E7-48E1-9F69-DBED045225AB}"/>
                </a:ext>
              </a:extLst>
            </p:cNvPr>
            <p:cNvSpPr/>
            <p:nvPr/>
          </p:nvSpPr>
          <p:spPr>
            <a:xfrm>
              <a:off x="4762500" y="52863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cxnSp>
          <p:nvCxnSpPr>
            <p:cNvPr id="19" name="Straight Arrow Connector 18">
              <a:extLst>
                <a:ext uri="{FF2B5EF4-FFF2-40B4-BE49-F238E27FC236}">
                  <a16:creationId xmlns:a16="http://schemas.microsoft.com/office/drawing/2014/main" id="{013270E5-D016-42CA-A9B1-61BA29E4C95B}"/>
                </a:ext>
              </a:extLst>
            </p:cNvPr>
            <p:cNvCxnSpPr>
              <a:cxnSpLocks/>
            </p:cNvCxnSpPr>
            <p:nvPr/>
          </p:nvCxnSpPr>
          <p:spPr>
            <a:xfrm>
              <a:off x="1704975" y="2943224"/>
              <a:ext cx="1" cy="233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C31954-1B31-45FB-8509-0EDAA135514F}"/>
                </a:ext>
              </a:extLst>
            </p:cNvPr>
            <p:cNvCxnSpPr>
              <a:cxnSpLocks/>
            </p:cNvCxnSpPr>
            <p:nvPr/>
          </p:nvCxnSpPr>
          <p:spPr>
            <a:xfrm>
              <a:off x="3686175" y="2962275"/>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4B0D32-60DD-433E-9E4B-5A418D680973}"/>
                </a:ext>
              </a:extLst>
            </p:cNvPr>
            <p:cNvCxnSpPr>
              <a:cxnSpLocks/>
            </p:cNvCxnSpPr>
            <p:nvPr/>
          </p:nvCxnSpPr>
          <p:spPr>
            <a:xfrm>
              <a:off x="5562600" y="2976562"/>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6CCEF8-C69F-421D-9807-1D44E120B947}"/>
                </a:ext>
              </a:extLst>
            </p:cNvPr>
            <p:cNvCxnSpPr>
              <a:cxnSpLocks/>
            </p:cNvCxnSpPr>
            <p:nvPr/>
          </p:nvCxnSpPr>
          <p:spPr>
            <a:xfrm>
              <a:off x="7067550" y="2971800"/>
              <a:ext cx="0" cy="2314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D599126-9A15-49DB-BA7C-4AF46608BE85}"/>
                </a:ext>
              </a:extLst>
            </p:cNvPr>
            <p:cNvCxnSpPr>
              <a:cxnSpLocks/>
            </p:cNvCxnSpPr>
            <p:nvPr/>
          </p:nvCxnSpPr>
          <p:spPr>
            <a:xfrm flipH="1">
              <a:off x="1666875" y="2971800"/>
              <a:ext cx="2000250" cy="2305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DDE06E-5AB5-48F2-8FA1-05E3CCA47B97}"/>
                </a:ext>
              </a:extLst>
            </p:cNvPr>
            <p:cNvCxnSpPr>
              <a:cxnSpLocks/>
              <a:stCxn id="11" idx="2"/>
            </p:cNvCxnSpPr>
            <p:nvPr/>
          </p:nvCxnSpPr>
          <p:spPr>
            <a:xfrm flipH="1">
              <a:off x="3771900" y="2943225"/>
              <a:ext cx="1695450" cy="231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C62C84-55BE-44CE-A8F2-E1DD57B5BB08}"/>
                </a:ext>
              </a:extLst>
            </p:cNvPr>
            <p:cNvCxnSpPr>
              <a:cxnSpLocks/>
            </p:cNvCxnSpPr>
            <p:nvPr/>
          </p:nvCxnSpPr>
          <p:spPr>
            <a:xfrm flipH="1">
              <a:off x="5676900" y="2900364"/>
              <a:ext cx="1409701" cy="235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CF6065A-E9B6-4623-9792-3C4D3BBE0AA7}"/>
                </a:ext>
              </a:extLst>
            </p:cNvPr>
            <p:cNvCxnSpPr>
              <a:cxnSpLocks/>
              <a:endCxn id="15" idx="0"/>
            </p:cNvCxnSpPr>
            <p:nvPr/>
          </p:nvCxnSpPr>
          <p:spPr>
            <a:xfrm flipH="1">
              <a:off x="3705225" y="2957513"/>
              <a:ext cx="3295652" cy="2319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58F7E7D-A2CE-4B30-9949-E3B3A2A7C614}"/>
                </a:ext>
              </a:extLst>
            </p:cNvPr>
            <p:cNvCxnSpPr>
              <a:cxnSpLocks/>
            </p:cNvCxnSpPr>
            <p:nvPr/>
          </p:nvCxnSpPr>
          <p:spPr>
            <a:xfrm flipH="1">
              <a:off x="1762126" y="2957513"/>
              <a:ext cx="3705227" cy="230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2541C34-8A42-4EC2-B143-366C8172E4CB}"/>
                </a:ext>
              </a:extLst>
            </p:cNvPr>
            <p:cNvSpPr txBox="1"/>
            <p:nvPr/>
          </p:nvSpPr>
          <p:spPr>
            <a:xfrm>
              <a:off x="1028701" y="4101073"/>
              <a:ext cx="1381122" cy="405093"/>
            </a:xfrm>
            <a:prstGeom prst="rect">
              <a:avLst/>
            </a:prstGeom>
            <a:noFill/>
          </p:spPr>
          <p:txBody>
            <a:bodyPr wrap="square" rtlCol="0">
              <a:spAutoFit/>
            </a:bodyPr>
            <a:lstStyle/>
            <a:p>
              <a:r>
                <a:rPr lang="en-US" dirty="0"/>
                <a:t>DATA</a:t>
              </a:r>
            </a:p>
          </p:txBody>
        </p:sp>
        <p:sp>
          <p:nvSpPr>
            <p:cNvPr id="39" name="TextBox 38">
              <a:extLst>
                <a:ext uri="{FF2B5EF4-FFF2-40B4-BE49-F238E27FC236}">
                  <a16:creationId xmlns:a16="http://schemas.microsoft.com/office/drawing/2014/main" id="{5AB493BD-6479-441C-8966-24514262363A}"/>
                </a:ext>
              </a:extLst>
            </p:cNvPr>
            <p:cNvSpPr txBox="1"/>
            <p:nvPr/>
          </p:nvSpPr>
          <p:spPr>
            <a:xfrm>
              <a:off x="6477000" y="4001570"/>
              <a:ext cx="1076325" cy="405093"/>
            </a:xfrm>
            <a:prstGeom prst="rect">
              <a:avLst/>
            </a:prstGeom>
            <a:noFill/>
          </p:spPr>
          <p:txBody>
            <a:bodyPr wrap="square" rtlCol="0">
              <a:spAutoFit/>
            </a:bodyPr>
            <a:lstStyle/>
            <a:p>
              <a:r>
                <a:rPr lang="en-US" dirty="0"/>
                <a:t>DATA</a:t>
              </a:r>
            </a:p>
          </p:txBody>
        </p:sp>
        <p:sp>
          <p:nvSpPr>
            <p:cNvPr id="40" name="TextBox 39">
              <a:extLst>
                <a:ext uri="{FF2B5EF4-FFF2-40B4-BE49-F238E27FC236}">
                  <a16:creationId xmlns:a16="http://schemas.microsoft.com/office/drawing/2014/main" id="{65DA2C91-5244-464E-973F-0F66A7FCEA24}"/>
                </a:ext>
              </a:extLst>
            </p:cNvPr>
            <p:cNvSpPr txBox="1"/>
            <p:nvPr/>
          </p:nvSpPr>
          <p:spPr>
            <a:xfrm>
              <a:off x="3848099" y="4001570"/>
              <a:ext cx="1076326" cy="405093"/>
            </a:xfrm>
            <a:prstGeom prst="rect">
              <a:avLst/>
            </a:prstGeom>
            <a:noFill/>
          </p:spPr>
          <p:txBody>
            <a:bodyPr wrap="square" rtlCol="0">
              <a:spAutoFit/>
            </a:bodyPr>
            <a:lstStyle/>
            <a:p>
              <a:r>
                <a:rPr lang="en-US" dirty="0"/>
                <a:t>DATA</a:t>
              </a:r>
            </a:p>
          </p:txBody>
        </p:sp>
        <p:cxnSp>
          <p:nvCxnSpPr>
            <p:cNvPr id="41" name="Straight Arrow Connector 40">
              <a:extLst>
                <a:ext uri="{FF2B5EF4-FFF2-40B4-BE49-F238E27FC236}">
                  <a16:creationId xmlns:a16="http://schemas.microsoft.com/office/drawing/2014/main" id="{6EA12E08-7113-43F5-BA02-F6218198F9FE}"/>
                </a:ext>
              </a:extLst>
            </p:cNvPr>
            <p:cNvCxnSpPr>
              <a:cxnSpLocks/>
            </p:cNvCxnSpPr>
            <p:nvPr/>
          </p:nvCxnSpPr>
          <p:spPr>
            <a:xfrm>
              <a:off x="1790700" y="2943225"/>
              <a:ext cx="5124450" cy="2309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DB6B948-C6D9-4094-81EC-1EFCFE08D0BE}"/>
              </a:ext>
            </a:extLst>
          </p:cNvPr>
          <p:cNvSpPr txBox="1"/>
          <p:nvPr/>
        </p:nvSpPr>
        <p:spPr>
          <a:xfrm>
            <a:off x="1122645" y="4989952"/>
            <a:ext cx="2214517" cy="369332"/>
          </a:xfrm>
          <a:prstGeom prst="rect">
            <a:avLst/>
          </a:prstGeom>
          <a:noFill/>
        </p:spPr>
        <p:txBody>
          <a:bodyPr wrap="none" rtlCol="0">
            <a:spAutoFit/>
          </a:bodyPr>
          <a:lstStyle/>
          <a:p>
            <a:r>
              <a:rPr lang="en-US" dirty="0"/>
              <a:t>Complex Architecture</a:t>
            </a:r>
          </a:p>
        </p:txBody>
      </p:sp>
      <p:grpSp>
        <p:nvGrpSpPr>
          <p:cNvPr id="46" name="Group 45">
            <a:extLst>
              <a:ext uri="{FF2B5EF4-FFF2-40B4-BE49-F238E27FC236}">
                <a16:creationId xmlns:a16="http://schemas.microsoft.com/office/drawing/2014/main" id="{D63376F6-BD6A-4FB1-B9A7-92EB07EE2DCD}"/>
              </a:ext>
            </a:extLst>
          </p:cNvPr>
          <p:cNvGrpSpPr/>
          <p:nvPr/>
        </p:nvGrpSpPr>
        <p:grpSpPr>
          <a:xfrm>
            <a:off x="6794817" y="3669294"/>
            <a:ext cx="4958052" cy="2698397"/>
            <a:chOff x="1285875" y="2009775"/>
            <a:chExt cx="6744131" cy="3290888"/>
          </a:xfrm>
        </p:grpSpPr>
        <p:sp>
          <p:nvSpPr>
            <p:cNvPr id="47" name="Rectangle 46">
              <a:extLst>
                <a:ext uri="{FF2B5EF4-FFF2-40B4-BE49-F238E27FC236}">
                  <a16:creationId xmlns:a16="http://schemas.microsoft.com/office/drawing/2014/main" id="{21248109-F72A-48E6-BD18-28C2442AE18A}"/>
                </a:ext>
              </a:extLst>
            </p:cNvPr>
            <p:cNvSpPr/>
            <p:nvPr/>
          </p:nvSpPr>
          <p:spPr>
            <a:xfrm>
              <a:off x="1724026" y="3138488"/>
              <a:ext cx="6305980" cy="1033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279B848-D7AC-44FE-A23E-F7E33E4675B4}"/>
                </a:ext>
              </a:extLst>
            </p:cNvPr>
            <p:cNvSpPr/>
            <p:nvPr/>
          </p:nvSpPr>
          <p:spPr>
            <a:xfrm>
              <a:off x="1362075" y="20193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49" name="Rectangle 48">
              <a:extLst>
                <a:ext uri="{FF2B5EF4-FFF2-40B4-BE49-F238E27FC236}">
                  <a16:creationId xmlns:a16="http://schemas.microsoft.com/office/drawing/2014/main" id="{C965E064-5575-48D4-B399-2E72EF135A58}"/>
                </a:ext>
              </a:extLst>
            </p:cNvPr>
            <p:cNvSpPr/>
            <p:nvPr/>
          </p:nvSpPr>
          <p:spPr>
            <a:xfrm>
              <a:off x="3152775" y="20097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0" name="Rectangle 49">
              <a:extLst>
                <a:ext uri="{FF2B5EF4-FFF2-40B4-BE49-F238E27FC236}">
                  <a16:creationId xmlns:a16="http://schemas.microsoft.com/office/drawing/2014/main" id="{1A4ADC0C-EED8-4DDF-BA06-47C50EFF74AB}"/>
                </a:ext>
              </a:extLst>
            </p:cNvPr>
            <p:cNvSpPr/>
            <p:nvPr/>
          </p:nvSpPr>
          <p:spPr>
            <a:xfrm>
              <a:off x="6524625" y="2024063"/>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1" name="Rectangle 50">
              <a:extLst>
                <a:ext uri="{FF2B5EF4-FFF2-40B4-BE49-F238E27FC236}">
                  <a16:creationId xmlns:a16="http://schemas.microsoft.com/office/drawing/2014/main" id="{1372E4C0-7DDB-47A5-9919-B75BBF58C736}"/>
                </a:ext>
              </a:extLst>
            </p:cNvPr>
            <p:cNvSpPr/>
            <p:nvPr/>
          </p:nvSpPr>
          <p:spPr>
            <a:xfrm>
              <a:off x="4838700" y="201930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2" name="Rectangle 51">
              <a:extLst>
                <a:ext uri="{FF2B5EF4-FFF2-40B4-BE49-F238E27FC236}">
                  <a16:creationId xmlns:a16="http://schemas.microsoft.com/office/drawing/2014/main" id="{95DF73E0-0273-4789-87CD-ECDC897BFFEE}"/>
                </a:ext>
              </a:extLst>
            </p:cNvPr>
            <p:cNvSpPr/>
            <p:nvPr/>
          </p:nvSpPr>
          <p:spPr>
            <a:xfrm>
              <a:off x="1285875" y="48291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53" name="Rectangle 52">
              <a:extLst>
                <a:ext uri="{FF2B5EF4-FFF2-40B4-BE49-F238E27FC236}">
                  <a16:creationId xmlns:a16="http://schemas.microsoft.com/office/drawing/2014/main" id="{4B934CE8-1F3C-47E8-A304-221D3EA033E5}"/>
                </a:ext>
              </a:extLst>
            </p:cNvPr>
            <p:cNvSpPr/>
            <p:nvPr/>
          </p:nvSpPr>
          <p:spPr>
            <a:xfrm>
              <a:off x="3076575" y="4819650"/>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sp>
          <p:nvSpPr>
            <p:cNvPr id="54" name="Rectangle 53">
              <a:extLst>
                <a:ext uri="{FF2B5EF4-FFF2-40B4-BE49-F238E27FC236}">
                  <a16:creationId xmlns:a16="http://schemas.microsoft.com/office/drawing/2014/main" id="{EC1E9B37-14D0-493A-AC7E-40141DC2F52E}"/>
                </a:ext>
              </a:extLst>
            </p:cNvPr>
            <p:cNvSpPr/>
            <p:nvPr/>
          </p:nvSpPr>
          <p:spPr>
            <a:xfrm>
              <a:off x="6448425" y="4833938"/>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55" name="Rectangle 54">
              <a:extLst>
                <a:ext uri="{FF2B5EF4-FFF2-40B4-BE49-F238E27FC236}">
                  <a16:creationId xmlns:a16="http://schemas.microsoft.com/office/drawing/2014/main" id="{FF122930-99C4-436D-93FA-BC27638407EC}"/>
                </a:ext>
              </a:extLst>
            </p:cNvPr>
            <p:cNvSpPr/>
            <p:nvPr/>
          </p:nvSpPr>
          <p:spPr>
            <a:xfrm>
              <a:off x="4762500" y="4829175"/>
              <a:ext cx="1257300"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Target</a:t>
              </a:r>
            </a:p>
            <a:p>
              <a:pPr algn="ctr"/>
              <a:endParaRPr lang="en-US" dirty="0"/>
            </a:p>
          </p:txBody>
        </p:sp>
        <p:cxnSp>
          <p:nvCxnSpPr>
            <p:cNvPr id="56" name="Straight Arrow Connector 55">
              <a:extLst>
                <a:ext uri="{FF2B5EF4-FFF2-40B4-BE49-F238E27FC236}">
                  <a16:creationId xmlns:a16="http://schemas.microsoft.com/office/drawing/2014/main" id="{9906CBF2-4C6C-43B2-BED0-CB0CCE82229E}"/>
                </a:ext>
              </a:extLst>
            </p:cNvPr>
            <p:cNvCxnSpPr>
              <a:cxnSpLocks/>
            </p:cNvCxnSpPr>
            <p:nvPr/>
          </p:nvCxnSpPr>
          <p:spPr>
            <a:xfrm>
              <a:off x="3686175" y="2505075"/>
              <a:ext cx="223840" cy="638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0FEA3CE-9A69-48A7-A6BF-E0FA7568F04B}"/>
                </a:ext>
              </a:extLst>
            </p:cNvPr>
            <p:cNvCxnSpPr>
              <a:cxnSpLocks/>
              <a:stCxn id="51" idx="2"/>
            </p:cNvCxnSpPr>
            <p:nvPr/>
          </p:nvCxnSpPr>
          <p:spPr>
            <a:xfrm flipH="1">
              <a:off x="5210175" y="2486025"/>
              <a:ext cx="257175" cy="65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F3F801F-413D-4DBC-A221-5104296AF025}"/>
                </a:ext>
              </a:extLst>
            </p:cNvPr>
            <p:cNvCxnSpPr>
              <a:cxnSpLocks/>
            </p:cNvCxnSpPr>
            <p:nvPr/>
          </p:nvCxnSpPr>
          <p:spPr>
            <a:xfrm>
              <a:off x="1790700" y="2486025"/>
              <a:ext cx="495300" cy="65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5D0475A8-A408-481C-B1BD-83AB04FCCA73}"/>
                </a:ext>
              </a:extLst>
            </p:cNvPr>
            <p:cNvPicPr>
              <a:picLocks noChangeAspect="1"/>
            </p:cNvPicPr>
            <p:nvPr/>
          </p:nvPicPr>
          <p:blipFill>
            <a:blip r:embed="rId2"/>
            <a:stretch>
              <a:fillRect/>
            </a:stretch>
          </p:blipFill>
          <p:spPr>
            <a:xfrm>
              <a:off x="1904575" y="3157469"/>
              <a:ext cx="6125430" cy="981212"/>
            </a:xfrm>
            <a:prstGeom prst="rect">
              <a:avLst/>
            </a:prstGeom>
          </p:spPr>
        </p:pic>
        <p:cxnSp>
          <p:nvCxnSpPr>
            <p:cNvPr id="60" name="Straight Arrow Connector 59">
              <a:extLst>
                <a:ext uri="{FF2B5EF4-FFF2-40B4-BE49-F238E27FC236}">
                  <a16:creationId xmlns:a16="http://schemas.microsoft.com/office/drawing/2014/main" id="{2C3ECAD0-8457-4CF4-B058-9D855567AC29}"/>
                </a:ext>
              </a:extLst>
            </p:cNvPr>
            <p:cNvCxnSpPr>
              <a:cxnSpLocks/>
            </p:cNvCxnSpPr>
            <p:nvPr/>
          </p:nvCxnSpPr>
          <p:spPr>
            <a:xfrm flipH="1">
              <a:off x="6924675" y="2493169"/>
              <a:ext cx="100011" cy="573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0F4FBD5-DA74-46AC-AD7F-05730B357798}"/>
                </a:ext>
              </a:extLst>
            </p:cNvPr>
            <p:cNvCxnSpPr>
              <a:cxnSpLocks/>
              <a:endCxn id="52" idx="0"/>
            </p:cNvCxnSpPr>
            <p:nvPr/>
          </p:nvCxnSpPr>
          <p:spPr>
            <a:xfrm flipH="1">
              <a:off x="1914525" y="4229100"/>
              <a:ext cx="219076" cy="60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0CD48FB-1FCA-4433-BC51-9BF355AC60DF}"/>
                </a:ext>
              </a:extLst>
            </p:cNvPr>
            <p:cNvCxnSpPr>
              <a:cxnSpLocks/>
            </p:cNvCxnSpPr>
            <p:nvPr/>
          </p:nvCxnSpPr>
          <p:spPr>
            <a:xfrm flipH="1">
              <a:off x="3448050" y="4172018"/>
              <a:ext cx="342900" cy="65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755D145-00C3-45EC-9337-A93167015700}"/>
                </a:ext>
              </a:extLst>
            </p:cNvPr>
            <p:cNvCxnSpPr>
              <a:cxnSpLocks/>
            </p:cNvCxnSpPr>
            <p:nvPr/>
          </p:nvCxnSpPr>
          <p:spPr>
            <a:xfrm flipH="1">
              <a:off x="5014912" y="4195830"/>
              <a:ext cx="342900" cy="65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EA6237D-E119-4B0C-A02E-D0E35ADAC1B7}"/>
                </a:ext>
              </a:extLst>
            </p:cNvPr>
            <p:cNvCxnSpPr>
              <a:cxnSpLocks/>
            </p:cNvCxnSpPr>
            <p:nvPr/>
          </p:nvCxnSpPr>
          <p:spPr>
            <a:xfrm flipH="1">
              <a:off x="6712850" y="4181474"/>
              <a:ext cx="342900" cy="65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041481B0-181D-466F-AEAB-618BFE839A5A}"/>
              </a:ext>
            </a:extLst>
          </p:cNvPr>
          <p:cNvSpPr txBox="1"/>
          <p:nvPr/>
        </p:nvSpPr>
        <p:spPr>
          <a:xfrm>
            <a:off x="8093878" y="6443356"/>
            <a:ext cx="3437992" cy="369332"/>
          </a:xfrm>
          <a:prstGeom prst="rect">
            <a:avLst/>
          </a:prstGeom>
          <a:noFill/>
        </p:spPr>
        <p:txBody>
          <a:bodyPr wrap="none" rtlCol="0">
            <a:spAutoFit/>
          </a:bodyPr>
          <a:lstStyle/>
          <a:p>
            <a:r>
              <a:rPr lang="en-US" dirty="0"/>
              <a:t>Decoupled Architecture with Kafka</a:t>
            </a:r>
          </a:p>
        </p:txBody>
      </p:sp>
      <p:sp>
        <p:nvSpPr>
          <p:cNvPr id="67" name="TextBox 66">
            <a:extLst>
              <a:ext uri="{FF2B5EF4-FFF2-40B4-BE49-F238E27FC236}">
                <a16:creationId xmlns:a16="http://schemas.microsoft.com/office/drawing/2014/main" id="{41E3CEB2-4252-465C-AA07-736E3F5C0E0C}"/>
              </a:ext>
            </a:extLst>
          </p:cNvPr>
          <p:cNvSpPr txBox="1"/>
          <p:nvPr/>
        </p:nvSpPr>
        <p:spPr>
          <a:xfrm>
            <a:off x="5023462" y="1723368"/>
            <a:ext cx="4635939" cy="1815882"/>
          </a:xfrm>
          <a:prstGeom prst="rect">
            <a:avLst/>
          </a:prstGeom>
          <a:noFill/>
        </p:spPr>
        <p:txBody>
          <a:bodyPr wrap="square" rtlCol="0">
            <a:spAutoFit/>
          </a:bodyPr>
          <a:lstStyle/>
          <a:p>
            <a:r>
              <a:rPr lang="en-US" sz="1400" b="1" dirty="0"/>
              <a:t>Use Cases</a:t>
            </a:r>
          </a:p>
          <a:p>
            <a:pPr marL="342900" indent="-342900">
              <a:buFont typeface="Arial" panose="020B0604020202020204" pitchFamily="34" charset="0"/>
              <a:buChar char="•"/>
            </a:pPr>
            <a:r>
              <a:rPr lang="en-US" sz="1400" dirty="0"/>
              <a:t>Messaging System</a:t>
            </a:r>
          </a:p>
          <a:p>
            <a:pPr marL="342900" indent="-342900">
              <a:buFont typeface="Arial" panose="020B0604020202020204" pitchFamily="34" charset="0"/>
              <a:buChar char="•"/>
            </a:pPr>
            <a:r>
              <a:rPr lang="en-US" sz="1400" dirty="0"/>
              <a:t>Activity Tracking</a:t>
            </a:r>
          </a:p>
          <a:p>
            <a:pPr marL="342900" indent="-342900">
              <a:buFont typeface="Arial" panose="020B0604020202020204" pitchFamily="34" charset="0"/>
              <a:buChar char="•"/>
            </a:pPr>
            <a:r>
              <a:rPr lang="en-US" sz="1400" dirty="0"/>
              <a:t>Gathering Metrics</a:t>
            </a:r>
          </a:p>
          <a:p>
            <a:pPr marL="342900" indent="-342900">
              <a:buFont typeface="Arial" panose="020B0604020202020204" pitchFamily="34" charset="0"/>
              <a:buChar char="•"/>
            </a:pPr>
            <a:r>
              <a:rPr lang="en-US" sz="1400" dirty="0"/>
              <a:t>Application logs </a:t>
            </a:r>
          </a:p>
          <a:p>
            <a:pPr marL="342900" indent="-342900">
              <a:buFont typeface="Arial" panose="020B0604020202020204" pitchFamily="34" charset="0"/>
              <a:buChar char="•"/>
            </a:pPr>
            <a:r>
              <a:rPr lang="en-US" sz="1400" dirty="0"/>
              <a:t>Stream processing</a:t>
            </a:r>
          </a:p>
          <a:p>
            <a:pPr marL="342900" indent="-342900">
              <a:buFont typeface="Arial" panose="020B0604020202020204" pitchFamily="34" charset="0"/>
              <a:buChar char="•"/>
            </a:pPr>
            <a:r>
              <a:rPr lang="en-US" sz="1400" dirty="0"/>
              <a:t>Decoupling system dependencies</a:t>
            </a:r>
          </a:p>
          <a:p>
            <a:pPr marL="342900" indent="-342900">
              <a:buFont typeface="Arial" panose="020B0604020202020204" pitchFamily="34" charset="0"/>
              <a:buChar char="•"/>
            </a:pPr>
            <a:r>
              <a:rPr lang="en-US" sz="1400" dirty="0"/>
              <a:t>Bigdata Integrations (spark, Hadoop etc.)</a:t>
            </a:r>
          </a:p>
        </p:txBody>
      </p:sp>
      <p:sp>
        <p:nvSpPr>
          <p:cNvPr id="3" name="Footer Placeholder 2">
            <a:extLst>
              <a:ext uri="{FF2B5EF4-FFF2-40B4-BE49-F238E27FC236}">
                <a16:creationId xmlns:a16="http://schemas.microsoft.com/office/drawing/2014/main" id="{D5E7697D-3D9A-4631-B869-C19A07BD0F96}"/>
              </a:ext>
            </a:extLst>
          </p:cNvPr>
          <p:cNvSpPr>
            <a:spLocks noGrp="1"/>
          </p:cNvSpPr>
          <p:nvPr>
            <p:ph type="ftr" sz="quarter" idx="11"/>
          </p:nvPr>
        </p:nvSpPr>
        <p:spPr/>
        <p:txBody>
          <a:bodyPr/>
          <a:lstStyle/>
          <a:p>
            <a:r>
              <a:rPr lang="en-US"/>
              <a:t>www.learnmodeon.com</a:t>
            </a:r>
          </a:p>
        </p:txBody>
      </p:sp>
      <p:sp>
        <p:nvSpPr>
          <p:cNvPr id="5" name="Slide Number Placeholder 4">
            <a:extLst>
              <a:ext uri="{FF2B5EF4-FFF2-40B4-BE49-F238E27FC236}">
                <a16:creationId xmlns:a16="http://schemas.microsoft.com/office/drawing/2014/main" id="{9712E9A4-7E48-4DF0-8ACE-C17721E349CC}"/>
              </a:ext>
            </a:extLst>
          </p:cNvPr>
          <p:cNvSpPr>
            <a:spLocks noGrp="1"/>
          </p:cNvSpPr>
          <p:nvPr>
            <p:ph type="sldNum" sz="quarter" idx="12"/>
          </p:nvPr>
        </p:nvSpPr>
        <p:spPr/>
        <p:txBody>
          <a:bodyPr/>
          <a:lstStyle/>
          <a:p>
            <a:fld id="{212577BB-E41F-49E5-B5D1-BAB8AA66481F}" type="slidenum">
              <a:rPr lang="en-US" smtClean="0"/>
              <a:t>4</a:t>
            </a:fld>
            <a:endParaRPr lang="en-US"/>
          </a:p>
        </p:txBody>
      </p:sp>
    </p:spTree>
    <p:extLst>
      <p:ext uri="{BB962C8B-B14F-4D97-AF65-F5344CB8AC3E}">
        <p14:creationId xmlns:p14="http://schemas.microsoft.com/office/powerpoint/2010/main" val="317162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F873-2813-4B7B-8B4B-5EAD961E5457}"/>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7A950B3-777D-460D-BA70-78359C3A812C}"/>
              </a:ext>
            </a:extLst>
          </p:cNvPr>
          <p:cNvSpPr>
            <a:spLocks noGrp="1"/>
          </p:cNvSpPr>
          <p:nvPr>
            <p:ph idx="1"/>
          </p:nvPr>
        </p:nvSpPr>
        <p:spPr>
          <a:xfrm>
            <a:off x="580419" y="1476375"/>
            <a:ext cx="10773381" cy="4700588"/>
          </a:xfrm>
        </p:spPr>
        <p:txBody>
          <a:bodyPr>
            <a:normAutofit fontScale="92500" lnSpcReduction="20000"/>
          </a:bodyPr>
          <a:lstStyle/>
          <a:p>
            <a:r>
              <a:rPr lang="en-US" b="1" u="sng" dirty="0"/>
              <a:t>Message: </a:t>
            </a:r>
            <a:r>
              <a:rPr lang="en-US" dirty="0"/>
              <a:t>A message in Kafka is a key-value pair with some metadata.</a:t>
            </a:r>
            <a:endParaRPr lang="en-US" b="1" u="sng" dirty="0"/>
          </a:p>
          <a:p>
            <a:r>
              <a:rPr lang="en-US" b="1" u="sng" dirty="0"/>
              <a:t>Topic</a:t>
            </a:r>
            <a:r>
              <a:rPr lang="en-US" dirty="0"/>
              <a:t> : A particular stream of data (like table). Has a name.</a:t>
            </a:r>
          </a:p>
          <a:p>
            <a:r>
              <a:rPr lang="en-US" b="1" u="sng" dirty="0"/>
              <a:t>Partitions</a:t>
            </a:r>
            <a:r>
              <a:rPr lang="en-US" dirty="0"/>
              <a:t> : Topics are split into partitions. Numbered.</a:t>
            </a:r>
          </a:p>
          <a:p>
            <a:pPr lvl="1"/>
            <a:r>
              <a:rPr lang="en-US" sz="2200" dirty="0"/>
              <a:t>Each partition is ordered. </a:t>
            </a:r>
          </a:p>
          <a:p>
            <a:pPr lvl="1"/>
            <a:r>
              <a:rPr lang="en-US" sz="2200" dirty="0"/>
              <a:t>Each message within partition gets an incremental Id called as </a:t>
            </a:r>
            <a:r>
              <a:rPr lang="en-US" sz="2200" b="1" u="sng" dirty="0"/>
              <a:t>offset</a:t>
            </a:r>
            <a:r>
              <a:rPr lang="en-US" sz="2200" dirty="0"/>
              <a:t>.</a:t>
            </a:r>
          </a:p>
          <a:p>
            <a:pPr lvl="1"/>
            <a:r>
              <a:rPr lang="en-US" sz="2200" dirty="0"/>
              <a:t>Data kept only for limited time  (default 7 days).</a:t>
            </a:r>
          </a:p>
          <a:p>
            <a:pPr lvl="1"/>
            <a:r>
              <a:rPr lang="en-US" sz="2200" dirty="0"/>
              <a:t>Immutable data.</a:t>
            </a:r>
          </a:p>
          <a:p>
            <a:pPr lvl="1"/>
            <a:r>
              <a:rPr lang="en-US" sz="2200" dirty="0"/>
              <a:t>Data assigned to partition  using hash of key, else it’s random/round robin.</a:t>
            </a:r>
          </a:p>
          <a:p>
            <a:r>
              <a:rPr lang="en-US" sz="2400" b="1" u="sng" dirty="0"/>
              <a:t>Replica: </a:t>
            </a:r>
            <a:r>
              <a:rPr lang="en-US" sz="2400" dirty="0"/>
              <a:t>copy of data</a:t>
            </a:r>
          </a:p>
          <a:p>
            <a:r>
              <a:rPr lang="en-US" b="1" u="sng" dirty="0"/>
              <a:t>Broker</a:t>
            </a:r>
            <a:r>
              <a:rPr lang="en-US" dirty="0"/>
              <a:t>: a server, has an id. certain topic partitions.</a:t>
            </a:r>
          </a:p>
          <a:p>
            <a:pPr lvl="1"/>
            <a:r>
              <a:rPr lang="en-US" dirty="0"/>
              <a:t>If connected to one broker(bootstrap contains broker), will be connected to entire cluster.</a:t>
            </a:r>
          </a:p>
          <a:p>
            <a:pPr lvl="1"/>
            <a:r>
              <a:rPr lang="en-US" dirty="0"/>
              <a:t>Cluster can have any number of brokers.</a:t>
            </a:r>
            <a:endParaRPr lang="en-US" sz="2600" dirty="0"/>
          </a:p>
          <a:p>
            <a:r>
              <a:rPr lang="en-US" b="1" u="sng" dirty="0"/>
              <a:t>Cluster</a:t>
            </a:r>
            <a:r>
              <a:rPr lang="en-US" dirty="0"/>
              <a:t>: Collection of brokers(servers)</a:t>
            </a:r>
          </a:p>
        </p:txBody>
      </p:sp>
      <p:grpSp>
        <p:nvGrpSpPr>
          <p:cNvPr id="92" name="Group 91">
            <a:extLst>
              <a:ext uri="{FF2B5EF4-FFF2-40B4-BE49-F238E27FC236}">
                <a16:creationId xmlns:a16="http://schemas.microsoft.com/office/drawing/2014/main" id="{BC45B48C-6AC0-4B1C-B203-3B7A2D07E249}"/>
              </a:ext>
            </a:extLst>
          </p:cNvPr>
          <p:cNvGrpSpPr/>
          <p:nvPr/>
        </p:nvGrpSpPr>
        <p:grpSpPr>
          <a:xfrm>
            <a:off x="9351932" y="2382438"/>
            <a:ext cx="2734338" cy="1828800"/>
            <a:chOff x="9342407" y="3220638"/>
            <a:chExt cx="2734338" cy="1828800"/>
          </a:xfrm>
        </p:grpSpPr>
        <p:sp>
          <p:nvSpPr>
            <p:cNvPr id="16" name="TextBox 15">
              <a:extLst>
                <a:ext uri="{FF2B5EF4-FFF2-40B4-BE49-F238E27FC236}">
                  <a16:creationId xmlns:a16="http://schemas.microsoft.com/office/drawing/2014/main" id="{95C200F9-6876-48E9-83C4-CC18167E20AD}"/>
                </a:ext>
              </a:extLst>
            </p:cNvPr>
            <p:cNvSpPr txBox="1"/>
            <p:nvPr/>
          </p:nvSpPr>
          <p:spPr>
            <a:xfrm>
              <a:off x="9354097" y="3351931"/>
              <a:ext cx="420308" cy="369332"/>
            </a:xfrm>
            <a:prstGeom prst="rect">
              <a:avLst/>
            </a:prstGeom>
            <a:noFill/>
          </p:spPr>
          <p:txBody>
            <a:bodyPr wrap="none" rtlCol="0">
              <a:spAutoFit/>
            </a:bodyPr>
            <a:lstStyle/>
            <a:p>
              <a:r>
                <a:rPr lang="en-US" dirty="0">
                  <a:highlight>
                    <a:srgbClr val="FFFF00"/>
                  </a:highlight>
                </a:rPr>
                <a:t>P0</a:t>
              </a:r>
            </a:p>
          </p:txBody>
        </p:sp>
        <p:grpSp>
          <p:nvGrpSpPr>
            <p:cNvPr id="91" name="Group 90">
              <a:extLst>
                <a:ext uri="{FF2B5EF4-FFF2-40B4-BE49-F238E27FC236}">
                  <a16:creationId xmlns:a16="http://schemas.microsoft.com/office/drawing/2014/main" id="{56615C5A-A4B9-4973-8CB7-E2FC6F4B424C}"/>
                </a:ext>
              </a:extLst>
            </p:cNvPr>
            <p:cNvGrpSpPr/>
            <p:nvPr/>
          </p:nvGrpSpPr>
          <p:grpSpPr>
            <a:xfrm>
              <a:off x="9342407" y="3220638"/>
              <a:ext cx="2734338" cy="1828800"/>
              <a:chOff x="9342407" y="3220638"/>
              <a:chExt cx="2734338" cy="1828800"/>
            </a:xfrm>
          </p:grpSpPr>
          <p:grpSp>
            <p:nvGrpSpPr>
              <p:cNvPr id="32" name="Group 31">
                <a:extLst>
                  <a:ext uri="{FF2B5EF4-FFF2-40B4-BE49-F238E27FC236}">
                    <a16:creationId xmlns:a16="http://schemas.microsoft.com/office/drawing/2014/main" id="{EF1F3DD7-3E05-4F1A-AEEA-06902F0DA7A7}"/>
                  </a:ext>
                </a:extLst>
              </p:cNvPr>
              <p:cNvGrpSpPr/>
              <p:nvPr/>
            </p:nvGrpSpPr>
            <p:grpSpPr>
              <a:xfrm>
                <a:off x="9671883" y="3381000"/>
                <a:ext cx="1966076" cy="376353"/>
                <a:chOff x="9671883" y="3381000"/>
                <a:chExt cx="1966076" cy="376353"/>
              </a:xfrm>
            </p:grpSpPr>
            <p:grpSp>
              <p:nvGrpSpPr>
                <p:cNvPr id="15" name="Group 14">
                  <a:extLst>
                    <a:ext uri="{FF2B5EF4-FFF2-40B4-BE49-F238E27FC236}">
                      <a16:creationId xmlns:a16="http://schemas.microsoft.com/office/drawing/2014/main" id="{412FAAFF-B204-4270-A58B-746E5F22CF85}"/>
                    </a:ext>
                  </a:extLst>
                </p:cNvPr>
                <p:cNvGrpSpPr/>
                <p:nvPr/>
              </p:nvGrpSpPr>
              <p:grpSpPr>
                <a:xfrm>
                  <a:off x="9706581" y="3392532"/>
                  <a:ext cx="1895475" cy="300037"/>
                  <a:chOff x="9601199" y="2731294"/>
                  <a:chExt cx="1895475" cy="300037"/>
                </a:xfrm>
              </p:grpSpPr>
              <p:sp>
                <p:nvSpPr>
                  <p:cNvPr id="5" name="Rectangle 4">
                    <a:extLst>
                      <a:ext uri="{FF2B5EF4-FFF2-40B4-BE49-F238E27FC236}">
                        <a16:creationId xmlns:a16="http://schemas.microsoft.com/office/drawing/2014/main" id="{EA392D27-A893-44E1-8D26-BEED24D355B5}"/>
                      </a:ext>
                    </a:extLst>
                  </p:cNvPr>
                  <p:cNvSpPr/>
                  <p:nvPr/>
                </p:nvSpPr>
                <p:spPr>
                  <a:xfrm>
                    <a:off x="9601199" y="2743200"/>
                    <a:ext cx="1895475" cy="2762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4939280-DDB3-46A8-887D-B382AF46B160}"/>
                      </a:ext>
                    </a:extLst>
                  </p:cNvPr>
                  <p:cNvCxnSpPr/>
                  <p:nvPr/>
                </p:nvCxnSpPr>
                <p:spPr>
                  <a:xfrm>
                    <a:off x="10144125"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CFDAB9-B838-44F3-9F0F-356B0DDC0A70}"/>
                      </a:ext>
                    </a:extLst>
                  </p:cNvPr>
                  <p:cNvCxnSpPr/>
                  <p:nvPr/>
                </p:nvCxnSpPr>
                <p:spPr>
                  <a:xfrm>
                    <a:off x="104108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84D267E-CF14-42C3-856D-5C023A2A7DA7}"/>
                      </a:ext>
                    </a:extLst>
                  </p:cNvPr>
                  <p:cNvCxnSpPr/>
                  <p:nvPr/>
                </p:nvCxnSpPr>
                <p:spPr>
                  <a:xfrm>
                    <a:off x="10648950"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B56BA3-CF14-4BF8-9915-E9ABB27A8A24}"/>
                      </a:ext>
                    </a:extLst>
                  </p:cNvPr>
                  <p:cNvCxnSpPr/>
                  <p:nvPr/>
                </p:nvCxnSpPr>
                <p:spPr>
                  <a:xfrm>
                    <a:off x="109156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FBDB0C3-5D96-44C7-9608-77745594300C}"/>
                      </a:ext>
                    </a:extLst>
                  </p:cNvPr>
                  <p:cNvCxnSpPr/>
                  <p:nvPr/>
                </p:nvCxnSpPr>
                <p:spPr>
                  <a:xfrm>
                    <a:off x="98488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E7CA5C-0BC7-4982-A2B0-23A55C34792D}"/>
                      </a:ext>
                    </a:extLst>
                  </p:cNvPr>
                  <p:cNvCxnSpPr/>
                  <p:nvPr/>
                </p:nvCxnSpPr>
                <p:spPr>
                  <a:xfrm>
                    <a:off x="112490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892A3E8-4953-45CF-93C2-ABB406585426}"/>
                    </a:ext>
                  </a:extLst>
                </p:cNvPr>
                <p:cNvGrpSpPr/>
                <p:nvPr/>
              </p:nvGrpSpPr>
              <p:grpSpPr>
                <a:xfrm>
                  <a:off x="9671883" y="3381000"/>
                  <a:ext cx="1966076" cy="376353"/>
                  <a:chOff x="9676659" y="2686214"/>
                  <a:chExt cx="1957789" cy="388546"/>
                </a:xfrm>
              </p:grpSpPr>
              <p:sp>
                <p:nvSpPr>
                  <p:cNvPr id="17" name="TextBox 16">
                    <a:extLst>
                      <a:ext uri="{FF2B5EF4-FFF2-40B4-BE49-F238E27FC236}">
                        <a16:creationId xmlns:a16="http://schemas.microsoft.com/office/drawing/2014/main" id="{362DC4FA-34F1-4351-8741-381FD1A0F6A2}"/>
                      </a:ext>
                    </a:extLst>
                  </p:cNvPr>
                  <p:cNvSpPr txBox="1"/>
                  <p:nvPr/>
                </p:nvSpPr>
                <p:spPr>
                  <a:xfrm>
                    <a:off x="9676659" y="2686214"/>
                    <a:ext cx="301686" cy="369332"/>
                  </a:xfrm>
                  <a:prstGeom prst="rect">
                    <a:avLst/>
                  </a:prstGeom>
                  <a:noFill/>
                </p:spPr>
                <p:txBody>
                  <a:bodyPr wrap="none" rtlCol="0">
                    <a:spAutoFit/>
                  </a:bodyPr>
                  <a:lstStyle/>
                  <a:p>
                    <a:r>
                      <a:rPr lang="en-US" dirty="0"/>
                      <a:t>0</a:t>
                    </a:r>
                  </a:p>
                </p:txBody>
              </p:sp>
              <p:sp>
                <p:nvSpPr>
                  <p:cNvPr id="18" name="TextBox 17">
                    <a:extLst>
                      <a:ext uri="{FF2B5EF4-FFF2-40B4-BE49-F238E27FC236}">
                        <a16:creationId xmlns:a16="http://schemas.microsoft.com/office/drawing/2014/main" id="{A65488BF-8ED2-4D20-B492-EE2427A4944B}"/>
                      </a:ext>
                    </a:extLst>
                  </p:cNvPr>
                  <p:cNvSpPr txBox="1"/>
                  <p:nvPr/>
                </p:nvSpPr>
                <p:spPr>
                  <a:xfrm>
                    <a:off x="9951931" y="2686214"/>
                    <a:ext cx="301686" cy="369332"/>
                  </a:xfrm>
                  <a:prstGeom prst="rect">
                    <a:avLst/>
                  </a:prstGeom>
                  <a:noFill/>
                </p:spPr>
                <p:txBody>
                  <a:bodyPr wrap="none" rtlCol="0">
                    <a:spAutoFit/>
                  </a:bodyPr>
                  <a:lstStyle/>
                  <a:p>
                    <a:r>
                      <a:rPr lang="en-US" dirty="0"/>
                      <a:t>1</a:t>
                    </a:r>
                  </a:p>
                </p:txBody>
              </p:sp>
              <p:sp>
                <p:nvSpPr>
                  <p:cNvPr id="19" name="TextBox 18">
                    <a:extLst>
                      <a:ext uri="{FF2B5EF4-FFF2-40B4-BE49-F238E27FC236}">
                        <a16:creationId xmlns:a16="http://schemas.microsoft.com/office/drawing/2014/main" id="{DE9E48FE-3CA7-4AFD-A1A0-C0E4E28A8E9B}"/>
                      </a:ext>
                    </a:extLst>
                  </p:cNvPr>
                  <p:cNvSpPr txBox="1"/>
                  <p:nvPr/>
                </p:nvSpPr>
                <p:spPr>
                  <a:xfrm>
                    <a:off x="11009883" y="2686214"/>
                    <a:ext cx="353089" cy="381298"/>
                  </a:xfrm>
                  <a:prstGeom prst="rect">
                    <a:avLst/>
                  </a:prstGeom>
                  <a:noFill/>
                </p:spPr>
                <p:txBody>
                  <a:bodyPr wrap="none" rtlCol="0">
                    <a:spAutoFit/>
                  </a:bodyPr>
                  <a:lstStyle/>
                  <a:p>
                    <a:r>
                      <a:rPr lang="en-US" dirty="0"/>
                      <a:t> 5</a:t>
                    </a:r>
                  </a:p>
                </p:txBody>
              </p:sp>
              <p:sp>
                <p:nvSpPr>
                  <p:cNvPr id="20" name="TextBox 19">
                    <a:extLst>
                      <a:ext uri="{FF2B5EF4-FFF2-40B4-BE49-F238E27FC236}">
                        <a16:creationId xmlns:a16="http://schemas.microsoft.com/office/drawing/2014/main" id="{9B4A0440-640E-4A99-9A3F-6C8ECB9413E0}"/>
                      </a:ext>
                    </a:extLst>
                  </p:cNvPr>
                  <p:cNvSpPr txBox="1"/>
                  <p:nvPr/>
                </p:nvSpPr>
                <p:spPr>
                  <a:xfrm>
                    <a:off x="10237681" y="2698120"/>
                    <a:ext cx="301686" cy="369332"/>
                  </a:xfrm>
                  <a:prstGeom prst="rect">
                    <a:avLst/>
                  </a:prstGeom>
                  <a:noFill/>
                </p:spPr>
                <p:txBody>
                  <a:bodyPr wrap="none" rtlCol="0">
                    <a:spAutoFit/>
                  </a:bodyPr>
                  <a:lstStyle/>
                  <a:p>
                    <a:r>
                      <a:rPr lang="en-US" dirty="0"/>
                      <a:t>2</a:t>
                    </a:r>
                  </a:p>
                </p:txBody>
              </p:sp>
              <p:sp>
                <p:nvSpPr>
                  <p:cNvPr id="21" name="TextBox 20">
                    <a:extLst>
                      <a:ext uri="{FF2B5EF4-FFF2-40B4-BE49-F238E27FC236}">
                        <a16:creationId xmlns:a16="http://schemas.microsoft.com/office/drawing/2014/main" id="{B6E73563-165E-49FC-A544-904F8AEE0269}"/>
                      </a:ext>
                    </a:extLst>
                  </p:cNvPr>
                  <p:cNvSpPr txBox="1"/>
                  <p:nvPr/>
                </p:nvSpPr>
                <p:spPr>
                  <a:xfrm>
                    <a:off x="10753725" y="2702882"/>
                    <a:ext cx="301686" cy="369332"/>
                  </a:xfrm>
                  <a:prstGeom prst="rect">
                    <a:avLst/>
                  </a:prstGeom>
                  <a:noFill/>
                </p:spPr>
                <p:txBody>
                  <a:bodyPr wrap="none" rtlCol="0">
                    <a:spAutoFit/>
                  </a:bodyPr>
                  <a:lstStyle/>
                  <a:p>
                    <a:r>
                      <a:rPr lang="en-US" dirty="0"/>
                      <a:t>4</a:t>
                    </a:r>
                  </a:p>
                </p:txBody>
              </p:sp>
              <p:sp>
                <p:nvSpPr>
                  <p:cNvPr id="22" name="TextBox 21">
                    <a:extLst>
                      <a:ext uri="{FF2B5EF4-FFF2-40B4-BE49-F238E27FC236}">
                        <a16:creationId xmlns:a16="http://schemas.microsoft.com/office/drawing/2014/main" id="{5EAF2757-FC44-478B-B205-5C451E350122}"/>
                      </a:ext>
                    </a:extLst>
                  </p:cNvPr>
                  <p:cNvSpPr txBox="1"/>
                  <p:nvPr/>
                </p:nvSpPr>
                <p:spPr>
                  <a:xfrm>
                    <a:off x="10516686" y="2698120"/>
                    <a:ext cx="235829"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261B3649-C9F5-4B19-B518-392A2F60DF79}"/>
                      </a:ext>
                    </a:extLst>
                  </p:cNvPr>
                  <p:cNvSpPr txBox="1"/>
                  <p:nvPr/>
                </p:nvSpPr>
                <p:spPr>
                  <a:xfrm>
                    <a:off x="11332762" y="2705428"/>
                    <a:ext cx="301686" cy="369332"/>
                  </a:xfrm>
                  <a:prstGeom prst="rect">
                    <a:avLst/>
                  </a:prstGeom>
                  <a:noFill/>
                </p:spPr>
                <p:txBody>
                  <a:bodyPr wrap="none" rtlCol="0">
                    <a:spAutoFit/>
                  </a:bodyPr>
                  <a:lstStyle/>
                  <a:p>
                    <a:r>
                      <a:rPr lang="en-US" dirty="0"/>
                      <a:t>6</a:t>
                    </a:r>
                  </a:p>
                </p:txBody>
              </p:sp>
            </p:grpSp>
          </p:grpSp>
          <p:grpSp>
            <p:nvGrpSpPr>
              <p:cNvPr id="33" name="Group 32">
                <a:extLst>
                  <a:ext uri="{FF2B5EF4-FFF2-40B4-BE49-F238E27FC236}">
                    <a16:creationId xmlns:a16="http://schemas.microsoft.com/office/drawing/2014/main" id="{3F9C0A90-F0CF-4B18-9C0E-BD150CE05CD4}"/>
                  </a:ext>
                </a:extLst>
              </p:cNvPr>
              <p:cNvGrpSpPr/>
              <p:nvPr/>
            </p:nvGrpSpPr>
            <p:grpSpPr>
              <a:xfrm>
                <a:off x="9577872" y="3887486"/>
                <a:ext cx="1918008" cy="380168"/>
                <a:chOff x="9547012" y="3380991"/>
                <a:chExt cx="1918008" cy="380168"/>
              </a:xfrm>
            </p:grpSpPr>
            <p:grpSp>
              <p:nvGrpSpPr>
                <p:cNvPr id="34" name="Group 33">
                  <a:extLst>
                    <a:ext uri="{FF2B5EF4-FFF2-40B4-BE49-F238E27FC236}">
                      <a16:creationId xmlns:a16="http://schemas.microsoft.com/office/drawing/2014/main" id="{56620B50-9F38-4F90-B2D4-A36E3435BE26}"/>
                    </a:ext>
                  </a:extLst>
                </p:cNvPr>
                <p:cNvGrpSpPr/>
                <p:nvPr/>
              </p:nvGrpSpPr>
              <p:grpSpPr>
                <a:xfrm>
                  <a:off x="9547012" y="3392532"/>
                  <a:ext cx="1895475" cy="300037"/>
                  <a:chOff x="9441630" y="2731294"/>
                  <a:chExt cx="1895475" cy="300037"/>
                </a:xfrm>
              </p:grpSpPr>
              <p:sp>
                <p:nvSpPr>
                  <p:cNvPr id="43" name="Rectangle 42">
                    <a:extLst>
                      <a:ext uri="{FF2B5EF4-FFF2-40B4-BE49-F238E27FC236}">
                        <a16:creationId xmlns:a16="http://schemas.microsoft.com/office/drawing/2014/main" id="{83E533D3-3F58-462C-AE1C-22B7483DE05B}"/>
                      </a:ext>
                    </a:extLst>
                  </p:cNvPr>
                  <p:cNvSpPr/>
                  <p:nvPr/>
                </p:nvSpPr>
                <p:spPr>
                  <a:xfrm>
                    <a:off x="9441630" y="2742569"/>
                    <a:ext cx="1895475" cy="2762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E8F9917-7786-457C-87B7-42D0DEA91CFC}"/>
                      </a:ext>
                    </a:extLst>
                  </p:cNvPr>
                  <p:cNvCxnSpPr/>
                  <p:nvPr/>
                </p:nvCxnSpPr>
                <p:spPr>
                  <a:xfrm>
                    <a:off x="10144125"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434AECE-CAA0-448A-B02F-249F761D188D}"/>
                      </a:ext>
                    </a:extLst>
                  </p:cNvPr>
                  <p:cNvCxnSpPr/>
                  <p:nvPr/>
                </p:nvCxnSpPr>
                <p:spPr>
                  <a:xfrm>
                    <a:off x="104108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A42828-F85D-4BCB-88DD-34F4AB1423A4}"/>
                      </a:ext>
                    </a:extLst>
                  </p:cNvPr>
                  <p:cNvCxnSpPr/>
                  <p:nvPr/>
                </p:nvCxnSpPr>
                <p:spPr>
                  <a:xfrm>
                    <a:off x="10648950"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886718-8F9E-4561-9BC6-C98104DD22A1}"/>
                      </a:ext>
                    </a:extLst>
                  </p:cNvPr>
                  <p:cNvCxnSpPr/>
                  <p:nvPr/>
                </p:nvCxnSpPr>
                <p:spPr>
                  <a:xfrm>
                    <a:off x="109156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3A3CCFC-BFB6-491C-9154-76E648F75ED6}"/>
                      </a:ext>
                    </a:extLst>
                  </p:cNvPr>
                  <p:cNvCxnSpPr/>
                  <p:nvPr/>
                </p:nvCxnSpPr>
                <p:spPr>
                  <a:xfrm>
                    <a:off x="98488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3BDBD98-F2CD-468A-B6F4-5ECA834C62A6}"/>
                    </a:ext>
                  </a:extLst>
                </p:cNvPr>
                <p:cNvGrpSpPr/>
                <p:nvPr/>
              </p:nvGrpSpPr>
              <p:grpSpPr>
                <a:xfrm>
                  <a:off x="9590173" y="3380991"/>
                  <a:ext cx="1874847" cy="380168"/>
                  <a:chOff x="9595295" y="2686214"/>
                  <a:chExt cx="1866945" cy="392486"/>
                </a:xfrm>
              </p:grpSpPr>
              <p:sp>
                <p:nvSpPr>
                  <p:cNvPr id="36" name="TextBox 35">
                    <a:extLst>
                      <a:ext uri="{FF2B5EF4-FFF2-40B4-BE49-F238E27FC236}">
                        <a16:creationId xmlns:a16="http://schemas.microsoft.com/office/drawing/2014/main" id="{0269AC80-7227-468B-A2F1-B2CDA136BD11}"/>
                      </a:ext>
                    </a:extLst>
                  </p:cNvPr>
                  <p:cNvSpPr txBox="1"/>
                  <p:nvPr/>
                </p:nvSpPr>
                <p:spPr>
                  <a:xfrm>
                    <a:off x="9595295" y="2697402"/>
                    <a:ext cx="383050" cy="381298"/>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D9C5FE0E-D5A5-4F87-9B1B-3E22A6350471}"/>
                      </a:ext>
                    </a:extLst>
                  </p:cNvPr>
                  <p:cNvSpPr txBox="1"/>
                  <p:nvPr/>
                </p:nvSpPr>
                <p:spPr>
                  <a:xfrm>
                    <a:off x="9951931" y="2686214"/>
                    <a:ext cx="301686" cy="369332"/>
                  </a:xfrm>
                  <a:prstGeom prst="rect">
                    <a:avLst/>
                  </a:prstGeom>
                  <a:noFill/>
                </p:spPr>
                <p:txBody>
                  <a:bodyPr wrap="none" rtlCol="0">
                    <a:spAutoFit/>
                  </a:bodyPr>
                  <a:lstStyle/>
                  <a:p>
                    <a:r>
                      <a:rPr lang="en-US" dirty="0"/>
                      <a:t>1</a:t>
                    </a:r>
                  </a:p>
                </p:txBody>
              </p:sp>
              <p:sp>
                <p:nvSpPr>
                  <p:cNvPr id="38" name="TextBox 37">
                    <a:extLst>
                      <a:ext uri="{FF2B5EF4-FFF2-40B4-BE49-F238E27FC236}">
                        <a16:creationId xmlns:a16="http://schemas.microsoft.com/office/drawing/2014/main" id="{AE039009-2401-4D35-AB6E-0453DF12A36B}"/>
                      </a:ext>
                    </a:extLst>
                  </p:cNvPr>
                  <p:cNvSpPr txBox="1"/>
                  <p:nvPr/>
                </p:nvSpPr>
                <p:spPr>
                  <a:xfrm>
                    <a:off x="11109151" y="2686214"/>
                    <a:ext cx="353089" cy="381298"/>
                  </a:xfrm>
                  <a:prstGeom prst="rect">
                    <a:avLst/>
                  </a:prstGeom>
                  <a:noFill/>
                </p:spPr>
                <p:txBody>
                  <a:bodyPr wrap="none" rtlCol="0">
                    <a:spAutoFit/>
                  </a:bodyPr>
                  <a:lstStyle/>
                  <a:p>
                    <a:r>
                      <a:rPr lang="en-US" dirty="0"/>
                      <a:t>5 </a:t>
                    </a:r>
                  </a:p>
                </p:txBody>
              </p:sp>
              <p:sp>
                <p:nvSpPr>
                  <p:cNvPr id="39" name="TextBox 38">
                    <a:extLst>
                      <a:ext uri="{FF2B5EF4-FFF2-40B4-BE49-F238E27FC236}">
                        <a16:creationId xmlns:a16="http://schemas.microsoft.com/office/drawing/2014/main" id="{95237D2A-B470-47D7-901B-01450B93E246}"/>
                      </a:ext>
                    </a:extLst>
                  </p:cNvPr>
                  <p:cNvSpPr txBox="1"/>
                  <p:nvPr/>
                </p:nvSpPr>
                <p:spPr>
                  <a:xfrm>
                    <a:off x="10237681" y="2698120"/>
                    <a:ext cx="301686" cy="369332"/>
                  </a:xfrm>
                  <a:prstGeom prst="rect">
                    <a:avLst/>
                  </a:prstGeom>
                  <a:noFill/>
                </p:spPr>
                <p:txBody>
                  <a:bodyPr wrap="none" rtlCol="0">
                    <a:spAutoFit/>
                  </a:bodyPr>
                  <a:lstStyle/>
                  <a:p>
                    <a:r>
                      <a:rPr lang="en-US" dirty="0"/>
                      <a:t>2</a:t>
                    </a:r>
                  </a:p>
                </p:txBody>
              </p:sp>
              <p:sp>
                <p:nvSpPr>
                  <p:cNvPr id="40" name="TextBox 39">
                    <a:extLst>
                      <a:ext uri="{FF2B5EF4-FFF2-40B4-BE49-F238E27FC236}">
                        <a16:creationId xmlns:a16="http://schemas.microsoft.com/office/drawing/2014/main" id="{87931BDB-BD5E-4C5D-BC0A-1907CF1D8C54}"/>
                      </a:ext>
                    </a:extLst>
                  </p:cNvPr>
                  <p:cNvSpPr txBox="1"/>
                  <p:nvPr/>
                </p:nvSpPr>
                <p:spPr>
                  <a:xfrm>
                    <a:off x="10753725" y="2702882"/>
                    <a:ext cx="301686" cy="369332"/>
                  </a:xfrm>
                  <a:prstGeom prst="rect">
                    <a:avLst/>
                  </a:prstGeom>
                  <a:noFill/>
                </p:spPr>
                <p:txBody>
                  <a:bodyPr wrap="none" rtlCol="0">
                    <a:spAutoFit/>
                  </a:bodyPr>
                  <a:lstStyle/>
                  <a:p>
                    <a:r>
                      <a:rPr lang="en-US" dirty="0"/>
                      <a:t>4</a:t>
                    </a:r>
                  </a:p>
                </p:txBody>
              </p:sp>
              <p:sp>
                <p:nvSpPr>
                  <p:cNvPr id="41" name="TextBox 40">
                    <a:extLst>
                      <a:ext uri="{FF2B5EF4-FFF2-40B4-BE49-F238E27FC236}">
                        <a16:creationId xmlns:a16="http://schemas.microsoft.com/office/drawing/2014/main" id="{D1004519-E9FB-47B3-8889-4165FF730A8E}"/>
                      </a:ext>
                    </a:extLst>
                  </p:cNvPr>
                  <p:cNvSpPr txBox="1"/>
                  <p:nvPr/>
                </p:nvSpPr>
                <p:spPr>
                  <a:xfrm>
                    <a:off x="10516686" y="2698120"/>
                    <a:ext cx="235829" cy="369332"/>
                  </a:xfrm>
                  <a:prstGeom prst="rect">
                    <a:avLst/>
                  </a:prstGeom>
                  <a:noFill/>
                </p:spPr>
                <p:txBody>
                  <a:bodyPr wrap="square" rtlCol="0">
                    <a:spAutoFit/>
                  </a:bodyPr>
                  <a:lstStyle/>
                  <a:p>
                    <a:r>
                      <a:rPr lang="en-US" dirty="0"/>
                      <a:t>3</a:t>
                    </a:r>
                  </a:p>
                </p:txBody>
              </p:sp>
            </p:grpSp>
          </p:grpSp>
          <p:grpSp>
            <p:nvGrpSpPr>
              <p:cNvPr id="69" name="Group 68">
                <a:extLst>
                  <a:ext uri="{FF2B5EF4-FFF2-40B4-BE49-F238E27FC236}">
                    <a16:creationId xmlns:a16="http://schemas.microsoft.com/office/drawing/2014/main" id="{B6C21CAB-FC7C-42CA-95FC-732164AB9036}"/>
                  </a:ext>
                </a:extLst>
              </p:cNvPr>
              <p:cNvGrpSpPr/>
              <p:nvPr/>
            </p:nvGrpSpPr>
            <p:grpSpPr>
              <a:xfrm>
                <a:off x="9716706" y="4335441"/>
                <a:ext cx="1658752" cy="368572"/>
                <a:chOff x="9558581" y="3380991"/>
                <a:chExt cx="1895475" cy="380168"/>
              </a:xfrm>
            </p:grpSpPr>
            <p:grpSp>
              <p:nvGrpSpPr>
                <p:cNvPr id="70" name="Group 69">
                  <a:extLst>
                    <a:ext uri="{FF2B5EF4-FFF2-40B4-BE49-F238E27FC236}">
                      <a16:creationId xmlns:a16="http://schemas.microsoft.com/office/drawing/2014/main" id="{0659FFAE-4731-43DB-959F-154D840DB33E}"/>
                    </a:ext>
                  </a:extLst>
                </p:cNvPr>
                <p:cNvGrpSpPr/>
                <p:nvPr/>
              </p:nvGrpSpPr>
              <p:grpSpPr>
                <a:xfrm>
                  <a:off x="9558581" y="3386946"/>
                  <a:ext cx="1895475" cy="305623"/>
                  <a:chOff x="9453199" y="2725708"/>
                  <a:chExt cx="1895475" cy="305623"/>
                </a:xfrm>
              </p:grpSpPr>
              <p:sp>
                <p:nvSpPr>
                  <p:cNvPr id="78" name="Rectangle 77">
                    <a:extLst>
                      <a:ext uri="{FF2B5EF4-FFF2-40B4-BE49-F238E27FC236}">
                        <a16:creationId xmlns:a16="http://schemas.microsoft.com/office/drawing/2014/main" id="{5C81DC5E-53FF-4DA9-A4E5-5DF1D0A216C4}"/>
                      </a:ext>
                    </a:extLst>
                  </p:cNvPr>
                  <p:cNvSpPr/>
                  <p:nvPr/>
                </p:nvSpPr>
                <p:spPr>
                  <a:xfrm>
                    <a:off x="9453199" y="2725708"/>
                    <a:ext cx="1895475" cy="27622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Connector 78">
                    <a:extLst>
                      <a:ext uri="{FF2B5EF4-FFF2-40B4-BE49-F238E27FC236}">
                        <a16:creationId xmlns:a16="http://schemas.microsoft.com/office/drawing/2014/main" id="{D02453F5-30B7-4012-89A1-FB367EDCDCEF}"/>
                      </a:ext>
                    </a:extLst>
                  </p:cNvPr>
                  <p:cNvCxnSpPr/>
                  <p:nvPr/>
                </p:nvCxnSpPr>
                <p:spPr>
                  <a:xfrm>
                    <a:off x="10144125"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261056F-D6E1-49F2-B7A0-E727E5C258A3}"/>
                      </a:ext>
                    </a:extLst>
                  </p:cNvPr>
                  <p:cNvCxnSpPr/>
                  <p:nvPr/>
                </p:nvCxnSpPr>
                <p:spPr>
                  <a:xfrm>
                    <a:off x="10410825" y="2743200"/>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39CEB68-6355-4047-AB69-9535383BFACC}"/>
                      </a:ext>
                    </a:extLst>
                  </p:cNvPr>
                  <p:cNvCxnSpPr/>
                  <p:nvPr/>
                </p:nvCxnSpPr>
                <p:spPr>
                  <a:xfrm>
                    <a:off x="10812214" y="2731294"/>
                    <a:ext cx="0" cy="288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5A740E6-C593-427E-8BA7-265132923025}"/>
                      </a:ext>
                    </a:extLst>
                  </p:cNvPr>
                  <p:cNvCxnSpPr/>
                  <p:nvPr/>
                </p:nvCxnSpPr>
                <p:spPr>
                  <a:xfrm>
                    <a:off x="9848850" y="2743200"/>
                    <a:ext cx="0" cy="2881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2F35517B-D287-4569-97B3-F20B444391AF}"/>
                    </a:ext>
                  </a:extLst>
                </p:cNvPr>
                <p:cNvGrpSpPr/>
                <p:nvPr/>
              </p:nvGrpSpPr>
              <p:grpSpPr>
                <a:xfrm>
                  <a:off x="9590172" y="3380991"/>
                  <a:ext cx="1704994" cy="380168"/>
                  <a:chOff x="9595295" y="2686214"/>
                  <a:chExt cx="1697808" cy="392486"/>
                </a:xfrm>
              </p:grpSpPr>
              <p:sp>
                <p:nvSpPr>
                  <p:cNvPr id="72" name="TextBox 71">
                    <a:extLst>
                      <a:ext uri="{FF2B5EF4-FFF2-40B4-BE49-F238E27FC236}">
                        <a16:creationId xmlns:a16="http://schemas.microsoft.com/office/drawing/2014/main" id="{2C2A399B-7538-427B-AFC1-AD1E32701144}"/>
                      </a:ext>
                    </a:extLst>
                  </p:cNvPr>
                  <p:cNvSpPr txBox="1"/>
                  <p:nvPr/>
                </p:nvSpPr>
                <p:spPr>
                  <a:xfrm>
                    <a:off x="9595295" y="2697402"/>
                    <a:ext cx="383050" cy="381298"/>
                  </a:xfrm>
                  <a:prstGeom prst="rect">
                    <a:avLst/>
                  </a:prstGeom>
                  <a:noFill/>
                </p:spPr>
                <p:txBody>
                  <a:bodyPr wrap="square" rtlCol="0">
                    <a:spAutoFit/>
                  </a:bodyPr>
                  <a:lstStyle/>
                  <a:p>
                    <a:r>
                      <a:rPr lang="en-US" dirty="0"/>
                      <a:t>0</a:t>
                    </a:r>
                  </a:p>
                </p:txBody>
              </p:sp>
              <p:sp>
                <p:nvSpPr>
                  <p:cNvPr id="73" name="TextBox 72">
                    <a:extLst>
                      <a:ext uri="{FF2B5EF4-FFF2-40B4-BE49-F238E27FC236}">
                        <a16:creationId xmlns:a16="http://schemas.microsoft.com/office/drawing/2014/main" id="{D9743D9B-AFD0-40A6-9648-A478CD85236B}"/>
                      </a:ext>
                    </a:extLst>
                  </p:cNvPr>
                  <p:cNvSpPr txBox="1"/>
                  <p:nvPr/>
                </p:nvSpPr>
                <p:spPr>
                  <a:xfrm>
                    <a:off x="9951931" y="2686214"/>
                    <a:ext cx="301686" cy="369332"/>
                  </a:xfrm>
                  <a:prstGeom prst="rect">
                    <a:avLst/>
                  </a:prstGeom>
                  <a:noFill/>
                </p:spPr>
                <p:txBody>
                  <a:bodyPr wrap="none" rtlCol="0">
                    <a:spAutoFit/>
                  </a:bodyPr>
                  <a:lstStyle/>
                  <a:p>
                    <a:r>
                      <a:rPr lang="en-US" dirty="0"/>
                      <a:t>1</a:t>
                    </a:r>
                  </a:p>
                </p:txBody>
              </p:sp>
              <p:sp>
                <p:nvSpPr>
                  <p:cNvPr id="74" name="TextBox 73">
                    <a:extLst>
                      <a:ext uri="{FF2B5EF4-FFF2-40B4-BE49-F238E27FC236}">
                        <a16:creationId xmlns:a16="http://schemas.microsoft.com/office/drawing/2014/main" id="{4C64BB6D-04D9-4796-96E1-CA73B3C3EBF5}"/>
                      </a:ext>
                    </a:extLst>
                  </p:cNvPr>
                  <p:cNvSpPr txBox="1"/>
                  <p:nvPr/>
                </p:nvSpPr>
                <p:spPr>
                  <a:xfrm>
                    <a:off x="11109151" y="2686214"/>
                    <a:ext cx="183952" cy="381299"/>
                  </a:xfrm>
                  <a:prstGeom prst="rect">
                    <a:avLst/>
                  </a:prstGeom>
                  <a:noFill/>
                </p:spPr>
                <p:txBody>
                  <a:bodyPr wrap="none" rtlCol="0">
                    <a:spAutoFit/>
                  </a:bodyPr>
                  <a:lstStyle/>
                  <a:p>
                    <a:endParaRPr lang="en-US" dirty="0"/>
                  </a:p>
                </p:txBody>
              </p:sp>
              <p:sp>
                <p:nvSpPr>
                  <p:cNvPr id="75" name="TextBox 74">
                    <a:extLst>
                      <a:ext uri="{FF2B5EF4-FFF2-40B4-BE49-F238E27FC236}">
                        <a16:creationId xmlns:a16="http://schemas.microsoft.com/office/drawing/2014/main" id="{60B074EC-8196-460C-8539-95C2D5B8BF46}"/>
                      </a:ext>
                    </a:extLst>
                  </p:cNvPr>
                  <p:cNvSpPr txBox="1"/>
                  <p:nvPr/>
                </p:nvSpPr>
                <p:spPr>
                  <a:xfrm>
                    <a:off x="10237681" y="2698120"/>
                    <a:ext cx="301686" cy="369332"/>
                  </a:xfrm>
                  <a:prstGeom prst="rect">
                    <a:avLst/>
                  </a:prstGeom>
                  <a:noFill/>
                </p:spPr>
                <p:txBody>
                  <a:bodyPr wrap="none" rtlCol="0">
                    <a:spAutoFit/>
                  </a:bodyPr>
                  <a:lstStyle/>
                  <a:p>
                    <a:r>
                      <a:rPr lang="en-US" dirty="0"/>
                      <a:t>2</a:t>
                    </a:r>
                  </a:p>
                </p:txBody>
              </p:sp>
              <p:sp>
                <p:nvSpPr>
                  <p:cNvPr id="77" name="TextBox 76">
                    <a:extLst>
                      <a:ext uri="{FF2B5EF4-FFF2-40B4-BE49-F238E27FC236}">
                        <a16:creationId xmlns:a16="http://schemas.microsoft.com/office/drawing/2014/main" id="{3AED164E-DE6E-43A8-A778-95A52D8515A3}"/>
                      </a:ext>
                    </a:extLst>
                  </p:cNvPr>
                  <p:cNvSpPr txBox="1"/>
                  <p:nvPr/>
                </p:nvSpPr>
                <p:spPr>
                  <a:xfrm>
                    <a:off x="10575704" y="2687390"/>
                    <a:ext cx="235829" cy="369332"/>
                  </a:xfrm>
                  <a:prstGeom prst="rect">
                    <a:avLst/>
                  </a:prstGeom>
                  <a:noFill/>
                </p:spPr>
                <p:txBody>
                  <a:bodyPr wrap="square" rtlCol="0">
                    <a:spAutoFit/>
                  </a:bodyPr>
                  <a:lstStyle/>
                  <a:p>
                    <a:r>
                      <a:rPr lang="en-US" dirty="0"/>
                      <a:t>3</a:t>
                    </a:r>
                  </a:p>
                </p:txBody>
              </p:sp>
            </p:grpSp>
          </p:grpSp>
          <p:sp>
            <p:nvSpPr>
              <p:cNvPr id="84" name="TextBox 83">
                <a:extLst>
                  <a:ext uri="{FF2B5EF4-FFF2-40B4-BE49-F238E27FC236}">
                    <a16:creationId xmlns:a16="http://schemas.microsoft.com/office/drawing/2014/main" id="{619E8633-0329-4086-9869-10EB15231CA2}"/>
                  </a:ext>
                </a:extLst>
              </p:cNvPr>
              <p:cNvSpPr txBox="1"/>
              <p:nvPr/>
            </p:nvSpPr>
            <p:spPr>
              <a:xfrm>
                <a:off x="10936981" y="4284188"/>
                <a:ext cx="302963" cy="357741"/>
              </a:xfrm>
              <a:prstGeom prst="rect">
                <a:avLst/>
              </a:prstGeom>
              <a:noFill/>
            </p:spPr>
            <p:txBody>
              <a:bodyPr wrap="none" rtlCol="0">
                <a:spAutoFit/>
              </a:bodyPr>
              <a:lstStyle/>
              <a:p>
                <a:r>
                  <a:rPr lang="en-US" dirty="0"/>
                  <a:t>4</a:t>
                </a:r>
              </a:p>
            </p:txBody>
          </p:sp>
          <p:grpSp>
            <p:nvGrpSpPr>
              <p:cNvPr id="90" name="Group 89">
                <a:extLst>
                  <a:ext uri="{FF2B5EF4-FFF2-40B4-BE49-F238E27FC236}">
                    <a16:creationId xmlns:a16="http://schemas.microsoft.com/office/drawing/2014/main" id="{D8A4371F-FADE-4EF3-A75C-A96016AA476B}"/>
                  </a:ext>
                </a:extLst>
              </p:cNvPr>
              <p:cNvGrpSpPr/>
              <p:nvPr/>
            </p:nvGrpSpPr>
            <p:grpSpPr>
              <a:xfrm>
                <a:off x="9342407" y="3220638"/>
                <a:ext cx="2734338" cy="1828800"/>
                <a:chOff x="9354097" y="3211996"/>
                <a:chExt cx="2734338" cy="1828800"/>
              </a:xfrm>
            </p:grpSpPr>
            <p:sp>
              <p:nvSpPr>
                <p:cNvPr id="4" name="Rectangle 3">
                  <a:extLst>
                    <a:ext uri="{FF2B5EF4-FFF2-40B4-BE49-F238E27FC236}">
                      <a16:creationId xmlns:a16="http://schemas.microsoft.com/office/drawing/2014/main" id="{6524975B-B869-423D-8DC9-CE0EF83896BC}"/>
                    </a:ext>
                  </a:extLst>
                </p:cNvPr>
                <p:cNvSpPr/>
                <p:nvPr/>
              </p:nvSpPr>
              <p:spPr>
                <a:xfrm>
                  <a:off x="9421435" y="3211996"/>
                  <a:ext cx="26670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C0587C29-6DCC-426F-A2E6-E9812FB2CBAD}"/>
                    </a:ext>
                  </a:extLst>
                </p:cNvPr>
                <p:cNvSpPr txBox="1"/>
                <p:nvPr/>
              </p:nvSpPr>
              <p:spPr>
                <a:xfrm>
                  <a:off x="9354097" y="3876960"/>
                  <a:ext cx="420308" cy="369332"/>
                </a:xfrm>
                <a:prstGeom prst="rect">
                  <a:avLst/>
                </a:prstGeom>
                <a:noFill/>
              </p:spPr>
              <p:txBody>
                <a:bodyPr wrap="none" rtlCol="0">
                  <a:spAutoFit/>
                </a:bodyPr>
                <a:lstStyle/>
                <a:p>
                  <a:r>
                    <a:rPr lang="en-US" dirty="0">
                      <a:highlight>
                        <a:srgbClr val="00FF00"/>
                      </a:highlight>
                    </a:rPr>
                    <a:t>P1</a:t>
                  </a:r>
                </a:p>
              </p:txBody>
            </p:sp>
            <p:sp>
              <p:nvSpPr>
                <p:cNvPr id="68" name="TextBox 67">
                  <a:extLst>
                    <a:ext uri="{FF2B5EF4-FFF2-40B4-BE49-F238E27FC236}">
                      <a16:creationId xmlns:a16="http://schemas.microsoft.com/office/drawing/2014/main" id="{EB018FC7-5EB2-4B59-A9D1-04628CABFC88}"/>
                    </a:ext>
                  </a:extLst>
                </p:cNvPr>
                <p:cNvSpPr txBox="1"/>
                <p:nvPr/>
              </p:nvSpPr>
              <p:spPr>
                <a:xfrm>
                  <a:off x="9381578" y="4334681"/>
                  <a:ext cx="420308" cy="369332"/>
                </a:xfrm>
                <a:prstGeom prst="rect">
                  <a:avLst/>
                </a:prstGeom>
                <a:noFill/>
              </p:spPr>
              <p:txBody>
                <a:bodyPr wrap="none" rtlCol="0">
                  <a:spAutoFit/>
                </a:bodyPr>
                <a:lstStyle/>
                <a:p>
                  <a:r>
                    <a:rPr lang="en-US" dirty="0">
                      <a:highlight>
                        <a:srgbClr val="C0C0C0"/>
                      </a:highlight>
                    </a:rPr>
                    <a:t>P2</a:t>
                  </a:r>
                </a:p>
              </p:txBody>
            </p:sp>
            <p:sp>
              <p:nvSpPr>
                <p:cNvPr id="89" name="TextBox 88">
                  <a:extLst>
                    <a:ext uri="{FF2B5EF4-FFF2-40B4-BE49-F238E27FC236}">
                      <a16:creationId xmlns:a16="http://schemas.microsoft.com/office/drawing/2014/main" id="{D33AFD3E-C80F-4493-9630-5BBEDE66EE22}"/>
                    </a:ext>
                  </a:extLst>
                </p:cNvPr>
                <p:cNvSpPr txBox="1"/>
                <p:nvPr/>
              </p:nvSpPr>
              <p:spPr>
                <a:xfrm>
                  <a:off x="10018582" y="4649818"/>
                  <a:ext cx="1230593" cy="369332"/>
                </a:xfrm>
                <a:prstGeom prst="rect">
                  <a:avLst/>
                </a:prstGeom>
                <a:solidFill>
                  <a:schemeClr val="accent4">
                    <a:lumMod val="60000"/>
                    <a:lumOff val="40000"/>
                  </a:schemeClr>
                </a:solidFill>
              </p:spPr>
              <p:txBody>
                <a:bodyPr wrap="none" rtlCol="0">
                  <a:spAutoFit/>
                </a:bodyPr>
                <a:lstStyle/>
                <a:p>
                  <a:r>
                    <a:rPr lang="en-US" dirty="0"/>
                    <a:t>Kafka Topic</a:t>
                  </a:r>
                </a:p>
              </p:txBody>
            </p:sp>
          </p:grpSp>
        </p:grpSp>
      </p:grpSp>
      <p:sp>
        <p:nvSpPr>
          <p:cNvPr id="6" name="Footer Placeholder 5">
            <a:extLst>
              <a:ext uri="{FF2B5EF4-FFF2-40B4-BE49-F238E27FC236}">
                <a16:creationId xmlns:a16="http://schemas.microsoft.com/office/drawing/2014/main" id="{55E44640-7C4A-483B-8B64-33F85D459338}"/>
              </a:ext>
            </a:extLst>
          </p:cNvPr>
          <p:cNvSpPr>
            <a:spLocks noGrp="1"/>
          </p:cNvSpPr>
          <p:nvPr>
            <p:ph type="ftr" sz="quarter" idx="11"/>
          </p:nvPr>
        </p:nvSpPr>
        <p:spPr/>
        <p:txBody>
          <a:bodyPr/>
          <a:lstStyle/>
          <a:p>
            <a:r>
              <a:rPr lang="en-US"/>
              <a:t>www.learnmodeon.com</a:t>
            </a:r>
          </a:p>
        </p:txBody>
      </p:sp>
      <p:sp>
        <p:nvSpPr>
          <p:cNvPr id="7" name="Slide Number Placeholder 6">
            <a:extLst>
              <a:ext uri="{FF2B5EF4-FFF2-40B4-BE49-F238E27FC236}">
                <a16:creationId xmlns:a16="http://schemas.microsoft.com/office/drawing/2014/main" id="{3E95F4F5-56FE-401D-B972-F9FD2E737E48}"/>
              </a:ext>
            </a:extLst>
          </p:cNvPr>
          <p:cNvSpPr>
            <a:spLocks noGrp="1"/>
          </p:cNvSpPr>
          <p:nvPr>
            <p:ph type="sldNum" sz="quarter" idx="12"/>
          </p:nvPr>
        </p:nvSpPr>
        <p:spPr/>
        <p:txBody>
          <a:bodyPr/>
          <a:lstStyle/>
          <a:p>
            <a:fld id="{212577BB-E41F-49E5-B5D1-BAB8AA66481F}" type="slidenum">
              <a:rPr lang="en-US" smtClean="0"/>
              <a:t>5</a:t>
            </a:fld>
            <a:endParaRPr lang="en-US"/>
          </a:p>
        </p:txBody>
      </p:sp>
    </p:spTree>
    <p:extLst>
      <p:ext uri="{BB962C8B-B14F-4D97-AF65-F5344CB8AC3E}">
        <p14:creationId xmlns:p14="http://schemas.microsoft.com/office/powerpoint/2010/main" val="278581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4A55-0A04-43C9-8B75-3BFFF138F817}"/>
              </a:ext>
            </a:extLst>
          </p:cNvPr>
          <p:cNvSpPr>
            <a:spLocks noGrp="1"/>
          </p:cNvSpPr>
          <p:nvPr>
            <p:ph type="title"/>
          </p:nvPr>
        </p:nvSpPr>
        <p:spPr>
          <a:xfrm>
            <a:off x="838200" y="207726"/>
            <a:ext cx="7561399" cy="1049995"/>
          </a:xfrm>
        </p:spPr>
        <p:txBody>
          <a:bodyPr/>
          <a:lstStyle/>
          <a:p>
            <a:r>
              <a:rPr lang="en-US" dirty="0"/>
              <a:t>Topic Replication Factor</a:t>
            </a:r>
          </a:p>
        </p:txBody>
      </p:sp>
      <p:sp>
        <p:nvSpPr>
          <p:cNvPr id="4" name="Rectangle 3">
            <a:extLst>
              <a:ext uri="{FF2B5EF4-FFF2-40B4-BE49-F238E27FC236}">
                <a16:creationId xmlns:a16="http://schemas.microsoft.com/office/drawing/2014/main" id="{859BFB12-CB27-4D29-B359-87D72CE6A1D2}"/>
              </a:ext>
            </a:extLst>
          </p:cNvPr>
          <p:cNvSpPr/>
          <p:nvPr/>
        </p:nvSpPr>
        <p:spPr>
          <a:xfrm>
            <a:off x="657225" y="2943225"/>
            <a:ext cx="2819400" cy="322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23C56EB-16C9-4BF0-812A-CA6719CB5E4E}"/>
              </a:ext>
            </a:extLst>
          </p:cNvPr>
          <p:cNvSpPr/>
          <p:nvPr/>
        </p:nvSpPr>
        <p:spPr>
          <a:xfrm>
            <a:off x="4038600" y="2943224"/>
            <a:ext cx="2819400" cy="322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72E937A-2BEB-4032-AC36-FB3B70B85B43}"/>
              </a:ext>
            </a:extLst>
          </p:cNvPr>
          <p:cNvSpPr/>
          <p:nvPr/>
        </p:nvSpPr>
        <p:spPr>
          <a:xfrm>
            <a:off x="7515225" y="2943223"/>
            <a:ext cx="2819400" cy="322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7D72FDA-17F5-4CD9-B7CB-BD1B6AA9690D}"/>
              </a:ext>
            </a:extLst>
          </p:cNvPr>
          <p:cNvSpPr txBox="1"/>
          <p:nvPr/>
        </p:nvSpPr>
        <p:spPr>
          <a:xfrm>
            <a:off x="1398724" y="3059668"/>
            <a:ext cx="917302" cy="369332"/>
          </a:xfrm>
          <a:prstGeom prst="rect">
            <a:avLst/>
          </a:prstGeom>
          <a:noFill/>
        </p:spPr>
        <p:txBody>
          <a:bodyPr wrap="none" rtlCol="0">
            <a:spAutoFit/>
          </a:bodyPr>
          <a:lstStyle/>
          <a:p>
            <a:r>
              <a:rPr lang="en-US" dirty="0">
                <a:highlight>
                  <a:srgbClr val="FFFF00"/>
                </a:highlight>
              </a:rPr>
              <a:t>Broker1</a:t>
            </a:r>
          </a:p>
        </p:txBody>
      </p:sp>
      <p:sp>
        <p:nvSpPr>
          <p:cNvPr id="8" name="TextBox 7">
            <a:extLst>
              <a:ext uri="{FF2B5EF4-FFF2-40B4-BE49-F238E27FC236}">
                <a16:creationId xmlns:a16="http://schemas.microsoft.com/office/drawing/2014/main" id="{7B9D8881-9E5F-4280-851A-7823E744F7FB}"/>
              </a:ext>
            </a:extLst>
          </p:cNvPr>
          <p:cNvSpPr txBox="1"/>
          <p:nvPr/>
        </p:nvSpPr>
        <p:spPr>
          <a:xfrm>
            <a:off x="4789624" y="3059668"/>
            <a:ext cx="917302" cy="369332"/>
          </a:xfrm>
          <a:prstGeom prst="rect">
            <a:avLst/>
          </a:prstGeom>
          <a:noFill/>
        </p:spPr>
        <p:txBody>
          <a:bodyPr wrap="none" rtlCol="0">
            <a:spAutoFit/>
          </a:bodyPr>
          <a:lstStyle/>
          <a:p>
            <a:r>
              <a:rPr lang="en-US" dirty="0">
                <a:highlight>
                  <a:srgbClr val="FFFF00"/>
                </a:highlight>
              </a:rPr>
              <a:t>Broker2</a:t>
            </a:r>
          </a:p>
        </p:txBody>
      </p:sp>
      <p:sp>
        <p:nvSpPr>
          <p:cNvPr id="9" name="TextBox 8">
            <a:extLst>
              <a:ext uri="{FF2B5EF4-FFF2-40B4-BE49-F238E27FC236}">
                <a16:creationId xmlns:a16="http://schemas.microsoft.com/office/drawing/2014/main" id="{70078FCE-DDEE-4093-AD0B-64DDB409B535}"/>
              </a:ext>
            </a:extLst>
          </p:cNvPr>
          <p:cNvSpPr txBox="1"/>
          <p:nvPr/>
        </p:nvSpPr>
        <p:spPr>
          <a:xfrm>
            <a:off x="8399599" y="3059668"/>
            <a:ext cx="917302" cy="369332"/>
          </a:xfrm>
          <a:prstGeom prst="rect">
            <a:avLst/>
          </a:prstGeom>
          <a:noFill/>
        </p:spPr>
        <p:txBody>
          <a:bodyPr wrap="none" rtlCol="0">
            <a:spAutoFit/>
          </a:bodyPr>
          <a:lstStyle/>
          <a:p>
            <a:r>
              <a:rPr lang="en-US" dirty="0">
                <a:highlight>
                  <a:srgbClr val="FFFF00"/>
                </a:highlight>
              </a:rPr>
              <a:t>Broker3</a:t>
            </a:r>
          </a:p>
        </p:txBody>
      </p:sp>
      <p:sp>
        <p:nvSpPr>
          <p:cNvPr id="10" name="Rectangle: Rounded Corners 9">
            <a:extLst>
              <a:ext uri="{FF2B5EF4-FFF2-40B4-BE49-F238E27FC236}">
                <a16:creationId xmlns:a16="http://schemas.microsoft.com/office/drawing/2014/main" id="{63AA8164-C70C-4431-98A7-687CB0FC7EE1}"/>
              </a:ext>
            </a:extLst>
          </p:cNvPr>
          <p:cNvSpPr/>
          <p:nvPr/>
        </p:nvSpPr>
        <p:spPr>
          <a:xfrm>
            <a:off x="1239290" y="3632717"/>
            <a:ext cx="1706836" cy="6524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Partition-0</a:t>
            </a:r>
          </a:p>
          <a:p>
            <a:pPr algn="ctr"/>
            <a:r>
              <a:rPr lang="en-US" dirty="0">
                <a:solidFill>
                  <a:schemeClr val="tx1"/>
                </a:solidFill>
              </a:rPr>
              <a:t>Topic A</a:t>
            </a:r>
          </a:p>
        </p:txBody>
      </p:sp>
      <p:sp>
        <p:nvSpPr>
          <p:cNvPr id="11" name="Rectangle: Rounded Corners 10">
            <a:extLst>
              <a:ext uri="{FF2B5EF4-FFF2-40B4-BE49-F238E27FC236}">
                <a16:creationId xmlns:a16="http://schemas.microsoft.com/office/drawing/2014/main" id="{8D2AB09A-91D9-463C-88E0-6051BADF2DF3}"/>
              </a:ext>
            </a:extLst>
          </p:cNvPr>
          <p:cNvSpPr/>
          <p:nvPr/>
        </p:nvSpPr>
        <p:spPr>
          <a:xfrm>
            <a:off x="4509157" y="5405437"/>
            <a:ext cx="1706836" cy="65246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Partition-0</a:t>
            </a:r>
          </a:p>
          <a:p>
            <a:pPr algn="ctr"/>
            <a:r>
              <a:rPr lang="en-US" dirty="0">
                <a:solidFill>
                  <a:schemeClr val="tx1"/>
                </a:solidFill>
              </a:rPr>
              <a:t>Topic A</a:t>
            </a:r>
          </a:p>
        </p:txBody>
      </p:sp>
      <p:sp>
        <p:nvSpPr>
          <p:cNvPr id="12" name="Rectangle: Rounded Corners 11">
            <a:extLst>
              <a:ext uri="{FF2B5EF4-FFF2-40B4-BE49-F238E27FC236}">
                <a16:creationId xmlns:a16="http://schemas.microsoft.com/office/drawing/2014/main" id="{D9FD57A5-3A2D-4779-A219-26F148F43F6D}"/>
              </a:ext>
            </a:extLst>
          </p:cNvPr>
          <p:cNvSpPr/>
          <p:nvPr/>
        </p:nvSpPr>
        <p:spPr>
          <a:xfrm>
            <a:off x="4389164" y="3667125"/>
            <a:ext cx="1706836" cy="65246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Partition-1</a:t>
            </a:r>
          </a:p>
          <a:p>
            <a:pPr algn="ctr"/>
            <a:r>
              <a:rPr lang="en-US" dirty="0">
                <a:solidFill>
                  <a:schemeClr val="tx1"/>
                </a:solidFill>
              </a:rPr>
              <a:t>Topic A</a:t>
            </a:r>
          </a:p>
        </p:txBody>
      </p:sp>
      <p:sp>
        <p:nvSpPr>
          <p:cNvPr id="13" name="Rectangle: Rounded Corners 12">
            <a:extLst>
              <a:ext uri="{FF2B5EF4-FFF2-40B4-BE49-F238E27FC236}">
                <a16:creationId xmlns:a16="http://schemas.microsoft.com/office/drawing/2014/main" id="{4D310106-48CE-4106-A763-13D3F87D3B81}"/>
              </a:ext>
            </a:extLst>
          </p:cNvPr>
          <p:cNvSpPr/>
          <p:nvPr/>
        </p:nvSpPr>
        <p:spPr>
          <a:xfrm>
            <a:off x="7780064" y="5405437"/>
            <a:ext cx="1706836" cy="65246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Partition-1</a:t>
            </a:r>
          </a:p>
          <a:p>
            <a:pPr algn="ctr"/>
            <a:r>
              <a:rPr lang="en-US" dirty="0">
                <a:solidFill>
                  <a:schemeClr val="tx1"/>
                </a:solidFill>
              </a:rPr>
              <a:t>Topic A</a:t>
            </a:r>
          </a:p>
        </p:txBody>
      </p:sp>
      <p:sp>
        <p:nvSpPr>
          <p:cNvPr id="14" name="Rectangle: Rounded Corners 13">
            <a:extLst>
              <a:ext uri="{FF2B5EF4-FFF2-40B4-BE49-F238E27FC236}">
                <a16:creationId xmlns:a16="http://schemas.microsoft.com/office/drawing/2014/main" id="{95044DBF-4EE3-41DD-AA76-76279C55DAF2}"/>
              </a:ext>
            </a:extLst>
          </p:cNvPr>
          <p:cNvSpPr/>
          <p:nvPr/>
        </p:nvSpPr>
        <p:spPr>
          <a:xfrm>
            <a:off x="8071507" y="3652836"/>
            <a:ext cx="1706836" cy="65246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Partition-2</a:t>
            </a:r>
          </a:p>
          <a:p>
            <a:pPr algn="ctr"/>
            <a:r>
              <a:rPr lang="en-US" dirty="0">
                <a:solidFill>
                  <a:schemeClr val="tx1"/>
                </a:solidFill>
              </a:rPr>
              <a:t>Topic A</a:t>
            </a:r>
          </a:p>
        </p:txBody>
      </p:sp>
      <p:sp>
        <p:nvSpPr>
          <p:cNvPr id="15" name="Rectangle: Rounded Corners 14">
            <a:extLst>
              <a:ext uri="{FF2B5EF4-FFF2-40B4-BE49-F238E27FC236}">
                <a16:creationId xmlns:a16="http://schemas.microsoft.com/office/drawing/2014/main" id="{AE99BBB6-FDDC-447E-A7BC-6A1E986E2624}"/>
              </a:ext>
            </a:extLst>
          </p:cNvPr>
          <p:cNvSpPr/>
          <p:nvPr/>
        </p:nvSpPr>
        <p:spPr>
          <a:xfrm>
            <a:off x="1149734" y="5519735"/>
            <a:ext cx="1706836" cy="65246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Partition-2</a:t>
            </a:r>
          </a:p>
          <a:p>
            <a:pPr algn="ctr"/>
            <a:r>
              <a:rPr lang="en-US" dirty="0">
                <a:solidFill>
                  <a:schemeClr val="tx1"/>
                </a:solidFill>
              </a:rPr>
              <a:t>Topic A</a:t>
            </a:r>
          </a:p>
        </p:txBody>
      </p:sp>
      <p:sp>
        <p:nvSpPr>
          <p:cNvPr id="26" name="TextBox 25">
            <a:extLst>
              <a:ext uri="{FF2B5EF4-FFF2-40B4-BE49-F238E27FC236}">
                <a16:creationId xmlns:a16="http://schemas.microsoft.com/office/drawing/2014/main" id="{7B3843BD-32FC-459C-9AA7-B1F7C50D7AB2}"/>
              </a:ext>
            </a:extLst>
          </p:cNvPr>
          <p:cNvSpPr txBox="1"/>
          <p:nvPr/>
        </p:nvSpPr>
        <p:spPr>
          <a:xfrm>
            <a:off x="816358" y="3545443"/>
            <a:ext cx="980602" cy="369332"/>
          </a:xfrm>
          <a:prstGeom prst="rect">
            <a:avLst/>
          </a:prstGeom>
          <a:noFill/>
        </p:spPr>
        <p:txBody>
          <a:bodyPr wrap="square" rtlCol="0">
            <a:spAutoFit/>
          </a:bodyPr>
          <a:lstStyle/>
          <a:p>
            <a:r>
              <a:rPr lang="en-US" dirty="0">
                <a:highlight>
                  <a:srgbClr val="00FFFF"/>
                </a:highlight>
              </a:rPr>
              <a:t>Leader</a:t>
            </a:r>
          </a:p>
        </p:txBody>
      </p:sp>
      <p:sp>
        <p:nvSpPr>
          <p:cNvPr id="27" name="TextBox 26">
            <a:extLst>
              <a:ext uri="{FF2B5EF4-FFF2-40B4-BE49-F238E27FC236}">
                <a16:creationId xmlns:a16="http://schemas.microsoft.com/office/drawing/2014/main" id="{6BFF15CD-8FF9-4CE1-8ABD-6D0047E24BA4}"/>
              </a:ext>
            </a:extLst>
          </p:cNvPr>
          <p:cNvSpPr txBox="1"/>
          <p:nvPr/>
        </p:nvSpPr>
        <p:spPr>
          <a:xfrm>
            <a:off x="4018856" y="3533776"/>
            <a:ext cx="980602" cy="369332"/>
          </a:xfrm>
          <a:prstGeom prst="rect">
            <a:avLst/>
          </a:prstGeom>
          <a:noFill/>
        </p:spPr>
        <p:txBody>
          <a:bodyPr wrap="square" rtlCol="0">
            <a:spAutoFit/>
          </a:bodyPr>
          <a:lstStyle/>
          <a:p>
            <a:r>
              <a:rPr lang="en-US" dirty="0">
                <a:highlight>
                  <a:srgbClr val="00FFFF"/>
                </a:highlight>
              </a:rPr>
              <a:t>Leader</a:t>
            </a:r>
          </a:p>
        </p:txBody>
      </p:sp>
      <p:sp>
        <p:nvSpPr>
          <p:cNvPr id="28" name="TextBox 27">
            <a:extLst>
              <a:ext uri="{FF2B5EF4-FFF2-40B4-BE49-F238E27FC236}">
                <a16:creationId xmlns:a16="http://schemas.microsoft.com/office/drawing/2014/main" id="{EEAF0730-8644-4660-A8D3-953BB2CAB7CF}"/>
              </a:ext>
            </a:extLst>
          </p:cNvPr>
          <p:cNvSpPr txBox="1"/>
          <p:nvPr/>
        </p:nvSpPr>
        <p:spPr>
          <a:xfrm>
            <a:off x="7690507" y="3517108"/>
            <a:ext cx="980602" cy="369332"/>
          </a:xfrm>
          <a:prstGeom prst="rect">
            <a:avLst/>
          </a:prstGeom>
          <a:noFill/>
        </p:spPr>
        <p:txBody>
          <a:bodyPr wrap="square" rtlCol="0">
            <a:spAutoFit/>
          </a:bodyPr>
          <a:lstStyle/>
          <a:p>
            <a:r>
              <a:rPr lang="en-US" dirty="0">
                <a:highlight>
                  <a:srgbClr val="00FFFF"/>
                </a:highlight>
              </a:rPr>
              <a:t>Leader</a:t>
            </a:r>
          </a:p>
        </p:txBody>
      </p:sp>
      <p:sp>
        <p:nvSpPr>
          <p:cNvPr id="29" name="TextBox 28">
            <a:extLst>
              <a:ext uri="{FF2B5EF4-FFF2-40B4-BE49-F238E27FC236}">
                <a16:creationId xmlns:a16="http://schemas.microsoft.com/office/drawing/2014/main" id="{102AAAAD-9E11-4B0F-AEE1-1EEFC7E2998C}"/>
              </a:ext>
            </a:extLst>
          </p:cNvPr>
          <p:cNvSpPr txBox="1"/>
          <p:nvPr/>
        </p:nvSpPr>
        <p:spPr>
          <a:xfrm>
            <a:off x="2555090" y="5845966"/>
            <a:ext cx="863455" cy="369332"/>
          </a:xfrm>
          <a:prstGeom prst="rect">
            <a:avLst/>
          </a:prstGeom>
          <a:solidFill>
            <a:schemeClr val="accent3">
              <a:lumMod val="40000"/>
              <a:lumOff val="60000"/>
            </a:schemeClr>
          </a:solidFill>
        </p:spPr>
        <p:txBody>
          <a:bodyPr wrap="square" rtlCol="0">
            <a:spAutoFit/>
          </a:bodyPr>
          <a:lstStyle/>
          <a:p>
            <a:r>
              <a:rPr lang="en-US" dirty="0">
                <a:highlight>
                  <a:srgbClr val="C0C0C0"/>
                </a:highlight>
              </a:rPr>
              <a:t>Replica</a:t>
            </a:r>
          </a:p>
        </p:txBody>
      </p:sp>
      <p:sp>
        <p:nvSpPr>
          <p:cNvPr id="30" name="TextBox 29">
            <a:extLst>
              <a:ext uri="{FF2B5EF4-FFF2-40B4-BE49-F238E27FC236}">
                <a16:creationId xmlns:a16="http://schemas.microsoft.com/office/drawing/2014/main" id="{D188F858-89E4-4CD1-AC39-EA8E76503B3D}"/>
              </a:ext>
            </a:extLst>
          </p:cNvPr>
          <p:cNvSpPr txBox="1"/>
          <p:nvPr/>
        </p:nvSpPr>
        <p:spPr>
          <a:xfrm>
            <a:off x="5823095" y="5688569"/>
            <a:ext cx="863455" cy="369332"/>
          </a:xfrm>
          <a:prstGeom prst="rect">
            <a:avLst/>
          </a:prstGeom>
          <a:solidFill>
            <a:schemeClr val="accent3">
              <a:lumMod val="40000"/>
              <a:lumOff val="60000"/>
            </a:schemeClr>
          </a:solidFill>
        </p:spPr>
        <p:txBody>
          <a:bodyPr wrap="square" rtlCol="0">
            <a:spAutoFit/>
          </a:bodyPr>
          <a:lstStyle/>
          <a:p>
            <a:r>
              <a:rPr lang="en-US" dirty="0">
                <a:highlight>
                  <a:srgbClr val="C0C0C0"/>
                </a:highlight>
              </a:rPr>
              <a:t>Replica</a:t>
            </a:r>
          </a:p>
        </p:txBody>
      </p:sp>
      <p:sp>
        <p:nvSpPr>
          <p:cNvPr id="31" name="TextBox 30">
            <a:extLst>
              <a:ext uri="{FF2B5EF4-FFF2-40B4-BE49-F238E27FC236}">
                <a16:creationId xmlns:a16="http://schemas.microsoft.com/office/drawing/2014/main" id="{6D8B6E63-CD8D-45D0-98F1-B3775308CA92}"/>
              </a:ext>
            </a:extLst>
          </p:cNvPr>
          <p:cNvSpPr txBox="1"/>
          <p:nvPr/>
        </p:nvSpPr>
        <p:spPr>
          <a:xfrm>
            <a:off x="9262824" y="5739405"/>
            <a:ext cx="863455" cy="369332"/>
          </a:xfrm>
          <a:prstGeom prst="rect">
            <a:avLst/>
          </a:prstGeom>
          <a:solidFill>
            <a:schemeClr val="accent3">
              <a:lumMod val="40000"/>
              <a:lumOff val="60000"/>
            </a:schemeClr>
          </a:solidFill>
        </p:spPr>
        <p:txBody>
          <a:bodyPr wrap="square" rtlCol="0">
            <a:spAutoFit/>
          </a:bodyPr>
          <a:lstStyle/>
          <a:p>
            <a:r>
              <a:rPr lang="en-US" dirty="0">
                <a:highlight>
                  <a:srgbClr val="C0C0C0"/>
                </a:highlight>
              </a:rPr>
              <a:t>Replica</a:t>
            </a:r>
          </a:p>
        </p:txBody>
      </p:sp>
      <p:sp>
        <p:nvSpPr>
          <p:cNvPr id="32" name="TextBox 31">
            <a:extLst>
              <a:ext uri="{FF2B5EF4-FFF2-40B4-BE49-F238E27FC236}">
                <a16:creationId xmlns:a16="http://schemas.microsoft.com/office/drawing/2014/main" id="{BA3B092F-3DBD-4F88-A2DB-F9862CCE6330}"/>
              </a:ext>
            </a:extLst>
          </p:cNvPr>
          <p:cNvSpPr txBox="1"/>
          <p:nvPr/>
        </p:nvSpPr>
        <p:spPr>
          <a:xfrm>
            <a:off x="816358" y="1301849"/>
            <a:ext cx="11095986" cy="1200329"/>
          </a:xfrm>
          <a:prstGeom prst="rect">
            <a:avLst/>
          </a:prstGeom>
          <a:noFill/>
        </p:spPr>
        <p:txBody>
          <a:bodyPr wrap="none" rtlCol="0">
            <a:spAutoFit/>
          </a:bodyPr>
          <a:lstStyle/>
          <a:p>
            <a:r>
              <a:rPr lang="en-US" dirty="0"/>
              <a:t>Topics should have replication factor&gt;1 to avoid issues.</a:t>
            </a:r>
          </a:p>
          <a:p>
            <a:r>
              <a:rPr lang="en-US" dirty="0"/>
              <a:t>Consider TOPIC A with 3 partitions and replication Factor of 2</a:t>
            </a:r>
          </a:p>
          <a:p>
            <a:r>
              <a:rPr lang="en-US" dirty="0"/>
              <a:t>At any time only one broker can be leader for a partition of a topic to receive and serve the data. Others are replicas.</a:t>
            </a:r>
            <a:br>
              <a:rPr lang="en-US" dirty="0"/>
            </a:br>
            <a:r>
              <a:rPr lang="en-US" dirty="0"/>
              <a:t>Who decides leaders, replicas? Zookeeper!</a:t>
            </a:r>
          </a:p>
        </p:txBody>
      </p:sp>
      <p:cxnSp>
        <p:nvCxnSpPr>
          <p:cNvPr id="34" name="Straight Arrow Connector 33">
            <a:extLst>
              <a:ext uri="{FF2B5EF4-FFF2-40B4-BE49-F238E27FC236}">
                <a16:creationId xmlns:a16="http://schemas.microsoft.com/office/drawing/2014/main" id="{E34A9AE3-5F0E-4DF2-8BA2-83D55CAF846C}"/>
              </a:ext>
            </a:extLst>
          </p:cNvPr>
          <p:cNvCxnSpPr/>
          <p:nvPr/>
        </p:nvCxnSpPr>
        <p:spPr>
          <a:xfrm>
            <a:off x="2794111" y="4293693"/>
            <a:ext cx="1603776" cy="1542214"/>
          </a:xfrm>
          <a:prstGeom prst="straightConnector1">
            <a:avLst/>
          </a:prstGeom>
          <a:ln w="28575">
            <a:solidFill>
              <a:schemeClr val="accent4">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12EC3C2-9FF2-4128-9BDA-CBD7CE2A4744}"/>
              </a:ext>
            </a:extLst>
          </p:cNvPr>
          <p:cNvCxnSpPr>
            <a:cxnSpLocks/>
          </p:cNvCxnSpPr>
          <p:nvPr/>
        </p:nvCxnSpPr>
        <p:spPr>
          <a:xfrm flipV="1">
            <a:off x="2833470" y="4141233"/>
            <a:ext cx="5167018" cy="1378502"/>
          </a:xfrm>
          <a:prstGeom prst="straightConnector1">
            <a:avLst/>
          </a:prstGeom>
          <a:ln w="28575">
            <a:solidFill>
              <a:schemeClr val="accent4">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11C80CD-8B57-4624-9827-9F48D18EF05A}"/>
              </a:ext>
            </a:extLst>
          </p:cNvPr>
          <p:cNvCxnSpPr>
            <a:cxnSpLocks/>
          </p:cNvCxnSpPr>
          <p:nvPr/>
        </p:nvCxnSpPr>
        <p:spPr>
          <a:xfrm>
            <a:off x="6091623" y="4328101"/>
            <a:ext cx="1804602" cy="984942"/>
          </a:xfrm>
          <a:prstGeom prst="straightConnector1">
            <a:avLst/>
          </a:prstGeom>
          <a:ln w="28575">
            <a:solidFill>
              <a:schemeClr val="accent4">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8B9AFD5-288C-4255-A81A-1142738EF506}"/>
              </a:ext>
            </a:extLst>
          </p:cNvPr>
          <p:cNvSpPr/>
          <p:nvPr/>
        </p:nvSpPr>
        <p:spPr>
          <a:xfrm>
            <a:off x="457200" y="2627051"/>
            <a:ext cx="10172700" cy="4023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212EA7-70CD-46AA-9E1E-AB0785295A6C}"/>
              </a:ext>
            </a:extLst>
          </p:cNvPr>
          <p:cNvSpPr txBox="1"/>
          <p:nvPr/>
        </p:nvSpPr>
        <p:spPr>
          <a:xfrm>
            <a:off x="4314825" y="6276975"/>
            <a:ext cx="840038" cy="369332"/>
          </a:xfrm>
          <a:prstGeom prst="rect">
            <a:avLst/>
          </a:prstGeom>
          <a:noFill/>
        </p:spPr>
        <p:txBody>
          <a:bodyPr wrap="none" rtlCol="0">
            <a:spAutoFit/>
          </a:bodyPr>
          <a:lstStyle/>
          <a:p>
            <a:r>
              <a:rPr lang="en-US" dirty="0"/>
              <a:t>Cluster</a:t>
            </a:r>
          </a:p>
        </p:txBody>
      </p:sp>
      <p:sp>
        <p:nvSpPr>
          <p:cNvPr id="16" name="Footer Placeholder 15">
            <a:extLst>
              <a:ext uri="{FF2B5EF4-FFF2-40B4-BE49-F238E27FC236}">
                <a16:creationId xmlns:a16="http://schemas.microsoft.com/office/drawing/2014/main" id="{03882897-F5E3-4404-BD3B-B575E7AD18C8}"/>
              </a:ext>
            </a:extLst>
          </p:cNvPr>
          <p:cNvSpPr>
            <a:spLocks noGrp="1"/>
          </p:cNvSpPr>
          <p:nvPr>
            <p:ph type="ftr" sz="quarter" idx="11"/>
          </p:nvPr>
        </p:nvSpPr>
        <p:spPr/>
        <p:txBody>
          <a:bodyPr/>
          <a:lstStyle/>
          <a:p>
            <a:r>
              <a:rPr lang="en-US"/>
              <a:t>www.learnmodeon.com</a:t>
            </a:r>
          </a:p>
        </p:txBody>
      </p:sp>
      <p:sp>
        <p:nvSpPr>
          <p:cNvPr id="18" name="Slide Number Placeholder 17">
            <a:extLst>
              <a:ext uri="{FF2B5EF4-FFF2-40B4-BE49-F238E27FC236}">
                <a16:creationId xmlns:a16="http://schemas.microsoft.com/office/drawing/2014/main" id="{45C960B0-91E0-4603-A133-7C4359B73A5D}"/>
              </a:ext>
            </a:extLst>
          </p:cNvPr>
          <p:cNvSpPr>
            <a:spLocks noGrp="1"/>
          </p:cNvSpPr>
          <p:nvPr>
            <p:ph type="sldNum" sz="quarter" idx="12"/>
          </p:nvPr>
        </p:nvSpPr>
        <p:spPr/>
        <p:txBody>
          <a:bodyPr/>
          <a:lstStyle/>
          <a:p>
            <a:fld id="{212577BB-E41F-49E5-B5D1-BAB8AA66481F}" type="slidenum">
              <a:rPr lang="en-US" smtClean="0"/>
              <a:t>6</a:t>
            </a:fld>
            <a:endParaRPr lang="en-US"/>
          </a:p>
        </p:txBody>
      </p:sp>
    </p:spTree>
    <p:extLst>
      <p:ext uri="{BB962C8B-B14F-4D97-AF65-F5344CB8AC3E}">
        <p14:creationId xmlns:p14="http://schemas.microsoft.com/office/powerpoint/2010/main" val="306608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031E-348A-4FFC-94A3-B23D1A8D5868}"/>
              </a:ext>
            </a:extLst>
          </p:cNvPr>
          <p:cNvSpPr>
            <a:spLocks noGrp="1"/>
          </p:cNvSpPr>
          <p:nvPr>
            <p:ph type="title"/>
          </p:nvPr>
        </p:nvSpPr>
        <p:spPr>
          <a:xfrm>
            <a:off x="425808" y="-2033"/>
            <a:ext cx="10515600" cy="818249"/>
          </a:xfrm>
        </p:spPr>
        <p:txBody>
          <a:bodyPr/>
          <a:lstStyle/>
          <a:p>
            <a:r>
              <a:rPr lang="en-US" dirty="0"/>
              <a:t>Producers &amp; Consumers</a:t>
            </a:r>
          </a:p>
        </p:txBody>
      </p:sp>
      <p:sp>
        <p:nvSpPr>
          <p:cNvPr id="3" name="Content Placeholder 2">
            <a:extLst>
              <a:ext uri="{FF2B5EF4-FFF2-40B4-BE49-F238E27FC236}">
                <a16:creationId xmlns:a16="http://schemas.microsoft.com/office/drawing/2014/main" id="{47D4F30C-8DE9-432E-9BA4-A46567754F0C}"/>
              </a:ext>
            </a:extLst>
          </p:cNvPr>
          <p:cNvSpPr>
            <a:spLocks noGrp="1"/>
          </p:cNvSpPr>
          <p:nvPr>
            <p:ph idx="1"/>
          </p:nvPr>
        </p:nvSpPr>
        <p:spPr>
          <a:xfrm>
            <a:off x="325823" y="893189"/>
            <a:ext cx="8967736" cy="3105835"/>
          </a:xfrm>
        </p:spPr>
        <p:txBody>
          <a:bodyPr>
            <a:normAutofit fontScale="85000" lnSpcReduction="10000"/>
          </a:bodyPr>
          <a:lstStyle/>
          <a:p>
            <a:r>
              <a:rPr lang="en-US" sz="1800" b="1" dirty="0"/>
              <a:t>Producers: </a:t>
            </a:r>
            <a:r>
              <a:rPr lang="en-US" sz="1800" dirty="0"/>
              <a:t>write data to  topic(collection of partitions).It takes care of to which broker and to which partition to write to. Modes of send are:</a:t>
            </a:r>
          </a:p>
          <a:p>
            <a:pPr lvl="1"/>
            <a:r>
              <a:rPr lang="en-US" sz="1600" dirty="0"/>
              <a:t>Acks=0: No wait for acknowledgment.</a:t>
            </a:r>
          </a:p>
          <a:p>
            <a:pPr lvl="1"/>
            <a:r>
              <a:rPr lang="en-US" sz="1600" dirty="0"/>
              <a:t>Acks=1: wait for leader acknowledgement.</a:t>
            </a:r>
          </a:p>
          <a:p>
            <a:pPr lvl="1"/>
            <a:r>
              <a:rPr lang="en-US" sz="1600" dirty="0"/>
              <a:t>Acks=all: Leader + replicas acknowledgement</a:t>
            </a:r>
            <a:r>
              <a:rPr lang="en-US" sz="1300" dirty="0"/>
              <a:t>.</a:t>
            </a:r>
          </a:p>
          <a:p>
            <a:r>
              <a:rPr lang="en-US" sz="1800" b="1" dirty="0"/>
              <a:t>Consumers: </a:t>
            </a:r>
            <a:r>
              <a:rPr lang="en-US" sz="1600" dirty="0"/>
              <a:t>Read data from topic. It takes care of which broker to read from. Data read in order within partition.</a:t>
            </a:r>
          </a:p>
          <a:p>
            <a:pPr lvl="1"/>
            <a:r>
              <a:rPr lang="en-US" sz="1600" dirty="0"/>
              <a:t>Kafka stores consumer offsets for each consumer after consuming a message.</a:t>
            </a:r>
          </a:p>
          <a:p>
            <a:r>
              <a:rPr lang="en-US" sz="1800" b="1" dirty="0"/>
              <a:t>Consumer Group: </a:t>
            </a:r>
          </a:p>
          <a:p>
            <a:pPr lvl="1"/>
            <a:r>
              <a:rPr lang="en-US" sz="1700" dirty="0"/>
              <a:t>Each group gets a copy of message.</a:t>
            </a:r>
          </a:p>
          <a:p>
            <a:pPr lvl="1"/>
            <a:r>
              <a:rPr lang="en-US" sz="1700" dirty="0"/>
              <a:t>Each consumer read data from exclusive partition. If consumers&gt;partitions, some remain inactive.</a:t>
            </a:r>
          </a:p>
          <a:p>
            <a:pPr lvl="1"/>
            <a:r>
              <a:rPr lang="en-US" sz="1700"/>
              <a:t>Consumers use </a:t>
            </a:r>
            <a:r>
              <a:rPr lang="en-US" sz="1700" dirty="0"/>
              <a:t>group co-Ordinator and a consumer co-Ordinator to assign a consumer to a partition.</a:t>
            </a:r>
          </a:p>
          <a:p>
            <a:pPr lvl="1"/>
            <a:r>
              <a:rPr lang="en-US" sz="1700" dirty="0"/>
              <a:t>Consumer in each group commits the offsets after processing each message.</a:t>
            </a:r>
          </a:p>
        </p:txBody>
      </p:sp>
      <p:grpSp>
        <p:nvGrpSpPr>
          <p:cNvPr id="124" name="Group 123">
            <a:extLst>
              <a:ext uri="{FF2B5EF4-FFF2-40B4-BE49-F238E27FC236}">
                <a16:creationId xmlns:a16="http://schemas.microsoft.com/office/drawing/2014/main" id="{FD4D442E-70B4-43A8-B88F-8D7C20EE9CFD}"/>
              </a:ext>
            </a:extLst>
          </p:cNvPr>
          <p:cNvGrpSpPr/>
          <p:nvPr/>
        </p:nvGrpSpPr>
        <p:grpSpPr>
          <a:xfrm>
            <a:off x="5408032" y="3552520"/>
            <a:ext cx="6529240" cy="2603960"/>
            <a:chOff x="1104388" y="4048125"/>
            <a:chExt cx="6529240" cy="2603960"/>
          </a:xfrm>
        </p:grpSpPr>
        <p:grpSp>
          <p:nvGrpSpPr>
            <p:cNvPr id="120" name="Group 119">
              <a:extLst>
                <a:ext uri="{FF2B5EF4-FFF2-40B4-BE49-F238E27FC236}">
                  <a16:creationId xmlns:a16="http://schemas.microsoft.com/office/drawing/2014/main" id="{260427FB-E81F-4867-AD6A-2DC73C7990D2}"/>
                </a:ext>
              </a:extLst>
            </p:cNvPr>
            <p:cNvGrpSpPr/>
            <p:nvPr/>
          </p:nvGrpSpPr>
          <p:grpSpPr>
            <a:xfrm>
              <a:off x="1104388" y="4048125"/>
              <a:ext cx="6529240" cy="2603960"/>
              <a:chOff x="1104388" y="3475495"/>
              <a:chExt cx="8714873" cy="3176590"/>
            </a:xfrm>
          </p:grpSpPr>
          <p:grpSp>
            <p:nvGrpSpPr>
              <p:cNvPr id="111" name="Group 110">
                <a:extLst>
                  <a:ext uri="{FF2B5EF4-FFF2-40B4-BE49-F238E27FC236}">
                    <a16:creationId xmlns:a16="http://schemas.microsoft.com/office/drawing/2014/main" id="{02AA5F82-7286-4CDB-9CDB-B71AAE82A070}"/>
                  </a:ext>
                </a:extLst>
              </p:cNvPr>
              <p:cNvGrpSpPr/>
              <p:nvPr/>
            </p:nvGrpSpPr>
            <p:grpSpPr>
              <a:xfrm>
                <a:off x="7149933" y="3475495"/>
                <a:ext cx="2638425" cy="1986546"/>
                <a:chOff x="7745374" y="3444492"/>
                <a:chExt cx="2638425" cy="1986546"/>
              </a:xfrm>
            </p:grpSpPr>
            <p:sp>
              <p:nvSpPr>
                <p:cNvPr id="30" name="Rectangle 29">
                  <a:extLst>
                    <a:ext uri="{FF2B5EF4-FFF2-40B4-BE49-F238E27FC236}">
                      <a16:creationId xmlns:a16="http://schemas.microsoft.com/office/drawing/2014/main" id="{AF89346F-5D8B-4B2A-BB92-48EE1980977D}"/>
                    </a:ext>
                  </a:extLst>
                </p:cNvPr>
                <p:cNvSpPr/>
                <p:nvPr/>
              </p:nvSpPr>
              <p:spPr>
                <a:xfrm>
                  <a:off x="8022186" y="3528212"/>
                  <a:ext cx="20764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Consumer1</a:t>
                  </a:r>
                </a:p>
              </p:txBody>
            </p:sp>
            <p:sp>
              <p:nvSpPr>
                <p:cNvPr id="85" name="Rectangle 84">
                  <a:extLst>
                    <a:ext uri="{FF2B5EF4-FFF2-40B4-BE49-F238E27FC236}">
                      <a16:creationId xmlns:a16="http://schemas.microsoft.com/office/drawing/2014/main" id="{6044F53F-B21E-47BC-92E0-CBC038DC1768}"/>
                    </a:ext>
                  </a:extLst>
                </p:cNvPr>
                <p:cNvSpPr/>
                <p:nvPr/>
              </p:nvSpPr>
              <p:spPr>
                <a:xfrm>
                  <a:off x="8136537" y="4226337"/>
                  <a:ext cx="20764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Consumer2</a:t>
                  </a:r>
                </a:p>
              </p:txBody>
            </p:sp>
            <p:grpSp>
              <p:nvGrpSpPr>
                <p:cNvPr id="94" name="Group 93">
                  <a:extLst>
                    <a:ext uri="{FF2B5EF4-FFF2-40B4-BE49-F238E27FC236}">
                      <a16:creationId xmlns:a16="http://schemas.microsoft.com/office/drawing/2014/main" id="{608CF3E8-D797-46E7-99AC-6249F4B0A2C8}"/>
                    </a:ext>
                  </a:extLst>
                </p:cNvPr>
                <p:cNvGrpSpPr/>
                <p:nvPr/>
              </p:nvGrpSpPr>
              <p:grpSpPr>
                <a:xfrm>
                  <a:off x="7745374" y="3444492"/>
                  <a:ext cx="2638425" cy="1986546"/>
                  <a:chOff x="7760753" y="3366377"/>
                  <a:chExt cx="2638425" cy="3031796"/>
                </a:xfrm>
              </p:grpSpPr>
              <p:sp>
                <p:nvSpPr>
                  <p:cNvPr id="91" name="Rectangle 90">
                    <a:extLst>
                      <a:ext uri="{FF2B5EF4-FFF2-40B4-BE49-F238E27FC236}">
                        <a16:creationId xmlns:a16="http://schemas.microsoft.com/office/drawing/2014/main" id="{8D910069-0B20-4512-9C65-F6395D2D5B9F}"/>
                      </a:ext>
                    </a:extLst>
                  </p:cNvPr>
                  <p:cNvSpPr/>
                  <p:nvPr/>
                </p:nvSpPr>
                <p:spPr>
                  <a:xfrm>
                    <a:off x="7760753" y="3366377"/>
                    <a:ext cx="2638425" cy="3031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954491E-6A94-4DEA-A624-61F9A6904DE5}"/>
                      </a:ext>
                    </a:extLst>
                  </p:cNvPr>
                  <p:cNvSpPr txBox="1"/>
                  <p:nvPr/>
                </p:nvSpPr>
                <p:spPr>
                  <a:xfrm>
                    <a:off x="7981406" y="5567767"/>
                    <a:ext cx="1900970" cy="488654"/>
                  </a:xfrm>
                  <a:prstGeom prst="rect">
                    <a:avLst/>
                  </a:prstGeom>
                  <a:noFill/>
                </p:spPr>
                <p:txBody>
                  <a:bodyPr wrap="none" rtlCol="0">
                    <a:spAutoFit/>
                  </a:bodyPr>
                  <a:lstStyle/>
                  <a:p>
                    <a:r>
                      <a:rPr lang="en-US" dirty="0"/>
                      <a:t>Consumer Group1</a:t>
                    </a:r>
                  </a:p>
                </p:txBody>
              </p:sp>
            </p:grpSp>
          </p:grpSp>
          <p:grpSp>
            <p:nvGrpSpPr>
              <p:cNvPr id="112" name="Group 111">
                <a:extLst>
                  <a:ext uri="{FF2B5EF4-FFF2-40B4-BE49-F238E27FC236}">
                    <a16:creationId xmlns:a16="http://schemas.microsoft.com/office/drawing/2014/main" id="{BABA547F-FFEE-46A9-8E63-F0539C901760}"/>
                  </a:ext>
                </a:extLst>
              </p:cNvPr>
              <p:cNvGrpSpPr/>
              <p:nvPr/>
            </p:nvGrpSpPr>
            <p:grpSpPr>
              <a:xfrm>
                <a:off x="1104388" y="3806982"/>
                <a:ext cx="8714873" cy="2845103"/>
                <a:chOff x="875102" y="3588932"/>
                <a:chExt cx="9907415" cy="3189996"/>
              </a:xfrm>
            </p:grpSpPr>
            <p:sp>
              <p:nvSpPr>
                <p:cNvPr id="29" name="Rectangle 28">
                  <a:extLst>
                    <a:ext uri="{FF2B5EF4-FFF2-40B4-BE49-F238E27FC236}">
                      <a16:creationId xmlns:a16="http://schemas.microsoft.com/office/drawing/2014/main" id="{878E0786-3A12-4969-B2AA-A18F182AE1A5}"/>
                    </a:ext>
                  </a:extLst>
                </p:cNvPr>
                <p:cNvSpPr/>
                <p:nvPr/>
              </p:nvSpPr>
              <p:spPr>
                <a:xfrm>
                  <a:off x="912004" y="3987336"/>
                  <a:ext cx="16299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Producer1</a:t>
                  </a:r>
                </a:p>
              </p:txBody>
            </p:sp>
            <p:cxnSp>
              <p:nvCxnSpPr>
                <p:cNvPr id="32" name="Straight Arrow Connector 31">
                  <a:extLst>
                    <a:ext uri="{FF2B5EF4-FFF2-40B4-BE49-F238E27FC236}">
                      <a16:creationId xmlns:a16="http://schemas.microsoft.com/office/drawing/2014/main" id="{84E05C2F-6A9E-44F6-B519-03F455BDE58A}"/>
                    </a:ext>
                  </a:extLst>
                </p:cNvPr>
                <p:cNvCxnSpPr>
                  <a:cxnSpLocks/>
                  <a:stCxn id="29" idx="3"/>
                </p:cNvCxnSpPr>
                <p:nvPr/>
              </p:nvCxnSpPr>
              <p:spPr>
                <a:xfrm flipV="1">
                  <a:off x="2541977" y="3965706"/>
                  <a:ext cx="1758687" cy="288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7D6114-CD37-46EC-9E0D-A9DB7E9CADE6}"/>
                    </a:ext>
                  </a:extLst>
                </p:cNvPr>
                <p:cNvCxnSpPr>
                  <a:cxnSpLocks/>
                  <a:stCxn id="29" idx="3"/>
                  <a:endCxn id="12" idx="1"/>
                </p:cNvCxnSpPr>
                <p:nvPr/>
              </p:nvCxnSpPr>
              <p:spPr>
                <a:xfrm>
                  <a:off x="2541977" y="4254037"/>
                  <a:ext cx="1797646" cy="72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E80D38-0AE8-403B-81C0-D3CB3660EA70}"/>
                    </a:ext>
                  </a:extLst>
                </p:cNvPr>
                <p:cNvCxnSpPr>
                  <a:cxnSpLocks/>
                  <a:stCxn id="29" idx="3"/>
                </p:cNvCxnSpPr>
                <p:nvPr/>
              </p:nvCxnSpPr>
              <p:spPr>
                <a:xfrm>
                  <a:off x="2541977" y="4254036"/>
                  <a:ext cx="1730142" cy="1706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7FC6FC4-E041-4EA6-B8D4-BB49D0EA23F5}"/>
                    </a:ext>
                  </a:extLst>
                </p:cNvPr>
                <p:cNvSpPr/>
                <p:nvPr/>
              </p:nvSpPr>
              <p:spPr>
                <a:xfrm>
                  <a:off x="912004" y="4904737"/>
                  <a:ext cx="16299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Producer2</a:t>
                  </a:r>
                </a:p>
              </p:txBody>
            </p:sp>
            <p:sp>
              <p:nvSpPr>
                <p:cNvPr id="43" name="Rectangle 42">
                  <a:extLst>
                    <a:ext uri="{FF2B5EF4-FFF2-40B4-BE49-F238E27FC236}">
                      <a16:creationId xmlns:a16="http://schemas.microsoft.com/office/drawing/2014/main" id="{2D76C85C-6098-49FF-A17F-BDCC7D037708}"/>
                    </a:ext>
                  </a:extLst>
                </p:cNvPr>
                <p:cNvSpPr/>
                <p:nvPr/>
              </p:nvSpPr>
              <p:spPr>
                <a:xfrm>
                  <a:off x="875102" y="5815596"/>
                  <a:ext cx="16299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Producer3</a:t>
                  </a:r>
                </a:p>
              </p:txBody>
            </p:sp>
            <p:cxnSp>
              <p:nvCxnSpPr>
                <p:cNvPr id="44" name="Straight Arrow Connector 43">
                  <a:extLst>
                    <a:ext uri="{FF2B5EF4-FFF2-40B4-BE49-F238E27FC236}">
                      <a16:creationId xmlns:a16="http://schemas.microsoft.com/office/drawing/2014/main" id="{A70AFC60-6EE5-4D86-AE3E-3BD12405986A}"/>
                    </a:ext>
                  </a:extLst>
                </p:cNvPr>
                <p:cNvCxnSpPr>
                  <a:cxnSpLocks/>
                </p:cNvCxnSpPr>
                <p:nvPr/>
              </p:nvCxnSpPr>
              <p:spPr>
                <a:xfrm flipV="1">
                  <a:off x="2570933" y="5107649"/>
                  <a:ext cx="1674017" cy="63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99F5F7-6D4D-4317-84EC-9FCE719591F1}"/>
                    </a:ext>
                  </a:extLst>
                </p:cNvPr>
                <p:cNvCxnSpPr>
                  <a:cxnSpLocks/>
                  <a:stCxn id="42" idx="3"/>
                  <a:endCxn id="14" idx="1"/>
                </p:cNvCxnSpPr>
                <p:nvPr/>
              </p:nvCxnSpPr>
              <p:spPr>
                <a:xfrm>
                  <a:off x="2541977" y="5171437"/>
                  <a:ext cx="1795443" cy="75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97484A-3AFE-4116-9311-9D47A1E419FD}"/>
                    </a:ext>
                  </a:extLst>
                </p:cNvPr>
                <p:cNvCxnSpPr>
                  <a:cxnSpLocks/>
                  <a:stCxn id="42" idx="3"/>
                  <a:endCxn id="10" idx="1"/>
                </p:cNvCxnSpPr>
                <p:nvPr/>
              </p:nvCxnSpPr>
              <p:spPr>
                <a:xfrm flipV="1">
                  <a:off x="2541977" y="4137470"/>
                  <a:ext cx="1857447" cy="103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B403A19-3B87-4A9F-827A-951FE06C3B8E}"/>
                    </a:ext>
                  </a:extLst>
                </p:cNvPr>
                <p:cNvCxnSpPr>
                  <a:cxnSpLocks/>
                </p:cNvCxnSpPr>
                <p:nvPr/>
              </p:nvCxnSpPr>
              <p:spPr>
                <a:xfrm flipV="1">
                  <a:off x="2440460" y="4212255"/>
                  <a:ext cx="1837225" cy="173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2C3AE5-609B-4C7A-BB17-461D05286122}"/>
                    </a:ext>
                  </a:extLst>
                </p:cNvPr>
                <p:cNvCxnSpPr>
                  <a:cxnSpLocks/>
                </p:cNvCxnSpPr>
                <p:nvPr/>
              </p:nvCxnSpPr>
              <p:spPr>
                <a:xfrm flipV="1">
                  <a:off x="2440460" y="5171436"/>
                  <a:ext cx="1860204" cy="778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E8C2E05-A54F-4D20-A170-BBF3C2C715F8}"/>
                    </a:ext>
                  </a:extLst>
                </p:cNvPr>
                <p:cNvCxnSpPr>
                  <a:cxnSpLocks/>
                  <a:endCxn id="14" idx="1"/>
                </p:cNvCxnSpPr>
                <p:nvPr/>
              </p:nvCxnSpPr>
              <p:spPr>
                <a:xfrm flipV="1">
                  <a:off x="2440460" y="5924700"/>
                  <a:ext cx="1896960" cy="2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37C8A16F-5BDC-4E74-BB25-27691A1AC7AE}"/>
                    </a:ext>
                  </a:extLst>
                </p:cNvPr>
                <p:cNvGrpSpPr/>
                <p:nvPr/>
              </p:nvGrpSpPr>
              <p:grpSpPr>
                <a:xfrm>
                  <a:off x="4039703" y="3588932"/>
                  <a:ext cx="2076450" cy="2946863"/>
                  <a:chOff x="3771900" y="3178158"/>
                  <a:chExt cx="2324100" cy="3594116"/>
                </a:xfrm>
              </p:grpSpPr>
              <p:grpSp>
                <p:nvGrpSpPr>
                  <p:cNvPr id="28" name="Group 27">
                    <a:extLst>
                      <a:ext uri="{FF2B5EF4-FFF2-40B4-BE49-F238E27FC236}">
                        <a16:creationId xmlns:a16="http://schemas.microsoft.com/office/drawing/2014/main" id="{A19A1087-A191-45B1-B1A5-F49C5E1CF8C5}"/>
                      </a:ext>
                    </a:extLst>
                  </p:cNvPr>
                  <p:cNvGrpSpPr/>
                  <p:nvPr/>
                </p:nvGrpSpPr>
                <p:grpSpPr>
                  <a:xfrm>
                    <a:off x="4105124" y="3178159"/>
                    <a:ext cx="1709302" cy="3175029"/>
                    <a:chOff x="704699" y="3073384"/>
                    <a:chExt cx="1709302" cy="3175029"/>
                  </a:xfrm>
                </p:grpSpPr>
                <p:grpSp>
                  <p:nvGrpSpPr>
                    <p:cNvPr id="25" name="Group 24">
                      <a:extLst>
                        <a:ext uri="{FF2B5EF4-FFF2-40B4-BE49-F238E27FC236}">
                          <a16:creationId xmlns:a16="http://schemas.microsoft.com/office/drawing/2014/main" id="{CFF4A387-555F-49A4-8708-45F861F5D4B6}"/>
                        </a:ext>
                      </a:extLst>
                    </p:cNvPr>
                    <p:cNvGrpSpPr/>
                    <p:nvPr/>
                  </p:nvGrpSpPr>
                  <p:grpSpPr>
                    <a:xfrm>
                      <a:off x="774098" y="3073384"/>
                      <a:ext cx="1637438" cy="908648"/>
                      <a:chOff x="1067586" y="3059666"/>
                      <a:chExt cx="1645639" cy="1180727"/>
                    </a:xfrm>
                  </p:grpSpPr>
                  <p:sp>
                    <p:nvSpPr>
                      <p:cNvPr id="7" name="TextBox 6">
                        <a:extLst>
                          <a:ext uri="{FF2B5EF4-FFF2-40B4-BE49-F238E27FC236}">
                            <a16:creationId xmlns:a16="http://schemas.microsoft.com/office/drawing/2014/main" id="{65919DC6-BC91-446D-9F79-987888FF3051}"/>
                          </a:ext>
                        </a:extLst>
                      </p:cNvPr>
                      <p:cNvSpPr txBox="1"/>
                      <p:nvPr/>
                    </p:nvSpPr>
                    <p:spPr>
                      <a:xfrm>
                        <a:off x="1210572" y="3059666"/>
                        <a:ext cx="1290900" cy="667177"/>
                      </a:xfrm>
                      <a:prstGeom prst="rect">
                        <a:avLst/>
                      </a:prstGeom>
                      <a:noFill/>
                    </p:spPr>
                    <p:txBody>
                      <a:bodyPr wrap="none" rtlCol="0">
                        <a:spAutoFit/>
                      </a:bodyPr>
                      <a:lstStyle/>
                      <a:p>
                        <a:r>
                          <a:rPr lang="en-US" sz="1400" dirty="0">
                            <a:highlight>
                              <a:srgbClr val="FFFF00"/>
                            </a:highlight>
                          </a:rPr>
                          <a:t>Broker1</a:t>
                        </a:r>
                      </a:p>
                    </p:txBody>
                  </p:sp>
                  <p:sp>
                    <p:nvSpPr>
                      <p:cNvPr id="10" name="Rectangle: Rounded Corners 9">
                        <a:extLst>
                          <a:ext uri="{FF2B5EF4-FFF2-40B4-BE49-F238E27FC236}">
                            <a16:creationId xmlns:a16="http://schemas.microsoft.com/office/drawing/2014/main" id="{2ABC8EDE-A352-441F-98FF-7CBF4DA36D01}"/>
                          </a:ext>
                        </a:extLst>
                      </p:cNvPr>
                      <p:cNvSpPr/>
                      <p:nvPr/>
                    </p:nvSpPr>
                    <p:spPr>
                      <a:xfrm>
                        <a:off x="1067586" y="3617626"/>
                        <a:ext cx="1645639" cy="62276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Partition-0</a:t>
                        </a:r>
                      </a:p>
                    </p:txBody>
                  </p:sp>
                </p:grpSp>
                <p:grpSp>
                  <p:nvGrpSpPr>
                    <p:cNvPr id="26" name="Group 25">
                      <a:extLst>
                        <a:ext uri="{FF2B5EF4-FFF2-40B4-BE49-F238E27FC236}">
                          <a16:creationId xmlns:a16="http://schemas.microsoft.com/office/drawing/2014/main" id="{1DB0961D-BA68-4A70-A2BC-355CF86CDC20}"/>
                        </a:ext>
                      </a:extLst>
                    </p:cNvPr>
                    <p:cNvGrpSpPr/>
                    <p:nvPr/>
                  </p:nvGrpSpPr>
                  <p:grpSpPr>
                    <a:xfrm>
                      <a:off x="707165" y="4100457"/>
                      <a:ext cx="1706836" cy="911819"/>
                      <a:chOff x="856102" y="4133561"/>
                      <a:chExt cx="1706836" cy="911819"/>
                    </a:xfrm>
                  </p:grpSpPr>
                  <p:sp>
                    <p:nvSpPr>
                      <p:cNvPr id="8" name="TextBox 7">
                        <a:extLst>
                          <a:ext uri="{FF2B5EF4-FFF2-40B4-BE49-F238E27FC236}">
                            <a16:creationId xmlns:a16="http://schemas.microsoft.com/office/drawing/2014/main" id="{FA245BD3-D3D6-4038-BBF5-2BA972C0A2D9}"/>
                          </a:ext>
                        </a:extLst>
                      </p:cNvPr>
                      <p:cNvSpPr txBox="1"/>
                      <p:nvPr/>
                    </p:nvSpPr>
                    <p:spPr>
                      <a:xfrm>
                        <a:off x="952567" y="4133561"/>
                        <a:ext cx="1284468" cy="513437"/>
                      </a:xfrm>
                      <a:prstGeom prst="rect">
                        <a:avLst/>
                      </a:prstGeom>
                      <a:noFill/>
                    </p:spPr>
                    <p:txBody>
                      <a:bodyPr wrap="none" rtlCol="0">
                        <a:spAutoFit/>
                      </a:bodyPr>
                      <a:lstStyle/>
                      <a:p>
                        <a:r>
                          <a:rPr lang="en-US" sz="1400" dirty="0">
                            <a:highlight>
                              <a:srgbClr val="FFFF00"/>
                            </a:highlight>
                          </a:rPr>
                          <a:t>Broker2</a:t>
                        </a:r>
                      </a:p>
                    </p:txBody>
                  </p:sp>
                  <p:sp>
                    <p:nvSpPr>
                      <p:cNvPr id="12" name="Rectangle: Rounded Corners 11">
                        <a:extLst>
                          <a:ext uri="{FF2B5EF4-FFF2-40B4-BE49-F238E27FC236}">
                            <a16:creationId xmlns:a16="http://schemas.microsoft.com/office/drawing/2014/main" id="{D7C0DB6B-B5FF-49B9-87EC-25F7E8D96C2B}"/>
                          </a:ext>
                        </a:extLst>
                      </p:cNvPr>
                      <p:cNvSpPr/>
                      <p:nvPr/>
                    </p:nvSpPr>
                    <p:spPr>
                      <a:xfrm>
                        <a:off x="856102" y="4555390"/>
                        <a:ext cx="1706836" cy="48999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Partition-1</a:t>
                        </a:r>
                      </a:p>
                    </p:txBody>
                  </p:sp>
                </p:grpSp>
                <p:grpSp>
                  <p:nvGrpSpPr>
                    <p:cNvPr id="27" name="Group 26">
                      <a:extLst>
                        <a:ext uri="{FF2B5EF4-FFF2-40B4-BE49-F238E27FC236}">
                          <a16:creationId xmlns:a16="http://schemas.microsoft.com/office/drawing/2014/main" id="{6A78D202-60D4-4C68-8A09-30EFF233EAFD}"/>
                        </a:ext>
                      </a:extLst>
                    </p:cNvPr>
                    <p:cNvGrpSpPr/>
                    <p:nvPr/>
                  </p:nvGrpSpPr>
                  <p:grpSpPr>
                    <a:xfrm>
                      <a:off x="704699" y="5228898"/>
                      <a:ext cx="1706836" cy="1019515"/>
                      <a:chOff x="743615" y="5417228"/>
                      <a:chExt cx="1706836" cy="1019515"/>
                    </a:xfrm>
                  </p:grpSpPr>
                  <p:sp>
                    <p:nvSpPr>
                      <p:cNvPr id="9" name="TextBox 8">
                        <a:extLst>
                          <a:ext uri="{FF2B5EF4-FFF2-40B4-BE49-F238E27FC236}">
                            <a16:creationId xmlns:a16="http://schemas.microsoft.com/office/drawing/2014/main" id="{329D01A7-6D79-4BB3-B1B0-4EC961E6A3D9}"/>
                          </a:ext>
                        </a:extLst>
                      </p:cNvPr>
                      <p:cNvSpPr txBox="1"/>
                      <p:nvPr/>
                    </p:nvSpPr>
                    <p:spPr>
                      <a:xfrm>
                        <a:off x="839542" y="5417228"/>
                        <a:ext cx="1284468" cy="513437"/>
                      </a:xfrm>
                      <a:prstGeom prst="rect">
                        <a:avLst/>
                      </a:prstGeom>
                      <a:noFill/>
                    </p:spPr>
                    <p:txBody>
                      <a:bodyPr wrap="none" rtlCol="0">
                        <a:spAutoFit/>
                      </a:bodyPr>
                      <a:lstStyle/>
                      <a:p>
                        <a:r>
                          <a:rPr lang="en-US" sz="1400" dirty="0">
                            <a:highlight>
                              <a:srgbClr val="FFFF00"/>
                            </a:highlight>
                          </a:rPr>
                          <a:t>Broker3</a:t>
                        </a:r>
                      </a:p>
                    </p:txBody>
                  </p:sp>
                  <p:sp>
                    <p:nvSpPr>
                      <p:cNvPr id="14" name="Rectangle: Rounded Corners 13">
                        <a:extLst>
                          <a:ext uri="{FF2B5EF4-FFF2-40B4-BE49-F238E27FC236}">
                            <a16:creationId xmlns:a16="http://schemas.microsoft.com/office/drawing/2014/main" id="{8A84A1B7-A4FC-49EF-823A-FFF624D94437}"/>
                          </a:ext>
                        </a:extLst>
                      </p:cNvPr>
                      <p:cNvSpPr/>
                      <p:nvPr/>
                    </p:nvSpPr>
                    <p:spPr>
                      <a:xfrm>
                        <a:off x="743615" y="5784280"/>
                        <a:ext cx="1706836" cy="65246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Partition-2</a:t>
                        </a:r>
                      </a:p>
                    </p:txBody>
                  </p:sp>
                </p:grpSp>
              </p:grpSp>
              <p:sp>
                <p:nvSpPr>
                  <p:cNvPr id="71" name="Rectangle 70">
                    <a:extLst>
                      <a:ext uri="{FF2B5EF4-FFF2-40B4-BE49-F238E27FC236}">
                        <a16:creationId xmlns:a16="http://schemas.microsoft.com/office/drawing/2014/main" id="{3C8841AC-8774-421E-B2A3-F23B5763ACAD}"/>
                      </a:ext>
                    </a:extLst>
                  </p:cNvPr>
                  <p:cNvSpPr/>
                  <p:nvPr/>
                </p:nvSpPr>
                <p:spPr>
                  <a:xfrm>
                    <a:off x="3771900" y="3178158"/>
                    <a:ext cx="2324100" cy="3594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87" name="Straight Arrow Connector 86">
                  <a:extLst>
                    <a:ext uri="{FF2B5EF4-FFF2-40B4-BE49-F238E27FC236}">
                      <a16:creationId xmlns:a16="http://schemas.microsoft.com/office/drawing/2014/main" id="{966B8E0E-11F9-4E64-B2A3-F4285F0FACD3}"/>
                    </a:ext>
                  </a:extLst>
                </p:cNvPr>
                <p:cNvCxnSpPr>
                  <a:cxnSpLocks/>
                  <a:stCxn id="14" idx="3"/>
                </p:cNvCxnSpPr>
                <p:nvPr/>
              </p:nvCxnSpPr>
              <p:spPr>
                <a:xfrm flipV="1">
                  <a:off x="5862380" y="4622470"/>
                  <a:ext cx="2122245" cy="130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63E26C2-ACB9-4C18-B131-027485358658}"/>
                    </a:ext>
                  </a:extLst>
                </p:cNvPr>
                <p:cNvCxnSpPr>
                  <a:cxnSpLocks/>
                  <a:stCxn id="12" idx="3"/>
                </p:cNvCxnSpPr>
                <p:nvPr/>
              </p:nvCxnSpPr>
              <p:spPr>
                <a:xfrm flipV="1">
                  <a:off x="5864584" y="4437776"/>
                  <a:ext cx="2198025" cy="54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8C07784-37D5-4A3D-8A65-09D392E8D568}"/>
                    </a:ext>
                  </a:extLst>
                </p:cNvPr>
                <p:cNvCxnSpPr>
                  <a:cxnSpLocks/>
                </p:cNvCxnSpPr>
                <p:nvPr/>
              </p:nvCxnSpPr>
              <p:spPr>
                <a:xfrm flipV="1">
                  <a:off x="5798389" y="3718066"/>
                  <a:ext cx="2109018" cy="42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1F2EC128-2A58-475E-A992-5E19E72019D7}"/>
                    </a:ext>
                  </a:extLst>
                </p:cNvPr>
                <p:cNvSpPr/>
                <p:nvPr/>
              </p:nvSpPr>
              <p:spPr>
                <a:xfrm>
                  <a:off x="8083414" y="5752126"/>
                  <a:ext cx="2076450" cy="533400"/>
                </a:xfrm>
                <a:prstGeom prst="rect">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Consumer1</a:t>
                  </a:r>
                </a:p>
              </p:txBody>
            </p:sp>
            <p:sp>
              <p:nvSpPr>
                <p:cNvPr id="99" name="TextBox 98">
                  <a:extLst>
                    <a:ext uri="{FF2B5EF4-FFF2-40B4-BE49-F238E27FC236}">
                      <a16:creationId xmlns:a16="http://schemas.microsoft.com/office/drawing/2014/main" id="{65060E7F-93DD-4F5A-BB47-FC6DDF156400}"/>
                    </a:ext>
                  </a:extLst>
                </p:cNvPr>
                <p:cNvSpPr txBox="1"/>
                <p:nvPr/>
              </p:nvSpPr>
              <p:spPr>
                <a:xfrm>
                  <a:off x="8005042" y="6327235"/>
                  <a:ext cx="1900970" cy="369332"/>
                </a:xfrm>
                <a:prstGeom prst="rect">
                  <a:avLst/>
                </a:prstGeom>
                <a:noFill/>
              </p:spPr>
              <p:txBody>
                <a:bodyPr wrap="none" rtlCol="0">
                  <a:spAutoFit/>
                </a:bodyPr>
                <a:lstStyle/>
                <a:p>
                  <a:r>
                    <a:rPr lang="en-US" dirty="0"/>
                    <a:t>Consumer Group2</a:t>
                  </a:r>
                </a:p>
              </p:txBody>
            </p:sp>
            <p:sp>
              <p:nvSpPr>
                <p:cNvPr id="101" name="Rectangle 100">
                  <a:extLst>
                    <a:ext uri="{FF2B5EF4-FFF2-40B4-BE49-F238E27FC236}">
                      <a16:creationId xmlns:a16="http://schemas.microsoft.com/office/drawing/2014/main" id="{49F61BB0-D0F7-47B8-B6EA-E858E01C7DFA}"/>
                    </a:ext>
                  </a:extLst>
                </p:cNvPr>
                <p:cNvSpPr/>
                <p:nvPr/>
              </p:nvSpPr>
              <p:spPr>
                <a:xfrm>
                  <a:off x="7745375" y="5554222"/>
                  <a:ext cx="3037142" cy="122470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224F9E29-3024-4A7C-9DBA-89E4196350B1}"/>
                    </a:ext>
                  </a:extLst>
                </p:cNvPr>
                <p:cNvCxnSpPr>
                  <a:cxnSpLocks/>
                  <a:stCxn id="10" idx="3"/>
                </p:cNvCxnSpPr>
                <p:nvPr/>
              </p:nvCxnSpPr>
              <p:spPr>
                <a:xfrm>
                  <a:off x="5862380" y="4137470"/>
                  <a:ext cx="2045025" cy="181738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7F3A786-7E96-41F0-BE23-CA80C23E1215}"/>
                    </a:ext>
                  </a:extLst>
                </p:cNvPr>
                <p:cNvCxnSpPr>
                  <a:cxnSpLocks/>
                  <a:stCxn id="12" idx="3"/>
                </p:cNvCxnSpPr>
                <p:nvPr/>
              </p:nvCxnSpPr>
              <p:spPr>
                <a:xfrm>
                  <a:off x="5864584" y="4977782"/>
                  <a:ext cx="2042824" cy="113736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DA3258C-BD1C-463F-8A68-069783CB7E16}"/>
                    </a:ext>
                  </a:extLst>
                </p:cNvPr>
                <p:cNvCxnSpPr>
                  <a:cxnSpLocks/>
                  <a:stCxn id="14" idx="3"/>
                </p:cNvCxnSpPr>
                <p:nvPr/>
              </p:nvCxnSpPr>
              <p:spPr>
                <a:xfrm>
                  <a:off x="5862380" y="5924699"/>
                  <a:ext cx="2175228" cy="7615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A13A8F6F-4AA8-4FF7-9656-BA45940DE896}"/>
                </a:ext>
              </a:extLst>
            </p:cNvPr>
            <p:cNvSpPr txBox="1"/>
            <p:nvPr/>
          </p:nvSpPr>
          <p:spPr>
            <a:xfrm>
              <a:off x="3427005" y="6204927"/>
              <a:ext cx="874278" cy="369332"/>
            </a:xfrm>
            <a:prstGeom prst="rect">
              <a:avLst/>
            </a:prstGeom>
            <a:noFill/>
          </p:spPr>
          <p:txBody>
            <a:bodyPr wrap="none" rtlCol="0">
              <a:spAutoFit/>
            </a:bodyPr>
            <a:lstStyle/>
            <a:p>
              <a:r>
                <a:rPr lang="en-US" dirty="0"/>
                <a:t>Topic-A</a:t>
              </a:r>
            </a:p>
          </p:txBody>
        </p:sp>
      </p:grpSp>
      <p:sp>
        <p:nvSpPr>
          <p:cNvPr id="132" name="TextBox 131">
            <a:extLst>
              <a:ext uri="{FF2B5EF4-FFF2-40B4-BE49-F238E27FC236}">
                <a16:creationId xmlns:a16="http://schemas.microsoft.com/office/drawing/2014/main" id="{F6300DF3-C78A-4C8B-A9EE-D9104D6BC969}"/>
              </a:ext>
            </a:extLst>
          </p:cNvPr>
          <p:cNvSpPr txBox="1"/>
          <p:nvPr/>
        </p:nvSpPr>
        <p:spPr>
          <a:xfrm>
            <a:off x="385404" y="5342948"/>
            <a:ext cx="8378576" cy="1200329"/>
          </a:xfrm>
          <a:prstGeom prst="rect">
            <a:avLst/>
          </a:prstGeom>
          <a:noFill/>
        </p:spPr>
        <p:txBody>
          <a:bodyPr wrap="none" rtlCol="0">
            <a:spAutoFit/>
          </a:bodyPr>
          <a:lstStyle/>
          <a:p>
            <a:r>
              <a:rPr lang="en-US" b="1" dirty="0"/>
              <a:t>3 Delivery semantics:</a:t>
            </a:r>
          </a:p>
          <a:p>
            <a:r>
              <a:rPr lang="en-US" b="1" dirty="0"/>
              <a:t>At most once: </a:t>
            </a:r>
            <a:r>
              <a:rPr lang="en-US" dirty="0"/>
              <a:t>commit as soon as msg received.</a:t>
            </a:r>
          </a:p>
          <a:p>
            <a:r>
              <a:rPr lang="en-US" b="1" dirty="0"/>
              <a:t>At least once(</a:t>
            </a:r>
            <a:r>
              <a:rPr lang="en-US" b="1" dirty="0" err="1"/>
              <a:t>pref</a:t>
            </a:r>
            <a:r>
              <a:rPr lang="en-US" b="1" dirty="0"/>
              <a:t>): </a:t>
            </a:r>
            <a:r>
              <a:rPr lang="en-US" dirty="0"/>
              <a:t>commit after message is processed.</a:t>
            </a:r>
          </a:p>
          <a:p>
            <a:r>
              <a:rPr lang="en-US" b="1" dirty="0"/>
              <a:t>Exactly once(only for </a:t>
            </a:r>
            <a:r>
              <a:rPr lang="en-US" b="1" dirty="0" err="1"/>
              <a:t>kafka</a:t>
            </a:r>
            <a:r>
              <a:rPr lang="en-US" b="1" dirty="0"/>
              <a:t> to </a:t>
            </a:r>
            <a:r>
              <a:rPr lang="en-US" b="1" dirty="0" err="1"/>
              <a:t>kafka</a:t>
            </a:r>
            <a:r>
              <a:rPr lang="en-US" b="1" dirty="0"/>
              <a:t>): </a:t>
            </a:r>
            <a:r>
              <a:rPr lang="en-US" dirty="0" err="1"/>
              <a:t>kafka</a:t>
            </a:r>
            <a:r>
              <a:rPr lang="en-US" dirty="0"/>
              <a:t> =&gt; </a:t>
            </a:r>
            <a:r>
              <a:rPr lang="en-US" dirty="0" err="1"/>
              <a:t>kafka</a:t>
            </a:r>
            <a:r>
              <a:rPr lang="en-US" dirty="0"/>
              <a:t> workflows using </a:t>
            </a:r>
            <a:r>
              <a:rPr lang="en-US" dirty="0" err="1"/>
              <a:t>kafka</a:t>
            </a:r>
            <a:r>
              <a:rPr lang="en-US" dirty="0"/>
              <a:t> streams </a:t>
            </a:r>
            <a:r>
              <a:rPr lang="en-US" dirty="0" err="1"/>
              <a:t>api</a:t>
            </a:r>
            <a:r>
              <a:rPr lang="en-US" dirty="0"/>
              <a:t>.</a:t>
            </a:r>
          </a:p>
        </p:txBody>
      </p:sp>
      <p:sp>
        <p:nvSpPr>
          <p:cNvPr id="4" name="Footer Placeholder 3">
            <a:extLst>
              <a:ext uri="{FF2B5EF4-FFF2-40B4-BE49-F238E27FC236}">
                <a16:creationId xmlns:a16="http://schemas.microsoft.com/office/drawing/2014/main" id="{95EFB902-75E8-4FE7-A8CE-83AC7A854676}"/>
              </a:ext>
            </a:extLst>
          </p:cNvPr>
          <p:cNvSpPr>
            <a:spLocks noGrp="1"/>
          </p:cNvSpPr>
          <p:nvPr>
            <p:ph type="ftr" sz="quarter" idx="11"/>
          </p:nvPr>
        </p:nvSpPr>
        <p:spPr/>
        <p:txBody>
          <a:bodyPr/>
          <a:lstStyle/>
          <a:p>
            <a:r>
              <a:rPr lang="en-US"/>
              <a:t>www.learnmodeon.com</a:t>
            </a:r>
          </a:p>
        </p:txBody>
      </p:sp>
      <p:sp>
        <p:nvSpPr>
          <p:cNvPr id="5" name="Slide Number Placeholder 4">
            <a:extLst>
              <a:ext uri="{FF2B5EF4-FFF2-40B4-BE49-F238E27FC236}">
                <a16:creationId xmlns:a16="http://schemas.microsoft.com/office/drawing/2014/main" id="{95731D53-059A-45D5-86AF-BD6F3B305899}"/>
              </a:ext>
            </a:extLst>
          </p:cNvPr>
          <p:cNvSpPr>
            <a:spLocks noGrp="1"/>
          </p:cNvSpPr>
          <p:nvPr>
            <p:ph type="sldNum" sz="quarter" idx="12"/>
          </p:nvPr>
        </p:nvSpPr>
        <p:spPr/>
        <p:txBody>
          <a:bodyPr/>
          <a:lstStyle/>
          <a:p>
            <a:fld id="{212577BB-E41F-49E5-B5D1-BAB8AA66481F}" type="slidenum">
              <a:rPr lang="en-US" smtClean="0"/>
              <a:t>7</a:t>
            </a:fld>
            <a:endParaRPr lang="en-US"/>
          </a:p>
        </p:txBody>
      </p:sp>
    </p:spTree>
    <p:extLst>
      <p:ext uri="{BB962C8B-B14F-4D97-AF65-F5344CB8AC3E}">
        <p14:creationId xmlns:p14="http://schemas.microsoft.com/office/powerpoint/2010/main" val="171703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1234-EBAD-4B11-AD90-8F8C3BF8593A}"/>
              </a:ext>
            </a:extLst>
          </p:cNvPr>
          <p:cNvSpPr>
            <a:spLocks noGrp="1"/>
          </p:cNvSpPr>
          <p:nvPr>
            <p:ph type="title"/>
          </p:nvPr>
        </p:nvSpPr>
        <p:spPr/>
        <p:txBody>
          <a:bodyPr/>
          <a:lstStyle/>
          <a:p>
            <a:r>
              <a:rPr lang="en-US" dirty="0"/>
              <a:t>Zookeeper</a:t>
            </a:r>
          </a:p>
        </p:txBody>
      </p:sp>
      <p:sp>
        <p:nvSpPr>
          <p:cNvPr id="3" name="Content Placeholder 2">
            <a:extLst>
              <a:ext uri="{FF2B5EF4-FFF2-40B4-BE49-F238E27FC236}">
                <a16:creationId xmlns:a16="http://schemas.microsoft.com/office/drawing/2014/main" id="{4D843CC4-DB08-440E-9B41-BC76F0ABEC91}"/>
              </a:ext>
            </a:extLst>
          </p:cNvPr>
          <p:cNvSpPr>
            <a:spLocks noGrp="1"/>
          </p:cNvSpPr>
          <p:nvPr>
            <p:ph idx="1"/>
          </p:nvPr>
        </p:nvSpPr>
        <p:spPr>
          <a:xfrm>
            <a:off x="733425" y="1477962"/>
            <a:ext cx="10515600" cy="4351338"/>
          </a:xfrm>
        </p:spPr>
        <p:txBody>
          <a:bodyPr>
            <a:normAutofit/>
          </a:bodyPr>
          <a:lstStyle/>
          <a:p>
            <a:r>
              <a:rPr lang="en-US" sz="1800" dirty="0"/>
              <a:t>Membership of the cluster - maintains a list of all the Kafka brokers</a:t>
            </a:r>
          </a:p>
          <a:p>
            <a:r>
              <a:rPr lang="en-US" sz="1800" dirty="0"/>
              <a:t>Access control lists - for all the topics ACLs maintained within Zookeeper.</a:t>
            </a:r>
          </a:p>
          <a:p>
            <a:r>
              <a:rPr lang="en-US" sz="1800" dirty="0"/>
              <a:t>Configuration of each Topic -  list of existing topics, the number of partitions for each topic, the location of all the replicas, list of configuration overrides for all topics and which node is the preferred leader, etc.</a:t>
            </a:r>
          </a:p>
          <a:p>
            <a:r>
              <a:rPr lang="en-US" sz="1800" dirty="0"/>
              <a:t>Controller election - responsibility to maintain the leader-follower relationship across all the partitions. Ensures a controller is available all the time.</a:t>
            </a:r>
          </a:p>
          <a:p>
            <a:r>
              <a:rPr lang="en-US" sz="1800" dirty="0"/>
              <a:t>Ensemble: Group of Zookeeper servers.</a:t>
            </a:r>
          </a:p>
          <a:p>
            <a:r>
              <a:rPr lang="en-US" sz="1800" dirty="0"/>
              <a:t>One Leader handles writes, and rest(followers) reads.</a:t>
            </a:r>
          </a:p>
          <a:p>
            <a:r>
              <a:rPr lang="en-US" sz="1800" dirty="0"/>
              <a:t>Consumer offsets are managed by Kafka.</a:t>
            </a:r>
          </a:p>
        </p:txBody>
      </p:sp>
      <p:cxnSp>
        <p:nvCxnSpPr>
          <p:cNvPr id="9" name="Straight Arrow Connector 8">
            <a:extLst>
              <a:ext uri="{FF2B5EF4-FFF2-40B4-BE49-F238E27FC236}">
                <a16:creationId xmlns:a16="http://schemas.microsoft.com/office/drawing/2014/main" id="{76063432-EE82-4BC6-9112-733B7A752F4F}"/>
              </a:ext>
            </a:extLst>
          </p:cNvPr>
          <p:cNvCxnSpPr>
            <a:stCxn id="4" idx="3"/>
            <a:endCxn id="6" idx="1"/>
          </p:cNvCxnSpPr>
          <p:nvPr/>
        </p:nvCxnSpPr>
        <p:spPr>
          <a:xfrm>
            <a:off x="2731267" y="5138705"/>
            <a:ext cx="3883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1BF0447-5728-4885-BD9D-0914CA9E35D4}"/>
              </a:ext>
            </a:extLst>
          </p:cNvPr>
          <p:cNvGrpSpPr/>
          <p:nvPr/>
        </p:nvGrpSpPr>
        <p:grpSpPr>
          <a:xfrm>
            <a:off x="1557852" y="4848225"/>
            <a:ext cx="6667500" cy="1962150"/>
            <a:chOff x="1557852" y="4848225"/>
            <a:chExt cx="6667500" cy="1962150"/>
          </a:xfrm>
        </p:grpSpPr>
        <p:cxnSp>
          <p:nvCxnSpPr>
            <p:cNvPr id="10" name="Straight Arrow Connector 9">
              <a:extLst>
                <a:ext uri="{FF2B5EF4-FFF2-40B4-BE49-F238E27FC236}">
                  <a16:creationId xmlns:a16="http://schemas.microsoft.com/office/drawing/2014/main" id="{5B49076E-0B1D-4C96-A2CC-4C9E4C8FA66C}"/>
                </a:ext>
              </a:extLst>
            </p:cNvPr>
            <p:cNvCxnSpPr/>
            <p:nvPr/>
          </p:nvCxnSpPr>
          <p:spPr>
            <a:xfrm>
              <a:off x="4360205" y="5138705"/>
              <a:ext cx="4476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B1F195C-87C5-43D1-9238-CFFC80B431F9}"/>
                </a:ext>
              </a:extLst>
            </p:cNvPr>
            <p:cNvGrpSpPr/>
            <p:nvPr/>
          </p:nvGrpSpPr>
          <p:grpSpPr>
            <a:xfrm>
              <a:off x="1557852" y="4848225"/>
              <a:ext cx="6667500" cy="1962150"/>
              <a:chOff x="1409700" y="4391025"/>
              <a:chExt cx="7685372" cy="2187559"/>
            </a:xfrm>
          </p:grpSpPr>
          <p:sp>
            <p:nvSpPr>
              <p:cNvPr id="4" name="Rectangle 3">
                <a:extLst>
                  <a:ext uri="{FF2B5EF4-FFF2-40B4-BE49-F238E27FC236}">
                    <a16:creationId xmlns:a16="http://schemas.microsoft.com/office/drawing/2014/main" id="{97A6334B-1B9F-4F07-9990-D01DE060D798}"/>
                  </a:ext>
                </a:extLst>
              </p:cNvPr>
              <p:cNvSpPr/>
              <p:nvPr/>
            </p:nvSpPr>
            <p:spPr>
              <a:xfrm>
                <a:off x="1409700" y="4391025"/>
                <a:ext cx="1352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 server 1</a:t>
                </a:r>
              </a:p>
            </p:txBody>
          </p:sp>
          <p:sp>
            <p:nvSpPr>
              <p:cNvPr id="6" name="Rectangle 5">
                <a:extLst>
                  <a:ext uri="{FF2B5EF4-FFF2-40B4-BE49-F238E27FC236}">
                    <a16:creationId xmlns:a16="http://schemas.microsoft.com/office/drawing/2014/main" id="{7CEA6BD7-D2A0-47F1-B85E-4FDF5F1699C1}"/>
                  </a:ext>
                </a:extLst>
              </p:cNvPr>
              <p:cNvSpPr/>
              <p:nvPr/>
            </p:nvSpPr>
            <p:spPr>
              <a:xfrm>
                <a:off x="3209925" y="4391025"/>
                <a:ext cx="1352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 server 1</a:t>
                </a:r>
              </a:p>
            </p:txBody>
          </p:sp>
          <p:sp>
            <p:nvSpPr>
              <p:cNvPr id="7" name="Rectangle 6">
                <a:extLst>
                  <a:ext uri="{FF2B5EF4-FFF2-40B4-BE49-F238E27FC236}">
                    <a16:creationId xmlns:a16="http://schemas.microsoft.com/office/drawing/2014/main" id="{CE4B686B-2F08-4386-8156-95A58FF9874F}"/>
                  </a:ext>
                </a:extLst>
              </p:cNvPr>
              <p:cNvSpPr/>
              <p:nvPr/>
            </p:nvSpPr>
            <p:spPr>
              <a:xfrm>
                <a:off x="5181600" y="4391025"/>
                <a:ext cx="1352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 server 1</a:t>
                </a:r>
              </a:p>
            </p:txBody>
          </p:sp>
          <p:sp>
            <p:nvSpPr>
              <p:cNvPr id="11" name="Oval 10">
                <a:extLst>
                  <a:ext uri="{FF2B5EF4-FFF2-40B4-BE49-F238E27FC236}">
                    <a16:creationId xmlns:a16="http://schemas.microsoft.com/office/drawing/2014/main" id="{61DBF6E4-22E6-44ED-9624-0D15059B6E5B}"/>
                  </a:ext>
                </a:extLst>
              </p:cNvPr>
              <p:cNvSpPr/>
              <p:nvPr/>
            </p:nvSpPr>
            <p:spPr>
              <a:xfrm>
                <a:off x="1409700" y="5600716"/>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1</a:t>
                </a:r>
              </a:p>
            </p:txBody>
          </p:sp>
          <p:sp>
            <p:nvSpPr>
              <p:cNvPr id="12" name="Oval 11">
                <a:extLst>
                  <a:ext uri="{FF2B5EF4-FFF2-40B4-BE49-F238E27FC236}">
                    <a16:creationId xmlns:a16="http://schemas.microsoft.com/office/drawing/2014/main" id="{8621D8C0-1E8C-46D4-8CFE-AC280A924F60}"/>
                  </a:ext>
                </a:extLst>
              </p:cNvPr>
              <p:cNvSpPr/>
              <p:nvPr/>
            </p:nvSpPr>
            <p:spPr>
              <a:xfrm>
                <a:off x="2986087" y="5664224"/>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2</a:t>
                </a:r>
              </a:p>
            </p:txBody>
          </p:sp>
          <p:sp>
            <p:nvSpPr>
              <p:cNvPr id="13" name="Oval 12">
                <a:extLst>
                  <a:ext uri="{FF2B5EF4-FFF2-40B4-BE49-F238E27FC236}">
                    <a16:creationId xmlns:a16="http://schemas.microsoft.com/office/drawing/2014/main" id="{30D9497F-F06F-40A3-B001-DB30FAB90540}"/>
                  </a:ext>
                </a:extLst>
              </p:cNvPr>
              <p:cNvSpPr/>
              <p:nvPr/>
            </p:nvSpPr>
            <p:spPr>
              <a:xfrm>
                <a:off x="4639865" y="5667375"/>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3</a:t>
                </a:r>
              </a:p>
            </p:txBody>
          </p:sp>
          <p:sp>
            <p:nvSpPr>
              <p:cNvPr id="14" name="Oval 13">
                <a:extLst>
                  <a:ext uri="{FF2B5EF4-FFF2-40B4-BE49-F238E27FC236}">
                    <a16:creationId xmlns:a16="http://schemas.microsoft.com/office/drawing/2014/main" id="{95A33EAB-1165-4797-8811-30B39490EB14}"/>
                  </a:ext>
                </a:extLst>
              </p:cNvPr>
              <p:cNvSpPr/>
              <p:nvPr/>
            </p:nvSpPr>
            <p:spPr>
              <a:xfrm>
                <a:off x="6131502" y="5664223"/>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4</a:t>
                </a:r>
              </a:p>
            </p:txBody>
          </p:sp>
          <p:sp>
            <p:nvSpPr>
              <p:cNvPr id="15" name="Oval 14">
                <a:extLst>
                  <a:ext uri="{FF2B5EF4-FFF2-40B4-BE49-F238E27FC236}">
                    <a16:creationId xmlns:a16="http://schemas.microsoft.com/office/drawing/2014/main" id="{A5AD4169-23C7-4FB8-8634-F4EBBE55A5F7}"/>
                  </a:ext>
                </a:extLst>
              </p:cNvPr>
              <p:cNvSpPr/>
              <p:nvPr/>
            </p:nvSpPr>
            <p:spPr>
              <a:xfrm>
                <a:off x="7742523" y="5686425"/>
                <a:ext cx="1352549" cy="89215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Kafka</a:t>
                </a:r>
              </a:p>
              <a:p>
                <a:pPr algn="ctr"/>
                <a:r>
                  <a:rPr lang="en-US" dirty="0">
                    <a:solidFill>
                      <a:schemeClr val="tx1"/>
                    </a:solidFill>
                  </a:rPr>
                  <a:t>Server 5</a:t>
                </a:r>
              </a:p>
            </p:txBody>
          </p:sp>
          <p:cxnSp>
            <p:nvCxnSpPr>
              <p:cNvPr id="17" name="Straight Arrow Connector 16">
                <a:extLst>
                  <a:ext uri="{FF2B5EF4-FFF2-40B4-BE49-F238E27FC236}">
                    <a16:creationId xmlns:a16="http://schemas.microsoft.com/office/drawing/2014/main" id="{B462EAB1-FB5B-4229-B1CF-6AEF3F258C12}"/>
                  </a:ext>
                </a:extLst>
              </p:cNvPr>
              <p:cNvCxnSpPr>
                <a:stCxn id="4" idx="2"/>
                <a:endCxn id="11" idx="0"/>
              </p:cNvCxnSpPr>
              <p:nvPr/>
            </p:nvCxnSpPr>
            <p:spPr>
              <a:xfrm>
                <a:off x="2085975" y="5038725"/>
                <a:ext cx="0" cy="561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6D5790C-F43E-493A-94FB-BBBEDD5F99CA}"/>
                  </a:ext>
                </a:extLst>
              </p:cNvPr>
              <p:cNvCxnSpPr>
                <a:cxnSpLocks/>
                <a:endCxn id="15" idx="1"/>
              </p:cNvCxnSpPr>
              <p:nvPr/>
            </p:nvCxnSpPr>
            <p:spPr>
              <a:xfrm>
                <a:off x="6438900" y="5085171"/>
                <a:ext cx="1501699" cy="7319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CDE0A8-28FE-4A2E-96FC-809E4C57ACCC}"/>
                  </a:ext>
                </a:extLst>
              </p:cNvPr>
              <p:cNvCxnSpPr/>
              <p:nvPr/>
            </p:nvCxnSpPr>
            <p:spPr>
              <a:xfrm>
                <a:off x="6096000" y="5038725"/>
                <a:ext cx="542925" cy="6254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DA916F-8599-4B44-8273-C6A81321AA32}"/>
                  </a:ext>
                </a:extLst>
              </p:cNvPr>
              <p:cNvCxnSpPr/>
              <p:nvPr/>
            </p:nvCxnSpPr>
            <p:spPr>
              <a:xfrm>
                <a:off x="4562475" y="5038725"/>
                <a:ext cx="552450" cy="692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90C8ADA-7A91-4249-9A09-84AC9D972C20}"/>
                  </a:ext>
                </a:extLst>
              </p:cNvPr>
              <p:cNvCxnSpPr>
                <a:stCxn id="6" idx="2"/>
                <a:endCxn id="12" idx="0"/>
              </p:cNvCxnSpPr>
              <p:nvPr/>
            </p:nvCxnSpPr>
            <p:spPr>
              <a:xfrm flipH="1">
                <a:off x="3662362" y="5038725"/>
                <a:ext cx="223838" cy="6254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5" name="Footer Placeholder 4">
            <a:extLst>
              <a:ext uri="{FF2B5EF4-FFF2-40B4-BE49-F238E27FC236}">
                <a16:creationId xmlns:a16="http://schemas.microsoft.com/office/drawing/2014/main" id="{A78AA69E-1267-4F33-91BD-656292EBC15E}"/>
              </a:ext>
            </a:extLst>
          </p:cNvPr>
          <p:cNvSpPr>
            <a:spLocks noGrp="1"/>
          </p:cNvSpPr>
          <p:nvPr>
            <p:ph type="ftr" sz="quarter" idx="11"/>
          </p:nvPr>
        </p:nvSpPr>
        <p:spPr/>
        <p:txBody>
          <a:bodyPr/>
          <a:lstStyle/>
          <a:p>
            <a:r>
              <a:rPr lang="en-US"/>
              <a:t>www.learnmodeon.com</a:t>
            </a:r>
          </a:p>
        </p:txBody>
      </p:sp>
      <p:sp>
        <p:nvSpPr>
          <p:cNvPr id="8" name="Slide Number Placeholder 7">
            <a:extLst>
              <a:ext uri="{FF2B5EF4-FFF2-40B4-BE49-F238E27FC236}">
                <a16:creationId xmlns:a16="http://schemas.microsoft.com/office/drawing/2014/main" id="{ACB39C08-D23F-4C28-A082-734B3C5EE765}"/>
              </a:ext>
            </a:extLst>
          </p:cNvPr>
          <p:cNvSpPr>
            <a:spLocks noGrp="1"/>
          </p:cNvSpPr>
          <p:nvPr>
            <p:ph type="sldNum" sz="quarter" idx="12"/>
          </p:nvPr>
        </p:nvSpPr>
        <p:spPr/>
        <p:txBody>
          <a:bodyPr/>
          <a:lstStyle/>
          <a:p>
            <a:fld id="{212577BB-E41F-49E5-B5D1-BAB8AA66481F}" type="slidenum">
              <a:rPr lang="en-US" smtClean="0"/>
              <a:t>8</a:t>
            </a:fld>
            <a:endParaRPr lang="en-US"/>
          </a:p>
        </p:txBody>
      </p:sp>
    </p:spTree>
    <p:extLst>
      <p:ext uri="{BB962C8B-B14F-4D97-AF65-F5344CB8AC3E}">
        <p14:creationId xmlns:p14="http://schemas.microsoft.com/office/powerpoint/2010/main" val="151301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F391E6-D13A-4284-9420-CBD7B036F6C3}"/>
              </a:ext>
            </a:extLst>
          </p:cNvPr>
          <p:cNvSpPr>
            <a:spLocks noGrp="1"/>
          </p:cNvSpPr>
          <p:nvPr>
            <p:ph type="title"/>
          </p:nvPr>
        </p:nvSpPr>
        <p:spPr>
          <a:xfrm>
            <a:off x="287538" y="19369"/>
            <a:ext cx="5808461" cy="692150"/>
          </a:xfrm>
        </p:spPr>
        <p:txBody>
          <a:bodyPr>
            <a:normAutofit fontScale="90000"/>
          </a:bodyPr>
          <a:lstStyle/>
          <a:p>
            <a:r>
              <a:rPr lang="en-US" dirty="0"/>
              <a:t>Hands On – Server settings</a:t>
            </a:r>
          </a:p>
        </p:txBody>
      </p:sp>
      <p:sp>
        <p:nvSpPr>
          <p:cNvPr id="3" name="Content Placeholder 2">
            <a:extLst>
              <a:ext uri="{FF2B5EF4-FFF2-40B4-BE49-F238E27FC236}">
                <a16:creationId xmlns:a16="http://schemas.microsoft.com/office/drawing/2014/main" id="{B77D1E20-6A88-4C4A-8D74-DB68927834D6}"/>
              </a:ext>
            </a:extLst>
          </p:cNvPr>
          <p:cNvSpPr>
            <a:spLocks noGrp="1"/>
          </p:cNvSpPr>
          <p:nvPr>
            <p:ph idx="1"/>
          </p:nvPr>
        </p:nvSpPr>
        <p:spPr>
          <a:xfrm>
            <a:off x="490840" y="733425"/>
            <a:ext cx="6054926" cy="5443538"/>
          </a:xfrm>
        </p:spPr>
        <p:txBody>
          <a:bodyPr>
            <a:normAutofit/>
          </a:bodyPr>
          <a:lstStyle/>
          <a:p>
            <a:pPr marL="0" indent="0">
              <a:buNone/>
            </a:pPr>
            <a:endParaRPr lang="en-US" sz="1600" b="1" dirty="0"/>
          </a:p>
          <a:p>
            <a:pPr marL="0" indent="0">
              <a:buNone/>
            </a:pPr>
            <a:r>
              <a:rPr lang="en-US" sz="1600" b="1" dirty="0"/>
              <a:t>Prerequisites &amp; configurations:</a:t>
            </a:r>
          </a:p>
          <a:p>
            <a:pPr marL="342900" indent="-342900">
              <a:buFont typeface="+mj-lt"/>
              <a:buAutoNum type="arabicPeriod"/>
            </a:pPr>
            <a:r>
              <a:rPr lang="en-US" sz="1600" dirty="0"/>
              <a:t>Java 8 </a:t>
            </a:r>
            <a:r>
              <a:rPr lang="en-US" sz="1600" dirty="0">
                <a:hlinkClick r:id="rId2"/>
              </a:rPr>
              <a:t>Download</a:t>
            </a:r>
            <a:r>
              <a:rPr lang="en-US" sz="1600" dirty="0"/>
              <a:t> and install.</a:t>
            </a:r>
          </a:p>
          <a:p>
            <a:pPr marL="457200" lvl="1" indent="0">
              <a:buNone/>
            </a:pPr>
            <a:r>
              <a:rPr lang="en-US" sz="1600" dirty="0"/>
              <a:t>Open </a:t>
            </a:r>
            <a:r>
              <a:rPr lang="en-US" sz="1600" dirty="0" err="1"/>
              <a:t>cmd</a:t>
            </a:r>
            <a:r>
              <a:rPr lang="en-US" sz="1600" dirty="0"/>
              <a:t> and type ‘java -version’ to check for java installation. See image1</a:t>
            </a:r>
          </a:p>
          <a:p>
            <a:pPr marL="800100" lvl="1" indent="-342900">
              <a:buFont typeface="+mj-lt"/>
              <a:buAutoNum type="arabicPeriod"/>
            </a:pPr>
            <a:endParaRPr lang="en-US" sz="1600" dirty="0"/>
          </a:p>
          <a:p>
            <a:pPr marL="342900" indent="-342900">
              <a:buFont typeface="+mj-lt"/>
              <a:buAutoNum type="arabicPeriod"/>
            </a:pPr>
            <a:r>
              <a:rPr lang="en-US" sz="1600" dirty="0"/>
              <a:t>Apache Zookeeper </a:t>
            </a:r>
            <a:r>
              <a:rPr lang="en-US" sz="1600" dirty="0">
                <a:hlinkClick r:id="rId3"/>
              </a:rPr>
              <a:t>Download</a:t>
            </a:r>
            <a:r>
              <a:rPr lang="en-US" sz="1600" dirty="0"/>
              <a:t> and extract to a folder.  See image2.</a:t>
            </a:r>
          </a:p>
          <a:p>
            <a:pPr marL="342900" indent="-342900">
              <a:buFont typeface="+mj-lt"/>
              <a:buAutoNum type="arabicPeriod"/>
            </a:pPr>
            <a:r>
              <a:rPr lang="en-US" sz="1600" dirty="0"/>
              <a:t> Apache Kafka </a:t>
            </a:r>
            <a:r>
              <a:rPr lang="en-US" sz="1600" dirty="0">
                <a:hlinkClick r:id="rId4"/>
              </a:rPr>
              <a:t>Download</a:t>
            </a:r>
            <a:r>
              <a:rPr lang="en-US" sz="1600" dirty="0"/>
              <a:t> and extract to a folder. See image3</a:t>
            </a:r>
          </a:p>
          <a:p>
            <a:pPr marL="342900" indent="-342900">
              <a:buFont typeface="+mj-lt"/>
              <a:buAutoNum type="arabicPeriod"/>
            </a:pPr>
            <a:r>
              <a:rPr lang="en-US" sz="1600" dirty="0"/>
              <a:t>Create a folder ‘data’. Inside data folder create </a:t>
            </a:r>
            <a:r>
              <a:rPr lang="en-US" sz="1600" dirty="0" err="1"/>
              <a:t>kafka</a:t>
            </a:r>
            <a:r>
              <a:rPr lang="en-US" sz="1600" dirty="0"/>
              <a:t> and </a:t>
            </a:r>
            <a:r>
              <a:rPr lang="en-US" sz="1600" dirty="0" err="1"/>
              <a:t>zk</a:t>
            </a:r>
            <a:r>
              <a:rPr lang="en-US" sz="1600" dirty="0"/>
              <a:t> subfolders. (see image4)</a:t>
            </a:r>
          </a:p>
          <a:p>
            <a:pPr marL="342900" indent="-342900">
              <a:buFont typeface="+mj-lt"/>
              <a:buAutoNum type="arabicPeriod"/>
            </a:pPr>
            <a:r>
              <a:rPr lang="en-US" sz="1600" dirty="0"/>
              <a:t>Navigate inside zookeeper folder &gt; conf &gt; </a:t>
            </a:r>
            <a:r>
              <a:rPr lang="en-US" sz="1600" dirty="0" err="1"/>
              <a:t>zoo_sample.cfg</a:t>
            </a:r>
            <a:r>
              <a:rPr lang="en-US" sz="1600" dirty="0"/>
              <a:t> (rename it to </a:t>
            </a:r>
            <a:r>
              <a:rPr lang="en-US" sz="1600" dirty="0" err="1"/>
              <a:t>zoo.cfg</a:t>
            </a:r>
            <a:r>
              <a:rPr lang="en-US" sz="1600" dirty="0"/>
              <a:t>)</a:t>
            </a:r>
          </a:p>
          <a:p>
            <a:pPr marL="0" indent="0">
              <a:buNone/>
            </a:pPr>
            <a:r>
              <a:rPr lang="en-US" sz="1600" dirty="0"/>
              <a:t>   Open </a:t>
            </a:r>
            <a:r>
              <a:rPr lang="en-US" sz="1600" dirty="0" err="1"/>
              <a:t>zoo.cfg</a:t>
            </a:r>
            <a:r>
              <a:rPr lang="en-US" sz="1600" dirty="0"/>
              <a:t>. Update</a:t>
            </a:r>
          </a:p>
          <a:p>
            <a:pPr lvl="1"/>
            <a:r>
              <a:rPr lang="en-US" sz="1600" dirty="0" err="1"/>
              <a:t>dataDir</a:t>
            </a:r>
            <a:r>
              <a:rPr lang="en-US" sz="1600" dirty="0"/>
              <a:t>= C:/Software/KafkaSetup/data/zk</a:t>
            </a:r>
          </a:p>
          <a:p>
            <a:pPr lvl="1"/>
            <a:r>
              <a:rPr lang="en-US" sz="1600" dirty="0"/>
              <a:t>Ensure forward slash (/) or (\\) in the path(windows).</a:t>
            </a:r>
          </a:p>
          <a:p>
            <a:pPr marL="0" indent="0">
              <a:buNone/>
            </a:pPr>
            <a:r>
              <a:rPr lang="en-US" sz="1600" dirty="0"/>
              <a:t>6. Navigate inside </a:t>
            </a:r>
            <a:r>
              <a:rPr lang="en-US" sz="1600" dirty="0" err="1"/>
              <a:t>kafka</a:t>
            </a:r>
            <a:r>
              <a:rPr lang="en-US" sz="1600" dirty="0"/>
              <a:t> folder &gt; conf &gt; </a:t>
            </a:r>
            <a:r>
              <a:rPr lang="en-US" sz="1600" dirty="0" err="1"/>
              <a:t>server.properties</a:t>
            </a:r>
            <a:r>
              <a:rPr lang="en-US" sz="1600" dirty="0"/>
              <a:t> </a:t>
            </a:r>
          </a:p>
          <a:p>
            <a:pPr lvl="1"/>
            <a:r>
              <a:rPr lang="en-US" sz="1600" dirty="0" err="1"/>
              <a:t>log.dirs</a:t>
            </a:r>
            <a:r>
              <a:rPr lang="en-US" sz="1600" dirty="0"/>
              <a:t>= C:/Software/KafkaSetup/data/kafka</a:t>
            </a:r>
          </a:p>
        </p:txBody>
      </p:sp>
      <p:pic>
        <p:nvPicPr>
          <p:cNvPr id="4" name="Picture 3">
            <a:extLst>
              <a:ext uri="{FF2B5EF4-FFF2-40B4-BE49-F238E27FC236}">
                <a16:creationId xmlns:a16="http://schemas.microsoft.com/office/drawing/2014/main" id="{30583436-D567-40FE-BE8C-57C28CEE8971}"/>
              </a:ext>
            </a:extLst>
          </p:cNvPr>
          <p:cNvPicPr>
            <a:picLocks noChangeAspect="1"/>
          </p:cNvPicPr>
          <p:nvPr/>
        </p:nvPicPr>
        <p:blipFill>
          <a:blip r:embed="rId5"/>
          <a:stretch>
            <a:fillRect/>
          </a:stretch>
        </p:blipFill>
        <p:spPr>
          <a:xfrm>
            <a:off x="7498284" y="338290"/>
            <a:ext cx="4126372" cy="569940"/>
          </a:xfrm>
          <a:prstGeom prst="rect">
            <a:avLst/>
          </a:prstGeom>
        </p:spPr>
      </p:pic>
      <p:pic>
        <p:nvPicPr>
          <p:cNvPr id="8" name="Picture 7">
            <a:extLst>
              <a:ext uri="{FF2B5EF4-FFF2-40B4-BE49-F238E27FC236}">
                <a16:creationId xmlns:a16="http://schemas.microsoft.com/office/drawing/2014/main" id="{153A5B93-178E-4F74-B24D-15C2F9A18CEE}"/>
              </a:ext>
            </a:extLst>
          </p:cNvPr>
          <p:cNvPicPr>
            <a:picLocks noChangeAspect="1"/>
          </p:cNvPicPr>
          <p:nvPr/>
        </p:nvPicPr>
        <p:blipFill>
          <a:blip r:embed="rId6"/>
          <a:stretch>
            <a:fillRect/>
          </a:stretch>
        </p:blipFill>
        <p:spPr>
          <a:xfrm>
            <a:off x="7726519" y="935882"/>
            <a:ext cx="3097743" cy="1438997"/>
          </a:xfrm>
          <a:prstGeom prst="rect">
            <a:avLst/>
          </a:prstGeom>
        </p:spPr>
      </p:pic>
      <p:pic>
        <p:nvPicPr>
          <p:cNvPr id="9" name="Picture 8">
            <a:extLst>
              <a:ext uri="{FF2B5EF4-FFF2-40B4-BE49-F238E27FC236}">
                <a16:creationId xmlns:a16="http://schemas.microsoft.com/office/drawing/2014/main" id="{93A40698-F634-4CB7-8274-EA283257026D}"/>
              </a:ext>
            </a:extLst>
          </p:cNvPr>
          <p:cNvPicPr>
            <a:picLocks noChangeAspect="1"/>
          </p:cNvPicPr>
          <p:nvPr/>
        </p:nvPicPr>
        <p:blipFill>
          <a:blip r:embed="rId7"/>
          <a:stretch>
            <a:fillRect/>
          </a:stretch>
        </p:blipFill>
        <p:spPr>
          <a:xfrm>
            <a:off x="8564811" y="2530475"/>
            <a:ext cx="1680798" cy="1797050"/>
          </a:xfrm>
          <a:prstGeom prst="rect">
            <a:avLst/>
          </a:prstGeom>
        </p:spPr>
      </p:pic>
      <p:pic>
        <p:nvPicPr>
          <p:cNvPr id="10" name="Picture 9">
            <a:extLst>
              <a:ext uri="{FF2B5EF4-FFF2-40B4-BE49-F238E27FC236}">
                <a16:creationId xmlns:a16="http://schemas.microsoft.com/office/drawing/2014/main" id="{0B868067-EA12-4810-A300-DABEEDE2B394}"/>
              </a:ext>
            </a:extLst>
          </p:cNvPr>
          <p:cNvPicPr>
            <a:picLocks noChangeAspect="1"/>
          </p:cNvPicPr>
          <p:nvPr/>
        </p:nvPicPr>
        <p:blipFill>
          <a:blip r:embed="rId8"/>
          <a:stretch>
            <a:fillRect/>
          </a:stretch>
        </p:blipFill>
        <p:spPr>
          <a:xfrm>
            <a:off x="9778848" y="4548129"/>
            <a:ext cx="2181529" cy="1848108"/>
          </a:xfrm>
          <a:prstGeom prst="rect">
            <a:avLst/>
          </a:prstGeom>
        </p:spPr>
      </p:pic>
      <p:sp>
        <p:nvSpPr>
          <p:cNvPr id="11" name="TextBox 10">
            <a:extLst>
              <a:ext uri="{FF2B5EF4-FFF2-40B4-BE49-F238E27FC236}">
                <a16:creationId xmlns:a16="http://schemas.microsoft.com/office/drawing/2014/main" id="{BE49E5DA-26A8-4B4D-BC4B-D3B6C940F556}"/>
              </a:ext>
            </a:extLst>
          </p:cNvPr>
          <p:cNvSpPr txBox="1"/>
          <p:nvPr/>
        </p:nvSpPr>
        <p:spPr>
          <a:xfrm>
            <a:off x="11367627" y="5118240"/>
            <a:ext cx="708561" cy="707886"/>
          </a:xfrm>
          <a:prstGeom prst="rect">
            <a:avLst/>
          </a:prstGeom>
          <a:noFill/>
        </p:spPr>
        <p:txBody>
          <a:bodyPr wrap="square" rtlCol="0">
            <a:spAutoFit/>
          </a:bodyPr>
          <a:lstStyle/>
          <a:p>
            <a:r>
              <a:rPr lang="en-US" sz="4000" dirty="0">
                <a:solidFill>
                  <a:srgbClr val="00B050"/>
                </a:solidFill>
              </a:rPr>
              <a:t>4</a:t>
            </a:r>
          </a:p>
        </p:txBody>
      </p:sp>
      <p:sp>
        <p:nvSpPr>
          <p:cNvPr id="15" name="TextBox 14">
            <a:extLst>
              <a:ext uri="{FF2B5EF4-FFF2-40B4-BE49-F238E27FC236}">
                <a16:creationId xmlns:a16="http://schemas.microsoft.com/office/drawing/2014/main" id="{10554192-0583-4F15-9C87-9CB44A8E7C32}"/>
              </a:ext>
            </a:extLst>
          </p:cNvPr>
          <p:cNvSpPr txBox="1"/>
          <p:nvPr/>
        </p:nvSpPr>
        <p:spPr>
          <a:xfrm>
            <a:off x="10992599" y="200344"/>
            <a:ext cx="708561" cy="707886"/>
          </a:xfrm>
          <a:prstGeom prst="rect">
            <a:avLst/>
          </a:prstGeom>
          <a:noFill/>
        </p:spPr>
        <p:txBody>
          <a:bodyPr wrap="square" rtlCol="0">
            <a:spAutoFit/>
          </a:bodyPr>
          <a:lstStyle/>
          <a:p>
            <a:r>
              <a:rPr lang="en-US" sz="4000" dirty="0">
                <a:solidFill>
                  <a:srgbClr val="00B050"/>
                </a:solidFill>
              </a:rPr>
              <a:t>1</a:t>
            </a:r>
          </a:p>
        </p:txBody>
      </p:sp>
      <p:sp>
        <p:nvSpPr>
          <p:cNvPr id="17" name="TextBox 16">
            <a:extLst>
              <a:ext uri="{FF2B5EF4-FFF2-40B4-BE49-F238E27FC236}">
                <a16:creationId xmlns:a16="http://schemas.microsoft.com/office/drawing/2014/main" id="{F2F91801-A206-40FF-B525-E97FEA1596FE}"/>
              </a:ext>
            </a:extLst>
          </p:cNvPr>
          <p:cNvSpPr txBox="1"/>
          <p:nvPr/>
        </p:nvSpPr>
        <p:spPr>
          <a:xfrm>
            <a:off x="9978699" y="2795847"/>
            <a:ext cx="708561" cy="707886"/>
          </a:xfrm>
          <a:prstGeom prst="rect">
            <a:avLst/>
          </a:prstGeom>
          <a:noFill/>
        </p:spPr>
        <p:txBody>
          <a:bodyPr wrap="square" rtlCol="0">
            <a:spAutoFit/>
          </a:bodyPr>
          <a:lstStyle/>
          <a:p>
            <a:r>
              <a:rPr lang="en-US" sz="4000" dirty="0">
                <a:solidFill>
                  <a:srgbClr val="00B050"/>
                </a:solidFill>
              </a:rPr>
              <a:t>3</a:t>
            </a:r>
          </a:p>
        </p:txBody>
      </p:sp>
      <p:sp>
        <p:nvSpPr>
          <p:cNvPr id="19" name="TextBox 18">
            <a:extLst>
              <a:ext uri="{FF2B5EF4-FFF2-40B4-BE49-F238E27FC236}">
                <a16:creationId xmlns:a16="http://schemas.microsoft.com/office/drawing/2014/main" id="{0156F04D-6842-416E-B770-A3A9844028D6}"/>
              </a:ext>
            </a:extLst>
          </p:cNvPr>
          <p:cNvSpPr txBox="1"/>
          <p:nvPr/>
        </p:nvSpPr>
        <p:spPr>
          <a:xfrm>
            <a:off x="10131922" y="1571142"/>
            <a:ext cx="708561" cy="707886"/>
          </a:xfrm>
          <a:prstGeom prst="rect">
            <a:avLst/>
          </a:prstGeom>
          <a:noFill/>
        </p:spPr>
        <p:txBody>
          <a:bodyPr wrap="square" rtlCol="0">
            <a:spAutoFit/>
          </a:bodyPr>
          <a:lstStyle/>
          <a:p>
            <a:r>
              <a:rPr lang="en-US" sz="4000" dirty="0">
                <a:solidFill>
                  <a:srgbClr val="00B050"/>
                </a:solidFill>
              </a:rPr>
              <a:t>2</a:t>
            </a:r>
          </a:p>
        </p:txBody>
      </p:sp>
      <p:sp>
        <p:nvSpPr>
          <p:cNvPr id="7" name="Slide Number Placeholder 6">
            <a:extLst>
              <a:ext uri="{FF2B5EF4-FFF2-40B4-BE49-F238E27FC236}">
                <a16:creationId xmlns:a16="http://schemas.microsoft.com/office/drawing/2014/main" id="{C98EE5E5-02C7-4EDD-8D95-CA51E81E5268}"/>
              </a:ext>
            </a:extLst>
          </p:cNvPr>
          <p:cNvSpPr>
            <a:spLocks noGrp="1"/>
          </p:cNvSpPr>
          <p:nvPr>
            <p:ph type="sldNum" sz="quarter" idx="12"/>
          </p:nvPr>
        </p:nvSpPr>
        <p:spPr/>
        <p:txBody>
          <a:bodyPr/>
          <a:lstStyle/>
          <a:p>
            <a:fld id="{212577BB-E41F-49E5-B5D1-BAB8AA66481F}" type="slidenum">
              <a:rPr lang="en-US" smtClean="0"/>
              <a:t>9</a:t>
            </a:fld>
            <a:endParaRPr lang="en-US"/>
          </a:p>
        </p:txBody>
      </p:sp>
      <p:sp>
        <p:nvSpPr>
          <p:cNvPr id="12" name="Footer Placeholder 11">
            <a:extLst>
              <a:ext uri="{FF2B5EF4-FFF2-40B4-BE49-F238E27FC236}">
                <a16:creationId xmlns:a16="http://schemas.microsoft.com/office/drawing/2014/main" id="{BAF7DAC1-401E-43A1-9F78-B6FCCFE3F6DB}"/>
              </a:ext>
            </a:extLst>
          </p:cNvPr>
          <p:cNvSpPr>
            <a:spLocks noGrp="1"/>
          </p:cNvSpPr>
          <p:nvPr>
            <p:ph type="ftr" sz="quarter" idx="11"/>
          </p:nvPr>
        </p:nvSpPr>
        <p:spPr/>
        <p:txBody>
          <a:bodyPr/>
          <a:lstStyle/>
          <a:p>
            <a:r>
              <a:rPr lang="en-US"/>
              <a:t>www.learnmodeon.com</a:t>
            </a:r>
          </a:p>
        </p:txBody>
      </p:sp>
    </p:spTree>
    <p:extLst>
      <p:ext uri="{BB962C8B-B14F-4D97-AF65-F5344CB8AC3E}">
        <p14:creationId xmlns:p14="http://schemas.microsoft.com/office/powerpoint/2010/main" val="41787644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1417</Words>
  <Application>Microsoft Office PowerPoint</Application>
  <PresentationFormat>Widescreen</PresentationFormat>
  <Paragraphs>262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Introduction to  Apache Kafka</vt:lpstr>
      <vt:lpstr>Agenda</vt:lpstr>
      <vt:lpstr>What is Apache Kafka?</vt:lpstr>
      <vt:lpstr>Why Apache Kafka?</vt:lpstr>
      <vt:lpstr>Terminology</vt:lpstr>
      <vt:lpstr>Topic Replication Factor</vt:lpstr>
      <vt:lpstr>Producers &amp; Consumers</vt:lpstr>
      <vt:lpstr>Zookeeper</vt:lpstr>
      <vt:lpstr>Hands On – Server settings</vt:lpstr>
      <vt:lpstr>Hands On – Start Servers</vt:lpstr>
      <vt:lpstr>Kafka tools &amp; commands</vt:lpstr>
      <vt:lpstr>Practice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Ramesh Poludasu</dc:creator>
  <cp:lastModifiedBy>Ramesh Poludasu</cp:lastModifiedBy>
  <cp:revision>75</cp:revision>
  <dcterms:created xsi:type="dcterms:W3CDTF">2021-05-20T19:45:05Z</dcterms:created>
  <dcterms:modified xsi:type="dcterms:W3CDTF">2021-06-03T17:13:38Z</dcterms:modified>
</cp:coreProperties>
</file>