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62" r:id="rId2"/>
    <p:sldId id="263" r:id="rId3"/>
    <p:sldId id="294" r:id="rId4"/>
    <p:sldId id="259" r:id="rId5"/>
    <p:sldId id="266" r:id="rId6"/>
    <p:sldId id="278" r:id="rId7"/>
    <p:sldId id="300" r:id="rId8"/>
    <p:sldId id="295" r:id="rId9"/>
    <p:sldId id="299" r:id="rId10"/>
    <p:sldId id="290" r:id="rId11"/>
    <p:sldId id="273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91" d="100"/>
          <a:sy n="91" d="100"/>
        </p:scale>
        <p:origin x="-522" y="-10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F4F2F-120A-4B25-9162-868F87FA816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63EA6C-EFAB-4E11-8269-820F3154D19C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bg2">
                  <a:lumMod val="10000"/>
                </a:schemeClr>
              </a:solidFill>
            </a:rPr>
            <a:t>Problem Statement</a:t>
          </a:r>
          <a:endParaRPr lang="en-US" sz="1800" b="1" dirty="0">
            <a:solidFill>
              <a:schemeClr val="bg2">
                <a:lumMod val="10000"/>
              </a:schemeClr>
            </a:solidFill>
          </a:endParaRPr>
        </a:p>
      </dgm:t>
    </dgm:pt>
    <dgm:pt modelId="{9BBA9535-953C-4A13-B80A-D9CCF2D7C85C}" type="parTrans" cxnId="{8A2A9980-5059-41AB-BA0E-55D1C9C5B23B}">
      <dgm:prSet/>
      <dgm:spPr/>
      <dgm:t>
        <a:bodyPr/>
        <a:lstStyle/>
        <a:p>
          <a:endParaRPr lang="en-US"/>
        </a:p>
      </dgm:t>
    </dgm:pt>
    <dgm:pt modelId="{3BDA12A7-280F-4694-B817-53D24DC34992}" type="sibTrans" cxnId="{8A2A9980-5059-41AB-BA0E-55D1C9C5B23B}">
      <dgm:prSet/>
      <dgm:spPr/>
      <dgm:t>
        <a:bodyPr/>
        <a:lstStyle/>
        <a:p>
          <a:endParaRPr lang="en-US"/>
        </a:p>
      </dgm:t>
    </dgm:pt>
    <dgm:pt modelId="{F53C5FD1-6185-4B72-B5F6-6E71CB56236E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b="1" dirty="0" smtClean="0">
              <a:solidFill>
                <a:schemeClr val="bg2">
                  <a:lumMod val="10000"/>
                </a:schemeClr>
              </a:solidFill>
            </a:rPr>
            <a:t>Recommendation Approach</a:t>
          </a:r>
          <a:endParaRPr lang="en-US" sz="1600" b="1" dirty="0">
            <a:solidFill>
              <a:schemeClr val="bg2">
                <a:lumMod val="10000"/>
              </a:schemeClr>
            </a:solidFill>
          </a:endParaRPr>
        </a:p>
      </dgm:t>
    </dgm:pt>
    <dgm:pt modelId="{91931DE6-7EB6-40C9-83BC-4E3B7D49D772}" type="parTrans" cxnId="{7C5BAB61-8E13-4465-BD6A-C5A6587B1E7E}">
      <dgm:prSet/>
      <dgm:spPr/>
      <dgm:t>
        <a:bodyPr/>
        <a:lstStyle/>
        <a:p>
          <a:endParaRPr lang="en-US"/>
        </a:p>
      </dgm:t>
    </dgm:pt>
    <dgm:pt modelId="{213E4B05-B2D6-46C3-A92D-8213BDDFEA20}" type="sibTrans" cxnId="{7C5BAB61-8E13-4465-BD6A-C5A6587B1E7E}">
      <dgm:prSet/>
      <dgm:spPr/>
      <dgm:t>
        <a:bodyPr/>
        <a:lstStyle/>
        <a:p>
          <a:endParaRPr lang="en-US"/>
        </a:p>
      </dgm:t>
    </dgm:pt>
    <dgm:pt modelId="{EF66A062-E5D3-4802-AF74-8DD26302116A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1600" b="1" dirty="0" smtClean="0">
              <a:solidFill>
                <a:schemeClr val="bg2">
                  <a:lumMod val="10000"/>
                </a:schemeClr>
              </a:solidFill>
            </a:rPr>
            <a:t>Character and word embeddings </a:t>
          </a:r>
          <a:endParaRPr lang="en-US" sz="1600" b="1" dirty="0">
            <a:solidFill>
              <a:schemeClr val="bg2">
                <a:lumMod val="10000"/>
              </a:schemeClr>
            </a:solidFill>
          </a:endParaRPr>
        </a:p>
      </dgm:t>
    </dgm:pt>
    <dgm:pt modelId="{C4658110-0423-4A4A-A236-93212FF970BD}" type="parTrans" cxnId="{1A6ECA43-0C10-499A-972C-14319436F9ED}">
      <dgm:prSet/>
      <dgm:spPr/>
      <dgm:t>
        <a:bodyPr/>
        <a:lstStyle/>
        <a:p>
          <a:endParaRPr lang="en-US"/>
        </a:p>
      </dgm:t>
    </dgm:pt>
    <dgm:pt modelId="{45FE275C-90E2-404A-8BD9-F6385FFC38FE}" type="sibTrans" cxnId="{1A6ECA43-0C10-499A-972C-14319436F9ED}">
      <dgm:prSet/>
      <dgm:spPr/>
      <dgm:t>
        <a:bodyPr/>
        <a:lstStyle/>
        <a:p>
          <a:endParaRPr lang="en-US"/>
        </a:p>
      </dgm:t>
    </dgm:pt>
    <dgm:pt modelId="{95324671-F98F-4F31-B14D-0CF5F3F3199A}">
      <dgm:prSet custT="1"/>
      <dgm:spPr>
        <a:solidFill>
          <a:schemeClr val="bg2"/>
        </a:solidFill>
      </dgm:spPr>
      <dgm:t>
        <a:bodyPr/>
        <a:lstStyle/>
        <a:p>
          <a:r>
            <a:rPr lang="en-US" sz="1600" b="1" dirty="0" smtClean="0">
              <a:solidFill>
                <a:schemeClr val="bg2">
                  <a:lumMod val="10000"/>
                </a:schemeClr>
              </a:solidFill>
            </a:rPr>
            <a:t>Product recommendation</a:t>
          </a:r>
          <a:endParaRPr lang="en-US" sz="1600" b="1" dirty="0">
            <a:solidFill>
              <a:schemeClr val="bg2">
                <a:lumMod val="10000"/>
              </a:schemeClr>
            </a:solidFill>
          </a:endParaRPr>
        </a:p>
      </dgm:t>
    </dgm:pt>
    <dgm:pt modelId="{9A9116CC-E271-4808-9CC7-7A137C9EC5E5}" type="parTrans" cxnId="{CFD1FB55-51EC-4CE1-ADCD-0851C44020E0}">
      <dgm:prSet/>
      <dgm:spPr/>
      <dgm:t>
        <a:bodyPr/>
        <a:lstStyle/>
        <a:p>
          <a:endParaRPr lang="en-US"/>
        </a:p>
      </dgm:t>
    </dgm:pt>
    <dgm:pt modelId="{A1EB8A7B-E630-4FED-8106-DAD73C42FEBD}" type="sibTrans" cxnId="{CFD1FB55-51EC-4CE1-ADCD-0851C44020E0}">
      <dgm:prSet/>
      <dgm:spPr/>
      <dgm:t>
        <a:bodyPr/>
        <a:lstStyle/>
        <a:p>
          <a:endParaRPr lang="en-US"/>
        </a:p>
      </dgm:t>
    </dgm:pt>
    <dgm:pt modelId="{8B2E30CC-36FD-42EF-B2BE-17F0A7F4445F}" type="pres">
      <dgm:prSet presAssocID="{722F4F2F-120A-4B25-9162-868F87FA816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A22000-E575-4AF0-AC1F-080049095B01}" type="pres">
      <dgm:prSet presAssocID="{722F4F2F-120A-4B25-9162-868F87FA816E}" presName="cycle" presStyleCnt="0"/>
      <dgm:spPr/>
    </dgm:pt>
    <dgm:pt modelId="{7CC35F90-8AC4-4FCE-91DE-DBCBFF28F6B8}" type="pres">
      <dgm:prSet presAssocID="{722F4F2F-120A-4B25-9162-868F87FA816E}" presName="centerShape" presStyleCnt="0"/>
      <dgm:spPr/>
    </dgm:pt>
    <dgm:pt modelId="{D08966A6-D4B3-4342-A5F9-938B655212BD}" type="pres">
      <dgm:prSet presAssocID="{722F4F2F-120A-4B25-9162-868F87FA816E}" presName="connSite" presStyleLbl="node1" presStyleIdx="0" presStyleCnt="5"/>
      <dgm:spPr/>
    </dgm:pt>
    <dgm:pt modelId="{28ECB7BE-FEB9-410D-8DB1-F2D8A8208B94}" type="pres">
      <dgm:prSet presAssocID="{722F4F2F-120A-4B25-9162-868F87FA816E}" presName="visible" presStyleLbl="node1" presStyleIdx="0" presStyleCnt="5" custScaleY="1223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</dgm:spPr>
    </dgm:pt>
    <dgm:pt modelId="{0DE9AA98-E3A7-4027-84EA-9A2059E61D50}" type="pres">
      <dgm:prSet presAssocID="{9BBA9535-953C-4A13-B80A-D9CCF2D7C85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5A441BAF-5645-4BC1-AD50-36E0EF49A86E}" type="pres">
      <dgm:prSet presAssocID="{FD63EA6C-EFAB-4E11-8269-820F3154D19C}" presName="node" presStyleCnt="0"/>
      <dgm:spPr/>
    </dgm:pt>
    <dgm:pt modelId="{671F8CE3-7C0F-4B65-8C7F-D22830A38D05}" type="pres">
      <dgm:prSet presAssocID="{FD63EA6C-EFAB-4E11-8269-820F3154D19C}" presName="parentNode" presStyleLbl="node1" presStyleIdx="1" presStyleCnt="5" custScaleX="1352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764ED-7B5A-425E-B3EE-E76A4DB10B56}" type="pres">
      <dgm:prSet presAssocID="{FD63EA6C-EFAB-4E11-8269-820F3154D19C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D24B9-0EFF-46F6-956D-A230D85F18AF}" type="pres">
      <dgm:prSet presAssocID="{91931DE6-7EB6-40C9-83BC-4E3B7D49D772}" presName="Name25" presStyleLbl="parChTrans1D1" presStyleIdx="1" presStyleCnt="4"/>
      <dgm:spPr/>
      <dgm:t>
        <a:bodyPr/>
        <a:lstStyle/>
        <a:p>
          <a:endParaRPr lang="en-US"/>
        </a:p>
      </dgm:t>
    </dgm:pt>
    <dgm:pt modelId="{E29F8A4F-6E9C-4C82-A528-824BA38B61E6}" type="pres">
      <dgm:prSet presAssocID="{F53C5FD1-6185-4B72-B5F6-6E71CB56236E}" presName="node" presStyleCnt="0"/>
      <dgm:spPr/>
    </dgm:pt>
    <dgm:pt modelId="{D35A44A9-D723-4564-B444-318E80B2C2AB}" type="pres">
      <dgm:prSet presAssocID="{F53C5FD1-6185-4B72-B5F6-6E71CB56236E}" presName="parentNode" presStyleLbl="node1" presStyleIdx="2" presStyleCnt="5" custScaleX="180292" custLinFactNeighborX="26975" custLinFactNeighborY="327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817D6-BA8E-416E-9957-2DBE3E2A4D57}" type="pres">
      <dgm:prSet presAssocID="{F53C5FD1-6185-4B72-B5F6-6E71CB56236E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D2615-A641-4D8D-9F24-3FB32ECE7DB8}" type="pres">
      <dgm:prSet presAssocID="{C4658110-0423-4A4A-A236-93212FF970BD}" presName="Name25" presStyleLbl="parChTrans1D1" presStyleIdx="2" presStyleCnt="4"/>
      <dgm:spPr/>
      <dgm:t>
        <a:bodyPr/>
        <a:lstStyle/>
        <a:p>
          <a:endParaRPr lang="en-US"/>
        </a:p>
      </dgm:t>
    </dgm:pt>
    <dgm:pt modelId="{73437A04-BDD9-4AEB-AB0F-38E7439DB640}" type="pres">
      <dgm:prSet presAssocID="{EF66A062-E5D3-4802-AF74-8DD26302116A}" presName="node" presStyleCnt="0"/>
      <dgm:spPr/>
    </dgm:pt>
    <dgm:pt modelId="{2265E80F-FA36-45C4-806F-F69D423BD486}" type="pres">
      <dgm:prSet presAssocID="{EF66A062-E5D3-4802-AF74-8DD26302116A}" presName="parentNode" presStyleLbl="node1" presStyleIdx="3" presStyleCnt="5" custScaleX="135112" custLinFactNeighborX="28380" custLinFactNeighborY="422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2A9D89-9BCD-4FCC-8290-81126DE803E8}" type="pres">
      <dgm:prSet presAssocID="{EF66A062-E5D3-4802-AF74-8DD26302116A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1E4C1-62AB-426A-BA46-A328BD00775B}" type="pres">
      <dgm:prSet presAssocID="{9A9116CC-E271-4808-9CC7-7A137C9EC5E5}" presName="Name25" presStyleLbl="parChTrans1D1" presStyleIdx="3" presStyleCnt="4"/>
      <dgm:spPr/>
      <dgm:t>
        <a:bodyPr/>
        <a:lstStyle/>
        <a:p>
          <a:endParaRPr lang="en-US"/>
        </a:p>
      </dgm:t>
    </dgm:pt>
    <dgm:pt modelId="{D8A46CE4-EA19-488E-B3A0-73FFF8044AC0}" type="pres">
      <dgm:prSet presAssocID="{95324671-F98F-4F31-B14D-0CF5F3F3199A}" presName="node" presStyleCnt="0"/>
      <dgm:spPr/>
    </dgm:pt>
    <dgm:pt modelId="{5DB9DCCD-A6C2-46D9-885D-F44FFB2A2C72}" type="pres">
      <dgm:prSet presAssocID="{95324671-F98F-4F31-B14D-0CF5F3F3199A}" presName="parentNode" presStyleLbl="node1" presStyleIdx="4" presStyleCnt="5" custScaleX="16477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528F7-6DE4-4346-9E2F-87671DFBD80E}" type="pres">
      <dgm:prSet presAssocID="{95324671-F98F-4F31-B14D-0CF5F3F3199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CFFB2A9D-72C5-41C1-8245-A197F51DFCFD}" type="presOf" srcId="{9A9116CC-E271-4808-9CC7-7A137C9EC5E5}" destId="{A6D1E4C1-62AB-426A-BA46-A328BD00775B}" srcOrd="0" destOrd="0" presId="urn:microsoft.com/office/officeart/2005/8/layout/radial2"/>
    <dgm:cxn modelId="{23B2DE80-BD66-41B6-8E18-D820827CCBA3}" type="presOf" srcId="{F53C5FD1-6185-4B72-B5F6-6E71CB56236E}" destId="{D35A44A9-D723-4564-B444-318E80B2C2AB}" srcOrd="0" destOrd="0" presId="urn:microsoft.com/office/officeart/2005/8/layout/radial2"/>
    <dgm:cxn modelId="{354E9C58-69A1-4547-9A7A-4916B3743895}" type="presOf" srcId="{91931DE6-7EB6-40C9-83BC-4E3B7D49D772}" destId="{316D24B9-0EFF-46F6-956D-A230D85F18AF}" srcOrd="0" destOrd="0" presId="urn:microsoft.com/office/officeart/2005/8/layout/radial2"/>
    <dgm:cxn modelId="{1A6ECA43-0C10-499A-972C-14319436F9ED}" srcId="{722F4F2F-120A-4B25-9162-868F87FA816E}" destId="{EF66A062-E5D3-4802-AF74-8DD26302116A}" srcOrd="2" destOrd="0" parTransId="{C4658110-0423-4A4A-A236-93212FF970BD}" sibTransId="{45FE275C-90E2-404A-8BD9-F6385FFC38FE}"/>
    <dgm:cxn modelId="{F9B115DD-3EAA-4EDC-AA7B-9F7BA3F836CB}" type="presOf" srcId="{C4658110-0423-4A4A-A236-93212FF970BD}" destId="{13BD2615-A641-4D8D-9F24-3FB32ECE7DB8}" srcOrd="0" destOrd="0" presId="urn:microsoft.com/office/officeart/2005/8/layout/radial2"/>
    <dgm:cxn modelId="{7C5BAB61-8E13-4465-BD6A-C5A6587B1E7E}" srcId="{722F4F2F-120A-4B25-9162-868F87FA816E}" destId="{F53C5FD1-6185-4B72-B5F6-6E71CB56236E}" srcOrd="1" destOrd="0" parTransId="{91931DE6-7EB6-40C9-83BC-4E3B7D49D772}" sibTransId="{213E4B05-B2D6-46C3-A92D-8213BDDFEA20}"/>
    <dgm:cxn modelId="{7CF2C0FB-8B54-4549-86C2-FA60F9C437D3}" type="presOf" srcId="{9BBA9535-953C-4A13-B80A-D9CCF2D7C85C}" destId="{0DE9AA98-E3A7-4027-84EA-9A2059E61D50}" srcOrd="0" destOrd="0" presId="urn:microsoft.com/office/officeart/2005/8/layout/radial2"/>
    <dgm:cxn modelId="{30E6634C-8115-4C17-B62A-AA61FFEDE987}" type="presOf" srcId="{EF66A062-E5D3-4802-AF74-8DD26302116A}" destId="{2265E80F-FA36-45C4-806F-F69D423BD486}" srcOrd="0" destOrd="0" presId="urn:microsoft.com/office/officeart/2005/8/layout/radial2"/>
    <dgm:cxn modelId="{8A2A9980-5059-41AB-BA0E-55D1C9C5B23B}" srcId="{722F4F2F-120A-4B25-9162-868F87FA816E}" destId="{FD63EA6C-EFAB-4E11-8269-820F3154D19C}" srcOrd="0" destOrd="0" parTransId="{9BBA9535-953C-4A13-B80A-D9CCF2D7C85C}" sibTransId="{3BDA12A7-280F-4694-B817-53D24DC34992}"/>
    <dgm:cxn modelId="{90869B77-AD51-4E10-B367-432F7B31BB14}" type="presOf" srcId="{722F4F2F-120A-4B25-9162-868F87FA816E}" destId="{8B2E30CC-36FD-42EF-B2BE-17F0A7F4445F}" srcOrd="0" destOrd="0" presId="urn:microsoft.com/office/officeart/2005/8/layout/radial2"/>
    <dgm:cxn modelId="{CFD1FB55-51EC-4CE1-ADCD-0851C44020E0}" srcId="{722F4F2F-120A-4B25-9162-868F87FA816E}" destId="{95324671-F98F-4F31-B14D-0CF5F3F3199A}" srcOrd="3" destOrd="0" parTransId="{9A9116CC-E271-4808-9CC7-7A137C9EC5E5}" sibTransId="{A1EB8A7B-E630-4FED-8106-DAD73C42FEBD}"/>
    <dgm:cxn modelId="{DFB4D8FC-EEC9-4C7E-A38F-2F92902EB0F2}" type="presOf" srcId="{95324671-F98F-4F31-B14D-0CF5F3F3199A}" destId="{5DB9DCCD-A6C2-46D9-885D-F44FFB2A2C72}" srcOrd="0" destOrd="0" presId="urn:microsoft.com/office/officeart/2005/8/layout/radial2"/>
    <dgm:cxn modelId="{85065238-DD8B-4B02-B6E9-EDB0AA003BE4}" type="presOf" srcId="{FD63EA6C-EFAB-4E11-8269-820F3154D19C}" destId="{671F8CE3-7C0F-4B65-8C7F-D22830A38D05}" srcOrd="0" destOrd="0" presId="urn:microsoft.com/office/officeart/2005/8/layout/radial2"/>
    <dgm:cxn modelId="{CC07D034-B1C4-48E7-B13E-BC36F67D59E7}" type="presParOf" srcId="{8B2E30CC-36FD-42EF-B2BE-17F0A7F4445F}" destId="{84A22000-E575-4AF0-AC1F-080049095B01}" srcOrd="0" destOrd="0" presId="urn:microsoft.com/office/officeart/2005/8/layout/radial2"/>
    <dgm:cxn modelId="{AE938AA6-BFA3-4A92-AB5E-20F68E5C894F}" type="presParOf" srcId="{84A22000-E575-4AF0-AC1F-080049095B01}" destId="{7CC35F90-8AC4-4FCE-91DE-DBCBFF28F6B8}" srcOrd="0" destOrd="0" presId="urn:microsoft.com/office/officeart/2005/8/layout/radial2"/>
    <dgm:cxn modelId="{36260B72-F4FF-4611-8CEB-38EF70375A9C}" type="presParOf" srcId="{7CC35F90-8AC4-4FCE-91DE-DBCBFF28F6B8}" destId="{D08966A6-D4B3-4342-A5F9-938B655212BD}" srcOrd="0" destOrd="0" presId="urn:microsoft.com/office/officeart/2005/8/layout/radial2"/>
    <dgm:cxn modelId="{EB2F7095-76AD-4AD0-AF50-D641A7772E92}" type="presParOf" srcId="{7CC35F90-8AC4-4FCE-91DE-DBCBFF28F6B8}" destId="{28ECB7BE-FEB9-410D-8DB1-F2D8A8208B94}" srcOrd="1" destOrd="0" presId="urn:microsoft.com/office/officeart/2005/8/layout/radial2"/>
    <dgm:cxn modelId="{E0218476-C3A1-4484-B223-9A278DDBB83C}" type="presParOf" srcId="{84A22000-E575-4AF0-AC1F-080049095B01}" destId="{0DE9AA98-E3A7-4027-84EA-9A2059E61D50}" srcOrd="1" destOrd="0" presId="urn:microsoft.com/office/officeart/2005/8/layout/radial2"/>
    <dgm:cxn modelId="{A61C84A1-2AFF-4E50-85FB-2E22044917E1}" type="presParOf" srcId="{84A22000-E575-4AF0-AC1F-080049095B01}" destId="{5A441BAF-5645-4BC1-AD50-36E0EF49A86E}" srcOrd="2" destOrd="0" presId="urn:microsoft.com/office/officeart/2005/8/layout/radial2"/>
    <dgm:cxn modelId="{E381707F-2078-4312-AAFE-A81ECEFBADDB}" type="presParOf" srcId="{5A441BAF-5645-4BC1-AD50-36E0EF49A86E}" destId="{671F8CE3-7C0F-4B65-8C7F-D22830A38D05}" srcOrd="0" destOrd="0" presId="urn:microsoft.com/office/officeart/2005/8/layout/radial2"/>
    <dgm:cxn modelId="{8B867E4F-1A87-4151-9CFC-636B54E3E885}" type="presParOf" srcId="{5A441BAF-5645-4BC1-AD50-36E0EF49A86E}" destId="{160764ED-7B5A-425E-B3EE-E76A4DB10B56}" srcOrd="1" destOrd="0" presId="urn:microsoft.com/office/officeart/2005/8/layout/radial2"/>
    <dgm:cxn modelId="{029CA1E9-0577-48D8-B865-492ADABBBC47}" type="presParOf" srcId="{84A22000-E575-4AF0-AC1F-080049095B01}" destId="{316D24B9-0EFF-46F6-956D-A230D85F18AF}" srcOrd="3" destOrd="0" presId="urn:microsoft.com/office/officeart/2005/8/layout/radial2"/>
    <dgm:cxn modelId="{583CB188-D400-458F-A279-9A53D6E9BA57}" type="presParOf" srcId="{84A22000-E575-4AF0-AC1F-080049095B01}" destId="{E29F8A4F-6E9C-4C82-A528-824BA38B61E6}" srcOrd="4" destOrd="0" presId="urn:microsoft.com/office/officeart/2005/8/layout/radial2"/>
    <dgm:cxn modelId="{E7D1048F-F9C6-4D30-8F1C-B976BA1C8064}" type="presParOf" srcId="{E29F8A4F-6E9C-4C82-A528-824BA38B61E6}" destId="{D35A44A9-D723-4564-B444-318E80B2C2AB}" srcOrd="0" destOrd="0" presId="urn:microsoft.com/office/officeart/2005/8/layout/radial2"/>
    <dgm:cxn modelId="{A37BB91A-A89D-4A16-A19C-B7AA7DDF5BF5}" type="presParOf" srcId="{E29F8A4F-6E9C-4C82-A528-824BA38B61E6}" destId="{A15817D6-BA8E-416E-9957-2DBE3E2A4D57}" srcOrd="1" destOrd="0" presId="urn:microsoft.com/office/officeart/2005/8/layout/radial2"/>
    <dgm:cxn modelId="{E3C4E47A-1661-45D5-B78F-613E5777AFC7}" type="presParOf" srcId="{84A22000-E575-4AF0-AC1F-080049095B01}" destId="{13BD2615-A641-4D8D-9F24-3FB32ECE7DB8}" srcOrd="5" destOrd="0" presId="urn:microsoft.com/office/officeart/2005/8/layout/radial2"/>
    <dgm:cxn modelId="{30EE9F27-60DD-4711-A139-BE94A87F8E57}" type="presParOf" srcId="{84A22000-E575-4AF0-AC1F-080049095B01}" destId="{73437A04-BDD9-4AEB-AB0F-38E7439DB640}" srcOrd="6" destOrd="0" presId="urn:microsoft.com/office/officeart/2005/8/layout/radial2"/>
    <dgm:cxn modelId="{E83CE553-6B08-4738-A026-55988F64B23E}" type="presParOf" srcId="{73437A04-BDD9-4AEB-AB0F-38E7439DB640}" destId="{2265E80F-FA36-45C4-806F-F69D423BD486}" srcOrd="0" destOrd="0" presId="urn:microsoft.com/office/officeart/2005/8/layout/radial2"/>
    <dgm:cxn modelId="{7236653E-9651-424F-B540-1DC53B5FF335}" type="presParOf" srcId="{73437A04-BDD9-4AEB-AB0F-38E7439DB640}" destId="{AA2A9D89-9BCD-4FCC-8290-81126DE803E8}" srcOrd="1" destOrd="0" presId="urn:microsoft.com/office/officeart/2005/8/layout/radial2"/>
    <dgm:cxn modelId="{04A001E9-550C-4D5D-B9EB-769E92F6FEC8}" type="presParOf" srcId="{84A22000-E575-4AF0-AC1F-080049095B01}" destId="{A6D1E4C1-62AB-426A-BA46-A328BD00775B}" srcOrd="7" destOrd="0" presId="urn:microsoft.com/office/officeart/2005/8/layout/radial2"/>
    <dgm:cxn modelId="{F8FDE04C-8661-4538-A8F6-C2C046D19D4E}" type="presParOf" srcId="{84A22000-E575-4AF0-AC1F-080049095B01}" destId="{D8A46CE4-EA19-488E-B3A0-73FFF8044AC0}" srcOrd="8" destOrd="0" presId="urn:microsoft.com/office/officeart/2005/8/layout/radial2"/>
    <dgm:cxn modelId="{B021BD47-DB2C-4C8A-B8C8-E34B1ED6D37E}" type="presParOf" srcId="{D8A46CE4-EA19-488E-B3A0-73FFF8044AC0}" destId="{5DB9DCCD-A6C2-46D9-885D-F44FFB2A2C72}" srcOrd="0" destOrd="0" presId="urn:microsoft.com/office/officeart/2005/8/layout/radial2"/>
    <dgm:cxn modelId="{FF726423-82E7-4E51-962B-5A6C2E280771}" type="presParOf" srcId="{D8A46CE4-EA19-488E-B3A0-73FFF8044AC0}" destId="{56B528F7-6DE4-4346-9E2F-87671DFBD80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6D1E4C1-62AB-426A-BA46-A328BD00775B}">
      <dsp:nvSpPr>
        <dsp:cNvPr id="0" name=""/>
        <dsp:cNvSpPr/>
      </dsp:nvSpPr>
      <dsp:spPr>
        <a:xfrm rot="3806763">
          <a:off x="4296161" y="4189566"/>
          <a:ext cx="1028767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028767" y="15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D2615-A641-4D8D-9F24-3FB32ECE7DB8}">
      <dsp:nvSpPr>
        <dsp:cNvPr id="0" name=""/>
        <dsp:cNvSpPr/>
      </dsp:nvSpPr>
      <dsp:spPr>
        <a:xfrm rot="1224855">
          <a:off x="4935575" y="3408791"/>
          <a:ext cx="924954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924954" y="15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D24B9-0EFF-46F6-956D-A230D85F18AF}">
      <dsp:nvSpPr>
        <dsp:cNvPr id="0" name=""/>
        <dsp:cNvSpPr/>
      </dsp:nvSpPr>
      <dsp:spPr>
        <a:xfrm rot="20458794">
          <a:off x="4948430" y="2600479"/>
          <a:ext cx="593118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593118" y="15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9AA98-E3A7-4027-84EA-9A2059E61D50}">
      <dsp:nvSpPr>
        <dsp:cNvPr id="0" name=""/>
        <dsp:cNvSpPr/>
      </dsp:nvSpPr>
      <dsp:spPr>
        <a:xfrm rot="17850332">
          <a:off x="4312755" y="1726163"/>
          <a:ext cx="1055099" cy="30761"/>
        </a:xfrm>
        <a:custGeom>
          <a:avLst/>
          <a:gdLst/>
          <a:ahLst/>
          <a:cxnLst/>
          <a:rect l="0" t="0" r="0" b="0"/>
          <a:pathLst>
            <a:path>
              <a:moveTo>
                <a:pt x="0" y="15380"/>
              </a:moveTo>
              <a:lnTo>
                <a:pt x="1055099" y="15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CB7BE-FEB9-410D-8DB1-F2D8A8208B94}">
      <dsp:nvSpPr>
        <dsp:cNvPr id="0" name=""/>
        <dsp:cNvSpPr/>
      </dsp:nvSpPr>
      <dsp:spPr>
        <a:xfrm>
          <a:off x="3100255" y="1635611"/>
          <a:ext cx="2193371" cy="26830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F8CE3-7C0F-4B65-8C7F-D22830A38D05}">
      <dsp:nvSpPr>
        <dsp:cNvPr id="0" name=""/>
        <dsp:cNvSpPr/>
      </dsp:nvSpPr>
      <dsp:spPr>
        <a:xfrm>
          <a:off x="4513540" y="1520"/>
          <a:ext cx="1780315" cy="1316022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2">
                  <a:lumMod val="10000"/>
                </a:schemeClr>
              </a:solidFill>
            </a:rPr>
            <a:t>Problem Statement</a:t>
          </a:r>
          <a:endParaRPr lang="en-US" sz="18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513540" y="1520"/>
        <a:ext cx="1780315" cy="1316022"/>
      </dsp:txXfrm>
    </dsp:sp>
    <dsp:sp modelId="{D35A44A9-D723-4564-B444-318E80B2C2AB}">
      <dsp:nvSpPr>
        <dsp:cNvPr id="0" name=""/>
        <dsp:cNvSpPr/>
      </dsp:nvSpPr>
      <dsp:spPr>
        <a:xfrm>
          <a:off x="5346611" y="1513861"/>
          <a:ext cx="2372683" cy="1316022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10000"/>
                </a:schemeClr>
              </a:solidFill>
            </a:rPr>
            <a:t>Recommendation Approach</a:t>
          </a:r>
          <a:endParaRPr lang="en-US" sz="16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346611" y="1513861"/>
        <a:ext cx="2372683" cy="1316022"/>
      </dsp:txXfrm>
    </dsp:sp>
    <dsp:sp modelId="{2265E80F-FA36-45C4-806F-F69D423BD486}">
      <dsp:nvSpPr>
        <dsp:cNvPr id="0" name=""/>
        <dsp:cNvSpPr/>
      </dsp:nvSpPr>
      <dsp:spPr>
        <a:xfrm>
          <a:off x="5736714" y="3223091"/>
          <a:ext cx="1778104" cy="1316022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10000"/>
                </a:schemeClr>
              </a:solidFill>
            </a:rPr>
            <a:t>Character and word embeddings </a:t>
          </a:r>
          <a:endParaRPr lang="en-US" sz="16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5736714" y="3223091"/>
        <a:ext cx="1778104" cy="1316022"/>
      </dsp:txXfrm>
    </dsp:sp>
    <dsp:sp modelId="{5DB9DCCD-A6C2-46D9-885D-F44FFB2A2C72}">
      <dsp:nvSpPr>
        <dsp:cNvPr id="0" name=""/>
        <dsp:cNvSpPr/>
      </dsp:nvSpPr>
      <dsp:spPr>
        <a:xfrm>
          <a:off x="4270980" y="4636743"/>
          <a:ext cx="2168410" cy="1316022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10000"/>
                </a:schemeClr>
              </a:solidFill>
            </a:rPr>
            <a:t>Product recommendation</a:t>
          </a:r>
          <a:endParaRPr lang="en-US" sz="16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4270980" y="4636743"/>
        <a:ext cx="2168410" cy="1316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7944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Merge Sort?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0800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767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54707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195240" cy="4503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Merge Sort?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0599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pPr/>
              <a:t>17-07-2020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eshbabulakshmanan8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eshbabulakshmanan84/NLP-series/blob/master/ProductRecommendation_Fasttext_Doc2Vec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rameshbabu-lakshmanan-060b40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79114" y="5097937"/>
            <a:ext cx="8074491" cy="195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smtClean="0">
                <a:latin typeface="Calibri" panose="020F0502020204030204" pitchFamily="34" charset="0"/>
              </a:rPr>
              <a:t>Name : </a:t>
            </a:r>
            <a:r>
              <a:rPr lang="en-IN" dirty="0" smtClean="0">
                <a:latin typeface="Calibri" panose="020F0502020204030204" pitchFamily="34" charset="0"/>
              </a:rPr>
              <a:t>Rameshbabu Lakshamanan</a:t>
            </a: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</a:rPr>
              <a:t>CellStar AI researcher</a:t>
            </a:r>
          </a:p>
          <a:p>
            <a:pPr marL="0" indent="0">
              <a:buNone/>
            </a:pPr>
            <a:r>
              <a:rPr lang="en-IN" b="1" dirty="0" err="1" smtClean="0">
                <a:latin typeface="Calibri" panose="020F0502020204030204" pitchFamily="34" charset="0"/>
              </a:rPr>
              <a:t>Github</a:t>
            </a:r>
            <a:r>
              <a:rPr lang="en-IN" b="1" dirty="0" smtClean="0">
                <a:latin typeface="Calibri" panose="020F0502020204030204" pitchFamily="34" charset="0"/>
              </a:rPr>
              <a:t>:  </a:t>
            </a:r>
            <a:r>
              <a:rPr lang="en-US" dirty="0">
                <a:hlinkClick r:id="rId3"/>
              </a:rPr>
              <a:t>https://github.com/rameshbabulakshmanan84/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4" y="3874009"/>
            <a:ext cx="7891273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1027" name="Picture 3" descr="E:\Machine Learning\BookRecommendation\You-May-Also-Lik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798" y="126124"/>
            <a:ext cx="8818181" cy="5032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33600" y="5843751"/>
            <a:ext cx="310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Fig  </a:t>
            </a:r>
            <a:r>
              <a:rPr lang="en-US" sz="1400" b="1" i="1" dirty="0" smtClean="0"/>
              <a:t>9 Function </a:t>
            </a:r>
            <a:r>
              <a:rPr lang="en-US" sz="1400" b="1" i="1" dirty="0" smtClean="0"/>
              <a:t>block diagram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7641" y="203209"/>
            <a:ext cx="4824248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endParaRPr lang="en-US" sz="1600" dirty="0" smtClean="0"/>
          </a:p>
          <a:p>
            <a:pPr lvl="2">
              <a:buFont typeface="Wingdings" pitchFamily="2" charset="2"/>
              <a:buChar char="v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The online retail data set is preprocessed to group the customers with relevant products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The Products are passed to Fasttext library from gensim – the character and product embeddings are obtained via training.</a:t>
            </a:r>
            <a:endParaRPr lang="en-US" sz="1400" b="1" i="1" dirty="0" smtClean="0"/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The Product embeddings  are used to predict the relevant /similar products via </a:t>
            </a:r>
            <a:r>
              <a:rPr lang="en-US" sz="1400" b="1" dirty="0" smtClean="0"/>
              <a:t>model.</a:t>
            </a:r>
            <a:r>
              <a:rPr lang="en-US" sz="1400" b="1" dirty="0" smtClean="0"/>
              <a:t>similar_by_vector</a:t>
            </a:r>
            <a:r>
              <a:rPr lang="en-US" sz="1400" dirty="0" smtClean="0"/>
              <a:t> function.</a:t>
            </a:r>
            <a:endParaRPr lang="en-US" sz="1400" b="1" i="1" dirty="0" smtClean="0"/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Import Doc2vec model from gensim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The retail data set is tagged with unique doc ids for each of the products list – </a:t>
            </a:r>
            <a:r>
              <a:rPr lang="en-US" sz="1400" b="1" dirty="0" smtClean="0"/>
              <a:t>TaggedDocument</a:t>
            </a:r>
            <a:r>
              <a:rPr lang="en-US" sz="1400" dirty="0" smtClean="0"/>
              <a:t> function</a:t>
            </a:r>
          </a:p>
          <a:p>
            <a:pPr>
              <a:buFont typeface="Wingdings" pitchFamily="2" charset="2"/>
              <a:buChar char="v"/>
            </a:pP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The output of the function is product &amp; paragraph embeddings that can be accessed via </a:t>
            </a:r>
            <a:r>
              <a:rPr lang="en-US" sz="1400" b="1" dirty="0" err="1" smtClean="0"/>
              <a:t>model.wv.vectors</a:t>
            </a:r>
            <a:r>
              <a:rPr lang="en-US" sz="1400" b="1" dirty="0" smtClean="0"/>
              <a:t> </a:t>
            </a:r>
            <a:r>
              <a:rPr lang="en-US" sz="1400" dirty="0" smtClean="0"/>
              <a:t>and </a:t>
            </a:r>
            <a:r>
              <a:rPr lang="en-US" sz="1400" b="1" dirty="0" err="1" smtClean="0"/>
              <a:t>model.docvecs</a:t>
            </a:r>
            <a:r>
              <a:rPr lang="en-US" sz="1400" b="1" dirty="0" smtClean="0"/>
              <a:t>[Tag]</a:t>
            </a:r>
            <a:r>
              <a:rPr lang="en-US" sz="1400" dirty="0" smtClean="0"/>
              <a:t> function</a:t>
            </a:r>
            <a:endParaRPr lang="en-US" sz="1400" dirty="0" smtClean="0"/>
          </a:p>
          <a:p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sz="1400" dirty="0" smtClean="0"/>
              <a:t>The users similarity can be arrived at by using </a:t>
            </a:r>
            <a:r>
              <a:rPr lang="en-US" sz="1400" b="1" dirty="0" err="1" smtClean="0"/>
              <a:t>model.docvecs.most_similar</a:t>
            </a:r>
            <a:r>
              <a:rPr lang="en-US" sz="1400" b="1" dirty="0" smtClean="0"/>
              <a:t>(positive</a:t>
            </a:r>
            <a:r>
              <a:rPr lang="en-US" sz="1400" b="1" dirty="0" smtClean="0"/>
              <a:t>=[sample1],</a:t>
            </a:r>
            <a:r>
              <a:rPr lang="en-US" sz="1400" b="1" dirty="0" err="1" smtClean="0"/>
              <a:t>topn</a:t>
            </a:r>
            <a:r>
              <a:rPr lang="en-US" sz="1400" b="1" dirty="0" smtClean="0"/>
              <a:t>=5</a:t>
            </a:r>
            <a:r>
              <a:rPr lang="en-US" sz="1400" b="1" dirty="0" smtClean="0"/>
              <a:t>) </a:t>
            </a:r>
            <a:r>
              <a:rPr lang="en-US" sz="1400" dirty="0" smtClean="0"/>
              <a:t>for top 5 similar users</a:t>
            </a:r>
            <a:endParaRPr lang="en-US" sz="1400" dirty="0" smtClean="0"/>
          </a:p>
          <a:p>
            <a:endParaRPr lang="en-US" sz="1400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CustomShape 4"/>
          <p:cNvSpPr/>
          <p:nvPr/>
        </p:nvSpPr>
        <p:spPr>
          <a:xfrm>
            <a:off x="168165" y="140390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IN" sz="2400" u="sng" dirty="0" smtClean="0"/>
              <a:t>Complete Recommendation System</a:t>
            </a:r>
            <a:endParaRPr lang="en-IN" sz="2400" u="sng" dirty="0"/>
          </a:p>
        </p:txBody>
      </p:sp>
      <p:pic>
        <p:nvPicPr>
          <p:cNvPr id="1026" name="Picture 2" descr="E:\Machine Learning\BookRecommendation\Functional block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30" y="859440"/>
            <a:ext cx="6383885" cy="450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89427" y="1094489"/>
            <a:ext cx="8621531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sz="1300" b="1" dirty="0"/>
          </a:p>
        </p:txBody>
      </p:sp>
      <p:sp>
        <p:nvSpPr>
          <p:cNvPr id="119" name="CustomShape 3"/>
          <p:cNvSpPr/>
          <p:nvPr/>
        </p:nvSpPr>
        <p:spPr>
          <a:xfrm>
            <a:off x="3358932" y="3290677"/>
            <a:ext cx="5703490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253757" y="583995"/>
            <a:ext cx="9011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lvl="2"/>
            <a:r>
              <a:rPr lang="en-US" dirty="0" smtClean="0"/>
              <a:t>        </a:t>
            </a:r>
            <a:endParaRPr lang="en-US" dirty="0"/>
          </a:p>
          <a:p>
            <a:endParaRPr lang="en-US" dirty="0"/>
          </a:p>
        </p:txBody>
      </p:sp>
      <p:sp>
        <p:nvSpPr>
          <p:cNvPr id="10" name="CustomShape 1"/>
          <p:cNvSpPr/>
          <p:nvPr/>
        </p:nvSpPr>
        <p:spPr>
          <a:xfrm>
            <a:off x="1775154" y="1337204"/>
            <a:ext cx="8621531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sz="1300" b="1" dirty="0"/>
          </a:p>
        </p:txBody>
      </p:sp>
      <p:sp>
        <p:nvSpPr>
          <p:cNvPr id="3" name="Rectangle 2"/>
          <p:cNvSpPr/>
          <p:nvPr/>
        </p:nvSpPr>
        <p:spPr>
          <a:xfrm>
            <a:off x="3204248" y="1450637"/>
            <a:ext cx="48258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7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2190" y="4236199"/>
            <a:ext cx="7600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</a:rPr>
              <a:t>Name : </a:t>
            </a:r>
            <a:r>
              <a:rPr lang="en-IN" dirty="0">
                <a:latin typeface="Calibri" panose="020F0502020204030204" pitchFamily="34" charset="0"/>
              </a:rPr>
              <a:t>Rameshbabu Lakshamanan</a:t>
            </a:r>
          </a:p>
          <a:p>
            <a:r>
              <a:rPr lang="en-IN" b="1" dirty="0" err="1" smtClean="0">
                <a:latin typeface="Calibri" panose="020F0502020204030204" pitchFamily="34" charset="0"/>
              </a:rPr>
              <a:t>Github</a:t>
            </a:r>
            <a:r>
              <a:rPr lang="en-IN" b="1" dirty="0">
                <a:latin typeface="Calibri" panose="020F0502020204030204" pitchFamily="34" charset="0"/>
              </a:rPr>
              <a:t>: </a:t>
            </a:r>
            <a:r>
              <a:rPr lang="en-US" dirty="0" smtClean="0">
                <a:hlinkClick r:id="rId3"/>
              </a:rPr>
              <a:t>https://github.com/rameshbabulakshmanan84/NLP-series/blob/master/ProductRecommendation_Fasttext_Doc2Vec.ipynb</a:t>
            </a:r>
            <a:endParaRPr lang="en-US" dirty="0" smtClean="0"/>
          </a:p>
          <a:p>
            <a:r>
              <a:rPr lang="en-US" b="1" dirty="0" err="1" smtClean="0">
                <a:latin typeface="Calibri" panose="020F0502020204030204" pitchFamily="34" charset="0"/>
              </a:rPr>
              <a:t>Linkedin</a:t>
            </a:r>
            <a:r>
              <a:rPr lang="en-US" b="1" dirty="0" smtClean="0">
                <a:latin typeface="Calibri" panose="020F0502020204030204" pitchFamily="34" charset="0"/>
              </a:rPr>
              <a:t>: </a:t>
            </a:r>
            <a:r>
              <a:rPr lang="en-US" dirty="0">
                <a:hlinkClick r:id="rId4"/>
              </a:rPr>
              <a:t>https://www.linkedin.com/in/rameshbabu-lakshmanan-060b40a/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205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2" y="160409"/>
            <a:ext cx="10515600" cy="863174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About Myself </a:t>
            </a:r>
            <a:endParaRPr lang="en-US" sz="2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28" y="1023583"/>
            <a:ext cx="10515600" cy="4351338"/>
          </a:xfrm>
        </p:spPr>
        <p:txBody>
          <a:bodyPr/>
          <a:lstStyle/>
          <a:p>
            <a:r>
              <a:rPr lang="en-US" sz="2000" dirty="0"/>
              <a:t>14+ years of overall experience </a:t>
            </a:r>
            <a:r>
              <a:rPr lang="en-US" sz="2000" dirty="0" smtClean="0"/>
              <a:t>predominantly </a:t>
            </a:r>
            <a:r>
              <a:rPr lang="en-US" sz="2000" dirty="0"/>
              <a:t>in BFSI domain with 6+ years in </a:t>
            </a:r>
            <a:r>
              <a:rPr lang="en-US" sz="2000" dirty="0" smtClean="0"/>
              <a:t>project Management</a:t>
            </a:r>
          </a:p>
          <a:p>
            <a:pPr marL="0" indent="0">
              <a:buNone/>
            </a:pPr>
            <a:endParaRPr lang="en-US" sz="2000" dirty="0" smtClean="0"/>
          </a:p>
          <a:p>
            <a:pPr marL="228600" lvl="1">
              <a:spcBef>
                <a:spcPts val="1000"/>
              </a:spcBef>
            </a:pPr>
            <a:r>
              <a:rPr lang="en-US" sz="2000" dirty="0" smtClean="0"/>
              <a:t>Implementation </a:t>
            </a:r>
            <a:r>
              <a:rPr lang="en-US" sz="2000" dirty="0"/>
              <a:t>of projects in Waterfall and Agile methodologies with various pricing models such as </a:t>
            </a:r>
            <a:r>
              <a:rPr lang="en-US" sz="2000" dirty="0" smtClean="0"/>
              <a:t>Time Material, </a:t>
            </a:r>
            <a:r>
              <a:rPr lang="en-US" sz="2000" dirty="0"/>
              <a:t>Fixed Price and Managed Services</a:t>
            </a:r>
            <a:r>
              <a:rPr lang="en-US" sz="2000" dirty="0" smtClean="0"/>
              <a:t>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000" dirty="0"/>
          </a:p>
          <a:p>
            <a:pPr marL="228600" lvl="1">
              <a:spcBef>
                <a:spcPts val="1000"/>
              </a:spcBef>
            </a:pPr>
            <a:r>
              <a:rPr lang="en-US" sz="2000" b="1" dirty="0"/>
              <a:t>Pr</a:t>
            </a:r>
            <a:r>
              <a:rPr lang="en-US" sz="2000" dirty="0"/>
              <a:t>oduct Management</a:t>
            </a:r>
            <a:r>
              <a:rPr lang="en-US" sz="2000" dirty="0" smtClean="0"/>
              <a:t>, Scope </a:t>
            </a:r>
            <a:r>
              <a:rPr lang="en-US" sz="2000" dirty="0"/>
              <a:t>Management</a:t>
            </a:r>
            <a:r>
              <a:rPr lang="en-US" sz="2000" dirty="0" smtClean="0"/>
              <a:t>, Financial </a:t>
            </a:r>
            <a:r>
              <a:rPr lang="en-US" sz="2000" dirty="0"/>
              <a:t>Management and Continuous improvements </a:t>
            </a:r>
            <a:r>
              <a:rPr lang="en-US" sz="2000" dirty="0" smtClean="0"/>
              <a:t>are my current KRA’s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000" dirty="0" smtClean="0"/>
          </a:p>
          <a:p>
            <a:pPr marL="228600" lvl="1">
              <a:spcBef>
                <a:spcPts val="1000"/>
              </a:spcBef>
            </a:pPr>
            <a:r>
              <a:rPr lang="en-IN" sz="2000" dirty="0" smtClean="0"/>
              <a:t>Fun Fact : Marathon 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0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83681417"/>
              </p:ext>
            </p:extLst>
          </p:nvPr>
        </p:nvGraphicFramePr>
        <p:xfrm>
          <a:off x="1010432" y="523787"/>
          <a:ext cx="12834356" cy="5954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Triangle 6"/>
          <p:cNvSpPr/>
          <p:nvPr/>
        </p:nvSpPr>
        <p:spPr>
          <a:xfrm>
            <a:off x="257577" y="283335"/>
            <a:ext cx="4778062" cy="657466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874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37617" y="768975"/>
            <a:ext cx="8621531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200" b="1" dirty="0">
              <a:latin typeface="Arial"/>
            </a:endParaRPr>
          </a:p>
          <a:p>
            <a:endParaRPr lang="en-US" sz="1200" b="1" dirty="0" smtClean="0">
              <a:latin typeface="Arial"/>
            </a:endParaRPr>
          </a:p>
          <a:p>
            <a:endParaRPr lang="en-US" sz="1200" b="1" dirty="0">
              <a:latin typeface="Arial"/>
            </a:endParaRPr>
          </a:p>
          <a:p>
            <a:endParaRPr lang="en-US" sz="1200" b="1" dirty="0" smtClean="0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358932" y="3290677"/>
            <a:ext cx="5703490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TextBox 1"/>
          <p:cNvSpPr txBox="1"/>
          <p:nvPr/>
        </p:nvSpPr>
        <p:spPr>
          <a:xfrm>
            <a:off x="200338" y="611827"/>
            <a:ext cx="114135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N" dirty="0" smtClean="0"/>
              <a:t>What is the most similar product that can be recommended to the users?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dirty="0" smtClean="0"/>
              <a:t>What products can be recommended to similar set of users? </a:t>
            </a:r>
          </a:p>
          <a:p>
            <a:pPr marL="457200" indent="-457200"/>
            <a:endParaRPr lang="en-IN" dirty="0" smtClean="0"/>
          </a:p>
          <a:p>
            <a:pPr marL="457200" indent="-457200"/>
            <a:endParaRPr lang="en-IN" dirty="0" smtClean="0"/>
          </a:p>
          <a:p>
            <a:pPr marL="457200" indent="-457200"/>
            <a:r>
              <a:rPr lang="en-IN" b="1" u="sng" dirty="0" smtClean="0"/>
              <a:t>Solution: </a:t>
            </a:r>
          </a:p>
          <a:p>
            <a:pPr marL="457200" indent="-457200"/>
            <a:r>
              <a:rPr lang="en-IN" dirty="0" smtClean="0"/>
              <a:t>	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dirty="0" smtClean="0"/>
              <a:t>Fasttext method to  create the embeddings for the purchase history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dirty="0" smtClean="0"/>
              <a:t>Use Doc2Vector method to find similar users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dirty="0" smtClean="0"/>
              <a:t>Recommend the products </a:t>
            </a:r>
          </a:p>
          <a:p>
            <a:endParaRPr lang="en-IN" dirty="0" smtClean="0"/>
          </a:p>
          <a:p>
            <a:pPr marL="457200" indent="-457200"/>
            <a:r>
              <a:rPr lang="en-IN" b="1" u="sng" dirty="0" smtClean="0"/>
              <a:t>Reference: </a:t>
            </a:r>
          </a:p>
          <a:p>
            <a:pPr marL="457200" indent="-457200"/>
            <a:r>
              <a:rPr lang="en-IN" dirty="0" smtClean="0"/>
              <a:t>	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IN" dirty="0" smtClean="0"/>
              <a:t>Datasets  - </a:t>
            </a:r>
            <a:r>
              <a:rPr lang="en-IN" dirty="0" err="1" smtClean="0"/>
              <a:t>onlineretaildataset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115" y="185826"/>
            <a:ext cx="5436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Problem Statement </a:t>
            </a:r>
          </a:p>
          <a:p>
            <a:endParaRPr lang="en-IN" b="1" u="sng" dirty="0" smtClean="0"/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xmlns="" val="2824002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89427" y="1094489"/>
            <a:ext cx="8621531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sz="1300" b="1" dirty="0"/>
          </a:p>
        </p:txBody>
      </p:sp>
      <p:sp>
        <p:nvSpPr>
          <p:cNvPr id="119" name="CustomShape 3"/>
          <p:cNvSpPr/>
          <p:nvPr/>
        </p:nvSpPr>
        <p:spPr>
          <a:xfrm>
            <a:off x="3358932" y="3290677"/>
            <a:ext cx="5703490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" y="63182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IN" sz="2400" u="sng" dirty="0" smtClean="0"/>
              <a:t>Recommendation Approaches</a:t>
            </a:r>
            <a:endParaRPr lang="en-IN" sz="2400" u="sng" dirty="0"/>
          </a:p>
        </p:txBody>
      </p:sp>
      <p:pic>
        <p:nvPicPr>
          <p:cNvPr id="2050" name="Picture 2" descr="E:\Machine Learning\BookRecommendation\mil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805" y="935421"/>
            <a:ext cx="948066" cy="948066"/>
          </a:xfrm>
          <a:prstGeom prst="rect">
            <a:avLst/>
          </a:prstGeom>
          <a:noFill/>
        </p:spPr>
      </p:pic>
      <p:pic>
        <p:nvPicPr>
          <p:cNvPr id="2051" name="Picture 3" descr="E:\Machine Learning\BookRecommendation\but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3945" y="1015125"/>
            <a:ext cx="1263868" cy="842578"/>
          </a:xfrm>
          <a:prstGeom prst="rect">
            <a:avLst/>
          </a:prstGeom>
          <a:noFill/>
        </p:spPr>
      </p:pic>
      <p:pic>
        <p:nvPicPr>
          <p:cNvPr id="2052" name="Picture 4" descr="E:\Machine Learning\BookRecommendation\bre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2994" y="1103912"/>
            <a:ext cx="1157449" cy="772019"/>
          </a:xfrm>
          <a:prstGeom prst="rect">
            <a:avLst/>
          </a:prstGeom>
          <a:noFill/>
        </p:spPr>
      </p:pic>
      <p:pic>
        <p:nvPicPr>
          <p:cNvPr id="2053" name="Picture 5" descr="E:\Machine Learning\BookRecommendation\Plu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5324" y="1109348"/>
            <a:ext cx="1004888" cy="668707"/>
          </a:xfrm>
          <a:prstGeom prst="rect">
            <a:avLst/>
          </a:prstGeom>
          <a:noFill/>
        </p:spPr>
      </p:pic>
      <p:pic>
        <p:nvPicPr>
          <p:cNvPr id="12" name="Picture 5" descr="E:\Machine Learning\BookRecommendation\Plu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73061" y="1146134"/>
            <a:ext cx="1004888" cy="668707"/>
          </a:xfrm>
          <a:prstGeom prst="rect">
            <a:avLst/>
          </a:prstGeom>
          <a:noFill/>
        </p:spPr>
      </p:pic>
      <p:pic>
        <p:nvPicPr>
          <p:cNvPr id="2054" name="Picture 6" descr="E:\Machine Learning\BookRecommendation\Recommendation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2568" y="2931566"/>
            <a:ext cx="4733925" cy="3286125"/>
          </a:xfrm>
          <a:prstGeom prst="rect">
            <a:avLst/>
          </a:prstGeom>
          <a:noFill/>
        </p:spPr>
      </p:pic>
      <p:pic>
        <p:nvPicPr>
          <p:cNvPr id="2056" name="Picture 8" descr="E:\Machine Learning\BookRecommendation\approache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1311" y="537670"/>
            <a:ext cx="5780689" cy="433551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460938" y="2196661"/>
            <a:ext cx="310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Fig  </a:t>
            </a:r>
            <a:r>
              <a:rPr lang="en-US" sz="1400" b="1" i="1" dirty="0" smtClean="0"/>
              <a:t>1 Items in my cart</a:t>
            </a:r>
            <a:endParaRPr lang="en-US" sz="1400" b="1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392621" y="6311461"/>
            <a:ext cx="310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Fig  </a:t>
            </a:r>
            <a:r>
              <a:rPr lang="en-US" sz="1400" b="1" i="1" dirty="0" smtClean="0"/>
              <a:t>2  Connected Network</a:t>
            </a:r>
            <a:endParaRPr lang="en-US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2635015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99788" y="577894"/>
            <a:ext cx="10796315" cy="18288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Traditional word representation </a:t>
            </a:r>
            <a:r>
              <a:rPr lang="en-US" sz="1600" b="1" dirty="0" smtClean="0"/>
              <a:t>- One hot vectors</a:t>
            </a:r>
          </a:p>
          <a:p>
            <a:pPr marL="285750" indent="-285750"/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Eg</a:t>
            </a:r>
            <a:r>
              <a:rPr lang="en-US" sz="1600" dirty="0" smtClean="0"/>
              <a:t>:  “ I ate the orange for the breakfast” - 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/>
            <a:endParaRPr lang="en-US" sz="1700" dirty="0"/>
          </a:p>
        </p:txBody>
      </p:sp>
      <p:sp>
        <p:nvSpPr>
          <p:cNvPr id="119" name="CustomShape 3"/>
          <p:cNvSpPr/>
          <p:nvPr/>
        </p:nvSpPr>
        <p:spPr>
          <a:xfrm>
            <a:off x="3358932" y="3290677"/>
            <a:ext cx="5703490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0" y="0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IN" sz="2400" u="sng" dirty="0" smtClean="0"/>
              <a:t> Why Word Embeddings</a:t>
            </a:r>
          </a:p>
          <a:p>
            <a:endParaRPr lang="en-IN" sz="2400" u="sng" dirty="0" smtClean="0"/>
          </a:p>
          <a:p>
            <a:endParaRPr lang="en-IN" sz="2400" u="sng" dirty="0" smtClean="0"/>
          </a:p>
          <a:p>
            <a:endParaRPr lang="en-IN" sz="2400" u="sn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5654" y="1495916"/>
          <a:ext cx="3517462" cy="225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02"/>
                <a:gridCol w="810388"/>
                <a:gridCol w="1902372"/>
              </a:tblGrid>
              <a:tr h="370261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Words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Integer encoding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One hot encoding</a:t>
                      </a:r>
                      <a:endParaRPr lang="en-US" sz="1200" dirty="0"/>
                    </a:p>
                  </a:txBody>
                  <a:tcPr/>
                </a:tc>
              </a:tr>
              <a:tr h="3003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100000</a:t>
                      </a:r>
                      <a:endParaRPr lang="en-US" sz="1200" dirty="0"/>
                    </a:p>
                  </a:txBody>
                  <a:tcPr/>
                </a:tc>
              </a:tr>
              <a:tr h="3003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010000</a:t>
                      </a:r>
                      <a:endParaRPr lang="en-US" sz="1200" dirty="0"/>
                    </a:p>
                  </a:txBody>
                  <a:tcPr/>
                </a:tc>
              </a:tr>
              <a:tr h="3003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001000</a:t>
                      </a:r>
                      <a:endParaRPr lang="en-US" sz="1200" dirty="0"/>
                    </a:p>
                  </a:txBody>
                  <a:tcPr/>
                </a:tc>
              </a:tr>
              <a:tr h="3003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000100</a:t>
                      </a:r>
                      <a:endParaRPr lang="en-US" sz="1200" dirty="0"/>
                    </a:p>
                  </a:txBody>
                  <a:tcPr/>
                </a:tc>
              </a:tr>
              <a:tr h="3003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000010</a:t>
                      </a:r>
                      <a:endParaRPr lang="en-US" sz="1200" dirty="0"/>
                    </a:p>
                  </a:txBody>
                  <a:tcPr/>
                </a:tc>
              </a:tr>
              <a:tr h="3003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breakfast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000001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2759" y="3951890"/>
            <a:ext cx="104788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Disadvantages 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For n vocabulary, require n- dimensions for representation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Computationally expensive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No relation between the individual word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WordEmbeddings</a:t>
            </a:r>
            <a:r>
              <a:rPr lang="en-US" sz="1600" dirty="0" smtClean="0"/>
              <a:t> are nothing but the vectors learnt by the model to represent the words in the continuous dense space</a:t>
            </a:r>
          </a:p>
          <a:p>
            <a:pPr marL="285750" indent="-285750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 Techniques </a:t>
            </a:r>
            <a:r>
              <a:rPr lang="en-US" sz="1600" dirty="0" smtClean="0"/>
              <a:t>:  Count vectorizer, TF-IDF vectorizer, Hashing Vectorizer,Word2Vec(Google),Glove(Stanford), </a:t>
            </a:r>
            <a:r>
              <a:rPr lang="en-US" sz="1600" dirty="0" err="1" smtClean="0"/>
              <a:t>Fasttext</a:t>
            </a:r>
            <a:r>
              <a:rPr lang="en-US" sz="1600" dirty="0" smtClean="0"/>
              <a:t>(</a:t>
            </a:r>
            <a:r>
              <a:rPr lang="en-US" sz="1600" dirty="0" err="1" smtClean="0"/>
              <a:t>Facebook</a:t>
            </a:r>
            <a:r>
              <a:rPr lang="en-US" sz="1600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221642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89427" y="1094489"/>
            <a:ext cx="8621531" cy="4563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sz="1300" b="1" dirty="0"/>
          </a:p>
        </p:txBody>
      </p:sp>
      <p:sp>
        <p:nvSpPr>
          <p:cNvPr id="119" name="CustomShape 3"/>
          <p:cNvSpPr/>
          <p:nvPr/>
        </p:nvSpPr>
        <p:spPr>
          <a:xfrm>
            <a:off x="3358932" y="3290677"/>
            <a:ext cx="5703490" cy="656437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4"/>
          <p:cNvSpPr/>
          <p:nvPr/>
        </p:nvSpPr>
        <p:spPr>
          <a:xfrm>
            <a:off x="108616" y="77328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IN" sz="2400" u="sng" dirty="0" err="1" smtClean="0"/>
              <a:t>WordEmbedding</a:t>
            </a:r>
            <a:r>
              <a:rPr lang="en-IN" sz="2400" u="sng" dirty="0" smtClean="0"/>
              <a:t> Visualization</a:t>
            </a:r>
            <a:endParaRPr lang="en-IN" sz="2400" u="sng" dirty="0"/>
          </a:p>
        </p:txBody>
      </p:sp>
      <p:sp>
        <p:nvSpPr>
          <p:cNvPr id="4" name="Rectangle 3"/>
          <p:cNvSpPr/>
          <p:nvPr/>
        </p:nvSpPr>
        <p:spPr>
          <a:xfrm>
            <a:off x="1297540" y="5657869"/>
            <a:ext cx="9013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2242" y="487221"/>
            <a:ext cx="115558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E:\Machine Learning\Wordvecto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912" y="798786"/>
            <a:ext cx="3782182" cy="2196664"/>
          </a:xfrm>
          <a:prstGeom prst="rect">
            <a:avLst/>
          </a:prstGeom>
          <a:noFill/>
        </p:spPr>
      </p:pic>
      <p:pic>
        <p:nvPicPr>
          <p:cNvPr id="1030" name="Picture 6" descr="E:\Machine Learning\word_embeddings_cola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965" y="3731172"/>
            <a:ext cx="3491763" cy="2627585"/>
          </a:xfrm>
          <a:prstGeom prst="rect">
            <a:avLst/>
          </a:prstGeom>
          <a:noFill/>
        </p:spPr>
      </p:pic>
      <p:pic>
        <p:nvPicPr>
          <p:cNvPr id="1031" name="Picture 7" descr="E:\Machine Learning\Vocab-wordembeddin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4964" y="711337"/>
            <a:ext cx="6337739" cy="561063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240221" y="6390290"/>
            <a:ext cx="310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Fig  </a:t>
            </a:r>
            <a:r>
              <a:rPr lang="en-US" sz="1400" b="1" i="1" dirty="0" smtClean="0"/>
              <a:t>5 </a:t>
            </a:r>
            <a:r>
              <a:rPr lang="en-US" sz="1400" b="1" i="1" dirty="0" smtClean="0"/>
              <a:t>T-SNE 2d representation</a:t>
            </a:r>
            <a:endParaRPr lang="en-US" sz="14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6083" y="3095296"/>
            <a:ext cx="310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Fig </a:t>
            </a:r>
            <a:r>
              <a:rPr lang="en-US" sz="1400" b="1" i="1" dirty="0" smtClean="0"/>
              <a:t>4 </a:t>
            </a:r>
            <a:r>
              <a:rPr lang="en-US" sz="1400" b="1" i="1" dirty="0" smtClean="0"/>
              <a:t>Word Embedding representation</a:t>
            </a:r>
            <a:endParaRPr lang="en-US" sz="14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21972" y="6350526"/>
            <a:ext cx="310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Fig  </a:t>
            </a:r>
            <a:r>
              <a:rPr lang="en-US" sz="1400" b="1" i="1" dirty="0" smtClean="0"/>
              <a:t>3 </a:t>
            </a:r>
            <a:r>
              <a:rPr lang="en-US" sz="1400" b="1" i="1" dirty="0" smtClean="0"/>
              <a:t>Word to vector embedding 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xmlns="" val="1427453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635" y="491094"/>
            <a:ext cx="11655972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i="1" dirty="0" smtClean="0"/>
              <a:t>Each sentence is a mixture of words and each word is mixture of character n-grams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/>
              <a:t>Fasttext</a:t>
            </a:r>
            <a:r>
              <a:rPr lang="en-US" sz="1600" dirty="0" smtClean="0"/>
              <a:t> represents each word as an n-gram of characters. Helps capture meaning of shorter words / embeddings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For </a:t>
            </a:r>
            <a:r>
              <a:rPr lang="en-US" sz="1600" dirty="0" err="1" smtClean="0"/>
              <a:t>eg</a:t>
            </a:r>
            <a:r>
              <a:rPr lang="en-US" sz="1600" dirty="0" smtClean="0"/>
              <a:t> 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Where : n = 3 -&gt; [&lt;Wh,whe,her,ere,re&gt;] : Number of n-grams words : 5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dirty="0" smtClean="0"/>
              <a:t>n_min = 3 , n_max = 4 -&gt; [ &lt;wh,whe,her,ere,re&gt;,&lt;whe,wher,here,ere&gt;] : Number of n-grams words: 9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Two Methods of training – Continuous Bag Of Words(CBOW) </a:t>
            </a:r>
            <a:r>
              <a:rPr lang="en-US" sz="1600" dirty="0" err="1" smtClean="0"/>
              <a:t>vs</a:t>
            </a:r>
            <a:r>
              <a:rPr lang="en-US" sz="1600" dirty="0" smtClean="0"/>
              <a:t> Skip gram(SG) model.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600" b="1" dirty="0" smtClean="0"/>
              <a:t>CBOW </a:t>
            </a:r>
            <a:r>
              <a:rPr lang="en-US" sz="1600" dirty="0" smtClean="0"/>
              <a:t>– Input : Context words, Output : Target word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1600" b="1" dirty="0" smtClean="0"/>
              <a:t>SG</a:t>
            </a:r>
            <a:r>
              <a:rPr lang="en-US" sz="1600" dirty="0" smtClean="0"/>
              <a:t> : Input : Target words, Output : Context word</a:t>
            </a:r>
          </a:p>
          <a:p>
            <a:pPr marL="285750" indent="-285750"/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So out-of-</a:t>
            </a:r>
            <a:r>
              <a:rPr lang="en-US" sz="1600" dirty="0" err="1" smtClean="0"/>
              <a:t>vocab</a:t>
            </a:r>
            <a:r>
              <a:rPr lang="en-US" sz="1600" dirty="0" smtClean="0"/>
              <a:t> words are represented as </a:t>
            </a:r>
            <a:r>
              <a:rPr lang="en-US" sz="1600" b="1" dirty="0" smtClean="0"/>
              <a:t>the sum of character </a:t>
            </a:r>
            <a:r>
              <a:rPr lang="en-US" sz="1600" b="1" dirty="0" err="1" smtClean="0"/>
              <a:t>ngram</a:t>
            </a:r>
            <a:r>
              <a:rPr lang="en-US" sz="1600" b="1" dirty="0" smtClean="0"/>
              <a:t> vectors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600" i="1" dirty="0" smtClean="0">
                <a:solidFill>
                  <a:srgbClr val="FF0000"/>
                </a:solidFill>
              </a:rPr>
              <a:t>model_ft1.wv['223']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err="1" smtClean="0"/>
              <a:t>model_ft</a:t>
            </a:r>
            <a:r>
              <a:rPr lang="en-US" sz="1600" b="1" dirty="0" smtClean="0"/>
              <a:t> </a:t>
            </a:r>
            <a:r>
              <a:rPr lang="en-US" sz="1600" dirty="0" smtClean="0"/>
              <a:t>: The complete model : </a:t>
            </a:r>
            <a:r>
              <a:rPr lang="en-US" sz="1600" dirty="0" smtClean="0">
                <a:solidFill>
                  <a:srgbClr val="FF0000"/>
                </a:solidFill>
              </a:rPr>
              <a:t>Vocab size : 3166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/>
              <a:t>model_ft1.wv.vectors_ngrams :  </a:t>
            </a:r>
            <a:r>
              <a:rPr lang="en-US" sz="1600" dirty="0" smtClean="0"/>
              <a:t>Returns the vectors of the sub words  -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rgbClr val="FF0000"/>
                </a:solidFill>
              </a:rPr>
              <a:t>model_ft1.wv.vectors_ngrams.shape : (20378, 100)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/>
              <a:t>model_ft1.wv.vectors: </a:t>
            </a:r>
            <a:r>
              <a:rPr lang="en-US" sz="1600" dirty="0" smtClean="0"/>
              <a:t>Return the complete vectors of the complete words : sum of all vector components of the n-grams  and word itself :</a:t>
            </a:r>
            <a:r>
              <a:rPr lang="en-US" sz="1600" dirty="0" smtClean="0">
                <a:solidFill>
                  <a:srgbClr val="FF0000"/>
                </a:solidFill>
              </a:rPr>
              <a:t>model_ft1.wv.vectors.shape (3166, 100)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/>
              <a:t>model_ft1.wv.vocab : </a:t>
            </a:r>
            <a:r>
              <a:rPr lang="en-US" sz="1600" dirty="0" smtClean="0"/>
              <a:t>Return the complete </a:t>
            </a:r>
            <a:r>
              <a:rPr lang="en-US" sz="1600" dirty="0" err="1" smtClean="0"/>
              <a:t>Vocabs</a:t>
            </a:r>
            <a:r>
              <a:rPr lang="en-US" sz="1600" dirty="0" smtClean="0"/>
              <a:t> of the full words. : </a:t>
            </a:r>
            <a:r>
              <a:rPr lang="en-US" sz="1600" dirty="0" err="1" smtClean="0">
                <a:solidFill>
                  <a:srgbClr val="FF0000"/>
                </a:solidFill>
              </a:rPr>
              <a:t>len</a:t>
            </a:r>
            <a:r>
              <a:rPr lang="en-US" sz="1600" dirty="0" smtClean="0">
                <a:solidFill>
                  <a:srgbClr val="FF0000"/>
                </a:solidFill>
              </a:rPr>
              <a:t>(model_ft1.wv.vocab) : </a:t>
            </a:r>
            <a:r>
              <a:rPr lang="en-US" sz="1600" dirty="0" smtClean="0">
                <a:solidFill>
                  <a:srgbClr val="FF0000"/>
                </a:solidFill>
              </a:rPr>
              <a:t>3166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285750" indent="-285750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/>
            <a:endParaRPr lang="en-US" sz="1600" dirty="0" smtClean="0"/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IN" sz="2400" u="sng" dirty="0" smtClean="0"/>
              <a:t>Fasttext</a:t>
            </a:r>
          </a:p>
          <a:p>
            <a:endParaRPr lang="en-IN" sz="2400" u="sng" dirty="0" smtClean="0"/>
          </a:p>
          <a:p>
            <a:endParaRPr lang="en-IN" sz="2400" u="sng" dirty="0" smtClean="0"/>
          </a:p>
          <a:p>
            <a:endParaRPr lang="en-IN" sz="2400" u="sng" dirty="0"/>
          </a:p>
        </p:txBody>
      </p:sp>
      <p:pic>
        <p:nvPicPr>
          <p:cNvPr id="4098" name="Picture 2" descr="E:\Machine Learning\BookRecommendation\Unquestion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8469" y="2377583"/>
            <a:ext cx="3617038" cy="21894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45366" y="4574277"/>
            <a:ext cx="310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Fig  </a:t>
            </a:r>
            <a:r>
              <a:rPr lang="en-US" sz="1400" b="1" i="1" dirty="0" smtClean="0"/>
              <a:t>6</a:t>
            </a:r>
            <a:r>
              <a:rPr lang="en-US" sz="1400" b="1" i="1" dirty="0" smtClean="0"/>
              <a:t> Char n grams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/>
          <p:cNvSpPr/>
          <p:nvPr/>
        </p:nvSpPr>
        <p:spPr>
          <a:xfrm>
            <a:off x="156661" y="136636"/>
            <a:ext cx="8808663" cy="41476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r>
              <a:rPr lang="en-IN" sz="2400" u="sng" dirty="0" smtClean="0"/>
              <a:t>Sentence </a:t>
            </a:r>
            <a:r>
              <a:rPr lang="en-IN" sz="2400" u="sng" dirty="0" smtClean="0"/>
              <a:t>Embedding – Doc2Vec</a:t>
            </a:r>
            <a:endParaRPr lang="en-IN" sz="2400" u="sng" dirty="0" smtClean="0"/>
          </a:p>
          <a:p>
            <a:endParaRPr lang="en-IN" sz="2400" u="sng" dirty="0" smtClean="0"/>
          </a:p>
          <a:p>
            <a:endParaRPr lang="en-IN" sz="2400" u="sng" dirty="0" smtClean="0"/>
          </a:p>
          <a:p>
            <a:endParaRPr lang="en-IN" sz="2400" u="sng" dirty="0"/>
          </a:p>
        </p:txBody>
      </p:sp>
      <p:pic>
        <p:nvPicPr>
          <p:cNvPr id="2050" name="Picture 2" descr="E:\Machine Learning\BookRecommendation\Sentence Embeddin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290" y="501759"/>
            <a:ext cx="6022428" cy="4007178"/>
          </a:xfrm>
          <a:prstGeom prst="rect">
            <a:avLst/>
          </a:prstGeom>
          <a:noFill/>
        </p:spPr>
      </p:pic>
      <p:sp>
        <p:nvSpPr>
          <p:cNvPr id="4" name="CustomShape 1"/>
          <p:cNvSpPr/>
          <p:nvPr/>
        </p:nvSpPr>
        <p:spPr>
          <a:xfrm>
            <a:off x="6568964" y="1303282"/>
            <a:ext cx="5257454" cy="47401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/>
            <a:endParaRPr lang="en-US" sz="1600" b="1" dirty="0" smtClean="0"/>
          </a:p>
          <a:p>
            <a:pPr marL="285750" indent="-285750"/>
            <a:endParaRPr lang="en-US" sz="1600" b="1" dirty="0" smtClean="0"/>
          </a:p>
          <a:p>
            <a:pPr marL="285750" indent="-285750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Similar </a:t>
            </a:r>
            <a:r>
              <a:rPr lang="en-US" sz="1600" dirty="0" smtClean="0"/>
              <a:t>to </a:t>
            </a:r>
            <a:r>
              <a:rPr lang="en-US" sz="1600" dirty="0" smtClean="0"/>
              <a:t>words, sentence </a:t>
            </a:r>
            <a:r>
              <a:rPr lang="en-US" sz="1600" dirty="0" smtClean="0"/>
              <a:t>can also be embedded or </a:t>
            </a:r>
            <a:r>
              <a:rPr lang="en-US" sz="1600" dirty="0" smtClean="0"/>
              <a:t>represented  </a:t>
            </a:r>
            <a:endParaRPr lang="en-US" sz="1600" b="1" dirty="0" smtClean="0"/>
          </a:p>
          <a:p>
            <a:pPr marL="285750" indent="-285750"/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Techniques </a:t>
            </a:r>
            <a:r>
              <a:rPr lang="en-US" sz="1400" dirty="0" smtClean="0"/>
              <a:t>:  TF-IDF ,</a:t>
            </a:r>
            <a:r>
              <a:rPr lang="en-US" sz="1400" dirty="0" smtClean="0"/>
              <a:t>Doc2Vec,Infersent,Sentence Bert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Paragraph vector or Document vector is of two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PV - DM : </a:t>
            </a:r>
            <a:r>
              <a:rPr lang="en-US" sz="1400" dirty="0" smtClean="0"/>
              <a:t>Distributed </a:t>
            </a:r>
            <a:r>
              <a:rPr lang="en-US" sz="1400" dirty="0" smtClean="0"/>
              <a:t>Memory similar to word2vec CBOW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PV - DBOW : </a:t>
            </a:r>
            <a:r>
              <a:rPr lang="en-US" sz="1400" dirty="0" smtClean="0"/>
              <a:t> similar to Skipgram</a:t>
            </a:r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 smtClean="0"/>
              <a:t>Doc2Vec learns representations for words and labels simultaneously. </a:t>
            </a:r>
            <a:r>
              <a:rPr lang="en-US" sz="1400" dirty="0" smtClean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 smtClean="0"/>
              <a:t>docmodel_1</a:t>
            </a:r>
            <a:r>
              <a:rPr lang="en-US" sz="1400" b="1" dirty="0" smtClean="0"/>
              <a:t> </a:t>
            </a:r>
            <a:r>
              <a:rPr lang="en-US" sz="1400" dirty="0" smtClean="0"/>
              <a:t>: The complete model : </a:t>
            </a:r>
            <a:r>
              <a:rPr lang="en-US" sz="1400" dirty="0" smtClean="0">
                <a:solidFill>
                  <a:srgbClr val="FF0000"/>
                </a:solidFill>
              </a:rPr>
              <a:t>Vocab size : </a:t>
            </a:r>
            <a:r>
              <a:rPr lang="en-US" sz="1400" dirty="0" smtClean="0">
                <a:solidFill>
                  <a:srgbClr val="FF0000"/>
                </a:solidFill>
              </a:rPr>
              <a:t>3469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 smtClean="0"/>
              <a:t>docmodel_1</a:t>
            </a:r>
            <a:r>
              <a:rPr lang="en-US" sz="1400" b="1" dirty="0" smtClean="0"/>
              <a:t>.wv.vectors:  </a:t>
            </a:r>
            <a:r>
              <a:rPr lang="en-US" sz="1400" dirty="0" smtClean="0"/>
              <a:t>Returns the vectors of the sub words  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model_ft1.wv.vectors_ngrams.shape : </a:t>
            </a:r>
            <a:r>
              <a:rPr lang="en-US" sz="1400" dirty="0" smtClean="0">
                <a:solidFill>
                  <a:srgbClr val="FF0000"/>
                </a:solidFill>
              </a:rPr>
              <a:t>(3469,100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 smtClean="0"/>
              <a:t>docmodel_1.docvecs[Tag] : </a:t>
            </a:r>
            <a:r>
              <a:rPr lang="en-US" sz="1400" dirty="0" smtClean="0"/>
              <a:t>Return </a:t>
            </a:r>
            <a:r>
              <a:rPr lang="en-US" sz="1400" dirty="0" smtClean="0"/>
              <a:t>the complete vectors of the </a:t>
            </a:r>
            <a:r>
              <a:rPr lang="en-US" sz="1400" dirty="0" smtClean="0"/>
              <a:t>paragraph/doc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b="1" dirty="0" smtClean="0"/>
              <a:t>docmodel_1</a:t>
            </a:r>
            <a:r>
              <a:rPr lang="en-US" sz="1400" b="1" dirty="0" smtClean="0"/>
              <a:t>.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most_similar</a:t>
            </a:r>
            <a:r>
              <a:rPr lang="en-US" sz="1400" b="1" dirty="0" smtClean="0"/>
              <a:t> </a:t>
            </a:r>
            <a:r>
              <a:rPr lang="en-US" sz="1400" b="1" dirty="0" smtClean="0"/>
              <a:t>: </a:t>
            </a:r>
            <a:r>
              <a:rPr lang="en-US" sz="1400" dirty="0" smtClean="0"/>
              <a:t>Return the </a:t>
            </a:r>
            <a:r>
              <a:rPr lang="en-US" sz="1400" dirty="0" smtClean="0"/>
              <a:t>similar vector of the given vector 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docmodel_1. </a:t>
            </a:r>
            <a:r>
              <a:rPr lang="en-US" sz="1600" b="1" dirty="0" err="1" smtClean="0"/>
              <a:t>infer_vector</a:t>
            </a:r>
            <a:r>
              <a:rPr lang="en-US" sz="1600" b="1" dirty="0" smtClean="0"/>
              <a:t>: </a:t>
            </a:r>
            <a:r>
              <a:rPr lang="en-US" sz="1400" dirty="0" smtClean="0"/>
              <a:t>Constructs the vector for the given doc corpus</a:t>
            </a:r>
          </a:p>
          <a:p>
            <a:pPr marL="285750" indent="-285750"/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/>
            <a:endParaRPr lang="en-US" sz="1700" dirty="0"/>
          </a:p>
        </p:txBody>
      </p:sp>
      <p:pic>
        <p:nvPicPr>
          <p:cNvPr id="6" name="Picture 2" descr="E:\Machine Learning\BookRecommendation\doc2ve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0222" y="4661418"/>
            <a:ext cx="3457904" cy="175514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55077" y="4311519"/>
            <a:ext cx="310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Fig  </a:t>
            </a:r>
            <a:r>
              <a:rPr lang="en-US" sz="1400" b="1" i="1" dirty="0" smtClean="0"/>
              <a:t>7</a:t>
            </a:r>
            <a:r>
              <a:rPr lang="en-US" sz="1400" b="1" i="1" dirty="0" smtClean="0"/>
              <a:t> Sentence embedding</a:t>
            </a:r>
            <a:endParaRPr lang="en-US" sz="1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770993" y="6361037"/>
            <a:ext cx="310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Fig  </a:t>
            </a:r>
            <a:r>
              <a:rPr lang="en-US" sz="1400" b="1" i="1" dirty="0" smtClean="0"/>
              <a:t>8</a:t>
            </a:r>
            <a:r>
              <a:rPr lang="en-US" sz="1400" b="1" i="1" dirty="0" smtClean="0"/>
              <a:t> PV – DM approach</a:t>
            </a:r>
            <a:endParaRPr 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62&quot;/&gt;&lt;/object&gt;&lt;object type=&quot;3&quot; unique_id=&quot;10005&quot;&gt;&lt;property id=&quot;20148&quot; value=&quot;5&quot;/&gt;&lt;property id=&quot;20300&quot; value=&quot;Slide 2 - &amp;quot;About Myself &amp;quot;&quot;/&gt;&lt;property id=&quot;20307&quot; value=&quot;263&quot;/&gt;&lt;/object&gt;&lt;object type=&quot;3&quot; unique_id=&quot;10006&quot;&gt;&lt;property id=&quot;20148&quot; value=&quot;5&quot;/&gt;&lt;property id=&quot;20300&quot; value=&quot;Slide 3 - &amp;quot;Agenda&amp;quot;&quot;/&gt;&lt;property id=&quot;20307&quot; value=&quot;264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object type=&quot;3&quot; unique_id=&quot;10008&quot;&gt;&lt;property id=&quot;20148&quot; value=&quot;5&quot;/&gt;&lt;property id=&quot;20300&quot; value=&quot;Slide 5&quot;/&gt;&lt;property id=&quot;20307&quot; value=&quot;266&quot;/&gt;&lt;/object&gt;&lt;object type=&quot;3&quot; unique_id=&quot;10009&quot;&gt;&lt;property id=&quot;20148&quot; value=&quot;5&quot;/&gt;&lt;property id=&quot;20300&quot; value=&quot;Slide 6&quot;/&gt;&lt;property id=&quot;20307&quot; value=&quot;278&quot;/&gt;&lt;/object&gt;&lt;object type=&quot;3&quot; unique_id=&quot;10010&quot;&gt;&lt;property id=&quot;20148&quot; value=&quot;5&quot;/&gt;&lt;property id=&quot;20300&quot; value=&quot;Slide 7&quot;/&gt;&lt;property id=&quot;20307&quot; value=&quot;279&quot;/&gt;&lt;/object&gt;&lt;object type=&quot;3&quot; unique_id=&quot;10011&quot;&gt;&lt;property id=&quot;20148&quot; value=&quot;5&quot;/&gt;&lt;property id=&quot;20300&quot; value=&quot;Slide 8&quot;/&gt;&lt;property id=&quot;20307&quot; value=&quot;280&quot;/&gt;&lt;/object&gt;&lt;object type=&quot;3&quot; unique_id=&quot;10012&quot;&gt;&lt;property id=&quot;20148&quot; value=&quot;5&quot;/&gt;&lt;property id=&quot;20300&quot; value=&quot;Slide 9&quot;/&gt;&lt;property id=&quot;20307&quot; value=&quot;281&quot;/&gt;&lt;/object&gt;&lt;object type=&quot;3&quot; unique_id=&quot;10013&quot;&gt;&lt;property id=&quot;20148&quot; value=&quot;5&quot;/&gt;&lt;property id=&quot;20300&quot; value=&quot;Slide 11&quot;/&gt;&lt;property id=&quot;20307&quot; value=&quot;285&quot;/&gt;&lt;/object&gt;&lt;object type=&quot;3&quot; unique_id=&quot;10014&quot;&gt;&lt;property id=&quot;20148&quot; value=&quot;5&quot;/&gt;&lt;property id=&quot;20300&quot; value=&quot;Slide 12&quot;/&gt;&lt;property id=&quot;20307&quot; value=&quot;286&quot;/&gt;&lt;/object&gt;&lt;object type=&quot;3&quot; unique_id=&quot;10015&quot;&gt;&lt;property id=&quot;20148&quot; value=&quot;5&quot;/&gt;&lt;property id=&quot;20300&quot; value=&quot;Slide 13&quot;/&gt;&lt;property id=&quot;20307&quot; value=&quot;288&quot;/&gt;&lt;/object&gt;&lt;object type=&quot;3&quot; unique_id=&quot;10016&quot;&gt;&lt;property id=&quot;20148&quot; value=&quot;5&quot;/&gt;&lt;property id=&quot;20300&quot; value=&quot;Slide 14&quot;/&gt;&lt;property id=&quot;20307&quot; value=&quot;287&quot;/&gt;&lt;/object&gt;&lt;object type=&quot;3&quot; unique_id=&quot;10017&quot;&gt;&lt;property id=&quot;20148&quot; value=&quot;5&quot;/&gt;&lt;property id=&quot;20300&quot; value=&quot;Slide 15&quot;/&gt;&lt;property id=&quot;20307&quot; value=&quot;273&quot;/&gt;&lt;/object&gt;&lt;object type=&quot;3&quot; unique_id=&quot;10333&quot;&gt;&lt;property id=&quot;20148&quot; value=&quot;5&quot;/&gt;&lt;property id=&quot;20300&quot; value=&quot;Slide 10&quot;/&gt;&lt;property id=&quot;20307&quot; value=&quot;28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28743</TotalTime>
  <Words>491</Words>
  <Application>Microsoft Office PowerPoint</Application>
  <PresentationFormat>Custom</PresentationFormat>
  <Paragraphs>217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About Myself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CCS</cp:lastModifiedBy>
  <cp:revision>427</cp:revision>
  <dcterms:created xsi:type="dcterms:W3CDTF">2018-08-08T04:16:44Z</dcterms:created>
  <dcterms:modified xsi:type="dcterms:W3CDTF">2020-07-17T13:05:15Z</dcterms:modified>
</cp:coreProperties>
</file>