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6"/>
  </p:notesMasterIdLst>
  <p:sldIdLst>
    <p:sldId id="256" r:id="rId3"/>
    <p:sldId id="260" r:id="rId4"/>
    <p:sldId id="261" r:id="rId5"/>
    <p:sldId id="262" r:id="rId6"/>
    <p:sldId id="263" r:id="rId7"/>
    <p:sldId id="264" r:id="rId8"/>
    <p:sldId id="269" r:id="rId9"/>
    <p:sldId id="266" r:id="rId10"/>
    <p:sldId id="267" r:id="rId11"/>
    <p:sldId id="270" r:id="rId12"/>
    <p:sldId id="271" r:id="rId13"/>
    <p:sldId id="284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5" r:id="rId24"/>
    <p:sldId id="286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E7CA5-A63C-4FAB-8F10-3AD0D6B28B9F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1AA3A-8F76-430A-83FE-4D868581B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2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2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8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9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6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8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8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8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88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99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64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45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35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426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557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0178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996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124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022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5648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40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29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E459AF7-0B75-4E9F-BCC4-6D5A3FBC766D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2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spring-cloud-netflix-load-balancer-with-ribbonfeig" TargetMode="External"/><Relationship Id="rId3" Type="http://schemas.openxmlformats.org/officeDocument/2006/relationships/hyperlink" Target="http://bits-and-kites.blogspot.in/2014/10/spring-cloud-eureka-server.html" TargetMode="External"/><Relationship Id="rId7" Type="http://schemas.openxmlformats.org/officeDocument/2006/relationships/hyperlink" Target="http://www.baeldung.com/spring-cloud-netflix-eureka" TargetMode="External"/><Relationship Id="rId2" Type="http://schemas.openxmlformats.org/officeDocument/2006/relationships/hyperlink" Target="http://www.kennybastani.com/2015/07/spring-cloud-docker-micro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service-discovery-in-a-microservices-architecture-1" TargetMode="External"/><Relationship Id="rId5" Type="http://schemas.openxmlformats.org/officeDocument/2006/relationships/hyperlink" Target="https://technologyconversations.com/2015/09/08/service-discovery-zookeeper-vs-etcd-vs-consul/" TargetMode="External"/><Relationship Id="rId10" Type="http://schemas.openxmlformats.org/officeDocument/2006/relationships/hyperlink" Target="https://www.nginx.com/blog/microservices-api-gateways-part-1-why-an-api-gateway/" TargetMode="External"/><Relationship Id="rId4" Type="http://schemas.openxmlformats.org/officeDocument/2006/relationships/hyperlink" Target="http://wildfly-swarm.io/generator/" TargetMode="External"/><Relationship Id="rId9" Type="http://schemas.openxmlformats.org/officeDocument/2006/relationships/hyperlink" Target="https://fernandoabcampos.wordpress.com/category/enableeurekaserve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06582" y="2404440"/>
            <a:ext cx="8567018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Micro services </a:t>
            </a:r>
            <a:r>
              <a:rPr lang="en-US" sz="54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r>
              <a:rPr lang="en-US" sz="54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5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quick bite  </a:t>
            </a:r>
            <a:endParaRPr lang="en-US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241789"/>
            <a:ext cx="7746222" cy="10944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endParaRPr lang="en-IN" sz="18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Ramesh </a:t>
            </a:r>
            <a:r>
              <a:rPr lang="en-IN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Maharaddi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391120"/>
            <a:ext cx="8596440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Key Benefits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40670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Technology Heterogeneity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Resilience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Scaling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Ease of development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Easy to scale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Rapid </a:t>
            </a:r>
            <a:r>
              <a:rPr lang="en-IN" dirty="0">
                <a:latin typeface="Trebuchet MS" panose="020B0603020202020204" pitchFamily="34" charset="0"/>
              </a:rPr>
              <a:t>Build/Test/Release cycle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Clear ownership and accountability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New release takes minute and </a:t>
            </a:r>
            <a:r>
              <a:rPr lang="en-US" dirty="0" smtClean="0">
                <a:latin typeface="Trebuchet MS" panose="020B0603020202020204" pitchFamily="34" charset="0"/>
              </a:rPr>
              <a:t>short time </a:t>
            </a:r>
            <a:r>
              <a:rPr lang="en-US" dirty="0">
                <a:latin typeface="Trebuchet MS" panose="020B0603020202020204" pitchFamily="34" charset="0"/>
              </a:rPr>
              <a:t>to add new future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72360" y="248792"/>
            <a:ext cx="8596440" cy="6415243"/>
          </a:xfrm>
        </p:spPr>
        <p:txBody>
          <a:bodyPr/>
          <a:lstStyle/>
          <a:p>
            <a:r>
              <a:rPr lang="en-IN" i="1" dirty="0"/>
              <a:t>Yelp, Airbnb, Stripe and Netflix.</a:t>
            </a:r>
            <a:endParaRPr lang="en-IN" sz="2000" dirty="0" smtClean="0">
              <a:hlinkClick r:id="rId2"/>
            </a:endParaRPr>
          </a:p>
          <a:p>
            <a:r>
              <a:rPr lang="en-IN" sz="2000" dirty="0" smtClean="0">
                <a:hlinkClick r:id="rId2"/>
              </a:rPr>
              <a:t>http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www.kennybastani.com/2015/07/spring-cloud-docker-microservices.html</a:t>
            </a:r>
            <a:endParaRPr lang="en-IN" sz="2000" dirty="0" smtClean="0"/>
          </a:p>
          <a:p>
            <a:r>
              <a:rPr lang="en-IN" sz="2000" dirty="0">
                <a:hlinkClick r:id="rId3"/>
              </a:rPr>
              <a:t>http://</a:t>
            </a:r>
            <a:r>
              <a:rPr lang="en-IN" sz="2000" dirty="0" smtClean="0">
                <a:hlinkClick r:id="rId3"/>
              </a:rPr>
              <a:t>bits-and-kites.blogspot.in/2014/10/spring-cloud-eureka-server.html</a:t>
            </a:r>
            <a:endParaRPr lang="en-IN" sz="2000" dirty="0" smtClean="0"/>
          </a:p>
          <a:p>
            <a:r>
              <a:rPr lang="en-IN" sz="2000" dirty="0">
                <a:hlinkClick r:id="rId4"/>
              </a:rPr>
              <a:t>http://wildfly-swarm.io/generator</a:t>
            </a:r>
            <a:r>
              <a:rPr lang="en-IN" sz="2000" dirty="0" smtClean="0">
                <a:hlinkClick r:id="rId4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5"/>
              </a:rPr>
              <a:t>https://technologyconversations.com/2015/09/08/service-discovery-zookeeper-vs-etcd-vs-consul</a:t>
            </a:r>
            <a:r>
              <a:rPr lang="en-IN" sz="2000" dirty="0" smtClean="0">
                <a:hlinkClick r:id="rId5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6"/>
              </a:rPr>
              <a:t>https://</a:t>
            </a:r>
            <a:r>
              <a:rPr lang="en-IN" sz="2000" dirty="0" smtClean="0">
                <a:hlinkClick r:id="rId6"/>
              </a:rPr>
              <a:t>dzone.com/articles/service-discovery-in-a-microservices-architecture-1</a:t>
            </a:r>
            <a:endParaRPr lang="en-IN" sz="2000" dirty="0" smtClean="0"/>
          </a:p>
          <a:p>
            <a:r>
              <a:rPr lang="en-IN" sz="2000" dirty="0">
                <a:hlinkClick r:id="rId7"/>
              </a:rPr>
              <a:t>http://</a:t>
            </a:r>
            <a:r>
              <a:rPr lang="en-IN" sz="2000" dirty="0" smtClean="0">
                <a:hlinkClick r:id="rId7"/>
              </a:rPr>
              <a:t>www.baeldung.com/spring-cloud-netflix-eureka</a:t>
            </a:r>
            <a:endParaRPr lang="en-IN" sz="2000" dirty="0" smtClean="0"/>
          </a:p>
          <a:p>
            <a:r>
              <a:rPr lang="en-IN" sz="2000" dirty="0">
                <a:hlinkClick r:id="rId8"/>
              </a:rPr>
              <a:t>https://</a:t>
            </a:r>
            <a:r>
              <a:rPr lang="en-IN" sz="2000" dirty="0" smtClean="0">
                <a:hlinkClick r:id="rId8"/>
              </a:rPr>
              <a:t>dzone.com/articles/spring-cloud-netflix-load-balancer-with-ribbonfeig</a:t>
            </a:r>
            <a:endParaRPr lang="en-IN" sz="2000" dirty="0" smtClean="0"/>
          </a:p>
          <a:p>
            <a:r>
              <a:rPr lang="en-IN" sz="2000" dirty="0">
                <a:hlinkClick r:id="rId9"/>
              </a:rPr>
              <a:t>https://fernandoabcampos.wordpress.com/category/enableeurekaserver</a:t>
            </a:r>
            <a:r>
              <a:rPr lang="en-IN" sz="2000" dirty="0" smtClean="0">
                <a:hlinkClick r:id="rId9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10"/>
              </a:rPr>
              <a:t>https://www.nginx.com/blog/microservices-api-gateways-part-1-why-an-api-gateway</a:t>
            </a:r>
            <a:r>
              <a:rPr lang="en-IN" sz="2000" dirty="0" smtClean="0">
                <a:hlinkClick r:id="rId10"/>
              </a:rPr>
              <a:t>/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69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86" y="294138"/>
            <a:ext cx="11584114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Basic characteristic of micro services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35928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Service registration and Service discovery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Client side load balancing 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400" dirty="0"/>
              <a:t>Circuit Breaker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Centralized configuration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API Gateways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Servicing </a:t>
            </a:r>
            <a:r>
              <a:rPr lang="en-IN" sz="2400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15727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391120"/>
            <a:ext cx="8596440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Frameworks to build micro services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40670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Frameworks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Spring Boot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>
                <a:latin typeface="Trebuchet MS" panose="020B0603020202020204" pitchFamily="34" charset="0"/>
              </a:rPr>
              <a:t>wildfly</a:t>
            </a:r>
            <a:r>
              <a:rPr lang="en-US" dirty="0">
                <a:latin typeface="Trebuchet MS" panose="020B0603020202020204" pitchFamily="34" charset="0"/>
              </a:rPr>
              <a:t> swarm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WSO2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>
                <a:latin typeface="Trebuchet MS" panose="020B0603020202020204" pitchFamily="34" charset="0"/>
              </a:rPr>
              <a:t>bootique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>
                <a:latin typeface="Trebuchet MS" panose="020B0603020202020204" pitchFamily="34" charset="0"/>
              </a:rPr>
              <a:t>Dropwizard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Play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Django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There are many framework to build the micro services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78" y="238720"/>
            <a:ext cx="11126914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Service </a:t>
            </a:r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registration and Service </a:t>
            </a: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discovery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0" y="868289"/>
            <a:ext cx="11194473" cy="54493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 smtClean="0"/>
              <a:t>What is </a:t>
            </a:r>
            <a:r>
              <a:rPr lang="en-IN" b="1" dirty="0"/>
              <a:t>Service </a:t>
            </a:r>
            <a:r>
              <a:rPr lang="en-IN" b="1" dirty="0" smtClean="0"/>
              <a:t>discovery?</a:t>
            </a:r>
            <a:endParaRPr lang="en-US" b="1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Service discovery is the automatic detection of services. In order to make a request, your code needs to know the network location (IP address and port) of a service </a:t>
            </a:r>
            <a:r>
              <a:rPr lang="en-IN" dirty="0" smtClean="0"/>
              <a:t>instance.</a:t>
            </a:r>
            <a:endParaRPr lang="en-IN" dirty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b="1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b="1" dirty="0" smtClean="0"/>
              <a:t>Why </a:t>
            </a:r>
            <a:r>
              <a:rPr lang="en-IN" b="1" dirty="0"/>
              <a:t>Use Service Discovery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In a traditional application running on physical hardware, the network locations of service instances are relatively </a:t>
            </a:r>
            <a:r>
              <a:rPr lang="en-IN" dirty="0" smtClean="0"/>
              <a:t>static(IP, Port)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In </a:t>
            </a:r>
            <a:r>
              <a:rPr lang="en-IN" dirty="0"/>
              <a:t>a modern, cloud-based </a:t>
            </a:r>
            <a:r>
              <a:rPr lang="en-IN" dirty="0" smtClean="0"/>
              <a:t>application,</a:t>
            </a:r>
            <a:r>
              <a:rPr lang="en-IN" dirty="0"/>
              <a:t> this is a much more difficult </a:t>
            </a:r>
            <a:r>
              <a:rPr lang="en-IN" dirty="0" smtClean="0"/>
              <a:t>to find the service instances which </a:t>
            </a:r>
            <a:r>
              <a:rPr lang="en-IN" dirty="0"/>
              <a:t>have dynamically assigned network </a:t>
            </a:r>
            <a:r>
              <a:rPr lang="en-IN" dirty="0" smtClean="0"/>
              <a:t>locations.</a:t>
            </a:r>
            <a:endParaRPr lang="en-IN" dirty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Service </a:t>
            </a:r>
            <a:r>
              <a:rPr lang="en-IN" dirty="0"/>
              <a:t>instances changes dynamically because of auto-scaling, failures, and </a:t>
            </a:r>
            <a:r>
              <a:rPr lang="en-IN" dirty="0" smtClean="0"/>
              <a:t>upgrades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There </a:t>
            </a:r>
            <a:r>
              <a:rPr lang="en-IN" dirty="0"/>
              <a:t>are two main service </a:t>
            </a:r>
            <a:r>
              <a:rPr lang="en-IN" dirty="0" smtClean="0"/>
              <a:t>discovery patterns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	</a:t>
            </a:r>
            <a:r>
              <a:rPr lang="en-IN" dirty="0" smtClean="0"/>
              <a:t>client-side</a:t>
            </a:r>
            <a:r>
              <a:rPr lang="en-IN" dirty="0"/>
              <a:t> </a:t>
            </a:r>
            <a:r>
              <a:rPr lang="en-IN" dirty="0" smtClean="0"/>
              <a:t>discovery(Ribbon)</a:t>
            </a:r>
            <a:endParaRPr lang="en-IN" dirty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	</a:t>
            </a:r>
            <a:r>
              <a:rPr lang="en-IN" dirty="0" smtClean="0"/>
              <a:t>server-side</a:t>
            </a:r>
            <a:r>
              <a:rPr lang="en-IN" dirty="0"/>
              <a:t> </a:t>
            </a:r>
            <a:r>
              <a:rPr lang="en-IN" dirty="0" smtClean="0"/>
              <a:t>discovery(amazon elastic load </a:t>
            </a:r>
            <a:r>
              <a:rPr lang="en-IN" dirty="0"/>
              <a:t>balancing, </a:t>
            </a:r>
            <a:r>
              <a:rPr lang="en-IN" dirty="0" err="1" smtClean="0"/>
              <a:t>haproxy</a:t>
            </a:r>
            <a:r>
              <a:rPr lang="en-IN" dirty="0" smtClean="0"/>
              <a:t> and </a:t>
            </a:r>
            <a:r>
              <a:rPr lang="en-IN" dirty="0"/>
              <a:t>apache http server)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Service registration and Service discov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46" y="1454727"/>
            <a:ext cx="7672400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686" y="138545"/>
            <a:ext cx="11126914" cy="1482437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Service </a:t>
            </a:r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registration and Service </a:t>
            </a: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discovery </a:t>
            </a:r>
            <a:b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</a:b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Cont.…</a:t>
            </a:r>
            <a:r>
              <a:rPr lang="en-US" sz="3600" dirty="0">
                <a:latin typeface="Trebuchet MS" panose="020B0603020202020204" pitchFamily="34" charset="0"/>
              </a:rPr>
              <a:t/>
            </a:r>
            <a:br>
              <a:rPr lang="en-US" sz="3600" dirty="0">
                <a:latin typeface="Trebuchet MS" panose="020B0603020202020204" pitchFamily="34" charset="0"/>
              </a:rPr>
            </a:b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686" y="138546"/>
            <a:ext cx="10475750" cy="858982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Load Balancing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pic>
        <p:nvPicPr>
          <p:cNvPr id="2052" name="Picture 4" descr="Image result for client side load balanc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9" y="3073634"/>
            <a:ext cx="6292254" cy="362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Shape 2"/>
          <p:cNvSpPr txBox="1"/>
          <p:nvPr/>
        </p:nvSpPr>
        <p:spPr>
          <a:xfrm>
            <a:off x="-338707" y="936109"/>
            <a:ext cx="9641167" cy="975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Client </a:t>
            </a:r>
            <a:r>
              <a:rPr lang="en-IN" dirty="0"/>
              <a:t>side load balancer which gives you a lot of control over the behaviour of HTTP and TCP </a:t>
            </a:r>
            <a:r>
              <a:rPr lang="en-IN" dirty="0" smtClean="0"/>
              <a:t>clients. One </a:t>
            </a:r>
            <a:r>
              <a:rPr lang="en-IN" dirty="0"/>
              <a:t>reason for using client-side load balancer can be performance. 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914265" y="2159235"/>
            <a:ext cx="8714645" cy="1100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/>
              <a:t>API’s  </a:t>
            </a:r>
            <a:r>
              <a:rPr lang="en-US" b="1" dirty="0" smtClean="0"/>
              <a:t>for client side load balancing</a:t>
            </a:r>
            <a:endParaRPr lang="en-US" b="1" dirty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Ribbon, Feign </a:t>
            </a:r>
            <a:r>
              <a:rPr lang="en-IN" dirty="0"/>
              <a:t>- Load Balancer using </a:t>
            </a:r>
            <a:r>
              <a:rPr lang="en-IN" dirty="0" smtClean="0"/>
              <a:t>Eureka, </a:t>
            </a:r>
            <a:r>
              <a:rPr lang="en-IN" dirty="0" err="1" smtClean="0"/>
              <a:t>SmartStack</a:t>
            </a:r>
            <a:endParaRPr lang="en-IN" dirty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7172" y="77127"/>
            <a:ext cx="3423787" cy="858982"/>
          </a:xfrm>
        </p:spPr>
        <p:txBody>
          <a:bodyPr/>
          <a:lstStyle/>
          <a:p>
            <a:r>
              <a:rPr lang="en-IN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Circuit Breaker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0" y="936109"/>
            <a:ext cx="12192000" cy="1336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Circuit breaker is a design pattern used in modern software development. </a:t>
            </a:r>
            <a:endParaRPr lang="en-IN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It </a:t>
            </a:r>
            <a:r>
              <a:rPr lang="en-IN" dirty="0"/>
              <a:t>is used to detect failures and encapsulates the logic of preventing a failure from constantly recurring, during maintenance, temporary external system failure or unexpected system </a:t>
            </a:r>
            <a:r>
              <a:rPr lang="en-IN" dirty="0" smtClean="0"/>
              <a:t>difficulties.</a:t>
            </a:r>
            <a:endParaRPr lang="en-IN" dirty="0"/>
          </a:p>
        </p:txBody>
      </p:sp>
      <p:sp>
        <p:nvSpPr>
          <p:cNvPr id="9" name="TextShape 2"/>
          <p:cNvSpPr txBox="1"/>
          <p:nvPr/>
        </p:nvSpPr>
        <p:spPr>
          <a:xfrm>
            <a:off x="2444402" y="2639291"/>
            <a:ext cx="4621417" cy="1100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/>
              <a:t>API’s  </a:t>
            </a:r>
            <a:r>
              <a:rPr lang="en-US" b="1" dirty="0" smtClean="0"/>
              <a:t>for Circuit Breaker</a:t>
            </a:r>
            <a:endParaRPr lang="en-US" b="1" dirty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err="1" smtClean="0"/>
              <a:t>Hystrix</a:t>
            </a:r>
            <a:r>
              <a:rPr lang="en-IN" dirty="0" smtClean="0"/>
              <a:t>, Turbine</a:t>
            </a:r>
            <a:r>
              <a:rPr lang="en-IN" dirty="0"/>
              <a:t>, Failsafe and </a:t>
            </a:r>
            <a:r>
              <a:rPr lang="en-IN" dirty="0" err="1"/>
              <a:t>vertx</a:t>
            </a:r>
            <a:endParaRPr lang="en-IN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4" y="4106947"/>
            <a:ext cx="54864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ircuit breaker microservices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" y="3967504"/>
            <a:ext cx="5636835" cy="200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7172" y="77127"/>
            <a:ext cx="8123373" cy="858982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Centralized configuration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0" y="936108"/>
            <a:ext cx="12192000" cy="3788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we create a central </a:t>
            </a:r>
            <a:r>
              <a:rPr lang="en-IN" dirty="0" err="1"/>
              <a:t>config</a:t>
            </a:r>
            <a:r>
              <a:rPr lang="en-IN" dirty="0"/>
              <a:t> server where all configurable parameters of micro-services are written version </a:t>
            </a:r>
            <a:r>
              <a:rPr lang="en-IN" dirty="0" smtClean="0"/>
              <a:t>controlled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dirty="0" smtClean="0"/>
              <a:t>In traditional application </a:t>
            </a:r>
            <a:r>
              <a:rPr lang="en-IN" dirty="0"/>
              <a:t>we created a properties files where we maintained our configurable </a:t>
            </a:r>
            <a:r>
              <a:rPr lang="en-IN" dirty="0" smtClean="0"/>
              <a:t>parameters,  if </a:t>
            </a:r>
            <a:r>
              <a:rPr lang="en-IN" dirty="0"/>
              <a:t>we changed the parameter values or added or deleted a parameter, we generally needed to restart the application container</a:t>
            </a:r>
            <a:endParaRPr lang="en-IN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The </a:t>
            </a:r>
            <a:r>
              <a:rPr lang="en-IN" dirty="0"/>
              <a:t>benefit of a central </a:t>
            </a:r>
            <a:r>
              <a:rPr lang="en-IN" dirty="0" err="1"/>
              <a:t>config</a:t>
            </a:r>
            <a:r>
              <a:rPr lang="en-IN" dirty="0"/>
              <a:t> server is that if we change a property for a </a:t>
            </a:r>
            <a:r>
              <a:rPr lang="en-IN" dirty="0" smtClean="0"/>
              <a:t>micro service, </a:t>
            </a:r>
            <a:r>
              <a:rPr lang="en-IN" dirty="0"/>
              <a:t>it can reflect that on the fly without redeploying the </a:t>
            </a:r>
            <a:r>
              <a:rPr lang="en-IN" dirty="0" smtClean="0"/>
              <a:t>micro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7172" y="77127"/>
            <a:ext cx="8123373" cy="858982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Centralized configuration </a:t>
            </a:r>
            <a:r>
              <a:rPr lang="en-US" sz="36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Cont</a:t>
            </a: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… 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39339" y="1275082"/>
            <a:ext cx="9394970" cy="1100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 algn="ctr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/>
              <a:t>API’s  </a:t>
            </a:r>
            <a:r>
              <a:rPr lang="en-US" b="1" dirty="0" smtClean="0"/>
              <a:t>for </a:t>
            </a:r>
            <a:r>
              <a:rPr lang="en-US" b="1" dirty="0"/>
              <a:t>Centralized configuration </a:t>
            </a:r>
          </a:p>
          <a:p>
            <a:pPr marL="565200" lvl="1" algn="ctr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err="1"/>
              <a:t>Config</a:t>
            </a:r>
            <a:r>
              <a:rPr lang="en-IN" dirty="0"/>
              <a:t> </a:t>
            </a:r>
            <a:r>
              <a:rPr lang="en-IN" dirty="0" smtClean="0"/>
              <a:t>Server, </a:t>
            </a:r>
            <a:r>
              <a:rPr lang="en-IN" dirty="0"/>
              <a:t>Vault </a:t>
            </a:r>
            <a:r>
              <a:rPr lang="en-IN" dirty="0" smtClean="0"/>
              <a:t>Configuration, </a:t>
            </a:r>
            <a:r>
              <a:rPr lang="en-IN" dirty="0"/>
              <a:t>Zookeeper </a:t>
            </a:r>
            <a:r>
              <a:rPr lang="en-IN" dirty="0" smtClean="0"/>
              <a:t>Configuration,</a:t>
            </a:r>
            <a:r>
              <a:rPr lang="en-IN" dirty="0"/>
              <a:t> Consul Configuration</a:t>
            </a:r>
          </a:p>
        </p:txBody>
      </p:sp>
      <p:pic>
        <p:nvPicPr>
          <p:cNvPr id="4098" name="Picture 2" descr="Image result for Centralized configuration microservi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8" r="18434" b="5090"/>
          <a:stretch/>
        </p:blipFill>
        <p:spPr bwMode="auto">
          <a:xfrm>
            <a:off x="1513321" y="2714564"/>
            <a:ext cx="6647006" cy="306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3512" y="159104"/>
            <a:ext cx="8596440" cy="1320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The Monolith Application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80" y="1479584"/>
            <a:ext cx="5124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7172" y="77127"/>
            <a:ext cx="8123373" cy="858982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API Gateways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0" y="936109"/>
            <a:ext cx="12192000" cy="19456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How </a:t>
            </a:r>
            <a:r>
              <a:rPr lang="en-IN" dirty="0"/>
              <a:t>do the clients of a </a:t>
            </a:r>
            <a:r>
              <a:rPr lang="en-IN" dirty="0" smtClean="0"/>
              <a:t>Micro services-based </a:t>
            </a:r>
            <a:r>
              <a:rPr lang="en-IN" dirty="0"/>
              <a:t>application access the individual services</a:t>
            </a:r>
            <a:r>
              <a:rPr lang="en-IN" dirty="0" smtClean="0"/>
              <a:t>?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Implement </a:t>
            </a:r>
            <a:r>
              <a:rPr lang="en-IN" dirty="0"/>
              <a:t>an API gateway that is the single entry point for all clients. </a:t>
            </a:r>
            <a:endParaRPr lang="en-IN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Centralized Middleware Functionality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dirty="0" smtClean="0"/>
              <a:t>	Authentication, Security, Traffic Control, Logging</a:t>
            </a:r>
            <a:endParaRPr lang="en-IN" dirty="0"/>
          </a:p>
        </p:txBody>
      </p:sp>
      <p:pic>
        <p:nvPicPr>
          <p:cNvPr id="1026" name="Picture 2" descr="An API gateway enables mobile clients of ecommerce app to access the RESTful APIs of its 7 micro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05" y="2464334"/>
            <a:ext cx="4430280" cy="43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4" y="3442088"/>
            <a:ext cx="5990671" cy="30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7172" y="77127"/>
            <a:ext cx="8123373" cy="858982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API Gateways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0" y="936109"/>
            <a:ext cx="12192000" cy="1045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How </a:t>
            </a:r>
            <a:r>
              <a:rPr lang="en-IN" dirty="0"/>
              <a:t>do the clients of a </a:t>
            </a:r>
            <a:r>
              <a:rPr lang="en-IN" dirty="0" smtClean="0"/>
              <a:t>Micro services-based </a:t>
            </a:r>
            <a:r>
              <a:rPr lang="en-IN" dirty="0"/>
              <a:t>application access the individual services</a:t>
            </a:r>
            <a:r>
              <a:rPr lang="en-IN" dirty="0" smtClean="0"/>
              <a:t>?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Implement </a:t>
            </a:r>
            <a:r>
              <a:rPr lang="en-IN" dirty="0"/>
              <a:t>an API gateway that is the single entry point for all clients. </a:t>
            </a:r>
            <a:endParaRPr lang="en-IN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 smtClean="0"/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9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80503"/>
              </p:ext>
            </p:extLst>
          </p:nvPr>
        </p:nvGraphicFramePr>
        <p:xfrm>
          <a:off x="387927" y="1301556"/>
          <a:ext cx="9836728" cy="442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109">
                  <a:extLst>
                    <a:ext uri="{9D8B030D-6E8A-4147-A177-3AD203B41FA5}">
                      <a16:colId xmlns:a16="http://schemas.microsoft.com/office/drawing/2014/main" val="2992201037"/>
                    </a:ext>
                  </a:extLst>
                </a:gridCol>
                <a:gridCol w="5084619">
                  <a:extLst>
                    <a:ext uri="{9D8B030D-6E8A-4147-A177-3AD203B41FA5}">
                      <a16:colId xmlns:a16="http://schemas.microsoft.com/office/drawing/2014/main" val="1255833834"/>
                    </a:ext>
                  </a:extLst>
                </a:gridCol>
              </a:tblGrid>
              <a:tr h="4389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 or API’s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46464"/>
                  </a:ext>
                </a:extLst>
              </a:tr>
              <a:tr h="438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Service registration and Service discovery</a:t>
                      </a:r>
                      <a:endParaRPr lang="en-IN" sz="1800" kern="1200" spc="-1" dirty="0">
                        <a:solidFill>
                          <a:srgbClr val="0070C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Eureka, Cloud Foundry, Zookeeper, Consul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15314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US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Load Balancing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Ribbon, Feign - Load Balancer using Eureka, </a:t>
                      </a:r>
                      <a:r>
                        <a:rPr lang="en-IN" dirty="0" err="1" smtClean="0"/>
                        <a:t>SmartStack</a:t>
                      </a:r>
                      <a:endParaRPr lang="en-IN" dirty="0" smtClean="0"/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81340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IN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Circuit Breaker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Hystrix</a:t>
                      </a:r>
                      <a:r>
                        <a:rPr lang="en-IN" dirty="0" smtClean="0"/>
                        <a:t>, Turbine, Failsafe and </a:t>
                      </a:r>
                      <a:r>
                        <a:rPr lang="en-IN" dirty="0" err="1" smtClean="0"/>
                        <a:t>vertx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13215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US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Centralized configuration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 Server, Vault Configuration, Zookeeper Configuration, Consul Configuration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7789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US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API Gateways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Apigee</a:t>
                      </a:r>
                      <a:r>
                        <a:rPr lang="en-IN" dirty="0" smtClean="0"/>
                        <a:t>, ZULL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9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978" y="2659953"/>
            <a:ext cx="1290186" cy="132048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6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4099556" cy="7007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Software Monolith</a:t>
            </a:r>
          </a:p>
          <a:p>
            <a:pPr>
              <a:lnSpc>
                <a:spcPct val="100000"/>
              </a:lnSpc>
            </a:pPr>
            <a:endParaRPr lang="en-US" sz="3600" spc="-1" dirty="0">
              <a:solidFill>
                <a:srgbClr val="90C226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47560" y="1591560"/>
            <a:ext cx="5976070" cy="115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 smtClean="0">
                <a:latin typeface="Trebuchet MS" panose="020B0603020202020204" pitchFamily="34" charset="0"/>
              </a:rPr>
              <a:t>One </a:t>
            </a:r>
            <a:r>
              <a:rPr lang="en-IN" dirty="0">
                <a:latin typeface="Trebuchet MS" panose="020B0603020202020204" pitchFamily="34" charset="0"/>
              </a:rPr>
              <a:t>build and deployment </a:t>
            </a:r>
            <a:r>
              <a:rPr lang="en-IN" dirty="0" smtClean="0">
                <a:latin typeface="Trebuchet MS" panose="020B0603020202020204" pitchFamily="34" charset="0"/>
              </a:rPr>
              <a:t>unit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One code </a:t>
            </a:r>
            <a:r>
              <a:rPr lang="en-US" dirty="0" smtClean="0">
                <a:latin typeface="Trebuchet MS" panose="020B0603020202020204" pitchFamily="34" charset="0"/>
              </a:rPr>
              <a:t>base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One technology stack (Linux, JVM, Tomcat, Libraries) 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pic>
        <p:nvPicPr>
          <p:cNvPr id="5" name="Picture 2" descr="Image result for monolithi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1" y="0"/>
            <a:ext cx="5049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677160" y="4360658"/>
            <a:ext cx="5976070" cy="16020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Simple scaling model for </a:t>
            </a:r>
            <a:r>
              <a:rPr lang="en-IN" dirty="0" smtClean="0">
                <a:latin typeface="Trebuchet MS" panose="020B0603020202020204" pitchFamily="34" charset="0"/>
              </a:rPr>
              <a:t>operations</a:t>
            </a:r>
            <a:endParaRPr lang="en-IN" dirty="0">
              <a:latin typeface="Trebuchet MS" panose="020B0603020202020204" pitchFamily="34" charset="0"/>
            </a:endParaRPr>
          </a:p>
          <a:p>
            <a:pPr marL="889200" lvl="2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just run multiple copies behind a load balancer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3952" y="3474532"/>
            <a:ext cx="4099556" cy="7007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4089859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0"/>
            <a:ext cx="8596440" cy="941696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Problems of Software Monoliths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0" y="941695"/>
            <a:ext cx="2210937" cy="1842447"/>
          </a:xfrm>
          <a:prstGeom prst="rect">
            <a:avLst/>
          </a:prstGeom>
        </p:spPr>
      </p:pic>
      <p:sp>
        <p:nvSpPr>
          <p:cNvPr id="5" name="TextShape 2"/>
          <p:cNvSpPr txBox="1"/>
          <p:nvPr/>
        </p:nvSpPr>
        <p:spPr>
          <a:xfrm>
            <a:off x="3092813" y="941695"/>
            <a:ext cx="5976070" cy="1842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Overloads your IDE and container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Slow down development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Refactoring </a:t>
            </a:r>
            <a:r>
              <a:rPr lang="en-US" dirty="0" smtClean="0">
                <a:latin typeface="Trebuchet MS" panose="020B0603020202020204" pitchFamily="34" charset="0"/>
              </a:rPr>
              <a:t>and builds </a:t>
            </a:r>
            <a:r>
              <a:rPr lang="en-US" dirty="0">
                <a:latin typeface="Trebuchet MS" panose="020B0603020202020204" pitchFamily="34" charset="0"/>
              </a:rPr>
              <a:t>take hours 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T</a:t>
            </a:r>
            <a:r>
              <a:rPr lang="en-IN" dirty="0" smtClean="0">
                <a:latin typeface="Trebuchet MS" panose="020B0603020202020204" pitchFamily="34" charset="0"/>
              </a:rPr>
              <a:t>esting </a:t>
            </a:r>
            <a:r>
              <a:rPr lang="en-IN" dirty="0">
                <a:latin typeface="Trebuchet MS" panose="020B0603020202020204" pitchFamily="34" charset="0"/>
              </a:rPr>
              <a:t>in continuous integration takes </a:t>
            </a:r>
            <a:r>
              <a:rPr lang="en-IN" dirty="0"/>
              <a:t>days 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677160" y="3283890"/>
            <a:ext cx="5976070" cy="8254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2052" name="Picture 4" descr="Image result for monolithic architecture Scaling is limi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6" y="3786949"/>
            <a:ext cx="2210936" cy="18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/>
          <p:cNvSpPr txBox="1"/>
          <p:nvPr/>
        </p:nvSpPr>
        <p:spPr>
          <a:xfrm>
            <a:off x="677158" y="3786949"/>
            <a:ext cx="6774518" cy="21566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Huge and intimidating code base for </a:t>
            </a:r>
            <a:r>
              <a:rPr lang="en-IN" dirty="0" smtClean="0">
                <a:latin typeface="Trebuchet MS" panose="020B0603020202020204" pitchFamily="34" charset="0"/>
              </a:rPr>
              <a:t>developers</a:t>
            </a:r>
            <a:endParaRPr lang="en-US" dirty="0">
              <a:latin typeface="Trebuchet MS" panose="020B060302020202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Scaling is limited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 smtClean="0">
                <a:latin typeface="Trebuchet MS" panose="020B0603020202020204" pitchFamily="34" charset="0"/>
              </a:rPr>
              <a:t>Running </a:t>
            </a:r>
            <a:r>
              <a:rPr lang="en-IN" dirty="0">
                <a:latin typeface="Trebuchet MS" panose="020B0603020202020204" pitchFamily="34" charset="0"/>
              </a:rPr>
              <a:t>a copy of the whole system is resource-intense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Increase </a:t>
            </a:r>
            <a:r>
              <a:rPr lang="en-US" dirty="0">
                <a:latin typeface="Trebuchet MS" panose="020B0603020202020204" pitchFamily="34" charset="0"/>
              </a:rPr>
              <a:t>“tight coupling” between </a:t>
            </a:r>
            <a:r>
              <a:rPr lang="en-US" dirty="0" smtClean="0">
                <a:latin typeface="Trebuchet MS" panose="020B0603020202020204" pitchFamily="34" charset="0"/>
              </a:rPr>
              <a:t>components, </a:t>
            </a:r>
            <a:r>
              <a:rPr lang="en-US" dirty="0">
                <a:latin typeface="Trebuchet MS" panose="020B0603020202020204" pitchFamily="34" charset="0"/>
              </a:rPr>
              <a:t>As codebase increases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77160" y="846161"/>
            <a:ext cx="8596440" cy="3880440"/>
          </a:xfrm>
        </p:spPr>
        <p:txBody>
          <a:bodyPr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>
                <a:latin typeface="Trebuchet MS" panose="020B0603020202020204" pitchFamily="34" charset="0"/>
              </a:rPr>
              <a:t>Re-deploying means halting the whole system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>
                <a:latin typeface="Trebuchet MS" panose="020B0603020202020204" pitchFamily="34" charset="0"/>
              </a:rPr>
              <a:t>Long </a:t>
            </a:r>
            <a:r>
              <a:rPr lang="en-IN" sz="1800" dirty="0" smtClean="0">
                <a:latin typeface="Trebuchet MS" panose="020B0603020202020204" pitchFamily="34" charset="0"/>
              </a:rPr>
              <a:t>Build/Test/Release </a:t>
            </a:r>
            <a:r>
              <a:rPr lang="en-IN" sz="1800" dirty="0">
                <a:latin typeface="Trebuchet MS" panose="020B0603020202020204" pitchFamily="34" charset="0"/>
              </a:rPr>
              <a:t>cycle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latin typeface="Trebuchet MS" panose="020B0603020202020204" pitchFamily="34" charset="0"/>
              </a:rPr>
              <a:t>Operation is nightmare</a:t>
            </a:r>
          </a:p>
          <a:p>
            <a:pPr marL="889200" lvl="2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dirty="0">
                <a:latin typeface="Trebuchet MS" panose="020B0603020202020204" pitchFamily="34" charset="0"/>
              </a:rPr>
              <a:t>Module X is failing who is the owner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latin typeface="Trebuchet MS" panose="020B0603020202020204" pitchFamily="34" charset="0"/>
              </a:rPr>
              <a:t>New release takes </a:t>
            </a:r>
            <a:r>
              <a:rPr lang="en-US" sz="1800" dirty="0" smtClean="0">
                <a:latin typeface="Trebuchet MS" panose="020B0603020202020204" pitchFamily="34" charset="0"/>
              </a:rPr>
              <a:t>months and long </a:t>
            </a:r>
            <a:r>
              <a:rPr lang="en-US" sz="1800" dirty="0">
                <a:latin typeface="Trebuchet MS" panose="020B0603020202020204" pitchFamily="34" charset="0"/>
              </a:rPr>
              <a:t>time to add new future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118161"/>
            <a:ext cx="8596440" cy="728000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Problems of Software Monoliths Cont.…</a:t>
            </a:r>
          </a:p>
        </p:txBody>
      </p:sp>
    </p:spTree>
    <p:extLst>
      <p:ext uri="{BB962C8B-B14F-4D97-AF65-F5344CB8AC3E}">
        <p14:creationId xmlns:p14="http://schemas.microsoft.com/office/powerpoint/2010/main" val="37735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118161"/>
            <a:ext cx="8596440" cy="728000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Therefore, Microservices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/>
          </p:nvPr>
        </p:nvSpPr>
        <p:spPr>
          <a:xfrm>
            <a:off x="677160" y="982637"/>
            <a:ext cx="8596440" cy="5691118"/>
          </a:xfrm>
        </p:spPr>
        <p:txBody>
          <a:bodyPr/>
          <a:lstStyle/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nl-NL" sz="2400" u="sng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Definitions </a:t>
            </a:r>
            <a:r>
              <a:rPr lang="nl-NL" sz="2400" u="sng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of </a:t>
            </a:r>
            <a:r>
              <a:rPr lang="nl-NL" sz="2400" u="sng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microservices</a:t>
            </a:r>
            <a:endParaRPr lang="en-IN" sz="2400" u="sng" kern="1200" dirty="0" smtClean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kern="1200" dirty="0" smtClean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Microservice </a:t>
            </a:r>
            <a:r>
              <a:rPr lang="en-IN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architecture - also known as the Microservice - is an architectural style that structures an application as a collection of loosely coupled services, which implement business </a:t>
            </a: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capabilities</a:t>
            </a:r>
          </a:p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kern="120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Functional </a:t>
            </a:r>
            <a:r>
              <a:rPr lang="en-IN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system decomposition into manageable and independently deployable </a:t>
            </a: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components</a:t>
            </a:r>
          </a:p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kern="120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l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Microservice</a:t>
            </a:r>
            <a:r>
              <a:rPr lang="en-IN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 architecture is a method of developing software applications as a suite of independently deployable, small, modular services in which each service runs a unique process and communicates through a well-defined, lightweight mechanism to serve a business goal.</a:t>
            </a:r>
            <a:endParaRPr lang="en-US" kern="120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9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127" y="2295258"/>
            <a:ext cx="10222172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Characteristics of Microservices</a:t>
            </a:r>
            <a:endParaRPr lang="en-US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4791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672047"/>
            <a:ext cx="8596440" cy="728000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Small and focused on doing one </a:t>
            </a: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thing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575713" y="2019871"/>
            <a:ext cx="5976070" cy="1842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Size matters (not)</a:t>
            </a:r>
            <a:endParaRPr lang="nl-NL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dirty="0">
                <a:latin typeface="Trebuchet MS" panose="020B0603020202020204" pitchFamily="34" charset="0"/>
              </a:rPr>
              <a:t>It’s not about lines of code used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Small enough to be handled by a single team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2019871"/>
            <a:ext cx="2898553" cy="31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391120"/>
            <a:ext cx="8596440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Autonomous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375701" y="1364782"/>
            <a:ext cx="5976070" cy="39032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Is a separate </a:t>
            </a:r>
            <a:r>
              <a:rPr lang="en-US" dirty="0" smtClean="0">
                <a:latin typeface="Trebuchet MS" panose="020B0603020202020204" pitchFamily="34" charset="0"/>
              </a:rPr>
              <a:t>entity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Make changes to service and deploy without changing anything else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Microservices are autonomous services that take full responsibility for one business capability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Full responsibility includes presentation, API, data storage and business logic. 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2" y="1671856"/>
            <a:ext cx="3229032" cy="30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1651</TotalTime>
  <Words>701</Words>
  <Application>Microsoft Office PowerPoint</Application>
  <PresentationFormat>Widescreen</PresentationFormat>
  <Paragraphs>137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Facet</vt:lpstr>
      <vt:lpstr>PowerPoint Presentation</vt:lpstr>
      <vt:lpstr>The Monolith Application</vt:lpstr>
      <vt:lpstr>PowerPoint Presentation</vt:lpstr>
      <vt:lpstr>Problems of Software Monoliths</vt:lpstr>
      <vt:lpstr>Problems of Software Monoliths Cont.…</vt:lpstr>
      <vt:lpstr>Therefore, Microservices</vt:lpstr>
      <vt:lpstr>PowerPoint Presentation</vt:lpstr>
      <vt:lpstr>Small and focused on doing one thing</vt:lpstr>
      <vt:lpstr>Autonomous</vt:lpstr>
      <vt:lpstr>Key Benefits</vt:lpstr>
      <vt:lpstr>PowerPoint Presentation</vt:lpstr>
      <vt:lpstr>Basic characteristic of micro services</vt:lpstr>
      <vt:lpstr>Frameworks to build micro services</vt:lpstr>
      <vt:lpstr>Service registration and Service discovery</vt:lpstr>
      <vt:lpstr>Service registration and Service discovery  Cont.… </vt:lpstr>
      <vt:lpstr>Load Balancing</vt:lpstr>
      <vt:lpstr>Circuit Breaker</vt:lpstr>
      <vt:lpstr>Centralized configuration</vt:lpstr>
      <vt:lpstr>Centralized configuration Cont… </vt:lpstr>
      <vt:lpstr>API Gateways</vt:lpstr>
      <vt:lpstr>API Gateways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subject/>
  <dc:creator>Ramesh</dc:creator>
  <dc:description/>
  <cp:lastModifiedBy>Ramesh</cp:lastModifiedBy>
  <cp:revision>272</cp:revision>
  <dcterms:created xsi:type="dcterms:W3CDTF">2017-05-06T14:12:19Z</dcterms:created>
  <dcterms:modified xsi:type="dcterms:W3CDTF">2017-11-01T12:10:53Z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