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  <p:sldMasterId id="2147483698" r:id="rId2"/>
    <p:sldMasterId id="2147483710" r:id="rId3"/>
    <p:sldMasterId id="2147483722" r:id="rId4"/>
    <p:sldMasterId id="2147483734" r:id="rId5"/>
    <p:sldMasterId id="2147483746" r:id="rId6"/>
    <p:sldMasterId id="2147483758" r:id="rId7"/>
    <p:sldMasterId id="2147483770" r:id="rId8"/>
    <p:sldMasterId id="2147483782" r:id="rId9"/>
    <p:sldMasterId id="2147483794" r:id="rId10"/>
    <p:sldMasterId id="2147483806" r:id="rId11"/>
    <p:sldMasterId id="2147483818" r:id="rId12"/>
    <p:sldMasterId id="2147483842" r:id="rId13"/>
    <p:sldMasterId id="2147483854" r:id="rId14"/>
    <p:sldMasterId id="2147483890" r:id="rId15"/>
    <p:sldMasterId id="2147483902" r:id="rId16"/>
    <p:sldMasterId id="2147483914" r:id="rId17"/>
    <p:sldMasterId id="2147483926" r:id="rId18"/>
    <p:sldMasterId id="2147483938" r:id="rId19"/>
  </p:sldMasterIdLst>
  <p:notesMasterIdLst>
    <p:notesMasterId r:id="rId41"/>
  </p:notesMasterIdLst>
  <p:sldIdLst>
    <p:sldId id="256" r:id="rId20"/>
    <p:sldId id="261" r:id="rId21"/>
    <p:sldId id="262" r:id="rId22"/>
    <p:sldId id="263" r:id="rId23"/>
    <p:sldId id="264" r:id="rId24"/>
    <p:sldId id="269" r:id="rId25"/>
    <p:sldId id="266" r:id="rId26"/>
    <p:sldId id="267" r:id="rId27"/>
    <p:sldId id="270" r:id="rId28"/>
    <p:sldId id="287" r:id="rId29"/>
    <p:sldId id="272" r:id="rId30"/>
    <p:sldId id="291" r:id="rId31"/>
    <p:sldId id="288" r:id="rId32"/>
    <p:sldId id="271" r:id="rId33"/>
    <p:sldId id="293" r:id="rId34"/>
    <p:sldId id="294" r:id="rId35"/>
    <p:sldId id="277" r:id="rId36"/>
    <p:sldId id="278" r:id="rId37"/>
    <p:sldId id="282" r:id="rId38"/>
    <p:sldId id="285" r:id="rId39"/>
    <p:sldId id="286" r:id="rId4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0" Type="http://schemas.openxmlformats.org/officeDocument/2006/relationships/slide" Target="slides/slide1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7CA5-A63C-4FAB-8F10-3AD0D6B28B9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1AA3A-8F76-430A-83FE-4D868581B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2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8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1AA3A-8F76-430A-83FE-4D868581BF0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6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4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6826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747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8923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5201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829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88955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19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057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30337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3849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1017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330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337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5409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890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6899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6480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489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30636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8966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439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828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3200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8423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225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21613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7973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62282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87457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839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3519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548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06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22009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84241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513982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142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97095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2439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05378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5321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0287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139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22867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0698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09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62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0523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3896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05238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62827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942256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4149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50374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1394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0682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67126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584719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83222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2007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284238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873540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9956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09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19009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2691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9077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037364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80820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36978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9263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565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69859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6219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930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310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74568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8075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15060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10714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33678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412750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93088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5072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57142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94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73657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69193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65873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5300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77410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340450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849569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37933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80437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6825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012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34290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09515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5384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57383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5423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20918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21215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757587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07639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44999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7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499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88914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74136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71457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41271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86489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4551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5665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355437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36790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332141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8958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8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430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75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1825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332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051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387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19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24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782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447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115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514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758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9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652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4515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265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8908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99146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04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558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4475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678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129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17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155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1049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2118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73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443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02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0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5897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177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891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9477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68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819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0784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20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245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993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53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9701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36592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319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35077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2283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557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2685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1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143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1141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9023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081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3172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8329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08550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7949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434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449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602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57183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17581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3240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3268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771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6979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9636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34708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6365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3742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0295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095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5683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5564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7609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C96C-6A72-4DBC-A7D8-8954B22CE8AF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47AA-470E-454A-94DB-95EDC5944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988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9336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79129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0044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6618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2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84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3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24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3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25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24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34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7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92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6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75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84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1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2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2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8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0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5.xml"/><Relationship Id="rId7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6.jpeg"/><Relationship Id="rId5" Type="http://schemas.openxmlformats.org/officeDocument/2006/relationships/slide" Target="slide18.xml"/><Relationship Id="rId10" Type="http://schemas.openxmlformats.org/officeDocument/2006/relationships/image" Target="../media/image9.png"/><Relationship Id="rId4" Type="http://schemas.openxmlformats.org/officeDocument/2006/relationships/slide" Target="slide16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4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eldung.com/spring-cloud-netflix-eureka" TargetMode="External"/><Relationship Id="rId3" Type="http://schemas.openxmlformats.org/officeDocument/2006/relationships/hyperlink" Target="http://www.kennybastani.com/2015/07/spring-cloud-docker-microservices.html" TargetMode="External"/><Relationship Id="rId7" Type="http://schemas.openxmlformats.org/officeDocument/2006/relationships/hyperlink" Target="https://dzone.com/articles/service-discovery-in-a-microservices-architecture-1" TargetMode="External"/><Relationship Id="rId2" Type="http://schemas.openxmlformats.org/officeDocument/2006/relationships/slideLayout" Target="../slideLayouts/slideLayout122.xml"/><Relationship Id="rId1" Type="http://schemas.openxmlformats.org/officeDocument/2006/relationships/themeOverride" Target="../theme/themeOverride13.xml"/><Relationship Id="rId6" Type="http://schemas.openxmlformats.org/officeDocument/2006/relationships/hyperlink" Target="https://technologyconversations.com/2015/09/08/service-discovery-zookeeper-vs-etcd-vs-consul/" TargetMode="External"/><Relationship Id="rId11" Type="http://schemas.openxmlformats.org/officeDocument/2006/relationships/hyperlink" Target="https://www.nginx.com/blog/microservices-api-gateways-part-1-why-an-api-gateway/" TargetMode="External"/><Relationship Id="rId5" Type="http://schemas.openxmlformats.org/officeDocument/2006/relationships/hyperlink" Target="http://wildfly-swarm.io/generator/" TargetMode="External"/><Relationship Id="rId10" Type="http://schemas.openxmlformats.org/officeDocument/2006/relationships/hyperlink" Target="https://fernandoabcampos.wordpress.com/category/enableeurekaserver/" TargetMode="External"/><Relationship Id="rId4" Type="http://schemas.openxmlformats.org/officeDocument/2006/relationships/hyperlink" Target="http://bits-and-kites.blogspot.in/2014/10/spring-cloud-eureka-server.html" TargetMode="External"/><Relationship Id="rId9" Type="http://schemas.openxmlformats.org/officeDocument/2006/relationships/hyperlink" Target="https://dzone.com/articles/spring-cloud-netflix-load-balancer-with-ribbonfei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5.xml"/><Relationship Id="rId1" Type="http://schemas.openxmlformats.org/officeDocument/2006/relationships/themeOverride" Target="../theme/themeOverride14.xml"/><Relationship Id="rId5" Type="http://schemas.openxmlformats.org/officeDocument/2006/relationships/slide" Target="slide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6.xml"/><Relationship Id="rId1" Type="http://schemas.openxmlformats.org/officeDocument/2006/relationships/themeOverride" Target="../theme/themeOverride15.xml"/><Relationship Id="rId5" Type="http://schemas.openxmlformats.org/officeDocument/2006/relationships/slide" Target="slide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7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8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9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06582" y="2404440"/>
            <a:ext cx="8567018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Microservices </a:t>
            </a:r>
            <a:r>
              <a:rPr lang="en-US" sz="5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- Quick Bite  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241789"/>
            <a:ext cx="7746222" cy="10944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endParaRPr lang="en-IN" sz="18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Ramesh </a:t>
            </a:r>
            <a:r>
              <a:rPr lang="en-IN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Maharaddi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391120"/>
            <a:ext cx="2727222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Challenges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656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ACID properties do not spam multiple </a:t>
            </a:r>
            <a:r>
              <a:rPr lang="en-US" dirty="0" smtClean="0">
                <a:latin typeface="Trebuchet MS" panose="020B0603020202020204" pitchFamily="34" charset="0"/>
              </a:rPr>
              <a:t>services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486654"/>
            <a:ext cx="7443258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Frameworks to build micro services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40670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Frameworks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dirty="0">
                <a:latin typeface="Trebuchet MS" panose="020B0603020202020204" pitchFamily="34" charset="0"/>
              </a:rPr>
              <a:t>Spring Boot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wildfly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swarm</a:t>
            </a:r>
            <a:endParaRPr lang="en-IN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bootique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err="1">
                <a:latin typeface="Trebuchet MS" panose="020B0603020202020204" pitchFamily="34" charset="0"/>
              </a:rPr>
              <a:t>Dropwizard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Play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Django</a:t>
            </a: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There are many framework to build the micro services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44642" y="1601055"/>
            <a:ext cx="7701881" cy="5133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978610" y="1597576"/>
            <a:ext cx="1540916" cy="51677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39127" y="1303458"/>
            <a:ext cx="116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Clients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>
            <a:off x="2232142" y="1764684"/>
            <a:ext cx="955963" cy="39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/>
              <a:t>API </a:t>
            </a:r>
            <a:r>
              <a:rPr lang="en-US" b="1" dirty="0" smtClean="0"/>
              <a:t>Gateway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52762" y="57400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78609" y="636481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Balancing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2762" y="607041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69466" y="1777687"/>
            <a:ext cx="1510145" cy="6234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hlinkClick r:id="rId3" action="ppaction://hlinksldjump"/>
              </a:rPr>
              <a:t>Config</a:t>
            </a:r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b="1" dirty="0">
                <a:solidFill>
                  <a:schemeClr val="tx1"/>
                </a:solidFill>
                <a:hlinkClick r:id="rId3" action="ppaction://hlinksldjump"/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56623" y="1777687"/>
            <a:ext cx="1510145" cy="6234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linkClick r:id="rId4" action="ppaction://hlinksldjump"/>
              </a:rPr>
              <a:t>Registry / Discovery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76190" y="1750180"/>
            <a:ext cx="1510145" cy="6234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linkClick r:id="rId5" action="ppaction://hlinksldjump"/>
              </a:rPr>
              <a:t>Circuit Breaker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42" y="506530"/>
            <a:ext cx="1000991" cy="667327"/>
          </a:xfrm>
          <a:prstGeom prst="rect">
            <a:avLst/>
          </a:prstGeom>
        </p:spPr>
      </p:pic>
      <p:sp>
        <p:nvSpPr>
          <p:cNvPr id="3" name="Snip Diagonal Corner Rectangle 2"/>
          <p:cNvSpPr/>
          <p:nvPr/>
        </p:nvSpPr>
        <p:spPr>
          <a:xfrm>
            <a:off x="4614872" y="479024"/>
            <a:ext cx="3554594" cy="734291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Dashboards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(Registry, Health)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3776" y="2807624"/>
            <a:ext cx="7273636" cy="0"/>
          </a:xfrm>
          <a:prstGeom prst="line">
            <a:avLst/>
          </a:prstGeom>
          <a:ln w="127000" cap="flat" cmpd="dbl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153776" y="2915961"/>
            <a:ext cx="7451188" cy="3615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/>
          <p:cNvGrpSpPr/>
          <p:nvPr/>
        </p:nvGrpSpPr>
        <p:grpSpPr>
          <a:xfrm>
            <a:off x="4614872" y="3191885"/>
            <a:ext cx="1333234" cy="3021956"/>
            <a:chOff x="4645531" y="3148161"/>
            <a:chExt cx="1333234" cy="3021956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4692738" y="5313136"/>
              <a:ext cx="1151573" cy="856981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IN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45531" y="3148161"/>
              <a:ext cx="1333234" cy="175721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Snip Same Side Corner Rectangle 40"/>
            <p:cNvSpPr/>
            <p:nvPr/>
          </p:nvSpPr>
          <p:spPr>
            <a:xfrm>
              <a:off x="4732306" y="3233677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Snip Same Side Corner Rectangle 41"/>
            <p:cNvSpPr/>
            <p:nvPr/>
          </p:nvSpPr>
          <p:spPr>
            <a:xfrm>
              <a:off x="4847814" y="3373315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Snip Same Side Corner Rectangle 42"/>
            <p:cNvSpPr/>
            <p:nvPr/>
          </p:nvSpPr>
          <p:spPr>
            <a:xfrm>
              <a:off x="4991158" y="3501489"/>
              <a:ext cx="886265" cy="59854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 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00160" y="4256333"/>
              <a:ext cx="1250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Load Balanced</a:t>
              </a:r>
              <a:endParaRPr lang="en-IN" sz="1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83024" y="3186600"/>
            <a:ext cx="1333234" cy="3021956"/>
            <a:chOff x="4645531" y="3148161"/>
            <a:chExt cx="1333234" cy="3021956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4692738" y="5313136"/>
              <a:ext cx="1151573" cy="856981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IN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645531" y="3148161"/>
              <a:ext cx="1333234" cy="175721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Snip Same Side Corner Rectangle 50"/>
            <p:cNvSpPr/>
            <p:nvPr/>
          </p:nvSpPr>
          <p:spPr>
            <a:xfrm>
              <a:off x="4732306" y="3233677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Snip Same Side Corner Rectangle 51"/>
            <p:cNvSpPr/>
            <p:nvPr/>
          </p:nvSpPr>
          <p:spPr>
            <a:xfrm>
              <a:off x="4847814" y="3373315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Snip Same Side Corner Rectangle 52"/>
            <p:cNvSpPr/>
            <p:nvPr/>
          </p:nvSpPr>
          <p:spPr>
            <a:xfrm>
              <a:off x="4991158" y="3501489"/>
              <a:ext cx="886265" cy="628706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 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00160" y="4256333"/>
              <a:ext cx="1250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hlinkClick r:id="rId7" action="ppaction://hlinksldjump"/>
                </a:rPr>
                <a:t>Load Balanced</a:t>
              </a:r>
              <a:endParaRPr lang="en-IN" sz="14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85189" y="3048454"/>
            <a:ext cx="1333234" cy="1027099"/>
            <a:chOff x="4645531" y="3148161"/>
            <a:chExt cx="1333234" cy="1027099"/>
          </a:xfrm>
        </p:grpSpPr>
        <p:sp>
          <p:nvSpPr>
            <p:cNvPr id="58" name="Rounded Rectangle 57"/>
            <p:cNvSpPr/>
            <p:nvPr/>
          </p:nvSpPr>
          <p:spPr>
            <a:xfrm>
              <a:off x="4645531" y="3148161"/>
              <a:ext cx="1333234" cy="10270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Snip Same Side Corner Rectangle 58"/>
            <p:cNvSpPr/>
            <p:nvPr/>
          </p:nvSpPr>
          <p:spPr>
            <a:xfrm>
              <a:off x="4732306" y="3233677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Snip Same Side Corner Rectangle 59"/>
            <p:cNvSpPr/>
            <p:nvPr/>
          </p:nvSpPr>
          <p:spPr>
            <a:xfrm>
              <a:off x="4847814" y="3373315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Snip Same Side Corner Rectangle 60"/>
            <p:cNvSpPr/>
            <p:nvPr/>
          </p:nvSpPr>
          <p:spPr>
            <a:xfrm>
              <a:off x="4991158" y="3501489"/>
              <a:ext cx="886265" cy="606358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 C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Flowchart: Magnetic Disk 93"/>
          <p:cNvSpPr/>
          <p:nvPr/>
        </p:nvSpPr>
        <p:spPr>
          <a:xfrm>
            <a:off x="10346251" y="3120518"/>
            <a:ext cx="1076022" cy="67993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cxnSp>
        <p:nvCxnSpPr>
          <p:cNvPr id="97" name="Straight Arrow Connector 96"/>
          <p:cNvCxnSpPr>
            <a:stCxn id="58" idx="3"/>
          </p:cNvCxnSpPr>
          <p:nvPr/>
        </p:nvCxnSpPr>
        <p:spPr>
          <a:xfrm flipV="1">
            <a:off x="10018423" y="3562003"/>
            <a:ext cx="357618" cy="1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870856" y="4783014"/>
            <a:ext cx="581274" cy="0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801691" y="3582663"/>
            <a:ext cx="970273" cy="1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2"/>
          </p:cNvCxnSpPr>
          <p:nvPr/>
        </p:nvCxnSpPr>
        <p:spPr>
          <a:xfrm>
            <a:off x="9351806" y="4075553"/>
            <a:ext cx="0" cy="422237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Magnetic Disk 113"/>
          <p:cNvSpPr/>
          <p:nvPr/>
        </p:nvSpPr>
        <p:spPr>
          <a:xfrm>
            <a:off x="10407332" y="4328464"/>
            <a:ext cx="1076022" cy="67993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15" name="Flowchart: Magnetic Disk 114"/>
          <p:cNvSpPr/>
          <p:nvPr/>
        </p:nvSpPr>
        <p:spPr>
          <a:xfrm>
            <a:off x="10452130" y="5514574"/>
            <a:ext cx="1076022" cy="67993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519526" y="4300057"/>
            <a:ext cx="534918" cy="0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ctrTitle"/>
          </p:nvPr>
        </p:nvSpPr>
        <p:spPr>
          <a:xfrm>
            <a:off x="150686" y="416832"/>
            <a:ext cx="6332338" cy="86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Architecture of an Microservices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1" y="2003010"/>
            <a:ext cx="1081088" cy="82902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34" y="3056060"/>
            <a:ext cx="876190" cy="1619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466" y="4899137"/>
            <a:ext cx="780952" cy="1352381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V="1">
            <a:off x="1099291" y="3833286"/>
            <a:ext cx="910647" cy="1125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190509" y="2348808"/>
            <a:ext cx="806301" cy="1124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010632" y="5584785"/>
            <a:ext cx="910647" cy="1125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401244" y="5100828"/>
            <a:ext cx="10765" cy="385815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nip Same Side Corner Rectangle 103"/>
          <p:cNvSpPr/>
          <p:nvPr/>
        </p:nvSpPr>
        <p:spPr>
          <a:xfrm>
            <a:off x="8958111" y="4497790"/>
            <a:ext cx="886265" cy="674484"/>
          </a:xfrm>
          <a:prstGeom prst="snip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Micro Service 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6" name="Snip Same Side Corner Rectangle 105"/>
          <p:cNvSpPr/>
          <p:nvPr/>
        </p:nvSpPr>
        <p:spPr>
          <a:xfrm>
            <a:off x="9009266" y="5514574"/>
            <a:ext cx="886265" cy="679930"/>
          </a:xfrm>
          <a:prstGeom prst="snip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Micro Service E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70856" y="5924750"/>
            <a:ext cx="581274" cy="7127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0" idx="0"/>
          </p:cNvCxnSpPr>
          <p:nvPr/>
        </p:nvCxnSpPr>
        <p:spPr>
          <a:xfrm>
            <a:off x="6828651" y="1173857"/>
            <a:ext cx="2612" cy="576323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137955" y="1169090"/>
            <a:ext cx="2612" cy="576323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61763" y="2364713"/>
            <a:ext cx="2612" cy="433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857217" y="2317081"/>
            <a:ext cx="2612" cy="433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" idx="2"/>
          </p:cNvCxnSpPr>
          <p:nvPr/>
        </p:nvCxnSpPr>
        <p:spPr>
          <a:xfrm>
            <a:off x="8924538" y="1173857"/>
            <a:ext cx="2611" cy="57155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924537" y="2309507"/>
            <a:ext cx="2611" cy="429418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069462" y="4970795"/>
            <a:ext cx="10765" cy="385815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212652" y="4984113"/>
            <a:ext cx="10765" cy="385815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86" y="335702"/>
            <a:ext cx="2941862" cy="728000"/>
          </a:xfrm>
        </p:spPr>
        <p:txBody>
          <a:bodyPr/>
          <a:lstStyle/>
          <a:p>
            <a:r>
              <a:rPr lang="en-IN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Components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35928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Centralized </a:t>
            </a:r>
            <a:r>
              <a:rPr lang="en-US" sz="2400" dirty="0"/>
              <a:t>configuration</a:t>
            </a:r>
            <a:endParaRPr lang="en-US" sz="2400" dirty="0"/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 smtClean="0"/>
              <a:t>Service </a:t>
            </a:r>
            <a:r>
              <a:rPr lang="en-US" sz="2400" dirty="0"/>
              <a:t>registration and Service discovery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Client side load balancing 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400" dirty="0"/>
              <a:t>Circuit Breaker</a:t>
            </a:r>
          </a:p>
          <a:p>
            <a:pPr marL="850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 smtClean="0"/>
              <a:t>API </a:t>
            </a:r>
            <a:r>
              <a:rPr lang="en-US" sz="2400" dirty="0" smtClean="0"/>
              <a:t>Gateways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04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360" y="248792"/>
            <a:ext cx="8596440" cy="6415243"/>
          </a:xfrm>
        </p:spPr>
        <p:txBody>
          <a:bodyPr/>
          <a:lstStyle/>
          <a:p>
            <a:r>
              <a:rPr lang="en-IN" i="1" dirty="0"/>
              <a:t>Yelp, Airbnb, Stripe and Netflix.</a:t>
            </a:r>
            <a:endParaRPr lang="en-IN" sz="2000" dirty="0" smtClean="0">
              <a:hlinkClick r:id="rId3"/>
            </a:endParaRPr>
          </a:p>
          <a:p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www.kennybastani.com/2015/07/spring-cloud-docker-microservices.html</a:t>
            </a:r>
            <a:endParaRPr lang="en-IN" sz="2000" dirty="0" smtClean="0"/>
          </a:p>
          <a:p>
            <a:r>
              <a:rPr lang="en-IN" sz="2000" dirty="0">
                <a:hlinkClick r:id="rId4"/>
              </a:rPr>
              <a:t>http://</a:t>
            </a:r>
            <a:r>
              <a:rPr lang="en-IN" sz="2000" dirty="0" smtClean="0">
                <a:hlinkClick r:id="rId4"/>
              </a:rPr>
              <a:t>bits-and-kites.blogspot.in/2014/10/spring-cloud-eureka-server.html</a:t>
            </a:r>
            <a:endParaRPr lang="en-IN" sz="2000" dirty="0" smtClean="0"/>
          </a:p>
          <a:p>
            <a:r>
              <a:rPr lang="en-IN" sz="2000" dirty="0">
                <a:hlinkClick r:id="rId5"/>
              </a:rPr>
              <a:t>http://wildfly-swarm.io/generator</a:t>
            </a:r>
            <a:r>
              <a:rPr lang="en-IN" sz="2000" dirty="0" smtClean="0">
                <a:hlinkClick r:id="rId5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6"/>
              </a:rPr>
              <a:t>https://technologyconversations.com/2015/09/08/service-discovery-zookeeper-vs-etcd-vs-consul</a:t>
            </a:r>
            <a:r>
              <a:rPr lang="en-IN" sz="2000" dirty="0" smtClean="0">
                <a:hlinkClick r:id="rId6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7"/>
              </a:rPr>
              <a:t>https://</a:t>
            </a:r>
            <a:r>
              <a:rPr lang="en-IN" sz="2000" dirty="0" smtClean="0">
                <a:hlinkClick r:id="rId7"/>
              </a:rPr>
              <a:t>dzone.com/articles/service-discovery-in-a-microservices-architecture-1</a:t>
            </a:r>
            <a:endParaRPr lang="en-IN" sz="2000" dirty="0" smtClean="0"/>
          </a:p>
          <a:p>
            <a:r>
              <a:rPr lang="en-IN" sz="2000" dirty="0">
                <a:hlinkClick r:id="rId8"/>
              </a:rPr>
              <a:t>http://</a:t>
            </a:r>
            <a:r>
              <a:rPr lang="en-IN" sz="2000" dirty="0" smtClean="0">
                <a:hlinkClick r:id="rId8"/>
              </a:rPr>
              <a:t>www.baeldung.com/spring-cloud-netflix-eureka</a:t>
            </a:r>
            <a:endParaRPr lang="en-IN" sz="2000" dirty="0" smtClean="0"/>
          </a:p>
          <a:p>
            <a:r>
              <a:rPr lang="en-IN" sz="2000" dirty="0">
                <a:hlinkClick r:id="rId9"/>
              </a:rPr>
              <a:t>https://</a:t>
            </a:r>
            <a:r>
              <a:rPr lang="en-IN" sz="2000" dirty="0" smtClean="0">
                <a:hlinkClick r:id="rId9"/>
              </a:rPr>
              <a:t>dzone.com/articles/spring-cloud-netflix-load-balancer-with-ribbonfeig</a:t>
            </a:r>
            <a:endParaRPr lang="en-IN" sz="2000" dirty="0" smtClean="0"/>
          </a:p>
          <a:p>
            <a:r>
              <a:rPr lang="en-IN" sz="2000" dirty="0">
                <a:hlinkClick r:id="rId10"/>
              </a:rPr>
              <a:t>https://fernandoabcampos.wordpress.com/category/enableeurekaserver</a:t>
            </a:r>
            <a:r>
              <a:rPr lang="en-IN" sz="2000" dirty="0" smtClean="0">
                <a:hlinkClick r:id="rId10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11"/>
              </a:rPr>
              <a:t>https://www.nginx.com/blog/microservices-api-gateways-part-1-why-an-api-gateway</a:t>
            </a:r>
            <a:r>
              <a:rPr lang="en-IN" sz="2000" dirty="0" smtClean="0">
                <a:hlinkClick r:id="rId11"/>
              </a:rPr>
              <a:t>/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697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39787" y="957284"/>
            <a:ext cx="5157787" cy="823912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39788" y="2011680"/>
            <a:ext cx="5157787" cy="4177983"/>
          </a:xfrm>
        </p:spPr>
        <p:txBody>
          <a:bodyPr/>
          <a:lstStyle/>
          <a:p>
            <a:r>
              <a:rPr lang="en-US" dirty="0" smtClean="0"/>
              <a:t>Properties are bundled with application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172200" y="1029182"/>
            <a:ext cx="5183188" cy="82391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172200" y="2011680"/>
            <a:ext cx="5183188" cy="4177983"/>
          </a:xfrm>
        </p:spPr>
        <p:txBody>
          <a:bodyPr/>
          <a:lstStyle/>
          <a:p>
            <a:r>
              <a:rPr lang="en-US" dirty="0" smtClean="0"/>
              <a:t>Externalizing configuration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7172" y="77127"/>
            <a:ext cx="8123373" cy="85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Centralized configuration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92547" y="3138121"/>
            <a:ext cx="3643532" cy="2466581"/>
            <a:chOff x="2866602" y="1212638"/>
            <a:chExt cx="3643532" cy="2466581"/>
          </a:xfrm>
        </p:grpSpPr>
        <p:grpSp>
          <p:nvGrpSpPr>
            <p:cNvPr id="19" name="Group 18"/>
            <p:cNvGrpSpPr/>
            <p:nvPr/>
          </p:nvGrpSpPr>
          <p:grpSpPr>
            <a:xfrm>
              <a:off x="2866602" y="1212638"/>
              <a:ext cx="3643532" cy="1055129"/>
              <a:chOff x="5852160" y="1420837"/>
              <a:chExt cx="3643532" cy="1055129"/>
            </a:xfrm>
          </p:grpSpPr>
          <p:sp>
            <p:nvSpPr>
              <p:cNvPr id="22" name="Round Diagonal Corner Rectangle 21"/>
              <p:cNvSpPr/>
              <p:nvPr/>
            </p:nvSpPr>
            <p:spPr>
              <a:xfrm>
                <a:off x="5852160" y="1420837"/>
                <a:ext cx="3643532" cy="1055129"/>
              </a:xfrm>
              <a:prstGeom prst="round2DiagRect">
                <a:avLst>
                  <a:gd name="adj1" fmla="val 41999"/>
                  <a:gd name="adj2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Snip Same Side Corner Rectangle 22"/>
              <p:cNvSpPr/>
              <p:nvPr/>
            </p:nvSpPr>
            <p:spPr>
              <a:xfrm>
                <a:off x="6067158" y="1680588"/>
                <a:ext cx="886265" cy="535625"/>
              </a:xfrm>
              <a:prstGeom prst="snip2Same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Micro Service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Snip Same Side Corner Rectangle 23"/>
              <p:cNvSpPr/>
              <p:nvPr/>
            </p:nvSpPr>
            <p:spPr>
              <a:xfrm>
                <a:off x="7228674" y="1680587"/>
                <a:ext cx="886265" cy="535625"/>
              </a:xfrm>
              <a:prstGeom prst="snip2Same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Micro Service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Snip Same Side Corner Rectangle 24"/>
              <p:cNvSpPr/>
              <p:nvPr/>
            </p:nvSpPr>
            <p:spPr>
              <a:xfrm>
                <a:off x="8390191" y="1680587"/>
                <a:ext cx="886265" cy="535625"/>
              </a:xfrm>
              <a:prstGeom prst="snip2Same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Micro Service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Flowchart: Magnetic Disk 19"/>
            <p:cNvSpPr/>
            <p:nvPr/>
          </p:nvSpPr>
          <p:spPr>
            <a:xfrm>
              <a:off x="3967865" y="2999289"/>
              <a:ext cx="1076022" cy="679930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IN" dirty="0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369569" y="2267767"/>
              <a:ext cx="272613" cy="7315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01355" y="3076496"/>
            <a:ext cx="4469899" cy="2466583"/>
            <a:chOff x="6267718" y="3665683"/>
            <a:chExt cx="4469899" cy="2466583"/>
          </a:xfrm>
        </p:grpSpPr>
        <p:sp>
          <p:nvSpPr>
            <p:cNvPr id="35" name="Rectangle 34"/>
            <p:cNvSpPr/>
            <p:nvPr/>
          </p:nvSpPr>
          <p:spPr>
            <a:xfrm>
              <a:off x="7848447" y="3692101"/>
              <a:ext cx="1510145" cy="6234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Server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718" y="3665683"/>
              <a:ext cx="1000991" cy="667327"/>
            </a:xfrm>
            <a:prstGeom prst="rect">
              <a:avLst/>
            </a:prstGeom>
          </p:spPr>
        </p:pic>
        <p:sp>
          <p:nvSpPr>
            <p:cNvPr id="37" name="Down Arrow 36"/>
            <p:cNvSpPr/>
            <p:nvPr/>
          </p:nvSpPr>
          <p:spPr>
            <a:xfrm rot="5400000">
              <a:off x="7325950" y="3710219"/>
              <a:ext cx="158588" cy="622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 Diagonal Corner Rectangle 37"/>
            <p:cNvSpPr/>
            <p:nvPr/>
          </p:nvSpPr>
          <p:spPr>
            <a:xfrm>
              <a:off x="7094085" y="5077137"/>
              <a:ext cx="3643532" cy="1055129"/>
            </a:xfrm>
            <a:prstGeom prst="round2DiagRect">
              <a:avLst>
                <a:gd name="adj1" fmla="val 41999"/>
                <a:gd name="adj2" fmla="val 0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Snip Same Side Corner Rectangle 38"/>
            <p:cNvSpPr/>
            <p:nvPr/>
          </p:nvSpPr>
          <p:spPr>
            <a:xfrm>
              <a:off x="7394789" y="5371583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Snip Same Side Corner Rectangle 39"/>
            <p:cNvSpPr/>
            <p:nvPr/>
          </p:nvSpPr>
          <p:spPr>
            <a:xfrm>
              <a:off x="8555947" y="5357527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Snip Same Side Corner Rectangle 40"/>
            <p:cNvSpPr/>
            <p:nvPr/>
          </p:nvSpPr>
          <p:spPr>
            <a:xfrm>
              <a:off x="9717105" y="5371582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8520545" y="4330898"/>
              <a:ext cx="272613" cy="7315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6635834" y="4768340"/>
            <a:ext cx="1076022" cy="67993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45" name="Down Arrow 44"/>
          <p:cNvSpPr/>
          <p:nvPr/>
        </p:nvSpPr>
        <p:spPr>
          <a:xfrm rot="11736697">
            <a:off x="7303916" y="3683561"/>
            <a:ext cx="156068" cy="1145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10948968" y="63482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40874" y="1214437"/>
            <a:ext cx="4610852" cy="5133812"/>
          </a:xfrm>
        </p:spPr>
        <p:txBody>
          <a:bodyPr>
            <a:normAutofit/>
          </a:bodyPr>
          <a:lstStyle/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 smtClean="0"/>
              <a:t>What is </a:t>
            </a:r>
            <a:r>
              <a:rPr lang="en-IN" b="1" dirty="0" smtClean="0"/>
              <a:t>service discovery?</a:t>
            </a:r>
            <a:endParaRPr lang="en-US" b="1" dirty="0" smtClean="0"/>
          </a:p>
          <a:p>
            <a:pPr marL="108000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Service discovery is the automatic detection of services. In order to make a request, your code needs to know the network location (IP address and port) of a service instance.</a:t>
            </a:r>
          </a:p>
          <a:p>
            <a:pPr marL="108000" algn="just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 smtClean="0"/>
              <a:t>Why </a:t>
            </a:r>
            <a:r>
              <a:rPr lang="en-IN" b="1" dirty="0" smtClean="0"/>
              <a:t>service discovery?</a:t>
            </a:r>
            <a:endParaRPr lang="en-IN" dirty="0" smtClean="0"/>
          </a:p>
          <a:p>
            <a:pPr marL="108000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In a modern, cloud-based application, this is a much more difficult to find the service instances which have dynamically assigned network locations.</a:t>
            </a:r>
          </a:p>
          <a:p>
            <a:pPr marL="108000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Service instances changes dynamically because of auto-scaling, failures, and upgrades</a:t>
            </a:r>
          </a:p>
          <a:p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0874" y="228595"/>
            <a:ext cx="11126914" cy="72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Service registration and Service discovery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51726" y="1601777"/>
            <a:ext cx="6516062" cy="3565241"/>
            <a:chOff x="5675938" y="3292759"/>
            <a:chExt cx="6516062" cy="3565241"/>
          </a:xfrm>
        </p:grpSpPr>
        <p:pic>
          <p:nvPicPr>
            <p:cNvPr id="12" name="Picture 2" descr="Image result for Service registration and Service discove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938" y="3292759"/>
              <a:ext cx="6516062" cy="3565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Snip Same Side Corner Rectangle 13"/>
            <p:cNvSpPr/>
            <p:nvPr/>
          </p:nvSpPr>
          <p:spPr>
            <a:xfrm>
              <a:off x="6715124" y="6093110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Services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10896381" y="6064533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948968" y="63482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0686" y="138546"/>
            <a:ext cx="10475750" cy="858982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Load Balancing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65012" y="1197553"/>
            <a:ext cx="5478588" cy="5488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b="1" dirty="0" smtClean="0"/>
              <a:t>Why Load Balancer?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Load </a:t>
            </a:r>
            <a:r>
              <a:rPr lang="en-IN" dirty="0"/>
              <a:t>balancing improves the distribution of workloads across multiple </a:t>
            </a:r>
            <a:r>
              <a:rPr lang="en-IN" dirty="0" smtClean="0"/>
              <a:t>resources.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	</a:t>
            </a:r>
            <a:r>
              <a:rPr lang="en-IN" dirty="0" smtClean="0"/>
              <a:t>1. </a:t>
            </a:r>
            <a:r>
              <a:rPr lang="en-US" dirty="0" smtClean="0"/>
              <a:t>Server side load balance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dirty="0" smtClean="0"/>
              <a:t>	2. Client side load balancer</a:t>
            </a: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 smtClean="0"/>
              <a:t>Why client side load balancer?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One reason for using client-side load balancer can be performance. </a:t>
            </a: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b="1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With client side balancer you can directly contact desired service with one network hop</a:t>
            </a:r>
            <a:r>
              <a:rPr lang="en-IN" dirty="0" smtClean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32908" y="1430228"/>
            <a:ext cx="5865802" cy="4090784"/>
            <a:chOff x="6248671" y="1838754"/>
            <a:chExt cx="5580029" cy="3219021"/>
          </a:xfrm>
        </p:grpSpPr>
        <p:pic>
          <p:nvPicPr>
            <p:cNvPr id="2052" name="Picture 4" descr="Image result for client side load balanc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671" y="1838754"/>
              <a:ext cx="5580029" cy="32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nip Same Side Corner Rectangle 5"/>
            <p:cNvSpPr/>
            <p:nvPr/>
          </p:nvSpPr>
          <p:spPr>
            <a:xfrm>
              <a:off x="6966148" y="4073120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Services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10713483" y="4073120"/>
              <a:ext cx="886265" cy="535625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48968" y="63482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9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2885" y="185737"/>
            <a:ext cx="3423787" cy="750371"/>
          </a:xfrm>
        </p:spPr>
        <p:txBody>
          <a:bodyPr/>
          <a:lstStyle/>
          <a:p>
            <a:r>
              <a:rPr lang="en-IN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Circuit Breaker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05074" y="936108"/>
            <a:ext cx="5800304" cy="5412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Circuit </a:t>
            </a:r>
            <a:r>
              <a:rPr lang="en-IN" dirty="0"/>
              <a:t>breaker is a design pattern used in modern software development. </a:t>
            </a: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Circuit Breaker pattern to gracefully degrade functionality when a method call fails</a:t>
            </a: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Use of the Circuit Breaker pattern can allow a microservice to continue operating when a related service </a:t>
            </a:r>
            <a:r>
              <a:rPr lang="en-IN" dirty="0" smtClean="0"/>
              <a:t>fails.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dirty="0" smtClean="0"/>
              <a:t>When circuit is open it will call </a:t>
            </a:r>
            <a:r>
              <a:rPr lang="en-US" dirty="0"/>
              <a:t>the f</a:t>
            </a:r>
            <a:r>
              <a:rPr lang="en-US" dirty="0" smtClean="0"/>
              <a:t>allback method to return </a:t>
            </a:r>
            <a:r>
              <a:rPr lang="en-IN" dirty="0" smtClean="0"/>
              <a:t>gracefully message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6" name="Picture 4" descr="Image result for circuit breaker microservices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81" y="2314741"/>
            <a:ext cx="5636835" cy="20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48968" y="63482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7173" y="77127"/>
            <a:ext cx="3190090" cy="61219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API Gateways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97172" y="936109"/>
            <a:ext cx="5623799" cy="4958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b="1" dirty="0" smtClean="0"/>
              <a:t>Why API Gateway?</a:t>
            </a:r>
            <a:endParaRPr lang="en-IN" b="1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How </a:t>
            </a:r>
            <a:r>
              <a:rPr lang="en-IN" dirty="0"/>
              <a:t>do the clients of a </a:t>
            </a:r>
            <a:r>
              <a:rPr lang="en-IN" dirty="0" smtClean="0"/>
              <a:t>Micro services-based </a:t>
            </a:r>
            <a:r>
              <a:rPr lang="en-IN" dirty="0"/>
              <a:t>application access the individual services</a:t>
            </a:r>
            <a:r>
              <a:rPr lang="en-IN" dirty="0" smtClean="0"/>
              <a:t>?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 smtClean="0"/>
              <a:t>An API </a:t>
            </a:r>
            <a:r>
              <a:rPr lang="en-IN" dirty="0"/>
              <a:t>gateway that is the single entry point for all clients. </a:t>
            </a:r>
            <a:endParaRPr lang="en-IN" dirty="0" smtClean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dirty="0"/>
              <a:t>Centralized Middleware Functionality</a:t>
            </a: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/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dirty="0" smtClean="0"/>
              <a:t>Authentication</a:t>
            </a:r>
            <a:r>
              <a:rPr lang="en-US" dirty="0" smtClean="0"/>
              <a:t>, Security, Traffic Control, Logging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35" y="637651"/>
            <a:ext cx="5791526" cy="291965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389235" y="3557304"/>
            <a:ext cx="5245102" cy="2920852"/>
            <a:chOff x="6020970" y="3821629"/>
            <a:chExt cx="5245102" cy="2920852"/>
          </a:xfrm>
        </p:grpSpPr>
        <p:sp>
          <p:nvSpPr>
            <p:cNvPr id="6" name="Snip Same Side Corner Rectangle 5"/>
            <p:cNvSpPr/>
            <p:nvPr/>
          </p:nvSpPr>
          <p:spPr>
            <a:xfrm>
              <a:off x="10241253" y="3821629"/>
              <a:ext cx="1024819" cy="748749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720839" y="4419739"/>
              <a:ext cx="1198078" cy="14013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API </a:t>
              </a:r>
              <a:r>
                <a:rPr lang="en-US" b="1" dirty="0" smtClean="0"/>
                <a:t>Gateway</a:t>
              </a: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10241253" y="4747521"/>
              <a:ext cx="1024819" cy="748749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10241253" y="5673413"/>
              <a:ext cx="1024819" cy="748749"/>
            </a:xfrm>
            <a:prstGeom prst="snip2Same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Micro Service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20970" y="3855762"/>
              <a:ext cx="736531" cy="2886719"/>
              <a:chOff x="5171900" y="2355824"/>
              <a:chExt cx="1085342" cy="425383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900" y="2355824"/>
                <a:ext cx="1085342" cy="832283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3713" y="3408873"/>
                <a:ext cx="879638" cy="16254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6944" y="5251951"/>
                <a:ext cx="784025" cy="1357703"/>
              </a:xfrm>
              <a:prstGeom prst="rect">
                <a:avLst/>
              </a:prstGeom>
            </p:spPr>
          </p:pic>
        </p:grpSp>
        <p:cxnSp>
          <p:nvCxnSpPr>
            <p:cNvPr id="15" name="Straight Arrow Connector 14"/>
            <p:cNvCxnSpPr/>
            <p:nvPr/>
          </p:nvCxnSpPr>
          <p:spPr>
            <a:xfrm>
              <a:off x="6640204" y="5174601"/>
              <a:ext cx="1080635" cy="4162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6757501" y="4138163"/>
              <a:ext cx="970460" cy="603605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649334" y="5537426"/>
              <a:ext cx="1078627" cy="7273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953787" y="5102423"/>
              <a:ext cx="1322336" cy="18007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6" idx="2"/>
            </p:cNvCxnSpPr>
            <p:nvPr/>
          </p:nvCxnSpPr>
          <p:spPr>
            <a:xfrm flipV="1">
              <a:off x="8953787" y="4196004"/>
              <a:ext cx="1287466" cy="56334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1" idx="2"/>
            </p:cNvCxnSpPr>
            <p:nvPr/>
          </p:nvCxnSpPr>
          <p:spPr>
            <a:xfrm>
              <a:off x="8953787" y="5463507"/>
              <a:ext cx="1287466" cy="584281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11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4099556" cy="7007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Monolith</a:t>
            </a:r>
          </a:p>
          <a:p>
            <a:pPr>
              <a:lnSpc>
                <a:spcPct val="100000"/>
              </a:lnSpc>
            </a:pPr>
            <a:endParaRPr lang="en-US" sz="3600" spc="-1" dirty="0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47560" y="1591560"/>
            <a:ext cx="5976070" cy="11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 smtClean="0">
                <a:latin typeface="Trebuchet MS" panose="020B0603020202020204" pitchFamily="34" charset="0"/>
              </a:rPr>
              <a:t>One </a:t>
            </a:r>
            <a:r>
              <a:rPr lang="en-IN" dirty="0">
                <a:latin typeface="Trebuchet MS" panose="020B0603020202020204" pitchFamily="34" charset="0"/>
              </a:rPr>
              <a:t>build and deployment </a:t>
            </a:r>
            <a:r>
              <a:rPr lang="en-IN" dirty="0" smtClean="0">
                <a:latin typeface="Trebuchet MS" panose="020B0603020202020204" pitchFamily="34" charset="0"/>
              </a:rPr>
              <a:t>unit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One code </a:t>
            </a:r>
            <a:r>
              <a:rPr lang="en-US" dirty="0" smtClean="0">
                <a:latin typeface="Trebuchet MS" panose="020B0603020202020204" pitchFamily="34" charset="0"/>
              </a:rPr>
              <a:t>base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One technology stack (Linux, JVM, Tomcat, Libraries) 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pic>
        <p:nvPicPr>
          <p:cNvPr id="5" name="Picture 2" descr="Image result for monolithic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1" y="0"/>
            <a:ext cx="5049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677160" y="4360658"/>
            <a:ext cx="5976070" cy="16020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Simple scaling model for </a:t>
            </a:r>
            <a:r>
              <a:rPr lang="en-IN" dirty="0" smtClean="0">
                <a:latin typeface="Trebuchet MS" panose="020B0603020202020204" pitchFamily="34" charset="0"/>
              </a:rPr>
              <a:t>operations</a:t>
            </a:r>
            <a:endParaRPr lang="en-IN" dirty="0">
              <a:latin typeface="Trebuchet MS" panose="020B0603020202020204" pitchFamily="34" charset="0"/>
            </a:endParaRPr>
          </a:p>
          <a:p>
            <a:pPr marL="889200" lvl="2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just run multiple copies behind a load balancer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3952" y="3474532"/>
            <a:ext cx="4099556" cy="7007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4089859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28474"/>
              </p:ext>
            </p:extLst>
          </p:nvPr>
        </p:nvGraphicFramePr>
        <p:xfrm>
          <a:off x="1358598" y="1442233"/>
          <a:ext cx="9836728" cy="442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109">
                  <a:extLst>
                    <a:ext uri="{9D8B030D-6E8A-4147-A177-3AD203B41FA5}">
                      <a16:colId xmlns:a16="http://schemas.microsoft.com/office/drawing/2014/main" val="2992201037"/>
                    </a:ext>
                  </a:extLst>
                </a:gridCol>
                <a:gridCol w="5084619">
                  <a:extLst>
                    <a:ext uri="{9D8B030D-6E8A-4147-A177-3AD203B41FA5}">
                      <a16:colId xmlns:a16="http://schemas.microsoft.com/office/drawing/2014/main" val="1255833834"/>
                    </a:ext>
                  </a:extLst>
                </a:gridCol>
              </a:tblGrid>
              <a:tr h="4389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 or API’s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46464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Service registration and Service discovery</a:t>
                      </a:r>
                      <a:endParaRPr lang="en-IN" sz="1800" kern="1200" spc="-1" dirty="0">
                        <a:solidFill>
                          <a:srgbClr val="0070C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Eureka, Cloud Foundry, Zookeeper, Consul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15314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Load Balancing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Ribbon, Feign - Load Balancer using Eureka, </a:t>
                      </a:r>
                      <a:r>
                        <a:rPr lang="en-IN" dirty="0" err="1" smtClean="0"/>
                        <a:t>SmartStack</a:t>
                      </a:r>
                      <a:endParaRPr lang="en-IN" dirty="0" smtClean="0"/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81340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IN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Circuit Breaker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Hystrix</a:t>
                      </a:r>
                      <a:r>
                        <a:rPr lang="en-IN" dirty="0" smtClean="0"/>
                        <a:t>, Turbine, Failsafe and </a:t>
                      </a:r>
                      <a:r>
                        <a:rPr lang="en-IN" dirty="0" err="1" smtClean="0"/>
                        <a:t>vertx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13215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Centralized configuration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 Server, Vault Configuration, Zookeeper Configuration, Consul Configuration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7789"/>
                  </a:ext>
                </a:extLst>
              </a:tr>
              <a:tr h="757671">
                <a:tc>
                  <a:txBody>
                    <a:bodyPr/>
                    <a:lstStyle/>
                    <a:p>
                      <a:r>
                        <a:rPr lang="en-US" sz="1800" spc="-1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ea typeface="+mn-ea"/>
                          <a:cs typeface="+mn-cs"/>
                        </a:rPr>
                        <a:t>API Gateways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Apigee</a:t>
                      </a:r>
                      <a:r>
                        <a:rPr lang="en-IN" dirty="0" smtClean="0"/>
                        <a:t>, ZULL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9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4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4978" y="2659953"/>
            <a:ext cx="1790228" cy="1320480"/>
          </a:xfrm>
        </p:spPr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606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6" y="168816"/>
            <a:ext cx="6736514" cy="941696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Problems of Software Monoliths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4" y="1396421"/>
            <a:ext cx="3960010" cy="3300007"/>
          </a:xfrm>
          <a:prstGeom prst="rect">
            <a:avLst/>
          </a:prstGeom>
        </p:spPr>
      </p:pic>
      <p:sp>
        <p:nvSpPr>
          <p:cNvPr id="5" name="TextShape 2"/>
          <p:cNvSpPr txBox="1"/>
          <p:nvPr/>
        </p:nvSpPr>
        <p:spPr>
          <a:xfrm>
            <a:off x="4739370" y="1396421"/>
            <a:ext cx="5307951" cy="1842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Overloads your IDE and container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Slow down development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Refactoring </a:t>
            </a:r>
            <a:r>
              <a:rPr lang="en-US" dirty="0" smtClean="0">
                <a:latin typeface="Trebuchet MS" panose="020B0603020202020204" pitchFamily="34" charset="0"/>
              </a:rPr>
              <a:t>and builds </a:t>
            </a:r>
            <a:r>
              <a:rPr lang="en-US" dirty="0">
                <a:latin typeface="Trebuchet MS" panose="020B0603020202020204" pitchFamily="34" charset="0"/>
              </a:rPr>
              <a:t>take hours 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T</a:t>
            </a:r>
            <a:r>
              <a:rPr lang="en-IN" dirty="0" smtClean="0">
                <a:latin typeface="Trebuchet MS" panose="020B0603020202020204" pitchFamily="34" charset="0"/>
              </a:rPr>
              <a:t>esting </a:t>
            </a:r>
            <a:r>
              <a:rPr lang="en-IN" dirty="0">
                <a:latin typeface="Trebuchet MS" panose="020B0603020202020204" pitchFamily="34" charset="0"/>
              </a:rPr>
              <a:t>in continuous integration takes days 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52" name="Picture 4" descr="Image result for monolithic architecture Scaling is limi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28" y="3721728"/>
            <a:ext cx="3552516" cy="29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/>
          <p:cNvSpPr txBox="1"/>
          <p:nvPr/>
        </p:nvSpPr>
        <p:spPr>
          <a:xfrm>
            <a:off x="325466" y="5108950"/>
            <a:ext cx="8391725" cy="1402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Huge and intimidating code base for </a:t>
            </a:r>
            <a:r>
              <a:rPr lang="en-IN" dirty="0" smtClean="0">
                <a:latin typeface="Trebuchet MS" panose="020B0603020202020204" pitchFamily="34" charset="0"/>
              </a:rPr>
              <a:t>developers</a:t>
            </a:r>
            <a:endParaRPr lang="en-US" dirty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Scaling is </a:t>
            </a:r>
            <a:r>
              <a:rPr lang="en-US" dirty="0" smtClean="0">
                <a:latin typeface="Trebuchet MS" panose="020B0603020202020204" pitchFamily="34" charset="0"/>
              </a:rPr>
              <a:t>limited, </a:t>
            </a:r>
            <a:r>
              <a:rPr lang="en-IN" dirty="0" smtClean="0">
                <a:latin typeface="Trebuchet MS" panose="020B0603020202020204" pitchFamily="34" charset="0"/>
              </a:rPr>
              <a:t>Running </a:t>
            </a:r>
            <a:r>
              <a:rPr lang="en-IN" dirty="0">
                <a:latin typeface="Trebuchet MS" panose="020B0603020202020204" pitchFamily="34" charset="0"/>
              </a:rPr>
              <a:t>a copy of the whole system is resource-intense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Increase </a:t>
            </a:r>
            <a:r>
              <a:rPr lang="en-US" dirty="0">
                <a:latin typeface="Trebuchet MS" panose="020B0603020202020204" pitchFamily="34" charset="0"/>
              </a:rPr>
              <a:t>“tight coupling” between </a:t>
            </a:r>
            <a:r>
              <a:rPr lang="en-US" dirty="0" smtClean="0">
                <a:latin typeface="Trebuchet MS" panose="020B0603020202020204" pitchFamily="34" charset="0"/>
              </a:rPr>
              <a:t>components, </a:t>
            </a:r>
            <a:r>
              <a:rPr lang="en-US" dirty="0">
                <a:latin typeface="Trebuchet MS" panose="020B0603020202020204" pitchFamily="34" charset="0"/>
              </a:rPr>
              <a:t>As codebase increases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6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118161"/>
            <a:ext cx="85964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Problems of Software Monoliths Cont.…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846161"/>
            <a:ext cx="10115531" cy="3880440"/>
          </a:xfrm>
        </p:spPr>
        <p:txBody>
          <a:bodyPr>
            <a:normAutofit/>
          </a:bodyPr>
          <a:lstStyle/>
          <a:p>
            <a:pPr marL="432000" indent="-324000" algn="l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Re-deploying means halting the whole system</a:t>
            </a:r>
          </a:p>
          <a:p>
            <a:pPr marL="432000" indent="-324000" algn="l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Long </a:t>
            </a:r>
            <a:r>
              <a:rPr lang="en-IN" dirty="0" smtClean="0">
                <a:latin typeface="Trebuchet MS" panose="020B0603020202020204" pitchFamily="34" charset="0"/>
              </a:rPr>
              <a:t>Build/Test/Release </a:t>
            </a:r>
            <a:r>
              <a:rPr lang="en-IN" dirty="0">
                <a:latin typeface="Trebuchet MS" panose="020B0603020202020204" pitchFamily="34" charset="0"/>
              </a:rPr>
              <a:t>cycle</a:t>
            </a:r>
            <a:endParaRPr lang="en-US" dirty="0">
              <a:latin typeface="Trebuchet MS" panose="020B0603020202020204" pitchFamily="34" charset="0"/>
            </a:endParaRPr>
          </a:p>
          <a:p>
            <a:pPr marL="432000" indent="-324000" algn="l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Operation is nightmare</a:t>
            </a:r>
          </a:p>
          <a:p>
            <a:pPr marL="889200" lvl="2" indent="-324000" algn="l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Module X is failing who is the owner</a:t>
            </a:r>
          </a:p>
          <a:p>
            <a:pPr marL="432000" indent="-324000" algn="l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New release takes </a:t>
            </a:r>
            <a:r>
              <a:rPr lang="en-US" dirty="0" smtClean="0">
                <a:latin typeface="Trebuchet MS" panose="020B0603020202020204" pitchFamily="34" charset="0"/>
              </a:rPr>
              <a:t>months and long </a:t>
            </a:r>
            <a:r>
              <a:rPr lang="en-US" dirty="0">
                <a:latin typeface="Trebuchet MS" panose="020B0603020202020204" pitchFamily="34" charset="0"/>
              </a:rPr>
              <a:t>time to add new future</a:t>
            </a:r>
          </a:p>
          <a:p>
            <a:pPr marL="889200" lvl="1" indent="-324000" algn="l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3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7236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Therefore, Microservices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2102" y="910880"/>
            <a:ext cx="11496285" cy="5672800"/>
          </a:xfrm>
        </p:spPr>
        <p:txBody>
          <a:bodyPr>
            <a:normAutofit fontScale="92500"/>
          </a:bodyPr>
          <a:lstStyle/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nl-NL" sz="2400" u="sng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Definitions </a:t>
            </a:r>
            <a:r>
              <a:rPr lang="nl-NL" sz="2400" u="sng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of </a:t>
            </a:r>
            <a:r>
              <a:rPr lang="nl-NL" sz="2400" u="sng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microservices</a:t>
            </a:r>
            <a:endParaRPr lang="en-IN" sz="2400" u="sng" kern="1200" dirty="0" smtClean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 smtClean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 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architecture - also known as the Microservice - is an architectural style that structures an application as a collection of loosely coupled services, which implement business </a:t>
            </a: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capabilities</a:t>
            </a: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Functional 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system decomposition into manageable and independently deployable </a:t>
            </a: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components</a:t>
            </a: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endParaRPr lang="en-IN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  <a:p>
            <a:pPr marL="565200" lvl="1" algn="just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IN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Microservice</a:t>
            </a:r>
            <a:r>
              <a:rPr lang="en-IN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 architecture is a method of developing software applications as a suite of independently deployable, small, modular services in which each service runs a unique process and communicates through a well-defined, lightweight mechanism to serve a business goal.</a:t>
            </a:r>
            <a:endParaRPr lang="en-US" kern="120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914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127" y="2295258"/>
            <a:ext cx="10222172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Benefits </a:t>
            </a:r>
            <a:r>
              <a:rPr lang="en-US" sz="5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of Microservices</a:t>
            </a:r>
            <a:endParaRPr lang="en-US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479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672047"/>
            <a:ext cx="8596440" cy="728000"/>
          </a:xfrm>
        </p:spPr>
        <p:txBody>
          <a:bodyPr/>
          <a:lstStyle/>
          <a:p>
            <a:r>
              <a:rPr lang="en-US" sz="3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Small and focused on doing one 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thing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350327" y="1631944"/>
            <a:ext cx="5976070" cy="1842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Size matters (not)</a:t>
            </a:r>
            <a:endParaRPr lang="nl-NL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dirty="0">
                <a:latin typeface="Trebuchet MS" panose="020B0603020202020204" pitchFamily="34" charset="0"/>
              </a:rPr>
              <a:t>It’s not about lines of code used</a:t>
            </a:r>
            <a:endParaRPr lang="en-US" dirty="0">
              <a:latin typeface="Trebuchet MS" panose="020B0603020202020204" pitchFamily="34" charset="0"/>
            </a:endParaRPr>
          </a:p>
          <a:p>
            <a:pPr marL="8892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Small enough to be handled by a single team</a:t>
            </a:r>
          </a:p>
          <a:p>
            <a:pPr marL="5652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10800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1" y="1631944"/>
            <a:ext cx="3853276" cy="42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271" y="426319"/>
            <a:ext cx="2896034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Autonomous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375701" y="1364782"/>
            <a:ext cx="5976070" cy="39032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Is a separate </a:t>
            </a:r>
            <a:r>
              <a:rPr lang="en-US" dirty="0" smtClean="0">
                <a:latin typeface="Trebuchet MS" panose="020B0603020202020204" pitchFamily="34" charset="0"/>
              </a:rPr>
              <a:t>entity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Easy to scale as individual component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Make changes to service and deploy without changing anything else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Microservices are autonomous services that take full responsibility for one business </a:t>
            </a:r>
            <a:r>
              <a:rPr lang="en-IN" dirty="0" smtClean="0">
                <a:latin typeface="Trebuchet MS" panose="020B0603020202020204" pitchFamily="34" charset="0"/>
              </a:rPr>
              <a:t>capability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 smtClean="0">
                <a:latin typeface="Trebuchet MS" panose="020B0603020202020204" pitchFamily="34" charset="0"/>
              </a:rPr>
              <a:t>Full </a:t>
            </a:r>
            <a:r>
              <a:rPr lang="en-IN" dirty="0">
                <a:latin typeface="Trebuchet MS" panose="020B0603020202020204" pitchFamily="34" charset="0"/>
              </a:rPr>
              <a:t>responsibility includes presentation, API, data storage and business logic. 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1" y="1671856"/>
            <a:ext cx="3781557" cy="35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391120"/>
            <a:ext cx="3219591" cy="728000"/>
          </a:xfrm>
        </p:spPr>
        <p:txBody>
          <a:bodyPr/>
          <a:lstStyle/>
          <a:p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Key Benefits</a:t>
            </a:r>
            <a:endParaRPr lang="en-US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rebuchet MS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1214654"/>
            <a:ext cx="7443258" cy="40670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Technology Heterogeneity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Resilience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Trebuchet MS" panose="020B0603020202020204" pitchFamily="34" charset="0"/>
              </a:rPr>
              <a:t>Easy </a:t>
            </a:r>
            <a:r>
              <a:rPr lang="en-US" dirty="0">
                <a:latin typeface="Trebuchet MS" panose="020B0603020202020204" pitchFamily="34" charset="0"/>
              </a:rPr>
              <a:t>to scale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Rapid </a:t>
            </a:r>
            <a:r>
              <a:rPr lang="en-IN" dirty="0">
                <a:latin typeface="Trebuchet MS" panose="020B0603020202020204" pitchFamily="34" charset="0"/>
              </a:rPr>
              <a:t>Build/Test/Release cycle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dirty="0">
                <a:latin typeface="Trebuchet MS" panose="020B0603020202020204" pitchFamily="34" charset="0"/>
              </a:rPr>
              <a:t>Clear ownership and accountability</a:t>
            </a:r>
          </a:p>
          <a:p>
            <a:pPr marL="432000" lvl="1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Trebuchet MS" panose="020B0603020202020204" pitchFamily="34" charset="0"/>
              </a:rPr>
              <a:t>New release takes minute and </a:t>
            </a:r>
            <a:r>
              <a:rPr lang="en-US" dirty="0" smtClean="0">
                <a:latin typeface="Trebuchet MS" panose="020B0603020202020204" pitchFamily="34" charset="0"/>
              </a:rPr>
              <a:t>short time </a:t>
            </a:r>
            <a:r>
              <a:rPr lang="en-US" dirty="0">
                <a:latin typeface="Trebuchet MS" panose="020B0603020202020204" pitchFamily="34" charset="0"/>
              </a:rPr>
              <a:t>to add new future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5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628</Words>
  <Application>Microsoft Office PowerPoint</Application>
  <PresentationFormat>Widescreen</PresentationFormat>
  <Paragraphs>175</Paragraphs>
  <Slides>21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21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Trebuchet MS</vt:lpstr>
      <vt:lpstr>Wingdings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15_Office Theme</vt:lpstr>
      <vt:lpstr>16_Office Theme</vt:lpstr>
      <vt:lpstr>19_Office Theme</vt:lpstr>
      <vt:lpstr>20_Office Theme</vt:lpstr>
      <vt:lpstr>1_Office Theme</vt:lpstr>
      <vt:lpstr>21_Office Theme</vt:lpstr>
      <vt:lpstr>22_Office Theme</vt:lpstr>
      <vt:lpstr>PowerPoint Presentation</vt:lpstr>
      <vt:lpstr>PowerPoint Presentation</vt:lpstr>
      <vt:lpstr>Problems of Software Monoliths</vt:lpstr>
      <vt:lpstr>Problems of Software Monoliths Cont.…</vt:lpstr>
      <vt:lpstr>Therefore, Microservices</vt:lpstr>
      <vt:lpstr>PowerPoint Presentation</vt:lpstr>
      <vt:lpstr>Small and focused on doing one thing</vt:lpstr>
      <vt:lpstr>Autonomous</vt:lpstr>
      <vt:lpstr>Key Benefits</vt:lpstr>
      <vt:lpstr>Challenges</vt:lpstr>
      <vt:lpstr>Frameworks to build micro services</vt:lpstr>
      <vt:lpstr>Architecture of an Microservices</vt:lpstr>
      <vt:lpstr>Components</vt:lpstr>
      <vt:lpstr>PowerPoint Presentation</vt:lpstr>
      <vt:lpstr>PowerPoint Presentation</vt:lpstr>
      <vt:lpstr>PowerPoint Presentation</vt:lpstr>
      <vt:lpstr>Load Balancing</vt:lpstr>
      <vt:lpstr>Circuit Breaker</vt:lpstr>
      <vt:lpstr>API Gateways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subject/>
  <dc:creator>Ramesh</dc:creator>
  <dc:description/>
  <cp:lastModifiedBy>Ramesh</cp:lastModifiedBy>
  <cp:revision>499</cp:revision>
  <dcterms:created xsi:type="dcterms:W3CDTF">2017-05-06T14:12:19Z</dcterms:created>
  <dcterms:modified xsi:type="dcterms:W3CDTF">2017-11-12T17:30:52Z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