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80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97F54-82E1-4171-B80C-2B6FD0939939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B778-22E3-498A-B727-03F2135E17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http://www.journaldev.com/7969/spring-boot-tutorial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B778-22E3-498A-B727-03F2135E17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1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 this case, the duration between the end of last execution and the start of next execution is fixed. The task always waits until the previous one is finished.</a:t>
            </a:r>
          </a:p>
          <a:p>
            <a:r>
              <a:rPr lang="en-US" sz="1200" dirty="0" smtClean="0"/>
              <a:t>This option should be used when it’s mandatory that the previous execution is completed before running again.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Note that the beginning of the task execution </a:t>
            </a:r>
            <a:r>
              <a:rPr lang="en-US" sz="1200" b="1" dirty="0" smtClean="0"/>
              <a:t>doesn’t wait for the completion of the previous execution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 The task will be executed a first time after the </a:t>
            </a:r>
            <a:r>
              <a:rPr lang="en-US" sz="1200" i="1" dirty="0" err="1" smtClean="0"/>
              <a:t>initialDelay</a:t>
            </a:r>
            <a:r>
              <a:rPr lang="en-US" sz="1200" dirty="0" smtClean="0"/>
              <a:t> value – and it will continue to be executed according to the </a:t>
            </a:r>
            <a:r>
              <a:rPr lang="en-US" sz="1200" i="1" dirty="0" err="1" smtClean="0"/>
              <a:t>fixedDelay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that we’re scheduling a task to be executed at 10:15 AM on the 15th day of every month.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B778-22E3-498A-B727-03F2135E1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http://yysource.com/2016/05/spring-boot-executing-asynchronous-method-backed-with-a-queue/</a:t>
            </a:r>
          </a:p>
          <a:p>
            <a:endParaRPr lang="en-US" dirty="0" smtClean="0"/>
          </a:p>
          <a:p>
            <a:r>
              <a:rPr lang="en-US" dirty="0" smtClean="0"/>
              <a:t>http://www.baeldung.com/spring-async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B778-22E3-498A-B727-03F2135E17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http://yysource.com/2016/05/spring-boot-executing-asynchronous-method-backed-with-a-queue/</a:t>
            </a:r>
          </a:p>
          <a:p>
            <a:endParaRPr lang="en-US" dirty="0" smtClean="0"/>
          </a:p>
          <a:p>
            <a:r>
              <a:rPr lang="en-US" dirty="0" smtClean="0"/>
              <a:t>http://www.baeldung.com/spring-async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B778-22E3-498A-B727-03F2135E17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3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 this case, the duration between the end of last execution and the start of next execution is fixed. The task always waits until the previous one is finished.</a:t>
            </a:r>
          </a:p>
          <a:p>
            <a:r>
              <a:rPr lang="en-US" sz="1200" dirty="0" smtClean="0"/>
              <a:t>This option should be used when it’s mandatory that the previous execution is completed before running again.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Note that the beginning of the task execution </a:t>
            </a:r>
            <a:r>
              <a:rPr lang="en-US" sz="1200" b="1" dirty="0" smtClean="0"/>
              <a:t>doesn’t wait for the completion of the previous execution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 The task will be executed a first time after the </a:t>
            </a:r>
            <a:r>
              <a:rPr lang="en-US" sz="1200" i="1" dirty="0" err="1" smtClean="0"/>
              <a:t>initialDelay</a:t>
            </a:r>
            <a:r>
              <a:rPr lang="en-US" sz="1200" dirty="0" smtClean="0"/>
              <a:t> value – and it will continue to be executed according to the </a:t>
            </a:r>
            <a:r>
              <a:rPr lang="en-US" sz="1200" i="1" dirty="0" err="1" smtClean="0"/>
              <a:t>fixedDelay</a:t>
            </a:r>
            <a:r>
              <a:rPr lang="en-US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that we’re scheduling a task to be executed at 10:15 AM on the 15th day of every month.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B778-22E3-498A-B727-03F2135E17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0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1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5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5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3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2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0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0063-CCD9-4098-A869-E449B635F49B}" type="datetimeFigureOut">
              <a:rPr lang="en-US" smtClean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F626-9F6A-4EC0-8D93-339F56B8A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pring.io/spring-boot/docs/current/reference/htmlsingle/#production-ready-endpoin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Spring Boot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44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55" y="286603"/>
            <a:ext cx="10515600" cy="955343"/>
          </a:xfrm>
        </p:spPr>
        <p:txBody>
          <a:bodyPr/>
          <a:lstStyle/>
          <a:p>
            <a:r>
              <a:rPr lang="en-US" b="1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419367"/>
            <a:ext cx="11080845" cy="502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groupId&gt;</a:t>
            </a:r>
            <a:r>
              <a:rPr lang="en-US" dirty="0" err="1"/>
              <a:t>org.springframework.boot</a:t>
            </a:r>
            <a:r>
              <a:rPr lang="en-US" dirty="0"/>
              <a:t>&lt;/groupId&gt;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artifactId&gt;spring-boot-starter-cache&lt;/artifactId&gt;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EnableCaching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annotation informs spring to enable </a:t>
            </a:r>
            <a:r>
              <a:rPr lang="en-US" dirty="0" smtClean="0"/>
              <a:t>cache management </a:t>
            </a:r>
            <a:r>
              <a:rPr lang="en-US" dirty="0"/>
              <a:t>support within the </a:t>
            </a:r>
            <a:r>
              <a:rPr lang="en-US" dirty="0" smtClean="0"/>
              <a:t>application.</a:t>
            </a:r>
          </a:p>
          <a:p>
            <a:pPr marL="0" indent="0">
              <a:buNone/>
            </a:pPr>
            <a:r>
              <a:rPr lang="en-US" dirty="0"/>
              <a:t>Spring Boot automatically configures a suitable </a:t>
            </a:r>
            <a:r>
              <a:rPr lang="en-US" dirty="0" err="1"/>
              <a:t>CacheManager</a:t>
            </a:r>
            <a:r>
              <a:rPr lang="en-US" dirty="0"/>
              <a:t> to serve as a provider for the relevant cache</a:t>
            </a:r>
            <a:r>
              <a:rPr lang="en-US" dirty="0" smtClean="0"/>
              <a:t>.(</a:t>
            </a:r>
            <a:r>
              <a:rPr lang="en-US" dirty="0"/>
              <a:t>Default </a:t>
            </a:r>
            <a:r>
              <a:rPr lang="en-US" dirty="0" err="1"/>
              <a:t>ConcurrentHashMap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18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6" y="1596788"/>
            <a:ext cx="11818960" cy="4940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dirty="0" smtClean="0"/>
              <a:t>Cacheable</a:t>
            </a:r>
            <a:r>
              <a:rPr lang="en-US" sz="2000" dirty="0"/>
              <a:t>(key</a:t>
            </a:r>
            <a:r>
              <a:rPr lang="en-US" sz="2000" dirty="0" smtClean="0"/>
              <a:t>="#index", </a:t>
            </a:r>
            <a:r>
              <a:rPr lang="en-US" sz="2000" dirty="0"/>
              <a:t>value</a:t>
            </a:r>
            <a:r>
              <a:rPr lang="en-US" sz="2000" dirty="0" smtClean="0"/>
              <a:t>=“</a:t>
            </a:r>
            <a:r>
              <a:rPr lang="en-US" sz="2000" dirty="0" err="1" smtClean="0"/>
              <a:t>CacheName</a:t>
            </a:r>
            <a:r>
              <a:rPr lang="en-US" sz="2000" dirty="0" smtClean="0"/>
              <a:t>")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Annotation </a:t>
            </a:r>
            <a:r>
              <a:rPr lang="en-US" sz="2000" dirty="0"/>
              <a:t>indicating that the result of invoking a method (or all methods in a class) can be cached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dirty="0" err="1" smtClean="0"/>
              <a:t>CachePut</a:t>
            </a:r>
            <a:r>
              <a:rPr lang="en-US" sz="2000" dirty="0"/>
              <a:t>(key="#index", value=“</a:t>
            </a:r>
            <a:r>
              <a:rPr lang="en-US" sz="2000" dirty="0" err="1"/>
              <a:t>CacheName</a:t>
            </a:r>
            <a:r>
              <a:rPr lang="en-US" sz="2000" dirty="0"/>
              <a:t>")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updates the cache without interfering with the method </a:t>
            </a:r>
            <a:r>
              <a:rPr lang="en-US" sz="2000" dirty="0" smtClean="0"/>
              <a:t>execution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dirty="0" err="1" smtClean="0"/>
              <a:t>CacheEvict</a:t>
            </a:r>
            <a:r>
              <a:rPr lang="en-US" sz="2000" dirty="0"/>
              <a:t>(key="#index", value=“</a:t>
            </a:r>
            <a:r>
              <a:rPr lang="en-US" sz="2000" dirty="0" err="1"/>
              <a:t>CacheName</a:t>
            </a:r>
            <a:r>
              <a:rPr lang="en-US" sz="2000" dirty="0"/>
              <a:t>")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Evict the mapping for this key from this cache if it is present.(Removes the cached element)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CacheEvict</a:t>
            </a:r>
            <a:r>
              <a:rPr lang="en-US" sz="2000" dirty="0" smtClean="0"/>
              <a:t>(value</a:t>
            </a:r>
            <a:r>
              <a:rPr lang="en-US" sz="2000" dirty="0"/>
              <a:t>=“</a:t>
            </a:r>
            <a:r>
              <a:rPr lang="en-US" sz="2000" dirty="0" err="1" smtClean="0"/>
              <a:t>CacheName</a:t>
            </a:r>
            <a:r>
              <a:rPr lang="en-US" sz="2000" dirty="0" smtClean="0"/>
              <a:t>“, </a:t>
            </a:r>
            <a:r>
              <a:rPr lang="en-US" sz="2000" dirty="0" err="1" smtClean="0"/>
              <a:t>allEntries</a:t>
            </a:r>
            <a:r>
              <a:rPr lang="en-US" sz="2000" dirty="0" smtClean="0"/>
              <a:t>=</a:t>
            </a:r>
            <a:r>
              <a:rPr lang="en-US" sz="2000" b="1" dirty="0" smtClean="0"/>
              <a:t>true)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Purge all entries from the cache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1325563"/>
          </a:xfrm>
        </p:spPr>
        <p:txBody>
          <a:bodyPr/>
          <a:lstStyle/>
          <a:p>
            <a:r>
              <a:rPr lang="en-US" b="1" dirty="0" smtClean="0"/>
              <a:t>Caching Example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48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1325563"/>
          </a:xfrm>
        </p:spPr>
        <p:txBody>
          <a:bodyPr/>
          <a:lstStyle/>
          <a:p>
            <a:r>
              <a:rPr lang="en-US" b="1" dirty="0"/>
              <a:t>Scheduled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351128"/>
            <a:ext cx="11818960" cy="528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 smtClean="0"/>
              <a:t>EnableScheduling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 smtClean="0"/>
              <a:t>his annotation instructs spring to search the code base for method annotated with </a:t>
            </a:r>
            <a:r>
              <a:rPr lang="en-US" dirty="0"/>
              <a:t>@</a:t>
            </a:r>
            <a:r>
              <a:rPr lang="en-US" dirty="0" smtClean="0"/>
              <a:t>Scheduled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other dependency is required for scheduling </a:t>
            </a:r>
          </a:p>
        </p:txBody>
      </p:sp>
    </p:spTree>
    <p:extLst>
      <p:ext uri="{BB962C8B-B14F-4D97-AF65-F5344CB8AC3E}">
        <p14:creationId xmlns:p14="http://schemas.microsoft.com/office/powerpoint/2010/main" val="3668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40" y="932052"/>
            <a:ext cx="11818960" cy="5704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Schedule </a:t>
            </a:r>
            <a:r>
              <a:rPr lang="en-US" sz="2000" b="1" dirty="0"/>
              <a:t>Task at Fixed </a:t>
            </a:r>
            <a:r>
              <a:rPr lang="en-US" sz="2000" b="1" dirty="0" smtClean="0"/>
              <a:t>Delay : </a:t>
            </a:r>
            <a:r>
              <a:rPr lang="en-US" sz="2000" dirty="0" smtClean="0"/>
              <a:t>@</a:t>
            </a:r>
            <a:r>
              <a:rPr lang="en-US" sz="2000" dirty="0"/>
              <a:t>Scheduled(</a:t>
            </a:r>
            <a:r>
              <a:rPr lang="en-US" sz="2000" dirty="0" err="1"/>
              <a:t>fixedDelay</a:t>
            </a:r>
            <a:r>
              <a:rPr lang="en-US" sz="2000" dirty="0"/>
              <a:t> = 1000)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Schedule </a:t>
            </a:r>
            <a:r>
              <a:rPr lang="en-US" sz="2000" b="1" dirty="0"/>
              <a:t>Task at a Fixed </a:t>
            </a:r>
            <a:r>
              <a:rPr lang="en-US" sz="2000" b="1" dirty="0" smtClean="0"/>
              <a:t>Rate : </a:t>
            </a:r>
            <a:r>
              <a:rPr lang="en-US" sz="2000" dirty="0" smtClean="0"/>
              <a:t>@Scheduled(</a:t>
            </a:r>
            <a:r>
              <a:rPr lang="en-US" sz="2000" dirty="0" err="1" smtClean="0"/>
              <a:t>fixedRate</a:t>
            </a:r>
            <a:r>
              <a:rPr lang="en-US" sz="2000" dirty="0" smtClean="0"/>
              <a:t> </a:t>
            </a:r>
            <a:r>
              <a:rPr lang="en-US" sz="2000" dirty="0"/>
              <a:t>= 1000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Schedule </a:t>
            </a:r>
            <a:r>
              <a:rPr lang="en-US" sz="2000" b="1" dirty="0"/>
              <a:t>Task with Initial Delay </a:t>
            </a:r>
            <a:r>
              <a:rPr lang="en-US" sz="2000" b="1" dirty="0" smtClean="0"/>
              <a:t> : </a:t>
            </a:r>
            <a:r>
              <a:rPr lang="en-US" sz="2000" dirty="0" smtClean="0"/>
              <a:t>@</a:t>
            </a:r>
            <a:r>
              <a:rPr lang="en-US" sz="2000" dirty="0"/>
              <a:t>Scheduled(</a:t>
            </a:r>
            <a:r>
              <a:rPr lang="en-US" sz="2000" dirty="0" err="1"/>
              <a:t>fixedDelay</a:t>
            </a:r>
            <a:r>
              <a:rPr lang="en-US" sz="2000" dirty="0"/>
              <a:t> = 1000, </a:t>
            </a:r>
            <a:r>
              <a:rPr lang="en-US" sz="2000" dirty="0" err="1"/>
              <a:t>initialDelay</a:t>
            </a:r>
            <a:r>
              <a:rPr lang="en-US" sz="2000" dirty="0"/>
              <a:t> = 1000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b="1" dirty="0" smtClean="0"/>
              <a:t>Schedule </a:t>
            </a:r>
            <a:r>
              <a:rPr lang="en-US" sz="2000" b="1" dirty="0"/>
              <a:t>Task using </a:t>
            </a:r>
            <a:r>
              <a:rPr lang="en-US" sz="2000" b="1" dirty="0" err="1"/>
              <a:t>Cron</a:t>
            </a:r>
            <a:r>
              <a:rPr lang="en-US" sz="2000" b="1" dirty="0"/>
              <a:t> </a:t>
            </a:r>
            <a:r>
              <a:rPr lang="en-US" sz="2000" b="1" dirty="0" smtClean="0"/>
              <a:t>Expressions : </a:t>
            </a:r>
            <a:r>
              <a:rPr lang="en-US" sz="2000" dirty="0" smtClean="0"/>
              <a:t>@Scheduled(</a:t>
            </a:r>
            <a:r>
              <a:rPr lang="en-US" sz="2000" dirty="0" err="1" smtClean="0"/>
              <a:t>cron</a:t>
            </a:r>
            <a:r>
              <a:rPr lang="en-US" sz="2000" dirty="0" smtClean="0"/>
              <a:t> </a:t>
            </a:r>
            <a:r>
              <a:rPr lang="en-US" sz="2000" dirty="0"/>
              <a:t>= "0 15 10 15 * </a:t>
            </a:r>
            <a:r>
              <a:rPr lang="en-US" sz="2000" dirty="0" smtClean="0"/>
              <a:t>?")</a:t>
            </a:r>
          </a:p>
          <a:p>
            <a:pPr marL="0" indent="0">
              <a:buNone/>
            </a:pPr>
            <a:r>
              <a:rPr lang="en-US" sz="2000" b="1" dirty="0"/>
              <a:t>Parameterizing the </a:t>
            </a:r>
            <a:r>
              <a:rPr lang="en-US" sz="2000" b="1" dirty="0" smtClean="0"/>
              <a:t>Schedule : </a:t>
            </a:r>
            <a:r>
              <a:rPr lang="en-US" sz="2000" dirty="0"/>
              <a:t>@Scheduled(</a:t>
            </a:r>
            <a:r>
              <a:rPr lang="en-US" sz="2000" dirty="0" err="1"/>
              <a:t>cron</a:t>
            </a:r>
            <a:r>
              <a:rPr lang="en-US" sz="2000" dirty="0"/>
              <a:t> = "${</a:t>
            </a:r>
            <a:r>
              <a:rPr lang="en-US" sz="2000" dirty="0" err="1"/>
              <a:t>cron.expression</a:t>
            </a:r>
            <a:r>
              <a:rPr lang="en-US" sz="2000" dirty="0"/>
              <a:t>}")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2000" b="1" dirty="0"/>
              <a:t>Example patterns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2100" dirty="0"/>
              <a:t>The pattern is a list of six single space-separated fields: representing second, minute, hour, day, month, weekday. </a:t>
            </a:r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Month </a:t>
            </a:r>
            <a:r>
              <a:rPr lang="en-US" sz="2100" dirty="0"/>
              <a:t>and weekday names can be given as the first three letters of the English names</a:t>
            </a:r>
            <a:r>
              <a:rPr lang="en-US" sz="2100" dirty="0" smtClean="0"/>
              <a:t>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"0 0 * * * *" = the top of every hour of every day.</a:t>
            </a:r>
          </a:p>
          <a:p>
            <a:pPr marL="0" indent="0">
              <a:buNone/>
            </a:pPr>
            <a:r>
              <a:rPr lang="en-US" sz="2000" dirty="0"/>
              <a:t>"*/10 * * * * *" = every ten seconds.</a:t>
            </a:r>
          </a:p>
          <a:p>
            <a:pPr marL="0" indent="0">
              <a:buNone/>
            </a:pPr>
            <a:r>
              <a:rPr lang="en-US" sz="2000" dirty="0"/>
              <a:t>"0 0 8-10 * * *" = 8, 9 and 10 o'clock of every day.</a:t>
            </a:r>
          </a:p>
          <a:p>
            <a:pPr marL="0" indent="0">
              <a:buNone/>
            </a:pPr>
            <a:r>
              <a:rPr lang="en-US" sz="2000" dirty="0"/>
              <a:t>"0 * 6,19 * * *" = 6:00 AM and 7:00 PM every day.</a:t>
            </a:r>
          </a:p>
          <a:p>
            <a:pPr marL="0" indent="0">
              <a:buNone/>
            </a:pPr>
            <a:r>
              <a:rPr lang="en-US" sz="2000" dirty="0"/>
              <a:t>"0 0/30 8-10 * * *" = 8:00, 8:30, 9:00, 9:30 and 10 o'clock every day.</a:t>
            </a:r>
          </a:p>
          <a:p>
            <a:pPr marL="0" indent="0">
              <a:buNone/>
            </a:pPr>
            <a:r>
              <a:rPr lang="en-US" sz="2000" dirty="0"/>
              <a:t>"0 0 9-17 * * MON-FRI" = on the hour nine-to-five weekdays</a:t>
            </a:r>
          </a:p>
          <a:p>
            <a:pPr marL="0" indent="0">
              <a:buNone/>
            </a:pPr>
            <a:r>
              <a:rPr lang="en-US" sz="2000" dirty="0"/>
              <a:t>"0 0 0 25 12 ?" = every Christmas Day at midnight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3040" y="152400"/>
            <a:ext cx="10515600" cy="779652"/>
          </a:xfrm>
        </p:spPr>
        <p:txBody>
          <a:bodyPr/>
          <a:lstStyle/>
          <a:p>
            <a:r>
              <a:rPr lang="en-US" b="1" dirty="0"/>
              <a:t>Scheduled </a:t>
            </a:r>
            <a:r>
              <a:rPr lang="en-US" b="1" dirty="0" smtClean="0"/>
              <a:t>Process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37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1325563"/>
          </a:xfrm>
        </p:spPr>
        <p:txBody>
          <a:bodyPr/>
          <a:lstStyle/>
          <a:p>
            <a:r>
              <a:rPr lang="en-US" dirty="0"/>
              <a:t>Asynchronous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351128"/>
            <a:ext cx="11818960" cy="528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EnableAsync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 smtClean="0"/>
              <a:t>his annotation instructs spring to search the code base for method annotated with </a:t>
            </a:r>
            <a:r>
              <a:rPr lang="en-US" dirty="0"/>
              <a:t>@</a:t>
            </a:r>
            <a:r>
              <a:rPr lang="en-US" dirty="0" err="1" smtClean="0"/>
              <a:t>Async</a:t>
            </a:r>
            <a:r>
              <a:rPr lang="en-US" dirty="0" smtClean="0"/>
              <a:t> metadata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other dependency is required for scheduling </a:t>
            </a:r>
          </a:p>
        </p:txBody>
      </p:sp>
    </p:spTree>
    <p:extLst>
      <p:ext uri="{BB962C8B-B14F-4D97-AF65-F5344CB8AC3E}">
        <p14:creationId xmlns:p14="http://schemas.microsoft.com/office/powerpoint/2010/main" val="24166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Actuator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351128"/>
            <a:ext cx="11818960" cy="528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It provides out of the box capabilities t</a:t>
            </a:r>
            <a:r>
              <a:rPr lang="en-US" dirty="0" smtClean="0"/>
              <a:t>hey’re </a:t>
            </a:r>
            <a:r>
              <a:rPr lang="en-US" dirty="0"/>
              <a:t>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smtClean="0"/>
              <a:t>etc.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adds several production grade services to your application with little effort on your part</a:t>
            </a:r>
          </a:p>
          <a:p>
            <a:pPr marL="0" indent="0">
              <a:buNone/>
            </a:pPr>
            <a:r>
              <a:rPr lang="en-US" b="1" dirty="0"/>
              <a:t>Enable an Actuator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    &lt;groupId&gt;org.springframework.boot&lt;/groupId&gt;</a:t>
            </a:r>
          </a:p>
          <a:p>
            <a:pPr marL="0" indent="0">
              <a:buNone/>
            </a:pPr>
            <a:r>
              <a:rPr lang="en-US" dirty="0"/>
              <a:t>    &lt;artifactId&gt;spring-boot-starter-actuator&lt;/artifactId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2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40" y="932052"/>
            <a:ext cx="11818960" cy="570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/</a:t>
            </a:r>
            <a:r>
              <a:rPr lang="en-US" sz="2000" dirty="0"/>
              <a:t>health – Shows application health information (a simple ‘status’ when accessed over an unauthenticated connection or full message details when authenticated). It is sensitive by default.</a:t>
            </a:r>
          </a:p>
          <a:p>
            <a:pPr marL="0" indent="0">
              <a:buNone/>
            </a:pPr>
            <a:r>
              <a:rPr lang="en-US" sz="2000" dirty="0" smtClean="0"/>
              <a:t>/</a:t>
            </a:r>
            <a:r>
              <a:rPr lang="en-US" sz="2000" dirty="0"/>
              <a:t>metrics – Shows ‘metrics’ information for the current application. It is also sensitive by default.</a:t>
            </a:r>
          </a:p>
          <a:p>
            <a:pPr marL="0" indent="0">
              <a:buNone/>
            </a:pPr>
            <a:r>
              <a:rPr lang="en-US" sz="2000" dirty="0"/>
              <a:t>/trace – Displays trace information (by default the last few HTTP requests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can find the full list of existing endpoints over </a:t>
            </a:r>
            <a:r>
              <a:rPr lang="en-US" sz="2000" dirty="0">
                <a:hlinkClick r:id="rId3"/>
              </a:rPr>
              <a:t>on the official </a:t>
            </a:r>
            <a:r>
              <a:rPr lang="en-US" sz="2000" dirty="0" smtClean="0">
                <a:hlinkClick r:id="rId3"/>
              </a:rPr>
              <a:t>docs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Each endpoint can be customized with properties using the following format: </a:t>
            </a:r>
            <a:r>
              <a:rPr lang="en-US" sz="2000" b="1" i="1" dirty="0"/>
              <a:t>endpoints.[endpoint name].[property to customize]</a:t>
            </a:r>
            <a:endParaRPr lang="en-US" sz="2000" dirty="0"/>
          </a:p>
          <a:p>
            <a:r>
              <a:rPr lang="en-US" sz="2000" dirty="0"/>
              <a:t>Three properties are available:</a:t>
            </a:r>
          </a:p>
          <a:p>
            <a:r>
              <a:rPr lang="en-US" sz="2000" i="1" dirty="0"/>
              <a:t>id – </a:t>
            </a:r>
            <a:r>
              <a:rPr lang="en-US" sz="2000" dirty="0"/>
              <a:t>by which this endpoint will be accessed over HTTP</a:t>
            </a:r>
          </a:p>
          <a:p>
            <a:r>
              <a:rPr lang="en-US" sz="2000" i="1" dirty="0"/>
              <a:t>enabled</a:t>
            </a:r>
            <a:r>
              <a:rPr lang="en-US" sz="2000" dirty="0"/>
              <a:t> – if true then it can be accessed otherwise not</a:t>
            </a:r>
          </a:p>
          <a:p>
            <a:r>
              <a:rPr lang="en-US" sz="2000" i="1" dirty="0"/>
              <a:t>sensitive</a:t>
            </a:r>
            <a:r>
              <a:rPr lang="en-US" sz="2000" dirty="0"/>
              <a:t> – if true then need authorization to show crucial information over HTTP</a:t>
            </a:r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3040" y="152400"/>
            <a:ext cx="10515600" cy="779652"/>
          </a:xfrm>
        </p:spPr>
        <p:txBody>
          <a:bodyPr>
            <a:normAutofit/>
          </a:bodyPr>
          <a:lstStyle/>
          <a:p>
            <a:r>
              <a:rPr lang="en-US" b="1" dirty="0"/>
              <a:t>some of the most common </a:t>
            </a:r>
            <a:r>
              <a:rPr lang="en-US" b="1" dirty="0" smtClean="0"/>
              <a:t>endpoints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81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66382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Bootstrapping Spring Boot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Restful Web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Creating Business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Data Repository And 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Caching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Scheduled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Asynchronous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Production Monitoring And Management With Actuator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Spring Security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55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 makes it easy to create stand-alone, production-grade Spring based Applications that you can "just run</a:t>
            </a:r>
            <a:r>
              <a:rPr lang="en-US" dirty="0" smtClean="0"/>
              <a:t>".</a:t>
            </a:r>
          </a:p>
          <a:p>
            <a:r>
              <a:rPr lang="en-US" dirty="0"/>
              <a:t>Defaults </a:t>
            </a:r>
            <a:r>
              <a:rPr lang="en-US" dirty="0" smtClean="0"/>
              <a:t>Configuration approach </a:t>
            </a:r>
            <a:r>
              <a:rPr lang="en-US" dirty="0"/>
              <a:t>to avoid lot of boilerplate code and configuration 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Boot applications need very little Spring configuration</a:t>
            </a:r>
            <a:r>
              <a:rPr lang="en-US" dirty="0" smtClean="0"/>
              <a:t>.</a:t>
            </a:r>
          </a:p>
          <a:p>
            <a:r>
              <a:rPr lang="en-US" dirty="0"/>
              <a:t>It reduces lots of development time and increases </a:t>
            </a:r>
            <a:r>
              <a:rPr lang="en-US" dirty="0" smtClean="0"/>
              <a:t>productivity.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/>
              <a:t>Create stand-alone Spring applications</a:t>
            </a:r>
          </a:p>
          <a:p>
            <a:pPr lvl="1"/>
            <a:r>
              <a:rPr lang="en-US" dirty="0"/>
              <a:t>Embed Tomcat, Jetty or Undertow directly (no need to deploy WAR files)</a:t>
            </a:r>
          </a:p>
          <a:p>
            <a:pPr lvl="1"/>
            <a:r>
              <a:rPr lang="en-US" dirty="0"/>
              <a:t>Provide production-ready features such as metrics, health checks and externalized configuration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1204368"/>
          </a:xfrm>
        </p:spPr>
        <p:txBody>
          <a:bodyPr/>
          <a:lstStyle/>
          <a:p>
            <a:r>
              <a:rPr lang="en-US" b="1" dirty="0" smtClean="0"/>
              <a:t>Bootstrapping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28"/>
            <a:ext cx="7828128" cy="52816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&lt;parent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groupId&gt;</a:t>
            </a:r>
            <a:r>
              <a:rPr lang="en-US" dirty="0"/>
              <a:t>org.springframework.boot</a:t>
            </a:r>
            <a:r>
              <a:rPr lang="en-US" dirty="0"/>
              <a:t>&lt;/groupId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artifactId&gt;spring-boot-starter-parent&lt;/artifactId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version&gt;1.4.1.RELEASE&lt;/version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parent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groupId&gt;</a:t>
            </a:r>
            <a:r>
              <a:rPr lang="en-US" dirty="0"/>
              <a:t>org.springframework.boot</a:t>
            </a:r>
            <a:r>
              <a:rPr lang="en-US" dirty="0"/>
              <a:t>&lt;/groupId&gt;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artifactId&gt;spring-boot-starter&lt;/artifactId&gt;</a:t>
            </a:r>
          </a:p>
          <a:p>
            <a:pPr marL="0" indent="0">
              <a:buNone/>
            </a:pP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&lt;plugin&gt;</a:t>
            </a:r>
          </a:p>
          <a:p>
            <a:pPr marL="0" indent="0">
              <a:buNone/>
            </a:pPr>
            <a:r>
              <a:rPr lang="en-US" sz="2900" dirty="0"/>
              <a:t>	&lt;groupId&gt;org.springframework.boot&lt;/groupId&gt;</a:t>
            </a:r>
          </a:p>
          <a:p>
            <a:pPr marL="0" indent="0">
              <a:buNone/>
            </a:pPr>
            <a:r>
              <a:rPr lang="en-US" sz="2900" dirty="0"/>
              <a:t>	&lt;artifactId&gt;spring-boot-maven-plugin&lt;/artifactId&gt;</a:t>
            </a:r>
          </a:p>
          <a:p>
            <a:pPr marL="0" indent="0">
              <a:buNone/>
            </a:pPr>
            <a:r>
              <a:rPr lang="en-US" sz="2900" dirty="0"/>
              <a:t>&lt;/plugin&gt;</a:t>
            </a:r>
          </a:p>
        </p:txBody>
      </p:sp>
    </p:spTree>
    <p:extLst>
      <p:ext uri="{BB962C8B-B14F-4D97-AF65-F5344CB8AC3E}">
        <p14:creationId xmlns:p14="http://schemas.microsoft.com/office/powerpoint/2010/main" val="10834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1325563"/>
          </a:xfrm>
        </p:spPr>
        <p:txBody>
          <a:bodyPr/>
          <a:lstStyle/>
          <a:p>
            <a:r>
              <a:rPr lang="en-US" b="1" dirty="0" smtClean="0"/>
              <a:t>RESTful </a:t>
            </a:r>
            <a:r>
              <a:rPr lang="en-US" b="1" dirty="0"/>
              <a:t>Web </a:t>
            </a:r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351128"/>
            <a:ext cx="11818960" cy="528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@RestController </a:t>
            </a:r>
            <a:r>
              <a:rPr lang="en-US" sz="2500" dirty="0"/>
              <a:t>=  @Controller + @</a:t>
            </a:r>
            <a:r>
              <a:rPr lang="en-US" sz="2500" dirty="0" smtClean="0"/>
              <a:t>ResponseBody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@RequestMapping(value </a:t>
            </a:r>
            <a:r>
              <a:rPr lang="en-US" sz="2500" dirty="0"/>
              <a:t>= "/welcome/{name</a:t>
            </a:r>
            <a:r>
              <a:rPr lang="en-US" sz="2500" dirty="0" smtClean="0"/>
              <a:t>})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b="1" dirty="0" smtClean="0"/>
              <a:t>@</a:t>
            </a:r>
            <a:r>
              <a:rPr lang="en-US" sz="2500" b="1" dirty="0"/>
              <a:t>PathVariable</a:t>
            </a:r>
            <a:r>
              <a:rPr lang="en-US" sz="2500" dirty="0"/>
              <a:t>(value = "name") String </a:t>
            </a:r>
            <a:r>
              <a:rPr lang="en-US" sz="2500" dirty="0" smtClean="0"/>
              <a:t>name</a:t>
            </a:r>
          </a:p>
          <a:p>
            <a:pPr marL="0" indent="0">
              <a:buNone/>
            </a:pPr>
            <a:r>
              <a:rPr lang="en-US" sz="2500" b="1" dirty="0" smtClean="0"/>
              <a:t>@RequestParam</a:t>
            </a:r>
            <a:r>
              <a:rPr lang="en-US" sz="2500" dirty="0" smtClean="0"/>
              <a:t>(value </a:t>
            </a:r>
            <a:r>
              <a:rPr lang="en-US" sz="2500" dirty="0"/>
              <a:t>= "greeting", </a:t>
            </a:r>
            <a:r>
              <a:rPr lang="en-US" sz="2500" dirty="0"/>
              <a:t>defaultValue</a:t>
            </a:r>
            <a:r>
              <a:rPr lang="en-US" sz="2500" dirty="0"/>
              <a:t> = </a:t>
            </a:r>
            <a:r>
              <a:rPr lang="en-US" sz="2500" dirty="0" smtClean="0"/>
              <a:t>“Hi", </a:t>
            </a:r>
            <a:r>
              <a:rPr lang="en-US" sz="2500" dirty="0"/>
              <a:t>required=false) String </a:t>
            </a:r>
            <a:r>
              <a:rPr lang="en-US" sz="2500" dirty="0" smtClean="0"/>
              <a:t>greeting</a:t>
            </a:r>
          </a:p>
          <a:p>
            <a:pPr marL="0" indent="0">
              <a:buNone/>
            </a:pPr>
            <a:r>
              <a:rPr lang="en-US" sz="2400" b="1" dirty="0"/>
              <a:t>@RequestBody </a:t>
            </a:r>
            <a:r>
              <a:rPr lang="en-US" sz="2400" dirty="0"/>
              <a:t>Greeting g</a:t>
            </a: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Content negotiation in spring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Creating services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475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1325563"/>
          </a:xfrm>
        </p:spPr>
        <p:txBody>
          <a:bodyPr/>
          <a:lstStyle/>
          <a:p>
            <a:r>
              <a:rPr lang="en-US" b="1" dirty="0" smtClean="0"/>
              <a:t>Data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351128"/>
            <a:ext cx="11818960" cy="528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Spring </a:t>
            </a:r>
            <a:r>
              <a:rPr lang="en-US" sz="2400" dirty="0"/>
              <a:t>Data repository abstraction is to significantly reduce the amount of boilerplate code required to implement data access layers for various persistence stores</a:t>
            </a:r>
            <a:r>
              <a:rPr lang="en-US" sz="2400" dirty="0" smtClean="0"/>
              <a:t>.</a:t>
            </a:r>
            <a:endParaRPr lang="en-US" sz="1600" dirty="0"/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dependency&gt;</a:t>
            </a:r>
          </a:p>
          <a:p>
            <a:pPr marL="0" indent="0">
              <a:buNone/>
            </a:pPr>
            <a:r>
              <a:rPr lang="en-US" sz="1800" dirty="0" smtClean="0"/>
              <a:t>		&lt;</a:t>
            </a:r>
            <a:r>
              <a:rPr lang="en-US" sz="1800" dirty="0"/>
              <a:t>groupId&gt;org.springframework.boot&lt;/groupId&gt;</a:t>
            </a:r>
          </a:p>
          <a:p>
            <a:pPr marL="0" indent="0">
              <a:buNone/>
            </a:pPr>
            <a:r>
              <a:rPr lang="en-US" sz="1800" dirty="0" smtClean="0"/>
              <a:t>		&lt;</a:t>
            </a:r>
            <a:r>
              <a:rPr lang="en-US" sz="1800" dirty="0"/>
              <a:t>artifactId&gt;spring-boot-starter-data-</a:t>
            </a:r>
            <a:r>
              <a:rPr lang="en-US" sz="1800" dirty="0"/>
              <a:t>jpa</a:t>
            </a:r>
            <a:r>
              <a:rPr lang="en-US" sz="1800" dirty="0"/>
              <a:t>&lt;/artifactId&gt;</a:t>
            </a:r>
          </a:p>
          <a:p>
            <a:pPr marL="0" indent="0">
              <a:buNone/>
            </a:pPr>
            <a:r>
              <a:rPr lang="en-US" sz="1800" dirty="0" smtClean="0"/>
              <a:t>	&lt;/dependency&gt;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Hsqldb: in-memory database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&lt;dependency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		&lt;</a:t>
            </a:r>
            <a:r>
              <a:rPr lang="en-US" sz="1800" dirty="0"/>
              <a:t>groupId&gt;org.hsqldb&lt;/groupId&gt;</a:t>
            </a:r>
          </a:p>
          <a:p>
            <a:pPr marL="0" indent="0">
              <a:buNone/>
            </a:pPr>
            <a:r>
              <a:rPr lang="en-US" sz="1800" dirty="0" smtClean="0"/>
              <a:t>		&lt;</a:t>
            </a:r>
            <a:r>
              <a:rPr lang="en-US" sz="1800" dirty="0"/>
              <a:t>artifactId&gt;</a:t>
            </a:r>
            <a:r>
              <a:rPr lang="en-US" sz="1800" u="sng" dirty="0"/>
              <a:t>hsqldb&lt;/artifactId&gt;</a:t>
            </a:r>
          </a:p>
          <a:p>
            <a:pPr marL="0" indent="0">
              <a:buNone/>
            </a:pPr>
            <a:r>
              <a:rPr lang="en-US" sz="1800" dirty="0" smtClean="0"/>
              <a:t>		&lt;</a:t>
            </a:r>
            <a:r>
              <a:rPr lang="en-US" sz="1800" dirty="0"/>
              <a:t>scope&gt;runtime&lt;/scope&gt;</a:t>
            </a:r>
          </a:p>
          <a:p>
            <a:pPr marL="0" indent="0">
              <a:buNone/>
            </a:pPr>
            <a:r>
              <a:rPr lang="en-US" sz="1800" dirty="0" smtClean="0"/>
              <a:t>	&lt;/</a:t>
            </a:r>
            <a:r>
              <a:rPr lang="en-US" sz="1800" dirty="0"/>
              <a:t>dependency&gt;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6" y="1596788"/>
            <a:ext cx="11818960" cy="4940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@Entity</a:t>
            </a:r>
          </a:p>
          <a:p>
            <a:pPr marL="0" indent="0">
              <a:buNone/>
            </a:pPr>
            <a:r>
              <a:rPr lang="en-US" sz="2000" dirty="0"/>
              <a:t>public class Customer {</a:t>
            </a:r>
          </a:p>
          <a:p>
            <a:pPr marL="0" indent="0">
              <a:buNone/>
            </a:pPr>
            <a:r>
              <a:rPr lang="en-US" sz="2000" dirty="0"/>
              <a:t>    @Id</a:t>
            </a:r>
          </a:p>
          <a:p>
            <a:pPr marL="0" indent="0">
              <a:buNone/>
            </a:pPr>
            <a:r>
              <a:rPr lang="en-US" sz="2000" dirty="0"/>
              <a:t>    @GeneratedValue(strategy=GenerationType.AUTO)</a:t>
            </a:r>
          </a:p>
          <a:p>
            <a:pPr marL="0" indent="0">
              <a:buNone/>
            </a:pPr>
            <a:r>
              <a:rPr lang="en-US" sz="2000" dirty="0"/>
              <a:t>    private Long id;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public interface </a:t>
            </a:r>
            <a:r>
              <a:rPr lang="en-US" sz="2000" dirty="0"/>
              <a:t>CustomerRepository</a:t>
            </a:r>
            <a:r>
              <a:rPr lang="en-US" sz="2000" dirty="0"/>
              <a:t> extends </a:t>
            </a:r>
            <a:r>
              <a:rPr lang="en-US" sz="2000" b="1" dirty="0">
                <a:hlinkClick r:id="rId2" action="ppaction://hlinksldjump"/>
              </a:rPr>
              <a:t>CrudRepository</a:t>
            </a:r>
            <a:r>
              <a:rPr lang="en-US" sz="2000" dirty="0"/>
              <a:t>&lt;Customer, Long&gt;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List&lt;Customer</a:t>
            </a:r>
            <a:r>
              <a:rPr lang="en-US" sz="2000" dirty="0"/>
              <a:t>&gt; </a:t>
            </a:r>
            <a:r>
              <a:rPr lang="en-US" sz="2000" dirty="0" smtClean="0"/>
              <a:t>findByFirstName</a:t>
            </a:r>
            <a:r>
              <a:rPr lang="en-US" sz="2000" dirty="0" smtClean="0"/>
              <a:t>(String </a:t>
            </a:r>
            <a:r>
              <a:rPr lang="en-US" sz="2000" dirty="0" err="1"/>
              <a:t>lastName</a:t>
            </a:r>
            <a:r>
              <a:rPr lang="en-US" sz="2000" dirty="0" smtClean="0"/>
              <a:t>);   //Query methods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Iterable</a:t>
            </a:r>
            <a:r>
              <a:rPr lang="en-US" sz="2000" dirty="0" smtClean="0"/>
              <a:t>&lt;Customer</a:t>
            </a:r>
            <a:r>
              <a:rPr lang="en-US" sz="2000" dirty="0"/>
              <a:t>&gt; </a:t>
            </a:r>
            <a:r>
              <a:rPr lang="en-US" sz="2000" dirty="0" err="1"/>
              <a:t>findAllByOrderByFirstNameAsc</a:t>
            </a:r>
            <a:r>
              <a:rPr lang="en-US" sz="2000" dirty="0"/>
              <a:t>();  </a:t>
            </a:r>
            <a:r>
              <a:rPr lang="en-US" sz="2000" dirty="0" smtClean="0"/>
              <a:t> </a:t>
            </a:r>
            <a:r>
              <a:rPr lang="en-US" sz="2000" dirty="0"/>
              <a:t>//Query </a:t>
            </a:r>
            <a:r>
              <a:rPr lang="en-US" sz="2000" dirty="0" smtClean="0"/>
              <a:t>methods with sorting order by </a:t>
            </a:r>
            <a:r>
              <a:rPr lang="en-US" sz="2000" dirty="0" err="1" smtClean="0"/>
              <a:t>Desc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@</a:t>
            </a:r>
            <a:r>
              <a:rPr lang="en-US" sz="2000" dirty="0"/>
              <a:t>Query("delete from Customer c where c.id = :id</a:t>
            </a:r>
            <a:r>
              <a:rPr lang="en-US" sz="2000" dirty="0" smtClean="0"/>
              <a:t>") //Native query support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</a:t>
            </a:r>
            <a:r>
              <a:rPr lang="en-US" sz="2000" dirty="0"/>
              <a:t>void </a:t>
            </a:r>
            <a:r>
              <a:rPr lang="en-US" sz="2000" dirty="0" err="1"/>
              <a:t>deleteCustomer</a:t>
            </a:r>
            <a:r>
              <a:rPr lang="en-US" sz="2000" dirty="0"/>
              <a:t>(Long id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1325563"/>
          </a:xfrm>
        </p:spPr>
        <p:txBody>
          <a:bodyPr/>
          <a:lstStyle/>
          <a:p>
            <a:r>
              <a:rPr lang="en-US" b="1" dirty="0" smtClean="0"/>
              <a:t>Data repository Example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6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998017"/>
          </a:xfrm>
        </p:spPr>
        <p:txBody>
          <a:bodyPr/>
          <a:lstStyle/>
          <a:p>
            <a:r>
              <a:rPr lang="en-US" b="1" dirty="0" smtClean="0"/>
              <a:t>Curd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023582"/>
            <a:ext cx="11818960" cy="528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err="1"/>
              <a:t>CrudRepository</a:t>
            </a:r>
            <a:r>
              <a:rPr lang="en-US" sz="2400" dirty="0"/>
              <a:t> provides sophisticated CRUD functionality for the entity class that is being managed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public interface </a:t>
            </a:r>
            <a:r>
              <a:rPr lang="en-US" sz="2400" dirty="0" err="1"/>
              <a:t>CrudRepository</a:t>
            </a:r>
            <a:r>
              <a:rPr lang="en-US" sz="2400" dirty="0"/>
              <a:t>&lt;T, ID extends </a:t>
            </a:r>
            <a:r>
              <a:rPr lang="en-US" sz="2400" dirty="0" smtClean="0"/>
              <a:t>Serializable&gt;extends </a:t>
            </a:r>
            <a:r>
              <a:rPr lang="en-US" sz="2400" dirty="0"/>
              <a:t>Repository&lt;T, ID&gt; {</a:t>
            </a:r>
          </a:p>
          <a:p>
            <a:pPr marL="0" indent="0">
              <a:buNone/>
            </a:pPr>
            <a:r>
              <a:rPr lang="en-US" sz="2400" dirty="0"/>
              <a:t>    &lt;S extends T&gt; S save(S entity</a:t>
            </a:r>
            <a:r>
              <a:rPr lang="en-US" sz="2400" dirty="0" smtClean="0"/>
              <a:t>);	//</a:t>
            </a:r>
            <a:r>
              <a:rPr lang="en-US" sz="2400" dirty="0"/>
              <a:t>Saves the given entity.</a:t>
            </a:r>
          </a:p>
          <a:p>
            <a:pPr marL="0" indent="0">
              <a:buNone/>
            </a:pPr>
            <a:r>
              <a:rPr lang="en-US" sz="2400" dirty="0"/>
              <a:t>    T </a:t>
            </a:r>
            <a:r>
              <a:rPr lang="en-US" sz="2400" dirty="0" err="1"/>
              <a:t>findOne</a:t>
            </a:r>
            <a:r>
              <a:rPr lang="en-US" sz="2400" dirty="0"/>
              <a:t>(ID </a:t>
            </a:r>
            <a:r>
              <a:rPr lang="en-US" sz="2400" dirty="0" err="1"/>
              <a:t>primaryKey</a:t>
            </a:r>
            <a:r>
              <a:rPr lang="en-US" sz="2400" dirty="0"/>
              <a:t>);   </a:t>
            </a:r>
            <a:r>
              <a:rPr lang="en-US" sz="2400" dirty="0" smtClean="0"/>
              <a:t>	//Returns </a:t>
            </a:r>
            <a:r>
              <a:rPr lang="en-US" sz="2400" dirty="0"/>
              <a:t>the entity identified by the given id.</a:t>
            </a:r>
            <a:r>
              <a:rPr lang="en-US" sz="2400" dirty="0" smtClean="0"/>
              <a:t>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Iterable</a:t>
            </a:r>
            <a:r>
              <a:rPr lang="en-US" sz="2400" dirty="0"/>
              <a:t>&lt;T&gt; </a:t>
            </a:r>
            <a:r>
              <a:rPr lang="en-US" sz="2400" dirty="0" err="1"/>
              <a:t>findAll</a:t>
            </a:r>
            <a:r>
              <a:rPr lang="en-US" sz="2400" dirty="0" smtClean="0"/>
              <a:t>();		//</a:t>
            </a:r>
            <a:r>
              <a:rPr lang="en-US" sz="2400" dirty="0"/>
              <a:t>Returns all entities.</a:t>
            </a:r>
          </a:p>
          <a:p>
            <a:pPr marL="0" indent="0">
              <a:buNone/>
            </a:pPr>
            <a:r>
              <a:rPr lang="en-US" sz="2400" dirty="0"/>
              <a:t>    Long count</a:t>
            </a:r>
            <a:r>
              <a:rPr lang="en-US" sz="2400" dirty="0" smtClean="0"/>
              <a:t>();			//</a:t>
            </a:r>
            <a:r>
              <a:rPr lang="en-US" sz="2400" dirty="0"/>
              <a:t>Returns the number of entities.</a:t>
            </a:r>
            <a:r>
              <a:rPr lang="en-US" sz="2400" dirty="0" smtClean="0"/>
              <a:t>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void delete(T entity</a:t>
            </a:r>
            <a:r>
              <a:rPr lang="en-US" sz="2400" dirty="0" smtClean="0"/>
              <a:t>);		//</a:t>
            </a:r>
            <a:r>
              <a:rPr lang="en-US" sz="2400" dirty="0"/>
              <a:t>Deletes the given entity.</a:t>
            </a:r>
            <a:r>
              <a:rPr lang="en-US" sz="2400" dirty="0" smtClean="0"/>
              <a:t>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boolean</a:t>
            </a:r>
            <a:r>
              <a:rPr lang="en-US" sz="2400" dirty="0"/>
              <a:t> exists(ID </a:t>
            </a:r>
            <a:r>
              <a:rPr lang="en-US" sz="2400" dirty="0" err="1"/>
              <a:t>primaryKey</a:t>
            </a:r>
            <a:r>
              <a:rPr lang="en-US" sz="2400" dirty="0" smtClean="0"/>
              <a:t>);</a:t>
            </a:r>
            <a:r>
              <a:rPr lang="en-US" sz="2400" dirty="0"/>
              <a:t>	//Indicates whether an entity with the given id exists.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  <a:hlinkClick r:id="rId2" action="ppaction://hlinksldjump"/>
              </a:rPr>
              <a:t>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62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25565"/>
            <a:ext cx="10515600" cy="998017"/>
          </a:xfrm>
        </p:spPr>
        <p:txBody>
          <a:bodyPr/>
          <a:lstStyle/>
          <a:p>
            <a:r>
              <a:rPr lang="en-US" b="1" dirty="0"/>
              <a:t>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023582"/>
            <a:ext cx="11818960" cy="528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EnableTransactionManagement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This annotation informs spring to enable transaction management support within the application and searches the code base for transaction boundaries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@Transactional</a:t>
            </a:r>
          </a:p>
          <a:p>
            <a:pPr marL="0" indent="0">
              <a:buNone/>
            </a:pPr>
            <a:r>
              <a:rPr lang="en-US" sz="2400" dirty="0" smtClean="0"/>
              <a:t>	This annotation can be applied to class  level or method level</a:t>
            </a:r>
          </a:p>
        </p:txBody>
      </p:sp>
    </p:spTree>
    <p:extLst>
      <p:ext uri="{BB962C8B-B14F-4D97-AF65-F5344CB8AC3E}">
        <p14:creationId xmlns:p14="http://schemas.microsoft.com/office/powerpoint/2010/main" val="39550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754</Words>
  <Application>Microsoft Office PowerPoint</Application>
  <PresentationFormat>Widescreen</PresentationFormat>
  <Paragraphs>198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Spring Boot</vt:lpstr>
      <vt:lpstr>Contents</vt:lpstr>
      <vt:lpstr>Introduction</vt:lpstr>
      <vt:lpstr>Bootstrapping</vt:lpstr>
      <vt:lpstr>RESTful Web Services</vt:lpstr>
      <vt:lpstr>Data repository</vt:lpstr>
      <vt:lpstr>Data repository Example </vt:lpstr>
      <vt:lpstr>Curd repository</vt:lpstr>
      <vt:lpstr>Transaction management</vt:lpstr>
      <vt:lpstr>Caching</vt:lpstr>
      <vt:lpstr>Caching Example </vt:lpstr>
      <vt:lpstr>Scheduled Process</vt:lpstr>
      <vt:lpstr>Scheduled Process Example</vt:lpstr>
      <vt:lpstr>Asynchronous processes</vt:lpstr>
      <vt:lpstr>Actuator</vt:lpstr>
      <vt:lpstr>some of the most common endpoints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</dc:title>
  <dc:creator>Ramesh</dc:creator>
  <cp:lastModifiedBy>Ramesh</cp:lastModifiedBy>
  <cp:revision>203</cp:revision>
  <dcterms:created xsi:type="dcterms:W3CDTF">2016-09-18T08:54:49Z</dcterms:created>
  <dcterms:modified xsi:type="dcterms:W3CDTF">2016-11-27T19:37:38Z</dcterms:modified>
</cp:coreProperties>
</file>