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16z.com/2023/06/06/ai-will-save-the-worl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ed34968a1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ed34968a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Emotional Support and Companionship: AI companions can provide emotional support, companionship, and personalized experiences to individuals.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Ethical Implications and Importance of Human Relationships: Ethical concerns about dehumanization, the need for genuine human connections, and the impact on social norms and values.</a:t>
            </a:r>
            <a:endParaRPr/>
          </a:p>
          <a:p>
            <a:pPr marL="0" lvl="0" indent="0" algn="l" rtl="0">
              <a:spcBef>
                <a:spcPts val="0"/>
              </a:spcBef>
              <a:spcAft>
                <a:spcPts val="0"/>
              </a:spcAft>
              <a:buNone/>
            </a:pPr>
            <a:endParaRPr/>
          </a:p>
          <a:p>
            <a:pPr marL="0" lvl="0" indent="0" algn="l" rtl="0">
              <a:spcBef>
                <a:spcPts val="0"/>
              </a:spcBef>
              <a:spcAft>
                <a:spcPts val="0"/>
              </a:spcAft>
              <a:buNone/>
            </a:pPr>
            <a:r>
              <a:rPr lang="en"/>
              <a:t>Black Mirror</a:t>
            </a:r>
            <a:endParaRPr/>
          </a:p>
          <a:p>
            <a:pPr marL="0" lvl="0" indent="0" algn="l" rtl="0">
              <a:spcBef>
                <a:spcPts val="0"/>
              </a:spcBef>
              <a:spcAft>
                <a:spcPts val="0"/>
              </a:spcAft>
              <a:buNone/>
            </a:pPr>
            <a:r>
              <a:rPr lang="en" sz="1200">
                <a:solidFill>
                  <a:srgbClr val="374151"/>
                </a:solidFill>
                <a:highlight>
                  <a:srgbClr val="F7F7F8"/>
                </a:highlight>
                <a:latin typeface="Roboto"/>
                <a:ea typeface="Roboto"/>
                <a:cs typeface="Roboto"/>
                <a:sym typeface="Roboto"/>
              </a:rPr>
              <a:t>"Striking Vipers" (Season 5, Episode 1):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ed34968a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ed34968a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Accountability and Trust: AI-powered social rating systems can promote accountability, trust, and positive behavior within society.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Concerns about Privacy and Manipulation: Concerns regarding privacy invasion, individual freedom, potential manipulation, and the impact on personal relationships.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u="sng">
                <a:solidFill>
                  <a:schemeClr val="hlink"/>
                </a:solidFill>
                <a:hlinkClick r:id="rId3"/>
              </a:rPr>
              <a:t>https://a16z.com/2023/06/06/ai-will-save-the-world/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Black Mirror</a:t>
            </a:r>
            <a:endParaRPr/>
          </a:p>
          <a:p>
            <a:pPr marL="0" lvl="0" indent="0" algn="l" rtl="0">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"Nosedive" (Season 3, Episode 1):</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ed34968a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ed34968a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2400"/>
              </a:spcBef>
              <a:spcAft>
                <a:spcPts val="0"/>
              </a:spcAft>
              <a:buNone/>
            </a:pPr>
            <a:r>
              <a:rPr lang="en" sz="1200" b="1">
                <a:solidFill>
                  <a:schemeClr val="dk1"/>
                </a:solidFill>
                <a:highlight>
                  <a:srgbClr val="FFFFFF"/>
                </a:highlight>
              </a:rPr>
              <a:t>April 22, 1993: Mosaic Browser Lights Up Web With Color, Creativity</a:t>
            </a:r>
            <a:endParaRPr sz="1200" b="1">
              <a:solidFill>
                <a:schemeClr val="dk1"/>
              </a:solidFill>
              <a:highlight>
                <a:srgbClr val="FFFFFF"/>
              </a:highlight>
            </a:endParaRPr>
          </a:p>
          <a:p>
            <a:pPr marL="0" lvl="0" indent="0" algn="l" rtl="0">
              <a:spcBef>
                <a:spcPts val="2400"/>
              </a:spcBef>
              <a:spcAft>
                <a:spcPts val="0"/>
              </a:spcAft>
              <a:buClr>
                <a:schemeClr val="dk1"/>
              </a:buClr>
              <a:buSzPts val="1100"/>
              <a:buFont typeface="Arial"/>
              <a:buNone/>
            </a:pPr>
            <a:r>
              <a:rPr lang="en" sz="1200" b="1">
                <a:solidFill>
                  <a:schemeClr val="dk1"/>
                </a:solidFill>
                <a:highlight>
                  <a:srgbClr val="FFFFFF"/>
                </a:highlight>
              </a:rPr>
              <a:t>From there to where we are in 2013 - less than 20 years, </a:t>
            </a:r>
            <a:endParaRPr sz="1200" b="1">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ed3496a7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ed3496a7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solidFill>
                  <a:srgbClr val="424242"/>
                </a:solidFill>
                <a:highlight>
                  <a:srgbClr val="FFFFFF"/>
                </a:highlight>
              </a:rPr>
              <a:t>Much as Mosaic, the world’s first free web browser, ushered in the internet era and upended the way we work and live, generative AI has the potential to disrupt nearly every industry—promising both competitive advantage and creative destruction.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ed3496a7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ed3496a7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ed3496a79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ed3496a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2ed3496a7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ed3496a7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https://huyenchip.com/2023/06/07/generative-ai-strategy.html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2ed34968a1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2ed34968a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https://www.bcg.com/publications/2023/ceo-guide-to-ai-revolution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ea45cda40e35946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ea45cda40e3594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ed3496a79_0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2ed3496a79_0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https://openai.com/blog/function-calling-and-other-api-updates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7bc127e9f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7bc127e9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ed3496a7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2ed3496a7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2ed3496a7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2ed3496a7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ed3496a79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ed3496a7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7bc127e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7bc127e9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2ed34968a1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2ed34968a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AI as a Threat to Humanity: AI could surpass human intelligence, become uncontrollable, and pose a threat to humanity's existence.</a:t>
            </a:r>
            <a:endParaRPr/>
          </a:p>
          <a:p>
            <a:pPr marL="0" lvl="0" indent="0" algn="l" rtl="0">
              <a:spcBef>
                <a:spcPts val="0"/>
              </a:spcBef>
              <a:spcAft>
                <a:spcPts val="0"/>
              </a:spcAft>
              <a:buNone/>
            </a:pPr>
            <a:r>
              <a:rPr lang="en"/>
              <a:t>AI as a Tool for Human Advancement: AI is a tool created by humans and will always be under human control, offering great potential for solving complex problems and enhancing human progress.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AI as a Catalyst for New Challenges and Adaptation: AI presents challenges and risks, but humans can adapt by acquiring new skills and strategies to ensure a harmonious coexistence with AI systems.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ed34968a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ed3496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Negative Impact on Society: AI advancements may disrupt social structures, job markets, and human relationships, leading to negative consequences for society.</a:t>
            </a:r>
            <a:endParaRPr/>
          </a:p>
          <a:p>
            <a:pPr marL="0" lvl="0" indent="0" algn="l" rtl="0">
              <a:spcBef>
                <a:spcPts val="0"/>
              </a:spcBef>
              <a:spcAft>
                <a:spcPts val="0"/>
              </a:spcAft>
              <a:buClr>
                <a:schemeClr val="dk1"/>
              </a:buClr>
              <a:buSzPts val="1100"/>
              <a:buFont typeface="Arial"/>
              <a:buNone/>
            </a:pPr>
            <a:r>
              <a:rPr lang="en"/>
              <a:t>Positive Impact on Society: AI has the potential to greatly enhance society by improving efficiency, advancing technology, and addressing complex societal issues.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ed34968a1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ed34968a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Job Displacement Concerns: AI automation may lead to widespread job loss and unemployment as machines replace human labor in various industries.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Job Creation and Increased Productivity: While some jobs may be replaced, AI can also create new job opportunities and enhance productivity, leading to economic growth and improved work conditions.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2ed34968a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2ed34968a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Exacerbation of Inequality: AI could widen social and economic disparities, as those with access to AI technology and resources may benefit disproportionately.</a:t>
            </a:r>
            <a:endParaRPr/>
          </a:p>
          <a:p>
            <a:pPr marL="0" lvl="0" indent="0" algn="l" rtl="0">
              <a:spcBef>
                <a:spcPts val="0"/>
              </a:spcBef>
              <a:spcAft>
                <a:spcPts val="0"/>
              </a:spcAft>
              <a:buClr>
                <a:schemeClr val="dk1"/>
              </a:buClr>
              <a:buSzPts val="1100"/>
              <a:buFont typeface="Arial"/>
              <a:buNone/>
            </a:pPr>
            <a:r>
              <a:rPr lang="en"/>
              <a:t>Bridging the Gap: AI can be leveraged to bridge the gap by providing equal opportunities, reducing bias, and addressing societal inequalities.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ed34968a1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ed34968a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Misuse and Risks: AI can be misused by individuals or groups for malicious purposes, such as cyberattacks, deception, or the creation of autonomous weapons.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Responsible AI Development and Regulation: Emphasis on responsible AI development, robust regulations, and ethical guidelines to mitigate risks and ensure AI is used for the benefit of society.</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ed34968a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ed34968a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Enhanced Security and Crime Prevention: AI-driven drones can provide increased security, improved surveillance capabilities, and more effective law enforcement.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Privacy Infringement and Abuse of Power: Concerns about privacy infringement, civil liberties, potential misuse of power, and the ethical implications of AI-driven surveillance and law enforcement.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Black Mirror: </a:t>
            </a:r>
            <a:endParaRPr/>
          </a:p>
          <a:p>
            <a:pPr marL="0" lvl="0" indent="0" algn="l" rtl="0">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Hated in the Nation" (Season 3, Episode 6)</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ConversAI-tion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7 Jul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Will people choose AI to be life partners? (Will people fall in Love with AI agents)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How would a society driven by AI-powered social rating systems work? Would it be good to build a society with good behavior and relationships?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4"/>
          <p:cNvPicPr preferRelativeResize="0"/>
          <p:nvPr/>
        </p:nvPicPr>
        <p:blipFill>
          <a:blip r:embed="rId3">
            <a:alphaModFix/>
          </a:blip>
          <a:stretch>
            <a:fillRect/>
          </a:stretch>
        </p:blipFill>
        <p:spPr>
          <a:xfrm>
            <a:off x="1230750" y="430537"/>
            <a:ext cx="4546975" cy="428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a:spLocks noGrp="1"/>
          </p:cNvSpPr>
          <p:nvPr>
            <p:ph type="title"/>
          </p:nvPr>
        </p:nvSpPr>
        <p:spPr>
          <a:xfrm>
            <a:off x="311700" y="2150850"/>
            <a:ext cx="8520600" cy="841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We are in that Mosaic moment in Generative AI?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239425" y="211500"/>
            <a:ext cx="8520600" cy="6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Should business worry about it?</a:t>
            </a:r>
            <a:endParaRPr/>
          </a:p>
        </p:txBody>
      </p:sp>
      <p:pic>
        <p:nvPicPr>
          <p:cNvPr id="121" name="Google Shape;121;p26"/>
          <p:cNvPicPr preferRelativeResize="0"/>
          <p:nvPr/>
        </p:nvPicPr>
        <p:blipFill>
          <a:blip r:embed="rId3">
            <a:alphaModFix/>
          </a:blip>
          <a:stretch>
            <a:fillRect/>
          </a:stretch>
        </p:blipFill>
        <p:spPr>
          <a:xfrm>
            <a:off x="646275" y="1114875"/>
            <a:ext cx="2981325" cy="1533525"/>
          </a:xfrm>
          <a:prstGeom prst="rect">
            <a:avLst/>
          </a:prstGeom>
          <a:noFill/>
          <a:ln>
            <a:noFill/>
          </a:ln>
        </p:spPr>
      </p:pic>
      <p:pic>
        <p:nvPicPr>
          <p:cNvPr id="122" name="Google Shape;122;p26"/>
          <p:cNvPicPr preferRelativeResize="0"/>
          <p:nvPr/>
        </p:nvPicPr>
        <p:blipFill>
          <a:blip r:embed="rId4">
            <a:alphaModFix/>
          </a:blip>
          <a:stretch>
            <a:fillRect/>
          </a:stretch>
        </p:blipFill>
        <p:spPr>
          <a:xfrm>
            <a:off x="5645200" y="542425"/>
            <a:ext cx="2292218" cy="2105975"/>
          </a:xfrm>
          <a:prstGeom prst="rect">
            <a:avLst/>
          </a:prstGeom>
          <a:noFill/>
          <a:ln>
            <a:noFill/>
          </a:ln>
        </p:spPr>
      </p:pic>
      <p:sp>
        <p:nvSpPr>
          <p:cNvPr id="123" name="Google Shape;123;p26"/>
          <p:cNvSpPr txBox="1"/>
          <p:nvPr/>
        </p:nvSpPr>
        <p:spPr>
          <a:xfrm>
            <a:off x="5811450" y="2829675"/>
            <a:ext cx="3180000" cy="14775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1200" b="1" u="sng">
                <a:solidFill>
                  <a:schemeClr val="dk1"/>
                </a:solidFill>
              </a:rPr>
              <a:t>Leading Investor </a:t>
            </a:r>
            <a:r>
              <a:rPr lang="en" sz="1200">
                <a:solidFill>
                  <a:schemeClr val="dk1"/>
                </a:solidFill>
              </a:rPr>
              <a:t>- Reported in WSJ</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sz="1200">
                <a:solidFill>
                  <a:schemeClr val="dk1"/>
                </a:solidFill>
              </a:rPr>
              <a:t>Says he has rekindled his appetite for investing in technology by talking with ChatGPT in the wee hours about ideas for inventions that the bot validated as wonderful - </a:t>
            </a:r>
            <a:endParaRPr/>
          </a:p>
        </p:txBody>
      </p:sp>
      <p:pic>
        <p:nvPicPr>
          <p:cNvPr id="124" name="Google Shape;124;p26"/>
          <p:cNvPicPr preferRelativeResize="0"/>
          <p:nvPr/>
        </p:nvPicPr>
        <p:blipFill>
          <a:blip r:embed="rId5">
            <a:alphaModFix/>
          </a:blip>
          <a:stretch>
            <a:fillRect/>
          </a:stretch>
        </p:blipFill>
        <p:spPr>
          <a:xfrm>
            <a:off x="239416" y="3249798"/>
            <a:ext cx="5183183" cy="153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2355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should businesses evaluate?</a:t>
            </a:r>
            <a:endParaRPr/>
          </a:p>
          <a:p>
            <a:pPr marL="0" lvl="0" indent="0" algn="l" rtl="0">
              <a:spcBef>
                <a:spcPts val="0"/>
              </a:spcBef>
              <a:spcAft>
                <a:spcPts val="0"/>
              </a:spcAft>
              <a:buNone/>
            </a:pPr>
            <a:endParaRPr/>
          </a:p>
        </p:txBody>
      </p:sp>
      <p:pic>
        <p:nvPicPr>
          <p:cNvPr id="130" name="Google Shape;130;p27"/>
          <p:cNvPicPr preferRelativeResize="0"/>
          <p:nvPr/>
        </p:nvPicPr>
        <p:blipFill>
          <a:blip r:embed="rId3">
            <a:alphaModFix/>
          </a:blip>
          <a:stretch>
            <a:fillRect/>
          </a:stretch>
        </p:blipFill>
        <p:spPr>
          <a:xfrm>
            <a:off x="384000" y="712925"/>
            <a:ext cx="8223598" cy="3820975"/>
          </a:xfrm>
          <a:prstGeom prst="rect">
            <a:avLst/>
          </a:prstGeom>
          <a:noFill/>
          <a:ln>
            <a:noFill/>
          </a:ln>
        </p:spPr>
      </p:pic>
      <p:sp>
        <p:nvSpPr>
          <p:cNvPr id="131" name="Google Shape;131;p27"/>
          <p:cNvSpPr txBox="1"/>
          <p:nvPr/>
        </p:nvSpPr>
        <p:spPr>
          <a:xfrm>
            <a:off x="878125" y="4638125"/>
            <a:ext cx="693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https://huyenchip.com/2023/06/07/generative-ai-strategy.html</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239425" y="288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should businesses evaluate?</a:t>
            </a:r>
            <a:endParaRPr/>
          </a:p>
        </p:txBody>
      </p:sp>
      <p:pic>
        <p:nvPicPr>
          <p:cNvPr id="137" name="Google Shape;137;p28"/>
          <p:cNvPicPr preferRelativeResize="0"/>
          <p:nvPr/>
        </p:nvPicPr>
        <p:blipFill>
          <a:blip r:embed="rId3">
            <a:alphaModFix/>
          </a:blip>
          <a:stretch>
            <a:fillRect/>
          </a:stretch>
        </p:blipFill>
        <p:spPr>
          <a:xfrm>
            <a:off x="260975" y="969550"/>
            <a:ext cx="8190331" cy="3820975"/>
          </a:xfrm>
          <a:prstGeom prst="rect">
            <a:avLst/>
          </a:prstGeom>
          <a:noFill/>
          <a:ln>
            <a:noFill/>
          </a:ln>
        </p:spPr>
      </p:pic>
      <p:sp>
        <p:nvSpPr>
          <p:cNvPr id="138" name="Google Shape;138;p28"/>
          <p:cNvSpPr txBox="1"/>
          <p:nvPr/>
        </p:nvSpPr>
        <p:spPr>
          <a:xfrm>
            <a:off x="1030525" y="4790525"/>
            <a:ext cx="693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https://huyenchip.com/2023/06/07/generative-ai-strategy.html</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should we think about this?</a:t>
            </a:r>
            <a:endParaRPr/>
          </a:p>
        </p:txBody>
      </p:sp>
      <p:pic>
        <p:nvPicPr>
          <p:cNvPr id="144" name="Google Shape;144;p29"/>
          <p:cNvPicPr preferRelativeResize="0"/>
          <p:nvPr/>
        </p:nvPicPr>
        <p:blipFill>
          <a:blip r:embed="rId3">
            <a:alphaModFix/>
          </a:blip>
          <a:stretch>
            <a:fillRect/>
          </a:stretch>
        </p:blipFill>
        <p:spPr>
          <a:xfrm>
            <a:off x="152400" y="1387600"/>
            <a:ext cx="8839199" cy="1184154"/>
          </a:xfrm>
          <a:prstGeom prst="rect">
            <a:avLst/>
          </a:prstGeom>
          <a:noFill/>
          <a:ln>
            <a:noFill/>
          </a:ln>
        </p:spPr>
      </p:pic>
      <p:sp>
        <p:nvSpPr>
          <p:cNvPr id="145" name="Google Shape;145;p29"/>
          <p:cNvSpPr txBox="1"/>
          <p:nvPr/>
        </p:nvSpPr>
        <p:spPr>
          <a:xfrm>
            <a:off x="595675" y="2926025"/>
            <a:ext cx="1975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Identify use cases that will differentiate us, key is to identify the company’s “golden” use cases</a:t>
            </a:r>
            <a:endParaRPr>
              <a:solidFill>
                <a:schemeClr val="dk1"/>
              </a:solidFill>
            </a:endParaRPr>
          </a:p>
        </p:txBody>
      </p:sp>
      <p:sp>
        <p:nvSpPr>
          <p:cNvPr id="146" name="Google Shape;146;p29"/>
          <p:cNvSpPr txBox="1"/>
          <p:nvPr/>
        </p:nvSpPr>
        <p:spPr>
          <a:xfrm>
            <a:off x="3302025" y="2941625"/>
            <a:ext cx="1975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Adapt organization structure, how people work.</a:t>
            </a:r>
            <a:endParaRPr>
              <a:solidFill>
                <a:schemeClr val="dk1"/>
              </a:solidFill>
            </a:endParaRPr>
          </a:p>
        </p:txBody>
      </p:sp>
      <p:sp>
        <p:nvSpPr>
          <p:cNvPr id="147" name="Google Shape;147;p29"/>
          <p:cNvSpPr txBox="1"/>
          <p:nvPr/>
        </p:nvSpPr>
        <p:spPr>
          <a:xfrm>
            <a:off x="6714600" y="2865425"/>
            <a:ext cx="1975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Setup ethical guardrails and legal protections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Use Cases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1"/>
          <p:cNvSpPr txBox="1">
            <a:spLocks noGrp="1"/>
          </p:cNvSpPr>
          <p:nvPr>
            <p:ph type="title"/>
          </p:nvPr>
        </p:nvSpPr>
        <p:spPr>
          <a:xfrm>
            <a:off x="2355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Use Cases are Enterprises Exploring</a:t>
            </a:r>
            <a:endParaRPr/>
          </a:p>
        </p:txBody>
      </p:sp>
      <p:sp>
        <p:nvSpPr>
          <p:cNvPr id="158" name="Google Shape;158;p31"/>
          <p:cNvSpPr/>
          <p:nvPr/>
        </p:nvSpPr>
        <p:spPr>
          <a:xfrm>
            <a:off x="80250" y="833725"/>
            <a:ext cx="1677900" cy="5727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Text Classification</a:t>
            </a:r>
            <a:endParaRPr sz="1300" b="1">
              <a:solidFill>
                <a:srgbClr val="9FC5E8"/>
              </a:solidFill>
            </a:endParaRPr>
          </a:p>
        </p:txBody>
      </p:sp>
      <p:sp>
        <p:nvSpPr>
          <p:cNvPr id="159" name="Google Shape;159;p31"/>
          <p:cNvSpPr/>
          <p:nvPr/>
        </p:nvSpPr>
        <p:spPr>
          <a:xfrm>
            <a:off x="80250" y="1541850"/>
            <a:ext cx="1677900" cy="2984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t>Without labelled data</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customer review (e.g. positive or negative)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Recommendations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Categorize customer support tickets (e.g. billing, product features, etc.)</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solidFill>
                <a:srgbClr val="9FC5E8"/>
              </a:solidFill>
            </a:endParaRPr>
          </a:p>
        </p:txBody>
      </p:sp>
      <p:sp>
        <p:nvSpPr>
          <p:cNvPr id="160" name="Google Shape;160;p31"/>
          <p:cNvSpPr/>
          <p:nvPr/>
        </p:nvSpPr>
        <p:spPr>
          <a:xfrm>
            <a:off x="3765350" y="833725"/>
            <a:ext cx="1677900" cy="5727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300" b="1"/>
          </a:p>
          <a:p>
            <a:pPr marL="0" lvl="0" indent="0" algn="l" rtl="0">
              <a:spcBef>
                <a:spcPts val="0"/>
              </a:spcBef>
              <a:spcAft>
                <a:spcPts val="0"/>
              </a:spcAft>
              <a:buNone/>
            </a:pPr>
            <a:endParaRPr sz="1300" b="1"/>
          </a:p>
          <a:p>
            <a:pPr marL="0" lvl="0" indent="0" algn="ctr" rtl="0">
              <a:spcBef>
                <a:spcPts val="0"/>
              </a:spcBef>
              <a:spcAft>
                <a:spcPts val="0"/>
              </a:spcAft>
              <a:buNone/>
            </a:pPr>
            <a:r>
              <a:rPr lang="en" sz="1300" b="1"/>
              <a:t>Information Extraction </a:t>
            </a:r>
            <a:endParaRPr sz="1300" b="1"/>
          </a:p>
          <a:p>
            <a:pPr marL="0" lvl="0" indent="0" algn="l" rtl="0">
              <a:spcBef>
                <a:spcPts val="0"/>
              </a:spcBef>
              <a:spcAft>
                <a:spcPts val="0"/>
              </a:spcAft>
              <a:buNone/>
            </a:pPr>
            <a:endParaRPr sz="1300" b="1"/>
          </a:p>
          <a:p>
            <a:pPr marL="0" marR="0" lvl="0" indent="0" algn="ctr" rtl="0">
              <a:lnSpc>
                <a:spcPct val="100000"/>
              </a:lnSpc>
              <a:spcBef>
                <a:spcPts val="0"/>
              </a:spcBef>
              <a:spcAft>
                <a:spcPts val="0"/>
              </a:spcAft>
              <a:buNone/>
            </a:pPr>
            <a:endParaRPr sz="1300" b="1">
              <a:solidFill>
                <a:srgbClr val="9FC5E8"/>
              </a:solidFill>
            </a:endParaRPr>
          </a:p>
        </p:txBody>
      </p:sp>
      <p:sp>
        <p:nvSpPr>
          <p:cNvPr id="161" name="Google Shape;161;p31"/>
          <p:cNvSpPr/>
          <p:nvPr/>
        </p:nvSpPr>
        <p:spPr>
          <a:xfrm>
            <a:off x="3764475" y="1574875"/>
            <a:ext cx="1677900" cy="2921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t>Read Information from documents and summarize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Creating a Resume Skills Table for Hiring Managers</a:t>
            </a:r>
            <a:endParaRPr sz="1200"/>
          </a:p>
          <a:p>
            <a:pPr marL="0" lvl="0" indent="0" algn="l" rtl="0">
              <a:spcBef>
                <a:spcPts val="0"/>
              </a:spcBef>
              <a:spcAft>
                <a:spcPts val="0"/>
              </a:spcAft>
              <a:buNone/>
            </a:pPr>
            <a:endParaRPr sz="1200">
              <a:solidFill>
                <a:srgbClr val="9FC5E8"/>
              </a:solidFill>
            </a:endParaRPr>
          </a:p>
        </p:txBody>
      </p:sp>
      <p:sp>
        <p:nvSpPr>
          <p:cNvPr id="162" name="Google Shape;162;p31"/>
          <p:cNvSpPr/>
          <p:nvPr/>
        </p:nvSpPr>
        <p:spPr>
          <a:xfrm>
            <a:off x="5584575" y="864750"/>
            <a:ext cx="1677900" cy="5727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p>
          <a:p>
            <a:pPr marL="0" lvl="0" indent="0" algn="ctr" rtl="0">
              <a:spcBef>
                <a:spcPts val="0"/>
              </a:spcBef>
              <a:spcAft>
                <a:spcPts val="0"/>
              </a:spcAft>
              <a:buNone/>
            </a:pPr>
            <a:r>
              <a:rPr lang="en" sz="1200" b="1"/>
              <a:t>Structured Generation</a:t>
            </a:r>
            <a:endParaRPr sz="1200" b="1"/>
          </a:p>
          <a:p>
            <a:pPr marL="0" lvl="0" indent="0" algn="ctr" rtl="0">
              <a:spcBef>
                <a:spcPts val="0"/>
              </a:spcBef>
              <a:spcAft>
                <a:spcPts val="0"/>
              </a:spcAft>
              <a:buNone/>
            </a:pPr>
            <a:endParaRPr sz="1200" b="1"/>
          </a:p>
        </p:txBody>
      </p:sp>
      <p:sp>
        <p:nvSpPr>
          <p:cNvPr id="163" name="Google Shape;163;p31"/>
          <p:cNvSpPr/>
          <p:nvPr/>
        </p:nvSpPr>
        <p:spPr>
          <a:xfrm>
            <a:off x="5590875" y="1595750"/>
            <a:ext cx="1677900" cy="29379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Unstructured to structured text(JSON)  that can be used by another system for downstream tasks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b="1" dirty="0"/>
              <a:t>Function Calling in ChatGPT</a:t>
            </a:r>
            <a:endParaRPr sz="1200" b="1"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Margin of xx Detergent bar in Y WH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What is the price of Sugar in mills today?</a:t>
            </a:r>
            <a:endParaRPr sz="1200" dirty="0"/>
          </a:p>
          <a:p>
            <a:pPr marL="0" lvl="0" indent="0" algn="l" rtl="0">
              <a:spcBef>
                <a:spcPts val="0"/>
              </a:spcBef>
              <a:spcAft>
                <a:spcPts val="0"/>
              </a:spcAft>
              <a:buNone/>
            </a:pPr>
            <a:endParaRPr sz="1200" dirty="0">
              <a:solidFill>
                <a:srgbClr val="9FC5E8"/>
              </a:solidFill>
            </a:endParaRPr>
          </a:p>
        </p:txBody>
      </p:sp>
      <p:sp>
        <p:nvSpPr>
          <p:cNvPr id="164" name="Google Shape;164;p31"/>
          <p:cNvSpPr/>
          <p:nvPr/>
        </p:nvSpPr>
        <p:spPr>
          <a:xfrm>
            <a:off x="1909325" y="832925"/>
            <a:ext cx="1729200" cy="5727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Content Creation </a:t>
            </a:r>
            <a:endParaRPr sz="1600" b="1">
              <a:solidFill>
                <a:srgbClr val="9FC5E8"/>
              </a:solidFill>
            </a:endParaRPr>
          </a:p>
        </p:txBody>
      </p:sp>
      <p:sp>
        <p:nvSpPr>
          <p:cNvPr id="165" name="Google Shape;165;p31"/>
          <p:cNvSpPr/>
          <p:nvPr/>
        </p:nvSpPr>
        <p:spPr>
          <a:xfrm>
            <a:off x="1886050" y="1549355"/>
            <a:ext cx="1752600" cy="2984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a:p>
            <a:pPr marL="0" lvl="0" indent="0" algn="l" rtl="0">
              <a:spcBef>
                <a:spcPts val="0"/>
              </a:spcBef>
              <a:spcAft>
                <a:spcPts val="0"/>
              </a:spcAft>
              <a:buNone/>
            </a:pPr>
            <a:r>
              <a:rPr lang="en" sz="1200"/>
              <a:t>Source intensive task requiring hours of sustained creative thinking</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Private Brand Images</a:t>
            </a:r>
            <a:endParaRPr sz="1200"/>
          </a:p>
          <a:p>
            <a:pPr marL="0" lvl="0" indent="0" algn="l" rtl="0">
              <a:spcBef>
                <a:spcPts val="0"/>
              </a:spcBef>
              <a:spcAft>
                <a:spcPts val="0"/>
              </a:spcAft>
              <a:buNone/>
            </a:pPr>
            <a:r>
              <a:rPr lang="en" sz="1200"/>
              <a:t>Generating Descriptions for Products in a Catalog </a:t>
            </a:r>
            <a:endParaRPr sz="1200"/>
          </a:p>
          <a:p>
            <a:pPr marL="0" lvl="0" indent="0" algn="l" rtl="0">
              <a:spcBef>
                <a:spcPts val="0"/>
              </a:spcBef>
              <a:spcAft>
                <a:spcPts val="0"/>
              </a:spcAft>
              <a:buNone/>
            </a:pPr>
            <a:endParaRPr sz="1200">
              <a:solidFill>
                <a:srgbClr val="9FC5E8"/>
              </a:solidFill>
            </a:endParaRPr>
          </a:p>
          <a:p>
            <a:pPr marL="0" marR="0" lvl="0" indent="0" algn="l" rtl="0">
              <a:lnSpc>
                <a:spcPct val="100000"/>
              </a:lnSpc>
              <a:spcBef>
                <a:spcPts val="0"/>
              </a:spcBef>
              <a:spcAft>
                <a:spcPts val="0"/>
              </a:spcAft>
              <a:buNone/>
            </a:pPr>
            <a:r>
              <a:rPr lang="en" sz="1200" u="sng"/>
              <a:t>Images:</a:t>
            </a:r>
            <a:endParaRPr sz="1200" u="sng"/>
          </a:p>
          <a:p>
            <a:pPr marL="0" marR="0" lvl="0" indent="0" algn="l" rtl="0">
              <a:lnSpc>
                <a:spcPct val="100000"/>
              </a:lnSpc>
              <a:spcBef>
                <a:spcPts val="0"/>
              </a:spcBef>
              <a:spcAft>
                <a:spcPts val="0"/>
              </a:spcAft>
              <a:buNone/>
            </a:pPr>
            <a:r>
              <a:rPr lang="en" sz="1200"/>
              <a:t>Midjourney, </a:t>
            </a:r>
            <a:endParaRPr sz="1200"/>
          </a:p>
          <a:p>
            <a:pPr marL="0" marR="0" lvl="0" indent="0" algn="l" rtl="0">
              <a:lnSpc>
                <a:spcPct val="100000"/>
              </a:lnSpc>
              <a:spcBef>
                <a:spcPts val="0"/>
              </a:spcBef>
              <a:spcAft>
                <a:spcPts val="0"/>
              </a:spcAft>
              <a:buNone/>
            </a:pPr>
            <a:r>
              <a:rPr lang="en" sz="1200"/>
              <a:t>StabilityAI models in HuggingFace, Dreambooth </a:t>
            </a:r>
            <a:endParaRPr sz="1200"/>
          </a:p>
          <a:p>
            <a:pPr marL="0" lvl="0" indent="0" algn="l" rtl="0">
              <a:spcBef>
                <a:spcPts val="0"/>
              </a:spcBef>
              <a:spcAft>
                <a:spcPts val="0"/>
              </a:spcAft>
              <a:buNone/>
            </a:pPr>
            <a:endParaRPr sz="1200">
              <a:solidFill>
                <a:srgbClr val="9FC5E8"/>
              </a:solidFill>
            </a:endParaRPr>
          </a:p>
        </p:txBody>
      </p:sp>
      <p:sp>
        <p:nvSpPr>
          <p:cNvPr id="166" name="Google Shape;166;p31"/>
          <p:cNvSpPr/>
          <p:nvPr/>
        </p:nvSpPr>
        <p:spPr>
          <a:xfrm>
            <a:off x="7419675" y="832975"/>
            <a:ext cx="1633200" cy="572700"/>
          </a:xfrm>
          <a:prstGeom prst="rect">
            <a:avLst/>
          </a:prstGeom>
          <a:solidFill>
            <a:srgbClr val="99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t>Q&amp;A </a:t>
            </a:r>
            <a:endParaRPr sz="1300" b="1"/>
          </a:p>
          <a:p>
            <a:pPr marL="0" lvl="0" indent="0" algn="ctr" rtl="0">
              <a:spcBef>
                <a:spcPts val="0"/>
              </a:spcBef>
              <a:spcAft>
                <a:spcPts val="0"/>
              </a:spcAft>
              <a:buNone/>
            </a:pPr>
            <a:r>
              <a:rPr lang="en" sz="1300" b="1"/>
              <a:t>/ Search </a:t>
            </a:r>
            <a:endParaRPr sz="1300" b="1">
              <a:solidFill>
                <a:srgbClr val="9FC5E8"/>
              </a:solidFill>
            </a:endParaRPr>
          </a:p>
        </p:txBody>
      </p:sp>
      <p:sp>
        <p:nvSpPr>
          <p:cNvPr id="167" name="Google Shape;167;p31"/>
          <p:cNvSpPr/>
          <p:nvPr/>
        </p:nvSpPr>
        <p:spPr>
          <a:xfrm>
            <a:off x="7419675" y="1604875"/>
            <a:ext cx="1677900" cy="2921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t>Large set of internal documents that you would like to use as a source of information when answering questions.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Lang Chain + Vector databases (Pinecone) </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509525" y="825475"/>
            <a:ext cx="3808250" cy="2534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Image of Product Package from Midjourney</a:t>
            </a:r>
            <a:endParaRPr/>
          </a:p>
        </p:txBody>
      </p:sp>
      <p:pic>
        <p:nvPicPr>
          <p:cNvPr id="173" name="Google Shape;173;p32"/>
          <p:cNvPicPr preferRelativeResize="0"/>
          <p:nvPr/>
        </p:nvPicPr>
        <p:blipFill rotWithShape="1">
          <a:blip r:embed="rId3">
            <a:alphaModFix/>
          </a:blip>
          <a:srcRect b="57127"/>
          <a:stretch/>
        </p:blipFill>
        <p:spPr>
          <a:xfrm>
            <a:off x="5228205" y="1000075"/>
            <a:ext cx="3675594" cy="3416400"/>
          </a:xfrm>
          <a:prstGeom prst="rect">
            <a:avLst/>
          </a:prstGeom>
          <a:noFill/>
          <a:ln>
            <a:noFill/>
          </a:ln>
        </p:spPr>
      </p:pic>
      <p:sp>
        <p:nvSpPr>
          <p:cNvPr id="174" name="Google Shape;174;p32"/>
          <p:cNvSpPr txBox="1"/>
          <p:nvPr/>
        </p:nvSpPr>
        <p:spPr>
          <a:xfrm>
            <a:off x="5382950" y="4416475"/>
            <a:ext cx="3628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Product shots of coffee packets, with minimalistic black logo</a:t>
            </a:r>
            <a:endParaRPr>
              <a:solidFill>
                <a:schemeClr val="dk1"/>
              </a:solidFill>
            </a:endParaRPr>
          </a:p>
        </p:txBody>
      </p:sp>
      <p:pic>
        <p:nvPicPr>
          <p:cNvPr id="175" name="Google Shape;175;p32"/>
          <p:cNvPicPr preferRelativeResize="0"/>
          <p:nvPr/>
        </p:nvPicPr>
        <p:blipFill>
          <a:blip r:embed="rId4">
            <a:alphaModFix/>
          </a:blip>
          <a:stretch>
            <a:fillRect/>
          </a:stretch>
        </p:blipFill>
        <p:spPr>
          <a:xfrm>
            <a:off x="152400" y="1017725"/>
            <a:ext cx="4923405" cy="25970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Appendix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4"/>
          <p:cNvPicPr preferRelativeResize="0"/>
          <p:nvPr/>
        </p:nvPicPr>
        <p:blipFill>
          <a:blip r:embed="rId3">
            <a:alphaModFix/>
          </a:blip>
          <a:stretch>
            <a:fillRect/>
          </a:stretch>
        </p:blipFill>
        <p:spPr>
          <a:xfrm>
            <a:off x="1976475" y="152400"/>
            <a:ext cx="4871175"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390275" y="756925"/>
            <a:ext cx="7623900" cy="3176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Will AI Kill Us All?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Will AI Ruin Our Society?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Will AI Take All Our Jobs?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Will AI Lead To Crippling Inequality?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Will AI Lead To Bad People Doing Bad Things?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Is AI-driven autonomous drones used for surveillance and law enforcement good for society?</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Macintosh PowerPoint</Application>
  <PresentationFormat>On-screen Show (16:9)</PresentationFormat>
  <Paragraphs>119</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Roboto</vt:lpstr>
      <vt:lpstr>Simple Dark</vt:lpstr>
      <vt:lpstr>ConversAI-tion</vt:lpstr>
      <vt:lpstr>PowerPoint Presentation</vt:lpstr>
      <vt:lpstr>PowerPoint Presentation</vt:lpstr>
      <vt:lpstr>Will AI Kill Us All?</vt:lpstr>
      <vt:lpstr>Will AI Ruin Our Society?</vt:lpstr>
      <vt:lpstr>Will AI Take All Our Jobs?</vt:lpstr>
      <vt:lpstr>Will AI Lead To Crippling Inequality?</vt:lpstr>
      <vt:lpstr>Will AI Lead To Bad People Doing Bad Things?</vt:lpstr>
      <vt:lpstr>Is AI-driven autonomous drones used for surveillance and law enforcement good for society?</vt:lpstr>
      <vt:lpstr>Will people choose AI to be life partners? (Will people fall in Love with AI agents)</vt:lpstr>
      <vt:lpstr>How would a society driven by AI-powered social rating systems work? Would it be good to build a society with good behavior and relationships?</vt:lpstr>
      <vt:lpstr>PowerPoint Presentation</vt:lpstr>
      <vt:lpstr>We are in that Mosaic moment in Generative AI? </vt:lpstr>
      <vt:lpstr>Should business worry about it?</vt:lpstr>
      <vt:lpstr>How should businesses evaluate? </vt:lpstr>
      <vt:lpstr>How should businesses evaluate?</vt:lpstr>
      <vt:lpstr>How should we think about this?</vt:lpstr>
      <vt:lpstr>Use Cases</vt:lpstr>
      <vt:lpstr>What Use Cases are Enterprises Exploring</vt:lpstr>
      <vt:lpstr> Image of Product Package from Midjourney</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ConversAI-tion</dc:title>
  <cp:lastModifiedBy>Ops User 57</cp:lastModifiedBy>
  <cp:revision>2</cp:revision>
  <dcterms:modified xsi:type="dcterms:W3CDTF">2023-10-15T17:58:40Z</dcterms:modified>
</cp:coreProperties>
</file>