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87" r:id="rId17"/>
    <p:sldId id="272" r:id="rId18"/>
    <p:sldId id="273" r:id="rId19"/>
    <p:sldId id="274" r:id="rId20"/>
    <p:sldId id="275" r:id="rId21"/>
    <p:sldId id="276" r:id="rId22"/>
    <p:sldId id="277" r:id="rId23"/>
    <p:sldId id="278" r:id="rId24"/>
    <p:sldId id="279" r:id="rId25"/>
    <p:sldId id="280" r:id="rId26"/>
    <p:sldId id="288" r:id="rId27"/>
    <p:sldId id="281" r:id="rId28"/>
    <p:sldId id="282" r:id="rId29"/>
    <p:sldId id="283" r:id="rId30"/>
    <p:sldId id="284" r:id="rId31"/>
    <p:sldId id="285" r:id="rId32"/>
    <p:sldId id="286"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77" r:id="rId67"/>
    <p:sldId id="378" r:id="rId68"/>
    <p:sldId id="357" r:id="rId69"/>
    <p:sldId id="358" r:id="rId70"/>
    <p:sldId id="359" r:id="rId71"/>
    <p:sldId id="360" r:id="rId72"/>
    <p:sldId id="361" r:id="rId73"/>
    <p:sldId id="362" r:id="rId74"/>
    <p:sldId id="339" r:id="rId75"/>
    <p:sldId id="363"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64" r:id="rId94"/>
    <p:sldId id="365" r:id="rId95"/>
    <p:sldId id="366" r:id="rId96"/>
    <p:sldId id="367" r:id="rId97"/>
    <p:sldId id="368" r:id="rId98"/>
    <p:sldId id="369" r:id="rId99"/>
    <p:sldId id="370" r:id="rId100"/>
    <p:sldId id="371" r:id="rId101"/>
    <p:sldId id="37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649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113669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49099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145638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368247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321612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76631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293890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287656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373602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427788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2FCEB-EB87-4C98-A0F8-A91BD38F1879}" type="datetimeFigureOut">
              <a:rPr lang="en-IN" smtClean="0"/>
              <a:t>24-08-2023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BA8926-414E-4050-913C-80DF23236B83}" type="slidenum">
              <a:rPr lang="en-IN" smtClean="0"/>
              <a:t>‹#›</a:t>
            </a:fld>
            <a:endParaRPr lang="en-IN" dirty="0"/>
          </a:p>
        </p:txBody>
      </p:sp>
    </p:spTree>
    <p:extLst>
      <p:ext uri="{BB962C8B-B14F-4D97-AF65-F5344CB8AC3E}">
        <p14:creationId xmlns:p14="http://schemas.microsoft.com/office/powerpoint/2010/main" val="291629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2FCEB-EB87-4C98-A0F8-A91BD38F1879}" type="datetimeFigureOut">
              <a:rPr lang="en-IN" smtClean="0"/>
              <a:t>24-08-2023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A8926-414E-4050-913C-80DF23236B83}" type="slidenum">
              <a:rPr lang="en-IN" smtClean="0"/>
              <a:t>‹#›</a:t>
            </a:fld>
            <a:endParaRPr lang="en-IN" dirty="0"/>
          </a:p>
        </p:txBody>
      </p:sp>
    </p:spTree>
    <p:extLst>
      <p:ext uri="{BB962C8B-B14F-4D97-AF65-F5344CB8AC3E}">
        <p14:creationId xmlns:p14="http://schemas.microsoft.com/office/powerpoint/2010/main" val="178552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endParaRPr lang="en-IN" dirty="0"/>
          </a:p>
        </p:txBody>
      </p:sp>
    </p:spTree>
    <p:extLst>
      <p:ext uri="{BB962C8B-B14F-4D97-AF65-F5344CB8AC3E}">
        <p14:creationId xmlns:p14="http://schemas.microsoft.com/office/powerpoint/2010/main" val="3875349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Now Angular 2 is a totally different framework than Angular 1 and nowadays unless you have a really good reason you shouldn't use Angular 1 anymore.</a:t>
            </a:r>
          </a:p>
          <a:p>
            <a:endParaRPr lang="en-US" dirty="0" smtClean="0"/>
          </a:p>
          <a:p>
            <a:r>
              <a:rPr lang="en-US" dirty="0" smtClean="0"/>
              <a:t>But you actually also won't be using Angular 2 because there have been a couple of other versions of Angular as well.</a:t>
            </a:r>
          </a:p>
          <a:p>
            <a:endParaRPr lang="en-US" dirty="0" smtClean="0"/>
          </a:p>
          <a:p>
            <a:r>
              <a:rPr lang="en-US" dirty="0" smtClean="0"/>
              <a:t>Angular version 3 was skipped for some internal reasons but then we had Angular 4 and a couple of other versions and then we arrived at Angular 10, 11, 12, 13, 14, 15, and so on so we have a bunch of Angular versions.</a:t>
            </a:r>
          </a:p>
          <a:p>
            <a:endParaRPr lang="en-IN" dirty="0"/>
          </a:p>
        </p:txBody>
      </p:sp>
    </p:spTree>
    <p:extLst>
      <p:ext uri="{BB962C8B-B14F-4D97-AF65-F5344CB8AC3E}">
        <p14:creationId xmlns:p14="http://schemas.microsoft.com/office/powerpoint/2010/main" val="26696037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Inside a component's template, you can use the </a:t>
            </a:r>
            <a:r>
              <a:rPr lang="en-US" b="1" dirty="0"/>
              <a:t>&lt;</a:t>
            </a:r>
            <a:r>
              <a:rPr lang="en-US" b="1" dirty="0" err="1"/>
              <a:t>ng</a:t>
            </a:r>
            <a:r>
              <a:rPr lang="en-US" b="1" dirty="0"/>
              <a:t>-content&gt;&lt;/</a:t>
            </a:r>
            <a:r>
              <a:rPr lang="en-US" b="1" dirty="0" err="1"/>
              <a:t>ng</a:t>
            </a:r>
            <a:r>
              <a:rPr lang="en-US" b="1" dirty="0"/>
              <a:t>-content&gt; </a:t>
            </a:r>
            <a:r>
              <a:rPr lang="en-US" dirty="0"/>
              <a:t>tag to define a location where content will be projected from the parent component</a:t>
            </a:r>
            <a:r>
              <a:rPr lang="en-US" dirty="0" smtClean="0"/>
              <a:t>.</a:t>
            </a:r>
          </a:p>
          <a:p>
            <a:pPr marL="0" indent="0">
              <a:buNone/>
            </a:pPr>
            <a:r>
              <a:rPr lang="en-US" dirty="0"/>
              <a:t>&lt;div class="custom-box"&gt;</a:t>
            </a:r>
          </a:p>
          <a:p>
            <a:pPr marL="0" indent="0">
              <a:buNone/>
            </a:pPr>
            <a:r>
              <a:rPr lang="en-US" dirty="0"/>
              <a:t>  </a:t>
            </a:r>
            <a:r>
              <a:rPr lang="en-US" b="1" dirty="0"/>
              <a:t>&lt;</a:t>
            </a:r>
            <a:r>
              <a:rPr lang="en-US" b="1" dirty="0" err="1"/>
              <a:t>ng</a:t>
            </a:r>
            <a:r>
              <a:rPr lang="en-US" b="1" dirty="0"/>
              <a:t>-content&gt;&lt;/</a:t>
            </a:r>
            <a:r>
              <a:rPr lang="en-US" b="1" dirty="0" err="1"/>
              <a:t>ng</a:t>
            </a:r>
            <a:r>
              <a:rPr lang="en-US" b="1" dirty="0"/>
              <a:t>-content&gt;</a:t>
            </a:r>
          </a:p>
          <a:p>
            <a:pPr marL="0" indent="0">
              <a:buNone/>
            </a:pPr>
            <a:r>
              <a:rPr lang="en-US" dirty="0"/>
              <a:t>&lt;/div&gt;</a:t>
            </a:r>
          </a:p>
          <a:p>
            <a:endParaRPr lang="en-IN" dirty="0"/>
          </a:p>
        </p:txBody>
      </p:sp>
    </p:spTree>
    <p:extLst>
      <p:ext uri="{BB962C8B-B14F-4D97-AF65-F5344CB8AC3E}">
        <p14:creationId xmlns:p14="http://schemas.microsoft.com/office/powerpoint/2010/main" val="2113847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r>
              <a:rPr lang="en-US" dirty="0"/>
              <a:t>@</a:t>
            </a:r>
            <a:r>
              <a:rPr lang="en-US" dirty="0" smtClean="0"/>
              <a:t>ViewChild &amp; </a:t>
            </a:r>
            <a:r>
              <a:rPr lang="en-US" dirty="0"/>
              <a:t>@</a:t>
            </a:r>
            <a:r>
              <a:rPr lang="en-US" dirty="0" err="1"/>
              <a:t>ContentChild</a:t>
            </a:r>
            <a:r>
              <a:rPr lang="en-US" dirty="0"/>
              <a:t> </a:t>
            </a:r>
            <a:endParaRPr lang="en-US" dirty="0" smtClean="0"/>
          </a:p>
          <a:p>
            <a:endParaRPr lang="en-US" dirty="0" smtClean="0"/>
          </a:p>
          <a:p>
            <a:r>
              <a:rPr lang="en-US" dirty="0" smtClean="0"/>
              <a:t>Usage</a:t>
            </a:r>
            <a:r>
              <a:rPr lang="en-US" dirty="0"/>
              <a:t>: @ViewChild is used to query for elements or components that are part of the component's own template.</a:t>
            </a:r>
          </a:p>
          <a:p>
            <a:endParaRPr lang="en-US" dirty="0"/>
          </a:p>
          <a:p>
            <a:r>
              <a:rPr lang="en-US" dirty="0"/>
              <a:t>Scope: It looks for elements/components within the component's view and not its projected content.</a:t>
            </a:r>
          </a:p>
          <a:p>
            <a:endParaRPr lang="en-US" dirty="0"/>
          </a:p>
          <a:p>
            <a:r>
              <a:rPr lang="en-US" dirty="0"/>
              <a:t>Usage: @</a:t>
            </a:r>
            <a:r>
              <a:rPr lang="en-US" dirty="0" err="1"/>
              <a:t>ContentChild</a:t>
            </a:r>
            <a:r>
              <a:rPr lang="en-US" dirty="0"/>
              <a:t> is used to query for elements or components that are projected into the component's content area.</a:t>
            </a:r>
          </a:p>
          <a:p>
            <a:endParaRPr lang="en-US" dirty="0"/>
          </a:p>
          <a:p>
            <a:r>
              <a:rPr lang="en-US" dirty="0"/>
              <a:t>Scope: It looks for elements/components within the projected content of the component. It's often used when you have content projection slots (&lt;</a:t>
            </a:r>
            <a:r>
              <a:rPr lang="en-US" dirty="0" err="1"/>
              <a:t>ng</a:t>
            </a:r>
            <a:r>
              <a:rPr lang="en-US" dirty="0"/>
              <a:t>-content&gt;&lt;/</a:t>
            </a:r>
            <a:r>
              <a:rPr lang="en-US" dirty="0" err="1"/>
              <a:t>ng</a:t>
            </a:r>
            <a:r>
              <a:rPr lang="en-US" dirty="0"/>
              <a:t>-content&gt;) in your component's template.</a:t>
            </a:r>
            <a:endParaRPr lang="en-IN" dirty="0"/>
          </a:p>
        </p:txBody>
      </p:sp>
    </p:spTree>
    <p:extLst>
      <p:ext uri="{BB962C8B-B14F-4D97-AF65-F5344CB8AC3E}">
        <p14:creationId xmlns:p14="http://schemas.microsoft.com/office/powerpoint/2010/main" val="386524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Angular Versioning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1662113"/>
            <a:ext cx="56959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238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Setup &amp; First App</a:t>
            </a:r>
            <a:endParaRPr lang="en-IN" dirty="0"/>
          </a:p>
        </p:txBody>
      </p:sp>
      <p:sp>
        <p:nvSpPr>
          <p:cNvPr id="3" name="Content Placeholder 2"/>
          <p:cNvSpPr>
            <a:spLocks noGrp="1"/>
          </p:cNvSpPr>
          <p:nvPr>
            <p:ph idx="1"/>
          </p:nvPr>
        </p:nvSpPr>
        <p:spPr/>
        <p:txBody>
          <a:bodyPr>
            <a:normAutofit lnSpcReduction="10000"/>
          </a:bodyPr>
          <a:lstStyle/>
          <a:p>
            <a:r>
              <a:rPr lang="en-US" dirty="0" smtClean="0"/>
              <a:t>let's build our first Angular app.</a:t>
            </a:r>
          </a:p>
          <a:p>
            <a:endParaRPr lang="en-US" dirty="0" smtClean="0"/>
          </a:p>
          <a:p>
            <a:r>
              <a:rPr lang="en-US" dirty="0" smtClean="0"/>
              <a:t>For that, we'll use the official Angular command-line interface, CLI. And that is the recommended and best way of creating Angular projects.</a:t>
            </a:r>
          </a:p>
          <a:p>
            <a:r>
              <a:rPr lang="en-US" dirty="0" smtClean="0"/>
              <a:t>Because Angular projects are actually a bit more elaborate regarding their build workflow.</a:t>
            </a: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437255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There are a couple of files that need to be converted before they can run in the browser and the CLI does all of that and it also heavily optimizes our code.</a:t>
            </a:r>
          </a:p>
          <a:p>
            <a:endParaRPr lang="en-US" dirty="0" smtClean="0"/>
          </a:p>
          <a:p>
            <a:r>
              <a:rPr lang="en-US" dirty="0" smtClean="0"/>
              <a:t>so that we ship a highly optimized code version to the browser once we finally deploy our app.</a:t>
            </a:r>
          </a:p>
          <a:p>
            <a:endParaRPr lang="en-US" dirty="0" smtClean="0"/>
          </a:p>
          <a:p>
            <a:r>
              <a:rPr lang="en-US" dirty="0" smtClean="0"/>
              <a:t>So the Angular CLI, and you can see all the steps you need</a:t>
            </a:r>
          </a:p>
          <a:p>
            <a:r>
              <a:rPr lang="en-US" dirty="0" smtClean="0"/>
              <a:t>to run on the left here and these steps are the same for Windows and Mac.</a:t>
            </a:r>
          </a:p>
          <a:p>
            <a:endParaRPr lang="en-US" dirty="0" smtClean="0"/>
          </a:p>
          <a:p>
            <a:endParaRPr lang="en-IN" dirty="0"/>
          </a:p>
        </p:txBody>
      </p:sp>
    </p:spTree>
    <p:extLst>
      <p:ext uri="{BB962C8B-B14F-4D97-AF65-F5344CB8AC3E}">
        <p14:creationId xmlns:p14="http://schemas.microsoft.com/office/powerpoint/2010/main" val="3988440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err="1" smtClean="0"/>
              <a:t>ng</a:t>
            </a:r>
            <a:r>
              <a:rPr lang="en-US" dirty="0" smtClean="0"/>
              <a:t> new my-first-project</a:t>
            </a:r>
          </a:p>
          <a:p>
            <a:r>
              <a:rPr lang="en-US" dirty="0" smtClean="0"/>
              <a:t>cd my-first-project</a:t>
            </a:r>
          </a:p>
          <a:p>
            <a:r>
              <a:rPr lang="en-US" dirty="0" err="1" smtClean="0"/>
              <a:t>ng</a:t>
            </a:r>
            <a:r>
              <a:rPr lang="en-US" dirty="0" smtClean="0"/>
              <a:t> serve</a:t>
            </a:r>
          </a:p>
          <a:p>
            <a:endParaRPr lang="en-US" dirty="0" smtClean="0"/>
          </a:p>
          <a:p>
            <a:pPr marL="0" indent="0">
              <a:buNone/>
            </a:pPr>
            <a:r>
              <a:rPr lang="en-US" b="1" dirty="0" smtClean="0"/>
              <a:t>Note:</a:t>
            </a:r>
            <a:r>
              <a:rPr lang="en-US" dirty="0" smtClean="0"/>
              <a:t> And then also important, add --no-strict here.</a:t>
            </a:r>
          </a:p>
          <a:p>
            <a:endParaRPr lang="en-US" dirty="0" smtClean="0"/>
          </a:p>
          <a:p>
            <a:r>
              <a:rPr lang="en-US" dirty="0" smtClean="0"/>
              <a:t>Strict mode is a special mode in which we can create our projects and we'll look at strict mode or at optimizing our projects later. but to get started and make it a bit easier for us, we'll start in non-strict mode here.</a:t>
            </a:r>
          </a:p>
          <a:p>
            <a:endParaRPr lang="en-US" dirty="0" smtClean="0"/>
          </a:p>
          <a:p>
            <a:endParaRPr lang="en-IN" dirty="0"/>
          </a:p>
        </p:txBody>
      </p:sp>
    </p:spTree>
    <p:extLst>
      <p:ext uri="{BB962C8B-B14F-4D97-AF65-F5344CB8AC3E}">
        <p14:creationId xmlns:p14="http://schemas.microsoft.com/office/powerpoint/2010/main" val="8533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Now, for them to work, you need one additional tool and that's </a:t>
            </a:r>
            <a:r>
              <a:rPr lang="en-US" dirty="0" err="1" smtClean="0"/>
              <a:t>NodeJS</a:t>
            </a:r>
            <a:r>
              <a:rPr lang="en-US" dirty="0" smtClean="0"/>
              <a:t>.</a:t>
            </a:r>
          </a:p>
          <a:p>
            <a:endParaRPr lang="en-US" dirty="0" smtClean="0"/>
          </a:p>
          <a:p>
            <a:r>
              <a:rPr lang="en-US" dirty="0" err="1" smtClean="0"/>
              <a:t>NodeJS</a:t>
            </a:r>
            <a:r>
              <a:rPr lang="en-US" dirty="0" smtClean="0"/>
              <a:t> is a server-side language and you might be wondering what are we doing with here.</a:t>
            </a:r>
          </a:p>
          <a:p>
            <a:endParaRPr lang="en-US" dirty="0" smtClean="0"/>
          </a:p>
          <a:p>
            <a:r>
              <a:rPr lang="en-US" dirty="0" smtClean="0"/>
              <a:t>We won't write any </a:t>
            </a:r>
            <a:r>
              <a:rPr lang="en-US" dirty="0" err="1" smtClean="0"/>
              <a:t>NodeJS</a:t>
            </a:r>
            <a:r>
              <a:rPr lang="en-US" dirty="0" smtClean="0"/>
              <a:t> code here but </a:t>
            </a:r>
            <a:r>
              <a:rPr lang="en-US" dirty="0" err="1" smtClean="0"/>
              <a:t>NodeJS</a:t>
            </a:r>
            <a:r>
              <a:rPr lang="en-US" dirty="0" smtClean="0"/>
              <a:t> will be used behind the scenes by the CLI to bundle and optimize our project and we'll use </a:t>
            </a:r>
            <a:r>
              <a:rPr lang="en-US" dirty="0" err="1" smtClean="0"/>
              <a:t>npm</a:t>
            </a:r>
            <a:r>
              <a:rPr lang="en-US" dirty="0" smtClean="0"/>
              <a:t>, the Node Package Manager to manage the different dependencies an Angular project has.</a:t>
            </a:r>
          </a:p>
          <a:p>
            <a:endParaRPr lang="en-US" dirty="0" smtClean="0"/>
          </a:p>
          <a:p>
            <a:r>
              <a:rPr lang="en-US" dirty="0" smtClean="0"/>
              <a:t>Dependencies are things like the Angular framework itself but also some other libraries that framework uses.</a:t>
            </a:r>
          </a:p>
          <a:p>
            <a:endParaRPr lang="en-IN" dirty="0"/>
          </a:p>
        </p:txBody>
      </p:sp>
    </p:spTree>
    <p:extLst>
      <p:ext uri="{BB962C8B-B14F-4D97-AF65-F5344CB8AC3E}">
        <p14:creationId xmlns:p14="http://schemas.microsoft.com/office/powerpoint/2010/main" val="2747719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Project Setup Using Bootstrap &amp; Styling</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npm</a:t>
            </a:r>
            <a:r>
              <a:rPr lang="en-IN" dirty="0" smtClean="0"/>
              <a:t> install --save bootstrap@3</a:t>
            </a:r>
          </a:p>
          <a:p>
            <a:endParaRPr lang="en-US" dirty="0"/>
          </a:p>
          <a:p>
            <a:r>
              <a:rPr lang="en-US" dirty="0" err="1" smtClean="0"/>
              <a:t>Angular.json</a:t>
            </a:r>
            <a:endParaRPr lang="en-US" dirty="0" smtClean="0"/>
          </a:p>
          <a:p>
            <a:endParaRPr lang="en-US" dirty="0"/>
          </a:p>
          <a:p>
            <a:r>
              <a:rPr lang="en-IN" dirty="0"/>
              <a:t>"styles": [</a:t>
            </a:r>
          </a:p>
          <a:p>
            <a:pPr marL="0" indent="0">
              <a:buNone/>
            </a:pPr>
            <a:r>
              <a:rPr lang="en-IN" dirty="0"/>
              <a:t>              "</a:t>
            </a:r>
            <a:r>
              <a:rPr lang="en-IN" dirty="0" err="1"/>
              <a:t>node_modules</a:t>
            </a:r>
            <a:r>
              <a:rPr lang="en-IN" dirty="0"/>
              <a:t>/bootstrap/</a:t>
            </a:r>
            <a:r>
              <a:rPr lang="en-IN" dirty="0" err="1"/>
              <a:t>dist</a:t>
            </a:r>
            <a:r>
              <a:rPr lang="en-IN" dirty="0"/>
              <a:t>/</a:t>
            </a:r>
            <a:r>
              <a:rPr lang="en-IN" dirty="0" err="1"/>
              <a:t>css</a:t>
            </a:r>
            <a:r>
              <a:rPr lang="en-IN" dirty="0"/>
              <a:t>/bootstrap.css",</a:t>
            </a:r>
          </a:p>
          <a:p>
            <a:pPr marL="0" indent="0">
              <a:buNone/>
            </a:pPr>
            <a:r>
              <a:rPr lang="en-IN" dirty="0" smtClean="0"/>
              <a:t> </a:t>
            </a:r>
            <a:r>
              <a:rPr lang="en-IN" dirty="0"/>
              <a:t>        "</a:t>
            </a:r>
            <a:r>
              <a:rPr lang="en-IN" dirty="0" err="1"/>
              <a:t>src</a:t>
            </a:r>
            <a:r>
              <a:rPr lang="en-IN" dirty="0"/>
              <a:t>/styles.css"</a:t>
            </a:r>
          </a:p>
          <a:p>
            <a:pPr marL="0" indent="0">
              <a:buNone/>
            </a:pPr>
            <a:r>
              <a:rPr lang="en-IN" dirty="0"/>
              <a:t>            ],</a:t>
            </a:r>
          </a:p>
          <a:p>
            <a:endParaRPr lang="en-IN" dirty="0"/>
          </a:p>
        </p:txBody>
      </p:sp>
    </p:spTree>
    <p:extLst>
      <p:ext uri="{BB962C8B-B14F-4D97-AF65-F5344CB8AC3E}">
        <p14:creationId xmlns:p14="http://schemas.microsoft.com/office/powerpoint/2010/main" val="3437656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Course Structure </a:t>
            </a:r>
            <a:endParaRPr lang="en-IN" dirty="0"/>
          </a:p>
        </p:txBody>
      </p:sp>
      <p:sp>
        <p:nvSpPr>
          <p:cNvPr id="3" name="Content Placeholder 2"/>
          <p:cNvSpPr>
            <a:spLocks noGrp="1"/>
          </p:cNvSpPr>
          <p:nvPr>
            <p:ph idx="1"/>
          </p:nvPr>
        </p:nvSpPr>
        <p:spPr/>
        <p:txBody>
          <a:bodyPr/>
          <a:lstStyle/>
          <a:p>
            <a:r>
              <a:rPr lang="en-US" dirty="0" smtClean="0"/>
              <a:t>Getting started with new Project</a:t>
            </a:r>
          </a:p>
          <a:p>
            <a:r>
              <a:rPr lang="en-US" dirty="0" smtClean="0"/>
              <a:t>The Basics </a:t>
            </a:r>
          </a:p>
          <a:p>
            <a:r>
              <a:rPr lang="en-US" dirty="0" smtClean="0"/>
              <a:t>Components &amp; Data Binding</a:t>
            </a:r>
          </a:p>
          <a:p>
            <a:r>
              <a:rPr lang="en-US" dirty="0" smtClean="0"/>
              <a:t>Directives </a:t>
            </a:r>
          </a:p>
          <a:p>
            <a:r>
              <a:rPr lang="en-US" dirty="0" smtClean="0"/>
              <a:t>Services &amp; Dependency Injection</a:t>
            </a:r>
          </a:p>
          <a:p>
            <a:r>
              <a:rPr lang="en-US" dirty="0" smtClean="0"/>
              <a:t>Routing</a:t>
            </a:r>
          </a:p>
          <a:p>
            <a:r>
              <a:rPr lang="en-US" dirty="0" smtClean="0"/>
              <a:t>Observables </a:t>
            </a:r>
          </a:p>
          <a:p>
            <a:pPr marL="0" indent="0">
              <a:buNone/>
            </a:pPr>
            <a:endParaRPr lang="en-IN" dirty="0"/>
          </a:p>
        </p:txBody>
      </p:sp>
    </p:spTree>
    <p:extLst>
      <p:ext uri="{BB962C8B-B14F-4D97-AF65-F5344CB8AC3E}">
        <p14:creationId xmlns:p14="http://schemas.microsoft.com/office/powerpoint/2010/main" val="991508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r>
              <a:rPr lang="en-US" dirty="0" smtClean="0"/>
              <a:t>Forms </a:t>
            </a:r>
          </a:p>
          <a:p>
            <a:r>
              <a:rPr lang="en-US" dirty="0" smtClean="0"/>
              <a:t>Pipes</a:t>
            </a:r>
          </a:p>
          <a:p>
            <a:r>
              <a:rPr lang="en-US" dirty="0" smtClean="0"/>
              <a:t>Http</a:t>
            </a:r>
          </a:p>
          <a:p>
            <a:r>
              <a:rPr lang="en-US" dirty="0" smtClean="0"/>
              <a:t>Authentication</a:t>
            </a:r>
          </a:p>
          <a:p>
            <a:r>
              <a:rPr lang="en-US" dirty="0" smtClean="0"/>
              <a:t>Optimizations &amp; </a:t>
            </a:r>
            <a:r>
              <a:rPr lang="en-US" dirty="0"/>
              <a:t>N</a:t>
            </a:r>
            <a:r>
              <a:rPr lang="en-US" dirty="0" smtClean="0"/>
              <a:t>gModule</a:t>
            </a:r>
            <a:r>
              <a:rPr lang="en-IN" dirty="0" smtClean="0"/>
              <a:t>s</a:t>
            </a:r>
          </a:p>
          <a:p>
            <a:r>
              <a:rPr lang="en-US" dirty="0" smtClean="0"/>
              <a:t>Deployment</a:t>
            </a:r>
          </a:p>
          <a:p>
            <a:r>
              <a:rPr lang="en-US" dirty="0" smtClean="0"/>
              <a:t>Animations &amp; Testing</a:t>
            </a:r>
            <a:endParaRPr lang="en-US"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36912"/>
            <a:ext cx="8229600" cy="1143000"/>
          </a:xfrm>
        </p:spPr>
        <p:txBody>
          <a:bodyPr/>
          <a:lstStyle/>
          <a:p>
            <a:r>
              <a:rPr lang="en-US" dirty="0" smtClean="0"/>
              <a:t>The Basics </a:t>
            </a:r>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a:t>
            </a:r>
            <a:endParaRPr lang="en-IN" dirty="0"/>
          </a:p>
        </p:txBody>
      </p:sp>
      <p:sp>
        <p:nvSpPr>
          <p:cNvPr id="3" name="Content Placeholder 2"/>
          <p:cNvSpPr>
            <a:spLocks noGrp="1"/>
          </p:cNvSpPr>
          <p:nvPr>
            <p:ph idx="1"/>
          </p:nvPr>
        </p:nvSpPr>
        <p:spPr/>
        <p:txBody>
          <a:bodyPr/>
          <a:lstStyle/>
          <a:p>
            <a:pPr marL="0" indent="0">
              <a:buNone/>
            </a:pPr>
            <a:r>
              <a:rPr lang="en-US" dirty="0" smtClean="0"/>
              <a:t>Angular is a JavaScript framework which allows you to create </a:t>
            </a:r>
            <a:r>
              <a:rPr lang="en-US" b="1" dirty="0" smtClean="0"/>
              <a:t>reactive Single-Page-Applications</a:t>
            </a:r>
            <a:r>
              <a:rPr lang="en-US" dirty="0" smtClean="0"/>
              <a:t>(SPAs).</a:t>
            </a:r>
            <a:endParaRPr lang="en-IN" dirty="0"/>
          </a:p>
        </p:txBody>
      </p:sp>
    </p:spTree>
    <p:extLst>
      <p:ext uri="{BB962C8B-B14F-4D97-AF65-F5344CB8AC3E}">
        <p14:creationId xmlns:p14="http://schemas.microsoft.com/office/powerpoint/2010/main" val="622701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rmAutofit fontScale="90000"/>
          </a:bodyPr>
          <a:lstStyle/>
          <a:p>
            <a:r>
              <a:rPr lang="en-US" dirty="0" smtClean="0"/>
              <a:t>How an Angular App gets Loaded and Started</a:t>
            </a:r>
            <a:r>
              <a:rPr lang="en-IN" dirty="0" smtClean="0"/>
              <a:t/>
            </a:r>
            <a:br>
              <a:rPr lang="en-IN" dirty="0" smtClean="0"/>
            </a:br>
            <a:endParaRPr lang="en-IN" dirty="0"/>
          </a:p>
        </p:txBody>
      </p:sp>
      <p:sp>
        <p:nvSpPr>
          <p:cNvPr id="3" name="Content Placeholder 2"/>
          <p:cNvSpPr>
            <a:spLocks noGrp="1"/>
          </p:cNvSpPr>
          <p:nvPr>
            <p:ph idx="1"/>
          </p:nvPr>
        </p:nvSpPr>
        <p:spPr>
          <a:xfrm>
            <a:off x="323528" y="2060849"/>
            <a:ext cx="8229600" cy="4248472"/>
          </a:xfrm>
        </p:spPr>
        <p:txBody>
          <a:bodyPr>
            <a:normAutofit fontScale="92500" lnSpcReduction="10000"/>
          </a:bodyPr>
          <a:lstStyle/>
          <a:p>
            <a:r>
              <a:rPr lang="en-US" dirty="0" smtClean="0"/>
              <a:t>How does our browser, or how does the server hosting our app know that it should render the content of app.component.html here?</a:t>
            </a:r>
          </a:p>
          <a:p>
            <a:endParaRPr lang="en-US" dirty="0" smtClean="0"/>
          </a:p>
          <a:p>
            <a:r>
              <a:rPr lang="en-US" dirty="0" smtClean="0"/>
              <a:t>The index.html file here is served by the server.</a:t>
            </a:r>
          </a:p>
          <a:p>
            <a:endParaRPr lang="en-US" dirty="0" smtClean="0"/>
          </a:p>
          <a:p>
            <a:r>
              <a:rPr lang="en-US" dirty="0" smtClean="0"/>
              <a:t>And remember that I told you that Angular is a framework which allows you to create single page application.</a:t>
            </a:r>
          </a:p>
          <a:p>
            <a:endParaRPr lang="en-US" dirty="0" smtClean="0"/>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77500" lnSpcReduction="20000"/>
          </a:bodyPr>
          <a:lstStyle/>
          <a:p>
            <a:r>
              <a:rPr lang="en-US" dirty="0" smtClean="0"/>
              <a:t>This is the single page which is served, the index.html file.</a:t>
            </a:r>
          </a:p>
          <a:p>
            <a:endParaRPr lang="en-US" dirty="0" smtClean="0"/>
          </a:p>
          <a:p>
            <a:r>
              <a:rPr lang="en-US" dirty="0" smtClean="0"/>
              <a:t>Now if we have a look at this </a:t>
            </a:r>
            <a:r>
              <a:rPr lang="en-US" dirty="0" err="1" smtClean="0"/>
              <a:t>file,we</a:t>
            </a:r>
            <a:r>
              <a:rPr lang="en-US" dirty="0" smtClean="0"/>
              <a:t> see this is a normal HTML file.</a:t>
            </a:r>
          </a:p>
          <a:p>
            <a:endParaRPr lang="en-US" dirty="0" smtClean="0"/>
          </a:p>
          <a:p>
            <a:r>
              <a:rPr lang="en-US" dirty="0" smtClean="0"/>
              <a:t>In this HTML file We get this app-root thing with Loading... in between.</a:t>
            </a:r>
          </a:p>
          <a:p>
            <a:endParaRPr lang="en-US" dirty="0" smtClean="0"/>
          </a:p>
          <a:p>
            <a:r>
              <a:rPr lang="en-US" dirty="0" smtClean="0"/>
              <a:t>Now clearly we don't see Loading... here. So, somehow this index.html file seems to have changed, and it did.</a:t>
            </a:r>
          </a:p>
          <a:p>
            <a:endParaRPr lang="en-US" dirty="0" smtClean="0"/>
          </a:p>
          <a:p>
            <a:r>
              <a:rPr lang="en-US" dirty="0" smtClean="0"/>
              <a:t>app-root here of course is not a default HTML element instead, is one of our own components, the CLI created one for us.</a:t>
            </a:r>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endParaRPr lang="en-US" dirty="0" smtClean="0"/>
          </a:p>
          <a:p>
            <a:r>
              <a:rPr lang="en-US" dirty="0" smtClean="0"/>
              <a:t>The root component of our application, the component which will tie together our whole application in the end.</a:t>
            </a:r>
          </a:p>
          <a:p>
            <a:endParaRPr lang="en-US" dirty="0" smtClean="0"/>
          </a:p>
          <a:p>
            <a:r>
              <a:rPr lang="en-US" dirty="0" smtClean="0"/>
              <a:t>And all the files in the app folder here which have component in their name.</a:t>
            </a:r>
          </a:p>
          <a:p>
            <a:endParaRPr lang="en-US" dirty="0" smtClean="0"/>
          </a:p>
          <a:p>
            <a:r>
              <a:rPr lang="en-US" dirty="0" smtClean="0"/>
              <a:t>So these files, are related to this component.</a:t>
            </a:r>
          </a:p>
          <a:p>
            <a:r>
              <a:rPr lang="en-US" dirty="0" smtClean="0"/>
              <a:t>For now, let's take a closer look at the </a:t>
            </a:r>
            <a:r>
              <a:rPr lang="en-US" dirty="0" err="1" smtClean="0"/>
              <a:t>app.component.ts</a:t>
            </a:r>
            <a:r>
              <a:rPr lang="en-US" dirty="0" smtClean="0"/>
              <a:t> file, the TypeScript file here.</a:t>
            </a:r>
          </a:p>
          <a:p>
            <a:endParaRPr lang="en-US" dirty="0" smtClean="0"/>
          </a:p>
          <a:p>
            <a:r>
              <a:rPr lang="en-US" dirty="0" smtClean="0"/>
              <a:t>how is Angular triggered?</a:t>
            </a:r>
          </a:p>
          <a:p>
            <a:endParaRPr lang="en-US" dirty="0" smtClean="0"/>
          </a:p>
          <a:p>
            <a:r>
              <a:rPr lang="en-US" dirty="0" smtClean="0"/>
              <a:t>How is it kicked off to actually run over our body here</a:t>
            </a:r>
          </a:p>
          <a:p>
            <a:r>
              <a:rPr lang="en-US" dirty="0" smtClean="0"/>
              <a:t>of this index.html file?</a:t>
            </a:r>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7500" lnSpcReduction="20000"/>
          </a:bodyPr>
          <a:lstStyle/>
          <a:p>
            <a:r>
              <a:rPr lang="en-US" dirty="0" smtClean="0"/>
              <a:t>And the answer is, in the final index.html file. Getting served in the browser, and we can verify this</a:t>
            </a:r>
          </a:p>
          <a:p>
            <a:r>
              <a:rPr lang="en-US" dirty="0" smtClean="0"/>
              <a:t>by inspecting these source code here.</a:t>
            </a:r>
          </a:p>
          <a:p>
            <a:endParaRPr lang="en-US" dirty="0" smtClean="0"/>
          </a:p>
          <a:p>
            <a:r>
              <a:rPr lang="en-US" dirty="0" smtClean="0"/>
              <a:t>We got a couple of script imports at the end. These are injected by the CLI automatically.</a:t>
            </a:r>
          </a:p>
          <a:p>
            <a:endParaRPr lang="en-US" dirty="0" smtClean="0"/>
          </a:p>
          <a:p>
            <a:r>
              <a:rPr lang="en-US" dirty="0" smtClean="0"/>
              <a:t>So that is why we don't see it here in the raw index.html file.</a:t>
            </a:r>
          </a:p>
          <a:p>
            <a:endParaRPr lang="en-US" dirty="0" smtClean="0"/>
          </a:p>
          <a:p>
            <a:r>
              <a:rPr lang="en-US" dirty="0" smtClean="0"/>
              <a:t>Here, we don't have any script imports, but whenever this NG serve process rebuilds our project,</a:t>
            </a:r>
          </a:p>
          <a:p>
            <a:endParaRPr lang="en-US" dirty="0" smtClean="0"/>
          </a:p>
          <a:p>
            <a:r>
              <a:rPr lang="en-US" dirty="0" smtClean="0"/>
              <a:t>it will create bundles, JavaScript script bundles, and automatically add the right imports in the index html file.</a:t>
            </a:r>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are Important</a:t>
            </a:r>
            <a:endParaRPr lang="en-IN" dirty="0"/>
          </a:p>
        </p:txBody>
      </p:sp>
      <p:sp>
        <p:nvSpPr>
          <p:cNvPr id="3" name="Content Placeholder 2"/>
          <p:cNvSpPr>
            <a:spLocks noGrp="1"/>
          </p:cNvSpPr>
          <p:nvPr>
            <p:ph idx="1"/>
          </p:nvPr>
        </p:nvSpPr>
        <p:spPr/>
        <p:txBody>
          <a:bodyPr>
            <a:normAutofit/>
          </a:bodyPr>
          <a:lstStyle/>
          <a:p>
            <a:r>
              <a:rPr lang="en-US" dirty="0" smtClean="0"/>
              <a:t>Components are a key feature in Angular.</a:t>
            </a:r>
          </a:p>
          <a:p>
            <a:r>
              <a:rPr lang="en-US" dirty="0" smtClean="0"/>
              <a:t>You build your whole application by composing it</a:t>
            </a:r>
          </a:p>
          <a:p>
            <a:r>
              <a:rPr lang="en-US" dirty="0" smtClean="0"/>
              <a:t>from a couple of components, which you create on your own.</a:t>
            </a:r>
          </a:p>
          <a:p>
            <a:r>
              <a:rPr lang="en-US" dirty="0" smtClean="0"/>
              <a:t>Now we do start with this app component the root component you should say which holds our entire application basically in the end.</a:t>
            </a:r>
          </a:p>
          <a:p>
            <a:endParaRPr lang="en-US" dirty="0" smtClean="0"/>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9092"/>
            <a:ext cx="8229600" cy="5087072"/>
          </a:xfrm>
        </p:spPr>
        <p:txBody>
          <a:bodyPr>
            <a:normAutofit fontScale="92500" lnSpcReduction="20000"/>
          </a:bodyPr>
          <a:lstStyle/>
          <a:p>
            <a:r>
              <a:rPr lang="en-US" dirty="0" smtClean="0"/>
              <a:t>So this root component, this app component, will be the component where we later nest or add our other components to.</a:t>
            </a:r>
          </a:p>
          <a:p>
            <a:endParaRPr lang="en-US" dirty="0" smtClean="0"/>
          </a:p>
          <a:p>
            <a:r>
              <a:rPr lang="en-US" dirty="0" smtClean="0"/>
              <a:t>So to this template, this HTML file off the app component this is where we will later add our other components.</a:t>
            </a:r>
          </a:p>
          <a:p>
            <a:endParaRPr lang="en-US" dirty="0" smtClean="0"/>
          </a:p>
          <a:p>
            <a:r>
              <a:rPr lang="en-US" dirty="0" smtClean="0"/>
              <a:t>Typically, we might have a webpage like this with a header,</a:t>
            </a:r>
          </a:p>
          <a:p>
            <a:r>
              <a:rPr lang="en-US" dirty="0" smtClean="0"/>
              <a:t>with home and users than a main area and a sidebar, maybe.</a:t>
            </a:r>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Webpage</a:t>
            </a:r>
            <a:endParaRPr lang="en-IN" dirty="0"/>
          </a:p>
        </p:txBody>
      </p:sp>
      <p:sp>
        <p:nvSpPr>
          <p:cNvPr id="4" name="Rectangle 3"/>
          <p:cNvSpPr/>
          <p:nvPr/>
        </p:nvSpPr>
        <p:spPr>
          <a:xfrm>
            <a:off x="755576" y="1916832"/>
            <a:ext cx="7704856"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ectangle 4"/>
          <p:cNvSpPr/>
          <p:nvPr/>
        </p:nvSpPr>
        <p:spPr>
          <a:xfrm>
            <a:off x="755576" y="2780928"/>
            <a:ext cx="770485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p:cNvSpPr/>
          <p:nvPr/>
        </p:nvSpPr>
        <p:spPr>
          <a:xfrm>
            <a:off x="755576" y="3212976"/>
            <a:ext cx="5256584" cy="27363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7"/>
          <p:cNvSpPr/>
          <p:nvPr/>
        </p:nvSpPr>
        <p:spPr>
          <a:xfrm>
            <a:off x="6156176" y="3212976"/>
            <a:ext cx="2304256" cy="27363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0998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US" dirty="0" smtClean="0"/>
              <a:t>And that is the core idea behind Angular.</a:t>
            </a:r>
          </a:p>
          <a:p>
            <a:endParaRPr lang="en-US" dirty="0" smtClean="0"/>
          </a:p>
          <a:p>
            <a:r>
              <a:rPr lang="en-US" dirty="0" smtClean="0"/>
              <a:t>Each component has its own template, its own HTML code, maybe its own styling, and more importantly also its own business logic. And this is the great benefit.</a:t>
            </a:r>
          </a:p>
          <a:p>
            <a:endParaRPr lang="en-US" dirty="0" smtClean="0"/>
          </a:p>
          <a:p>
            <a:r>
              <a:rPr lang="en-US" dirty="0" smtClean="0"/>
              <a:t>It allows you to split up your complex application, your complex webpage into reusable parts. </a:t>
            </a:r>
          </a:p>
          <a:p>
            <a:endParaRPr lang="en-US" dirty="0" smtClean="0"/>
          </a:p>
          <a:p>
            <a:r>
              <a:rPr lang="en-US" dirty="0" smtClean="0"/>
              <a:t>You may use a component more than once and that allows you to easily replicate that business logic replicate that styling, or in general make a finally controlled piece in your application without having to crunch everything into one single script file one single HTML file.</a:t>
            </a:r>
          </a:p>
          <a:p>
            <a:endParaRPr lang="en-US" dirty="0" smtClean="0"/>
          </a:p>
          <a:p>
            <a:r>
              <a:rPr lang="en-US" dirty="0" smtClean="0"/>
              <a:t>Instead, it's very easy to update. Very easy to exchange, and again, reusable.</a:t>
            </a:r>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Component</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That is why we start with one, with the app component.</a:t>
            </a:r>
          </a:p>
          <a:p>
            <a:endParaRPr lang="en-US" dirty="0" smtClean="0"/>
          </a:p>
          <a:p>
            <a:r>
              <a:rPr lang="en-US" dirty="0" smtClean="0"/>
              <a:t>It on one hand is a normal Angular component but on the other end it's also kind of special because it serves us as our root component.</a:t>
            </a:r>
          </a:p>
          <a:p>
            <a:endParaRPr lang="en-US" dirty="0" smtClean="0"/>
          </a:p>
          <a:p>
            <a:r>
              <a:rPr lang="en-US" dirty="0" smtClean="0"/>
              <a:t>It's in the end listed here in the app module in this bootstrap array, which tells Angular, "Hey, this is a special component. You should bootstrap the whole application with that component", being the root component.</a:t>
            </a:r>
          </a:p>
          <a:p>
            <a:endParaRPr lang="en-US" dirty="0" smtClean="0"/>
          </a:p>
          <a:p>
            <a:r>
              <a:rPr lang="en-US" dirty="0" smtClean="0"/>
              <a:t>So all other components we create will not be added to the index html file. Their selectors will not be added here.</a:t>
            </a:r>
          </a:p>
          <a:p>
            <a:endParaRPr lang="en-US" dirty="0" smtClean="0"/>
          </a:p>
          <a:p>
            <a:r>
              <a:rPr lang="en-US" dirty="0" smtClean="0"/>
              <a:t>Their selectors will be added to the app component HTML file because this is now the, well root component of our app, where we add the other parts.</a:t>
            </a:r>
          </a:p>
          <a:p>
            <a:endParaRPr lang="en-US" dirty="0" smtClean="0"/>
          </a:p>
          <a:p>
            <a:endParaRPr lang="en-US" dirty="0" smtClean="0"/>
          </a:p>
          <a:p>
            <a:r>
              <a:rPr lang="en-US" dirty="0" smtClean="0"/>
              <a:t>How do we create a component now?</a:t>
            </a:r>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First of all, a component simply is just a class, a TypeScript class.</a:t>
            </a:r>
          </a:p>
          <a:p>
            <a:endParaRPr lang="en-US" dirty="0" smtClean="0"/>
          </a:p>
          <a:p>
            <a:r>
              <a:rPr lang="en-US" dirty="0" smtClean="0"/>
              <a:t>So that Angular is able to instantiate it to create objects based on the blueprint we set up here, you could say.</a:t>
            </a:r>
          </a:p>
          <a:p>
            <a:endParaRPr lang="en-US" dirty="0" smtClean="0"/>
          </a:p>
          <a:p>
            <a:r>
              <a:rPr lang="en-US" dirty="0" smtClean="0"/>
              <a:t>So let's export this class so that we can use it outside of this file too, because as I mentioned before, we're going to use our component in the app component, for example, to add it there.</a:t>
            </a:r>
          </a:p>
          <a:p>
            <a:endParaRPr lang="en-US" dirty="0" smtClean="0"/>
          </a:p>
          <a:p>
            <a:r>
              <a:rPr lang="en-US" dirty="0" smtClean="0"/>
              <a:t>This is our class, and right now it's a normal TypeScript class. Nothing special about it.</a:t>
            </a:r>
          </a:p>
          <a:p>
            <a:endParaRPr lang="en-US" dirty="0" smtClean="0"/>
          </a:p>
          <a:p>
            <a:r>
              <a:rPr lang="en-US" dirty="0" smtClean="0"/>
              <a:t>We do this by adding a special decorator. Decorators are a TypeScript feature</a:t>
            </a:r>
          </a:p>
          <a:p>
            <a:endParaRPr lang="en-US" dirty="0" smtClean="0"/>
          </a:p>
          <a:p>
            <a:r>
              <a:rPr lang="en-US" dirty="0" smtClean="0"/>
              <a:t>The selector should be a string, and here you may set up any name you want, but you should make sure that it is a unique selector.</a:t>
            </a:r>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single page application is an application like this.</a:t>
            </a:r>
          </a:p>
          <a:p>
            <a:pPr lvl="2"/>
            <a:r>
              <a:rPr lang="en-IN" dirty="0" smtClean="0">
                <a:hlinkClick r:id="rId2"/>
              </a:rPr>
              <a:t>https://angular.io/docs</a:t>
            </a:r>
            <a:endParaRPr lang="en-IN" dirty="0" smtClean="0"/>
          </a:p>
          <a:p>
            <a:pPr marL="914400" lvl="2" indent="0">
              <a:buNone/>
            </a:pPr>
            <a:endParaRPr lang="en-IN" dirty="0" smtClean="0"/>
          </a:p>
          <a:p>
            <a:r>
              <a:rPr lang="en-US" dirty="0" smtClean="0"/>
              <a:t>You can navigate around there, and in the URL you can see that we seem to visit different pages, but in the end, our page never changes.</a:t>
            </a:r>
          </a:p>
          <a:p>
            <a:endParaRPr lang="en-IN" dirty="0"/>
          </a:p>
        </p:txBody>
      </p:sp>
    </p:spTree>
    <p:extLst>
      <p:ext uri="{BB962C8B-B14F-4D97-AF65-F5344CB8AC3E}">
        <p14:creationId xmlns:p14="http://schemas.microsoft.com/office/powerpoint/2010/main" val="2927114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which allow you to enhance your classes, for example.</a:t>
            </a:r>
          </a:p>
          <a:p>
            <a:endParaRPr lang="en-US" dirty="0" smtClean="0"/>
          </a:p>
          <a:p>
            <a:r>
              <a:rPr lang="en-US" dirty="0" smtClean="0"/>
              <a:t>Enhance elements you use in your code. It's not restricted to classes but here we will use a class decorator. It's the component decorator.</a:t>
            </a:r>
          </a:p>
          <a:p>
            <a:endParaRPr lang="en-US" dirty="0" smtClean="0"/>
          </a:p>
          <a:p>
            <a:r>
              <a:rPr lang="en-US" dirty="0" smtClean="0"/>
              <a:t>And decorators are always attached by adding an @ sign in front of them.</a:t>
            </a:r>
          </a:p>
          <a:p>
            <a:endParaRPr lang="en-US" dirty="0" smtClean="0"/>
          </a:p>
          <a:p>
            <a:r>
              <a:rPr lang="en-US" dirty="0" smtClean="0"/>
              <a:t>Now, this component, decorator, is not something TypeScript knows from the start, so we have to import it.</a:t>
            </a:r>
          </a:p>
          <a:p>
            <a:endParaRPr lang="en-US" dirty="0" smtClean="0"/>
          </a:p>
          <a:p>
            <a:r>
              <a:rPr lang="en-US" dirty="0" smtClean="0"/>
              <a:t>We have to add a import and this import now needs to give us access to components. So we need to import component.</a:t>
            </a:r>
          </a:p>
          <a:p>
            <a:endParaRPr lang="en-US" dirty="0" smtClean="0"/>
          </a:p>
          <a:p>
            <a:endParaRPr lang="en-US" dirty="0" smtClean="0"/>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smtClean="0"/>
              <a:t>Nowadays, at component decorator is known to type script, so when it parses this file and compiles it to JavaScript that is able to understand it.</a:t>
            </a:r>
          </a:p>
          <a:p>
            <a:endParaRPr lang="en-US" dirty="0" smtClean="0"/>
          </a:p>
          <a:p>
            <a:r>
              <a:rPr lang="en-US" dirty="0" smtClean="0"/>
              <a:t>Now we need to pass a JavaScript object to this component decorator to configure it because without any configuration it's still not that valuable to Angular.</a:t>
            </a:r>
          </a:p>
          <a:p>
            <a:endParaRPr lang="en-US" dirty="0" smtClean="0"/>
          </a:p>
          <a:p>
            <a:r>
              <a:rPr lang="en-US" dirty="0" smtClean="0"/>
              <a:t>But here we can set up some important information which will be stored as metadata for this class in the background then, which will tell Angular what to do with this class.</a:t>
            </a:r>
          </a:p>
          <a:p>
            <a:endParaRPr lang="en-US" dirty="0" smtClean="0"/>
          </a:p>
          <a:p>
            <a:r>
              <a:rPr lang="en-US" dirty="0" smtClean="0"/>
              <a:t>And one important information piece is the selector. So basically, the HTML tag, by which you're able to use this component later in your other components templates.</a:t>
            </a:r>
          </a:p>
          <a:p>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Components with the CLI &amp; Nesting Components </a:t>
            </a:r>
            <a:endParaRPr lang="en-IN" dirty="0"/>
          </a:p>
        </p:txBody>
      </p:sp>
      <p:sp>
        <p:nvSpPr>
          <p:cNvPr id="3" name="Content Placeholder 2"/>
          <p:cNvSpPr>
            <a:spLocks noGrp="1"/>
          </p:cNvSpPr>
          <p:nvPr>
            <p:ph idx="1"/>
          </p:nvPr>
        </p:nvSpPr>
        <p:spPr/>
        <p:txBody>
          <a:bodyPr/>
          <a:lstStyle/>
          <a:p>
            <a:r>
              <a:rPr lang="en-IN" dirty="0" err="1" smtClean="0"/>
              <a:t>ng</a:t>
            </a:r>
            <a:r>
              <a:rPr lang="en-IN" dirty="0" smtClean="0"/>
              <a:t> generate component servers</a:t>
            </a:r>
            <a:endParaRPr lang="en-IN" dirty="0"/>
          </a:p>
        </p:txBody>
      </p:sp>
    </p:spTree>
    <p:extLst>
      <p:ext uri="{BB962C8B-B14F-4D97-AF65-F5344CB8AC3E}">
        <p14:creationId xmlns:p14="http://schemas.microsoft.com/office/powerpoint/2010/main" val="388285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Binding?</a:t>
            </a:r>
            <a:endParaRPr lang="en-IN" dirty="0"/>
          </a:p>
        </p:txBody>
      </p:sp>
      <p:sp>
        <p:nvSpPr>
          <p:cNvPr id="3" name="Content Placeholder 2"/>
          <p:cNvSpPr>
            <a:spLocks noGrp="1"/>
          </p:cNvSpPr>
          <p:nvPr>
            <p:ph idx="1"/>
          </p:nvPr>
        </p:nvSpPr>
        <p:spPr/>
        <p:txBody>
          <a:bodyPr>
            <a:normAutofit fontScale="70000" lnSpcReduction="20000"/>
          </a:bodyPr>
          <a:lstStyle/>
          <a:p>
            <a:r>
              <a:rPr lang="en-US" dirty="0"/>
              <a:t>You could basically translate data binding with communication.</a:t>
            </a:r>
          </a:p>
          <a:p>
            <a:endParaRPr lang="en-US" dirty="0"/>
          </a:p>
          <a:p>
            <a:r>
              <a:rPr lang="en-US" dirty="0"/>
              <a:t>Communication between your TypeScript code of your component, your business logic, and the template.</a:t>
            </a:r>
          </a:p>
          <a:p>
            <a:endParaRPr lang="en-US" dirty="0"/>
          </a:p>
          <a:p>
            <a:r>
              <a:rPr lang="en-US" dirty="0"/>
              <a:t>so what the user sees</a:t>
            </a:r>
            <a:r>
              <a:rPr lang="en-US" dirty="0" smtClean="0"/>
              <a:t>, because </a:t>
            </a:r>
            <a:r>
              <a:rPr lang="en-US" dirty="0"/>
              <a:t>you might have some result in your TypeScript code because you fetched something from a server or finished some calculation</a:t>
            </a:r>
          </a:p>
          <a:p>
            <a:endParaRPr lang="en-US" dirty="0"/>
          </a:p>
          <a:p>
            <a:r>
              <a:rPr lang="en-US" dirty="0"/>
              <a:t>which you want to display to the user and the only thing the user sees is the template.</a:t>
            </a:r>
          </a:p>
          <a:p>
            <a:pPr marL="0" indent="0">
              <a:buNone/>
            </a:pPr>
            <a:endParaRPr lang="en-US" dirty="0"/>
          </a:p>
          <a:p>
            <a:r>
              <a:rPr lang="en-US" dirty="0"/>
              <a:t>Might not be super clear how this works, but that's why we will now have a detailed look at all four forms in the upcoming sections.</a:t>
            </a:r>
          </a:p>
          <a:p>
            <a:endParaRPr lang="en-US" dirty="0"/>
          </a:p>
          <a:p>
            <a:endParaRPr lang="en-IN" dirty="0"/>
          </a:p>
        </p:txBody>
      </p:sp>
    </p:spTree>
    <p:extLst>
      <p:ext uri="{BB962C8B-B14F-4D97-AF65-F5344CB8AC3E}">
        <p14:creationId xmlns:p14="http://schemas.microsoft.com/office/powerpoint/2010/main" val="830317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So we need some kind of communication between both pieces to be able to really well do something in our app.</a:t>
            </a:r>
          </a:p>
          <a:p>
            <a:endParaRPr lang="en-US" dirty="0"/>
          </a:p>
          <a:p>
            <a:r>
              <a:rPr lang="en-US" dirty="0"/>
              <a:t>That is where data binding comes into play because it is responsible for this communication.</a:t>
            </a:r>
          </a:p>
          <a:p>
            <a:endParaRPr lang="en-US" dirty="0"/>
          </a:p>
          <a:p>
            <a:r>
              <a:rPr lang="en-US" dirty="0"/>
              <a:t>We get different ways of communication now.</a:t>
            </a:r>
          </a:p>
          <a:p>
            <a:endParaRPr lang="en-US" dirty="0"/>
          </a:p>
          <a:p>
            <a:r>
              <a:rPr lang="en-US" dirty="0"/>
              <a:t>For example, we want to output data from our TypeScript code in the HTML code in the template.</a:t>
            </a:r>
          </a:p>
          <a:p>
            <a:endParaRPr lang="en-US" dirty="0"/>
          </a:p>
          <a:p>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We can use string interpolation for </a:t>
            </a:r>
            <a:r>
              <a:rPr lang="en-US" dirty="0" err="1"/>
              <a:t>this.It's</a:t>
            </a:r>
            <a:r>
              <a:rPr lang="en-US" dirty="0"/>
              <a:t> the syntax with the double curly braces and then some property name or some expression in between, or property binding.</a:t>
            </a:r>
          </a:p>
          <a:p>
            <a:endParaRPr lang="en-US" dirty="0"/>
          </a:p>
          <a:p>
            <a:r>
              <a:rPr lang="en-US" dirty="0"/>
              <a:t>The syntax basically uses these strange square brackets</a:t>
            </a:r>
          </a:p>
          <a:p>
            <a:r>
              <a:rPr lang="en-US" dirty="0"/>
              <a:t>around HTML attributes.</a:t>
            </a:r>
          </a:p>
          <a:p>
            <a:endParaRPr lang="en-US" dirty="0"/>
          </a:p>
          <a:p>
            <a:r>
              <a:rPr lang="en-US" dirty="0"/>
              <a:t>Sometimes though, the other direction is interesting too.</a:t>
            </a:r>
          </a:p>
          <a:p>
            <a:endParaRPr lang="en-US" dirty="0"/>
          </a:p>
          <a:p>
            <a:r>
              <a:rPr lang="en-US" dirty="0"/>
              <a:t>If the user clicks a button, you can kind of think of the user clicking this button on the template, because again, the template is the thing with which the user interacts, which he sees and where he is also able to click buttons.</a:t>
            </a:r>
          </a:p>
          <a:p>
            <a:endParaRPr lang="en-US" dirty="0"/>
          </a:p>
          <a:p>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So if we click a button, we maybe want to trigger something in our TypeScript code.</a:t>
            </a:r>
          </a:p>
          <a:p>
            <a:endParaRPr lang="en-US" dirty="0"/>
          </a:p>
          <a:p>
            <a:r>
              <a:rPr lang="en-US" dirty="0"/>
              <a:t>So now we need the other direction, and we can get this other direction.</a:t>
            </a:r>
          </a:p>
          <a:p>
            <a:endParaRPr lang="en-US" dirty="0"/>
          </a:p>
          <a:p>
            <a:r>
              <a:rPr lang="en-US" dirty="0"/>
              <a:t>We can react to user events with event binding, so we can bind to, for example, a click event to execute some code whenever it occurs.</a:t>
            </a:r>
          </a:p>
          <a:p>
            <a:endParaRPr lang="en-US" dirty="0"/>
          </a:p>
          <a:p>
            <a:r>
              <a:rPr lang="en-US" dirty="0"/>
              <a:t>And we also have one additional form of data binding where we combine both directions.</a:t>
            </a:r>
          </a:p>
          <a:p>
            <a:endParaRPr lang="en-US" dirty="0"/>
          </a:p>
          <a:p>
            <a:r>
              <a:rPr lang="en-US" dirty="0"/>
              <a:t>Two-way data binding, where we are able to react events and output something at the same time.</a:t>
            </a:r>
          </a:p>
          <a:p>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Databinding</a:t>
            </a:r>
            <a:endParaRPr lang="en-IN" b="1" dirty="0"/>
          </a:p>
        </p:txBody>
      </p:sp>
      <p:sp>
        <p:nvSpPr>
          <p:cNvPr id="3" name="Content Placeholder 2"/>
          <p:cNvSpPr>
            <a:spLocks noGrp="1"/>
          </p:cNvSpPr>
          <p:nvPr>
            <p:ph idx="1"/>
          </p:nvPr>
        </p:nvSpPr>
        <p:spPr/>
        <p:txBody>
          <a:bodyPr/>
          <a:lstStyle/>
          <a:p>
            <a:pPr marL="0" indent="0" algn="ctr">
              <a:buNone/>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Databinding = communication</a:t>
            </a:r>
            <a:endParaRPr lang="en-US" dirty="0" smtClean="0"/>
          </a:p>
          <a:p>
            <a:pPr marL="0" indent="0" algn="ctr">
              <a:buNone/>
            </a:pPr>
            <a:endParaRPr lang="en-US" dirty="0"/>
          </a:p>
          <a:p>
            <a:pPr marL="0" indent="0" algn="ctr">
              <a:buNone/>
            </a:pPr>
            <a:endParaRPr lang="en-IN" dirty="0"/>
          </a:p>
        </p:txBody>
      </p:sp>
      <p:sp>
        <p:nvSpPr>
          <p:cNvPr id="4" name="Rectangle 3"/>
          <p:cNvSpPr/>
          <p:nvPr/>
        </p:nvSpPr>
        <p:spPr>
          <a:xfrm>
            <a:off x="323528" y="2996952"/>
            <a:ext cx="1800200"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Typescript Code(Business Logic)</a:t>
            </a:r>
            <a:endParaRPr lang="en-IN" dirty="0"/>
          </a:p>
        </p:txBody>
      </p:sp>
      <p:sp>
        <p:nvSpPr>
          <p:cNvPr id="5" name="Rectangle 4"/>
          <p:cNvSpPr/>
          <p:nvPr/>
        </p:nvSpPr>
        <p:spPr>
          <a:xfrm>
            <a:off x="6804248" y="2924944"/>
            <a:ext cx="187220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 (HTML)</a:t>
            </a:r>
            <a:endParaRPr lang="en-IN" dirty="0"/>
          </a:p>
        </p:txBody>
      </p:sp>
      <p:sp>
        <p:nvSpPr>
          <p:cNvPr id="6" name="Right Arrow 5"/>
          <p:cNvSpPr/>
          <p:nvPr/>
        </p:nvSpPr>
        <p:spPr>
          <a:xfrm>
            <a:off x="2771800" y="2780928"/>
            <a:ext cx="3528392" cy="5760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Output Data</a:t>
            </a:r>
            <a:endParaRPr lang="en-IN" dirty="0"/>
          </a:p>
        </p:txBody>
      </p:sp>
      <p:sp>
        <p:nvSpPr>
          <p:cNvPr id="7" name="Left Arrow 6"/>
          <p:cNvSpPr/>
          <p:nvPr/>
        </p:nvSpPr>
        <p:spPr>
          <a:xfrm>
            <a:off x="2769243" y="4725144"/>
            <a:ext cx="3528392" cy="6480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React to (User) events</a:t>
            </a:r>
            <a:endParaRPr lang="en-IN" dirty="0"/>
          </a:p>
        </p:txBody>
      </p:sp>
      <p:sp>
        <p:nvSpPr>
          <p:cNvPr id="8" name="TextBox 7"/>
          <p:cNvSpPr txBox="1"/>
          <p:nvPr/>
        </p:nvSpPr>
        <p:spPr>
          <a:xfrm>
            <a:off x="2769244" y="3645024"/>
            <a:ext cx="3558348" cy="369332"/>
          </a:xfrm>
          <a:prstGeom prst="rect">
            <a:avLst/>
          </a:prstGeom>
          <a:noFill/>
        </p:spPr>
        <p:txBody>
          <a:bodyPr wrap="square" rtlCol="0">
            <a:spAutoFit/>
          </a:bodyPr>
          <a:lstStyle/>
          <a:p>
            <a:r>
              <a:rPr lang="en-US" dirty="0" smtClean="0"/>
              <a:t>String Interpolation (  </a:t>
            </a:r>
            <a:r>
              <a:rPr lang="en-US" b="1" dirty="0" smtClean="0"/>
              <a:t>{ { data } }</a:t>
            </a:r>
            <a:r>
              <a:rPr lang="en-US" dirty="0" smtClean="0"/>
              <a:t>  )</a:t>
            </a:r>
            <a:endParaRPr lang="en-IN" dirty="0"/>
          </a:p>
        </p:txBody>
      </p:sp>
      <p:sp>
        <p:nvSpPr>
          <p:cNvPr id="9" name="TextBox 8"/>
          <p:cNvSpPr txBox="1"/>
          <p:nvPr/>
        </p:nvSpPr>
        <p:spPr>
          <a:xfrm>
            <a:off x="2411760" y="4065596"/>
            <a:ext cx="4104456" cy="369332"/>
          </a:xfrm>
          <a:prstGeom prst="rect">
            <a:avLst/>
          </a:prstGeom>
          <a:noFill/>
        </p:spPr>
        <p:txBody>
          <a:bodyPr wrap="square" rtlCol="0">
            <a:spAutoFit/>
          </a:bodyPr>
          <a:lstStyle/>
          <a:p>
            <a:r>
              <a:rPr lang="en-US" dirty="0" smtClean="0"/>
              <a:t>Property Binding (  </a:t>
            </a:r>
            <a:r>
              <a:rPr lang="en-US" b="1" dirty="0" smtClean="0"/>
              <a:t>[property]= “data”</a:t>
            </a:r>
            <a:r>
              <a:rPr lang="en-US" dirty="0" smtClean="0"/>
              <a:t> )</a:t>
            </a:r>
            <a:endParaRPr lang="en-IN" dirty="0"/>
          </a:p>
        </p:txBody>
      </p:sp>
      <p:sp>
        <p:nvSpPr>
          <p:cNvPr id="10" name="TextBox 9"/>
          <p:cNvSpPr txBox="1"/>
          <p:nvPr/>
        </p:nvSpPr>
        <p:spPr>
          <a:xfrm>
            <a:off x="2555776" y="5507940"/>
            <a:ext cx="4104456" cy="369332"/>
          </a:xfrm>
          <a:prstGeom prst="rect">
            <a:avLst/>
          </a:prstGeom>
          <a:noFill/>
        </p:spPr>
        <p:txBody>
          <a:bodyPr wrap="square" rtlCol="0">
            <a:spAutoFit/>
          </a:bodyPr>
          <a:lstStyle/>
          <a:p>
            <a:r>
              <a:rPr lang="en-US" dirty="0" smtClean="0"/>
              <a:t>Event Binding (  </a:t>
            </a:r>
            <a:r>
              <a:rPr lang="en-US" b="1" dirty="0" smtClean="0"/>
              <a:t>(event) = “expression” </a:t>
            </a:r>
            <a:r>
              <a:rPr lang="en-US" dirty="0" smtClean="0"/>
              <a:t> )</a:t>
            </a:r>
            <a:endParaRPr lang="en-IN" dirty="0"/>
          </a:p>
        </p:txBody>
      </p:sp>
      <p:sp>
        <p:nvSpPr>
          <p:cNvPr id="11" name="TextBox 10"/>
          <p:cNvSpPr txBox="1"/>
          <p:nvPr/>
        </p:nvSpPr>
        <p:spPr>
          <a:xfrm>
            <a:off x="1403649" y="6237312"/>
            <a:ext cx="6480720" cy="369332"/>
          </a:xfrm>
          <a:prstGeom prst="rect">
            <a:avLst/>
          </a:prstGeom>
          <a:noFill/>
        </p:spPr>
        <p:txBody>
          <a:bodyPr wrap="square" rtlCol="0">
            <a:spAutoFit/>
          </a:bodyPr>
          <a:lstStyle/>
          <a:p>
            <a:r>
              <a:rPr lang="en-US" b="1" dirty="0" smtClean="0"/>
              <a:t>Combination of both: </a:t>
            </a:r>
            <a:r>
              <a:rPr lang="en-US" dirty="0" smtClean="0"/>
              <a:t>Two way Binding (  </a:t>
            </a:r>
            <a:r>
              <a:rPr lang="en-US" b="1" dirty="0" smtClean="0"/>
              <a:t>[ ( ngModel ) ]  = “data”</a:t>
            </a:r>
            <a:r>
              <a:rPr lang="en-US" dirty="0" smtClean="0"/>
              <a:t>  )</a:t>
            </a: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Interpolation</a:t>
            </a:r>
            <a:endParaRPr lang="en-IN" dirty="0"/>
          </a:p>
        </p:txBody>
      </p:sp>
      <p:sp>
        <p:nvSpPr>
          <p:cNvPr id="3" name="Content Placeholder 2"/>
          <p:cNvSpPr>
            <a:spLocks noGrp="1"/>
          </p:cNvSpPr>
          <p:nvPr>
            <p:ph idx="1"/>
          </p:nvPr>
        </p:nvSpPr>
        <p:spPr/>
        <p:txBody>
          <a:bodyPr>
            <a:normAutofit fontScale="92500"/>
          </a:bodyPr>
          <a:lstStyle/>
          <a:p>
            <a:r>
              <a:rPr lang="en-US" dirty="0"/>
              <a:t>String Interpolation </a:t>
            </a:r>
            <a:r>
              <a:rPr lang="en-US" dirty="0" smtClean="0"/>
              <a:t>is </a:t>
            </a:r>
            <a:r>
              <a:rPr lang="en-US" dirty="0"/>
              <a:t>a </a:t>
            </a:r>
            <a:r>
              <a:rPr lang="en-US" b="1" dirty="0"/>
              <a:t>one-way data-binding </a:t>
            </a:r>
            <a:r>
              <a:rPr lang="en-US" dirty="0"/>
              <a:t>technique that is used to transfer the data from a TypeScript code to an HTML template (view). </a:t>
            </a:r>
            <a:endParaRPr lang="en-US" dirty="0" smtClean="0"/>
          </a:p>
          <a:p>
            <a:r>
              <a:rPr lang="en-US" dirty="0" smtClean="0"/>
              <a:t>It </a:t>
            </a:r>
            <a:r>
              <a:rPr lang="en-US" dirty="0"/>
              <a:t>uses the template expression in </a:t>
            </a:r>
            <a:r>
              <a:rPr lang="en-US" b="1" dirty="0"/>
              <a:t>double curly braces</a:t>
            </a:r>
            <a:r>
              <a:rPr lang="en-US" dirty="0"/>
              <a:t> to display the data from the component to the view. </a:t>
            </a:r>
            <a:endParaRPr lang="en-US" dirty="0" smtClean="0"/>
          </a:p>
          <a:p>
            <a:r>
              <a:rPr lang="en-US" dirty="0" smtClean="0"/>
              <a:t>String </a:t>
            </a:r>
            <a:r>
              <a:rPr lang="en-US" dirty="0"/>
              <a:t>interpolation adds the value of a property from the component to the HTML template view.</a:t>
            </a: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b="1" dirty="0"/>
              <a:t>Syntax</a:t>
            </a:r>
            <a:r>
              <a:rPr lang="en-IN" b="1" dirty="0" smtClean="0"/>
              <a:t>:</a:t>
            </a:r>
          </a:p>
          <a:p>
            <a:pPr marL="0" indent="0">
              <a:buNone/>
            </a:pPr>
            <a:r>
              <a:rPr lang="en-IN" dirty="0" smtClean="0"/>
              <a:t>     {{ </a:t>
            </a:r>
            <a:r>
              <a:rPr lang="en-IN" dirty="0" err="1" smtClean="0"/>
              <a:t>property_name</a:t>
            </a:r>
            <a:r>
              <a:rPr lang="en-IN" dirty="0" smtClean="0"/>
              <a:t> }}</a:t>
            </a:r>
          </a:p>
          <a:p>
            <a:pPr marL="0" indent="0" fontAlgn="base">
              <a:buNone/>
            </a:pPr>
            <a:endParaRPr lang="en-US" b="1" dirty="0" smtClean="0"/>
          </a:p>
          <a:p>
            <a:pPr marL="0" indent="0" fontAlgn="base">
              <a:buNone/>
            </a:pPr>
            <a:r>
              <a:rPr lang="en-US" b="1" dirty="0" smtClean="0"/>
              <a:t>Approach</a:t>
            </a:r>
            <a:r>
              <a:rPr lang="en-US" b="1" dirty="0"/>
              <a:t>: </a:t>
            </a:r>
            <a:endParaRPr lang="en-US" dirty="0"/>
          </a:p>
          <a:p>
            <a:pPr fontAlgn="base"/>
            <a:r>
              <a:rPr lang="en-US" sz="2400" dirty="0"/>
              <a:t>Define a property in the </a:t>
            </a:r>
            <a:r>
              <a:rPr lang="en-US" sz="2400" dirty="0" err="1"/>
              <a:t>app.component.ts</a:t>
            </a:r>
            <a:r>
              <a:rPr lang="en-US" sz="2400" dirty="0"/>
              <a:t> file containing some string value.</a:t>
            </a:r>
          </a:p>
          <a:p>
            <a:pPr fontAlgn="base"/>
            <a:r>
              <a:rPr lang="en-US" sz="2400" dirty="0"/>
              <a:t>In the app.component.html file, bind the value of that property by calling the property name in double curly braces {{ </a:t>
            </a:r>
            <a:r>
              <a:rPr lang="en-US" sz="2400" dirty="0" err="1"/>
              <a:t>property_name</a:t>
            </a:r>
            <a:r>
              <a:rPr lang="en-US" sz="2400" dirty="0"/>
              <a:t> }}.</a:t>
            </a:r>
          </a:p>
          <a:p>
            <a:pPr marL="0" indent="0">
              <a:buNone/>
            </a:pP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It's only one HTML file and a bunch of JavaScript code we got from the server.</a:t>
            </a:r>
          </a:p>
          <a:p>
            <a:endParaRPr lang="en-US" dirty="0" smtClean="0"/>
          </a:p>
          <a:p>
            <a:r>
              <a:rPr lang="en-US" dirty="0" smtClean="0"/>
              <a:t>And everything which you see here every change is rendered in the browser.</a:t>
            </a:r>
          </a:p>
          <a:p>
            <a:r>
              <a:rPr lang="en-US" dirty="0" smtClean="0"/>
              <a:t>Now why is it awesome?</a:t>
            </a:r>
          </a:p>
          <a:p>
            <a:endParaRPr lang="en-US" dirty="0" smtClean="0"/>
          </a:p>
          <a:p>
            <a:r>
              <a:rPr lang="en-US" dirty="0" smtClean="0"/>
              <a:t>Because it gives the user a very reactive user experience.</a:t>
            </a:r>
          </a:p>
          <a:p>
            <a:endParaRPr lang="en-US" dirty="0" smtClean="0"/>
          </a:p>
          <a:p>
            <a:r>
              <a:rPr lang="en-US" dirty="0" smtClean="0"/>
              <a:t>JavaScript is much faster than having to reach out to a server for every page change and for every new piece of data you want to display.</a:t>
            </a:r>
            <a:endParaRPr lang="en-IN" dirty="0"/>
          </a:p>
        </p:txBody>
      </p:sp>
    </p:spTree>
    <p:extLst>
      <p:ext uri="{BB962C8B-B14F-4D97-AF65-F5344CB8AC3E}">
        <p14:creationId xmlns:p14="http://schemas.microsoft.com/office/powerpoint/2010/main" val="3035926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IN" dirty="0"/>
          </a:p>
        </p:txBody>
      </p:sp>
      <p:sp>
        <p:nvSpPr>
          <p:cNvPr id="3" name="Content Placeholder 2"/>
          <p:cNvSpPr>
            <a:spLocks noGrp="1"/>
          </p:cNvSpPr>
          <p:nvPr>
            <p:ph idx="1"/>
          </p:nvPr>
        </p:nvSpPr>
        <p:spPr/>
        <p:txBody>
          <a:bodyPr/>
          <a:lstStyle/>
          <a:p>
            <a:r>
              <a:rPr lang="en-US" dirty="0"/>
              <a:t>Property Binding is a </a:t>
            </a:r>
            <a:r>
              <a:rPr lang="en-US" b="1" dirty="0"/>
              <a:t>one-way data-binding</a:t>
            </a:r>
            <a:r>
              <a:rPr lang="en-US" dirty="0"/>
              <a:t> technique. In property binding, we bind a property of a DOM element to a field which is a defined property in our component TypeScript code. </a:t>
            </a:r>
            <a:endParaRPr lang="en-US" dirty="0" smtClean="0"/>
          </a:p>
          <a:p>
            <a:r>
              <a:rPr lang="en-US" dirty="0" smtClean="0"/>
              <a:t>Actually</a:t>
            </a:r>
            <a:r>
              <a:rPr lang="en-US" dirty="0"/>
              <a:t>, Angular internally converts string interpolation into property binding</a:t>
            </a: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Syntax</a:t>
            </a:r>
            <a:r>
              <a:rPr lang="en-IN" b="1" dirty="0" smtClean="0"/>
              <a:t>:</a:t>
            </a:r>
          </a:p>
          <a:p>
            <a:pPr marL="0" indent="0">
              <a:buNone/>
            </a:pPr>
            <a:r>
              <a:rPr lang="en-IN" dirty="0"/>
              <a:t>&lt;element [property]= '</a:t>
            </a:r>
            <a:r>
              <a:rPr lang="en-IN" dirty="0" err="1"/>
              <a:t>typescript_property</a:t>
            </a:r>
            <a:r>
              <a:rPr lang="en-IN" dirty="0" smtClean="0"/>
              <a:t>'&gt;</a:t>
            </a:r>
          </a:p>
          <a:p>
            <a:pPr marL="0" indent="0">
              <a:buNone/>
            </a:pPr>
            <a:r>
              <a:rPr lang="en-IN" b="1" dirty="0"/>
              <a:t>Approach</a:t>
            </a:r>
            <a:r>
              <a:rPr lang="en-IN" b="1" dirty="0" smtClean="0"/>
              <a:t>:</a:t>
            </a:r>
          </a:p>
          <a:p>
            <a:pPr fontAlgn="base"/>
            <a:r>
              <a:rPr lang="en-US" dirty="0"/>
              <a:t>Define a property element in the </a:t>
            </a:r>
            <a:r>
              <a:rPr lang="en-US" dirty="0" err="1"/>
              <a:t>app.component.ts</a:t>
            </a:r>
            <a:r>
              <a:rPr lang="en-US" dirty="0"/>
              <a:t> file</a:t>
            </a:r>
            <a:r>
              <a:rPr lang="en-US" dirty="0" smtClean="0"/>
              <a:t>.</a:t>
            </a:r>
          </a:p>
          <a:p>
            <a:pPr marL="0" indent="0" fontAlgn="base">
              <a:buNone/>
            </a:pPr>
            <a:endParaRPr lang="en-US" dirty="0"/>
          </a:p>
          <a:p>
            <a:pPr fontAlgn="base"/>
            <a:r>
              <a:rPr lang="en-US" dirty="0"/>
              <a:t>In the app.component.html file, set the property of the HTML element by assigning the property value to the </a:t>
            </a:r>
            <a:r>
              <a:rPr lang="en-US" dirty="0" err="1"/>
              <a:t>app.component.ts</a:t>
            </a:r>
            <a:r>
              <a:rPr lang="en-US" dirty="0"/>
              <a:t> file’s element.</a:t>
            </a:r>
          </a:p>
          <a:p>
            <a:pPr marL="0" indent="0">
              <a:buNone/>
            </a:pP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62500" lnSpcReduction="20000"/>
          </a:bodyPr>
          <a:lstStyle/>
          <a:p>
            <a:pPr marL="0" indent="0">
              <a:buNone/>
            </a:pPr>
            <a:r>
              <a:rPr lang="en-US" b="1" dirty="0"/>
              <a:t>Example 1: </a:t>
            </a:r>
            <a:r>
              <a:rPr lang="en-US" dirty="0"/>
              <a:t>setting value of an input element using property binding</a:t>
            </a:r>
            <a:r>
              <a:rPr lang="en-US" dirty="0" smtClean="0"/>
              <a:t>.</a:t>
            </a:r>
          </a:p>
          <a:p>
            <a:pPr marL="0" indent="0">
              <a:buNone/>
            </a:pPr>
            <a:endParaRPr lang="en-US" dirty="0" smtClean="0"/>
          </a:p>
          <a:p>
            <a:pPr marL="0" indent="0">
              <a:buNone/>
            </a:pPr>
            <a:r>
              <a:rPr lang="en-IN" b="1" dirty="0" smtClean="0"/>
              <a:t>app.component.html</a:t>
            </a:r>
            <a:endParaRPr lang="en-US" dirty="0" smtClean="0"/>
          </a:p>
          <a:p>
            <a:endParaRPr lang="en-US" dirty="0"/>
          </a:p>
          <a:p>
            <a:pPr marL="0" indent="0">
              <a:buNone/>
            </a:pPr>
            <a:r>
              <a:rPr lang="en-US" dirty="0"/>
              <a:t>&lt;input style = "</a:t>
            </a:r>
            <a:r>
              <a:rPr lang="en-US" dirty="0" err="1" smtClean="0"/>
              <a:t>color:green</a:t>
            </a:r>
            <a:r>
              <a:rPr lang="en-US" dirty="0" smtClean="0"/>
              <a:t>; margin-top</a:t>
            </a:r>
            <a:r>
              <a:rPr lang="en-US" dirty="0"/>
              <a:t>: </a:t>
            </a:r>
            <a:r>
              <a:rPr lang="en-US" dirty="0" smtClean="0"/>
              <a:t>40px; margin-left</a:t>
            </a:r>
            <a:r>
              <a:rPr lang="en-US" dirty="0"/>
              <a:t>: 100px</a:t>
            </a:r>
            <a:r>
              <a:rPr lang="en-US" dirty="0" smtClean="0"/>
              <a:t>;“  </a:t>
            </a:r>
            <a:r>
              <a:rPr lang="en-US" b="1" dirty="0" smtClean="0">
                <a:solidFill>
                  <a:srgbClr val="FF0000"/>
                </a:solidFill>
              </a:rPr>
              <a:t>[value]='title'</a:t>
            </a:r>
            <a:r>
              <a:rPr lang="en-US" dirty="0" smtClean="0"/>
              <a:t>&gt;</a:t>
            </a:r>
          </a:p>
          <a:p>
            <a:pPr marL="0" indent="0">
              <a:buNone/>
            </a:pPr>
            <a:endParaRPr lang="en-US" dirty="0" smtClean="0"/>
          </a:p>
          <a:p>
            <a:pPr marL="0" indent="0">
              <a:buNone/>
            </a:pPr>
            <a:r>
              <a:rPr lang="en-IN" b="1" dirty="0" err="1"/>
              <a:t>app.component.ts</a:t>
            </a:r>
            <a:endParaRPr lang="en-US" dirty="0" smtClean="0"/>
          </a:p>
          <a:p>
            <a:pPr marL="0" indent="0">
              <a:buNone/>
            </a:pPr>
            <a:endParaRPr lang="en-US" dirty="0"/>
          </a:p>
          <a:p>
            <a:pPr marL="400050" lvl="1" indent="0" algn="just">
              <a:buNone/>
            </a:pPr>
            <a:r>
              <a:rPr lang="en-US" dirty="0"/>
              <a:t>import { Component } from '@angular/core';	</a:t>
            </a:r>
          </a:p>
          <a:p>
            <a:pPr marL="400050" lvl="1" indent="0" algn="just">
              <a:buNone/>
            </a:pPr>
            <a:r>
              <a:rPr lang="en-US" dirty="0"/>
              <a:t>@Component({	</a:t>
            </a:r>
          </a:p>
          <a:p>
            <a:pPr marL="400050" lvl="1" indent="0" algn="just">
              <a:buNone/>
            </a:pPr>
            <a:r>
              <a:rPr lang="en-US" dirty="0"/>
              <a:t>selector: 'app-root',	</a:t>
            </a:r>
          </a:p>
          <a:p>
            <a:pPr marL="400050" lvl="1" indent="0" algn="just">
              <a:buNone/>
            </a:pPr>
            <a:r>
              <a:rPr lang="en-US" dirty="0" err="1"/>
              <a:t>templateUrl</a:t>
            </a:r>
            <a:r>
              <a:rPr lang="en-US" dirty="0"/>
              <a:t>: './app.component.html',	</a:t>
            </a:r>
          </a:p>
          <a:p>
            <a:pPr marL="400050" lvl="1" indent="0" algn="just">
              <a:buNone/>
            </a:pPr>
            <a:r>
              <a:rPr lang="en-US" dirty="0" err="1"/>
              <a:t>styleUrls</a:t>
            </a:r>
            <a:r>
              <a:rPr lang="en-US" dirty="0"/>
              <a:t>: ['./app.component.css']	</a:t>
            </a:r>
          </a:p>
          <a:p>
            <a:pPr marL="400050" lvl="1" indent="0" algn="just">
              <a:buNone/>
            </a:pPr>
            <a:r>
              <a:rPr lang="en-US" dirty="0"/>
              <a:t>})	</a:t>
            </a:r>
          </a:p>
          <a:p>
            <a:pPr marL="400050" lvl="1" indent="0" algn="just">
              <a:buNone/>
            </a:pPr>
            <a:r>
              <a:rPr lang="en-US" dirty="0"/>
              <a:t>export class </a:t>
            </a:r>
            <a:r>
              <a:rPr lang="en-US" dirty="0" err="1"/>
              <a:t>AppComponent</a:t>
            </a:r>
            <a:r>
              <a:rPr lang="en-US" dirty="0"/>
              <a:t> {</a:t>
            </a:r>
          </a:p>
          <a:p>
            <a:pPr marL="400050" lvl="1" indent="0" algn="just">
              <a:buNone/>
            </a:pPr>
            <a:r>
              <a:rPr lang="en-US" dirty="0">
                <a:solidFill>
                  <a:srgbClr val="FF0000"/>
                </a:solidFill>
              </a:rPr>
              <a:t>title = </a:t>
            </a:r>
            <a:r>
              <a:rPr lang="en-US" dirty="0" smtClean="0">
                <a:solidFill>
                  <a:srgbClr val="FF0000"/>
                </a:solidFill>
              </a:rPr>
              <a:t>‘</a:t>
            </a:r>
            <a:r>
              <a:rPr lang="en-US" dirty="0" err="1" smtClean="0">
                <a:solidFill>
                  <a:srgbClr val="FF0000"/>
                </a:solidFill>
              </a:rPr>
              <a:t>Uniq</a:t>
            </a:r>
            <a:r>
              <a:rPr lang="en-US" dirty="0" smtClean="0">
                <a:solidFill>
                  <a:srgbClr val="FF0000"/>
                </a:solidFill>
              </a:rPr>
              <a:t> Technologies’';</a:t>
            </a:r>
            <a:endParaRPr lang="en-US" dirty="0">
              <a:solidFill>
                <a:srgbClr val="FF0000"/>
              </a:solidFill>
            </a:endParaRPr>
          </a:p>
          <a:p>
            <a:pPr marL="400050" lvl="1" indent="0" algn="just">
              <a:buNone/>
            </a:pPr>
            <a:r>
              <a:rPr lang="en-US" dirty="0"/>
              <a:t>}</a:t>
            </a:r>
          </a:p>
          <a:p>
            <a:pPr marL="0" indent="0">
              <a:buNone/>
            </a:pPr>
            <a:endParaRPr lang="en-US" dirty="0" smtClean="0"/>
          </a:p>
          <a:p>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b="1" dirty="0"/>
              <a:t>Example </a:t>
            </a:r>
            <a:r>
              <a:rPr lang="en-US" b="1" dirty="0" smtClean="0"/>
              <a:t>2:</a:t>
            </a:r>
            <a:r>
              <a:rPr lang="en-US" b="1" dirty="0"/>
              <a:t> </a:t>
            </a:r>
            <a:r>
              <a:rPr lang="en-US" dirty="0"/>
              <a:t>disabling a button using property binding</a:t>
            </a:r>
            <a:r>
              <a:rPr lang="en-US" dirty="0" smtClean="0"/>
              <a:t>.</a:t>
            </a:r>
          </a:p>
          <a:p>
            <a:pPr marL="0" indent="0">
              <a:buNone/>
            </a:pPr>
            <a:r>
              <a:rPr lang="en-IN" b="1" dirty="0" smtClean="0"/>
              <a:t>app.component.html</a:t>
            </a:r>
          </a:p>
          <a:p>
            <a:pPr marL="0" indent="0">
              <a:buNone/>
            </a:pPr>
            <a:endParaRPr lang="en-US" dirty="0" smtClean="0"/>
          </a:p>
          <a:p>
            <a:pPr marL="0" indent="0">
              <a:buNone/>
            </a:pPr>
            <a:r>
              <a:rPr lang="en-US" dirty="0"/>
              <a:t>&lt;button </a:t>
            </a:r>
            <a:r>
              <a:rPr lang="en-US" b="1" dirty="0">
                <a:solidFill>
                  <a:srgbClr val="FF0000"/>
                </a:solidFill>
              </a:rPr>
              <a:t>[disabled]='</a:t>
            </a:r>
            <a:r>
              <a:rPr lang="en-US" b="1" dirty="0" err="1">
                <a:solidFill>
                  <a:srgbClr val="FF0000"/>
                </a:solidFill>
              </a:rPr>
              <a:t>bool</a:t>
            </a:r>
            <a:r>
              <a:rPr lang="en-US" b="1" dirty="0">
                <a:solidFill>
                  <a:srgbClr val="FF0000"/>
                </a:solidFill>
              </a:rPr>
              <a:t>' </a:t>
            </a:r>
            <a:r>
              <a:rPr lang="en-US" dirty="0"/>
              <a:t>style="margin-top: 20px</a:t>
            </a:r>
            <a:r>
              <a:rPr lang="en-US" dirty="0" smtClean="0"/>
              <a:t>;"&gt;Button&lt;/</a:t>
            </a:r>
            <a:r>
              <a:rPr lang="en-US" dirty="0"/>
              <a:t>button&gt;</a:t>
            </a:r>
          </a:p>
          <a:p>
            <a:pPr marL="0" indent="0">
              <a:buNone/>
            </a:pPr>
            <a:endParaRPr lang="en-US" dirty="0" smtClean="0"/>
          </a:p>
          <a:p>
            <a:pPr marL="0" indent="0">
              <a:buNone/>
            </a:pPr>
            <a:r>
              <a:rPr lang="en-IN" b="1" dirty="0" err="1" smtClean="0"/>
              <a:t>app.component.ts</a:t>
            </a:r>
            <a:endParaRPr lang="en-IN" b="1" dirty="0" smtClean="0"/>
          </a:p>
          <a:p>
            <a:pPr marL="400050" lvl="1" indent="0">
              <a:buNone/>
            </a:pPr>
            <a:endParaRPr lang="en-US" dirty="0" smtClean="0"/>
          </a:p>
          <a:p>
            <a:pPr marL="400050" lvl="1" indent="0">
              <a:buNone/>
            </a:pPr>
            <a:r>
              <a:rPr lang="en-IN" dirty="0"/>
              <a:t>import { Component } from '@angular/core';	</a:t>
            </a:r>
          </a:p>
          <a:p>
            <a:pPr marL="400050" lvl="1" indent="0">
              <a:buNone/>
            </a:pPr>
            <a:r>
              <a:rPr lang="en-IN" dirty="0"/>
              <a:t>@Component({	</a:t>
            </a:r>
          </a:p>
          <a:p>
            <a:pPr marL="400050" lvl="1" indent="0">
              <a:buNone/>
            </a:pPr>
            <a:r>
              <a:rPr lang="en-IN" dirty="0"/>
              <a:t>selector: 'app-root',	</a:t>
            </a:r>
          </a:p>
          <a:p>
            <a:pPr marL="400050" lvl="1" indent="0">
              <a:buNone/>
            </a:pPr>
            <a:r>
              <a:rPr lang="en-IN" dirty="0" err="1"/>
              <a:t>templateUrl</a:t>
            </a:r>
            <a:r>
              <a:rPr lang="en-IN" dirty="0"/>
              <a:t>: './app.component.html',	</a:t>
            </a:r>
          </a:p>
          <a:p>
            <a:pPr marL="400050" lvl="1" indent="0">
              <a:buNone/>
            </a:pPr>
            <a:r>
              <a:rPr lang="en-IN" dirty="0" err="1"/>
              <a:t>styleUrls</a:t>
            </a:r>
            <a:r>
              <a:rPr lang="en-IN" dirty="0"/>
              <a:t>: ['./app.component.css']	</a:t>
            </a:r>
          </a:p>
          <a:p>
            <a:pPr marL="400050" lvl="1" indent="0">
              <a:buNone/>
            </a:pPr>
            <a:r>
              <a:rPr lang="en-IN" dirty="0"/>
              <a:t>})	</a:t>
            </a:r>
          </a:p>
          <a:p>
            <a:pPr marL="400050" lvl="1" indent="0">
              <a:buNone/>
            </a:pPr>
            <a:r>
              <a:rPr lang="en-IN" dirty="0"/>
              <a:t>export class </a:t>
            </a:r>
            <a:r>
              <a:rPr lang="en-IN" dirty="0" err="1"/>
              <a:t>AppComponent</a:t>
            </a:r>
            <a:r>
              <a:rPr lang="en-IN" dirty="0"/>
              <a:t> {</a:t>
            </a:r>
          </a:p>
          <a:p>
            <a:pPr marL="400050" lvl="1" indent="0">
              <a:buNone/>
            </a:pPr>
            <a:r>
              <a:rPr lang="en-IN" dirty="0">
                <a:solidFill>
                  <a:srgbClr val="FF0000"/>
                </a:solidFill>
              </a:rPr>
              <a:t>bool = 'true';</a:t>
            </a:r>
          </a:p>
          <a:p>
            <a:pPr marL="400050" lvl="1" indent="0">
              <a:buNone/>
            </a:pPr>
            <a:r>
              <a:rPr lang="en-IN" dirty="0"/>
              <a:t>}</a:t>
            </a:r>
          </a:p>
          <a:p>
            <a:pPr marL="0" indent="0">
              <a:buNone/>
            </a:pP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Event Binding</a:t>
            </a:r>
            <a:br>
              <a:rPr lang="en-IN" b="1" dirty="0"/>
            </a:br>
            <a:endParaRPr lang="en-IN" dirty="0"/>
          </a:p>
        </p:txBody>
      </p:sp>
      <p:sp>
        <p:nvSpPr>
          <p:cNvPr id="3" name="Content Placeholder 2"/>
          <p:cNvSpPr>
            <a:spLocks noGrp="1"/>
          </p:cNvSpPr>
          <p:nvPr>
            <p:ph idx="1"/>
          </p:nvPr>
        </p:nvSpPr>
        <p:spPr/>
        <p:txBody>
          <a:bodyPr/>
          <a:lstStyle/>
          <a:p>
            <a:r>
              <a:rPr lang="en-US" dirty="0"/>
              <a:t>E</a:t>
            </a:r>
            <a:r>
              <a:rPr lang="en-US" dirty="0" smtClean="0"/>
              <a:t>vent </a:t>
            </a:r>
            <a:r>
              <a:rPr lang="en-US" dirty="0"/>
              <a:t>binding is used to handle the events raised by the user actions like button click, mouse movement, keystrokes, etc. </a:t>
            </a:r>
            <a:endParaRPr lang="en-US" dirty="0" smtClean="0"/>
          </a:p>
          <a:p>
            <a:endParaRPr lang="en-US" dirty="0" smtClean="0"/>
          </a:p>
          <a:p>
            <a:r>
              <a:rPr lang="en-US" dirty="0" smtClean="0"/>
              <a:t>When </a:t>
            </a:r>
            <a:r>
              <a:rPr lang="en-US" dirty="0"/>
              <a:t>the DOM event happens at an element(e.g. click, </a:t>
            </a:r>
            <a:r>
              <a:rPr lang="en-US" dirty="0" err="1"/>
              <a:t>keydown</a:t>
            </a:r>
            <a:r>
              <a:rPr lang="en-US" dirty="0"/>
              <a:t>, </a:t>
            </a:r>
            <a:r>
              <a:rPr lang="en-US" dirty="0" err="1"/>
              <a:t>keyup</a:t>
            </a:r>
            <a:r>
              <a:rPr lang="en-US" dirty="0"/>
              <a:t>), it calls the specified method in the particular component. </a:t>
            </a: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normAutofit fontScale="90000"/>
          </a:bodyPr>
          <a:lstStyle/>
          <a:p>
            <a:pPr algn="l"/>
            <a:r>
              <a:rPr lang="en-IN" b="1" dirty="0"/>
              <a:t>Syntax:</a:t>
            </a:r>
            <a:endParaRPr lang="en-IN" dirty="0"/>
          </a:p>
        </p:txBody>
      </p:sp>
      <p:sp>
        <p:nvSpPr>
          <p:cNvPr id="3" name="Content Placeholder 2"/>
          <p:cNvSpPr>
            <a:spLocks noGrp="1"/>
          </p:cNvSpPr>
          <p:nvPr>
            <p:ph idx="1"/>
          </p:nvPr>
        </p:nvSpPr>
        <p:spPr>
          <a:xfrm>
            <a:off x="457200" y="764704"/>
            <a:ext cx="8229600" cy="5361459"/>
          </a:xfrm>
        </p:spPr>
        <p:txBody>
          <a:bodyPr>
            <a:normAutofit fontScale="62500" lnSpcReduction="20000"/>
          </a:bodyPr>
          <a:lstStyle/>
          <a:p>
            <a:pPr marL="0" indent="0">
              <a:buNone/>
            </a:pPr>
            <a:r>
              <a:rPr lang="en-IN" dirty="0"/>
              <a:t>&lt; element (event) = function() </a:t>
            </a:r>
            <a:r>
              <a:rPr lang="en-IN" dirty="0" smtClean="0"/>
              <a:t>&gt;</a:t>
            </a:r>
          </a:p>
          <a:p>
            <a:pPr marL="0" indent="0">
              <a:buNone/>
            </a:pPr>
            <a:endParaRPr lang="en-US" dirty="0"/>
          </a:p>
          <a:p>
            <a:pPr marL="0" indent="0">
              <a:buNone/>
            </a:pPr>
            <a:r>
              <a:rPr lang="en-IN" dirty="0"/>
              <a:t>&lt;h1&gt;</a:t>
            </a:r>
          </a:p>
          <a:p>
            <a:pPr marL="0" indent="0">
              <a:buNone/>
            </a:pPr>
            <a:r>
              <a:rPr lang="en-IN" dirty="0" smtClean="0"/>
              <a:t>Uniq Technology</a:t>
            </a:r>
            <a:endParaRPr lang="en-IN" dirty="0"/>
          </a:p>
          <a:p>
            <a:pPr marL="0" indent="0">
              <a:buNone/>
            </a:pPr>
            <a:r>
              <a:rPr lang="en-IN" dirty="0"/>
              <a:t>&lt;/h1&gt;</a:t>
            </a:r>
          </a:p>
          <a:p>
            <a:pPr marL="0" indent="0">
              <a:buNone/>
            </a:pPr>
            <a:r>
              <a:rPr lang="en-IN" dirty="0"/>
              <a:t>&lt;input (click</a:t>
            </a:r>
            <a:r>
              <a:rPr lang="en-IN" dirty="0" smtClean="0"/>
              <a:t>)=“</a:t>
            </a:r>
            <a:r>
              <a:rPr lang="en-IN" dirty="0" smtClean="0">
                <a:solidFill>
                  <a:srgbClr val="FF0000"/>
                </a:solidFill>
              </a:rPr>
              <a:t>uniq($</a:t>
            </a:r>
            <a:r>
              <a:rPr lang="en-IN" dirty="0">
                <a:solidFill>
                  <a:srgbClr val="FF0000"/>
                </a:solidFill>
              </a:rPr>
              <a:t>event</a:t>
            </a:r>
            <a:r>
              <a:rPr lang="en-IN" dirty="0"/>
              <a:t>)" value</a:t>
            </a:r>
            <a:r>
              <a:rPr lang="en-IN" dirty="0" smtClean="0"/>
              <a:t>=“UniqTech"&gt;</a:t>
            </a:r>
          </a:p>
          <a:p>
            <a:pPr marL="0" indent="0">
              <a:buNone/>
            </a:pPr>
            <a:endParaRPr lang="en-US" dirty="0"/>
          </a:p>
          <a:p>
            <a:pPr marL="400050" lvl="1" indent="0">
              <a:buNone/>
            </a:pPr>
            <a:r>
              <a:rPr lang="en-IN" dirty="0"/>
              <a:t>import { Component } from '@angular/core';	</a:t>
            </a:r>
          </a:p>
          <a:p>
            <a:pPr marL="400050" lvl="1" indent="0">
              <a:buNone/>
            </a:pPr>
            <a:r>
              <a:rPr lang="en-IN" dirty="0"/>
              <a:t>@Component({	</a:t>
            </a:r>
          </a:p>
          <a:p>
            <a:pPr marL="400050" lvl="1" indent="0">
              <a:buNone/>
            </a:pPr>
            <a:r>
              <a:rPr lang="en-IN" dirty="0"/>
              <a:t>selector: 'app-root',	</a:t>
            </a:r>
          </a:p>
          <a:p>
            <a:pPr marL="400050" lvl="1" indent="0">
              <a:buNone/>
            </a:pPr>
            <a:r>
              <a:rPr lang="en-IN" dirty="0" err="1"/>
              <a:t>templateUrl</a:t>
            </a:r>
            <a:r>
              <a:rPr lang="en-IN" dirty="0"/>
              <a:t>: './app.component.html',	</a:t>
            </a:r>
          </a:p>
          <a:p>
            <a:pPr marL="400050" lvl="1" indent="0">
              <a:buNone/>
            </a:pPr>
            <a:r>
              <a:rPr lang="en-IN" dirty="0" err="1"/>
              <a:t>styleUrls</a:t>
            </a:r>
            <a:r>
              <a:rPr lang="en-IN" dirty="0"/>
              <a:t>: ['./app.component.css']	</a:t>
            </a:r>
          </a:p>
          <a:p>
            <a:pPr marL="400050" lvl="1" indent="0">
              <a:buNone/>
            </a:pPr>
            <a:r>
              <a:rPr lang="en-IN" dirty="0"/>
              <a:t>})	</a:t>
            </a:r>
          </a:p>
          <a:p>
            <a:pPr marL="400050" lvl="1" indent="0">
              <a:buNone/>
            </a:pPr>
            <a:r>
              <a:rPr lang="en-IN" dirty="0"/>
              <a:t>export class </a:t>
            </a:r>
            <a:r>
              <a:rPr lang="en-IN" dirty="0" err="1"/>
              <a:t>AppComponent</a:t>
            </a:r>
            <a:r>
              <a:rPr lang="en-IN" dirty="0"/>
              <a:t> {	</a:t>
            </a:r>
          </a:p>
          <a:p>
            <a:pPr marL="400050" lvl="1" indent="0">
              <a:buNone/>
            </a:pPr>
            <a:r>
              <a:rPr lang="en-IN" dirty="0">
                <a:solidFill>
                  <a:srgbClr val="FF0000"/>
                </a:solidFill>
              </a:rPr>
              <a:t>uniq</a:t>
            </a:r>
            <a:r>
              <a:rPr lang="en-IN" dirty="0" smtClean="0">
                <a:solidFill>
                  <a:srgbClr val="FF0000"/>
                </a:solidFill>
              </a:rPr>
              <a:t>(event</a:t>
            </a:r>
            <a:r>
              <a:rPr lang="en-IN" dirty="0">
                <a:solidFill>
                  <a:srgbClr val="FF0000"/>
                </a:solidFill>
              </a:rPr>
              <a:t>) {</a:t>
            </a:r>
          </a:p>
          <a:p>
            <a:pPr marL="400050" lvl="1" indent="0">
              <a:buNone/>
            </a:pPr>
            <a:r>
              <a:rPr lang="en-IN" dirty="0">
                <a:solidFill>
                  <a:srgbClr val="FF0000"/>
                </a:solidFill>
              </a:rPr>
              <a:t>	console.log(</a:t>
            </a:r>
            <a:r>
              <a:rPr lang="en-IN" dirty="0" err="1">
                <a:solidFill>
                  <a:srgbClr val="FF0000"/>
                </a:solidFill>
              </a:rPr>
              <a:t>event.toElement.value</a:t>
            </a:r>
            <a:r>
              <a:rPr lang="en-IN" dirty="0">
                <a:solidFill>
                  <a:srgbClr val="FF0000"/>
                </a:solidFill>
              </a:rPr>
              <a:t>);</a:t>
            </a:r>
          </a:p>
          <a:p>
            <a:pPr marL="400050" lvl="1" indent="0">
              <a:buNone/>
            </a:pPr>
            <a:r>
              <a:rPr lang="en-IN" dirty="0">
                <a:solidFill>
                  <a:srgbClr val="FF0000"/>
                </a:solidFill>
              </a:rPr>
              <a:t>}</a:t>
            </a:r>
            <a:r>
              <a:rPr lang="en-IN" dirty="0"/>
              <a:t>	</a:t>
            </a:r>
          </a:p>
          <a:p>
            <a:pPr marL="400050" lvl="1"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533949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Important: </a:t>
            </a:r>
            <a:r>
              <a:rPr lang="en-US" b="1" dirty="0" err="1"/>
              <a:t>FormsModule</a:t>
            </a:r>
            <a:r>
              <a:rPr lang="en-US" b="1" dirty="0"/>
              <a:t> is Required for Two-Way-Binding!</a:t>
            </a:r>
            <a:endParaRPr lang="en-IN" dirty="0"/>
          </a:p>
        </p:txBody>
      </p:sp>
      <p:sp>
        <p:nvSpPr>
          <p:cNvPr id="3" name="Content Placeholder 2"/>
          <p:cNvSpPr>
            <a:spLocks noGrp="1"/>
          </p:cNvSpPr>
          <p:nvPr>
            <p:ph idx="1"/>
          </p:nvPr>
        </p:nvSpPr>
        <p:spPr/>
        <p:txBody>
          <a:bodyPr>
            <a:normAutofit lnSpcReduction="10000"/>
          </a:bodyPr>
          <a:lstStyle/>
          <a:p>
            <a:r>
              <a:rPr lang="en-US" b="1" dirty="0"/>
              <a:t>Important</a:t>
            </a:r>
            <a:r>
              <a:rPr lang="en-US" dirty="0"/>
              <a:t>: For Two-Way-Binding </a:t>
            </a:r>
            <a:r>
              <a:rPr lang="en-US" dirty="0" smtClean="0"/>
              <a:t>to </a:t>
            </a:r>
            <a:r>
              <a:rPr lang="en-US" dirty="0"/>
              <a:t>work, you need to enable the </a:t>
            </a:r>
            <a:r>
              <a:rPr lang="en-US" b="1" dirty="0">
                <a:solidFill>
                  <a:srgbClr val="FF0000"/>
                </a:solidFill>
              </a:rPr>
              <a:t>ngModel </a:t>
            </a:r>
            <a:r>
              <a:rPr lang="en-US" dirty="0"/>
              <a:t> directive. This is done by adding the </a:t>
            </a:r>
            <a:r>
              <a:rPr lang="en-US" b="1" dirty="0" err="1">
                <a:solidFill>
                  <a:srgbClr val="FF0000"/>
                </a:solidFill>
              </a:rPr>
              <a:t>FormsModule</a:t>
            </a:r>
            <a:r>
              <a:rPr lang="en-US" dirty="0"/>
              <a:t>  to the </a:t>
            </a:r>
            <a:r>
              <a:rPr lang="en-US" b="1" dirty="0">
                <a:solidFill>
                  <a:srgbClr val="FF0000"/>
                </a:solidFill>
              </a:rPr>
              <a:t>imports[]</a:t>
            </a:r>
            <a:r>
              <a:rPr lang="en-US" dirty="0"/>
              <a:t>  array in the </a:t>
            </a:r>
            <a:r>
              <a:rPr lang="en-US" dirty="0" err="1"/>
              <a:t>AppModule</a:t>
            </a:r>
            <a:r>
              <a:rPr lang="en-US" dirty="0"/>
              <a:t>.</a:t>
            </a:r>
          </a:p>
          <a:p>
            <a:r>
              <a:rPr lang="en-US" dirty="0"/>
              <a:t>You then also need to add the import from </a:t>
            </a:r>
            <a:r>
              <a:rPr lang="en-US" b="1" dirty="0">
                <a:solidFill>
                  <a:srgbClr val="FF0000"/>
                </a:solidFill>
              </a:rPr>
              <a:t>@angular/forms</a:t>
            </a:r>
            <a:r>
              <a:rPr lang="en-US" dirty="0"/>
              <a:t>  in the </a:t>
            </a:r>
            <a:r>
              <a:rPr lang="en-US" dirty="0" err="1"/>
              <a:t>app.module.ts</a:t>
            </a:r>
            <a:r>
              <a:rPr lang="en-US" dirty="0"/>
              <a:t> file:</a:t>
            </a:r>
          </a:p>
          <a:p>
            <a:r>
              <a:rPr lang="en-US" b="1" dirty="0">
                <a:solidFill>
                  <a:srgbClr val="FF0000"/>
                </a:solidFill>
              </a:rPr>
              <a:t>import { </a:t>
            </a:r>
            <a:r>
              <a:rPr lang="en-US" b="1" dirty="0" err="1">
                <a:solidFill>
                  <a:srgbClr val="FF0000"/>
                </a:solidFill>
              </a:rPr>
              <a:t>FormsModule</a:t>
            </a:r>
            <a:r>
              <a:rPr lang="en-US" b="1" dirty="0">
                <a:solidFill>
                  <a:srgbClr val="FF0000"/>
                </a:solidFill>
              </a:rPr>
              <a:t> } from '@angular/forms'; </a:t>
            </a:r>
          </a:p>
          <a:p>
            <a:endParaRPr lang="en-IN" dirty="0"/>
          </a:p>
        </p:txBody>
      </p:sp>
    </p:spTree>
    <p:extLst>
      <p:ext uri="{BB962C8B-B14F-4D97-AF65-F5344CB8AC3E}">
        <p14:creationId xmlns:p14="http://schemas.microsoft.com/office/powerpoint/2010/main" val="3415318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Two-Way-Binding</a:t>
            </a:r>
            <a:endParaRPr lang="en-IN" dirty="0"/>
          </a:p>
        </p:txBody>
      </p:sp>
      <p:sp>
        <p:nvSpPr>
          <p:cNvPr id="3" name="Content Placeholder 2"/>
          <p:cNvSpPr>
            <a:spLocks noGrp="1"/>
          </p:cNvSpPr>
          <p:nvPr>
            <p:ph idx="1"/>
          </p:nvPr>
        </p:nvSpPr>
        <p:spPr/>
        <p:txBody>
          <a:bodyPr/>
          <a:lstStyle/>
          <a:p>
            <a:pPr marL="0" indent="0">
              <a:buNone/>
            </a:pPr>
            <a:r>
              <a:rPr lang="en-US" dirty="0"/>
              <a:t>The two-way data binding is basically used in the input type filed or any form element where the user type or provide any value or change any control value on the one side and on the other side, the same automatically updated into the component variables and vice-versa is also true.</a:t>
            </a:r>
            <a:endParaRPr lang="en-IN" dirty="0"/>
          </a:p>
        </p:txBody>
      </p:sp>
    </p:spTree>
    <p:extLst>
      <p:ext uri="{BB962C8B-B14F-4D97-AF65-F5344CB8AC3E}">
        <p14:creationId xmlns:p14="http://schemas.microsoft.com/office/powerpoint/2010/main" val="1068900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908720"/>
            <a:ext cx="3024336"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Event Binding </a:t>
            </a:r>
            <a:endParaRPr lang="en-IN" dirty="0"/>
          </a:p>
        </p:txBody>
      </p:sp>
      <p:sp>
        <p:nvSpPr>
          <p:cNvPr id="6" name="Rectangle 5"/>
          <p:cNvSpPr/>
          <p:nvPr/>
        </p:nvSpPr>
        <p:spPr>
          <a:xfrm>
            <a:off x="467544" y="2564904"/>
            <a:ext cx="3024336"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Property Binding</a:t>
            </a:r>
            <a:endParaRPr lang="en-IN" dirty="0"/>
          </a:p>
        </p:txBody>
      </p:sp>
      <p:sp>
        <p:nvSpPr>
          <p:cNvPr id="7" name="Rectangle 6"/>
          <p:cNvSpPr/>
          <p:nvPr/>
        </p:nvSpPr>
        <p:spPr>
          <a:xfrm>
            <a:off x="6053189" y="1484784"/>
            <a:ext cx="2160240" cy="9277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 [ ( ngModel ) ]</a:t>
            </a:r>
            <a:endParaRPr lang="en-IN" dirty="0"/>
          </a:p>
        </p:txBody>
      </p:sp>
      <p:sp>
        <p:nvSpPr>
          <p:cNvPr id="8" name="Rectangle 7"/>
          <p:cNvSpPr/>
          <p:nvPr/>
        </p:nvSpPr>
        <p:spPr>
          <a:xfrm>
            <a:off x="6053189" y="3821654"/>
            <a:ext cx="2191219" cy="119152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Angular Two Way Binding</a:t>
            </a:r>
            <a:endParaRPr lang="en-IN" dirty="0"/>
          </a:p>
        </p:txBody>
      </p:sp>
      <p:sp>
        <p:nvSpPr>
          <p:cNvPr id="10" name="Plus 9"/>
          <p:cNvSpPr/>
          <p:nvPr/>
        </p:nvSpPr>
        <p:spPr>
          <a:xfrm>
            <a:off x="1424677" y="1484784"/>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3635896" y="1772816"/>
            <a:ext cx="1872208" cy="639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Equal 11"/>
          <p:cNvSpPr/>
          <p:nvPr/>
        </p:nvSpPr>
        <p:spPr>
          <a:xfrm>
            <a:off x="6707088" y="2604832"/>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p:cNvSpPr/>
          <p:nvPr/>
        </p:nvSpPr>
        <p:spPr>
          <a:xfrm>
            <a:off x="683568" y="4581128"/>
            <a:ext cx="5112568" cy="1754326"/>
          </a:xfrm>
          <a:prstGeom prst="rect">
            <a:avLst/>
          </a:prstGeom>
        </p:spPr>
        <p:txBody>
          <a:bodyPr wrap="square">
            <a:spAutoFit/>
          </a:bodyPr>
          <a:lstStyle/>
          <a:p>
            <a:pPr fontAlgn="base"/>
            <a:r>
              <a:rPr lang="en-US" dirty="0"/>
              <a:t>The two-way data binding in Angular is actually a combination of </a:t>
            </a:r>
            <a:r>
              <a:rPr lang="en-US" b="1" dirty="0"/>
              <a:t>Property Binding</a:t>
            </a:r>
            <a:r>
              <a:rPr lang="en-US" dirty="0"/>
              <a:t> and </a:t>
            </a:r>
            <a:r>
              <a:rPr lang="en-US" b="1" dirty="0"/>
              <a:t>Event Binding</a:t>
            </a:r>
            <a:r>
              <a:rPr lang="en-US" dirty="0"/>
              <a:t>. </a:t>
            </a:r>
            <a:endParaRPr lang="en-US" dirty="0" smtClean="0"/>
          </a:p>
          <a:p>
            <a:pPr fontAlgn="base"/>
            <a:endParaRPr lang="en-US" dirty="0"/>
          </a:p>
          <a:p>
            <a:pPr fontAlgn="base"/>
            <a:r>
              <a:rPr lang="en-US" dirty="0" smtClean="0"/>
              <a:t>The </a:t>
            </a:r>
            <a:r>
              <a:rPr lang="en-US" dirty="0"/>
              <a:t>Syntax is given below:</a:t>
            </a:r>
          </a:p>
          <a:p>
            <a:pPr fontAlgn="base"/>
            <a:r>
              <a:rPr lang="en-US" b="1" dirty="0"/>
              <a:t>&lt;input [value] = ‘data 1’ (input) = ‘data = $</a:t>
            </a:r>
            <a:r>
              <a:rPr lang="en-US" b="1" dirty="0" err="1"/>
              <a:t>event.target.value</a:t>
            </a:r>
            <a:r>
              <a:rPr lang="en-US" b="1" dirty="0"/>
              <a:t>’&gt;</a:t>
            </a:r>
            <a:endParaRPr lang="en-US" dirty="0"/>
          </a:p>
        </p:txBody>
      </p:sp>
    </p:spTree>
    <p:extLst>
      <p:ext uri="{BB962C8B-B14F-4D97-AF65-F5344CB8AC3E}">
        <p14:creationId xmlns:p14="http://schemas.microsoft.com/office/powerpoint/2010/main" val="4112107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Two-Way Binding using ngModel Directive:</a:t>
            </a:r>
          </a:p>
        </p:txBody>
      </p:sp>
      <p:sp>
        <p:nvSpPr>
          <p:cNvPr id="3" name="Content Placeholder 2"/>
          <p:cNvSpPr>
            <a:spLocks noGrp="1"/>
          </p:cNvSpPr>
          <p:nvPr>
            <p:ph idx="1"/>
          </p:nvPr>
        </p:nvSpPr>
        <p:spPr/>
        <p:txBody>
          <a:bodyPr>
            <a:normAutofit lnSpcReduction="10000"/>
          </a:bodyPr>
          <a:lstStyle/>
          <a:p>
            <a:r>
              <a:rPr lang="en-US" dirty="0"/>
              <a:t>You can also implement the two-way data binding in Angular Application using the ngModel directive. The ngModel directive combines the square brackets of property binding with the parentheses of event binding in a single notation. The syntax to use ngModel for two-way data binding is given below</a:t>
            </a:r>
            <a:r>
              <a:rPr lang="en-US" dirty="0" smtClean="0"/>
              <a:t>.</a:t>
            </a:r>
          </a:p>
          <a:p>
            <a:pPr marL="0" indent="0">
              <a:buNone/>
            </a:pPr>
            <a:r>
              <a:rPr lang="en-IN" b="1" dirty="0"/>
              <a:t>&lt;input [(ngModel)] = ‘data’&gt;</a:t>
            </a:r>
            <a:endParaRPr lang="en-IN" dirty="0"/>
          </a:p>
        </p:txBody>
      </p:sp>
    </p:spTree>
    <p:extLst>
      <p:ext uri="{BB962C8B-B14F-4D97-AF65-F5344CB8AC3E}">
        <p14:creationId xmlns:p14="http://schemas.microsoft.com/office/powerpoint/2010/main" val="232664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And therefore, this approach allows you to create web applications which look and feel almost like mobile applications, very fast, everything happens instantly.</a:t>
            </a:r>
          </a:p>
          <a:p>
            <a:endParaRPr lang="en-US" dirty="0" smtClean="0"/>
          </a:p>
          <a:p>
            <a:r>
              <a:rPr lang="en-US" dirty="0" smtClean="0"/>
              <a:t>And if you do need some data from a server you simply load it in the background, so that the user never leaves this experience of having a reactive web application to use.</a:t>
            </a:r>
          </a:p>
          <a:p>
            <a:r>
              <a:rPr lang="en-US" dirty="0" smtClean="0"/>
              <a:t>So every click I do here simply changes this one single page we're </a:t>
            </a:r>
            <a:r>
              <a:rPr lang="en-US" dirty="0" err="1" smtClean="0"/>
              <a:t>using,this</a:t>
            </a:r>
            <a:r>
              <a:rPr lang="en-US" dirty="0" smtClean="0"/>
              <a:t> one HTML page.</a:t>
            </a:r>
            <a:endParaRPr lang="en-IN" dirty="0"/>
          </a:p>
        </p:txBody>
      </p:sp>
    </p:spTree>
    <p:extLst>
      <p:ext uri="{BB962C8B-B14F-4D97-AF65-F5344CB8AC3E}">
        <p14:creationId xmlns:p14="http://schemas.microsoft.com/office/powerpoint/2010/main" val="36053361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Example to understand Angular Two Way Data Binding:</a:t>
            </a:r>
          </a:p>
        </p:txBody>
      </p:sp>
      <p:sp>
        <p:nvSpPr>
          <p:cNvPr id="3" name="Content Placeholder 2"/>
          <p:cNvSpPr>
            <a:spLocks noGrp="1"/>
          </p:cNvSpPr>
          <p:nvPr>
            <p:ph idx="1"/>
          </p:nvPr>
        </p:nvSpPr>
        <p:spPr/>
        <p:txBody>
          <a:bodyPr>
            <a:normAutofit fontScale="62500" lnSpcReduction="20000"/>
          </a:bodyPr>
          <a:lstStyle/>
          <a:p>
            <a:pPr marL="0" indent="0" fontAlgn="base">
              <a:buNone/>
            </a:pPr>
            <a:r>
              <a:rPr lang="en-IN" b="1" dirty="0"/>
              <a:t>import</a:t>
            </a:r>
            <a:r>
              <a:rPr lang="en-IN" dirty="0"/>
              <a:t> </a:t>
            </a:r>
            <a:r>
              <a:rPr lang="en-IN" b="1" dirty="0"/>
              <a:t>{</a:t>
            </a:r>
            <a:r>
              <a:rPr lang="en-IN" dirty="0"/>
              <a:t> Component </a:t>
            </a:r>
            <a:r>
              <a:rPr lang="en-IN" b="1" dirty="0"/>
              <a:t>}</a:t>
            </a:r>
            <a:r>
              <a:rPr lang="en-IN" dirty="0"/>
              <a:t> from '@angular/core</a:t>
            </a:r>
            <a:r>
              <a:rPr lang="en-IN" dirty="0" smtClean="0"/>
              <a:t>';</a:t>
            </a:r>
          </a:p>
          <a:p>
            <a:pPr marL="0" indent="0" fontAlgn="base">
              <a:buNone/>
            </a:pPr>
            <a:endParaRPr lang="en-IN" dirty="0"/>
          </a:p>
          <a:p>
            <a:pPr marL="0" indent="0" fontAlgn="base">
              <a:buNone/>
            </a:pPr>
            <a:r>
              <a:rPr lang="en-IN" dirty="0"/>
              <a:t>@Component</a:t>
            </a:r>
            <a:r>
              <a:rPr lang="en-IN" b="1" dirty="0"/>
              <a:t>({</a:t>
            </a:r>
            <a:endParaRPr lang="en-IN" dirty="0"/>
          </a:p>
          <a:p>
            <a:pPr marL="400050" lvl="1" indent="0" fontAlgn="base">
              <a:buNone/>
            </a:pPr>
            <a:r>
              <a:rPr lang="en-IN" dirty="0"/>
              <a:t>selector: 'app-root',</a:t>
            </a:r>
          </a:p>
          <a:p>
            <a:pPr marL="400050" lvl="1" indent="0" fontAlgn="base">
              <a:buNone/>
            </a:pPr>
            <a:r>
              <a:rPr lang="en-IN" dirty="0"/>
              <a:t>template: `&lt;div&gt;</a:t>
            </a:r>
          </a:p>
          <a:p>
            <a:pPr marL="400050" lvl="1" indent="0" fontAlgn="base">
              <a:buNone/>
            </a:pPr>
            <a:r>
              <a:rPr lang="en-IN" dirty="0" smtClean="0"/>
              <a:t>                    </a:t>
            </a:r>
            <a:r>
              <a:rPr lang="en-IN" sz="2900" dirty="0" smtClean="0"/>
              <a:t>Name </a:t>
            </a:r>
            <a:r>
              <a:rPr lang="en-IN" sz="2900" dirty="0"/>
              <a:t>: &lt;input [value]='Name'&gt;</a:t>
            </a:r>
          </a:p>
          <a:p>
            <a:pPr marL="400050" lvl="1" indent="0" fontAlgn="base">
              <a:buNone/>
            </a:pPr>
            <a:r>
              <a:rPr lang="en-IN" sz="2900" dirty="0"/>
              <a:t>              </a:t>
            </a:r>
            <a:r>
              <a:rPr lang="en-IN" sz="2900" dirty="0" smtClean="0"/>
              <a:t>      &lt;</a:t>
            </a:r>
            <a:r>
              <a:rPr lang="en-IN" sz="2900" dirty="0" err="1"/>
              <a:t>br</a:t>
            </a:r>
            <a:r>
              <a:rPr lang="en-IN" sz="2900" dirty="0"/>
              <a:t>&gt;</a:t>
            </a:r>
          </a:p>
          <a:p>
            <a:pPr marL="400050" lvl="1" indent="0" fontAlgn="base">
              <a:buNone/>
            </a:pPr>
            <a:r>
              <a:rPr lang="en-IN" sz="2900" dirty="0"/>
              <a:t>               </a:t>
            </a:r>
            <a:r>
              <a:rPr lang="en-IN" sz="2900" dirty="0" smtClean="0"/>
              <a:t>     </a:t>
            </a:r>
            <a:r>
              <a:rPr lang="en-IN" sz="2900" dirty="0"/>
              <a:t>You entered : {{Name}}</a:t>
            </a:r>
          </a:p>
          <a:p>
            <a:pPr marL="400050" lvl="1" indent="0" fontAlgn="base">
              <a:buNone/>
            </a:pPr>
            <a:r>
              <a:rPr lang="en-IN" sz="2900" dirty="0" smtClean="0"/>
              <a:t>                   </a:t>
            </a:r>
            <a:r>
              <a:rPr lang="en-IN" sz="2900" dirty="0"/>
              <a:t>&lt;/div&gt;`</a:t>
            </a:r>
          </a:p>
          <a:p>
            <a:pPr marL="0" indent="0" fontAlgn="base">
              <a:buNone/>
            </a:pPr>
            <a:r>
              <a:rPr lang="en-IN" b="1" dirty="0" smtClean="0"/>
              <a:t>})</a:t>
            </a:r>
          </a:p>
          <a:p>
            <a:pPr marL="0" indent="0" fontAlgn="base">
              <a:buNone/>
            </a:pPr>
            <a:endParaRPr lang="en-IN" dirty="0"/>
          </a:p>
          <a:p>
            <a:pPr marL="0" indent="0" fontAlgn="base">
              <a:buNone/>
            </a:pPr>
            <a:r>
              <a:rPr lang="en-IN" b="1" dirty="0"/>
              <a:t>export</a:t>
            </a:r>
            <a:r>
              <a:rPr lang="en-IN" dirty="0"/>
              <a:t> </a:t>
            </a:r>
            <a:r>
              <a:rPr lang="en-IN" b="1" dirty="0"/>
              <a:t>class</a:t>
            </a:r>
            <a:r>
              <a:rPr lang="en-IN" dirty="0"/>
              <a:t> </a:t>
            </a:r>
            <a:r>
              <a:rPr lang="en-IN" dirty="0" err="1"/>
              <a:t>AppComponent</a:t>
            </a:r>
            <a:r>
              <a:rPr lang="en-IN" dirty="0"/>
              <a:t> </a:t>
            </a:r>
            <a:r>
              <a:rPr lang="en-IN" b="1" dirty="0"/>
              <a:t>{</a:t>
            </a:r>
            <a:endParaRPr lang="en-IN" dirty="0"/>
          </a:p>
          <a:p>
            <a:pPr marL="0" indent="0" fontAlgn="base">
              <a:buNone/>
            </a:pPr>
            <a:r>
              <a:rPr lang="en-IN" dirty="0"/>
              <a:t>Name: string = </a:t>
            </a:r>
            <a:r>
              <a:rPr lang="en-IN" dirty="0" smtClean="0"/>
              <a:t>‘Uniq Tech’';</a:t>
            </a:r>
            <a:endParaRPr lang="en-IN" dirty="0"/>
          </a:p>
          <a:p>
            <a:pPr marL="0" indent="0" fontAlgn="base">
              <a:buNone/>
            </a:pPr>
            <a:r>
              <a:rPr lang="en-IN" b="1" dirty="0"/>
              <a:t>}</a:t>
            </a:r>
            <a:endParaRPr lang="en-IN" dirty="0"/>
          </a:p>
          <a:p>
            <a:pPr marL="0" indent="0">
              <a:buNone/>
            </a:pPr>
            <a:endParaRPr lang="en-IN" dirty="0"/>
          </a:p>
        </p:txBody>
      </p:sp>
    </p:spTree>
    <p:extLst>
      <p:ext uri="{BB962C8B-B14F-4D97-AF65-F5344CB8AC3E}">
        <p14:creationId xmlns:p14="http://schemas.microsoft.com/office/powerpoint/2010/main" val="2326641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&lt;input [value]=’Name’&gt;</a:t>
            </a:r>
            <a:r>
              <a:rPr lang="en-US" dirty="0"/>
              <a:t>: it binds the component class “</a:t>
            </a:r>
            <a:r>
              <a:rPr lang="en-US" b="1" dirty="0"/>
              <a:t>Name</a:t>
            </a:r>
            <a:r>
              <a:rPr lang="en-US" dirty="0"/>
              <a:t>” property to the value property of the input element.</a:t>
            </a:r>
          </a:p>
          <a:p>
            <a:pPr fontAlgn="base"/>
            <a:r>
              <a:rPr lang="en-US" b="1" dirty="0"/>
              <a:t>You entered: {{Name}}:</a:t>
            </a:r>
            <a:r>
              <a:rPr lang="en-US" dirty="0"/>
              <a:t> The Interpolation displays the value we have in the “</a:t>
            </a:r>
            <a:r>
              <a:rPr lang="en-US" b="1" dirty="0"/>
              <a:t>Name</a:t>
            </a:r>
            <a:r>
              <a:rPr lang="en-US" dirty="0"/>
              <a:t>” property of the Component class on the web page.</a:t>
            </a:r>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1143000"/>
          </a:xfrm>
        </p:spPr>
        <p:txBody>
          <a:bodyPr>
            <a:normAutofit fontScale="90000"/>
          </a:bodyPr>
          <a:lstStyle/>
          <a:p>
            <a:r>
              <a:rPr lang="en-US" b="1" dirty="0"/>
              <a:t>Using the input event of the input control:</a:t>
            </a:r>
            <a:br>
              <a:rPr lang="en-US" b="1" dirty="0"/>
            </a:br>
            <a:endParaRPr lang="en-IN" dirty="0"/>
          </a:p>
        </p:txBody>
      </p:sp>
      <p:sp>
        <p:nvSpPr>
          <p:cNvPr id="3" name="Content Placeholder 2"/>
          <p:cNvSpPr>
            <a:spLocks noGrp="1"/>
          </p:cNvSpPr>
          <p:nvPr>
            <p:ph idx="1"/>
          </p:nvPr>
        </p:nvSpPr>
        <p:spPr>
          <a:xfrm>
            <a:off x="457200" y="2708920"/>
            <a:ext cx="8229600" cy="3417243"/>
          </a:xfrm>
        </p:spPr>
        <p:txBody>
          <a:bodyPr/>
          <a:lstStyle/>
          <a:p>
            <a:r>
              <a:rPr lang="en-US" dirty="0"/>
              <a:t>One way to achieve two-way data binding is by binding to the input event of the input control. So, modify the </a:t>
            </a:r>
            <a:r>
              <a:rPr lang="en-US" b="1" dirty="0" err="1"/>
              <a:t>app.component.ts</a:t>
            </a:r>
            <a:endParaRPr lang="en-IN" dirty="0"/>
          </a:p>
        </p:txBody>
      </p:sp>
    </p:spTree>
    <p:extLst>
      <p:ext uri="{BB962C8B-B14F-4D97-AF65-F5344CB8AC3E}">
        <p14:creationId xmlns:p14="http://schemas.microsoft.com/office/powerpoint/2010/main" val="2326641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fontAlgn="base">
              <a:buNone/>
            </a:pPr>
            <a:r>
              <a:rPr lang="en-IN" b="1" dirty="0"/>
              <a:t>import</a:t>
            </a:r>
            <a:r>
              <a:rPr lang="en-IN" dirty="0"/>
              <a:t> </a:t>
            </a:r>
            <a:r>
              <a:rPr lang="en-IN" b="1" dirty="0"/>
              <a:t>{</a:t>
            </a:r>
            <a:r>
              <a:rPr lang="en-IN" dirty="0"/>
              <a:t> Component </a:t>
            </a:r>
            <a:r>
              <a:rPr lang="en-IN" b="1" dirty="0"/>
              <a:t>}</a:t>
            </a:r>
            <a:r>
              <a:rPr lang="en-IN" dirty="0"/>
              <a:t> from '@angular/core';</a:t>
            </a:r>
          </a:p>
          <a:p>
            <a:pPr marL="0" indent="0" fontAlgn="base">
              <a:buNone/>
            </a:pPr>
            <a:endParaRPr lang="en-IN" dirty="0"/>
          </a:p>
          <a:p>
            <a:pPr marL="0" indent="0" fontAlgn="base">
              <a:buNone/>
            </a:pPr>
            <a:r>
              <a:rPr lang="en-IN" dirty="0"/>
              <a:t>@Component</a:t>
            </a:r>
            <a:r>
              <a:rPr lang="en-IN" b="1" dirty="0"/>
              <a:t>({</a:t>
            </a:r>
            <a:endParaRPr lang="en-IN" dirty="0"/>
          </a:p>
          <a:p>
            <a:pPr marL="400050" lvl="1" indent="0" fontAlgn="base">
              <a:buNone/>
            </a:pPr>
            <a:r>
              <a:rPr lang="en-IN" dirty="0"/>
              <a:t>selector: 'app-root',</a:t>
            </a:r>
          </a:p>
          <a:p>
            <a:pPr marL="400050" lvl="1" indent="0" fontAlgn="base">
              <a:buNone/>
            </a:pPr>
            <a:r>
              <a:rPr lang="en-IN" dirty="0"/>
              <a:t>template: `&lt;div&gt;</a:t>
            </a:r>
          </a:p>
          <a:p>
            <a:pPr marL="400050" lvl="1" indent="0" fontAlgn="base">
              <a:buNone/>
            </a:pPr>
            <a:r>
              <a:rPr lang="en-IN" dirty="0"/>
              <a:t>                    </a:t>
            </a:r>
            <a:r>
              <a:rPr lang="en-US" sz="2900" dirty="0"/>
              <a:t>Name : &lt;input [value]='Name' (input) = 'Name = $</a:t>
            </a:r>
            <a:r>
              <a:rPr lang="en-US" sz="2900" dirty="0" err="1"/>
              <a:t>event.target.value</a:t>
            </a:r>
            <a:r>
              <a:rPr lang="en-US" sz="2900" dirty="0"/>
              <a:t>'&gt;</a:t>
            </a:r>
            <a:endParaRPr lang="en-IN" sz="2900" dirty="0"/>
          </a:p>
          <a:p>
            <a:pPr marL="400050" lvl="1" indent="0" fontAlgn="base">
              <a:buNone/>
            </a:pPr>
            <a:r>
              <a:rPr lang="en-IN" sz="2900" dirty="0"/>
              <a:t>                    &lt;</a:t>
            </a:r>
            <a:r>
              <a:rPr lang="en-IN" sz="2900" dirty="0" err="1"/>
              <a:t>br</a:t>
            </a:r>
            <a:r>
              <a:rPr lang="en-IN" sz="2900" dirty="0"/>
              <a:t>&gt;</a:t>
            </a:r>
          </a:p>
          <a:p>
            <a:pPr marL="400050" lvl="1" indent="0" fontAlgn="base">
              <a:buNone/>
            </a:pPr>
            <a:r>
              <a:rPr lang="en-IN" sz="2900" dirty="0"/>
              <a:t>                    You entered : {{Name}}</a:t>
            </a:r>
          </a:p>
          <a:p>
            <a:pPr marL="400050" lvl="1" indent="0" fontAlgn="base">
              <a:buNone/>
            </a:pPr>
            <a:r>
              <a:rPr lang="en-IN" sz="2900" dirty="0"/>
              <a:t>                   &lt;/div&gt;`</a:t>
            </a:r>
          </a:p>
          <a:p>
            <a:pPr marL="0" indent="0" fontAlgn="base">
              <a:buNone/>
            </a:pPr>
            <a:r>
              <a:rPr lang="en-IN" b="1" dirty="0"/>
              <a:t>})</a:t>
            </a:r>
          </a:p>
          <a:p>
            <a:pPr marL="0" indent="0" fontAlgn="base">
              <a:buNone/>
            </a:pPr>
            <a:endParaRPr lang="en-IN" dirty="0"/>
          </a:p>
          <a:p>
            <a:pPr marL="0" indent="0" fontAlgn="base">
              <a:buNone/>
            </a:pPr>
            <a:r>
              <a:rPr lang="en-IN" b="1" dirty="0"/>
              <a:t>export</a:t>
            </a:r>
            <a:r>
              <a:rPr lang="en-IN" dirty="0"/>
              <a:t> </a:t>
            </a:r>
            <a:r>
              <a:rPr lang="en-IN" b="1" dirty="0"/>
              <a:t>class</a:t>
            </a:r>
            <a:r>
              <a:rPr lang="en-IN" dirty="0"/>
              <a:t> </a:t>
            </a:r>
            <a:r>
              <a:rPr lang="en-IN" dirty="0" err="1"/>
              <a:t>AppComponent</a:t>
            </a:r>
            <a:r>
              <a:rPr lang="en-IN" dirty="0"/>
              <a:t> </a:t>
            </a:r>
            <a:r>
              <a:rPr lang="en-IN" b="1" dirty="0"/>
              <a:t>{</a:t>
            </a:r>
            <a:endParaRPr lang="en-IN" dirty="0"/>
          </a:p>
          <a:p>
            <a:pPr marL="0" indent="0" fontAlgn="base">
              <a:buNone/>
            </a:pPr>
            <a:r>
              <a:rPr lang="en-IN" dirty="0"/>
              <a:t>Name: string = ‘Uniq Tech’';</a:t>
            </a:r>
          </a:p>
          <a:p>
            <a:pPr marL="0" indent="0" fontAlgn="base">
              <a:buNone/>
            </a:pPr>
            <a:r>
              <a:rPr lang="en-IN" b="1" dirty="0"/>
              <a: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pPr fontAlgn="base"/>
            <a:r>
              <a:rPr lang="en-US" b="1" dirty="0"/>
              <a:t>[value]=’Name’</a:t>
            </a:r>
            <a:r>
              <a:rPr lang="en-US" dirty="0"/>
              <a:t>: This is property binding and it flows the data from the component class Name property to element property i.e. value property of the input element.</a:t>
            </a:r>
          </a:p>
          <a:p>
            <a:pPr fontAlgn="base"/>
            <a:r>
              <a:rPr lang="en-US" b="1" dirty="0"/>
              <a:t>(input)=’Name = $</a:t>
            </a:r>
            <a:r>
              <a:rPr lang="en-US" b="1" dirty="0" err="1"/>
              <a:t>event.target.value</a:t>
            </a:r>
            <a:r>
              <a:rPr lang="en-US" b="1" dirty="0"/>
              <a:t>’</a:t>
            </a:r>
            <a:r>
              <a:rPr lang="en-US" dirty="0"/>
              <a:t>: This is event binding and it flows the data in the opposite direction i.e. from the element to the component class property i.e. “Name”</a:t>
            </a:r>
          </a:p>
          <a:p>
            <a:pPr fontAlgn="base"/>
            <a:r>
              <a:rPr lang="en-US" b="1" dirty="0"/>
              <a:t>$event</a:t>
            </a:r>
            <a:r>
              <a:rPr lang="en-US" dirty="0"/>
              <a:t>: It is provided by angular event binding and it contains the event data. To retrieve the values from the input element, you need to use it as – </a:t>
            </a:r>
            <a:r>
              <a:rPr lang="en-US" b="1" dirty="0"/>
              <a:t>$</a:t>
            </a:r>
            <a:r>
              <a:rPr lang="en-US" b="1" dirty="0" err="1"/>
              <a:t>event.target.value</a:t>
            </a:r>
            <a:r>
              <a:rPr lang="en-US" dirty="0"/>
              <a:t>.</a:t>
            </a:r>
          </a:p>
          <a:p>
            <a:pPr fontAlgn="base"/>
            <a:r>
              <a:rPr lang="en-US" b="1" dirty="0"/>
              <a:t>Name = $</a:t>
            </a:r>
            <a:r>
              <a:rPr lang="en-US" b="1" dirty="0" err="1"/>
              <a:t>event.target.value</a:t>
            </a:r>
            <a:r>
              <a:rPr lang="en-US" dirty="0"/>
              <a:t>: This expression updates the value in the Name property of the component class</a:t>
            </a:r>
          </a:p>
          <a:p>
            <a:pPr fontAlgn="base"/>
            <a:r>
              <a:rPr lang="en-US" b="1" dirty="0"/>
              <a:t>You entered : {{name}}</a:t>
            </a:r>
            <a:r>
              <a:rPr lang="en-US" dirty="0"/>
              <a:t>: This interpolation expression will then display the updated value on the web page.</a:t>
            </a:r>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Two Way Data binding using ngModel Directive:</a:t>
            </a:r>
            <a:br>
              <a:rPr lang="en-US" b="1" dirty="0"/>
            </a:br>
            <a:endParaRPr lang="en-IN" dirty="0"/>
          </a:p>
        </p:txBody>
      </p:sp>
      <p:sp>
        <p:nvSpPr>
          <p:cNvPr id="3" name="Content Placeholder 2"/>
          <p:cNvSpPr>
            <a:spLocks noGrp="1"/>
          </p:cNvSpPr>
          <p:nvPr>
            <p:ph idx="1"/>
          </p:nvPr>
        </p:nvSpPr>
        <p:spPr>
          <a:xfrm>
            <a:off x="395536" y="1600200"/>
            <a:ext cx="8291264" cy="4525963"/>
          </a:xfrm>
        </p:spPr>
        <p:txBody>
          <a:bodyPr>
            <a:normAutofit fontScale="92500" lnSpcReduction="10000"/>
          </a:bodyPr>
          <a:lstStyle/>
          <a:p>
            <a:pPr marL="0" indent="0">
              <a:buNone/>
            </a:pPr>
            <a:r>
              <a:rPr lang="en-US" sz="2400" dirty="0"/>
              <a:t>To simplify the two-way data binding, the angular framework has provided one directive called the ngModel directive. With the ngModel directive, you can change to existing code as shown below</a:t>
            </a:r>
            <a:r>
              <a:rPr lang="en-US" sz="2400" dirty="0" smtClean="0"/>
              <a:t>.</a:t>
            </a:r>
          </a:p>
          <a:p>
            <a:pPr marL="0" indent="0">
              <a:buNone/>
            </a:pPr>
            <a:endParaRPr lang="en-US" sz="2400" dirty="0" smtClean="0"/>
          </a:p>
          <a:p>
            <a:pPr marL="0" lvl="1" indent="0">
              <a:buNone/>
            </a:pPr>
            <a:r>
              <a:rPr lang="en-US" sz="3200" dirty="0"/>
              <a:t>Name : &lt;input [value]='Name' (input) = 'Name = $</a:t>
            </a:r>
            <a:r>
              <a:rPr lang="en-US" sz="3200" dirty="0" err="1"/>
              <a:t>event.target.value</a:t>
            </a:r>
            <a:r>
              <a:rPr lang="en-US" sz="3200" dirty="0"/>
              <a:t>'&gt;</a:t>
            </a:r>
            <a:endParaRPr lang="en-IN" sz="3200" dirty="0"/>
          </a:p>
          <a:p>
            <a:pPr marL="0" indent="0">
              <a:buNone/>
            </a:pPr>
            <a:endParaRPr lang="en-US" dirty="0" smtClean="0"/>
          </a:p>
          <a:p>
            <a:pPr marL="0" indent="0">
              <a:buNone/>
            </a:pPr>
            <a:r>
              <a:rPr lang="en-US" sz="2800" dirty="0" smtClean="0"/>
              <a:t>Change to below code </a:t>
            </a:r>
          </a:p>
          <a:p>
            <a:pPr marL="0" indent="0">
              <a:buNone/>
            </a:pPr>
            <a:endParaRPr lang="en-US" dirty="0" smtClean="0"/>
          </a:p>
          <a:p>
            <a:pPr marL="0" indent="0">
              <a:buNone/>
            </a:pPr>
            <a:r>
              <a:rPr lang="en-US" dirty="0" smtClean="0"/>
              <a:t>Name: &lt;input [(ngModel)] =‘Name’&gt;</a:t>
            </a:r>
            <a:endParaRPr lang="en-IN" dirty="0"/>
          </a:p>
        </p:txBody>
      </p:sp>
    </p:spTree>
    <p:extLst>
      <p:ext uri="{BB962C8B-B14F-4D97-AF65-F5344CB8AC3E}">
        <p14:creationId xmlns:p14="http://schemas.microsoft.com/office/powerpoint/2010/main" val="2326641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IN"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en-IN" b="1" dirty="0"/>
              <a:t>import</a:t>
            </a:r>
            <a:r>
              <a:rPr lang="en-IN" dirty="0"/>
              <a:t> </a:t>
            </a:r>
            <a:r>
              <a:rPr lang="en-IN" b="1" dirty="0"/>
              <a:t>{</a:t>
            </a:r>
            <a:r>
              <a:rPr lang="en-IN" dirty="0"/>
              <a:t> Component </a:t>
            </a:r>
            <a:r>
              <a:rPr lang="en-IN" b="1" dirty="0"/>
              <a:t>}</a:t>
            </a:r>
            <a:r>
              <a:rPr lang="en-IN" dirty="0"/>
              <a:t> from '@angular/core';</a:t>
            </a:r>
          </a:p>
          <a:p>
            <a:pPr marL="0" indent="0" fontAlgn="base">
              <a:buNone/>
            </a:pPr>
            <a:endParaRPr lang="en-IN" dirty="0"/>
          </a:p>
          <a:p>
            <a:pPr marL="0" indent="0" fontAlgn="base">
              <a:buNone/>
            </a:pPr>
            <a:r>
              <a:rPr lang="en-IN" dirty="0"/>
              <a:t>@Component</a:t>
            </a:r>
            <a:r>
              <a:rPr lang="en-IN" b="1" dirty="0"/>
              <a:t>({</a:t>
            </a:r>
            <a:endParaRPr lang="en-IN" dirty="0"/>
          </a:p>
          <a:p>
            <a:pPr marL="400050" lvl="1" indent="0" fontAlgn="base">
              <a:buNone/>
            </a:pPr>
            <a:r>
              <a:rPr lang="en-IN" dirty="0"/>
              <a:t>selector: 'app-root',</a:t>
            </a:r>
          </a:p>
          <a:p>
            <a:pPr marL="400050" lvl="1" indent="0" fontAlgn="base">
              <a:buNone/>
            </a:pPr>
            <a:r>
              <a:rPr lang="en-IN" dirty="0"/>
              <a:t>template: `&lt;div&gt;</a:t>
            </a:r>
          </a:p>
          <a:p>
            <a:pPr marL="400050" lvl="1" indent="0" fontAlgn="base">
              <a:buNone/>
            </a:pPr>
            <a:r>
              <a:rPr lang="en-IN" dirty="0"/>
              <a:t>                    </a:t>
            </a:r>
            <a:r>
              <a:rPr lang="en-IN" sz="2900" dirty="0"/>
              <a:t>Name : &lt;input [(ngModel)]='Name'&gt;</a:t>
            </a:r>
          </a:p>
          <a:p>
            <a:pPr marL="400050" lvl="1" indent="0" fontAlgn="base">
              <a:buNone/>
            </a:pPr>
            <a:r>
              <a:rPr lang="en-IN" sz="2900" dirty="0" smtClean="0"/>
              <a:t>                    &lt;</a:t>
            </a:r>
            <a:r>
              <a:rPr lang="en-IN" sz="2900" dirty="0" err="1" smtClean="0"/>
              <a:t>br</a:t>
            </a:r>
            <a:r>
              <a:rPr lang="en-IN" sz="2900" dirty="0" smtClean="0"/>
              <a:t>&gt;</a:t>
            </a:r>
          </a:p>
          <a:p>
            <a:pPr marL="400050" lvl="1" indent="0" fontAlgn="base">
              <a:buNone/>
            </a:pPr>
            <a:r>
              <a:rPr lang="en-IN" sz="2900" dirty="0" smtClean="0"/>
              <a:t>                    </a:t>
            </a:r>
            <a:r>
              <a:rPr lang="en-IN" sz="2900" dirty="0"/>
              <a:t>You entered : {{Name}}</a:t>
            </a:r>
          </a:p>
          <a:p>
            <a:pPr marL="400050" lvl="1" indent="0" fontAlgn="base">
              <a:buNone/>
            </a:pPr>
            <a:r>
              <a:rPr lang="en-IN" sz="2900" dirty="0"/>
              <a:t>                   &lt;/div&gt;`</a:t>
            </a:r>
          </a:p>
          <a:p>
            <a:pPr marL="0" indent="0" fontAlgn="base">
              <a:buNone/>
            </a:pPr>
            <a:r>
              <a:rPr lang="en-IN" b="1" dirty="0"/>
              <a:t>})</a:t>
            </a:r>
          </a:p>
          <a:p>
            <a:pPr marL="0" indent="0" fontAlgn="base">
              <a:buNone/>
            </a:pPr>
            <a:endParaRPr lang="en-IN" dirty="0"/>
          </a:p>
          <a:p>
            <a:pPr marL="0" indent="0" fontAlgn="base">
              <a:buNone/>
            </a:pPr>
            <a:r>
              <a:rPr lang="en-IN" b="1" dirty="0"/>
              <a:t>export</a:t>
            </a:r>
            <a:r>
              <a:rPr lang="en-IN" dirty="0"/>
              <a:t> </a:t>
            </a:r>
            <a:r>
              <a:rPr lang="en-IN" b="1" dirty="0"/>
              <a:t>class</a:t>
            </a:r>
            <a:r>
              <a:rPr lang="en-IN" dirty="0"/>
              <a:t> </a:t>
            </a:r>
            <a:r>
              <a:rPr lang="en-IN" dirty="0" err="1"/>
              <a:t>AppComponent</a:t>
            </a:r>
            <a:r>
              <a:rPr lang="en-IN" dirty="0"/>
              <a:t> </a:t>
            </a:r>
            <a:r>
              <a:rPr lang="en-IN" b="1" dirty="0"/>
              <a:t>{</a:t>
            </a:r>
            <a:endParaRPr lang="en-IN" dirty="0"/>
          </a:p>
          <a:p>
            <a:pPr marL="0" indent="0" fontAlgn="base">
              <a:buNone/>
            </a:pPr>
            <a:r>
              <a:rPr lang="en-IN" dirty="0"/>
              <a:t>Name: string = ‘Uniq Tech’';</a:t>
            </a:r>
          </a:p>
          <a:p>
            <a:pPr marL="0" indent="0" fontAlgn="base">
              <a:buNone/>
            </a:pPr>
            <a:r>
              <a:rPr lang="en-IN" b="1" dirty="0"/>
              <a:t>}</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Directives?</a:t>
            </a:r>
            <a:endParaRPr lang="en-IN" dirty="0"/>
          </a:p>
        </p:txBody>
      </p:sp>
      <p:sp>
        <p:nvSpPr>
          <p:cNvPr id="3" name="Content Placeholder 2"/>
          <p:cNvSpPr>
            <a:spLocks noGrp="1"/>
          </p:cNvSpPr>
          <p:nvPr>
            <p:ph idx="1"/>
          </p:nvPr>
        </p:nvSpPr>
        <p:spPr>
          <a:xfrm>
            <a:off x="457200" y="1556792"/>
            <a:ext cx="8229600" cy="4569371"/>
          </a:xfrm>
        </p:spPr>
        <p:txBody>
          <a:bodyPr>
            <a:normAutofit fontScale="92500"/>
          </a:bodyPr>
          <a:lstStyle/>
          <a:p>
            <a:pPr marL="0" indent="0">
              <a:buNone/>
            </a:pPr>
            <a:r>
              <a:rPr lang="en-US" dirty="0" smtClean="0"/>
              <a:t>	</a:t>
            </a:r>
            <a:r>
              <a:rPr lang="en-US" b="1" dirty="0" smtClean="0">
                <a:solidFill>
                  <a:schemeClr val="accent6">
                    <a:lumMod val="75000"/>
                  </a:schemeClr>
                </a:solidFill>
              </a:rPr>
              <a:t>Directives are Instructions in the DOM!</a:t>
            </a:r>
          </a:p>
          <a:p>
            <a:pPr marL="0" indent="0">
              <a:buNone/>
            </a:pPr>
            <a:endParaRPr lang="en-US" b="1" dirty="0">
              <a:solidFill>
                <a:schemeClr val="accent6">
                  <a:lumMod val="75000"/>
                </a:schemeClr>
              </a:solidFill>
            </a:endParaRPr>
          </a:p>
          <a:p>
            <a:r>
              <a:rPr lang="en-US" dirty="0"/>
              <a:t>D</a:t>
            </a:r>
            <a:r>
              <a:rPr lang="en-US" dirty="0" smtClean="0"/>
              <a:t>irectives </a:t>
            </a:r>
            <a:r>
              <a:rPr lang="en-US" dirty="0"/>
              <a:t>are a fundamental building block that allows you to extend the behavior of HTML elements and create reusable components. </a:t>
            </a:r>
            <a:endParaRPr lang="en-US" dirty="0" smtClean="0"/>
          </a:p>
          <a:p>
            <a:r>
              <a:rPr lang="en-US" dirty="0" smtClean="0"/>
              <a:t>Directives </a:t>
            </a:r>
            <a:r>
              <a:rPr lang="en-US" dirty="0"/>
              <a:t>are one of the key features that make Angular a powerful and flexible framework for building dynamic and interactive web applications.</a:t>
            </a:r>
            <a:endParaRPr lang="en-IN" b="1" dirty="0">
              <a:solidFill>
                <a:schemeClr val="accent6">
                  <a:lumMod val="75000"/>
                </a:schemeClr>
              </a:solidFill>
            </a:endParaRPr>
          </a:p>
        </p:txBody>
      </p:sp>
    </p:spTree>
    <p:extLst>
      <p:ext uri="{BB962C8B-B14F-4D97-AF65-F5344CB8AC3E}">
        <p14:creationId xmlns:p14="http://schemas.microsoft.com/office/powerpoint/2010/main" val="2326641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b="1" dirty="0"/>
              <a:t>What is meant by directives in Angular?</a:t>
            </a:r>
          </a:p>
          <a:p>
            <a:pPr marL="0" indent="0">
              <a:buNone/>
            </a:pPr>
            <a:endParaRPr lang="en-US" dirty="0" smtClean="0"/>
          </a:p>
          <a:p>
            <a:r>
              <a:rPr lang="en-US" dirty="0"/>
              <a:t>Directives are classes that add new behavior or modify the existing behavior to the elements in the template.</a:t>
            </a:r>
          </a:p>
          <a:p>
            <a:r>
              <a:rPr lang="en-US" dirty="0"/>
              <a:t>Basically directives are used to manipulate the DOM, for example adding/removing the element from DOM or changing the appearance of the DOM elements.</a:t>
            </a:r>
          </a:p>
          <a:p>
            <a:pPr marL="0" indent="0">
              <a:buNone/>
            </a:pPr>
            <a:endParaRPr lang="en-IN" dirty="0"/>
          </a:p>
        </p:txBody>
      </p:sp>
    </p:spTree>
    <p:extLst>
      <p:ext uri="{BB962C8B-B14F-4D97-AF65-F5344CB8AC3E}">
        <p14:creationId xmlns:p14="http://schemas.microsoft.com/office/powerpoint/2010/main" val="2326641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lstStyle/>
          <a:p>
            <a:r>
              <a:rPr lang="en-IN" b="1" dirty="0"/>
              <a:t>Types of directives</a:t>
            </a:r>
          </a:p>
          <a:p>
            <a:pPr lvl="1"/>
            <a:r>
              <a:rPr lang="en-IN" dirty="0"/>
              <a:t>Component directive</a:t>
            </a:r>
          </a:p>
          <a:p>
            <a:pPr lvl="1"/>
            <a:r>
              <a:rPr lang="en-IN" dirty="0"/>
              <a:t>Structural directive</a:t>
            </a:r>
          </a:p>
          <a:p>
            <a:pPr lvl="1"/>
            <a:r>
              <a:rPr lang="en-IN" dirty="0"/>
              <a:t>Attribute directive</a:t>
            </a:r>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And how is it done?</a:t>
            </a:r>
          </a:p>
          <a:p>
            <a:endParaRPr lang="en-US" dirty="0" smtClean="0"/>
          </a:p>
          <a:p>
            <a:r>
              <a:rPr lang="en-US" dirty="0" smtClean="0"/>
              <a:t>Well, JavaScript changes, the DOM, changes whatever is displayed here, changes the HTML code during runtime, so to say.</a:t>
            </a:r>
          </a:p>
          <a:p>
            <a:endParaRPr lang="en-US" dirty="0" smtClean="0"/>
          </a:p>
          <a:p>
            <a:r>
              <a:rPr lang="en-US" dirty="0" smtClean="0"/>
              <a:t>That is why you never see that refresh icon on the top left spin, because we're only changing the currently loaded page.</a:t>
            </a:r>
            <a:endParaRPr lang="en-IN" dirty="0"/>
          </a:p>
        </p:txBody>
      </p:sp>
    </p:spTree>
    <p:extLst>
      <p:ext uri="{BB962C8B-B14F-4D97-AF65-F5344CB8AC3E}">
        <p14:creationId xmlns:p14="http://schemas.microsoft.com/office/powerpoint/2010/main" val="1264118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marL="0" indent="0">
              <a:buNone/>
            </a:pPr>
            <a:r>
              <a:rPr lang="en-US" b="1" dirty="0" smtClean="0"/>
              <a:t>Component Directive</a:t>
            </a:r>
          </a:p>
          <a:p>
            <a:pPr marL="0" indent="0">
              <a:buNone/>
            </a:pPr>
            <a:endParaRPr lang="en-US" dirty="0"/>
          </a:p>
          <a:p>
            <a:r>
              <a:rPr lang="en-US" dirty="0"/>
              <a:t>Components are special directives in Angular. They are the directive with a </a:t>
            </a:r>
            <a:r>
              <a:rPr lang="en-US" dirty="0" smtClean="0"/>
              <a:t>template.</a:t>
            </a:r>
            <a:endParaRPr lang="en-US" dirty="0"/>
          </a:p>
          <a:p>
            <a:r>
              <a:rPr lang="en-US" dirty="0"/>
              <a:t>It might confuse you a bit, but if you see the definition of the directive, it says directives are used to manipulate the DOM, so now if you think what component is doing, it is actually showing something in DOM, hence we can say component is also a directive with a template (template or </a:t>
            </a:r>
            <a:r>
              <a:rPr lang="en-US" dirty="0" err="1"/>
              <a:t>templateUrls</a:t>
            </a:r>
            <a:r>
              <a:rPr lang="en-US" dirty="0"/>
              <a:t>).</a:t>
            </a:r>
          </a:p>
          <a:p>
            <a:pPr marL="0" indent="0">
              <a:buNone/>
            </a:pPr>
            <a:endParaRPr lang="en-IN" dirty="0"/>
          </a:p>
        </p:txBody>
      </p:sp>
    </p:spTree>
    <p:extLst>
      <p:ext uri="{BB962C8B-B14F-4D97-AF65-F5344CB8AC3E}">
        <p14:creationId xmlns:p14="http://schemas.microsoft.com/office/powerpoint/2010/main" val="2326641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buNone/>
            </a:pPr>
            <a:r>
              <a:rPr lang="en-IN" b="1" dirty="0"/>
              <a:t>Structural </a:t>
            </a:r>
            <a:r>
              <a:rPr lang="en-IN" b="1" dirty="0" smtClean="0"/>
              <a:t>directive</a:t>
            </a:r>
          </a:p>
          <a:p>
            <a:pPr marL="0" indent="0">
              <a:buNone/>
            </a:pPr>
            <a:endParaRPr lang="en-US" b="1" dirty="0"/>
          </a:p>
          <a:p>
            <a:pPr marL="0" indent="0">
              <a:buNone/>
            </a:pPr>
            <a:r>
              <a:rPr lang="en-US" dirty="0"/>
              <a:t>Structural directives are used to change the DOM layout by adding and removing DOM elements. It basically changes the structure of the </a:t>
            </a:r>
            <a:r>
              <a:rPr lang="en-US" dirty="0" smtClean="0"/>
              <a:t>DOM</a:t>
            </a:r>
          </a:p>
          <a:p>
            <a:pPr marL="0" indent="0">
              <a:buNone/>
            </a:pPr>
            <a:r>
              <a:rPr lang="en-US" dirty="0"/>
              <a:t/>
            </a:r>
            <a:br>
              <a:rPr lang="en-US" dirty="0"/>
            </a:br>
            <a:r>
              <a:rPr lang="en-US" dirty="0"/>
              <a:t>Examples of structural directives are</a:t>
            </a:r>
            <a:r>
              <a:rPr lang="en-US" b="1" dirty="0"/>
              <a:t> </a:t>
            </a:r>
            <a:r>
              <a:rPr lang="en-US" b="1" dirty="0" err="1"/>
              <a:t>ngIf</a:t>
            </a:r>
            <a:r>
              <a:rPr lang="en-US" b="1" i="1" dirty="0"/>
              <a:t>, </a:t>
            </a:r>
            <a:r>
              <a:rPr lang="en-US" b="1" dirty="0" err="1"/>
              <a:t>ngFor</a:t>
            </a:r>
            <a:r>
              <a:rPr lang="en-US" b="1" i="1" dirty="0"/>
              <a:t>, </a:t>
            </a:r>
            <a:r>
              <a:rPr lang="en-US" b="1" dirty="0" err="1"/>
              <a:t>ngSwitch</a:t>
            </a:r>
            <a:r>
              <a:rPr lang="en-US" b="1" dirty="0"/>
              <a:t>.</a:t>
            </a:r>
            <a:endParaRPr lang="en-IN" b="1" dirty="0"/>
          </a:p>
        </p:txBody>
      </p:sp>
    </p:spTree>
    <p:extLst>
      <p:ext uri="{BB962C8B-B14F-4D97-AF65-F5344CB8AC3E}">
        <p14:creationId xmlns:p14="http://schemas.microsoft.com/office/powerpoint/2010/main" val="2326641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a:t>
            </a:r>
            <a:r>
              <a:rPr lang="en-US" i="1" dirty="0" err="1"/>
              <a:t>ngIf</a:t>
            </a:r>
            <a:r>
              <a:rPr lang="en-US" i="1" dirty="0"/>
              <a:t> — adds or removes element from DOM.</a:t>
            </a:r>
            <a:br>
              <a:rPr lang="en-US" i="1" dirty="0"/>
            </a:br>
            <a:r>
              <a:rPr lang="en-US" i="1" dirty="0"/>
              <a:t>*</a:t>
            </a:r>
            <a:r>
              <a:rPr lang="en-US" i="1" dirty="0" err="1"/>
              <a:t>ngFor</a:t>
            </a:r>
            <a:r>
              <a:rPr lang="en-US" i="1" dirty="0"/>
              <a:t> — renders list of elements on every iteration.</a:t>
            </a:r>
          </a:p>
          <a:p>
            <a:r>
              <a:rPr lang="en-US" i="1" dirty="0"/>
              <a:t>All structural Directives are preceded by </a:t>
            </a:r>
            <a:r>
              <a:rPr lang="en-US" i="1" dirty="0" err="1"/>
              <a:t>Asterix</a:t>
            </a:r>
            <a:r>
              <a:rPr lang="en-US" i="1" dirty="0"/>
              <a:t> (*)symbol.</a:t>
            </a:r>
          </a:p>
          <a:p>
            <a:endParaRPr lang="en-IN" dirty="0"/>
          </a:p>
        </p:txBody>
      </p:sp>
    </p:spTree>
    <p:extLst>
      <p:ext uri="{BB962C8B-B14F-4D97-AF65-F5344CB8AC3E}">
        <p14:creationId xmlns:p14="http://schemas.microsoft.com/office/powerpoint/2010/main" val="23266413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marL="0" indent="0">
              <a:buNone/>
            </a:pPr>
            <a:r>
              <a:rPr lang="en-IN" b="1" dirty="0"/>
              <a:t>Attribute </a:t>
            </a:r>
            <a:r>
              <a:rPr lang="en-IN" b="1" dirty="0" smtClean="0"/>
              <a:t>directive</a:t>
            </a:r>
          </a:p>
          <a:p>
            <a:pPr marL="0" indent="0">
              <a:buNone/>
            </a:pPr>
            <a:endParaRPr lang="en-US" b="1" dirty="0"/>
          </a:p>
          <a:p>
            <a:r>
              <a:rPr lang="en-US" dirty="0"/>
              <a:t>Attribute directives are used to change the appearance or behavior of an element.</a:t>
            </a:r>
          </a:p>
          <a:p>
            <a:r>
              <a:rPr lang="en-US" dirty="0"/>
              <a:t>Examples of attributes directives are </a:t>
            </a:r>
            <a:r>
              <a:rPr lang="en-US" dirty="0" err="1"/>
              <a:t>ngStyle</a:t>
            </a:r>
            <a:r>
              <a:rPr lang="en-US" i="1" dirty="0"/>
              <a:t>, </a:t>
            </a:r>
            <a:r>
              <a:rPr lang="en-US" dirty="0" err="1"/>
              <a:t>ngClass</a:t>
            </a:r>
            <a:r>
              <a:rPr lang="en-US" i="1" dirty="0"/>
              <a:t>, </a:t>
            </a:r>
            <a:r>
              <a:rPr lang="en-US" dirty="0"/>
              <a:t>ngModel</a:t>
            </a:r>
          </a:p>
          <a:p>
            <a:pPr marL="0" indent="0">
              <a:buNone/>
            </a:pPr>
            <a:r>
              <a:rPr lang="en-US" i="1" dirty="0" err="1"/>
              <a:t>ngStyle</a:t>
            </a:r>
            <a:r>
              <a:rPr lang="en-US" i="1" dirty="0"/>
              <a:t> — used to apply styles that will change the appearance.</a:t>
            </a:r>
            <a:r>
              <a:rPr lang="en-US" dirty="0"/>
              <a:t/>
            </a:r>
            <a:br>
              <a:rPr lang="en-US" dirty="0"/>
            </a:br>
            <a:r>
              <a:rPr lang="en-US" i="1" dirty="0" err="1"/>
              <a:t>ngClass</a:t>
            </a:r>
            <a:r>
              <a:rPr lang="en-US" i="1" dirty="0"/>
              <a:t> — used to apply CSS classes to change the appearance</a:t>
            </a:r>
            <a:r>
              <a:rPr lang="en-US" i="1" dirty="0" smtClean="0"/>
              <a:t>.</a:t>
            </a:r>
          </a:p>
          <a:p>
            <a:pPr marL="0" indent="0">
              <a:buNone/>
            </a:pPr>
            <a:endParaRPr lang="en-US" b="1" i="1" dirty="0"/>
          </a:p>
          <a:p>
            <a:pPr marL="0" indent="0">
              <a:buNone/>
            </a:pPr>
            <a:r>
              <a:rPr lang="en-IN" b="1" dirty="0"/>
              <a:t>https://codecraft.tv/courses/angular/built-in-directives/ngstyle-and-ngclass/</a:t>
            </a:r>
          </a:p>
          <a:p>
            <a:pPr marL="0" indent="0">
              <a:buNone/>
            </a:pPr>
            <a:endParaRPr lang="en-IN" dirty="0"/>
          </a:p>
        </p:txBody>
      </p:sp>
    </p:spTree>
    <p:extLst>
      <p:ext uri="{BB962C8B-B14F-4D97-AF65-F5344CB8AC3E}">
        <p14:creationId xmlns:p14="http://schemas.microsoft.com/office/powerpoint/2010/main" val="2326641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fontScale="90000"/>
          </a:bodyPr>
          <a:lstStyle/>
          <a:p>
            <a:r>
              <a:rPr lang="en-US" dirty="0" smtClean="0"/>
              <a:t>Components &amp; Data Binding Overview</a:t>
            </a:r>
            <a:endParaRPr lang="en-IN" dirty="0"/>
          </a:p>
        </p:txBody>
      </p:sp>
    </p:spTree>
    <p:extLst>
      <p:ext uri="{BB962C8B-B14F-4D97-AF65-F5344CB8AC3E}">
        <p14:creationId xmlns:p14="http://schemas.microsoft.com/office/powerpoint/2010/main" val="427868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and Event Binding</a:t>
            </a:r>
            <a:endParaRPr lang="en-IN" dirty="0"/>
          </a:p>
        </p:txBody>
      </p:sp>
      <p:sp>
        <p:nvSpPr>
          <p:cNvPr id="4" name="Rectangle 3"/>
          <p:cNvSpPr/>
          <p:nvPr/>
        </p:nvSpPr>
        <p:spPr>
          <a:xfrm>
            <a:off x="971600" y="2348880"/>
            <a:ext cx="187220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 ELEMENTS </a:t>
            </a:r>
            <a:endParaRPr lang="en-IN" dirty="0"/>
          </a:p>
        </p:txBody>
      </p:sp>
      <p:sp>
        <p:nvSpPr>
          <p:cNvPr id="5" name="Rectangle 4"/>
          <p:cNvSpPr/>
          <p:nvPr/>
        </p:nvSpPr>
        <p:spPr>
          <a:xfrm>
            <a:off x="6300192" y="2348880"/>
            <a:ext cx="187220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COMPONENTS</a:t>
            </a:r>
            <a:endParaRPr lang="en-IN" dirty="0"/>
          </a:p>
        </p:txBody>
      </p:sp>
      <p:sp>
        <p:nvSpPr>
          <p:cNvPr id="6" name="Rectangle 5"/>
          <p:cNvSpPr/>
          <p:nvPr/>
        </p:nvSpPr>
        <p:spPr>
          <a:xfrm>
            <a:off x="3635896" y="2348880"/>
            <a:ext cx="187220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IN" dirty="0"/>
          </a:p>
        </p:txBody>
      </p:sp>
      <p:sp>
        <p:nvSpPr>
          <p:cNvPr id="7" name="Rectangle 6"/>
          <p:cNvSpPr/>
          <p:nvPr/>
        </p:nvSpPr>
        <p:spPr>
          <a:xfrm>
            <a:off x="971600" y="4653136"/>
            <a:ext cx="1872208" cy="8640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Native Properties &amp; Events 	</a:t>
            </a:r>
            <a:endParaRPr lang="en-IN" dirty="0"/>
          </a:p>
        </p:txBody>
      </p:sp>
      <p:sp>
        <p:nvSpPr>
          <p:cNvPr id="8" name="Rectangle 7"/>
          <p:cNvSpPr/>
          <p:nvPr/>
        </p:nvSpPr>
        <p:spPr>
          <a:xfrm>
            <a:off x="6300192" y="4653136"/>
            <a:ext cx="1872208" cy="8640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Custom Properties &amp; Events </a:t>
            </a:r>
            <a:endParaRPr lang="en-IN" dirty="0"/>
          </a:p>
        </p:txBody>
      </p:sp>
      <p:sp>
        <p:nvSpPr>
          <p:cNvPr id="9" name="Rectangle 8"/>
          <p:cNvSpPr/>
          <p:nvPr/>
        </p:nvSpPr>
        <p:spPr>
          <a:xfrm>
            <a:off x="3635896" y="4653136"/>
            <a:ext cx="1872208" cy="8640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Custom Properties &amp; Events </a:t>
            </a:r>
            <a:endParaRPr lang="en-IN" dirty="0"/>
          </a:p>
        </p:txBody>
      </p:sp>
    </p:spTree>
    <p:extLst>
      <p:ext uri="{BB962C8B-B14F-4D97-AF65-F5344CB8AC3E}">
        <p14:creationId xmlns:p14="http://schemas.microsoft.com/office/powerpoint/2010/main" val="516805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you can create custom binding properties and events in your components to allow communication between parent and child components</a:t>
            </a:r>
            <a:r>
              <a:rPr lang="en-US" dirty="0" smtClean="0"/>
              <a:t>.</a:t>
            </a:r>
          </a:p>
          <a:p>
            <a:r>
              <a:rPr lang="en-US" dirty="0" smtClean="0"/>
              <a:t> </a:t>
            </a:r>
            <a:r>
              <a:rPr lang="en-US" dirty="0"/>
              <a:t>Custom bindings provide a way to pass data and trigger actions between components that are not directly related in the component tree</a:t>
            </a:r>
            <a:r>
              <a:rPr lang="en-US" dirty="0" smtClean="0"/>
              <a:t>.</a:t>
            </a:r>
          </a:p>
          <a:p>
            <a:r>
              <a:rPr lang="en-US" dirty="0" smtClean="0"/>
              <a:t> </a:t>
            </a:r>
            <a:r>
              <a:rPr lang="en-US" dirty="0"/>
              <a:t>This communication enhances reusability and modularity in your application.</a:t>
            </a:r>
            <a:endParaRPr lang="en-IN" dirty="0"/>
          </a:p>
        </p:txBody>
      </p:sp>
    </p:spTree>
    <p:extLst>
      <p:ext uri="{BB962C8B-B14F-4D97-AF65-F5344CB8AC3E}">
        <p14:creationId xmlns:p14="http://schemas.microsoft.com/office/powerpoint/2010/main" val="3661826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IN" b="1" dirty="0"/>
              <a:t>Custom Binding Property (Input</a:t>
            </a:r>
            <a:r>
              <a:rPr lang="en-IN" b="1" dirty="0" smtClean="0"/>
              <a:t>)</a:t>
            </a:r>
            <a:r>
              <a:rPr lang="en-IN" dirty="0" smtClean="0"/>
              <a:t>:</a:t>
            </a:r>
          </a:p>
          <a:p>
            <a:pPr marL="0" indent="0">
              <a:buNone/>
            </a:pPr>
            <a:r>
              <a:rPr lang="en-US" dirty="0"/>
              <a:t>In the child component, define a property using the @Input decorator to allow it to be bound from the parent component</a:t>
            </a:r>
            <a:r>
              <a:rPr lang="en-US" dirty="0" smtClean="0"/>
              <a:t>.</a:t>
            </a:r>
          </a:p>
          <a:p>
            <a:pPr marL="0" indent="0">
              <a:buNone/>
            </a:pPr>
            <a:r>
              <a:rPr lang="en-US" b="1" dirty="0"/>
              <a:t>Custom Event (Output)</a:t>
            </a:r>
            <a:r>
              <a:rPr lang="en-US" dirty="0"/>
              <a:t>:</a:t>
            </a:r>
          </a:p>
          <a:p>
            <a:pPr marL="0" indent="0">
              <a:buNone/>
            </a:pPr>
            <a:r>
              <a:rPr lang="en-US" dirty="0"/>
              <a:t>In the child component, define a custom event using the @Output decorator and </a:t>
            </a:r>
            <a:r>
              <a:rPr lang="en-US" dirty="0" err="1"/>
              <a:t>EventEmitter</a:t>
            </a:r>
            <a:endParaRPr lang="en-US" dirty="0"/>
          </a:p>
          <a:p>
            <a:pPr marL="0" indent="0">
              <a:buNone/>
            </a:pPr>
            <a:endParaRPr lang="en-US" dirty="0" smtClean="0"/>
          </a:p>
        </p:txBody>
      </p:sp>
    </p:spTree>
    <p:extLst>
      <p:ext uri="{BB962C8B-B14F-4D97-AF65-F5344CB8AC3E}">
        <p14:creationId xmlns:p14="http://schemas.microsoft.com/office/powerpoint/2010/main" val="667803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US" dirty="0" smtClean="0"/>
              <a:t> In angular </a:t>
            </a:r>
            <a:r>
              <a:rPr lang="en-US" b="1" dirty="0" smtClean="0"/>
              <a:t>@Input</a:t>
            </a:r>
            <a:r>
              <a:rPr lang="en-US" b="1" dirty="0"/>
              <a:t>()</a:t>
            </a:r>
            <a:r>
              <a:rPr lang="en-US" dirty="0"/>
              <a:t> and </a:t>
            </a:r>
            <a:r>
              <a:rPr lang="en-US" b="1" dirty="0"/>
              <a:t>@Output() </a:t>
            </a:r>
            <a:r>
              <a:rPr lang="en-US" dirty="0"/>
              <a:t>are decorators used for component communication. </a:t>
            </a:r>
            <a:endParaRPr lang="en-US" dirty="0" smtClean="0"/>
          </a:p>
          <a:p>
            <a:r>
              <a:rPr lang="en-US" dirty="0" smtClean="0"/>
              <a:t>They </a:t>
            </a:r>
            <a:r>
              <a:rPr lang="en-US" dirty="0"/>
              <a:t>enable the passing of data from parent components to child components (@Input()) and from child components to parent components (@Output()). </a:t>
            </a:r>
            <a:endParaRPr lang="en-US" dirty="0" smtClean="0"/>
          </a:p>
          <a:p>
            <a:r>
              <a:rPr lang="en-US" dirty="0" smtClean="0"/>
              <a:t>These </a:t>
            </a:r>
            <a:r>
              <a:rPr lang="en-US" dirty="0"/>
              <a:t>decorators facilitate a unidirectional data flow, which is a fundamental concept in Angular.</a:t>
            </a:r>
            <a:endParaRPr lang="en-IN" dirty="0"/>
          </a:p>
        </p:txBody>
      </p:sp>
    </p:spTree>
    <p:extLst>
      <p:ext uri="{BB962C8B-B14F-4D97-AF65-F5344CB8AC3E}">
        <p14:creationId xmlns:p14="http://schemas.microsoft.com/office/powerpoint/2010/main" val="1345889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10000"/>
          </a:bodyPr>
          <a:lstStyle/>
          <a:p>
            <a:r>
              <a:rPr lang="en-US" dirty="0"/>
              <a:t>Example: Parent and Child Components for a Simple </a:t>
            </a:r>
            <a:r>
              <a:rPr lang="en-US" dirty="0" smtClean="0"/>
              <a:t>Counter</a:t>
            </a:r>
          </a:p>
          <a:p>
            <a:pPr marL="0" indent="0">
              <a:buNone/>
            </a:pPr>
            <a:endParaRPr lang="en-US" dirty="0" smtClean="0"/>
          </a:p>
          <a:p>
            <a:pPr marL="0" indent="0">
              <a:buNone/>
            </a:pPr>
            <a:r>
              <a:rPr lang="en-US" b="1" dirty="0" smtClean="0"/>
              <a:t>Create </a:t>
            </a:r>
            <a:r>
              <a:rPr lang="en-US" b="1" dirty="0"/>
              <a:t>the Parent Component (counter-</a:t>
            </a:r>
            <a:r>
              <a:rPr lang="en-US" b="1" dirty="0" err="1"/>
              <a:t>parent.component.ts</a:t>
            </a:r>
            <a:r>
              <a:rPr lang="en-US" b="1" dirty="0"/>
              <a:t>):</a:t>
            </a:r>
            <a:endParaRPr lang="en-US" b="1" dirty="0" smtClean="0"/>
          </a:p>
          <a:p>
            <a:r>
              <a:rPr lang="en-US" dirty="0" smtClean="0"/>
              <a:t> In </a:t>
            </a:r>
            <a:r>
              <a:rPr lang="en-US" dirty="0"/>
              <a:t>this parent component, we have a </a:t>
            </a:r>
            <a:r>
              <a:rPr lang="en-US" b="1" dirty="0" err="1"/>
              <a:t>counterValue</a:t>
            </a:r>
            <a:r>
              <a:rPr lang="en-US" dirty="0"/>
              <a:t> variable to store the current counter value</a:t>
            </a:r>
            <a:r>
              <a:rPr lang="en-US" dirty="0" smtClean="0"/>
              <a:t>.</a:t>
            </a:r>
          </a:p>
          <a:p>
            <a:r>
              <a:rPr lang="en-US" dirty="0" smtClean="0"/>
              <a:t> </a:t>
            </a:r>
            <a:r>
              <a:rPr lang="en-US" dirty="0"/>
              <a:t>We pass this value to the child component using the </a:t>
            </a:r>
            <a:r>
              <a:rPr lang="en-US" b="1" dirty="0" err="1"/>
              <a:t>initialValue</a:t>
            </a:r>
            <a:r>
              <a:rPr lang="en-US" dirty="0"/>
              <a:t> attribute with the square bracket syntax </a:t>
            </a:r>
            <a:r>
              <a:rPr lang="en-US" b="1" dirty="0"/>
              <a:t>([</a:t>
            </a:r>
            <a:r>
              <a:rPr lang="en-US" b="1" dirty="0" err="1"/>
              <a:t>initialValue</a:t>
            </a:r>
            <a:r>
              <a:rPr lang="en-US" b="1" dirty="0"/>
              <a:t>]="</a:t>
            </a:r>
            <a:r>
              <a:rPr lang="en-US" b="1" dirty="0" err="1"/>
              <a:t>counterValue</a:t>
            </a:r>
            <a:r>
              <a:rPr lang="en-US" b="1" dirty="0"/>
              <a:t>").</a:t>
            </a:r>
            <a:r>
              <a:rPr lang="en-US" dirty="0"/>
              <a:t> </a:t>
            </a:r>
            <a:endParaRPr lang="en-US" dirty="0" smtClean="0"/>
          </a:p>
          <a:p>
            <a:pPr marL="0" indent="0">
              <a:buNone/>
            </a:pPr>
            <a:endParaRPr lang="en-US" dirty="0" smtClean="0"/>
          </a:p>
          <a:p>
            <a:r>
              <a:rPr lang="en-US" dirty="0" smtClean="0"/>
              <a:t>We </a:t>
            </a:r>
            <a:r>
              <a:rPr lang="en-US" dirty="0"/>
              <a:t>also listen to the </a:t>
            </a:r>
            <a:r>
              <a:rPr lang="en-US" dirty="0" err="1"/>
              <a:t>counterChange</a:t>
            </a:r>
            <a:r>
              <a:rPr lang="en-US" dirty="0"/>
              <a:t> event emitted by the child component.</a:t>
            </a:r>
            <a:endParaRPr lang="en-IN" dirty="0"/>
          </a:p>
        </p:txBody>
      </p:sp>
    </p:spTree>
    <p:extLst>
      <p:ext uri="{BB962C8B-B14F-4D97-AF65-F5344CB8AC3E}">
        <p14:creationId xmlns:p14="http://schemas.microsoft.com/office/powerpoint/2010/main" val="316614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And you can even see that if you inspect the source code of a page like this, that is the HTML file.</a:t>
            </a:r>
          </a:p>
          <a:p>
            <a:r>
              <a:rPr lang="en-US" dirty="0" smtClean="0"/>
              <a:t>And as you can see, it doesn't seem to contain the content you are seeing on this page.</a:t>
            </a:r>
          </a:p>
          <a:p>
            <a:r>
              <a:rPr lang="en-US" dirty="0" smtClean="0"/>
              <a:t>We only have one single HTML element, which doesn't seem to be a built in one, a native one, but that's Angular doing its job, and throughout the course you're going to learn what exactly happens here and how Angular does this job.</a:t>
            </a:r>
            <a:endParaRPr lang="en-IN" dirty="0"/>
          </a:p>
        </p:txBody>
      </p:sp>
    </p:spTree>
    <p:extLst>
      <p:ext uri="{BB962C8B-B14F-4D97-AF65-F5344CB8AC3E}">
        <p14:creationId xmlns:p14="http://schemas.microsoft.com/office/powerpoint/2010/main" val="954929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a:t>Create the Child Component (counter-</a:t>
            </a:r>
            <a:r>
              <a:rPr lang="en-US" dirty="0" err="1"/>
              <a:t>child.component.ts</a:t>
            </a:r>
            <a:r>
              <a:rPr lang="en-US" dirty="0" smtClean="0"/>
              <a:t>):</a:t>
            </a:r>
          </a:p>
          <a:p>
            <a:endParaRPr lang="en-US" dirty="0"/>
          </a:p>
          <a:p>
            <a:r>
              <a:rPr lang="en-US" dirty="0"/>
              <a:t>In the child component, we use </a:t>
            </a:r>
            <a:r>
              <a:rPr lang="en-US" b="1" dirty="0"/>
              <a:t>@Input()</a:t>
            </a:r>
            <a:r>
              <a:rPr lang="en-US" dirty="0"/>
              <a:t> to receive the </a:t>
            </a:r>
            <a:r>
              <a:rPr lang="en-US" b="1" dirty="0" err="1"/>
              <a:t>initialValue</a:t>
            </a:r>
            <a:r>
              <a:rPr lang="en-US" dirty="0"/>
              <a:t> from the parent. The </a:t>
            </a:r>
            <a:r>
              <a:rPr lang="en-US" b="1" dirty="0"/>
              <a:t>@Output()</a:t>
            </a:r>
            <a:r>
              <a:rPr lang="en-US" dirty="0"/>
              <a:t> decorator is used to define an event named </a:t>
            </a:r>
            <a:r>
              <a:rPr lang="en-US" b="1" dirty="0" err="1"/>
              <a:t>counterChange</a:t>
            </a:r>
            <a:r>
              <a:rPr lang="en-US" dirty="0"/>
              <a:t>, which emits the updated </a:t>
            </a:r>
            <a:r>
              <a:rPr lang="en-US" b="1" dirty="0" err="1"/>
              <a:t>childCounterValue</a:t>
            </a:r>
            <a:r>
              <a:rPr lang="en-US" dirty="0"/>
              <a:t> back to the parent whenever the "Increment" button is clicked.</a:t>
            </a:r>
            <a:endParaRPr lang="en-IN" dirty="0"/>
          </a:p>
        </p:txBody>
      </p:sp>
    </p:spTree>
    <p:extLst>
      <p:ext uri="{BB962C8B-B14F-4D97-AF65-F5344CB8AC3E}">
        <p14:creationId xmlns:p14="http://schemas.microsoft.com/office/powerpoint/2010/main" val="8864743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US" dirty="0"/>
              <a:t>when you run your Angular app, you will see the parent component displaying the counter value, and the child component displaying its own counter value. </a:t>
            </a:r>
            <a:endParaRPr lang="en-US" dirty="0" smtClean="0"/>
          </a:p>
          <a:p>
            <a:r>
              <a:rPr lang="en-US" dirty="0" smtClean="0"/>
              <a:t>When </a:t>
            </a:r>
            <a:r>
              <a:rPr lang="en-US" dirty="0"/>
              <a:t>you click the "Increment" button in the child component, the parent component's counter value will be updated in real-time. </a:t>
            </a:r>
            <a:endParaRPr lang="en-US" dirty="0" smtClean="0"/>
          </a:p>
          <a:p>
            <a:r>
              <a:rPr lang="en-US" dirty="0" smtClean="0"/>
              <a:t>This </a:t>
            </a:r>
            <a:r>
              <a:rPr lang="en-US" dirty="0"/>
              <a:t>is because the parent is listening to the </a:t>
            </a:r>
            <a:r>
              <a:rPr lang="en-US" b="1" dirty="0" err="1"/>
              <a:t>counterChange</a:t>
            </a:r>
            <a:r>
              <a:rPr lang="en-US" dirty="0"/>
              <a:t> event emitted by the child.</a:t>
            </a:r>
            <a:endParaRPr lang="en-IN" dirty="0"/>
          </a:p>
        </p:txBody>
      </p:sp>
    </p:spTree>
    <p:extLst>
      <p:ext uri="{BB962C8B-B14F-4D97-AF65-F5344CB8AC3E}">
        <p14:creationId xmlns:p14="http://schemas.microsoft.com/office/powerpoint/2010/main" val="886474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pPr algn="l"/>
            <a:r>
              <a:rPr lang="en-US" sz="2800" b="1" dirty="0"/>
              <a:t>Here's what happens step by step:</a:t>
            </a:r>
            <a:endParaRPr lang="en-IN" sz="2800" b="1" dirty="0"/>
          </a:p>
        </p:txBody>
      </p:sp>
      <p:sp>
        <p:nvSpPr>
          <p:cNvPr id="3" name="Content Placeholder 2"/>
          <p:cNvSpPr>
            <a:spLocks noGrp="1"/>
          </p:cNvSpPr>
          <p:nvPr>
            <p:ph idx="1"/>
          </p:nvPr>
        </p:nvSpPr>
        <p:spPr>
          <a:xfrm>
            <a:off x="457200" y="1412776"/>
            <a:ext cx="8229600" cy="4713387"/>
          </a:xfrm>
        </p:spPr>
        <p:txBody>
          <a:bodyPr>
            <a:normAutofit/>
          </a:bodyPr>
          <a:lstStyle/>
          <a:p>
            <a:r>
              <a:rPr lang="en-US" sz="2400" dirty="0"/>
              <a:t>The increment() method in the child component is called when the "Increment" button is clicked.</a:t>
            </a:r>
          </a:p>
          <a:p>
            <a:r>
              <a:rPr lang="en-US" sz="2400" dirty="0"/>
              <a:t>Inside the increment() method, </a:t>
            </a:r>
            <a:r>
              <a:rPr lang="en-US" sz="2400" dirty="0" err="1"/>
              <a:t>this.childCounterValue</a:t>
            </a:r>
            <a:r>
              <a:rPr lang="en-US" sz="2400" dirty="0"/>
              <a:t> is incremented.</a:t>
            </a:r>
          </a:p>
          <a:p>
            <a:r>
              <a:rPr lang="en-US" sz="2400" dirty="0"/>
              <a:t>Next, </a:t>
            </a:r>
            <a:r>
              <a:rPr lang="en-US" sz="2400" dirty="0" err="1"/>
              <a:t>this.counterChange.emit</a:t>
            </a:r>
            <a:r>
              <a:rPr lang="en-US" sz="2400" dirty="0"/>
              <a:t>(</a:t>
            </a:r>
            <a:r>
              <a:rPr lang="en-US" sz="2400" dirty="0" err="1"/>
              <a:t>this.childCounterValue</a:t>
            </a:r>
            <a:r>
              <a:rPr lang="en-US" sz="2400" dirty="0"/>
              <a:t>) is called, which emits the </a:t>
            </a:r>
            <a:r>
              <a:rPr lang="en-US" sz="2400" dirty="0" err="1"/>
              <a:t>counterChange</a:t>
            </a:r>
            <a:r>
              <a:rPr lang="en-US" sz="2400" dirty="0"/>
              <a:t> event with the updated </a:t>
            </a:r>
            <a:r>
              <a:rPr lang="en-US" sz="2400" dirty="0" err="1"/>
              <a:t>this.childCounterValue</a:t>
            </a:r>
            <a:r>
              <a:rPr lang="en-US" sz="2400" dirty="0"/>
              <a:t> as the payload.</a:t>
            </a:r>
          </a:p>
          <a:p>
            <a:r>
              <a:rPr lang="en-US" sz="2400" dirty="0"/>
              <a:t>The parent component (</a:t>
            </a:r>
            <a:r>
              <a:rPr lang="en-US" sz="2400" dirty="0" err="1"/>
              <a:t>CounterParentComponent</a:t>
            </a:r>
            <a:r>
              <a:rPr lang="en-US" sz="2400" dirty="0"/>
              <a:t>) listens to this </a:t>
            </a:r>
            <a:r>
              <a:rPr lang="en-US" sz="2400" dirty="0" err="1"/>
              <a:t>counterChange</a:t>
            </a:r>
            <a:r>
              <a:rPr lang="en-US" sz="2400" dirty="0"/>
              <a:t> event and responds to it by executing the </a:t>
            </a:r>
            <a:r>
              <a:rPr lang="en-US" sz="2400" dirty="0" err="1"/>
              <a:t>onCounterChange</a:t>
            </a:r>
            <a:r>
              <a:rPr lang="en-US" sz="2400" dirty="0"/>
              <a:t>(</a:t>
            </a:r>
            <a:r>
              <a:rPr lang="en-US" sz="2400" dirty="0" err="1"/>
              <a:t>newValue</a:t>
            </a:r>
            <a:r>
              <a:rPr lang="en-US" sz="2400" dirty="0"/>
              <a:t>: number) method.</a:t>
            </a:r>
          </a:p>
          <a:p>
            <a:endParaRPr lang="en-IN" sz="2400" dirty="0"/>
          </a:p>
        </p:txBody>
      </p:sp>
    </p:spTree>
    <p:extLst>
      <p:ext uri="{BB962C8B-B14F-4D97-AF65-F5344CB8AC3E}">
        <p14:creationId xmlns:p14="http://schemas.microsoft.com/office/powerpoint/2010/main" val="33565615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r>
              <a:rPr lang="en-US" dirty="0"/>
              <a:t>The parent component's </a:t>
            </a:r>
            <a:r>
              <a:rPr lang="en-US" dirty="0" err="1"/>
              <a:t>onCounterChange</a:t>
            </a:r>
            <a:r>
              <a:rPr lang="en-US" dirty="0"/>
              <a:t>(</a:t>
            </a:r>
            <a:r>
              <a:rPr lang="en-US" dirty="0" err="1"/>
              <a:t>newValue</a:t>
            </a:r>
            <a:r>
              <a:rPr lang="en-US" dirty="0"/>
              <a:t>: number) method receives the updated value through the </a:t>
            </a:r>
            <a:r>
              <a:rPr lang="en-US" dirty="0" err="1"/>
              <a:t>newValue</a:t>
            </a:r>
            <a:r>
              <a:rPr lang="en-US" dirty="0"/>
              <a:t> parameter. It then sets </a:t>
            </a:r>
            <a:r>
              <a:rPr lang="en-US" dirty="0" err="1"/>
              <a:t>this.counterValue</a:t>
            </a:r>
            <a:r>
              <a:rPr lang="en-US" dirty="0"/>
              <a:t> to the </a:t>
            </a:r>
            <a:r>
              <a:rPr lang="en-US" dirty="0" err="1"/>
              <a:t>newValue</a:t>
            </a:r>
            <a:r>
              <a:rPr lang="en-US" dirty="0"/>
              <a:t>, effectively updating the parent's counter with the new value emitted by the child.</a:t>
            </a:r>
          </a:p>
          <a:p>
            <a:r>
              <a:rPr lang="en-US" dirty="0"/>
              <a:t>This way, the parent component stays in sync with the child component, and any changes made in the child component are reflected in real-time in the parent component.</a:t>
            </a:r>
          </a:p>
          <a:p>
            <a:endParaRPr lang="en-IN" dirty="0"/>
          </a:p>
        </p:txBody>
      </p:sp>
    </p:spTree>
    <p:extLst>
      <p:ext uri="{BB962C8B-B14F-4D97-AF65-F5344CB8AC3E}">
        <p14:creationId xmlns:p14="http://schemas.microsoft.com/office/powerpoint/2010/main" val="2099664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Reference Variable</a:t>
            </a:r>
            <a:endParaRPr lang="en-IN" dirty="0"/>
          </a:p>
        </p:txBody>
      </p:sp>
      <p:sp>
        <p:nvSpPr>
          <p:cNvPr id="3" name="Content Placeholder 2"/>
          <p:cNvSpPr>
            <a:spLocks noGrp="1"/>
          </p:cNvSpPr>
          <p:nvPr>
            <p:ph idx="1"/>
          </p:nvPr>
        </p:nvSpPr>
        <p:spPr/>
        <p:txBody>
          <a:bodyPr>
            <a:normAutofit/>
          </a:bodyPr>
          <a:lstStyle/>
          <a:p>
            <a:r>
              <a:rPr lang="en-US" dirty="0" smtClean="0"/>
              <a:t>Template </a:t>
            </a:r>
            <a:r>
              <a:rPr lang="en-US" dirty="0"/>
              <a:t>reference variable is a way to create a reference to an element in the template so that you can access and manipulate it in your component code</a:t>
            </a:r>
            <a:r>
              <a:rPr lang="en-US" dirty="0" smtClean="0"/>
              <a:t>.</a:t>
            </a:r>
          </a:p>
          <a:p>
            <a:r>
              <a:rPr lang="en-US" dirty="0" smtClean="0"/>
              <a:t> </a:t>
            </a:r>
            <a:r>
              <a:rPr lang="en-US" dirty="0"/>
              <a:t>Template reference variables are defined using the </a:t>
            </a:r>
            <a:r>
              <a:rPr lang="en-US" b="1" dirty="0"/>
              <a:t>#</a:t>
            </a:r>
            <a:r>
              <a:rPr lang="en-US" dirty="0"/>
              <a:t> symbol followed by a name on an HTML element within the template.</a:t>
            </a:r>
            <a:endParaRPr lang="en-US" dirty="0" smtClean="0"/>
          </a:p>
          <a:p>
            <a:endParaRPr lang="en-US" dirty="0"/>
          </a:p>
        </p:txBody>
      </p:sp>
    </p:spTree>
    <p:extLst>
      <p:ext uri="{BB962C8B-B14F-4D97-AF65-F5344CB8AC3E}">
        <p14:creationId xmlns:p14="http://schemas.microsoft.com/office/powerpoint/2010/main" val="20041655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Let's explore using local references in Angular templates with a practical example. We'll create a simple form that takes a user's name as input and displays a greeting message when a button is clicked.</a:t>
            </a:r>
            <a:endParaRPr lang="en-IN" dirty="0"/>
          </a:p>
        </p:txBody>
      </p:sp>
    </p:spTree>
    <p:extLst>
      <p:ext uri="{BB962C8B-B14F-4D97-AF65-F5344CB8AC3E}">
        <p14:creationId xmlns:p14="http://schemas.microsoft.com/office/powerpoint/2010/main" val="3028185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Generate a new component for our example</a:t>
            </a:r>
            <a:r>
              <a:rPr lang="en-US" dirty="0" smtClean="0"/>
              <a:t>:</a:t>
            </a:r>
          </a:p>
          <a:p>
            <a:pPr lvl="1"/>
            <a:r>
              <a:rPr lang="en-IN" dirty="0" err="1"/>
              <a:t>ng</a:t>
            </a:r>
            <a:r>
              <a:rPr lang="en-IN" dirty="0"/>
              <a:t> generate component </a:t>
            </a:r>
            <a:r>
              <a:rPr lang="en-IN" dirty="0" smtClean="0"/>
              <a:t>greeting-form</a:t>
            </a:r>
          </a:p>
          <a:p>
            <a:pPr marL="457200" lvl="1" indent="0">
              <a:buNone/>
            </a:pPr>
            <a:endParaRPr lang="en-IN" dirty="0"/>
          </a:p>
          <a:p>
            <a:pPr marL="457200" lvl="1" indent="0">
              <a:buNone/>
            </a:pPr>
            <a:r>
              <a:rPr lang="en-US" dirty="0" smtClean="0"/>
              <a:t>Open </a:t>
            </a:r>
            <a:r>
              <a:rPr lang="en-US" dirty="0"/>
              <a:t>greeting-form.component.html and add the following template</a:t>
            </a:r>
            <a:r>
              <a:rPr lang="en-US" dirty="0" smtClean="0"/>
              <a:t>:</a:t>
            </a:r>
          </a:p>
          <a:p>
            <a:pPr marL="457200" lvl="1" indent="0">
              <a:buNone/>
            </a:pPr>
            <a:endParaRPr lang="en-US" dirty="0"/>
          </a:p>
          <a:p>
            <a:pPr marL="457200" lvl="1" indent="0">
              <a:buNone/>
            </a:pPr>
            <a:r>
              <a:rPr lang="en-IN" dirty="0"/>
              <a:t>&lt;div&gt;</a:t>
            </a:r>
          </a:p>
          <a:p>
            <a:pPr marL="457200" lvl="1" indent="0">
              <a:buNone/>
            </a:pPr>
            <a:r>
              <a:rPr lang="en-IN" dirty="0"/>
              <a:t>  &lt;input type="text" </a:t>
            </a:r>
            <a:r>
              <a:rPr lang="en-IN" b="1" dirty="0"/>
              <a:t>#</a:t>
            </a:r>
            <a:r>
              <a:rPr lang="en-IN" b="1" dirty="0" err="1"/>
              <a:t>nameInput</a:t>
            </a:r>
            <a:r>
              <a:rPr lang="en-IN" dirty="0"/>
              <a:t>&gt;</a:t>
            </a:r>
          </a:p>
          <a:p>
            <a:pPr marL="457200" lvl="1" indent="0">
              <a:buNone/>
            </a:pPr>
            <a:r>
              <a:rPr lang="en-IN" dirty="0"/>
              <a:t>  &lt;button (click)="</a:t>
            </a:r>
            <a:r>
              <a:rPr lang="en-IN" dirty="0" err="1"/>
              <a:t>displayGreeting</a:t>
            </a:r>
            <a:r>
              <a:rPr lang="en-IN" dirty="0"/>
              <a:t>(</a:t>
            </a:r>
            <a:r>
              <a:rPr lang="en-IN" dirty="0" err="1"/>
              <a:t>nameInput.value</a:t>
            </a:r>
            <a:r>
              <a:rPr lang="en-IN" dirty="0"/>
              <a:t>)"&gt;Show Greeting&lt;/button&gt;</a:t>
            </a:r>
          </a:p>
          <a:p>
            <a:pPr marL="457200" lvl="1" indent="0">
              <a:buNone/>
            </a:pPr>
            <a:r>
              <a:rPr lang="en-IN" dirty="0"/>
              <a:t>&lt;/div&gt;</a:t>
            </a:r>
          </a:p>
          <a:p>
            <a:pPr marL="457200" lvl="1" indent="0">
              <a:buNone/>
            </a:pPr>
            <a:r>
              <a:rPr lang="en-IN" dirty="0"/>
              <a:t>&lt;div *</a:t>
            </a:r>
            <a:r>
              <a:rPr lang="en-IN" dirty="0" err="1"/>
              <a:t>ngIf</a:t>
            </a:r>
            <a:r>
              <a:rPr lang="en-IN" dirty="0"/>
              <a:t>="greeting"&gt;</a:t>
            </a:r>
          </a:p>
          <a:p>
            <a:pPr marL="457200" lvl="1" indent="0">
              <a:buNone/>
            </a:pPr>
            <a:r>
              <a:rPr lang="en-IN" dirty="0"/>
              <a:t>  &lt;p&gt;Hello, {{ greeting }}!&lt;/p&gt;</a:t>
            </a:r>
          </a:p>
          <a:p>
            <a:pPr marL="457200" lvl="1" indent="0">
              <a:buNone/>
            </a:pPr>
            <a:r>
              <a:rPr lang="en-IN" dirty="0"/>
              <a:t>&lt;/div&gt;</a:t>
            </a:r>
          </a:p>
          <a:p>
            <a:pPr marL="457200" lvl="1" indent="0">
              <a:buNone/>
            </a:pPr>
            <a:endParaRPr lang="en-IN" dirty="0"/>
          </a:p>
          <a:p>
            <a:endParaRPr lang="en-IN" dirty="0"/>
          </a:p>
        </p:txBody>
      </p:sp>
    </p:spTree>
    <p:extLst>
      <p:ext uri="{BB962C8B-B14F-4D97-AF65-F5344CB8AC3E}">
        <p14:creationId xmlns:p14="http://schemas.microsoft.com/office/powerpoint/2010/main" val="2004165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US" dirty="0" smtClean="0"/>
              <a:t> In </a:t>
            </a:r>
            <a:r>
              <a:rPr lang="en-US" dirty="0"/>
              <a:t>this template, we have an input field with a local reference </a:t>
            </a:r>
            <a:r>
              <a:rPr lang="en-US" b="1" dirty="0"/>
              <a:t>#</a:t>
            </a:r>
            <a:r>
              <a:rPr lang="en-US" b="1" dirty="0" err="1"/>
              <a:t>nameInput</a:t>
            </a:r>
            <a:r>
              <a:rPr lang="en-US" dirty="0"/>
              <a:t>, which allows us to access the value entered by the user. </a:t>
            </a:r>
            <a:endParaRPr lang="en-US" dirty="0" smtClean="0"/>
          </a:p>
          <a:p>
            <a:r>
              <a:rPr lang="en-US" dirty="0" smtClean="0"/>
              <a:t>The </a:t>
            </a:r>
            <a:r>
              <a:rPr lang="en-US" dirty="0"/>
              <a:t>button has a click event handler that triggers the </a:t>
            </a:r>
            <a:r>
              <a:rPr lang="en-US" b="1" dirty="0" err="1"/>
              <a:t>displayGreeting</a:t>
            </a:r>
            <a:r>
              <a:rPr lang="en-US" b="1" dirty="0"/>
              <a:t>() </a:t>
            </a:r>
            <a:r>
              <a:rPr lang="en-US" dirty="0"/>
              <a:t>method with the value of the local reference as the argument</a:t>
            </a:r>
            <a:r>
              <a:rPr lang="en-US" dirty="0" smtClean="0"/>
              <a:t>.</a:t>
            </a:r>
          </a:p>
          <a:p>
            <a:r>
              <a:rPr lang="en-US" dirty="0" smtClean="0"/>
              <a:t> </a:t>
            </a:r>
            <a:r>
              <a:rPr lang="en-US" dirty="0"/>
              <a:t>We then use </a:t>
            </a:r>
            <a:r>
              <a:rPr lang="en-US" dirty="0" err="1"/>
              <a:t>Angular's</a:t>
            </a:r>
            <a:r>
              <a:rPr lang="en-US" dirty="0"/>
              <a:t> interpolation ({{ greeting }}) to display the greeting message.</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760640"/>
          </a:xfrm>
        </p:spPr>
        <p:txBody>
          <a:bodyPr>
            <a:normAutofit fontScale="70000" lnSpcReduction="20000"/>
          </a:bodyPr>
          <a:lstStyle/>
          <a:p>
            <a:r>
              <a:rPr lang="en-US" dirty="0"/>
              <a:t>Open greeting-</a:t>
            </a:r>
            <a:r>
              <a:rPr lang="en-US" dirty="0" err="1"/>
              <a:t>form.component.ts</a:t>
            </a:r>
            <a:r>
              <a:rPr lang="en-US" dirty="0"/>
              <a:t> and add the following component code</a:t>
            </a:r>
            <a:r>
              <a:rPr lang="en-US" dirty="0" smtClean="0"/>
              <a:t>:</a:t>
            </a:r>
          </a:p>
          <a:p>
            <a:r>
              <a:rPr lang="en-IN" dirty="0"/>
              <a:t>import { Component } from '@angular/core';</a:t>
            </a:r>
          </a:p>
          <a:p>
            <a:endParaRPr lang="en-IN" dirty="0"/>
          </a:p>
          <a:p>
            <a:pPr marL="0" indent="0">
              <a:buNone/>
            </a:pPr>
            <a:r>
              <a:rPr lang="en-IN" dirty="0"/>
              <a:t>@Component({</a:t>
            </a:r>
          </a:p>
          <a:p>
            <a:pPr marL="0" indent="0">
              <a:buNone/>
            </a:pPr>
            <a:r>
              <a:rPr lang="en-IN" dirty="0"/>
              <a:t>  selector: 'app-greeting-form',</a:t>
            </a:r>
          </a:p>
          <a:p>
            <a:pPr marL="0" indent="0">
              <a:buNone/>
            </a:pPr>
            <a:r>
              <a:rPr lang="en-IN" dirty="0"/>
              <a:t>  </a:t>
            </a:r>
            <a:r>
              <a:rPr lang="en-IN" dirty="0" err="1"/>
              <a:t>templateUrl</a:t>
            </a:r>
            <a:r>
              <a:rPr lang="en-IN" dirty="0"/>
              <a:t>: './greeting-form.component.html',</a:t>
            </a:r>
          </a:p>
          <a:p>
            <a:pPr marL="0" indent="0">
              <a:buNone/>
            </a:pPr>
            <a:r>
              <a:rPr lang="en-IN" dirty="0"/>
              <a:t>  </a:t>
            </a:r>
            <a:r>
              <a:rPr lang="en-IN" dirty="0" err="1"/>
              <a:t>styleUrls</a:t>
            </a:r>
            <a:r>
              <a:rPr lang="en-IN" dirty="0"/>
              <a:t>: ['./greeting-form.component.css']</a:t>
            </a:r>
          </a:p>
          <a:p>
            <a:pPr marL="0" indent="0">
              <a:buNone/>
            </a:pPr>
            <a:r>
              <a:rPr lang="en-IN" dirty="0"/>
              <a:t>})</a:t>
            </a:r>
          </a:p>
          <a:p>
            <a:pPr marL="0" indent="0">
              <a:buNone/>
            </a:pPr>
            <a:r>
              <a:rPr lang="en-IN" dirty="0"/>
              <a:t>export class </a:t>
            </a:r>
            <a:r>
              <a:rPr lang="en-IN" dirty="0" err="1"/>
              <a:t>GreetingFormComponent</a:t>
            </a:r>
            <a:r>
              <a:rPr lang="en-IN" dirty="0"/>
              <a:t> {</a:t>
            </a:r>
          </a:p>
          <a:p>
            <a:pPr marL="0" indent="0">
              <a:buNone/>
            </a:pPr>
            <a:r>
              <a:rPr lang="en-IN" dirty="0"/>
              <a:t>  greeting: string;</a:t>
            </a:r>
          </a:p>
          <a:p>
            <a:pPr marL="0" indent="0">
              <a:buNone/>
            </a:pPr>
            <a:endParaRPr lang="en-IN" dirty="0"/>
          </a:p>
          <a:p>
            <a:pPr marL="0" indent="0">
              <a:buNone/>
            </a:pPr>
            <a:r>
              <a:rPr lang="en-IN" dirty="0"/>
              <a:t>  </a:t>
            </a:r>
            <a:r>
              <a:rPr lang="en-IN" dirty="0" err="1"/>
              <a:t>displayGreeting</a:t>
            </a:r>
            <a:r>
              <a:rPr lang="en-IN" dirty="0"/>
              <a:t>(name: string): void {</a:t>
            </a:r>
          </a:p>
          <a:p>
            <a:pPr marL="0" indent="0">
              <a:buNone/>
            </a:pPr>
            <a:r>
              <a:rPr lang="en-IN" dirty="0"/>
              <a:t>    </a:t>
            </a:r>
            <a:r>
              <a:rPr lang="en-IN" dirty="0" err="1"/>
              <a:t>this.greeting</a:t>
            </a:r>
            <a:r>
              <a:rPr lang="en-IN" dirty="0"/>
              <a:t> = name ? `Hello, ${name}` : 'Please enter your name.';</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004165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US" dirty="0"/>
              <a:t>Here, we define the </a:t>
            </a:r>
            <a:r>
              <a:rPr lang="en-US" dirty="0" err="1"/>
              <a:t>GreetingFormComponent</a:t>
            </a:r>
            <a:r>
              <a:rPr lang="en-US" dirty="0"/>
              <a:t> class with the greeting property to hold the greeting message</a:t>
            </a:r>
            <a:r>
              <a:rPr lang="en-US" dirty="0" smtClean="0"/>
              <a:t>.</a:t>
            </a:r>
          </a:p>
          <a:p>
            <a:r>
              <a:rPr lang="en-US" dirty="0" smtClean="0"/>
              <a:t> </a:t>
            </a:r>
            <a:r>
              <a:rPr lang="en-US" dirty="0"/>
              <a:t>The </a:t>
            </a:r>
            <a:r>
              <a:rPr lang="en-US" dirty="0" err="1"/>
              <a:t>displayGreeting</a:t>
            </a:r>
            <a:r>
              <a:rPr lang="en-US" dirty="0"/>
              <a:t>() method takes the name parameter, which is the value entered in the input field</a:t>
            </a:r>
            <a:r>
              <a:rPr lang="en-US" dirty="0" smtClean="0"/>
              <a:t>.</a:t>
            </a:r>
          </a:p>
          <a:p>
            <a:r>
              <a:rPr lang="en-US" dirty="0" smtClean="0"/>
              <a:t> </a:t>
            </a:r>
            <a:r>
              <a:rPr lang="en-US" dirty="0"/>
              <a:t>It constructs the greeting message based on the entered name and updates the greeting property accordingly.</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Versioning  </a:t>
            </a:r>
            <a:endParaRPr lang="en-IN" dirty="0"/>
          </a:p>
        </p:txBody>
      </p:sp>
      <p:sp>
        <p:nvSpPr>
          <p:cNvPr id="3" name="Content Placeholder 2"/>
          <p:cNvSpPr>
            <a:spLocks noGrp="1"/>
          </p:cNvSpPr>
          <p:nvPr>
            <p:ph idx="1"/>
          </p:nvPr>
        </p:nvSpPr>
        <p:spPr/>
        <p:txBody>
          <a:bodyPr/>
          <a:lstStyle/>
          <a:p>
            <a:r>
              <a:rPr lang="en-US" dirty="0" smtClean="0"/>
              <a:t>Now one thing that can be confusing when you're getting started with Angular and when you're learning Angular is the versioning of Angular.</a:t>
            </a:r>
            <a:endParaRPr lang="en-IN" dirty="0"/>
          </a:p>
        </p:txBody>
      </p:sp>
    </p:spTree>
    <p:extLst>
      <p:ext uri="{BB962C8B-B14F-4D97-AF65-F5344CB8AC3E}">
        <p14:creationId xmlns:p14="http://schemas.microsoft.com/office/powerpoint/2010/main" val="9104281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Open app.component.html and add the following code to use the app-greeting-form component</a:t>
            </a:r>
            <a:r>
              <a:rPr lang="en-US" dirty="0" smtClean="0"/>
              <a:t>:</a:t>
            </a:r>
          </a:p>
          <a:p>
            <a:endParaRPr lang="en-US" dirty="0"/>
          </a:p>
          <a:p>
            <a:pPr marL="0" indent="0">
              <a:buNone/>
            </a:pPr>
            <a:r>
              <a:rPr lang="en-US" dirty="0"/>
              <a:t>&lt;div&gt;</a:t>
            </a:r>
          </a:p>
          <a:p>
            <a:pPr marL="0" indent="0">
              <a:buNone/>
            </a:pPr>
            <a:r>
              <a:rPr lang="en-US" dirty="0"/>
              <a:t>  &lt;h2&gt;Greeting Form&lt;/h2&gt;</a:t>
            </a:r>
          </a:p>
          <a:p>
            <a:pPr marL="0" indent="0">
              <a:buNone/>
            </a:pPr>
            <a:r>
              <a:rPr lang="en-US" dirty="0"/>
              <a:t>  &lt;app-greeting-form&gt;&lt;/app-greeting-form&gt;</a:t>
            </a:r>
          </a:p>
          <a:p>
            <a:pPr marL="0" indent="0">
              <a:buNone/>
            </a:pPr>
            <a:r>
              <a:rPr lang="en-US" dirty="0"/>
              <a:t>&lt;/div&gt;</a:t>
            </a:r>
          </a:p>
          <a:p>
            <a:pPr marL="0" indent="0">
              <a:buNone/>
            </a:pPr>
            <a:endParaRPr lang="en-IN" dirty="0"/>
          </a:p>
        </p:txBody>
      </p:sp>
    </p:spTree>
    <p:extLst>
      <p:ext uri="{BB962C8B-B14F-4D97-AF65-F5344CB8AC3E}">
        <p14:creationId xmlns:p14="http://schemas.microsoft.com/office/powerpoint/2010/main" val="20041655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a:bodyPr>
          <a:lstStyle/>
          <a:p>
            <a:r>
              <a:rPr lang="en-US" dirty="0"/>
              <a:t>In this example, we used a local reference #</a:t>
            </a:r>
            <a:r>
              <a:rPr lang="en-US" dirty="0" err="1"/>
              <a:t>nameInput</a:t>
            </a:r>
            <a:r>
              <a:rPr lang="en-US" dirty="0"/>
              <a:t> to access the value from the input field. </a:t>
            </a:r>
            <a:endParaRPr lang="en-US" dirty="0" smtClean="0"/>
          </a:p>
          <a:p>
            <a:r>
              <a:rPr lang="en-US" dirty="0" smtClean="0"/>
              <a:t>When </a:t>
            </a:r>
            <a:r>
              <a:rPr lang="en-US" dirty="0"/>
              <a:t>the button is clicked, we pass this value to the </a:t>
            </a:r>
            <a:r>
              <a:rPr lang="en-US" dirty="0" err="1"/>
              <a:t>displayGreeting</a:t>
            </a:r>
            <a:r>
              <a:rPr lang="en-US" dirty="0"/>
              <a:t>() method to update the greeting property</a:t>
            </a:r>
            <a:r>
              <a:rPr lang="en-US" dirty="0" smtClean="0"/>
              <a:t>.</a:t>
            </a:r>
          </a:p>
          <a:p>
            <a:r>
              <a:rPr lang="en-US" dirty="0" smtClean="0"/>
              <a:t> </a:t>
            </a:r>
            <a:r>
              <a:rPr lang="en-US" dirty="0" err="1"/>
              <a:t>Angular's</a:t>
            </a:r>
            <a:r>
              <a:rPr lang="en-US" dirty="0"/>
              <a:t> interpolation then updates the view to display the greeting message. </a:t>
            </a:r>
            <a:endParaRPr lang="en-US" dirty="0" smtClean="0"/>
          </a:p>
          <a:p>
            <a:r>
              <a:rPr lang="en-US" b="1" dirty="0" smtClean="0"/>
              <a:t>Local </a:t>
            </a:r>
            <a:r>
              <a:rPr lang="en-US" b="1" dirty="0"/>
              <a:t>references are a powerful tool for accessing values from elements and interacting with the template in Angular applications</a:t>
            </a:r>
            <a:r>
              <a:rPr lang="en-US" dirty="0"/>
              <a:t>.</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
            </a:r>
            <a:r>
              <a:rPr lang="en-IN" b="1" dirty="0" smtClean="0"/>
              <a:t>ViewChild Decorator</a:t>
            </a:r>
            <a:endParaRPr lang="en-IN"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user interface is built using templates, which are defined in the component's HTML file. </a:t>
            </a:r>
            <a:endParaRPr lang="en-US" dirty="0" smtClean="0"/>
          </a:p>
          <a:p>
            <a:r>
              <a:rPr lang="en-US" dirty="0" smtClean="0"/>
              <a:t>Sometimes</a:t>
            </a:r>
            <a:r>
              <a:rPr lang="en-US" dirty="0"/>
              <a:t>, you might want to interact with specific elements or components from your template directly within your TypeScript component code. </a:t>
            </a:r>
            <a:endParaRPr lang="en-US" dirty="0" smtClean="0"/>
          </a:p>
          <a:p>
            <a:r>
              <a:rPr lang="en-US" dirty="0" smtClean="0"/>
              <a:t>This </a:t>
            </a:r>
            <a:r>
              <a:rPr lang="en-US" dirty="0"/>
              <a:t>is where the </a:t>
            </a:r>
            <a:r>
              <a:rPr lang="en-US" b="1" dirty="0"/>
              <a:t>@ViewChild </a:t>
            </a:r>
            <a:r>
              <a:rPr lang="en-US" dirty="0"/>
              <a:t>decorator comes into play.</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The </a:t>
            </a:r>
            <a:r>
              <a:rPr lang="en-US" b="1" dirty="0"/>
              <a:t>@ViewChild </a:t>
            </a:r>
            <a:r>
              <a:rPr lang="en-US" dirty="0"/>
              <a:t>decorator is used to gain programmatic access to an element or component that is part of your template. </a:t>
            </a:r>
            <a:endParaRPr lang="en-US" dirty="0" smtClean="0"/>
          </a:p>
          <a:p>
            <a:endParaRPr lang="en-US" dirty="0"/>
          </a:p>
          <a:p>
            <a:r>
              <a:rPr lang="en-US" dirty="0" smtClean="0"/>
              <a:t>It </a:t>
            </a:r>
            <a:r>
              <a:rPr lang="en-US" dirty="0"/>
              <a:t>allows you to reference and work with that element or component in your component's TypeScript code.</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Here's a clearer breakdown of how it works:</a:t>
            </a:r>
            <a:endParaRPr lang="en-IN" dirty="0"/>
          </a:p>
        </p:txBody>
      </p:sp>
      <p:sp>
        <p:nvSpPr>
          <p:cNvPr id="3" name="Content Placeholder 2"/>
          <p:cNvSpPr>
            <a:spLocks noGrp="1"/>
          </p:cNvSpPr>
          <p:nvPr>
            <p:ph idx="1"/>
          </p:nvPr>
        </p:nvSpPr>
        <p:spPr/>
        <p:txBody>
          <a:bodyPr/>
          <a:lstStyle/>
          <a:p>
            <a:r>
              <a:rPr lang="en-US" b="1" dirty="0" smtClean="0"/>
              <a:t>Selecting </a:t>
            </a:r>
            <a:r>
              <a:rPr lang="en-US" b="1" dirty="0"/>
              <a:t>an Element</a:t>
            </a:r>
            <a:r>
              <a:rPr lang="en-US" dirty="0"/>
              <a:t>: In your component's template, you can give an element or a directive a unique identifier using a template reference variable. This is done by adding a </a:t>
            </a:r>
            <a:r>
              <a:rPr lang="en-US" b="1" dirty="0"/>
              <a:t>#</a:t>
            </a:r>
            <a:r>
              <a:rPr lang="en-US" dirty="0"/>
              <a:t> followed by a name to the element or directive</a:t>
            </a:r>
            <a:r>
              <a:rPr lang="en-US" dirty="0" smtClean="0"/>
              <a:t>.</a:t>
            </a:r>
          </a:p>
          <a:p>
            <a:pPr marL="0" indent="0">
              <a:buNone/>
            </a:pPr>
            <a:r>
              <a:rPr lang="en-US" dirty="0" smtClean="0"/>
              <a:t>	</a:t>
            </a:r>
          </a:p>
          <a:p>
            <a:pPr marL="0" indent="0">
              <a:buNone/>
            </a:pPr>
            <a:r>
              <a:rPr lang="en-US" dirty="0"/>
              <a:t>	</a:t>
            </a:r>
            <a:r>
              <a:rPr lang="en-IN" dirty="0" smtClean="0"/>
              <a:t>&lt;</a:t>
            </a:r>
            <a:r>
              <a:rPr lang="en-IN" dirty="0"/>
              <a:t>input </a:t>
            </a:r>
            <a:r>
              <a:rPr lang="en-IN" b="1" dirty="0"/>
              <a:t>#</a:t>
            </a:r>
            <a:r>
              <a:rPr lang="en-IN" b="1" dirty="0" err="1"/>
              <a:t>myInput</a:t>
            </a:r>
            <a:r>
              <a:rPr lang="en-IN" b="1" dirty="0"/>
              <a:t> </a:t>
            </a:r>
            <a:r>
              <a:rPr lang="en-IN" dirty="0"/>
              <a:t>type="text"&gt;</a:t>
            </a:r>
          </a:p>
          <a:p>
            <a:pPr marL="514350" indent="-514350">
              <a:buFont typeface="+mj-lt"/>
              <a:buAutoNum type="arabicPeriod"/>
            </a:pPr>
            <a:endParaRPr lang="en-IN" dirty="0"/>
          </a:p>
        </p:txBody>
      </p:sp>
    </p:spTree>
    <p:extLst>
      <p:ext uri="{BB962C8B-B14F-4D97-AF65-F5344CB8AC3E}">
        <p14:creationId xmlns:p14="http://schemas.microsoft.com/office/powerpoint/2010/main" val="2004165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US" b="1" dirty="0"/>
              <a:t>Using @ViewChild</a:t>
            </a:r>
            <a:r>
              <a:rPr lang="en-US" dirty="0"/>
              <a:t>: In your component's TypeScript code, you can use the @ViewChild decorator to capture a reference to the element or directive you identified using the template reference variable.</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marL="0" indent="0">
              <a:buNone/>
            </a:pPr>
            <a:r>
              <a:rPr lang="en-IN" dirty="0"/>
              <a:t>import { Component, ViewChild, </a:t>
            </a:r>
            <a:r>
              <a:rPr lang="en-IN" dirty="0" err="1"/>
              <a:t>ElementRef</a:t>
            </a:r>
            <a:r>
              <a:rPr lang="en-IN" dirty="0"/>
              <a:t> } from '@angular/core';</a:t>
            </a:r>
          </a:p>
          <a:p>
            <a:pPr marL="0" indent="0">
              <a:buNone/>
            </a:pPr>
            <a:endParaRPr lang="en-IN" dirty="0"/>
          </a:p>
          <a:p>
            <a:pPr marL="0" indent="0">
              <a:buNone/>
            </a:pPr>
            <a:r>
              <a:rPr lang="en-IN" dirty="0"/>
              <a:t>@Component({</a:t>
            </a:r>
          </a:p>
          <a:p>
            <a:pPr marL="0" indent="0">
              <a:buNone/>
            </a:pPr>
            <a:r>
              <a:rPr lang="en-IN" dirty="0"/>
              <a:t>  selector: 'app-my-component',</a:t>
            </a:r>
          </a:p>
          <a:p>
            <a:pPr marL="0" indent="0">
              <a:buNone/>
            </a:pPr>
            <a:r>
              <a:rPr lang="en-IN" dirty="0"/>
              <a:t>  template: `</a:t>
            </a:r>
          </a:p>
          <a:p>
            <a:pPr marL="0" indent="0">
              <a:buNone/>
            </a:pPr>
            <a:r>
              <a:rPr lang="en-IN" dirty="0"/>
              <a:t>    &lt;input #</a:t>
            </a:r>
            <a:r>
              <a:rPr lang="en-IN" dirty="0" err="1"/>
              <a:t>myInput</a:t>
            </a:r>
            <a:r>
              <a:rPr lang="en-IN" dirty="0"/>
              <a:t> type="text"&gt;</a:t>
            </a:r>
          </a:p>
          <a:p>
            <a:pPr marL="0" indent="0">
              <a:buNone/>
            </a:pPr>
            <a:r>
              <a:rPr lang="en-IN" dirty="0"/>
              <a:t>    &lt;button (click)="</a:t>
            </a:r>
            <a:r>
              <a:rPr lang="en-IN" dirty="0" err="1"/>
              <a:t>logInputValue</a:t>
            </a:r>
            <a:r>
              <a:rPr lang="en-IN" dirty="0"/>
              <a:t>()"&gt;Log Input Value&lt;/button&gt;</a:t>
            </a:r>
          </a:p>
          <a:p>
            <a:pPr marL="0" indent="0">
              <a:buNone/>
            </a:pPr>
            <a:r>
              <a:rPr lang="en-IN" dirty="0"/>
              <a:t>  `,</a:t>
            </a:r>
          </a:p>
          <a:p>
            <a:pPr marL="0" indent="0">
              <a:buNone/>
            </a:pPr>
            <a:r>
              <a:rPr lang="en-IN" dirty="0"/>
              <a:t>})</a:t>
            </a:r>
          </a:p>
          <a:p>
            <a:pPr marL="0" indent="0">
              <a:buNone/>
            </a:pPr>
            <a:r>
              <a:rPr lang="en-IN" dirty="0"/>
              <a:t>export class </a:t>
            </a:r>
            <a:r>
              <a:rPr lang="en-IN" dirty="0" err="1"/>
              <a:t>MyComponent</a:t>
            </a:r>
            <a:r>
              <a:rPr lang="en-IN" dirty="0"/>
              <a:t> {</a:t>
            </a:r>
          </a:p>
          <a:p>
            <a:pPr marL="0" indent="0">
              <a:buNone/>
            </a:pPr>
            <a:r>
              <a:rPr lang="en-IN" dirty="0"/>
              <a:t>  @ViewChild('</a:t>
            </a:r>
            <a:r>
              <a:rPr lang="en-IN" dirty="0" err="1"/>
              <a:t>myInput</a:t>
            </a:r>
            <a:r>
              <a:rPr lang="en-IN" dirty="0"/>
              <a:t>', { static: false }) </a:t>
            </a:r>
            <a:r>
              <a:rPr lang="en-IN" dirty="0" err="1"/>
              <a:t>myInputRef</a:t>
            </a:r>
            <a:r>
              <a:rPr lang="en-IN" dirty="0"/>
              <a:t>!: </a:t>
            </a:r>
            <a:r>
              <a:rPr lang="en-IN" dirty="0" err="1"/>
              <a:t>ElementRef</a:t>
            </a:r>
            <a:r>
              <a:rPr lang="en-IN" dirty="0"/>
              <a:t>;</a:t>
            </a:r>
          </a:p>
          <a:p>
            <a:pPr marL="0" indent="0">
              <a:buNone/>
            </a:pPr>
            <a:endParaRPr lang="en-IN" dirty="0"/>
          </a:p>
          <a:p>
            <a:pPr marL="0" indent="0">
              <a:buNone/>
            </a:pPr>
            <a:r>
              <a:rPr lang="en-IN" dirty="0"/>
              <a:t>  </a:t>
            </a:r>
            <a:r>
              <a:rPr lang="en-IN" dirty="0" err="1"/>
              <a:t>logInputValue</a:t>
            </a:r>
            <a:r>
              <a:rPr lang="en-IN" dirty="0"/>
              <a:t>() {</a:t>
            </a:r>
          </a:p>
          <a:p>
            <a:pPr marL="0" indent="0">
              <a:buNone/>
            </a:pPr>
            <a:r>
              <a:rPr lang="en-IN" dirty="0"/>
              <a:t>    console.log(</a:t>
            </a:r>
            <a:r>
              <a:rPr lang="en-IN" dirty="0" err="1"/>
              <a:t>this.myInputRef.nativeElement.value</a:t>
            </a:r>
            <a:r>
              <a:rPr lang="en-IN" dirty="0"/>
              <a:t>);</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004165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Accessing Element Properties</a:t>
            </a:r>
            <a:r>
              <a:rPr lang="en-US" dirty="0"/>
              <a:t>: Once you have captured the reference using @ViewChild, you can access the properties and methods of the referenced element or directive. In the example above, we're using the </a:t>
            </a:r>
            <a:r>
              <a:rPr lang="en-US" dirty="0" err="1"/>
              <a:t>nativeElement</a:t>
            </a:r>
            <a:r>
              <a:rPr lang="en-US" dirty="0"/>
              <a:t> property of the </a:t>
            </a:r>
            <a:r>
              <a:rPr lang="en-US" dirty="0" err="1"/>
              <a:t>ElementRef</a:t>
            </a:r>
            <a:r>
              <a:rPr lang="en-US" dirty="0"/>
              <a:t> to access the actual DOM element and retrieve its value.</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r>
              <a:rPr lang="en-US" dirty="0"/>
              <a:t>@ViewChild is used to capture references to elements or directives in your component's template.</a:t>
            </a:r>
          </a:p>
          <a:p>
            <a:r>
              <a:rPr lang="en-US" dirty="0"/>
              <a:t>It's like creating a bridge between your template and your TypeScript code.</a:t>
            </a:r>
          </a:p>
          <a:p>
            <a:r>
              <a:rPr lang="en-US" dirty="0"/>
              <a:t>Template reference variables (#) are used to mark the elements or directives you want to capture references to.</a:t>
            </a:r>
          </a:p>
          <a:p>
            <a:r>
              <a:rPr lang="en-US" dirty="0"/>
              <a:t>The captured reference can be used to access properties and methods of the referenced element or directive.</a:t>
            </a:r>
          </a:p>
          <a:p>
            <a:endParaRPr lang="en-IN" dirty="0"/>
          </a:p>
        </p:txBody>
      </p:sp>
    </p:spTree>
    <p:extLst>
      <p:ext uri="{BB962C8B-B14F-4D97-AF65-F5344CB8AC3E}">
        <p14:creationId xmlns:p14="http://schemas.microsoft.com/office/powerpoint/2010/main" val="20041655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@ViewChild </a:t>
            </a:r>
            <a:r>
              <a:rPr lang="en-US" dirty="0"/>
              <a:t>lets you grab hold of specific elements in your template and work with them directly in your component code</a:t>
            </a:r>
            <a:r>
              <a:rPr lang="en-US" dirty="0" smtClean="0"/>
              <a:t>.</a:t>
            </a:r>
          </a:p>
          <a:p>
            <a:r>
              <a:rPr lang="en-US" dirty="0" smtClean="0"/>
              <a:t> </a:t>
            </a:r>
            <a:r>
              <a:rPr lang="en-US" dirty="0"/>
              <a:t>This helps you avoid messing around with raw DOM manipulation and allows you to handle things in a more structured, Angular-friendly way.</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It all started with Angular JS or Angular 1 as it's also called which was released.</a:t>
            </a:r>
          </a:p>
          <a:p>
            <a:endParaRPr lang="en-US" dirty="0" smtClean="0"/>
          </a:p>
          <a:p>
            <a:r>
              <a:rPr lang="en-US" dirty="0" smtClean="0"/>
              <a:t>This was the first version and it was a totally different version of Angular that worked totally differently.</a:t>
            </a:r>
          </a:p>
          <a:p>
            <a:endParaRPr lang="en-US" dirty="0" smtClean="0"/>
          </a:p>
          <a:p>
            <a:r>
              <a:rPr lang="en-US" dirty="0" smtClean="0"/>
              <a:t>Now the Angular team found out that AngularJS, Angular1 basically wasn't future proof because of some fundamental flaws in the way it was written.</a:t>
            </a:r>
          </a:p>
          <a:p>
            <a:endParaRPr lang="en-US" dirty="0" smtClean="0"/>
          </a:p>
          <a:p>
            <a:r>
              <a:rPr lang="en-US" dirty="0" smtClean="0"/>
              <a:t>And therefore they completely rewrote it and the result of that was Angular 2 which was released in 2016.</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671233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encapsulation</a:t>
            </a:r>
            <a:endParaRPr lang="en-IN" dirty="0"/>
          </a:p>
        </p:txBody>
      </p:sp>
      <p:sp>
        <p:nvSpPr>
          <p:cNvPr id="3" name="Content Placeholder 2"/>
          <p:cNvSpPr>
            <a:spLocks noGrp="1"/>
          </p:cNvSpPr>
          <p:nvPr>
            <p:ph idx="1"/>
          </p:nvPr>
        </p:nvSpPr>
        <p:spPr/>
        <p:txBody>
          <a:bodyPr>
            <a:normAutofit lnSpcReduction="10000"/>
          </a:bodyPr>
          <a:lstStyle/>
          <a:p>
            <a:r>
              <a:rPr lang="en-US" dirty="0"/>
              <a:t>View encapsulation in Angular is a concept that allows you to control how styles and CSS rules are scoped and applied to the components' templates. </a:t>
            </a:r>
            <a:endParaRPr lang="en-US" dirty="0" smtClean="0"/>
          </a:p>
          <a:p>
            <a:r>
              <a:rPr lang="en-US" dirty="0" smtClean="0"/>
              <a:t>It </a:t>
            </a:r>
            <a:r>
              <a:rPr lang="en-US" dirty="0"/>
              <a:t>helps prevent CSS styles from affecting other components or elements outside the component's scope. </a:t>
            </a:r>
            <a:endParaRPr lang="en-US" dirty="0" smtClean="0"/>
          </a:p>
          <a:p>
            <a:r>
              <a:rPr lang="en-US" dirty="0" smtClean="0"/>
              <a:t>Angular </a:t>
            </a:r>
            <a:r>
              <a:rPr lang="en-US" dirty="0"/>
              <a:t>provides different view encapsulation strategies to achieve this encapsulation.</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lstStyle/>
          <a:p>
            <a:r>
              <a:rPr lang="en-US" dirty="0"/>
              <a:t>In Angular, every component's template is associated with a shadow DOM</a:t>
            </a:r>
            <a:r>
              <a:rPr lang="en-US" dirty="0" smtClean="0"/>
              <a:t>.</a:t>
            </a:r>
          </a:p>
          <a:p>
            <a:r>
              <a:rPr lang="en-US" dirty="0" smtClean="0"/>
              <a:t> </a:t>
            </a:r>
            <a:r>
              <a:rPr lang="en-US" dirty="0"/>
              <a:t>The shadow DOM is a way to encapsulate the component's styles and structure, ensuring that the styles defined within the component only apply to that component's template.</a:t>
            </a:r>
            <a:endParaRPr lang="en-IN" dirty="0"/>
          </a:p>
        </p:txBody>
      </p:sp>
    </p:spTree>
    <p:extLst>
      <p:ext uri="{BB962C8B-B14F-4D97-AF65-F5344CB8AC3E}">
        <p14:creationId xmlns:p14="http://schemas.microsoft.com/office/powerpoint/2010/main" val="20041655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b="1" dirty="0"/>
              <a:t>There are three main view encapsulation strategies in Angular</a:t>
            </a:r>
            <a:r>
              <a:rPr lang="en-US" b="1" dirty="0" smtClean="0"/>
              <a:t>:</a:t>
            </a:r>
          </a:p>
          <a:p>
            <a:pPr marL="0" indent="0">
              <a:buNone/>
            </a:pPr>
            <a:endParaRPr lang="en-US" b="1" dirty="0"/>
          </a:p>
          <a:p>
            <a:r>
              <a:rPr lang="en-IN" dirty="0"/>
              <a:t>Emulated (Default</a:t>
            </a:r>
            <a:r>
              <a:rPr lang="en-IN" dirty="0" smtClean="0"/>
              <a:t>):</a:t>
            </a:r>
          </a:p>
          <a:p>
            <a:r>
              <a:rPr lang="en-IN" dirty="0"/>
              <a:t>None</a:t>
            </a:r>
            <a:r>
              <a:rPr lang="en-IN" dirty="0" smtClean="0"/>
              <a:t>:</a:t>
            </a:r>
          </a:p>
          <a:p>
            <a:r>
              <a:rPr lang="en-IN" dirty="0" err="1"/>
              <a:t>ShadowDom</a:t>
            </a:r>
            <a:r>
              <a:rPr lang="en-IN" dirty="0"/>
              <a:t>:</a:t>
            </a:r>
          </a:p>
        </p:txBody>
      </p:sp>
    </p:spTree>
    <p:extLst>
      <p:ext uri="{BB962C8B-B14F-4D97-AF65-F5344CB8AC3E}">
        <p14:creationId xmlns:p14="http://schemas.microsoft.com/office/powerpoint/2010/main" val="20041655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US" b="1" dirty="0"/>
              <a:t>Emulated (Default)</a:t>
            </a:r>
            <a:r>
              <a:rPr lang="en-US" dirty="0"/>
              <a:t>: This is the default view encapsulation strategy. </a:t>
            </a:r>
            <a:endParaRPr lang="en-US" dirty="0" smtClean="0"/>
          </a:p>
          <a:p>
            <a:r>
              <a:rPr lang="en-US" dirty="0" smtClean="0"/>
              <a:t>It </a:t>
            </a:r>
            <a:r>
              <a:rPr lang="en-US" dirty="0"/>
              <a:t>emulates the shadow DOM behavior by adding a unique attribute to the component's HTML elements</a:t>
            </a:r>
            <a:r>
              <a:rPr lang="en-US" dirty="0" smtClean="0"/>
              <a:t>.</a:t>
            </a:r>
          </a:p>
          <a:p>
            <a:r>
              <a:rPr lang="en-US" dirty="0" smtClean="0"/>
              <a:t> </a:t>
            </a:r>
            <a:r>
              <a:rPr lang="en-US" dirty="0"/>
              <a:t>This attribute acts as a scope for the component's styles. </a:t>
            </a:r>
            <a:endParaRPr lang="en-US" dirty="0" smtClean="0"/>
          </a:p>
          <a:p>
            <a:r>
              <a:rPr lang="en-US" dirty="0" smtClean="0"/>
              <a:t>Emulated </a:t>
            </a:r>
            <a:r>
              <a:rPr lang="en-US" dirty="0"/>
              <a:t>encapsulation is achieved through CSS selectors and classes, which isolate the component's styles to its own template.</a:t>
            </a:r>
            <a:endParaRPr lang="en-IN" dirty="0"/>
          </a:p>
        </p:txBody>
      </p:sp>
    </p:spTree>
    <p:extLst>
      <p:ext uri="{BB962C8B-B14F-4D97-AF65-F5344CB8AC3E}">
        <p14:creationId xmlns:p14="http://schemas.microsoft.com/office/powerpoint/2010/main" val="28020933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10000"/>
          </a:bodyPr>
          <a:lstStyle/>
          <a:p>
            <a:pPr marL="0" indent="0">
              <a:buNone/>
            </a:pPr>
            <a:r>
              <a:rPr lang="en-IN" dirty="0"/>
              <a:t>@Component({</a:t>
            </a:r>
          </a:p>
          <a:p>
            <a:pPr marL="0" indent="0">
              <a:buNone/>
            </a:pPr>
            <a:r>
              <a:rPr lang="en-IN" dirty="0"/>
              <a:t>  selector: 'app-my-component',</a:t>
            </a:r>
          </a:p>
          <a:p>
            <a:pPr marL="0" indent="0">
              <a:buNone/>
            </a:pPr>
            <a:r>
              <a:rPr lang="en-IN" dirty="0"/>
              <a:t>  template: `&lt;p class="my-style"&gt;This is my component&lt;/p&gt;`,</a:t>
            </a:r>
          </a:p>
          <a:p>
            <a:pPr marL="0" indent="0">
              <a:buNone/>
            </a:pPr>
            <a:r>
              <a:rPr lang="en-IN" dirty="0"/>
              <a:t>  styles: [`</a:t>
            </a:r>
          </a:p>
          <a:p>
            <a:pPr marL="0" indent="0">
              <a:buNone/>
            </a:pPr>
            <a:r>
              <a:rPr lang="en-IN" dirty="0"/>
              <a:t>    .my-style {</a:t>
            </a:r>
          </a:p>
          <a:p>
            <a:pPr marL="0" indent="0">
              <a:buNone/>
            </a:pPr>
            <a:r>
              <a:rPr lang="en-IN" dirty="0"/>
              <a:t>      </a:t>
            </a:r>
            <a:r>
              <a:rPr lang="en-IN" dirty="0" err="1"/>
              <a:t>color</a:t>
            </a:r>
            <a:r>
              <a:rPr lang="en-IN" dirty="0"/>
              <a:t>: red;</a:t>
            </a:r>
          </a:p>
          <a:p>
            <a:pPr marL="0" indent="0">
              <a:buNone/>
            </a:pPr>
            <a:r>
              <a:rPr lang="en-IN" dirty="0"/>
              <a:t>    }</a:t>
            </a:r>
          </a:p>
          <a:p>
            <a:pPr marL="0" indent="0">
              <a:buNone/>
            </a:pPr>
            <a:r>
              <a:rPr lang="en-IN" dirty="0"/>
              <a:t>  `],</a:t>
            </a:r>
          </a:p>
          <a:p>
            <a:pPr marL="0" indent="0">
              <a:buNone/>
            </a:pPr>
            <a:r>
              <a:rPr lang="en-IN" dirty="0"/>
              <a:t>  encapsulation: </a:t>
            </a:r>
            <a:r>
              <a:rPr lang="en-IN" dirty="0" err="1"/>
              <a:t>ViewEncapsulation.Emulated</a:t>
            </a: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1138477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b="1" dirty="0"/>
              <a:t>None</a:t>
            </a:r>
            <a:r>
              <a:rPr lang="en-US" dirty="0"/>
              <a:t>: Using the None encapsulation strategy means that the component's styles are not encapsulated at all</a:t>
            </a:r>
            <a:r>
              <a:rPr lang="en-US" dirty="0" smtClean="0"/>
              <a:t>.</a:t>
            </a:r>
          </a:p>
          <a:p>
            <a:r>
              <a:rPr lang="en-US" dirty="0" smtClean="0"/>
              <a:t> </a:t>
            </a:r>
            <a:r>
              <a:rPr lang="en-US" dirty="0"/>
              <a:t>They are applied globally, affecting the entire application. </a:t>
            </a:r>
            <a:endParaRPr lang="en-US" dirty="0" smtClean="0"/>
          </a:p>
          <a:p>
            <a:r>
              <a:rPr lang="en-US" dirty="0" smtClean="0"/>
              <a:t>This </a:t>
            </a:r>
            <a:r>
              <a:rPr lang="en-US" dirty="0"/>
              <a:t>strategy can be useful when you want to create styles that need to be shared across components.</a:t>
            </a:r>
            <a:endParaRPr lang="en-IN" dirty="0"/>
          </a:p>
        </p:txBody>
      </p:sp>
    </p:spTree>
    <p:extLst>
      <p:ext uri="{BB962C8B-B14F-4D97-AF65-F5344CB8AC3E}">
        <p14:creationId xmlns:p14="http://schemas.microsoft.com/office/powerpoint/2010/main" val="21138477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a:buNone/>
            </a:pPr>
            <a:r>
              <a:rPr lang="en-US" dirty="0"/>
              <a:t>@Component({</a:t>
            </a:r>
          </a:p>
          <a:p>
            <a:pPr marL="0" indent="0">
              <a:buNone/>
            </a:pPr>
            <a:r>
              <a:rPr lang="en-US" dirty="0"/>
              <a:t>  selector: 'app-my-component',</a:t>
            </a:r>
          </a:p>
          <a:p>
            <a:pPr marL="0" indent="0">
              <a:buNone/>
            </a:pPr>
            <a:r>
              <a:rPr lang="en-US" dirty="0"/>
              <a:t>  template: `&lt;p class="my-style"&gt;This is my component&lt;/p&gt;`,</a:t>
            </a:r>
          </a:p>
          <a:p>
            <a:pPr marL="0" indent="0">
              <a:buNone/>
            </a:pPr>
            <a:r>
              <a:rPr lang="en-US" dirty="0"/>
              <a:t>  styles: [`</a:t>
            </a:r>
          </a:p>
          <a:p>
            <a:pPr marL="0" indent="0">
              <a:buNone/>
            </a:pPr>
            <a:r>
              <a:rPr lang="en-US" dirty="0"/>
              <a:t>    .my-style {</a:t>
            </a:r>
          </a:p>
          <a:p>
            <a:pPr marL="0" indent="0">
              <a:buNone/>
            </a:pPr>
            <a:r>
              <a:rPr lang="en-US" dirty="0"/>
              <a:t>      color: blue;</a:t>
            </a:r>
          </a:p>
          <a:p>
            <a:pPr marL="0" indent="0">
              <a:buNone/>
            </a:pPr>
            <a:r>
              <a:rPr lang="en-US" dirty="0"/>
              <a:t>    }</a:t>
            </a:r>
          </a:p>
          <a:p>
            <a:pPr marL="0" indent="0">
              <a:buNone/>
            </a:pPr>
            <a:r>
              <a:rPr lang="en-US" dirty="0"/>
              <a:t>  `],</a:t>
            </a:r>
          </a:p>
          <a:p>
            <a:pPr marL="0" indent="0">
              <a:buNone/>
            </a:pPr>
            <a:r>
              <a:rPr lang="en-US" dirty="0"/>
              <a:t>  encapsulation: </a:t>
            </a:r>
            <a:r>
              <a:rPr lang="en-US" dirty="0" err="1"/>
              <a:t>ViewEncapsulation.None</a:t>
            </a:r>
            <a:endParaRPr lang="en-US" dirty="0"/>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113847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b="1" dirty="0"/>
              <a:t>ShadowDom</a:t>
            </a:r>
            <a:r>
              <a:rPr lang="en-US" dirty="0"/>
              <a:t>: The ShadowDom encapsulation strategy uses the native shadow DOM provided by browsers that support it</a:t>
            </a:r>
            <a:r>
              <a:rPr lang="en-US" dirty="0" smtClean="0"/>
              <a:t>.</a:t>
            </a:r>
          </a:p>
          <a:p>
            <a:r>
              <a:rPr lang="en-US" dirty="0" smtClean="0"/>
              <a:t> </a:t>
            </a:r>
            <a:r>
              <a:rPr lang="en-US" dirty="0"/>
              <a:t>This provides true isolation by encapsulating the component's styles and structure within the shadow DOM</a:t>
            </a:r>
            <a:r>
              <a:rPr lang="en-US" dirty="0" smtClean="0"/>
              <a:t>.</a:t>
            </a:r>
          </a:p>
          <a:p>
            <a:r>
              <a:rPr lang="en-US" dirty="0" smtClean="0"/>
              <a:t> </a:t>
            </a:r>
            <a:r>
              <a:rPr lang="en-US" dirty="0"/>
              <a:t>However, it's worth noting that not all browsers fully support shadow DOM yet.</a:t>
            </a:r>
            <a:endParaRPr lang="en-IN" dirty="0"/>
          </a:p>
        </p:txBody>
      </p:sp>
    </p:spTree>
    <p:extLst>
      <p:ext uri="{BB962C8B-B14F-4D97-AF65-F5344CB8AC3E}">
        <p14:creationId xmlns:p14="http://schemas.microsoft.com/office/powerpoint/2010/main" val="21138477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10000"/>
          </a:bodyPr>
          <a:lstStyle/>
          <a:p>
            <a:pPr marL="0" indent="0">
              <a:buNone/>
            </a:pPr>
            <a:r>
              <a:rPr lang="en-IN" dirty="0"/>
              <a:t>@Component({</a:t>
            </a:r>
          </a:p>
          <a:p>
            <a:pPr marL="0" indent="0">
              <a:buNone/>
            </a:pPr>
            <a:r>
              <a:rPr lang="en-IN" dirty="0"/>
              <a:t>  selector: 'app-my-component',</a:t>
            </a:r>
          </a:p>
          <a:p>
            <a:pPr marL="0" indent="0">
              <a:buNone/>
            </a:pPr>
            <a:r>
              <a:rPr lang="en-IN" dirty="0"/>
              <a:t>  template: `&lt;p class="my-style"&gt;This is my component&lt;/p&gt;`,</a:t>
            </a:r>
          </a:p>
          <a:p>
            <a:pPr marL="0" indent="0">
              <a:buNone/>
            </a:pPr>
            <a:r>
              <a:rPr lang="en-IN" dirty="0"/>
              <a:t>  styles: [`</a:t>
            </a:r>
          </a:p>
          <a:p>
            <a:pPr marL="0" indent="0">
              <a:buNone/>
            </a:pPr>
            <a:r>
              <a:rPr lang="en-IN" dirty="0"/>
              <a:t>    .my-style {</a:t>
            </a:r>
          </a:p>
          <a:p>
            <a:pPr marL="0" indent="0">
              <a:buNone/>
            </a:pPr>
            <a:r>
              <a:rPr lang="en-IN" dirty="0"/>
              <a:t>      </a:t>
            </a:r>
            <a:r>
              <a:rPr lang="en-IN" dirty="0" err="1"/>
              <a:t>color</a:t>
            </a:r>
            <a:r>
              <a:rPr lang="en-IN" dirty="0"/>
              <a:t>: green;</a:t>
            </a:r>
          </a:p>
          <a:p>
            <a:pPr marL="0" indent="0">
              <a:buNone/>
            </a:pPr>
            <a:r>
              <a:rPr lang="en-IN" dirty="0"/>
              <a:t>    }</a:t>
            </a:r>
          </a:p>
          <a:p>
            <a:pPr marL="0" indent="0">
              <a:buNone/>
            </a:pPr>
            <a:r>
              <a:rPr lang="en-IN" dirty="0"/>
              <a:t>  `],</a:t>
            </a:r>
          </a:p>
          <a:p>
            <a:pPr marL="0" indent="0">
              <a:buNone/>
            </a:pPr>
            <a:r>
              <a:rPr lang="en-IN" dirty="0"/>
              <a:t>  encapsulation: </a:t>
            </a:r>
            <a:r>
              <a:rPr lang="en-IN" dirty="0" err="1"/>
              <a:t>ViewEncapsulation.ShadowDom</a:t>
            </a: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1138477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t>
            </a:r>
            <a:r>
              <a:rPr lang="en-US" dirty="0"/>
              <a:t>-content directive</a:t>
            </a:r>
            <a:endParaRPr lang="en-IN" dirty="0"/>
          </a:p>
        </p:txBody>
      </p:sp>
      <p:sp>
        <p:nvSpPr>
          <p:cNvPr id="3" name="Content Placeholder 2"/>
          <p:cNvSpPr>
            <a:spLocks noGrp="1"/>
          </p:cNvSpPr>
          <p:nvPr>
            <p:ph idx="1"/>
          </p:nvPr>
        </p:nvSpPr>
        <p:spPr/>
        <p:txBody>
          <a:bodyPr/>
          <a:lstStyle/>
          <a:p>
            <a:r>
              <a:rPr lang="en-US" dirty="0"/>
              <a:t>In Angular, the </a:t>
            </a:r>
            <a:r>
              <a:rPr lang="en-US" b="1" dirty="0" err="1"/>
              <a:t>ng</a:t>
            </a:r>
            <a:r>
              <a:rPr lang="en-US" b="1" dirty="0"/>
              <a:t>-content directive</a:t>
            </a:r>
            <a:r>
              <a:rPr lang="en-US" dirty="0"/>
              <a:t> is used to create a placeholder within a component's template where content from the parent component can be projected</a:t>
            </a:r>
            <a:r>
              <a:rPr lang="en-US" dirty="0" smtClean="0"/>
              <a:t>.</a:t>
            </a:r>
          </a:p>
          <a:p>
            <a:r>
              <a:rPr lang="en-US" dirty="0" smtClean="0"/>
              <a:t> </a:t>
            </a:r>
            <a:r>
              <a:rPr lang="en-US" dirty="0"/>
              <a:t>This allows you to create reusable components with customizable content, making your application more flexible and dynamic.</a:t>
            </a:r>
            <a:endParaRPr lang="en-IN" dirty="0"/>
          </a:p>
        </p:txBody>
      </p:sp>
    </p:spTree>
    <p:extLst>
      <p:ext uri="{BB962C8B-B14F-4D97-AF65-F5344CB8AC3E}">
        <p14:creationId xmlns:p14="http://schemas.microsoft.com/office/powerpoint/2010/main" val="211384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14846</TotalTime>
  <Words>5259</Words>
  <Application>Microsoft Office PowerPoint</Application>
  <PresentationFormat>On-screen Show (4:3)</PresentationFormat>
  <Paragraphs>619</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Angular </vt:lpstr>
      <vt:lpstr>What is Angular </vt:lpstr>
      <vt:lpstr>PowerPoint Presentation</vt:lpstr>
      <vt:lpstr>PowerPoint Presentation</vt:lpstr>
      <vt:lpstr>PowerPoint Presentation</vt:lpstr>
      <vt:lpstr>PowerPoint Presentation</vt:lpstr>
      <vt:lpstr>PowerPoint Presentation</vt:lpstr>
      <vt:lpstr>Angular Versioning  </vt:lpstr>
      <vt:lpstr>PowerPoint Presentation</vt:lpstr>
      <vt:lpstr>PowerPoint Presentation</vt:lpstr>
      <vt:lpstr>Understanding Angular Versioning </vt:lpstr>
      <vt:lpstr>Project Setup &amp; First App</vt:lpstr>
      <vt:lpstr>PowerPoint Presentation</vt:lpstr>
      <vt:lpstr>PowerPoint Presentation</vt:lpstr>
      <vt:lpstr>PowerPoint Presentation</vt:lpstr>
      <vt:lpstr>Basic Project Setup Using Bootstrap &amp; Styling</vt:lpstr>
      <vt:lpstr>Angular Course Structure </vt:lpstr>
      <vt:lpstr>PowerPoint Presentation</vt:lpstr>
      <vt:lpstr>The Basics </vt:lpstr>
      <vt:lpstr>How an Angular App gets Loaded and Started </vt:lpstr>
      <vt:lpstr>PowerPoint Presentation</vt:lpstr>
      <vt:lpstr>PowerPoint Presentation</vt:lpstr>
      <vt:lpstr>PowerPoint Presentation</vt:lpstr>
      <vt:lpstr>Components are Important</vt:lpstr>
      <vt:lpstr>PowerPoint Presentation</vt:lpstr>
      <vt:lpstr>Sample Webpage</vt:lpstr>
      <vt:lpstr>PowerPoint Presentation</vt:lpstr>
      <vt:lpstr>Creating a New Component</vt:lpstr>
      <vt:lpstr>PowerPoint Presentation</vt:lpstr>
      <vt:lpstr>PowerPoint Presentation</vt:lpstr>
      <vt:lpstr>PowerPoint Presentation</vt:lpstr>
      <vt:lpstr>Creating Components with the CLI &amp; Nesting Components </vt:lpstr>
      <vt:lpstr>What is Data Binding?</vt:lpstr>
      <vt:lpstr>PowerPoint Presentation</vt:lpstr>
      <vt:lpstr>PowerPoint Presentation</vt:lpstr>
      <vt:lpstr>PowerPoint Presentation</vt:lpstr>
      <vt:lpstr>Understanding Databinding</vt:lpstr>
      <vt:lpstr>String Interpolation</vt:lpstr>
      <vt:lpstr>PowerPoint Presentation</vt:lpstr>
      <vt:lpstr>Property Binding</vt:lpstr>
      <vt:lpstr>PowerPoint Presentation</vt:lpstr>
      <vt:lpstr>PowerPoint Presentation</vt:lpstr>
      <vt:lpstr>PowerPoint Presentation</vt:lpstr>
      <vt:lpstr>Event Binding </vt:lpstr>
      <vt:lpstr>Syntax:</vt:lpstr>
      <vt:lpstr>Important: FormsModule is Required for Two-Way-Binding!</vt:lpstr>
      <vt:lpstr>Two-Way-Binding</vt:lpstr>
      <vt:lpstr>PowerPoint Presentation</vt:lpstr>
      <vt:lpstr>Two-Way Binding using ngModel Directive:</vt:lpstr>
      <vt:lpstr>Example to understand Angular Two Way Data Binding:</vt:lpstr>
      <vt:lpstr>PowerPoint Presentation</vt:lpstr>
      <vt:lpstr>Using the input event of the input control: </vt:lpstr>
      <vt:lpstr>PowerPoint Presentation</vt:lpstr>
      <vt:lpstr>PowerPoint Presentation</vt:lpstr>
      <vt:lpstr>Two Way Data binding using ngModel Directive: </vt:lpstr>
      <vt:lpstr>NgModel</vt:lpstr>
      <vt:lpstr>What are Directives?</vt:lpstr>
      <vt:lpstr>PowerPoint Presentation</vt:lpstr>
      <vt:lpstr>PowerPoint Presentation</vt:lpstr>
      <vt:lpstr>PowerPoint Presentation</vt:lpstr>
      <vt:lpstr>PowerPoint Presentation</vt:lpstr>
      <vt:lpstr>PowerPoint Presentation</vt:lpstr>
      <vt:lpstr>PowerPoint Presentation</vt:lpstr>
      <vt:lpstr>Components &amp; Data Binding Overview</vt:lpstr>
      <vt:lpstr>Property and Event Binding</vt:lpstr>
      <vt:lpstr>PowerPoint Presentation</vt:lpstr>
      <vt:lpstr>PowerPoint Presentation</vt:lpstr>
      <vt:lpstr>PowerPoint Presentation</vt:lpstr>
      <vt:lpstr>PowerPoint Presentation</vt:lpstr>
      <vt:lpstr>PowerPoint Presentation</vt:lpstr>
      <vt:lpstr>PowerPoint Presentation</vt:lpstr>
      <vt:lpstr>Here's what happens step by step:</vt:lpstr>
      <vt:lpstr>PowerPoint Presentation</vt:lpstr>
      <vt:lpstr>Template Reference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@ViewChild Decorator</vt:lpstr>
      <vt:lpstr>PowerPoint Presentation</vt:lpstr>
      <vt:lpstr>Here's a clearer breakdown of how it works:</vt:lpstr>
      <vt:lpstr>PowerPoint Presentation</vt:lpstr>
      <vt:lpstr>PowerPoint Presentation</vt:lpstr>
      <vt:lpstr>PowerPoint Presentation</vt:lpstr>
      <vt:lpstr>PowerPoint Presentation</vt:lpstr>
      <vt:lpstr>PowerPoint Presentation</vt:lpstr>
      <vt:lpstr>View encapsulation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ng-content directive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dc:title>
  <dc:creator>Admin1</dc:creator>
  <cp:lastModifiedBy>Admin1</cp:lastModifiedBy>
  <cp:revision>151</cp:revision>
  <dcterms:created xsi:type="dcterms:W3CDTF">2023-07-17T13:54:35Z</dcterms:created>
  <dcterms:modified xsi:type="dcterms:W3CDTF">2023-08-24T08:19:14Z</dcterms:modified>
</cp:coreProperties>
</file>