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2" r:id="rId16"/>
    <p:sldId id="273" r:id="rId17"/>
    <p:sldId id="303" r:id="rId18"/>
    <p:sldId id="274" r:id="rId19"/>
    <p:sldId id="301" r:id="rId20"/>
    <p:sldId id="302" r:id="rId21"/>
    <p:sldId id="305" r:id="rId22"/>
    <p:sldId id="271" r:id="rId23"/>
    <p:sldId id="281" r:id="rId24"/>
    <p:sldId id="275" r:id="rId25"/>
    <p:sldId id="276" r:id="rId26"/>
    <p:sldId id="277" r:id="rId27"/>
    <p:sldId id="278" r:id="rId28"/>
    <p:sldId id="279" r:id="rId29"/>
    <p:sldId id="280" r:id="rId30"/>
    <p:sldId id="282" r:id="rId31"/>
    <p:sldId id="283" r:id="rId32"/>
    <p:sldId id="284" r:id="rId33"/>
    <p:sldId id="285" r:id="rId34"/>
    <p:sldId id="286" r:id="rId35"/>
    <p:sldId id="287" r:id="rId36"/>
    <p:sldId id="288" r:id="rId37"/>
    <p:sldId id="289" r:id="rId38"/>
    <p:sldId id="290" r:id="rId39"/>
    <p:sldId id="304" r:id="rId40"/>
    <p:sldId id="291" r:id="rId41"/>
    <p:sldId id="292" r:id="rId42"/>
    <p:sldId id="293" r:id="rId43"/>
    <p:sldId id="294" r:id="rId44"/>
    <p:sldId id="295" r:id="rId45"/>
    <p:sldId id="296" r:id="rId46"/>
    <p:sldId id="297" r:id="rId47"/>
    <p:sldId id="298" r:id="rId48"/>
    <p:sldId id="299" r:id="rId49"/>
    <p:sldId id="30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FE54D38E-18AB-400B-AEA7-89C7F3E08CB4}" type="datetimeFigureOut">
              <a:rPr lang="en-IN" smtClean="0"/>
              <a:t>26-09-2023</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36B1BFED-16F1-4B56-96BD-DA2CE5F89B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D38E-18AB-400B-AEA7-89C7F3E08CB4}"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1BFED-16F1-4B56-96BD-DA2CE5F89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D38E-18AB-400B-AEA7-89C7F3E08CB4}"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1BFED-16F1-4B56-96BD-DA2CE5F89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D38E-18AB-400B-AEA7-89C7F3E08CB4}"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1BFED-16F1-4B56-96BD-DA2CE5F89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4D38E-18AB-400B-AEA7-89C7F3E08CB4}"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1BFED-16F1-4B56-96BD-DA2CE5F89B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E54D38E-18AB-400B-AEA7-89C7F3E08CB4}"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1BFED-16F1-4B56-96BD-DA2CE5F89B34}"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E54D38E-18AB-400B-AEA7-89C7F3E08CB4}" type="datetimeFigureOut">
              <a:rPr lang="en-IN" smtClean="0"/>
              <a:t>26-09-2023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B1BFED-16F1-4B56-96BD-DA2CE5F89B34}"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54D38E-18AB-400B-AEA7-89C7F3E08CB4}" type="datetimeFigureOut">
              <a:rPr lang="en-IN" smtClean="0"/>
              <a:t>26-09-2023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B1BFED-16F1-4B56-96BD-DA2CE5F89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D38E-18AB-400B-AEA7-89C7F3E08CB4}" type="datetimeFigureOut">
              <a:rPr lang="en-IN" smtClean="0"/>
              <a:t>26-09-2023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B1BFED-16F1-4B56-96BD-DA2CE5F89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FE54D38E-18AB-400B-AEA7-89C7F3E08CB4}" type="datetimeFigureOut">
              <a:rPr lang="en-IN" smtClean="0"/>
              <a:t>26-09-2023</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36B1BFED-16F1-4B56-96BD-DA2CE5F89B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FE54D38E-18AB-400B-AEA7-89C7F3E08CB4}" type="datetimeFigureOut">
              <a:rPr lang="en-IN" smtClean="0"/>
              <a:t>26-09-2023</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36B1BFED-16F1-4B56-96BD-DA2CE5F89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FE54D38E-18AB-400B-AEA7-89C7F3E08CB4}" type="datetimeFigureOut">
              <a:rPr lang="en-IN" smtClean="0"/>
              <a:t>26-09-2023</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36B1BFED-16F1-4B56-96BD-DA2CE5F89B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Changing Pages with Routing</a:t>
            </a:r>
            <a:endParaRPr lang="en-IN" dirty="0"/>
          </a:p>
        </p:txBody>
      </p:sp>
    </p:spTree>
    <p:extLst>
      <p:ext uri="{BB962C8B-B14F-4D97-AF65-F5344CB8AC3E}">
        <p14:creationId xmlns:p14="http://schemas.microsoft.com/office/powerpoint/2010/main" val="128831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124744"/>
            <a:ext cx="6196405" cy="4598325"/>
          </a:xfrm>
        </p:spPr>
        <p:txBody>
          <a:bodyPr/>
          <a:lstStyle/>
          <a:p>
            <a:r>
              <a:rPr lang="en-US" dirty="0" smtClean="0"/>
              <a:t>Styling Active Router Links</a:t>
            </a:r>
          </a:p>
          <a:p>
            <a:r>
              <a:rPr lang="en-US" dirty="0" smtClean="0"/>
              <a:t>Navigating Programmatically.</a:t>
            </a:r>
          </a:p>
          <a:p>
            <a:r>
              <a:rPr lang="en-US" dirty="0" smtClean="0"/>
              <a:t>Using Relative paths in Programmatic Navigation.</a:t>
            </a:r>
          </a:p>
          <a:p>
            <a:r>
              <a:rPr lang="en-US" dirty="0" smtClean="0"/>
              <a:t>Passing Parameters to Routes</a:t>
            </a:r>
          </a:p>
          <a:p>
            <a:r>
              <a:rPr lang="en-US" dirty="0" smtClean="0"/>
              <a:t>Fetching Route Parameters.</a:t>
            </a:r>
          </a:p>
          <a:p>
            <a:r>
              <a:rPr lang="en-US" dirty="0" smtClean="0"/>
              <a:t>Fetching Route Parameters Reactively.</a:t>
            </a:r>
          </a:p>
          <a:p>
            <a:pPr marL="0" indent="0">
              <a:buNone/>
            </a:pPr>
            <a:endParaRPr lang="en-IN" dirty="0"/>
          </a:p>
        </p:txBody>
      </p:sp>
    </p:spTree>
    <p:extLst>
      <p:ext uri="{BB962C8B-B14F-4D97-AF65-F5344CB8AC3E}">
        <p14:creationId xmlns:p14="http://schemas.microsoft.com/office/powerpoint/2010/main" val="166399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 Guards</a:t>
            </a:r>
            <a:endParaRPr lang="en-IN" dirty="0"/>
          </a:p>
        </p:txBody>
      </p:sp>
      <p:sp>
        <p:nvSpPr>
          <p:cNvPr id="3" name="Content Placeholder 2"/>
          <p:cNvSpPr>
            <a:spLocks noGrp="1"/>
          </p:cNvSpPr>
          <p:nvPr>
            <p:ph idx="1"/>
          </p:nvPr>
        </p:nvSpPr>
        <p:spPr/>
        <p:txBody>
          <a:bodyPr/>
          <a:lstStyle/>
          <a:p>
            <a:r>
              <a:rPr lang="en-IN" dirty="0" smtClean="0"/>
              <a:t>Angular Route Guards can be used to control whether the user can navigate to or away from the given route based on some condition.</a:t>
            </a:r>
            <a:endParaRPr lang="en-IN" dirty="0"/>
          </a:p>
        </p:txBody>
      </p:sp>
    </p:spTree>
    <p:extLst>
      <p:ext uri="{BB962C8B-B14F-4D97-AF65-F5344CB8AC3E}">
        <p14:creationId xmlns:p14="http://schemas.microsoft.com/office/powerpoint/2010/main" val="166399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of Route Guards</a:t>
            </a:r>
            <a:endParaRPr lang="en-IN" dirty="0"/>
          </a:p>
        </p:txBody>
      </p:sp>
      <p:sp>
        <p:nvSpPr>
          <p:cNvPr id="3" name="Content Placeholder 2"/>
          <p:cNvSpPr>
            <a:spLocks noGrp="1"/>
          </p:cNvSpPr>
          <p:nvPr>
            <p:ph idx="1"/>
          </p:nvPr>
        </p:nvSpPr>
        <p:spPr/>
        <p:txBody>
          <a:bodyPr/>
          <a:lstStyle/>
          <a:p>
            <a:r>
              <a:rPr lang="en-IN" dirty="0" smtClean="0"/>
              <a:t>To confirm the navigation operation</a:t>
            </a:r>
          </a:p>
          <a:p>
            <a:r>
              <a:rPr lang="en-IN" dirty="0" smtClean="0"/>
              <a:t>Asking whether to save data before moving away from view.</a:t>
            </a:r>
          </a:p>
          <a:p>
            <a:r>
              <a:rPr lang="en-IN" dirty="0" smtClean="0"/>
              <a:t>Allow access to certain parts of the application to specific users </a:t>
            </a:r>
          </a:p>
          <a:p>
            <a:r>
              <a:rPr lang="en-IN" dirty="0" smtClean="0"/>
              <a:t>Fetching some data before you display the component view.</a:t>
            </a:r>
          </a:p>
          <a:p>
            <a:pPr marL="0" indent="0">
              <a:buNone/>
            </a:pPr>
            <a:r>
              <a:rPr lang="en-IN" dirty="0" smtClean="0"/>
              <a:t>  </a:t>
            </a:r>
            <a:endParaRPr lang="en-IN" dirty="0"/>
          </a:p>
        </p:txBody>
      </p:sp>
    </p:spTree>
    <p:extLst>
      <p:ext uri="{BB962C8B-B14F-4D97-AF65-F5344CB8AC3E}">
        <p14:creationId xmlns:p14="http://schemas.microsoft.com/office/powerpoint/2010/main" val="166399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Route Guards </a:t>
            </a:r>
            <a:endParaRPr lang="en-IN" dirty="0"/>
          </a:p>
        </p:txBody>
      </p:sp>
      <p:sp>
        <p:nvSpPr>
          <p:cNvPr id="3" name="Content Placeholder 2"/>
          <p:cNvSpPr>
            <a:spLocks noGrp="1"/>
          </p:cNvSpPr>
          <p:nvPr>
            <p:ph idx="1"/>
          </p:nvPr>
        </p:nvSpPr>
        <p:spPr/>
        <p:txBody>
          <a:bodyPr/>
          <a:lstStyle/>
          <a:p>
            <a:r>
              <a:rPr lang="en-IN" dirty="0"/>
              <a:t>C</a:t>
            </a:r>
            <a:r>
              <a:rPr lang="en-IN" dirty="0" smtClean="0"/>
              <a:t>anActivate </a:t>
            </a:r>
          </a:p>
          <a:p>
            <a:r>
              <a:rPr lang="en-IN" dirty="0" smtClean="0"/>
              <a:t>CanDeactivate</a:t>
            </a:r>
          </a:p>
          <a:p>
            <a:r>
              <a:rPr lang="en-IN" dirty="0" smtClean="0"/>
              <a:t>Resolve </a:t>
            </a:r>
          </a:p>
          <a:p>
            <a:r>
              <a:rPr lang="en-IN" dirty="0" smtClean="0"/>
              <a:t>CanLoad</a:t>
            </a:r>
          </a:p>
          <a:p>
            <a:r>
              <a:rPr lang="en-IN" dirty="0" smtClean="0"/>
              <a:t>CanActivateChild</a:t>
            </a:r>
            <a:endParaRPr lang="en-IN" dirty="0"/>
          </a:p>
        </p:txBody>
      </p:sp>
    </p:spTree>
    <p:extLst>
      <p:ext uri="{BB962C8B-B14F-4D97-AF65-F5344CB8AC3E}">
        <p14:creationId xmlns:p14="http://schemas.microsoft.com/office/powerpoint/2010/main" val="166399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to Create a Route Guard</a:t>
            </a:r>
            <a:endParaRPr lang="en-IN" dirty="0"/>
          </a:p>
        </p:txBody>
      </p:sp>
      <p:sp>
        <p:nvSpPr>
          <p:cNvPr id="3" name="Content Placeholder 2"/>
          <p:cNvSpPr>
            <a:spLocks noGrp="1"/>
          </p:cNvSpPr>
          <p:nvPr>
            <p:ph idx="1"/>
          </p:nvPr>
        </p:nvSpPr>
        <p:spPr/>
        <p:txBody>
          <a:bodyPr>
            <a:normAutofit fontScale="92500"/>
          </a:bodyPr>
          <a:lstStyle/>
          <a:p>
            <a:pPr marL="457200" indent="-457200">
              <a:buFont typeface="+mj-lt"/>
              <a:buAutoNum type="arabicPeriod"/>
            </a:pPr>
            <a:r>
              <a:rPr lang="en-IN" dirty="0" smtClean="0"/>
              <a:t>Create  a route guard as a Service.</a:t>
            </a:r>
          </a:p>
          <a:p>
            <a:pPr marL="457200" indent="-457200">
              <a:buFont typeface="+mj-lt"/>
              <a:buAutoNum type="arabicPeriod"/>
            </a:pPr>
            <a:r>
              <a:rPr lang="en-IN" dirty="0" smtClean="0"/>
              <a:t>Implement the respective route guard interface.</a:t>
            </a:r>
          </a:p>
          <a:p>
            <a:pPr marL="457200" indent="-457200">
              <a:buFont typeface="+mj-lt"/>
              <a:buAutoNum type="arabicPeriod"/>
            </a:pPr>
            <a:r>
              <a:rPr lang="en-IN" dirty="0" smtClean="0"/>
              <a:t>Implement the required route guard method.</a:t>
            </a:r>
          </a:p>
          <a:p>
            <a:pPr marL="457200" indent="-457200">
              <a:buFont typeface="+mj-lt"/>
              <a:buAutoNum type="arabicPeriod"/>
            </a:pPr>
            <a:r>
              <a:rPr lang="en-US" dirty="0"/>
              <a:t>Register the Route Guard In Angular module (usually app.module.ts), add the route guard to the providers array under @NgModule.</a:t>
            </a:r>
          </a:p>
          <a:p>
            <a:pPr marL="457200" indent="-457200">
              <a:buFont typeface="+mj-lt"/>
              <a:buAutoNum type="arabicPeriod"/>
            </a:pPr>
            <a:r>
              <a:rPr lang="en-IN" dirty="0" smtClean="0"/>
              <a:t>Use the route guard on the route which you want to guard.</a:t>
            </a:r>
          </a:p>
          <a:p>
            <a:endParaRPr lang="en-IN" dirty="0"/>
          </a:p>
        </p:txBody>
      </p:sp>
    </p:spTree>
    <p:extLst>
      <p:ext uri="{BB962C8B-B14F-4D97-AF65-F5344CB8AC3E}">
        <p14:creationId xmlns:p14="http://schemas.microsoft.com/office/powerpoint/2010/main" val="1663994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CanActivate Route Guards</a:t>
            </a:r>
            <a:endParaRPr lang="en-IN" dirty="0"/>
          </a:p>
        </p:txBody>
      </p:sp>
      <p:sp>
        <p:nvSpPr>
          <p:cNvPr id="3" name="Content Placeholder 2"/>
          <p:cNvSpPr>
            <a:spLocks noGrp="1"/>
          </p:cNvSpPr>
          <p:nvPr>
            <p:ph idx="1"/>
          </p:nvPr>
        </p:nvSpPr>
        <p:spPr/>
        <p:txBody>
          <a:bodyPr/>
          <a:lstStyle/>
          <a:p>
            <a:r>
              <a:rPr lang="en-US" dirty="0"/>
              <a:t>CanActivate is a route guard in Angular that allows you to control whether a user can access a specific route or not. It provides a simple way to enforce authentication and authorization rules for routes.</a:t>
            </a:r>
            <a:endParaRPr lang="en-IN" dirty="0"/>
          </a:p>
        </p:txBody>
      </p:sp>
    </p:spTree>
    <p:extLst>
      <p:ext uri="{BB962C8B-B14F-4D97-AF65-F5344CB8AC3E}">
        <p14:creationId xmlns:p14="http://schemas.microsoft.com/office/powerpoint/2010/main" val="3055944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484784"/>
            <a:ext cx="6196405" cy="4238285"/>
          </a:xfrm>
        </p:spPr>
        <p:txBody>
          <a:bodyPr/>
          <a:lstStyle/>
          <a:p>
            <a:r>
              <a:rPr lang="en-US" b="1" dirty="0"/>
              <a:t>CanActivate Route Guard</a:t>
            </a:r>
            <a:r>
              <a:rPr lang="en-US" dirty="0"/>
              <a:t>: It checks a condition or performs logic to determine if a user is allowed to navigate to a specific route. If the condition is met (e.g., the user is authenticated), the route is allowed; otherwise, access is blocked or redirected (e.g., to a login page).</a:t>
            </a:r>
            <a:endParaRPr lang="en-IN" dirty="0"/>
          </a:p>
        </p:txBody>
      </p:sp>
    </p:spTree>
    <p:extLst>
      <p:ext uri="{BB962C8B-B14F-4D97-AF65-F5344CB8AC3E}">
        <p14:creationId xmlns:p14="http://schemas.microsoft.com/office/powerpoint/2010/main" val="3055944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CanActivateChild Guards</a:t>
            </a:r>
            <a:endParaRPr lang="en-IN" dirty="0"/>
          </a:p>
        </p:txBody>
      </p:sp>
      <p:sp>
        <p:nvSpPr>
          <p:cNvPr id="3" name="Content Placeholder 2"/>
          <p:cNvSpPr>
            <a:spLocks noGrp="1"/>
          </p:cNvSpPr>
          <p:nvPr>
            <p:ph idx="1"/>
          </p:nvPr>
        </p:nvSpPr>
        <p:spPr/>
        <p:txBody>
          <a:bodyPr/>
          <a:lstStyle/>
          <a:p>
            <a:r>
              <a:rPr lang="en-US" dirty="0"/>
              <a:t>CanActivateChild is a route guard in Angular that allows you to control whether child routes (routes nested within a parent route) can be activated. It is used to guard access to the child routes, ensuring that certain conditions are met before allowing navigation to those routes.</a:t>
            </a:r>
            <a:endParaRPr lang="en-IN" dirty="0"/>
          </a:p>
        </p:txBody>
      </p:sp>
    </p:spTree>
    <p:extLst>
      <p:ext uri="{BB962C8B-B14F-4D97-AF65-F5344CB8AC3E}">
        <p14:creationId xmlns:p14="http://schemas.microsoft.com/office/powerpoint/2010/main" val="441669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CanDeactivate </a:t>
            </a:r>
            <a:r>
              <a:rPr lang="en-IN" dirty="0" smtClean="0"/>
              <a:t>Guards</a:t>
            </a:r>
            <a:endParaRPr lang="en-IN" dirty="0"/>
          </a:p>
        </p:txBody>
      </p:sp>
      <p:sp>
        <p:nvSpPr>
          <p:cNvPr id="3" name="Content Placeholder 2"/>
          <p:cNvSpPr>
            <a:spLocks noGrp="1"/>
          </p:cNvSpPr>
          <p:nvPr>
            <p:ph idx="1"/>
          </p:nvPr>
        </p:nvSpPr>
        <p:spPr/>
        <p:txBody>
          <a:bodyPr/>
          <a:lstStyle/>
          <a:p>
            <a:r>
              <a:rPr lang="en-US" dirty="0"/>
              <a:t>A CanDeactivate guard in the context of Angular is a feature that allows you to prevent a user from navigating away from a particular route or component if certain conditions are not met. In simpler terms, it's a mechanism to control whether a user can leave a page or component.</a:t>
            </a:r>
            <a:endParaRPr lang="en-IN" dirty="0"/>
          </a:p>
        </p:txBody>
      </p:sp>
    </p:spTree>
    <p:extLst>
      <p:ext uri="{BB962C8B-B14F-4D97-AF65-F5344CB8AC3E}">
        <p14:creationId xmlns:p14="http://schemas.microsoft.com/office/powerpoint/2010/main" val="305594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Resolve Guards</a:t>
            </a:r>
            <a:endParaRPr lang="en-IN" dirty="0"/>
          </a:p>
        </p:txBody>
      </p:sp>
      <p:sp>
        <p:nvSpPr>
          <p:cNvPr id="3" name="Content Placeholder 2"/>
          <p:cNvSpPr>
            <a:spLocks noGrp="1"/>
          </p:cNvSpPr>
          <p:nvPr>
            <p:ph idx="1"/>
          </p:nvPr>
        </p:nvSpPr>
        <p:spPr/>
        <p:txBody>
          <a:bodyPr>
            <a:normAutofit lnSpcReduction="10000"/>
          </a:bodyPr>
          <a:lstStyle/>
          <a:p>
            <a:r>
              <a:rPr lang="en-US" dirty="0"/>
              <a:t>A Resolve guard in Angular is a feature used to fetch data or perform an action before a route is activated. It ensures that the necessary data is available and resolved before rendering the component associated with the route</a:t>
            </a:r>
            <a:r>
              <a:rPr lang="en-US" dirty="0" smtClean="0"/>
              <a:t>.</a:t>
            </a:r>
          </a:p>
          <a:p>
            <a:r>
              <a:rPr lang="en-US" dirty="0"/>
              <a:t>In simpler terms, a Resolve guard allows you to retrieve data asynchronously and ensure that the data is ready to be used by a component when the route is activated.</a:t>
            </a:r>
            <a:endParaRPr lang="en-IN" dirty="0"/>
          </a:p>
        </p:txBody>
      </p:sp>
    </p:spTree>
    <p:extLst>
      <p:ext uri="{BB962C8B-B14F-4D97-AF65-F5344CB8AC3E}">
        <p14:creationId xmlns:p14="http://schemas.microsoft.com/office/powerpoint/2010/main" val="211394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Routing in Angular?</a:t>
            </a:r>
            <a:endParaRPr lang="en-IN" dirty="0"/>
          </a:p>
        </p:txBody>
      </p:sp>
      <p:sp>
        <p:nvSpPr>
          <p:cNvPr id="3" name="Content Placeholder 2"/>
          <p:cNvSpPr>
            <a:spLocks noGrp="1"/>
          </p:cNvSpPr>
          <p:nvPr>
            <p:ph idx="1"/>
          </p:nvPr>
        </p:nvSpPr>
        <p:spPr/>
        <p:txBody>
          <a:bodyPr/>
          <a:lstStyle/>
          <a:p>
            <a:r>
              <a:rPr lang="en-US" dirty="0"/>
              <a:t>Routing in Angular refers to the mechanism of navigating between different views or components in a single-page web application</a:t>
            </a:r>
            <a:r>
              <a:rPr lang="en-US" dirty="0" smtClean="0"/>
              <a:t>.</a:t>
            </a:r>
          </a:p>
          <a:p>
            <a:r>
              <a:rPr lang="en-US" dirty="0" smtClean="0"/>
              <a:t> </a:t>
            </a:r>
            <a:r>
              <a:rPr lang="en-US" dirty="0"/>
              <a:t>It allows you to load different content into the same web page without having to perform full page reloads.</a:t>
            </a:r>
            <a:endParaRPr lang="en-IN" dirty="0"/>
          </a:p>
        </p:txBody>
      </p:sp>
    </p:spTree>
    <p:extLst>
      <p:ext uri="{BB962C8B-B14F-4D97-AF65-F5344CB8AC3E}">
        <p14:creationId xmlns:p14="http://schemas.microsoft.com/office/powerpoint/2010/main" val="87580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Here's an example scenario:</a:t>
            </a:r>
            <a:br>
              <a:rPr lang="en-US" dirty="0"/>
            </a:br>
            <a:endParaRPr lang="en-IN" dirty="0"/>
          </a:p>
        </p:txBody>
      </p:sp>
      <p:sp>
        <p:nvSpPr>
          <p:cNvPr id="3" name="Content Placeholder 2"/>
          <p:cNvSpPr>
            <a:spLocks noGrp="1"/>
          </p:cNvSpPr>
          <p:nvPr>
            <p:ph idx="1"/>
          </p:nvPr>
        </p:nvSpPr>
        <p:spPr/>
        <p:txBody>
          <a:bodyPr>
            <a:normAutofit lnSpcReduction="10000"/>
          </a:bodyPr>
          <a:lstStyle/>
          <a:p>
            <a:r>
              <a:rPr lang="en-US" dirty="0" smtClean="0"/>
              <a:t>Let's </a:t>
            </a:r>
            <a:r>
              <a:rPr lang="en-US" dirty="0"/>
              <a:t>say you have a route that displays details about a product, and you need to fetch product information from a server before displaying the product details page. You can use a Resolve guard to initiate the data-fetching operation and make sure that the product data is available before the component is activated. This ensures that your component doesn't attempt to use the data before it's ready.</a:t>
            </a:r>
          </a:p>
          <a:p>
            <a:endParaRPr lang="en-IN" dirty="0"/>
          </a:p>
        </p:txBody>
      </p:sp>
    </p:spTree>
    <p:extLst>
      <p:ext uri="{BB962C8B-B14F-4D97-AF65-F5344CB8AC3E}">
        <p14:creationId xmlns:p14="http://schemas.microsoft.com/office/powerpoint/2010/main" val="332741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Navigating Events in Angular</a:t>
            </a:r>
            <a:endParaRPr lang="en-IN" dirty="0"/>
          </a:p>
        </p:txBody>
      </p:sp>
      <p:sp>
        <p:nvSpPr>
          <p:cNvPr id="3" name="Content Placeholder 2"/>
          <p:cNvSpPr>
            <a:spLocks noGrp="1"/>
          </p:cNvSpPr>
          <p:nvPr>
            <p:ph idx="1"/>
          </p:nvPr>
        </p:nvSpPr>
        <p:spPr/>
        <p:txBody>
          <a:bodyPr/>
          <a:lstStyle/>
          <a:p>
            <a:r>
              <a:rPr lang="en-US" dirty="0" smtClean="0"/>
              <a:t>Enable Tracing for navigation</a:t>
            </a:r>
            <a:endParaRPr lang="en-IN" dirty="0"/>
          </a:p>
        </p:txBody>
      </p:sp>
    </p:spTree>
    <p:extLst>
      <p:ext uri="{BB962C8B-B14F-4D97-AF65-F5344CB8AC3E}">
        <p14:creationId xmlns:p14="http://schemas.microsoft.com/office/powerpoint/2010/main" val="1660545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a:t>
            </a:r>
            <a:r>
              <a:rPr lang="en-IN" dirty="0" smtClean="0"/>
              <a:t>bservables</a:t>
            </a:r>
            <a:endParaRPr lang="en-IN" dirty="0"/>
          </a:p>
        </p:txBody>
      </p:sp>
      <p:sp>
        <p:nvSpPr>
          <p:cNvPr id="3" name="Content Placeholder 2"/>
          <p:cNvSpPr>
            <a:spLocks noGrp="1"/>
          </p:cNvSpPr>
          <p:nvPr>
            <p:ph idx="1"/>
          </p:nvPr>
        </p:nvSpPr>
        <p:spPr/>
        <p:txBody>
          <a:bodyPr>
            <a:normAutofit lnSpcReduction="10000"/>
          </a:bodyPr>
          <a:lstStyle/>
          <a:p>
            <a:r>
              <a:rPr lang="en-US" dirty="0"/>
              <a:t>Observables are part of the </a:t>
            </a:r>
            <a:r>
              <a:rPr lang="en-US" dirty="0" err="1"/>
              <a:t>RxJS</a:t>
            </a:r>
            <a:r>
              <a:rPr lang="en-US" dirty="0"/>
              <a:t> library and are commonly used in Angular for handling asynchronous data streams</a:t>
            </a:r>
            <a:r>
              <a:rPr lang="en-US" dirty="0" smtClean="0"/>
              <a:t>.</a:t>
            </a:r>
          </a:p>
          <a:p>
            <a:r>
              <a:rPr lang="en-US" dirty="0"/>
              <a:t>Observables represent a sequence of values over time, much like a stream of </a:t>
            </a:r>
            <a:r>
              <a:rPr lang="en-US" dirty="0" smtClean="0"/>
              <a:t>events.</a:t>
            </a:r>
          </a:p>
          <a:p>
            <a:r>
              <a:rPr lang="en-US" dirty="0"/>
              <a:t>An Observable is like a continuous stream of events or data that you can listen to. It's a way to watch for things that happen over time, and when something does happen, you can react to it.</a:t>
            </a:r>
            <a:endParaRPr lang="en-US" dirty="0" smtClean="0"/>
          </a:p>
          <a:p>
            <a:endParaRPr lang="en-IN" dirty="0"/>
          </a:p>
        </p:txBody>
      </p:sp>
    </p:spTree>
    <p:extLst>
      <p:ext uri="{BB962C8B-B14F-4D97-AF65-F5344CB8AC3E}">
        <p14:creationId xmlns:p14="http://schemas.microsoft.com/office/powerpoint/2010/main" val="1663994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ster RxJS: Part 2 – What is an observer – Dhananjay Kuma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268761"/>
            <a:ext cx="6480720" cy="4454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295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484784"/>
            <a:ext cx="6196405" cy="4238285"/>
          </a:xfrm>
        </p:spPr>
        <p:txBody>
          <a:bodyPr/>
          <a:lstStyle/>
          <a:p>
            <a:r>
              <a:rPr lang="en-US" dirty="0"/>
              <a:t>In programming, an Observable is like that TV channel. It emits events or data over time, and your code can subscribe to it to react to those events when they occur. This is particularly useful for handling real-time data, user interactions, and asynchronous operations in a structured and reactive manner.</a:t>
            </a:r>
            <a:endParaRPr lang="en-IN" dirty="0"/>
          </a:p>
        </p:txBody>
      </p:sp>
    </p:spTree>
    <p:extLst>
      <p:ext uri="{BB962C8B-B14F-4D97-AF65-F5344CB8AC3E}">
        <p14:creationId xmlns:p14="http://schemas.microsoft.com/office/powerpoint/2010/main" val="3131387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556792"/>
            <a:ext cx="6196405" cy="4166277"/>
          </a:xfrm>
        </p:spPr>
        <p:txBody>
          <a:bodyPr>
            <a:normAutofit/>
          </a:bodyPr>
          <a:lstStyle/>
          <a:p>
            <a:r>
              <a:rPr lang="en-US" dirty="0"/>
              <a:t>For example, think of a user clicking a button on a web page multiple times. Each click is an event, and these events occur over time. You can represent this series of click events as a stream of values in an Observable. The Observable emits a value (the click event data) every time a click occurs. Subscribers to the Observable can then react to these events by defining what should happen when a new value is emitted.</a:t>
            </a:r>
            <a:endParaRPr lang="en-IN" dirty="0"/>
          </a:p>
        </p:txBody>
      </p:sp>
    </p:spTree>
    <p:extLst>
      <p:ext uri="{BB962C8B-B14F-4D97-AF65-F5344CB8AC3E}">
        <p14:creationId xmlns:p14="http://schemas.microsoft.com/office/powerpoint/2010/main" val="1466735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Button Click Events</a:t>
            </a:r>
            <a:r>
              <a:rPr lang="en-IN" dirty="0"/>
              <a:t>:</a:t>
            </a:r>
          </a:p>
        </p:txBody>
      </p:sp>
      <p:sp>
        <p:nvSpPr>
          <p:cNvPr id="3" name="Content Placeholder 2"/>
          <p:cNvSpPr>
            <a:spLocks noGrp="1"/>
          </p:cNvSpPr>
          <p:nvPr>
            <p:ph idx="1"/>
          </p:nvPr>
        </p:nvSpPr>
        <p:spPr/>
        <p:txBody>
          <a:bodyPr/>
          <a:lstStyle/>
          <a:p>
            <a:r>
              <a:rPr lang="en-US" dirty="0"/>
              <a:t>Imagine you have a web page with a button, and you want to track and react to each click on that button.</a:t>
            </a:r>
          </a:p>
          <a:p>
            <a:r>
              <a:rPr lang="en-US" dirty="0"/>
              <a:t>You can create an Observable that represents the stream of click events.</a:t>
            </a:r>
          </a:p>
          <a:p>
            <a:r>
              <a:rPr lang="en-US" dirty="0"/>
              <a:t>Subscribers to this Observable can be notified every time the button is clicked.</a:t>
            </a:r>
          </a:p>
          <a:p>
            <a:endParaRPr lang="en-IN" dirty="0"/>
          </a:p>
        </p:txBody>
      </p:sp>
    </p:spTree>
    <p:extLst>
      <p:ext uri="{BB962C8B-B14F-4D97-AF65-F5344CB8AC3E}">
        <p14:creationId xmlns:p14="http://schemas.microsoft.com/office/powerpoint/2010/main" val="3838261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393" y="1268760"/>
            <a:ext cx="6134100" cy="352839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7135" y="5013176"/>
            <a:ext cx="5544616" cy="923330"/>
          </a:xfrm>
          <a:prstGeom prst="rect">
            <a:avLst/>
          </a:prstGeom>
          <a:noFill/>
        </p:spPr>
        <p:txBody>
          <a:bodyPr wrap="square" rtlCol="0">
            <a:spAutoFit/>
          </a:bodyPr>
          <a:lstStyle/>
          <a:p>
            <a:r>
              <a:rPr lang="en-US" dirty="0"/>
              <a:t>In this example, clickObservable represents a stream of click events on the button, and the subscribe method allows you to react to each click event.</a:t>
            </a:r>
            <a:endParaRPr lang="en-IN" dirty="0"/>
          </a:p>
        </p:txBody>
      </p:sp>
    </p:spTree>
    <p:extLst>
      <p:ext uri="{BB962C8B-B14F-4D97-AF65-F5344CB8AC3E}">
        <p14:creationId xmlns:p14="http://schemas.microsoft.com/office/powerpoint/2010/main" val="96865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HTTP Requests</a:t>
            </a:r>
            <a:r>
              <a:rPr lang="en-IN" dirty="0"/>
              <a:t>:</a:t>
            </a:r>
          </a:p>
        </p:txBody>
      </p:sp>
      <p:sp>
        <p:nvSpPr>
          <p:cNvPr id="3" name="Content Placeholder 2"/>
          <p:cNvSpPr>
            <a:spLocks noGrp="1"/>
          </p:cNvSpPr>
          <p:nvPr>
            <p:ph idx="1"/>
          </p:nvPr>
        </p:nvSpPr>
        <p:spPr/>
        <p:txBody>
          <a:bodyPr/>
          <a:lstStyle/>
          <a:p>
            <a:r>
              <a:rPr lang="en-US" dirty="0"/>
              <a:t>When making HTTP requests to a server, you can use Observables to handle the response data.</a:t>
            </a:r>
          </a:p>
          <a:p>
            <a:r>
              <a:rPr lang="en-US" dirty="0"/>
              <a:t>The Observable represents the asynchronous request, and subscribers can process the response data when it arrives.</a:t>
            </a:r>
          </a:p>
          <a:p>
            <a:endParaRPr lang="en-IN" dirty="0"/>
          </a:p>
        </p:txBody>
      </p:sp>
    </p:spTree>
    <p:extLst>
      <p:ext uri="{BB962C8B-B14F-4D97-AF65-F5344CB8AC3E}">
        <p14:creationId xmlns:p14="http://schemas.microsoft.com/office/powerpoint/2010/main" val="4199226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5157192"/>
            <a:ext cx="6196405" cy="792087"/>
          </a:xfrm>
        </p:spPr>
        <p:txBody>
          <a:bodyPr>
            <a:normAutofit fontScale="77500" lnSpcReduction="20000"/>
          </a:bodyPr>
          <a:lstStyle/>
          <a:p>
            <a:r>
              <a:rPr lang="en-US" dirty="0"/>
              <a:t>Here, requestObservable represents an HTTP request, and the subscribe method allows you to handle the response data or errors when they occur.</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196753"/>
            <a:ext cx="6019800" cy="382768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80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124744"/>
            <a:ext cx="6196405" cy="4598325"/>
          </a:xfrm>
        </p:spPr>
        <p:txBody>
          <a:bodyPr/>
          <a:lstStyle/>
          <a:p>
            <a:endParaRPr lang="en-US" b="1" dirty="0" smtClean="0"/>
          </a:p>
          <a:p>
            <a:endParaRPr lang="en-US" b="1" dirty="0"/>
          </a:p>
          <a:p>
            <a:r>
              <a:rPr lang="en-US" b="1" dirty="0" smtClean="0"/>
              <a:t>Routing </a:t>
            </a:r>
            <a:r>
              <a:rPr lang="en-US" b="1" dirty="0"/>
              <a:t>in Angular</a:t>
            </a:r>
            <a:r>
              <a:rPr lang="en-US" dirty="0"/>
              <a:t>: It's the process of managing and controlling navigation within an Angular application, enabling users to move between different views or components while maintaining a single-page application experience</a:t>
            </a:r>
            <a:r>
              <a:rPr lang="en-US" dirty="0" smtClean="0"/>
              <a:t>.</a:t>
            </a:r>
          </a:p>
          <a:p>
            <a:endParaRPr lang="en-IN" dirty="0"/>
          </a:p>
        </p:txBody>
      </p:sp>
    </p:spTree>
    <p:extLst>
      <p:ext uri="{BB962C8B-B14F-4D97-AF65-F5344CB8AC3E}">
        <p14:creationId xmlns:p14="http://schemas.microsoft.com/office/powerpoint/2010/main" val="1961712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Promise</a:t>
            </a:r>
            <a:r>
              <a:rPr lang="en-IN" dirty="0"/>
              <a:t>:</a:t>
            </a:r>
          </a:p>
        </p:txBody>
      </p:sp>
      <p:sp>
        <p:nvSpPr>
          <p:cNvPr id="3" name="Content Placeholder 2"/>
          <p:cNvSpPr>
            <a:spLocks noGrp="1"/>
          </p:cNvSpPr>
          <p:nvPr>
            <p:ph idx="1"/>
          </p:nvPr>
        </p:nvSpPr>
        <p:spPr/>
        <p:txBody>
          <a:bodyPr>
            <a:normAutofit fontScale="85000" lnSpcReduction="10000"/>
          </a:bodyPr>
          <a:lstStyle/>
          <a:p>
            <a:r>
              <a:rPr lang="en-US" dirty="0"/>
              <a:t>A Promise is a built-in JavaScript object introduced in ES6 to handle asynchronous operations.</a:t>
            </a:r>
          </a:p>
          <a:p>
            <a:r>
              <a:rPr lang="en-US" dirty="0"/>
              <a:t>It represents a value that might not be available yet but will be at some point in the future.</a:t>
            </a:r>
          </a:p>
          <a:p>
            <a:r>
              <a:rPr lang="en-US" dirty="0"/>
              <a:t>Promises have three states: pending, resolved (fulfilled), and rejected.</a:t>
            </a:r>
          </a:p>
          <a:p>
            <a:r>
              <a:rPr lang="en-US" dirty="0"/>
              <a:t>You can attach callbacks (.then() and .catch()) to a Promise to handle the success or failure of an asynchronous operation.</a:t>
            </a:r>
          </a:p>
          <a:p>
            <a:r>
              <a:rPr lang="en-US" dirty="0"/>
              <a:t>Promises are typically used for one-time asynchronous tasks, like fetching data from a server.</a:t>
            </a:r>
          </a:p>
          <a:p>
            <a:endParaRPr lang="en-IN" dirty="0"/>
          </a:p>
        </p:txBody>
      </p:sp>
    </p:spTree>
    <p:extLst>
      <p:ext uri="{BB962C8B-B14F-4D97-AF65-F5344CB8AC3E}">
        <p14:creationId xmlns:p14="http://schemas.microsoft.com/office/powerpoint/2010/main" val="1350534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1196752"/>
            <a:ext cx="6038850" cy="372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7445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Creating a Promise</a:t>
            </a:r>
          </a:p>
        </p:txBody>
      </p:sp>
      <p:sp>
        <p:nvSpPr>
          <p:cNvPr id="3" name="Content Placeholder 2"/>
          <p:cNvSpPr>
            <a:spLocks noGrp="1"/>
          </p:cNvSpPr>
          <p:nvPr>
            <p:ph idx="1"/>
          </p:nvPr>
        </p:nvSpPr>
        <p:spPr/>
        <p:txBody>
          <a:bodyPr/>
          <a:lstStyle/>
          <a:p>
            <a:r>
              <a:rPr lang="en-US" dirty="0"/>
              <a:t>You can create a new Promise using the Promise constructor. This constructor takes a single function as an argument, which has two parameters: resolve and reject. Inside this function, you perform your asynchronous task and call resolve when the task is successful, or reject if it encounters an error.</a:t>
            </a:r>
            <a:endParaRPr lang="en-IN" dirty="0"/>
          </a:p>
        </p:txBody>
      </p:sp>
    </p:spTree>
    <p:extLst>
      <p:ext uri="{BB962C8B-B14F-4D97-AF65-F5344CB8AC3E}">
        <p14:creationId xmlns:p14="http://schemas.microsoft.com/office/powerpoint/2010/main" val="1439843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3740645"/>
            <a:ext cx="6196405" cy="1982423"/>
          </a:xfrm>
        </p:spPr>
        <p:txBody>
          <a:bodyPr/>
          <a:lstStyle/>
          <a:p>
            <a:r>
              <a:rPr lang="en-US" dirty="0"/>
              <a:t>In this example, fetchData returns a Promise that simulates fetching data asynchronously. After 1 second, it resolves with a data object. You can also reject the Promise by calling reject with an error if an error occurs.</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784" y="836712"/>
            <a:ext cx="6057900" cy="2833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840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2. Consuming a Promise</a:t>
            </a:r>
            <a:br>
              <a:rPr lang="en-IN" b="1" dirty="0"/>
            </a:br>
            <a:endParaRPr lang="en-IN" dirty="0"/>
          </a:p>
        </p:txBody>
      </p:sp>
      <p:sp>
        <p:nvSpPr>
          <p:cNvPr id="3" name="Content Placeholder 2"/>
          <p:cNvSpPr>
            <a:spLocks noGrp="1"/>
          </p:cNvSpPr>
          <p:nvPr>
            <p:ph idx="1"/>
          </p:nvPr>
        </p:nvSpPr>
        <p:spPr/>
        <p:txBody>
          <a:bodyPr/>
          <a:lstStyle/>
          <a:p>
            <a:r>
              <a:rPr lang="en-US" dirty="0"/>
              <a:t>Once you have a Promise, you can use the .then() method to specify what should happen when the Promise is resolved successfully, and the .catch() method to handle errors.</a:t>
            </a:r>
            <a:endParaRPr lang="en-IN" dirty="0"/>
          </a:p>
        </p:txBody>
      </p:sp>
    </p:spTree>
    <p:extLst>
      <p:ext uri="{BB962C8B-B14F-4D97-AF65-F5344CB8AC3E}">
        <p14:creationId xmlns:p14="http://schemas.microsoft.com/office/powerpoint/2010/main" val="3059412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3789041"/>
            <a:ext cx="6196405" cy="1934028"/>
          </a:xfrm>
        </p:spPr>
        <p:txBody>
          <a:bodyPr>
            <a:normAutofit fontScale="92500" lnSpcReduction="20000"/>
          </a:bodyPr>
          <a:lstStyle/>
          <a:p>
            <a:r>
              <a:rPr lang="en-US" dirty="0"/>
              <a:t>.then() is used to provide a callback function that takes the resolved data as its argument. This callback executes when the Promise is successfully resolved.</a:t>
            </a:r>
          </a:p>
          <a:p>
            <a:r>
              <a:rPr lang="en-US" dirty="0"/>
              <a:t>.catch() is used to provide a callback function that handles errors if the Promise is rejected.</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843554"/>
            <a:ext cx="6057900" cy="244143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2203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3. Chaining Promises</a:t>
            </a:r>
            <a:br>
              <a:rPr lang="en-IN" b="1" dirty="0"/>
            </a:br>
            <a:endParaRPr lang="en-IN" dirty="0"/>
          </a:p>
        </p:txBody>
      </p:sp>
      <p:sp>
        <p:nvSpPr>
          <p:cNvPr id="3" name="Content Placeholder 2"/>
          <p:cNvSpPr>
            <a:spLocks noGrp="1"/>
          </p:cNvSpPr>
          <p:nvPr>
            <p:ph idx="1"/>
          </p:nvPr>
        </p:nvSpPr>
        <p:spPr/>
        <p:txBody>
          <a:bodyPr/>
          <a:lstStyle/>
          <a:p>
            <a:r>
              <a:rPr lang="en-US" dirty="0"/>
              <a:t>Promises can be chained together to perform multiple asynchronous operations in sequence.</a:t>
            </a:r>
            <a:endParaRPr lang="en-IN" dirty="0"/>
          </a:p>
        </p:txBody>
      </p:sp>
    </p:spTree>
    <p:extLst>
      <p:ext uri="{BB962C8B-B14F-4D97-AF65-F5344CB8AC3E}">
        <p14:creationId xmlns:p14="http://schemas.microsoft.com/office/powerpoint/2010/main" val="2919307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3797" y="4077072"/>
            <a:ext cx="6196405" cy="2016224"/>
          </a:xfrm>
        </p:spPr>
        <p:txBody>
          <a:bodyPr/>
          <a:lstStyle/>
          <a:p>
            <a:r>
              <a:rPr lang="en-US" dirty="0"/>
              <a:t>In this example, fetchUserData calls fetchData, processes its result, and then continues with additional steps. Each .then() returns a Promise, allowing you to chain them together.</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764704"/>
            <a:ext cx="6038850" cy="30956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5932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Subject</a:t>
            </a:r>
            <a:r>
              <a:rPr lang="en-IN" dirty="0"/>
              <a:t>:</a:t>
            </a:r>
          </a:p>
        </p:txBody>
      </p:sp>
      <p:sp>
        <p:nvSpPr>
          <p:cNvPr id="3" name="Content Placeholder 2"/>
          <p:cNvSpPr>
            <a:spLocks noGrp="1"/>
          </p:cNvSpPr>
          <p:nvPr>
            <p:ph idx="1"/>
          </p:nvPr>
        </p:nvSpPr>
        <p:spPr/>
        <p:txBody>
          <a:bodyPr>
            <a:normAutofit fontScale="92500" lnSpcReduction="20000"/>
          </a:bodyPr>
          <a:lstStyle/>
          <a:p>
            <a:r>
              <a:rPr lang="en-US" dirty="0"/>
              <a:t>A Subject is a special type of Observable provided by </a:t>
            </a:r>
            <a:r>
              <a:rPr lang="en-US" dirty="0" err="1"/>
              <a:t>RxJS</a:t>
            </a:r>
            <a:r>
              <a:rPr lang="en-US" dirty="0"/>
              <a:t>.</a:t>
            </a:r>
          </a:p>
          <a:p>
            <a:r>
              <a:rPr lang="en-US" dirty="0"/>
              <a:t>It acts as both an observable and an observer, allowing you to multicast values to multiple subscribers.</a:t>
            </a:r>
          </a:p>
          <a:p>
            <a:r>
              <a:rPr lang="en-US" dirty="0"/>
              <a:t>Subjects are often used in scenarios where you need to broadcast events or share a single source of truth with multiple consumers.</a:t>
            </a:r>
          </a:p>
          <a:p>
            <a:r>
              <a:rPr lang="en-US" dirty="0"/>
              <a:t>Subjects have methods like next(), error(), and complete() to manually emit values, errors, and completion notifications.</a:t>
            </a:r>
          </a:p>
          <a:p>
            <a:endParaRPr lang="en-IN" dirty="0"/>
          </a:p>
        </p:txBody>
      </p:sp>
    </p:spTree>
    <p:extLst>
      <p:ext uri="{BB962C8B-B14F-4D97-AF65-F5344CB8AC3E}">
        <p14:creationId xmlns:p14="http://schemas.microsoft.com/office/powerpoint/2010/main" val="805556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484784"/>
            <a:ext cx="6196405" cy="4238285"/>
          </a:xfrm>
        </p:spPr>
        <p:txBody>
          <a:bodyPr/>
          <a:lstStyle/>
          <a:p>
            <a:r>
              <a:rPr lang="en-US" dirty="0">
                <a:solidFill>
                  <a:srgbClr val="000000"/>
                </a:solidFill>
                <a:latin typeface="Source Sans Pro"/>
                <a:cs typeface="Arial" pitchFamily="34" charset="0"/>
              </a:rPr>
              <a:t>Subjects implement both </a:t>
            </a:r>
            <a:r>
              <a:rPr lang="en-US" sz="1800" dirty="0">
                <a:solidFill>
                  <a:srgbClr val="000000"/>
                </a:solidFill>
                <a:latin typeface="-apple-system"/>
                <a:cs typeface="Arial" pitchFamily="34" charset="0"/>
              </a:rPr>
              <a:t>subscribe</a:t>
            </a:r>
            <a:r>
              <a:rPr lang="en-US" dirty="0">
                <a:solidFill>
                  <a:srgbClr val="000000"/>
                </a:solidFill>
                <a:latin typeface="Source Sans Pro"/>
                <a:cs typeface="Arial" pitchFamily="34" charset="0"/>
              </a:rPr>
              <a:t> method and </a:t>
            </a:r>
            <a:r>
              <a:rPr lang="en-US" sz="1800" dirty="0">
                <a:solidFill>
                  <a:srgbClr val="000000"/>
                </a:solidFill>
                <a:latin typeface="-apple-system"/>
                <a:cs typeface="Arial" pitchFamily="34" charset="0"/>
              </a:rPr>
              <a:t>next</a:t>
            </a:r>
            <a:r>
              <a:rPr lang="en-US" dirty="0">
                <a:solidFill>
                  <a:srgbClr val="000000"/>
                </a:solidFill>
                <a:latin typeface="Source Sans Pro"/>
                <a:cs typeface="Arial" pitchFamily="34" charset="0"/>
              </a:rPr>
              <a:t>, </a:t>
            </a:r>
            <a:r>
              <a:rPr lang="en-US" sz="1800" dirty="0">
                <a:solidFill>
                  <a:srgbClr val="000000"/>
                </a:solidFill>
                <a:latin typeface="-apple-system"/>
                <a:cs typeface="Arial" pitchFamily="34" charset="0"/>
              </a:rPr>
              <a:t>error</a:t>
            </a:r>
            <a:r>
              <a:rPr lang="en-US" dirty="0">
                <a:solidFill>
                  <a:srgbClr val="000000"/>
                </a:solidFill>
                <a:latin typeface="Source Sans Pro"/>
                <a:cs typeface="Arial" pitchFamily="34" charset="0"/>
              </a:rPr>
              <a:t> &amp; </a:t>
            </a:r>
            <a:r>
              <a:rPr lang="en-US" sz="1800" dirty="0">
                <a:solidFill>
                  <a:srgbClr val="000000"/>
                </a:solidFill>
                <a:latin typeface="-apple-system"/>
                <a:cs typeface="Arial" pitchFamily="34" charset="0"/>
              </a:rPr>
              <a:t>complete</a:t>
            </a:r>
            <a:r>
              <a:rPr lang="en-US" dirty="0">
                <a:solidFill>
                  <a:srgbClr val="000000"/>
                </a:solidFill>
                <a:latin typeface="Source Sans Pro"/>
                <a:cs typeface="Arial" pitchFamily="34" charset="0"/>
              </a:rPr>
              <a:t> methods. It also maintains a collection of </a:t>
            </a:r>
            <a:r>
              <a:rPr lang="en-US" sz="1800" dirty="0">
                <a:solidFill>
                  <a:srgbClr val="000000"/>
                </a:solidFill>
                <a:latin typeface="-apple-system"/>
                <a:cs typeface="Arial" pitchFamily="34" charset="0"/>
              </a:rPr>
              <a:t>observers[]</a:t>
            </a:r>
            <a:endParaRPr lang="en-IN" dirty="0"/>
          </a:p>
        </p:txBody>
      </p:sp>
      <p:sp>
        <p:nvSpPr>
          <p:cNvPr id="4" name="Rectangle 1"/>
          <p:cNvSpPr>
            <a:spLocks noGrp="1" noChangeArrowheads="1"/>
          </p:cNvSpPr>
          <p:nvPr>
            <p:ph type="title"/>
          </p:nvPr>
        </p:nvSpPr>
        <p:spPr bwMode="auto">
          <a:xfrm>
            <a:off x="1115616" y="836712"/>
            <a:ext cx="4078039" cy="41549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dirty="0" smtClean="0">
                <a:ln>
                  <a:noFill/>
                </a:ln>
                <a:solidFill>
                  <a:schemeClr val="tx1"/>
                </a:solidFill>
                <a:effectLst/>
                <a:latin typeface="Montserrat"/>
                <a:cs typeface="Arial" pitchFamily="34" charset="0"/>
              </a:rPr>
              <a:t>How does Subjects work</a:t>
            </a:r>
            <a:endParaRPr kumimoji="0" lang="en-US" sz="1200" b="1" i="0" u="none" strike="noStrike" cap="none" normalizeH="0" baseline="0" dirty="0" smtClean="0">
              <a:ln>
                <a:noFill/>
              </a:ln>
              <a:solidFill>
                <a:schemeClr val="tx1"/>
              </a:solidFill>
              <a:effectLst/>
              <a:latin typeface="Montserrat"/>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852936"/>
            <a:ext cx="5410200" cy="285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6659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340768"/>
            <a:ext cx="6196405" cy="4382301"/>
          </a:xfrm>
        </p:spPr>
        <p:txBody>
          <a:bodyPr/>
          <a:lstStyle/>
          <a:p>
            <a:r>
              <a:rPr lang="en-US" dirty="0"/>
              <a:t>In Angular, routing is typically configured using the Angular Router module, and it involves defining routes that map URLs to specific components. When users navigate to a different URL, Angular loads the associated component into the view, providing a seamless and responsive user experience</a:t>
            </a:r>
            <a:endParaRPr lang="en-IN" dirty="0"/>
          </a:p>
        </p:txBody>
      </p:sp>
    </p:spTree>
    <p:extLst>
      <p:ext uri="{BB962C8B-B14F-4D97-AF65-F5344CB8AC3E}">
        <p14:creationId xmlns:p14="http://schemas.microsoft.com/office/powerpoint/2010/main" val="1734812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1124744"/>
            <a:ext cx="573405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5275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08920"/>
            <a:ext cx="6965245" cy="1202485"/>
          </a:xfrm>
        </p:spPr>
        <p:txBody>
          <a:bodyPr>
            <a:normAutofit fontScale="90000"/>
          </a:bodyPr>
          <a:lstStyle/>
          <a:p>
            <a:r>
              <a:rPr lang="en-US" dirty="0"/>
              <a:t>Here are some real-time differences between Promises, Observables, and Subjects</a:t>
            </a:r>
            <a:endParaRPr lang="en-IN" dirty="0"/>
          </a:p>
        </p:txBody>
      </p:sp>
    </p:spTree>
    <p:extLst>
      <p:ext uri="{BB962C8B-B14F-4D97-AF65-F5344CB8AC3E}">
        <p14:creationId xmlns:p14="http://schemas.microsoft.com/office/powerpoint/2010/main" val="605269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Promises:</a:t>
            </a:r>
            <a:r>
              <a:rPr lang="en-US" dirty="0"/>
              <a:t/>
            </a:r>
            <a:br>
              <a:rPr lang="en-US" dirty="0"/>
            </a:br>
            <a:endParaRPr lang="en-IN" dirty="0"/>
          </a:p>
        </p:txBody>
      </p:sp>
      <p:sp>
        <p:nvSpPr>
          <p:cNvPr id="3" name="Content Placeholder 2"/>
          <p:cNvSpPr>
            <a:spLocks noGrp="1"/>
          </p:cNvSpPr>
          <p:nvPr>
            <p:ph idx="1"/>
          </p:nvPr>
        </p:nvSpPr>
        <p:spPr/>
        <p:txBody>
          <a:bodyPr/>
          <a:lstStyle/>
          <a:p>
            <a:r>
              <a:rPr lang="en-US" b="1" dirty="0" smtClean="0"/>
              <a:t>Use </a:t>
            </a:r>
            <a:r>
              <a:rPr lang="en-US" b="1" dirty="0"/>
              <a:t>Case:</a:t>
            </a:r>
            <a:r>
              <a:rPr lang="en-US" dirty="0"/>
              <a:t> Promises are ideal for handling single asynchronous operations that have a one-time resolution, such as fetching data from an API.</a:t>
            </a:r>
          </a:p>
          <a:p>
            <a:r>
              <a:rPr lang="en-US" b="1" dirty="0"/>
              <a:t>Example:</a:t>
            </a:r>
            <a:r>
              <a:rPr lang="en-US" dirty="0"/>
              <a:t> Suppose you're fetching user information from an API:</a:t>
            </a:r>
          </a:p>
          <a:p>
            <a:endParaRPr lang="en-IN" dirty="0"/>
          </a:p>
        </p:txBody>
      </p:sp>
    </p:spTree>
    <p:extLst>
      <p:ext uri="{BB962C8B-B14F-4D97-AF65-F5344CB8AC3E}">
        <p14:creationId xmlns:p14="http://schemas.microsoft.com/office/powerpoint/2010/main" val="3017529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1052736"/>
            <a:ext cx="5819775" cy="453650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6316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 Observables:</a:t>
            </a:r>
            <a:endParaRPr lang="en-IN" dirty="0"/>
          </a:p>
        </p:txBody>
      </p:sp>
      <p:sp>
        <p:nvSpPr>
          <p:cNvPr id="3" name="Content Placeholder 2"/>
          <p:cNvSpPr>
            <a:spLocks noGrp="1"/>
          </p:cNvSpPr>
          <p:nvPr>
            <p:ph idx="1"/>
          </p:nvPr>
        </p:nvSpPr>
        <p:spPr/>
        <p:txBody>
          <a:bodyPr/>
          <a:lstStyle/>
          <a:p>
            <a:r>
              <a:rPr lang="en-US" b="1" dirty="0"/>
              <a:t>Use Case:</a:t>
            </a:r>
            <a:r>
              <a:rPr lang="en-US" dirty="0"/>
              <a:t> Observables are suitable for handling continuous streams of data or events over time, such as real-time updates in a chat application.</a:t>
            </a:r>
          </a:p>
          <a:p>
            <a:r>
              <a:rPr lang="en-US" b="1" dirty="0"/>
              <a:t>Example:</a:t>
            </a:r>
            <a:r>
              <a:rPr lang="en-US" dirty="0"/>
              <a:t> Imagine you have a chat application that receives messages in real-time:</a:t>
            </a:r>
          </a:p>
          <a:p>
            <a:endParaRPr lang="en-IN" dirty="0"/>
          </a:p>
        </p:txBody>
      </p:sp>
    </p:spTree>
    <p:extLst>
      <p:ext uri="{BB962C8B-B14F-4D97-AF65-F5344CB8AC3E}">
        <p14:creationId xmlns:p14="http://schemas.microsoft.com/office/powerpoint/2010/main" val="1995091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1885950"/>
            <a:ext cx="59626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162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Subjects:</a:t>
            </a:r>
            <a:endParaRPr lang="en-IN" dirty="0"/>
          </a:p>
        </p:txBody>
      </p:sp>
      <p:sp>
        <p:nvSpPr>
          <p:cNvPr id="3" name="Content Placeholder 2"/>
          <p:cNvSpPr>
            <a:spLocks noGrp="1"/>
          </p:cNvSpPr>
          <p:nvPr>
            <p:ph idx="1"/>
          </p:nvPr>
        </p:nvSpPr>
        <p:spPr/>
        <p:txBody>
          <a:bodyPr/>
          <a:lstStyle/>
          <a:p>
            <a:r>
              <a:rPr lang="en-US" b="1" dirty="0"/>
              <a:t>Use Case:</a:t>
            </a:r>
            <a:r>
              <a:rPr lang="en-US" dirty="0"/>
              <a:t> Subjects are like a bridge between Promises and Observables. They can multicast values to multiple subscribers and are often used when you need to share a single source of data among multiple consumers.</a:t>
            </a:r>
          </a:p>
          <a:p>
            <a:r>
              <a:rPr lang="en-US" b="1" dirty="0"/>
              <a:t>Example:</a:t>
            </a:r>
            <a:r>
              <a:rPr lang="en-US" dirty="0"/>
              <a:t> Consider an application where multiple components need to access and update shared data:</a:t>
            </a:r>
          </a:p>
          <a:p>
            <a:endParaRPr lang="en-IN" dirty="0"/>
          </a:p>
        </p:txBody>
      </p:sp>
    </p:spTree>
    <p:extLst>
      <p:ext uri="{BB962C8B-B14F-4D97-AF65-F5344CB8AC3E}">
        <p14:creationId xmlns:p14="http://schemas.microsoft.com/office/powerpoint/2010/main" val="29872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124744"/>
            <a:ext cx="6115050"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19672" y="4773051"/>
            <a:ext cx="5760640" cy="1200329"/>
          </a:xfrm>
          <a:prstGeom prst="rect">
            <a:avLst/>
          </a:prstGeom>
          <a:noFill/>
        </p:spPr>
        <p:txBody>
          <a:bodyPr wrap="square" rtlCol="0">
            <a:spAutoFit/>
          </a:bodyPr>
          <a:lstStyle/>
          <a:p>
            <a:r>
              <a:rPr lang="en-US" dirty="0"/>
              <a:t>In this example, both Subscriber 1 and Subscriber 2 receive the same data when it's emitted, making Subjects useful for sharing data among different parts of an application.</a:t>
            </a:r>
            <a:endParaRPr lang="en-IN" dirty="0"/>
          </a:p>
        </p:txBody>
      </p:sp>
    </p:spTree>
    <p:extLst>
      <p:ext uri="{BB962C8B-B14F-4D97-AF65-F5344CB8AC3E}">
        <p14:creationId xmlns:p14="http://schemas.microsoft.com/office/powerpoint/2010/main" val="4142436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Content Placeholder 2"/>
          <p:cNvSpPr>
            <a:spLocks noGrp="1"/>
          </p:cNvSpPr>
          <p:nvPr>
            <p:ph idx="1"/>
          </p:nvPr>
        </p:nvSpPr>
        <p:spPr/>
        <p:txBody>
          <a:bodyPr/>
          <a:lstStyle/>
          <a:p>
            <a:r>
              <a:rPr lang="en-US" b="1" dirty="0"/>
              <a:t>Promises:</a:t>
            </a:r>
            <a:r>
              <a:rPr lang="en-US" dirty="0"/>
              <a:t> Used for doing something that takes time and will give you one result.</a:t>
            </a:r>
          </a:p>
          <a:p>
            <a:r>
              <a:rPr lang="en-US" b="1" dirty="0"/>
              <a:t>Example: </a:t>
            </a:r>
            <a:r>
              <a:rPr lang="en-US" dirty="0"/>
              <a:t>Making an HTTP request to a server to fetch a single piece of information, like retrieving a weather forecast for a specific location. You make the request, wait for the response, and once you receive it, you have the weather forecast.</a:t>
            </a:r>
          </a:p>
        </p:txBody>
      </p:sp>
    </p:spTree>
    <p:extLst>
      <p:ext uri="{BB962C8B-B14F-4D97-AF65-F5344CB8AC3E}">
        <p14:creationId xmlns:p14="http://schemas.microsoft.com/office/powerpoint/2010/main" val="2301578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Observables:</a:t>
            </a:r>
            <a:r>
              <a:rPr lang="en-US" dirty="0"/>
              <a:t> Used for watching something that changes over time and may give you many results (like watching a live sports game with multiple updates).</a:t>
            </a:r>
          </a:p>
          <a:p>
            <a:r>
              <a:rPr lang="en-US" b="1" dirty="0"/>
              <a:t>Subjects:</a:t>
            </a:r>
            <a:r>
              <a:rPr lang="en-US" dirty="0"/>
              <a:t> Used for sharing updates with many people at once, like sending a message to a group chat.</a:t>
            </a:r>
          </a:p>
        </p:txBody>
      </p:sp>
    </p:spTree>
    <p:extLst>
      <p:ext uri="{BB962C8B-B14F-4D97-AF65-F5344CB8AC3E}">
        <p14:creationId xmlns:p14="http://schemas.microsoft.com/office/powerpoint/2010/main" val="107094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do we </a:t>
            </a:r>
            <a:r>
              <a:rPr lang="en-US" dirty="0"/>
              <a:t>need a </a:t>
            </a:r>
            <a:r>
              <a:rPr lang="en-US" dirty="0" smtClean="0"/>
              <a:t>router ?</a:t>
            </a:r>
            <a:endParaRPr lang="en-IN" dirty="0"/>
          </a:p>
        </p:txBody>
      </p:sp>
      <p:sp>
        <p:nvSpPr>
          <p:cNvPr id="3" name="Content Placeholder 2"/>
          <p:cNvSpPr>
            <a:spLocks noGrp="1"/>
          </p:cNvSpPr>
          <p:nvPr>
            <p:ph idx="1"/>
          </p:nvPr>
        </p:nvSpPr>
        <p:spPr/>
        <p:txBody>
          <a:bodyPr/>
          <a:lstStyle/>
          <a:p>
            <a:r>
              <a:rPr lang="en-IN" b="1" dirty="0"/>
              <a:t>Multi-Page Feeling in a Single-Page Application (SPA</a:t>
            </a:r>
            <a:r>
              <a:rPr lang="en-IN" b="1" dirty="0" smtClean="0"/>
              <a:t>):</a:t>
            </a:r>
            <a:r>
              <a:rPr lang="en-US" dirty="0"/>
              <a:t>Most modern web applications are built as SPAs, where the entire page is not reloaded when navigating between views or pages. Instead, only the content that changes is updated.</a:t>
            </a:r>
            <a:endParaRPr lang="en-IN" dirty="0"/>
          </a:p>
          <a:p>
            <a:r>
              <a:rPr lang="en-IN" b="1" dirty="0"/>
              <a:t>URL-Based </a:t>
            </a:r>
            <a:r>
              <a:rPr lang="en-IN" b="1" dirty="0" smtClean="0"/>
              <a:t>Navigation</a:t>
            </a:r>
            <a:r>
              <a:rPr lang="en-IN" dirty="0" smtClean="0"/>
              <a:t>:</a:t>
            </a:r>
            <a:r>
              <a:rPr lang="en-US" dirty="0"/>
              <a:t>A router helps in mapping URLs to specific views or components in your application</a:t>
            </a:r>
            <a:endParaRPr lang="en-IN" dirty="0" smtClean="0"/>
          </a:p>
          <a:p>
            <a:endParaRPr lang="en-IN" dirty="0"/>
          </a:p>
        </p:txBody>
      </p:sp>
    </p:spTree>
    <p:extLst>
      <p:ext uri="{BB962C8B-B14F-4D97-AF65-F5344CB8AC3E}">
        <p14:creationId xmlns:p14="http://schemas.microsoft.com/office/powerpoint/2010/main" val="64525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Topics </a:t>
            </a:r>
            <a:endParaRPr lang="en-IN" dirty="0"/>
          </a:p>
        </p:txBody>
      </p:sp>
      <p:sp>
        <p:nvSpPr>
          <p:cNvPr id="3" name="Content Placeholder 2"/>
          <p:cNvSpPr>
            <a:spLocks noGrp="1"/>
          </p:cNvSpPr>
          <p:nvPr>
            <p:ph idx="1"/>
          </p:nvPr>
        </p:nvSpPr>
        <p:spPr/>
        <p:txBody>
          <a:bodyPr/>
          <a:lstStyle/>
          <a:p>
            <a:r>
              <a:rPr lang="en-US" dirty="0"/>
              <a:t>Setting up and Loading Routes </a:t>
            </a:r>
            <a:endParaRPr lang="en-US" dirty="0" smtClean="0"/>
          </a:p>
          <a:p>
            <a:r>
              <a:rPr lang="en-US" dirty="0" smtClean="0"/>
              <a:t>Navigating with Router Links </a:t>
            </a:r>
          </a:p>
          <a:p>
            <a:r>
              <a:rPr lang="en-US" dirty="0" smtClean="0"/>
              <a:t>Understanding Navigation Paths </a:t>
            </a:r>
          </a:p>
          <a:p>
            <a:endParaRPr lang="en-IN" dirty="0"/>
          </a:p>
        </p:txBody>
      </p:sp>
    </p:spTree>
    <p:extLst>
      <p:ext uri="{BB962C8B-B14F-4D97-AF65-F5344CB8AC3E}">
        <p14:creationId xmlns:p14="http://schemas.microsoft.com/office/powerpoint/2010/main" val="166399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Relative </a:t>
            </a:r>
            <a:r>
              <a:rPr lang="en-US" b="1" dirty="0" smtClean="0"/>
              <a:t>vs </a:t>
            </a:r>
            <a:r>
              <a:rPr lang="en-US" b="1" dirty="0"/>
              <a:t>Absolute </a:t>
            </a:r>
            <a:r>
              <a:rPr lang="en-US" b="1" dirty="0" smtClean="0"/>
              <a:t>Path</a:t>
            </a:r>
            <a:endParaRPr lang="en-IN" dirty="0"/>
          </a:p>
        </p:txBody>
      </p:sp>
      <p:sp>
        <p:nvSpPr>
          <p:cNvPr id="3" name="Content Placeholder 2"/>
          <p:cNvSpPr>
            <a:spLocks noGrp="1"/>
          </p:cNvSpPr>
          <p:nvPr>
            <p:ph idx="1"/>
          </p:nvPr>
        </p:nvSpPr>
        <p:spPr/>
        <p:txBody>
          <a:bodyPr/>
          <a:lstStyle/>
          <a:p>
            <a:r>
              <a:rPr lang="en-US" b="1" dirty="0"/>
              <a:t>Relative Path</a:t>
            </a:r>
            <a:r>
              <a:rPr lang="en-US" dirty="0"/>
              <a:t>: Describes a location or route based on the current context or location, typically shorter, and doesn't start from the root.</a:t>
            </a:r>
          </a:p>
          <a:p>
            <a:r>
              <a:rPr lang="en-US" b="1" dirty="0"/>
              <a:t>Absolute Path</a:t>
            </a:r>
            <a:r>
              <a:rPr lang="en-US" dirty="0"/>
              <a:t>: Specifies a location or route starting from the root or the very beginning, typically longer and complete.</a:t>
            </a:r>
          </a:p>
        </p:txBody>
      </p:sp>
    </p:spTree>
    <p:extLst>
      <p:ext uri="{BB962C8B-B14F-4D97-AF65-F5344CB8AC3E}">
        <p14:creationId xmlns:p14="http://schemas.microsoft.com/office/powerpoint/2010/main" val="166399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340768"/>
            <a:ext cx="6196405" cy="4382301"/>
          </a:xfrm>
        </p:spPr>
        <p:txBody>
          <a:bodyPr/>
          <a:lstStyle/>
          <a:p>
            <a:r>
              <a:rPr lang="en-US" dirty="0"/>
              <a:t>Examples</a:t>
            </a:r>
            <a:r>
              <a:rPr lang="en-US" dirty="0" smtClean="0"/>
              <a:t>: Relative Path</a:t>
            </a:r>
          </a:p>
          <a:p>
            <a:endParaRPr lang="en-US" dirty="0"/>
          </a:p>
          <a:p>
            <a:r>
              <a:rPr lang="en-US" dirty="0" smtClean="0"/>
              <a:t>./</a:t>
            </a:r>
            <a:r>
              <a:rPr lang="en-US" dirty="0"/>
              <a:t>home - This specifies a route relative to the current location, such as navigating to a "home" route from the current route.</a:t>
            </a:r>
          </a:p>
          <a:p>
            <a:r>
              <a:rPr lang="en-US" dirty="0"/>
              <a:t>../about - This specifies a route that goes up one level in the route hierarchy and then navigates to the "about" route.</a:t>
            </a:r>
          </a:p>
          <a:p>
            <a:endParaRPr lang="en-IN" dirty="0"/>
          </a:p>
        </p:txBody>
      </p:sp>
    </p:spTree>
    <p:extLst>
      <p:ext uri="{BB962C8B-B14F-4D97-AF65-F5344CB8AC3E}">
        <p14:creationId xmlns:p14="http://schemas.microsoft.com/office/powerpoint/2010/main" val="166399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268760"/>
            <a:ext cx="6196405" cy="4454309"/>
          </a:xfrm>
        </p:spPr>
        <p:txBody>
          <a:bodyPr/>
          <a:lstStyle/>
          <a:p>
            <a:r>
              <a:rPr lang="en-US" dirty="0"/>
              <a:t>Examples</a:t>
            </a:r>
            <a:r>
              <a:rPr lang="en-US" dirty="0" smtClean="0"/>
              <a:t>: Absolute Path</a:t>
            </a:r>
          </a:p>
          <a:p>
            <a:endParaRPr lang="en-US" dirty="0"/>
          </a:p>
          <a:p>
            <a:r>
              <a:rPr lang="en-US" dirty="0" smtClean="0"/>
              <a:t>/</a:t>
            </a:r>
            <a:r>
              <a:rPr lang="en-US" dirty="0"/>
              <a:t>home - This specifies an absolute route starting from the root of the application, navigating directly to the "home" route.</a:t>
            </a:r>
          </a:p>
          <a:p>
            <a:r>
              <a:rPr lang="en-US" dirty="0"/>
              <a:t>/products/item - This specifies an absolute route to a deeply nested "item" route, starting from the root.</a:t>
            </a:r>
          </a:p>
          <a:p>
            <a:endParaRPr lang="en-IN" dirty="0"/>
          </a:p>
        </p:txBody>
      </p:sp>
    </p:spTree>
    <p:extLst>
      <p:ext uri="{BB962C8B-B14F-4D97-AF65-F5344CB8AC3E}">
        <p14:creationId xmlns:p14="http://schemas.microsoft.com/office/powerpoint/2010/main" val="16639945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2528</TotalTime>
  <Words>1993</Words>
  <Application>Microsoft Office PowerPoint</Application>
  <PresentationFormat>On-screen Show (4:3)</PresentationFormat>
  <Paragraphs>120</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Pushpin</vt:lpstr>
      <vt:lpstr>Changing Pages with Routing</vt:lpstr>
      <vt:lpstr>What is Routing in Angular?</vt:lpstr>
      <vt:lpstr>PowerPoint Presentation</vt:lpstr>
      <vt:lpstr>PowerPoint Presentation</vt:lpstr>
      <vt:lpstr>why do we need a router ?</vt:lpstr>
      <vt:lpstr>Topics </vt:lpstr>
      <vt:lpstr>Relative vs Absolute Path</vt:lpstr>
      <vt:lpstr>PowerPoint Presentation</vt:lpstr>
      <vt:lpstr>PowerPoint Presentation</vt:lpstr>
      <vt:lpstr>PowerPoint Presentation</vt:lpstr>
      <vt:lpstr>Route Guards</vt:lpstr>
      <vt:lpstr>Use case of Route Guards</vt:lpstr>
      <vt:lpstr>Types of Route Guards </vt:lpstr>
      <vt:lpstr>How to Create a Route Guard</vt:lpstr>
      <vt:lpstr>CanActivate Route Guards</vt:lpstr>
      <vt:lpstr>PowerPoint Presentation</vt:lpstr>
      <vt:lpstr>CanActivateChild Guards</vt:lpstr>
      <vt:lpstr>CanDeactivate Guards</vt:lpstr>
      <vt:lpstr>Resolve Guards</vt:lpstr>
      <vt:lpstr>Here's an example scenario: </vt:lpstr>
      <vt:lpstr>Navigating Events in Angular</vt:lpstr>
      <vt:lpstr>Observables</vt:lpstr>
      <vt:lpstr>PowerPoint Presentation</vt:lpstr>
      <vt:lpstr>PowerPoint Presentation</vt:lpstr>
      <vt:lpstr>PowerPoint Presentation</vt:lpstr>
      <vt:lpstr>Button Click Events:</vt:lpstr>
      <vt:lpstr>PowerPoint Presentation</vt:lpstr>
      <vt:lpstr>HTTP Requests:</vt:lpstr>
      <vt:lpstr>PowerPoint Presentation</vt:lpstr>
      <vt:lpstr>Promise:</vt:lpstr>
      <vt:lpstr>PowerPoint Presentation</vt:lpstr>
      <vt:lpstr>1. Creating a Promise</vt:lpstr>
      <vt:lpstr>PowerPoint Presentation</vt:lpstr>
      <vt:lpstr>2. Consuming a Promise </vt:lpstr>
      <vt:lpstr>PowerPoint Presentation</vt:lpstr>
      <vt:lpstr>3. Chaining Promises </vt:lpstr>
      <vt:lpstr>PowerPoint Presentation</vt:lpstr>
      <vt:lpstr>Subject:</vt:lpstr>
      <vt:lpstr>How does Subjects work</vt:lpstr>
      <vt:lpstr>PowerPoint Presentation</vt:lpstr>
      <vt:lpstr>Here are some real-time differences between Promises, Observables, and Subjects</vt:lpstr>
      <vt:lpstr>1. Promises: </vt:lpstr>
      <vt:lpstr>PowerPoint Presentation</vt:lpstr>
      <vt:lpstr>2. Observables:</vt:lpstr>
      <vt:lpstr>PowerPoint Presentation</vt:lpstr>
      <vt:lpstr>3. Subjects:</vt:lpstr>
      <vt:lpstr>PowerPoint Presentation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 and Dependency Injection</dc:title>
  <dc:creator>Admin1</dc:creator>
  <cp:lastModifiedBy>Admin1</cp:lastModifiedBy>
  <cp:revision>50</cp:revision>
  <dcterms:created xsi:type="dcterms:W3CDTF">2023-08-28T18:53:38Z</dcterms:created>
  <dcterms:modified xsi:type="dcterms:W3CDTF">2023-09-26T04:39:19Z</dcterms:modified>
</cp:coreProperties>
</file>