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72" r:id="rId14"/>
    <p:sldId id="273" r:id="rId15"/>
    <p:sldId id="262" r:id="rId16"/>
    <p:sldId id="260" r:id="rId17"/>
    <p:sldId id="263" r:id="rId18"/>
    <p:sldId id="261" r:id="rId19"/>
    <p:sldId id="274" r:id="rId20"/>
    <p:sldId id="275" r:id="rId21"/>
    <p:sldId id="281" r:id="rId22"/>
    <p:sldId id="276" r:id="rId23"/>
    <p:sldId id="277" r:id="rId24"/>
    <p:sldId id="278" r:id="rId25"/>
    <p:sldId id="279" r:id="rId26"/>
    <p:sldId id="280" r:id="rId27"/>
    <p:sldId id="282" r:id="rId28"/>
    <p:sldId id="283" r:id="rId29"/>
    <p:sldId id="357" r:id="rId30"/>
    <p:sldId id="358" r:id="rId31"/>
    <p:sldId id="284" r:id="rId32"/>
    <p:sldId id="285" r:id="rId33"/>
    <p:sldId id="286" r:id="rId34"/>
    <p:sldId id="287" r:id="rId35"/>
    <p:sldId id="289" r:id="rId36"/>
    <p:sldId id="288" r:id="rId37"/>
    <p:sldId id="291" r:id="rId38"/>
    <p:sldId id="290" r:id="rId39"/>
    <p:sldId id="292" r:id="rId40"/>
    <p:sldId id="293" r:id="rId41"/>
    <p:sldId id="295" r:id="rId42"/>
    <p:sldId id="294" r:id="rId43"/>
    <p:sldId id="296" r:id="rId44"/>
    <p:sldId id="297" r:id="rId45"/>
    <p:sldId id="299" r:id="rId46"/>
    <p:sldId id="300" r:id="rId47"/>
    <p:sldId id="302" r:id="rId48"/>
    <p:sldId id="301" r:id="rId49"/>
    <p:sldId id="303" r:id="rId50"/>
    <p:sldId id="304" r:id="rId51"/>
    <p:sldId id="305" r:id="rId52"/>
    <p:sldId id="306" r:id="rId53"/>
    <p:sldId id="307" r:id="rId54"/>
    <p:sldId id="308" r:id="rId55"/>
    <p:sldId id="309" r:id="rId56"/>
    <p:sldId id="310" r:id="rId57"/>
    <p:sldId id="311" r:id="rId58"/>
    <p:sldId id="298" r:id="rId59"/>
    <p:sldId id="312" r:id="rId60"/>
    <p:sldId id="313" r:id="rId61"/>
    <p:sldId id="314" r:id="rId62"/>
    <p:sldId id="315" r:id="rId63"/>
    <p:sldId id="317" r:id="rId64"/>
    <p:sldId id="316"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67F39-6D96-40FA-A934-2C7DBF9D27C5}" type="datetimeFigureOut">
              <a:rPr lang="en-US" smtClean="0"/>
              <a:pPr/>
              <a:t>11/2/2023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72718-CF19-4E50-9484-6F3716063C3D}" type="slidenum">
              <a:rPr lang="en-IN" smtClean="0"/>
              <a:pPr/>
              <a:t>‹#›</a:t>
            </a:fld>
            <a:endParaRPr lang="en-IN"/>
          </a:p>
        </p:txBody>
      </p:sp>
    </p:spTree>
    <p:extLst>
      <p:ext uri="{BB962C8B-B14F-4D97-AF65-F5344CB8AC3E}">
        <p14:creationId xmlns:p14="http://schemas.microsoft.com/office/powerpoint/2010/main" val="310109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572718-CF19-4E50-9484-6F3716063C3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572718-CF19-4E50-9484-6F3716063C3D}" type="slidenum">
              <a:rPr lang="en-IN" smtClean="0"/>
              <a:pPr/>
              <a:t>41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BEE6BE-2148-4EE3-9CD9-F2536AC4612B}" type="datetimeFigureOut">
              <a:rPr lang="en-US" smtClean="0"/>
              <a:pPr/>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BEE6BE-2148-4EE3-9CD9-F2536AC4612B}" type="datetimeFigureOut">
              <a:rPr lang="en-US" smtClean="0"/>
              <a:pPr/>
              <a:t>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BEE6BE-2148-4EE3-9CD9-F2536AC4612B}" type="datetimeFigureOut">
              <a:rPr lang="en-US" smtClean="0"/>
              <a:pPr/>
              <a:t>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BEE6BE-2148-4EE3-9CD9-F2536AC4612B}" type="datetimeFigureOut">
              <a:rPr lang="en-US" smtClean="0"/>
              <a:pPr/>
              <a:t>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BEE6BE-2148-4EE3-9CD9-F2536AC4612B}" type="datetimeFigureOut">
              <a:rPr lang="en-US" smtClean="0"/>
              <a:pPr/>
              <a:t>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EE6BE-2148-4EE3-9CD9-F2536AC4612B}" type="datetimeFigureOut">
              <a:rPr lang="en-US" smtClean="0"/>
              <a:pPr/>
              <a:t>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EE6BE-2148-4EE3-9CD9-F2536AC4612B}" type="datetimeFigureOut">
              <a:rPr lang="en-US" smtClean="0"/>
              <a:pPr/>
              <a:t>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EE6BE-2148-4EE3-9CD9-F2536AC4612B}" type="datetimeFigureOut">
              <a:rPr lang="en-US" smtClean="0"/>
              <a:pPr/>
              <a:t>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2F9C9-8CA1-45BF-9BB0-E9F9223C5DE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EE6BE-2148-4EE3-9CD9-F2536AC4612B}" type="datetimeFigureOut">
              <a:rPr lang="en-US" smtClean="0"/>
              <a:pPr/>
              <a:t>11/2/2023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2F9C9-8CA1-45BF-9BB0-E9F9223C5DE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80/swagger-ui/index.html" TargetMode="External"/><Relationship Id="rId2" Type="http://schemas.openxmlformats.org/officeDocument/2006/relationships/hyperlink" Target="https://springdoc.org/"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of Webservices</a:t>
            </a:r>
            <a:endParaRPr lang="en-IN" dirty="0"/>
          </a:p>
        </p:txBody>
      </p:sp>
      <p:sp>
        <p:nvSpPr>
          <p:cNvPr id="3" name="Subtitle 2"/>
          <p:cNvSpPr>
            <a:spLocks noGrp="1"/>
          </p:cNvSpPr>
          <p:nvPr>
            <p:ph type="subTitle" idx="1"/>
          </p:nvPr>
        </p:nvSpPr>
        <p:spPr>
          <a:xfrm>
            <a:off x="1371600" y="3886200"/>
            <a:ext cx="6400800" cy="900122"/>
          </a:xfrm>
        </p:spPr>
        <p:txBody>
          <a:bodyPr/>
          <a:lstStyle/>
          <a:p>
            <a:r>
              <a:rPr lang="en-IN" dirty="0" smtClean="0"/>
              <a:t>Service delivered over the web?</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910064" y="1714488"/>
            <a:ext cx="6565966" cy="3596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Service - W3C definition</a:t>
            </a:r>
            <a:endParaRPr lang="en-IN" dirty="0"/>
          </a:p>
        </p:txBody>
      </p:sp>
      <p:sp>
        <p:nvSpPr>
          <p:cNvPr id="3" name="Content Placeholder 2"/>
          <p:cNvSpPr>
            <a:spLocks noGrp="1"/>
          </p:cNvSpPr>
          <p:nvPr>
            <p:ph idx="1"/>
          </p:nvPr>
        </p:nvSpPr>
        <p:spPr>
          <a:xfrm>
            <a:off x="457200" y="3000372"/>
            <a:ext cx="8229600" cy="3125791"/>
          </a:xfrm>
        </p:spPr>
        <p:txBody>
          <a:bodyPr>
            <a:normAutofit lnSpcReduction="10000"/>
          </a:bodyPr>
          <a:lstStyle/>
          <a:p>
            <a:pPr>
              <a:buNone/>
            </a:pPr>
            <a:r>
              <a:rPr lang="en-IN" dirty="0" smtClean="0"/>
              <a:t>3 Keys </a:t>
            </a:r>
          </a:p>
          <a:p>
            <a:r>
              <a:rPr lang="en-IN" dirty="0" smtClean="0"/>
              <a:t>Designed for machine-to-machine (or application-to-application) interaction </a:t>
            </a:r>
          </a:p>
          <a:p>
            <a:r>
              <a:rPr lang="en-IN" dirty="0" smtClean="0"/>
              <a:t>Should be interoperable - Not platform dependent</a:t>
            </a:r>
          </a:p>
          <a:p>
            <a:r>
              <a:rPr lang="en-IN" dirty="0" smtClean="0"/>
              <a:t> Should allow communication over a network</a:t>
            </a:r>
            <a:endParaRPr lang="en-IN" dirty="0"/>
          </a:p>
        </p:txBody>
      </p:sp>
      <p:sp>
        <p:nvSpPr>
          <p:cNvPr id="4" name="Rectangle 3"/>
          <p:cNvSpPr/>
          <p:nvPr/>
        </p:nvSpPr>
        <p:spPr>
          <a:xfrm>
            <a:off x="571472" y="1500174"/>
            <a:ext cx="7929618" cy="1143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Software system designed to support interoperable machine-to-machine interaction over a network</a:t>
            </a:r>
          </a:p>
          <a:p>
            <a:pPr algn="ct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a:t>
            </a:r>
            <a:endParaRPr lang="en-IN" dirty="0"/>
          </a:p>
        </p:txBody>
      </p:sp>
      <p:sp>
        <p:nvSpPr>
          <p:cNvPr id="4" name="Rectangle 3"/>
          <p:cNvSpPr/>
          <p:nvPr/>
        </p:nvSpPr>
        <p:spPr>
          <a:xfrm>
            <a:off x="714348" y="1643050"/>
            <a:ext cx="7643866" cy="857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How does data exchange between applications take place?</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1428728" y="3000372"/>
            <a:ext cx="6124575" cy="339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can we make web services platform independent?</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2028825" y="2267744"/>
            <a:ext cx="5086350" cy="319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Request &amp; Response Format</a:t>
            </a: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1511114" y="1600200"/>
            <a:ext cx="6121771"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https://www.makemytrip.com/flights/chennai-new_delhi-cheap-airtickets.html</a:t>
            </a:r>
            <a:endParaRPr lang="en-IN" sz="2400"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50667"/>
            <a:ext cx="8229600" cy="44250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IN" b="1" dirty="0" smtClean="0"/>
              <a:t>Types of Web Services</a:t>
            </a:r>
            <a:br>
              <a:rPr lang="en-IN" b="1" dirty="0" smtClean="0"/>
            </a:br>
            <a:endParaRPr lang="en-IN" dirty="0"/>
          </a:p>
        </p:txBody>
      </p:sp>
      <p:sp>
        <p:nvSpPr>
          <p:cNvPr id="3" name="Content Placeholder 2"/>
          <p:cNvSpPr>
            <a:spLocks noGrp="1"/>
          </p:cNvSpPr>
          <p:nvPr>
            <p:ph idx="1"/>
          </p:nvPr>
        </p:nvSpPr>
        <p:spPr>
          <a:xfrm>
            <a:off x="457200" y="1214422"/>
            <a:ext cx="8229600" cy="4911741"/>
          </a:xfrm>
        </p:spPr>
        <p:txBody>
          <a:bodyPr>
            <a:normAutofit fontScale="85000" lnSpcReduction="10000"/>
          </a:bodyPr>
          <a:lstStyle/>
          <a:p>
            <a:pPr>
              <a:buNone/>
            </a:pPr>
            <a:r>
              <a:rPr lang="en-IN" dirty="0" smtClean="0"/>
              <a:t>There </a:t>
            </a:r>
            <a:r>
              <a:rPr lang="en-IN" dirty="0"/>
              <a:t>are two types of web services.</a:t>
            </a:r>
          </a:p>
          <a:p>
            <a:r>
              <a:rPr lang="en-IN" dirty="0"/>
              <a:t>SOAP: SOAP stands for Simple Object Access Protocol. SOAP is an XML based industry standard protocol for designing and developing web services. Since it’s XML based, it’s platform and language independent. So our server can be based on JAVA and client can be on .NET, PHP etc. and vice versa.</a:t>
            </a:r>
          </a:p>
          <a:p>
            <a:r>
              <a:rPr lang="en-IN" dirty="0"/>
              <a:t>REST: REST is an architectural style for developing web services. It’s getting popularity recently because it has small learning curve when compared to SOAP. Resources are core concepts of Restful web services and they are uniquely identified by their URIs.</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Medium- HTTP</a:t>
            </a:r>
          </a:p>
          <a:p>
            <a:r>
              <a:rPr lang="en-IN" dirty="0" smtClean="0"/>
              <a:t>Format – XML, JSON ..etc</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b="1" dirty="0" smtClean="0"/>
              <a:t>Java Web Services</a:t>
            </a:r>
            <a:br>
              <a:rPr lang="en-IN" b="1" dirty="0" smtClean="0"/>
            </a:br>
            <a:endParaRPr lang="en-IN" dirty="0"/>
          </a:p>
        </p:txBody>
      </p:sp>
      <p:sp>
        <p:nvSpPr>
          <p:cNvPr id="3" name="Content Placeholder 2"/>
          <p:cNvSpPr>
            <a:spLocks noGrp="1"/>
          </p:cNvSpPr>
          <p:nvPr>
            <p:ph idx="1"/>
          </p:nvPr>
        </p:nvSpPr>
        <p:spPr>
          <a:xfrm>
            <a:off x="457200" y="1285860"/>
            <a:ext cx="8229600" cy="4840303"/>
          </a:xfrm>
        </p:spPr>
        <p:txBody>
          <a:bodyPr>
            <a:normAutofit fontScale="92500" lnSpcReduction="20000"/>
          </a:bodyPr>
          <a:lstStyle/>
          <a:p>
            <a:r>
              <a:rPr lang="en-IN" dirty="0" smtClean="0"/>
              <a:t>Java </a:t>
            </a:r>
            <a:r>
              <a:rPr lang="en-IN" dirty="0"/>
              <a:t>provides it’s own API to create both SOAP as well as REST web services.</a:t>
            </a:r>
          </a:p>
          <a:p>
            <a:r>
              <a:rPr lang="en-IN" dirty="0"/>
              <a:t>JAX-WS: JAX-WS stands for Java API for XML Web Services. JAX-WS is XML based Java API to build web services server and client application.</a:t>
            </a:r>
          </a:p>
          <a:p>
            <a:r>
              <a:rPr lang="en-IN" dirty="0"/>
              <a:t>JAX-RS: Java API for RESTful Web Services (JAX-RS) is the Java API for creating REST web services. JAX-RS uses annotations to simplify the development and deployment of web services.</a:t>
            </a:r>
          </a:p>
          <a:p>
            <a:pPr>
              <a:buNone/>
            </a:pPr>
            <a:r>
              <a:rPr lang="en-IN" dirty="0" smtClean="0"/>
              <a:t>	 </a:t>
            </a:r>
            <a:r>
              <a:rPr lang="en-IN" sz="2300" dirty="0" smtClean="0"/>
              <a:t>Both </a:t>
            </a:r>
            <a:r>
              <a:rPr lang="en-IN" sz="2300" dirty="0"/>
              <a:t>of these APIs are part of standard JDK installation, so we don’t need to add any jars to work with them. Both of these APIs use annotations very heavily.</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a:t>
            </a:r>
            <a:endParaRPr lang="en-IN" dirty="0"/>
          </a:p>
        </p:txBody>
      </p:sp>
      <p:sp>
        <p:nvSpPr>
          <p:cNvPr id="4" name="Rectangle 3"/>
          <p:cNvSpPr/>
          <p:nvPr/>
        </p:nvSpPr>
        <p:spPr>
          <a:xfrm>
            <a:off x="857224" y="2214554"/>
            <a:ext cx="7572428" cy="785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Representational State Transfer</a:t>
            </a:r>
            <a:endParaRPr lang="en-I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Rectangle 4"/>
          <p:cNvSpPr/>
          <p:nvPr/>
        </p:nvSpPr>
        <p:spPr>
          <a:xfrm>
            <a:off x="785786" y="4000504"/>
            <a:ext cx="7572428" cy="1071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REST is a style of software architecture for distributed hypermedia systems</a:t>
            </a:r>
            <a:endParaRPr lang="en-IN"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a Web Service</a:t>
            </a:r>
            <a:br>
              <a:rPr lang="en-IN" b="1" dirty="0"/>
            </a:br>
            <a:endParaRPr lang="en-IN" dirty="0"/>
          </a:p>
        </p:txBody>
      </p:sp>
      <p:sp>
        <p:nvSpPr>
          <p:cNvPr id="3" name="Content Placeholder 2"/>
          <p:cNvSpPr>
            <a:spLocks noGrp="1"/>
          </p:cNvSpPr>
          <p:nvPr>
            <p:ph idx="1"/>
          </p:nvPr>
        </p:nvSpPr>
        <p:spPr/>
        <p:txBody>
          <a:bodyPr/>
          <a:lstStyle/>
          <a:p>
            <a:r>
              <a:rPr lang="en-IN" dirty="0"/>
              <a:t>In simple words, services that can be accessed over network are called web services. So how does it differ from web application, they are also services that are accessed over network. There are few attributes that clarifies this difference.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323975" y="1500174"/>
            <a:ext cx="6496050" cy="3553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Following are some common HTTP response codes along with their meanings, that we will encounter when working with the WP REST API and their meanings:</a:t>
            </a:r>
          </a:p>
          <a:p>
            <a:r>
              <a:rPr lang="en-IN" dirty="0"/>
              <a:t>200 – OK: Means that the request has been completed successfully and the server has returned the response. Usually returned after a successful GET request.</a:t>
            </a:r>
            <a:br>
              <a:rPr lang="en-IN" dirty="0"/>
            </a:br>
            <a:r>
              <a:rPr lang="en-IN" dirty="0"/>
              <a:t>201 – Created: Usually returned after a successful POST request. Summarizes that the resource has been created.</a:t>
            </a:r>
            <a:br>
              <a:rPr lang="en-IN" dirty="0"/>
            </a:br>
            <a:r>
              <a:rPr lang="en-IN" dirty="0"/>
              <a:t>400 – Bad Request: It’s returned from the server when a request was sent with some missing or invalid parameters. Usually returned in response to POST or PUT requests.</a:t>
            </a:r>
            <a:br>
              <a:rPr lang="en-IN" dirty="0"/>
            </a:br>
            <a:r>
              <a:rPr lang="en-IN" dirty="0"/>
              <a:t>401 – Unauthorized: Means that user was not authorized to perform certain action. For example, a user tried to create or delete a resource without providing authentication credentials.</a:t>
            </a:r>
            <a:br>
              <a:rPr lang="en-IN" dirty="0"/>
            </a:br>
            <a:r>
              <a:rPr lang="en-IN" dirty="0"/>
              <a:t>403 – Forbidden: Means that server understood the request but refused to complete it due to authentication. It happens when a user provides authentication</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of Spring Framework</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Getting started with spring Framework-Goals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Build a </a:t>
            </a:r>
            <a:r>
              <a:rPr lang="en-IN" b="1" dirty="0" smtClean="0"/>
              <a:t>Loose Coupled</a:t>
            </a:r>
            <a:r>
              <a:rPr lang="en-IN" dirty="0" smtClean="0"/>
              <a:t> Hello World Gaming App with </a:t>
            </a:r>
            <a:r>
              <a:rPr lang="en-IN" b="1" dirty="0" smtClean="0"/>
              <a:t>Modern Spring</a:t>
            </a:r>
            <a:r>
              <a:rPr lang="en-IN" dirty="0" smtClean="0"/>
              <a:t> Approach.</a:t>
            </a:r>
          </a:p>
          <a:p>
            <a:r>
              <a:rPr lang="en-IN" dirty="0" smtClean="0"/>
              <a:t>Get </a:t>
            </a:r>
            <a:r>
              <a:rPr lang="en-IN" b="1" dirty="0" smtClean="0"/>
              <a:t>Hands-on</a:t>
            </a:r>
            <a:r>
              <a:rPr lang="en-IN" dirty="0" smtClean="0"/>
              <a:t> with Spring and understand:</a:t>
            </a:r>
          </a:p>
          <a:p>
            <a:pPr lvl="1"/>
            <a:r>
              <a:rPr lang="en-IN" dirty="0" smtClean="0"/>
              <a:t>Why Spring?</a:t>
            </a:r>
          </a:p>
          <a:p>
            <a:pPr lvl="1"/>
            <a:r>
              <a:rPr lang="en-IN" dirty="0" smtClean="0"/>
              <a:t>Terminology</a:t>
            </a:r>
          </a:p>
          <a:p>
            <a:pPr lvl="2"/>
            <a:r>
              <a:rPr lang="en-IN" dirty="0" smtClean="0"/>
              <a:t>Tight Coupling &amp; Loose Coupling</a:t>
            </a:r>
          </a:p>
          <a:p>
            <a:pPr lvl="2"/>
            <a:r>
              <a:rPr lang="en-IN" dirty="0" smtClean="0"/>
              <a:t>IOC Container</a:t>
            </a:r>
          </a:p>
          <a:p>
            <a:pPr lvl="2"/>
            <a:r>
              <a:rPr lang="en-IN" dirty="0" smtClean="0"/>
              <a:t>Application </a:t>
            </a:r>
            <a:r>
              <a:rPr lang="en-IN" smtClean="0"/>
              <a:t>Context  &amp; </a:t>
            </a:r>
            <a:r>
              <a:rPr lang="en-IN" dirty="0" err="1" smtClean="0"/>
              <a:t>Beanfactory</a:t>
            </a:r>
            <a:endParaRPr lang="en-IN" dirty="0" smtClean="0"/>
          </a:p>
          <a:p>
            <a:pPr lvl="2"/>
            <a:r>
              <a:rPr lang="en-IN" dirty="0" smtClean="0"/>
              <a:t>Component Scan</a:t>
            </a:r>
          </a:p>
          <a:p>
            <a:pPr lvl="2"/>
            <a:r>
              <a:rPr lang="en-IN" dirty="0" smtClean="0"/>
              <a:t>Dependency Injection</a:t>
            </a:r>
          </a:p>
          <a:p>
            <a:pPr lvl="2"/>
            <a:r>
              <a:rPr lang="en-IN" dirty="0" smtClean="0"/>
              <a:t>Spring Beans</a:t>
            </a:r>
          </a:p>
          <a:p>
            <a:pPr lvl="2"/>
            <a:r>
              <a:rPr lang="en-IN" dirty="0" smtClean="0"/>
              <a:t>Auto wiring </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Loose Coupling with Spring Framework</a:t>
            </a:r>
            <a:endParaRPr lang="en-IN" dirty="0"/>
          </a:p>
        </p:txBody>
      </p:sp>
      <p:sp>
        <p:nvSpPr>
          <p:cNvPr id="3" name="Content Placeholder 2"/>
          <p:cNvSpPr>
            <a:spLocks noGrp="1"/>
          </p:cNvSpPr>
          <p:nvPr>
            <p:ph idx="1"/>
          </p:nvPr>
        </p:nvSpPr>
        <p:spPr/>
        <p:txBody>
          <a:bodyPr>
            <a:normAutofit lnSpcReduction="10000"/>
          </a:bodyPr>
          <a:lstStyle/>
          <a:p>
            <a:r>
              <a:rPr lang="en-IN" dirty="0" smtClean="0"/>
              <a:t>Design Game Runner to run games:</a:t>
            </a:r>
          </a:p>
          <a:p>
            <a:pPr lvl="1"/>
            <a:r>
              <a:rPr lang="en-IN" dirty="0" smtClean="0"/>
              <a:t>Mario, Super Contra, PacMan etc</a:t>
            </a:r>
          </a:p>
          <a:p>
            <a:r>
              <a:rPr lang="en-IN" b="1" dirty="0" smtClean="0"/>
              <a:t>Iteration 1: </a:t>
            </a:r>
            <a:r>
              <a:rPr lang="en-IN" dirty="0" smtClean="0"/>
              <a:t>Tightly Coupled</a:t>
            </a:r>
          </a:p>
          <a:p>
            <a:pPr lvl="1"/>
            <a:r>
              <a:rPr lang="en-IN" dirty="0" smtClean="0"/>
              <a:t>GameRunner class</a:t>
            </a:r>
          </a:p>
          <a:p>
            <a:pPr lvl="1"/>
            <a:r>
              <a:rPr lang="en-IN" dirty="0" smtClean="0"/>
              <a:t>Game Classes : Mario, Super Contra, PacMan etc.</a:t>
            </a:r>
            <a:endParaRPr lang="en-IN" b="1" dirty="0" smtClean="0"/>
          </a:p>
          <a:p>
            <a:r>
              <a:rPr lang="en-IN" b="1" dirty="0" smtClean="0"/>
              <a:t>Iteration 2:</a:t>
            </a:r>
            <a:r>
              <a:rPr lang="en-IN" dirty="0" smtClean="0"/>
              <a:t> Loose Coupling – Interfaces</a:t>
            </a:r>
          </a:p>
          <a:p>
            <a:pPr lvl="1"/>
            <a:r>
              <a:rPr lang="en-IN" dirty="0" smtClean="0"/>
              <a:t>GameRunner class</a:t>
            </a:r>
          </a:p>
          <a:p>
            <a:pPr lvl="1"/>
            <a:r>
              <a:rPr lang="en-IN" dirty="0" smtClean="0"/>
              <a:t>GamingConsole interface</a:t>
            </a:r>
          </a:p>
          <a:p>
            <a:pPr lvl="2"/>
            <a:r>
              <a:rPr lang="en-IN" dirty="0" smtClean="0"/>
              <a:t>Game Classes : Mario, Super Contra, PacMan etc</a:t>
            </a:r>
          </a:p>
          <a:p>
            <a:endParaRPr lang="en-IN"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smtClean="0"/>
              <a:t>Iteration 3:</a:t>
            </a:r>
            <a:r>
              <a:rPr lang="en-IN" dirty="0" smtClean="0"/>
              <a:t> Loose Coupling – Spring</a:t>
            </a:r>
          </a:p>
          <a:p>
            <a:r>
              <a:rPr lang="en-IN" dirty="0" smtClean="0"/>
              <a:t>Spring framework will manage all our objects!</a:t>
            </a:r>
          </a:p>
          <a:p>
            <a:pPr lvl="1"/>
            <a:r>
              <a:rPr lang="en-IN" dirty="0" smtClean="0"/>
              <a:t>GameRunner class</a:t>
            </a:r>
          </a:p>
          <a:p>
            <a:pPr lvl="1"/>
            <a:r>
              <a:rPr lang="en-IN" dirty="0" smtClean="0"/>
              <a:t>GamingConsole Interface</a:t>
            </a:r>
          </a:p>
          <a:p>
            <a:pPr lvl="2"/>
            <a:r>
              <a:rPr lang="en-IN" dirty="0" smtClean="0"/>
              <a:t>Game Classes : Mario, Super Contra, PacMan etc</a:t>
            </a:r>
          </a:p>
          <a:p>
            <a:pPr lvl="2">
              <a:buNone/>
            </a:pPr>
            <a:endParaRPr lang="en-IN" dirty="0" smtClean="0"/>
          </a:p>
          <a:p>
            <a:pPr lvl="2">
              <a:buNone/>
            </a:pPr>
            <a:r>
              <a:rPr lang="en-IN" b="1" dirty="0" smtClean="0">
                <a:solidFill>
                  <a:srgbClr val="FF0000"/>
                </a:solidFill>
              </a:rPr>
              <a:t>In Spring Framework can we Managing the creation &amp; and the life cycle of the object that we are creating ?</a:t>
            </a:r>
          </a:p>
          <a:p>
            <a:endParaRPr lang="en-IN" dirty="0" smtClean="0"/>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3240" y="1428736"/>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Game Runner</a:t>
            </a:r>
            <a:endParaRPr lang="en-IN" dirty="0"/>
          </a:p>
        </p:txBody>
      </p:sp>
      <p:sp>
        <p:nvSpPr>
          <p:cNvPr id="5" name="Rectangle 4"/>
          <p:cNvSpPr/>
          <p:nvPr/>
        </p:nvSpPr>
        <p:spPr>
          <a:xfrm>
            <a:off x="6286512" y="3286124"/>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PacMan</a:t>
            </a:r>
            <a:endParaRPr lang="en-IN" dirty="0"/>
          </a:p>
        </p:txBody>
      </p:sp>
      <p:sp>
        <p:nvSpPr>
          <p:cNvPr id="6" name="Rectangle 5"/>
          <p:cNvSpPr/>
          <p:nvPr/>
        </p:nvSpPr>
        <p:spPr>
          <a:xfrm>
            <a:off x="3357554" y="3286124"/>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Super Contra	</a:t>
            </a:r>
            <a:endParaRPr lang="en-IN" dirty="0"/>
          </a:p>
        </p:txBody>
      </p:sp>
      <p:sp>
        <p:nvSpPr>
          <p:cNvPr id="7" name="Rectangle 6"/>
          <p:cNvSpPr/>
          <p:nvPr/>
        </p:nvSpPr>
        <p:spPr>
          <a:xfrm>
            <a:off x="285720" y="3286124"/>
            <a:ext cx="2714644" cy="1000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Mario</a:t>
            </a:r>
            <a:endParaRPr lang="en-IN" dirty="0"/>
          </a:p>
        </p:txBody>
      </p:sp>
      <p:cxnSp>
        <p:nvCxnSpPr>
          <p:cNvPr id="9" name="Straight Connector 8"/>
          <p:cNvCxnSpPr/>
          <p:nvPr/>
        </p:nvCxnSpPr>
        <p:spPr>
          <a:xfrm rot="10800000" flipV="1">
            <a:off x="2285984" y="2428868"/>
            <a:ext cx="1285884" cy="785818"/>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p:cNvCxnSpPr>
            <a:stCxn id="4" idx="2"/>
          </p:cNvCxnSpPr>
          <p:nvPr/>
        </p:nvCxnSpPr>
        <p:spPr>
          <a:xfrm rot="5400000">
            <a:off x="4036215" y="2821777"/>
            <a:ext cx="857256" cy="7143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4929190" y="2428868"/>
            <a:ext cx="2071702" cy="785818"/>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https://start.spring.io/</a:t>
            </a:r>
            <a:endParaRPr lang="en-IN" dirty="0"/>
          </a:p>
        </p:txBody>
      </p:sp>
      <p:pic>
        <p:nvPicPr>
          <p:cNvPr id="9218" name="Picture 2"/>
          <p:cNvPicPr>
            <a:picLocks noGrp="1" noChangeAspect="1" noChangeArrowheads="1"/>
          </p:cNvPicPr>
          <p:nvPr>
            <p:ph idx="1"/>
          </p:nvPr>
        </p:nvPicPr>
        <p:blipFill>
          <a:blip r:embed="rId2"/>
          <a:srcRect/>
          <a:stretch>
            <a:fillRect/>
          </a:stretch>
        </p:blipFill>
        <p:spPr bwMode="auto">
          <a:xfrm>
            <a:off x="457200" y="1800528"/>
            <a:ext cx="8229600" cy="4125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Framework Questions</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b="1" dirty="0" smtClean="0"/>
              <a:t>Question 1:</a:t>
            </a:r>
            <a:r>
              <a:rPr lang="en-IN" dirty="0" smtClean="0"/>
              <a:t> What's happening in the background ?  </a:t>
            </a:r>
          </a:p>
          <a:p>
            <a:pPr>
              <a:buNone/>
            </a:pPr>
            <a:r>
              <a:rPr lang="en-IN" dirty="0"/>
              <a:t>	</a:t>
            </a:r>
            <a:r>
              <a:rPr lang="en-IN" dirty="0" smtClean="0"/>
              <a:t>  Lets debug </a:t>
            </a:r>
          </a:p>
          <a:p>
            <a:pPr>
              <a:buNone/>
            </a:pPr>
            <a:r>
              <a:rPr lang="en-IN" b="1" dirty="0" smtClean="0"/>
              <a:t>Question  2: </a:t>
            </a:r>
            <a:r>
              <a:rPr lang="en-IN" dirty="0" smtClean="0"/>
              <a:t>What about the terminology? How does it relate to what we are doing?</a:t>
            </a:r>
          </a:p>
          <a:p>
            <a:pPr>
              <a:buNone/>
            </a:pPr>
            <a:r>
              <a:rPr lang="en-IN" dirty="0" smtClean="0"/>
              <a:t>  	 Dependency , Dependency Injection, IOC Container , Application context , Component scan , Spring beans , Auto wiring etc ! </a:t>
            </a:r>
          </a:p>
          <a:p>
            <a:pPr>
              <a:buNone/>
            </a:pPr>
            <a:r>
              <a:rPr lang="en-IN" b="1" dirty="0" smtClean="0"/>
              <a:t>Question 3: </a:t>
            </a:r>
            <a:r>
              <a:rPr lang="en-IN" dirty="0" smtClean="0"/>
              <a:t>Does the spring Framework really add value ? </a:t>
            </a:r>
          </a:p>
          <a:p>
            <a:pPr>
              <a:buNone/>
            </a:pPr>
            <a:r>
              <a:rPr lang="en-IN" dirty="0" smtClean="0"/>
              <a:t>	 We are replacing 3 simple lines with 3 complex lines!</a:t>
            </a:r>
          </a:p>
          <a:p>
            <a:pPr>
              <a:buNone/>
            </a:pPr>
            <a:r>
              <a:rPr lang="en-IN" b="1" dirty="0" smtClean="0"/>
              <a:t>Question 4: </a:t>
            </a:r>
            <a:r>
              <a:rPr lang="en-IN" dirty="0" smtClean="0"/>
              <a:t>what if I want to run super Contra game ?</a:t>
            </a:r>
          </a:p>
          <a:p>
            <a:pPr>
              <a:buNone/>
            </a:pPr>
            <a:r>
              <a:rPr lang="en-IN" b="1" dirty="0" smtClean="0"/>
              <a:t>Question 5: </a:t>
            </a:r>
            <a:r>
              <a:rPr lang="en-IN" dirty="0" smtClean="0"/>
              <a:t>How is spring Jar downloaded? </a:t>
            </a:r>
            <a:endParaRPr lang="en-IN" dirty="0"/>
          </a:p>
          <a:p>
            <a:pPr>
              <a:buNone/>
            </a:pPr>
            <a:r>
              <a:rPr lang="en-IN" dirty="0" smtClean="0"/>
              <a:t>	</a:t>
            </a:r>
            <a:r>
              <a:rPr lang="en-IN" dirty="0"/>
              <a:t> </a:t>
            </a:r>
            <a:r>
              <a:rPr lang="en-IN" dirty="0" smtClean="0"/>
              <a:t> magic of maven!</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@Primary &amp; @Qualifier</a:t>
            </a:r>
            <a:endParaRPr lang="en-IN" dirty="0"/>
          </a:p>
        </p:txBody>
      </p:sp>
      <p:sp>
        <p:nvSpPr>
          <p:cNvPr id="3" name="Content Placeholder 2"/>
          <p:cNvSpPr>
            <a:spLocks noGrp="1"/>
          </p:cNvSpPr>
          <p:nvPr>
            <p:ph idx="1"/>
          </p:nvPr>
        </p:nvSpPr>
        <p:spPr/>
        <p:txBody>
          <a:bodyPr/>
          <a:lstStyle/>
          <a:p>
            <a:r>
              <a:rPr lang="en-IN" dirty="0" smtClean="0"/>
              <a:t>@Primary – it tells spring, “when you find more than one beans that both can be Autowired, please use the </a:t>
            </a:r>
            <a:r>
              <a:rPr lang="en-IN" b="1" dirty="0" smtClean="0"/>
              <a:t>primary one</a:t>
            </a:r>
            <a:r>
              <a:rPr lang="en-IN" dirty="0" smtClean="0"/>
              <a:t> as your first choose.</a:t>
            </a:r>
          </a:p>
          <a:p>
            <a:endParaRPr lang="en-IN" dirty="0" smtClean="0"/>
          </a:p>
          <a:p>
            <a:r>
              <a:rPr lang="en-IN" dirty="0" smtClean="0"/>
              <a:t>@Qualifier-will tell spring , “ no matter how many beans you have found , </a:t>
            </a:r>
            <a:r>
              <a:rPr lang="en-IN" b="1" dirty="0" smtClean="0"/>
              <a:t>just use the one I tell you.”</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lnSpcReduction="20000"/>
          </a:bodyPr>
          <a:lstStyle/>
          <a:p>
            <a:r>
              <a:rPr lang="en-IN" dirty="0"/>
              <a:t>Web applications are meant for users and to be accessed in browser having human readable format whereas web services are meant for applications to access data in the format of XML, JSON etc.</a:t>
            </a:r>
          </a:p>
          <a:p>
            <a:r>
              <a:rPr lang="en-IN" dirty="0"/>
              <a:t>Web applications always use HTTP/HTTPS protocol whereas traditional web services use SOAP protocol. Recently REST is getting popularity that is an architecture style and almost all times run on HTTP/HTTPS protocol.</a:t>
            </a:r>
          </a:p>
          <a:p>
            <a:r>
              <a:rPr lang="en-IN" dirty="0"/>
              <a:t>Web applications are not meant for reusability whereas this is one of the benefit of web services. A single web service can be used by different kinds of applications.</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So you can find both @Qualifier and @primary are telling spring to use the specific bean when multiple candidates are qualified to Autowired.</a:t>
            </a:r>
          </a:p>
          <a:p>
            <a:endParaRPr lang="en-IN" dirty="0" smtClean="0"/>
          </a:p>
          <a:p>
            <a:r>
              <a:rPr lang="en-IN" dirty="0" smtClean="0"/>
              <a:t>But @Qualifier is more specific and has high priority. So when both @Qualifier and @Primary are found, @primary will be ignored.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What's happening in the background ?</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err="1" smtClean="0"/>
              <a:t>Application.properties</a:t>
            </a:r>
            <a:endParaRPr lang="en-IN" dirty="0" smtClean="0"/>
          </a:p>
          <a:p>
            <a:pPr>
              <a:buNone/>
            </a:pPr>
            <a:r>
              <a:rPr lang="en-IN" dirty="0" err="1" smtClean="0"/>
              <a:t>logging.level.org.springframework</a:t>
            </a:r>
            <a:r>
              <a:rPr lang="en-IN" dirty="0" smtClean="0"/>
              <a:t>=DEBUG</a:t>
            </a:r>
          </a:p>
          <a:p>
            <a:pPr>
              <a:buNone/>
            </a:pPr>
            <a:endParaRPr lang="en-IN" dirty="0"/>
          </a:p>
          <a:p>
            <a:pPr>
              <a:buNone/>
            </a:pPr>
            <a:r>
              <a:rPr lang="en-IN" dirty="0" smtClean="0"/>
              <a:t>Lets Debug:</a:t>
            </a:r>
          </a:p>
          <a:p>
            <a:pPr>
              <a:buNone/>
            </a:pPr>
            <a:r>
              <a:rPr lang="en-IN" sz="1900" dirty="0" smtClean="0"/>
              <a:t>Identified candidate component class: file [</a:t>
            </a:r>
            <a:r>
              <a:rPr lang="en-IN" sz="1900" dirty="0" err="1" smtClean="0"/>
              <a:t>GameRunner.class</a:t>
            </a:r>
            <a:r>
              <a:rPr lang="en-IN" sz="1900" dirty="0" smtClean="0"/>
              <a:t>]</a:t>
            </a:r>
          </a:p>
          <a:p>
            <a:pPr>
              <a:buNone/>
            </a:pPr>
            <a:r>
              <a:rPr lang="en-IN" sz="1900" dirty="0" smtClean="0"/>
              <a:t>Identified candidate component class: file [</a:t>
            </a:r>
            <a:r>
              <a:rPr lang="en-IN" sz="1900" dirty="0" err="1" smtClean="0"/>
              <a:t>MarioGame.class</a:t>
            </a:r>
            <a:r>
              <a:rPr lang="en-IN" sz="1900" dirty="0" smtClean="0"/>
              <a:t>]</a:t>
            </a:r>
          </a:p>
          <a:p>
            <a:pPr>
              <a:buNone/>
            </a:pPr>
            <a:r>
              <a:rPr lang="en-IN" sz="1900" dirty="0" smtClean="0"/>
              <a:t>Identified candidate component class: file [</a:t>
            </a:r>
            <a:r>
              <a:rPr lang="en-IN" sz="1900" dirty="0" err="1"/>
              <a:t>PacManGame</a:t>
            </a:r>
            <a:r>
              <a:rPr lang="en-IN" sz="1900" dirty="0" err="1" smtClean="0"/>
              <a:t>.class</a:t>
            </a:r>
            <a:r>
              <a:rPr lang="en-IN" sz="1900" dirty="0" smtClean="0"/>
              <a:t>]</a:t>
            </a:r>
          </a:p>
          <a:p>
            <a:pPr>
              <a:buNone/>
            </a:pPr>
            <a:r>
              <a:rPr lang="en-IN" sz="1900" dirty="0" smtClean="0"/>
              <a:t>Identified candidate component class: file [</a:t>
            </a:r>
            <a:r>
              <a:rPr lang="en-IN" sz="1900" dirty="0" err="1"/>
              <a:t>SuperContraGame</a:t>
            </a:r>
            <a:r>
              <a:rPr lang="en-IN" sz="1900" dirty="0" err="1" smtClean="0"/>
              <a:t>.class</a:t>
            </a:r>
            <a:r>
              <a:rPr lang="en-IN" sz="1900" dirty="0" smtClean="0"/>
              <a:t>]</a:t>
            </a:r>
          </a:p>
          <a:p>
            <a:pPr>
              <a:buNone/>
            </a:pPr>
            <a:r>
              <a:rPr lang="en-IN" sz="2000" dirty="0"/>
              <a:t>Creating shared instance of singleton bean </a:t>
            </a:r>
            <a:r>
              <a:rPr lang="en-IN" sz="2000" dirty="0" smtClean="0"/>
              <a:t>'</a:t>
            </a:r>
            <a:r>
              <a:rPr lang="en-IN" sz="2000" dirty="0" err="1" smtClean="0"/>
              <a:t>gameRunner</a:t>
            </a:r>
            <a:r>
              <a:rPr lang="en-IN" sz="2000" dirty="0" smtClean="0"/>
              <a:t>‘</a:t>
            </a:r>
          </a:p>
          <a:p>
            <a:pPr>
              <a:buNone/>
            </a:pPr>
            <a:r>
              <a:rPr lang="en-IN" sz="2000" dirty="0"/>
              <a:t>Creating shared instance of singleton bean '</a:t>
            </a:r>
            <a:r>
              <a:rPr lang="en-IN" sz="2000" dirty="0" err="1"/>
              <a:t>pacManGame</a:t>
            </a:r>
            <a:r>
              <a:rPr lang="en-IN" sz="2000" dirty="0"/>
              <a:t>'</a:t>
            </a:r>
            <a:endParaRPr lang="en-IN" sz="1900" dirty="0" smtClean="0"/>
          </a:p>
          <a:p>
            <a:pPr>
              <a:buNone/>
            </a:pPr>
            <a:r>
              <a:rPr lang="en-IN" sz="2000" dirty="0"/>
              <a:t>Autowiring by type from bean name '</a:t>
            </a:r>
            <a:r>
              <a:rPr lang="en-IN" sz="2000" dirty="0" err="1"/>
              <a:t>gameRunner</a:t>
            </a:r>
            <a:r>
              <a:rPr lang="en-IN" sz="2000" dirty="0"/>
              <a:t>' via constructor to bean named </a:t>
            </a:r>
            <a:r>
              <a:rPr lang="en-IN" sz="2000" dirty="0" smtClean="0"/>
              <a:t>'</a:t>
            </a:r>
            <a:r>
              <a:rPr lang="en-IN" sz="2000" dirty="0" err="1" smtClean="0"/>
              <a:t>MarioGame</a:t>
            </a:r>
            <a:r>
              <a:rPr lang="en-IN" sz="2000" dirty="0" smtClean="0"/>
              <a:t>'</a:t>
            </a:r>
            <a:endParaRPr lang="en-IN" sz="1900" dirty="0"/>
          </a:p>
          <a:p>
            <a:pPr>
              <a:buNone/>
            </a:pPr>
            <a:endParaRPr lang="en-IN" sz="1900" dirty="0" smtClean="0"/>
          </a:p>
          <a:p>
            <a:pPr>
              <a:buNone/>
            </a:pPr>
            <a:endParaRPr lang="en-I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Spring Framework- Important Terminology</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b="1" dirty="0" smtClean="0"/>
              <a:t>@component </a:t>
            </a:r>
            <a:r>
              <a:rPr lang="en-IN" dirty="0" smtClean="0"/>
              <a:t>– class managed by spring framework</a:t>
            </a:r>
          </a:p>
          <a:p>
            <a:pPr>
              <a:buNone/>
            </a:pPr>
            <a:r>
              <a:rPr lang="en-IN" b="1" dirty="0" smtClean="0"/>
              <a:t>Dependency</a:t>
            </a:r>
            <a:r>
              <a:rPr lang="en-IN" dirty="0" smtClean="0"/>
              <a:t> – GameRunner needs GamingConsole </a:t>
            </a:r>
            <a:r>
              <a:rPr lang="en-IN" dirty="0" err="1" smtClean="0"/>
              <a:t>impl</a:t>
            </a:r>
            <a:r>
              <a:rPr lang="en-IN" dirty="0" smtClean="0"/>
              <a:t>!</a:t>
            </a:r>
          </a:p>
          <a:p>
            <a:pPr>
              <a:buNone/>
            </a:pPr>
            <a:r>
              <a:rPr lang="en-IN" dirty="0"/>
              <a:t> </a:t>
            </a:r>
            <a:r>
              <a:rPr lang="en-IN" dirty="0" smtClean="0"/>
              <a:t>	GamingConsole </a:t>
            </a:r>
            <a:r>
              <a:rPr lang="en-IN" dirty="0" err="1" smtClean="0"/>
              <a:t>impl</a:t>
            </a:r>
            <a:r>
              <a:rPr lang="en-IN" dirty="0" smtClean="0"/>
              <a:t>(Ex: </a:t>
            </a:r>
            <a:r>
              <a:rPr lang="en-IN" dirty="0" err="1" smtClean="0"/>
              <a:t>MarioGame</a:t>
            </a:r>
            <a:r>
              <a:rPr lang="en-IN" dirty="0" smtClean="0"/>
              <a:t>) is a dependency of GameRunner</a:t>
            </a:r>
          </a:p>
          <a:p>
            <a:pPr>
              <a:buNone/>
            </a:pPr>
            <a:r>
              <a:rPr lang="en-IN" b="1" dirty="0" smtClean="0"/>
              <a:t>Component Scan : </a:t>
            </a:r>
            <a:r>
              <a:rPr lang="en-IN" dirty="0" smtClean="0"/>
              <a:t>How does Spring Framework find Component classes?</a:t>
            </a:r>
          </a:p>
          <a:p>
            <a:pPr>
              <a:buNone/>
            </a:pPr>
            <a:r>
              <a:rPr lang="en-IN" dirty="0"/>
              <a:t> </a:t>
            </a:r>
            <a:r>
              <a:rPr lang="en-IN" dirty="0" smtClean="0"/>
              <a:t>      It scans packages (@componentScan(“</a:t>
            </a:r>
            <a:r>
              <a:rPr lang="en-IN" dirty="0" err="1"/>
              <a:t>com.uniqTechnologies.learnspringframework</a:t>
            </a:r>
            <a:r>
              <a:rPr lang="en-IN" dirty="0" smtClean="0"/>
              <a:t>”))</a:t>
            </a:r>
          </a:p>
          <a:p>
            <a:pPr>
              <a:buNone/>
            </a:pPr>
            <a:r>
              <a:rPr lang="en-IN" b="1" dirty="0" smtClean="0"/>
              <a:t>Dependency Injection:</a:t>
            </a:r>
            <a:r>
              <a:rPr lang="en-IN" dirty="0" smtClean="0"/>
              <a:t> Identify beans, their dependencies and wire </a:t>
            </a:r>
          </a:p>
          <a:p>
            <a:pPr>
              <a:buNone/>
            </a:pPr>
            <a:r>
              <a:rPr lang="en-IN" dirty="0" smtClean="0"/>
              <a:t>them together (provides IOC – Inversion of Control)</a:t>
            </a:r>
          </a:p>
          <a:p>
            <a:pPr>
              <a:buNone/>
            </a:pPr>
            <a:endParaRPr lang="en-IN" dirty="0"/>
          </a:p>
          <a:p>
            <a:pPr lvl="1">
              <a:buNone/>
            </a:pPr>
            <a:r>
              <a:rPr lang="en-IN" b="1" dirty="0" smtClean="0"/>
              <a:t>Spring Beans </a:t>
            </a:r>
            <a:r>
              <a:rPr lang="en-IN" dirty="0" smtClean="0"/>
              <a:t>: An object managed by spring framework</a:t>
            </a:r>
          </a:p>
          <a:p>
            <a:pPr lvl="1">
              <a:buNone/>
            </a:pPr>
            <a:r>
              <a:rPr lang="en-IN" b="1" dirty="0" smtClean="0"/>
              <a:t>IOC Container</a:t>
            </a:r>
            <a:r>
              <a:rPr lang="en-IN" dirty="0" smtClean="0"/>
              <a:t> : Manages the lifecycle of beans and dependencies </a:t>
            </a:r>
          </a:p>
          <a:p>
            <a:pPr lvl="1">
              <a:buNone/>
            </a:pPr>
            <a:r>
              <a:rPr lang="en-IN" dirty="0"/>
              <a:t> </a:t>
            </a:r>
            <a:r>
              <a:rPr lang="en-IN" dirty="0" smtClean="0"/>
              <a:t>  Types : Application context &amp; BeanFactory </a:t>
            </a:r>
          </a:p>
          <a:p>
            <a:pPr lvl="1">
              <a:buNone/>
            </a:pPr>
            <a:r>
              <a:rPr lang="en-IN" b="1" dirty="0" smtClean="0"/>
              <a:t>Autowiring </a:t>
            </a:r>
            <a:r>
              <a:rPr lang="en-IN" dirty="0" smtClean="0"/>
              <a:t>: Process of wiring in dependencies for a spring bean.</a:t>
            </a:r>
          </a:p>
          <a:p>
            <a:pPr>
              <a:buNone/>
            </a:pPr>
            <a:endParaRPr lang="en-IN" dirty="0" smtClean="0"/>
          </a:p>
          <a:p>
            <a:pPr>
              <a:buNone/>
            </a:pPr>
            <a:r>
              <a:rPr lang="en-IN" dirty="0" smtClean="0"/>
              <a:t>We gave the responsibility to spring container for object creation that is IOC</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Does the spring Framework really add value</a:t>
            </a:r>
            <a:endParaRPr lang="en-IN" dirty="0"/>
          </a:p>
        </p:txBody>
      </p:sp>
      <p:sp>
        <p:nvSpPr>
          <p:cNvPr id="3" name="Content Placeholder 2"/>
          <p:cNvSpPr>
            <a:spLocks noGrp="1"/>
          </p:cNvSpPr>
          <p:nvPr>
            <p:ph idx="1"/>
          </p:nvPr>
        </p:nvSpPr>
        <p:spPr/>
        <p:txBody>
          <a:bodyPr>
            <a:normAutofit lnSpcReduction="10000"/>
          </a:bodyPr>
          <a:lstStyle/>
          <a:p>
            <a:r>
              <a:rPr lang="en-IN" dirty="0" smtClean="0"/>
              <a:t>In Game Runner Hello world App, we have very few classes</a:t>
            </a:r>
          </a:p>
          <a:p>
            <a:r>
              <a:rPr lang="en-IN" dirty="0" smtClean="0"/>
              <a:t>But Real world applications are</a:t>
            </a:r>
            <a:r>
              <a:rPr lang="en-IN" b="1" dirty="0" smtClean="0"/>
              <a:t> much more complex:</a:t>
            </a:r>
          </a:p>
          <a:p>
            <a:pPr lvl="1"/>
            <a:r>
              <a:rPr lang="en-IN" dirty="0" smtClean="0"/>
              <a:t>Multiple Layers (web, Business, Data etc)</a:t>
            </a:r>
          </a:p>
          <a:p>
            <a:pPr lvl="1"/>
            <a:r>
              <a:rPr lang="en-IN" dirty="0" smtClean="0"/>
              <a:t>Each layer is </a:t>
            </a:r>
            <a:r>
              <a:rPr lang="en-IN" b="1" dirty="0" smtClean="0"/>
              <a:t>dependent</a:t>
            </a:r>
            <a:r>
              <a:rPr lang="en-IN" dirty="0" smtClean="0"/>
              <a:t> on the layer below it !</a:t>
            </a:r>
          </a:p>
          <a:p>
            <a:pPr lvl="2"/>
            <a:r>
              <a:rPr lang="en-IN" dirty="0" smtClean="0"/>
              <a:t>Example: business layer class talks to data layer class</a:t>
            </a:r>
          </a:p>
          <a:p>
            <a:pPr lvl="3"/>
            <a:r>
              <a:rPr lang="en-IN" dirty="0" smtClean="0"/>
              <a:t>Data layer class is dependency of business layer class</a:t>
            </a:r>
          </a:p>
          <a:p>
            <a:pPr lvl="3"/>
            <a:endParaRPr lang="en-IN" dirty="0"/>
          </a:p>
          <a:p>
            <a:pPr lvl="3">
              <a:buNone/>
            </a:pPr>
            <a:r>
              <a:rPr lang="en-IN" dirty="0" smtClean="0"/>
              <a:t>There are thousands of such dependents in every application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 ....</a:t>
            </a:r>
            <a:endParaRPr lang="en-IN" dirty="0"/>
          </a:p>
        </p:txBody>
      </p:sp>
      <p:sp>
        <p:nvSpPr>
          <p:cNvPr id="3" name="Content Placeholder 2"/>
          <p:cNvSpPr>
            <a:spLocks noGrp="1"/>
          </p:cNvSpPr>
          <p:nvPr>
            <p:ph idx="1"/>
          </p:nvPr>
        </p:nvSpPr>
        <p:spPr/>
        <p:txBody>
          <a:bodyPr/>
          <a:lstStyle/>
          <a:p>
            <a:r>
              <a:rPr lang="en-IN" dirty="0" smtClean="0"/>
              <a:t>With Spring Framework:</a:t>
            </a:r>
          </a:p>
          <a:p>
            <a:pPr lvl="1"/>
            <a:r>
              <a:rPr lang="en-IN" dirty="0" smtClean="0"/>
              <a:t>Instead of FOCUSING on objects, their dependencies and wiring</a:t>
            </a:r>
          </a:p>
          <a:p>
            <a:pPr lvl="2"/>
            <a:r>
              <a:rPr lang="en-IN" dirty="0" smtClean="0"/>
              <a:t>You can focus on the business logic of your application!</a:t>
            </a:r>
            <a:endParaRPr lang="en-IN" dirty="0"/>
          </a:p>
          <a:p>
            <a:pPr lvl="2">
              <a:buNone/>
            </a:pPr>
            <a:r>
              <a:rPr lang="en-IN" dirty="0" smtClean="0"/>
              <a:t>Spring Framework manages the lifecycle of Objects:</a:t>
            </a:r>
          </a:p>
          <a:p>
            <a:pPr lvl="2">
              <a:buNone/>
            </a:pPr>
            <a:r>
              <a:rPr lang="en-IN" dirty="0"/>
              <a:t>	</a:t>
            </a:r>
            <a:r>
              <a:rPr lang="en-IN" dirty="0" smtClean="0"/>
              <a:t>Mark components using annotations </a:t>
            </a:r>
            <a:r>
              <a:rPr lang="en-IN" b="1" dirty="0" smtClean="0"/>
              <a:t>@component </a:t>
            </a:r>
            <a:r>
              <a:rPr lang="en-IN" dirty="0" smtClean="0"/>
              <a:t>(and others...)</a:t>
            </a:r>
          </a:p>
          <a:p>
            <a:pPr lvl="2">
              <a:buNone/>
            </a:pPr>
            <a:r>
              <a:rPr lang="en-IN" dirty="0" smtClean="0"/>
              <a:t>   Mark dependencies using  </a:t>
            </a:r>
            <a:r>
              <a:rPr lang="en-IN" b="1" dirty="0" smtClean="0"/>
              <a:t>@Autowired</a:t>
            </a:r>
          </a:p>
          <a:p>
            <a:pPr lvl="2">
              <a:buNone/>
            </a:pPr>
            <a:r>
              <a:rPr lang="en-IN" b="1" dirty="0" smtClean="0"/>
              <a:t>Allow spring framework to do magic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357562"/>
            <a:ext cx="8229600" cy="1143000"/>
          </a:xfrm>
        </p:spPr>
        <p:txBody>
          <a:bodyPr>
            <a:normAutofit fontScale="90000"/>
          </a:bodyPr>
          <a:lstStyle/>
          <a:p>
            <a:r>
              <a:rPr lang="en-IN" dirty="0" smtClean="0"/>
              <a:t>Spring Framework - Implementing a flow across layers</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868" y="428604"/>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WEB</a:t>
            </a:r>
            <a:endParaRPr lang="en-IN" dirty="0"/>
          </a:p>
        </p:txBody>
      </p:sp>
      <p:sp>
        <p:nvSpPr>
          <p:cNvPr id="5" name="Rectangle 4"/>
          <p:cNvSpPr/>
          <p:nvPr/>
        </p:nvSpPr>
        <p:spPr>
          <a:xfrm>
            <a:off x="3571868" y="3643314"/>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a:t>
            </a:r>
            <a:endParaRPr lang="en-IN" dirty="0"/>
          </a:p>
        </p:txBody>
      </p:sp>
      <p:sp>
        <p:nvSpPr>
          <p:cNvPr id="6" name="Rectangle 5"/>
          <p:cNvSpPr/>
          <p:nvPr/>
        </p:nvSpPr>
        <p:spPr>
          <a:xfrm>
            <a:off x="3571868" y="2000240"/>
            <a:ext cx="164307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Business</a:t>
            </a:r>
            <a:endParaRPr lang="en-IN" dirty="0"/>
          </a:p>
        </p:txBody>
      </p:sp>
      <p:sp>
        <p:nvSpPr>
          <p:cNvPr id="8" name="Flowchart: Magnetic Disk 7"/>
          <p:cNvSpPr/>
          <p:nvPr/>
        </p:nvSpPr>
        <p:spPr>
          <a:xfrm>
            <a:off x="3571868" y="5214950"/>
            <a:ext cx="1643074" cy="12858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cxnSp>
        <p:nvCxnSpPr>
          <p:cNvPr id="10" name="Straight Connector 9"/>
          <p:cNvCxnSpPr/>
          <p:nvPr/>
        </p:nvCxnSpPr>
        <p:spPr>
          <a:xfrm rot="5400000">
            <a:off x="3929058" y="171448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3964777" y="3321843"/>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964777" y="4964917"/>
            <a:ext cx="428628"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2352675" y="2548731"/>
            <a:ext cx="4438650" cy="2628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Exploring Spring – Dependency Injection Types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b="1" dirty="0" smtClean="0"/>
              <a:t>Constructor-based:</a:t>
            </a:r>
            <a:r>
              <a:rPr lang="en-IN" dirty="0" smtClean="0"/>
              <a:t> Dependencies are set by creating the Bean using its Constructor.</a:t>
            </a:r>
          </a:p>
          <a:p>
            <a:pPr>
              <a:buNone/>
            </a:pPr>
            <a:r>
              <a:rPr lang="en-IN" b="1" dirty="0" smtClean="0"/>
              <a:t>Setter-based:</a:t>
            </a:r>
            <a:r>
              <a:rPr lang="en-IN" dirty="0" smtClean="0"/>
              <a:t> Dependencies are set by creating setter methods on your beans.</a:t>
            </a:r>
          </a:p>
          <a:p>
            <a:pPr>
              <a:buNone/>
            </a:pPr>
            <a:r>
              <a:rPr lang="en-IN" b="1" dirty="0" smtClean="0"/>
              <a:t>Field :</a:t>
            </a:r>
            <a:r>
              <a:rPr lang="en-IN" dirty="0" smtClean="0"/>
              <a:t> No setter or Constructor. Dependency is injected using reflection.</a:t>
            </a:r>
          </a:p>
          <a:p>
            <a:pPr>
              <a:buNone/>
            </a:pPr>
            <a:r>
              <a:rPr lang="en-IN" dirty="0" smtClean="0"/>
              <a:t>Which one should you use?</a:t>
            </a:r>
          </a:p>
          <a:p>
            <a:pPr>
              <a:buNone/>
            </a:pPr>
            <a:r>
              <a:rPr lang="en-IN" dirty="0" smtClean="0"/>
              <a:t>  spring team recommends constructor-based injection as dependencies are automatically set when an object is created!</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Modules</a:t>
            </a:r>
            <a:endParaRPr lang="en-IN" dirty="0"/>
          </a:p>
        </p:txBody>
      </p:sp>
      <p:pic>
        <p:nvPicPr>
          <p:cNvPr id="11266" name="Picture 2"/>
          <p:cNvPicPr>
            <a:picLocks noGrp="1" noChangeAspect="1" noChangeArrowheads="1"/>
          </p:cNvPicPr>
          <p:nvPr>
            <p:ph idx="1"/>
          </p:nvPr>
        </p:nvPicPr>
        <p:blipFill>
          <a:blip r:embed="rId2"/>
          <a:srcRect/>
          <a:stretch>
            <a:fillRect/>
          </a:stretch>
        </p:blipFill>
        <p:spPr bwMode="auto">
          <a:xfrm>
            <a:off x="2152650" y="1862931"/>
            <a:ext cx="4838700" cy="400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Web application can access web services to access some data or to perform some tasks, web services can’t access web applications to fetch some data.</a:t>
            </a:r>
          </a:p>
          <a:p>
            <a:r>
              <a:rPr lang="en-IN" dirty="0" smtClean="0"/>
              <a:t>Web applications are capable to maintain user session, web services are stateless.</a:t>
            </a: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Projects</a:t>
            </a:r>
            <a:endParaRPr lang="en-IN" dirty="0"/>
          </a:p>
        </p:txBody>
      </p:sp>
      <p:pic>
        <p:nvPicPr>
          <p:cNvPr id="4" name="Content Placeholder 3" descr="ecosys.png"/>
          <p:cNvPicPr>
            <a:picLocks noGrp="1" noChangeAspect="1"/>
          </p:cNvPicPr>
          <p:nvPr>
            <p:ph idx="1"/>
          </p:nvPr>
        </p:nvPicPr>
        <p:blipFill>
          <a:blip r:embed="rId2"/>
          <a:stretch>
            <a:fillRect/>
          </a:stretch>
        </p:blipFill>
        <p:spPr>
          <a:xfrm>
            <a:off x="457200" y="1880101"/>
            <a:ext cx="8229600" cy="396616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Spring Boot</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Getting Started with Spring Boot - Goals</a:t>
            </a:r>
            <a:endParaRPr lang="en-IN" dirty="0"/>
          </a:p>
        </p:txBody>
      </p:sp>
      <p:sp>
        <p:nvSpPr>
          <p:cNvPr id="3" name="Content Placeholder 2"/>
          <p:cNvSpPr>
            <a:spLocks noGrp="1"/>
          </p:cNvSpPr>
          <p:nvPr>
            <p:ph idx="1"/>
          </p:nvPr>
        </p:nvSpPr>
        <p:spPr/>
        <p:txBody>
          <a:bodyPr>
            <a:normAutofit lnSpcReduction="10000"/>
          </a:bodyPr>
          <a:lstStyle/>
          <a:p>
            <a:r>
              <a:rPr lang="en-IN" dirty="0" smtClean="0"/>
              <a:t>Build a Hello World App in Modern </a:t>
            </a:r>
            <a:r>
              <a:rPr lang="en-IN" b="1" dirty="0" smtClean="0"/>
              <a:t>Spring Boot </a:t>
            </a:r>
            <a:r>
              <a:rPr lang="en-IN" dirty="0" smtClean="0"/>
              <a:t>Approach</a:t>
            </a:r>
          </a:p>
          <a:p>
            <a:r>
              <a:rPr lang="en-IN" dirty="0" smtClean="0"/>
              <a:t>Get Hands-on with Spring Boot.</a:t>
            </a:r>
          </a:p>
          <a:p>
            <a:pPr lvl="1"/>
            <a:r>
              <a:rPr lang="en-IN" b="1" dirty="0" smtClean="0"/>
              <a:t>Why Spring Boot</a:t>
            </a:r>
            <a:r>
              <a:rPr lang="en-IN" dirty="0" smtClean="0"/>
              <a:t>?</a:t>
            </a:r>
          </a:p>
          <a:p>
            <a:pPr lvl="1"/>
            <a:r>
              <a:rPr lang="en-IN" b="1" dirty="0" smtClean="0"/>
              <a:t>Terminology</a:t>
            </a:r>
          </a:p>
          <a:p>
            <a:pPr lvl="2"/>
            <a:r>
              <a:rPr lang="en-IN" dirty="0" smtClean="0"/>
              <a:t>Spring </a:t>
            </a:r>
            <a:r>
              <a:rPr lang="en-IN" dirty="0" err="1" smtClean="0"/>
              <a:t>Initilizer</a:t>
            </a:r>
            <a:r>
              <a:rPr lang="en-IN" dirty="0" smtClean="0"/>
              <a:t> </a:t>
            </a:r>
          </a:p>
          <a:p>
            <a:pPr lvl="2"/>
            <a:r>
              <a:rPr lang="en-IN" dirty="0" smtClean="0"/>
              <a:t>Auto Configuration</a:t>
            </a:r>
          </a:p>
          <a:p>
            <a:pPr lvl="2"/>
            <a:r>
              <a:rPr lang="en-IN" dirty="0" smtClean="0"/>
              <a:t>Starter Projects</a:t>
            </a:r>
          </a:p>
          <a:p>
            <a:pPr lvl="2"/>
            <a:r>
              <a:rPr lang="en-IN" dirty="0" smtClean="0"/>
              <a:t>Actuator</a:t>
            </a:r>
          </a:p>
          <a:p>
            <a:pPr lvl="2"/>
            <a:r>
              <a:rPr lang="en-IN" dirty="0" smtClean="0"/>
              <a:t>Developer Tools</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Creating Spring Boot Project -</a:t>
            </a:r>
            <a:r>
              <a:rPr lang="en-IN" dirty="0" smtClean="0"/>
              <a:t> https://start.spring.io/</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43050"/>
            <a:ext cx="8229600" cy="432347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Hands-on: Understand Power of Spring Boot</a:t>
            </a:r>
            <a:endParaRPr lang="en-IN" dirty="0"/>
          </a:p>
        </p:txBody>
      </p:sp>
      <p:sp>
        <p:nvSpPr>
          <p:cNvPr id="3" name="Content Placeholder 2"/>
          <p:cNvSpPr>
            <a:spLocks noGrp="1"/>
          </p:cNvSpPr>
          <p:nvPr>
            <p:ph idx="1"/>
          </p:nvPr>
        </p:nvSpPr>
        <p:spPr>
          <a:xfrm>
            <a:off x="457200" y="1600201"/>
            <a:ext cx="8229600" cy="3543312"/>
          </a:xfrm>
        </p:spPr>
        <p:txBody>
          <a:bodyPr/>
          <a:lstStyle/>
          <a:p>
            <a:r>
              <a:rPr lang="en-IN" dirty="0" smtClean="0"/>
              <a:t>//http://localhost:8080/courses</a:t>
            </a:r>
          </a:p>
          <a:p>
            <a:endParaRPr lang="en-IN" dirty="0" smtClean="0"/>
          </a:p>
          <a:p>
            <a:endParaRPr lang="en-IN" dirty="0"/>
          </a:p>
        </p:txBody>
      </p:sp>
      <p:pic>
        <p:nvPicPr>
          <p:cNvPr id="2051" name="Picture 3"/>
          <p:cNvPicPr>
            <a:picLocks noChangeAspect="1" noChangeArrowheads="1"/>
          </p:cNvPicPr>
          <p:nvPr/>
        </p:nvPicPr>
        <p:blipFill>
          <a:blip r:embed="rId2"/>
          <a:srcRect/>
          <a:stretch>
            <a:fillRect/>
          </a:stretch>
        </p:blipFill>
        <p:spPr bwMode="auto">
          <a:xfrm>
            <a:off x="1428728" y="2571744"/>
            <a:ext cx="6071016" cy="3263527"/>
          </a:xfrm>
          <a:prstGeom prst="rect">
            <a:avLst/>
          </a:prstGeom>
          <a:noFill/>
          <a:ln w="9525">
            <a:noFill/>
            <a:miter lim="800000"/>
            <a:headEnd/>
            <a:tailEnd/>
          </a:ln>
          <a:effectLst/>
        </p:spPr>
      </p:pic>
      <p:sp>
        <p:nvSpPr>
          <p:cNvPr id="6" name="TextBox 5"/>
          <p:cNvSpPr txBox="1"/>
          <p:nvPr/>
        </p:nvSpPr>
        <p:spPr>
          <a:xfrm>
            <a:off x="1643042" y="5857892"/>
            <a:ext cx="5121162" cy="646331"/>
          </a:xfrm>
          <a:prstGeom prst="rect">
            <a:avLst/>
          </a:prstGeom>
          <a:noFill/>
        </p:spPr>
        <p:txBody>
          <a:bodyPr wrap="square" rtlCol="0">
            <a:spAutoFit/>
          </a:bodyPr>
          <a:lstStyle/>
          <a:p>
            <a:r>
              <a:rPr lang="en-IN" dirty="0" smtClean="0"/>
              <a:t>Let's Build a Hello World App using Spring Initializr</a:t>
            </a:r>
          </a:p>
          <a:p>
            <a:r>
              <a:rPr lang="en-IN" dirty="0" smtClean="0"/>
              <a:t>Setup </a:t>
            </a:r>
            <a:r>
              <a:rPr lang="en-IN" dirty="0" err="1" smtClean="0"/>
              <a:t>CoursesController</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Spring – MVC Framework</a:t>
            </a:r>
            <a:br>
              <a:rPr lang="en-IN" b="1"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Spring MVC Framework </a:t>
            </a:r>
            <a:r>
              <a:rPr lang="en-IN" dirty="0" smtClean="0"/>
              <a:t>follows the Model-View-Controller design pattern.</a:t>
            </a:r>
          </a:p>
          <a:p>
            <a:r>
              <a:rPr lang="en-IN" dirty="0" smtClean="0"/>
              <a:t> It is used to develop web applications.</a:t>
            </a:r>
          </a:p>
          <a:p>
            <a:r>
              <a:rPr lang="en-IN" dirty="0" smtClean="0"/>
              <a:t> It works around DispatcherServlet.</a:t>
            </a:r>
          </a:p>
          <a:p>
            <a:r>
              <a:rPr lang="en-IN" dirty="0" smtClean="0"/>
              <a:t> DispatcherServlet handles all the HTTP requests and responses. It dispatches the requests to handlers.</a:t>
            </a:r>
          </a:p>
          <a:p>
            <a:pPr>
              <a:buNone/>
            </a:pPr>
            <a:endParaRPr lang="en-IN" dirty="0" smtClean="0"/>
          </a:p>
          <a:p>
            <a:r>
              <a:rPr lang="en-IN" dirty="0" smtClean="0"/>
              <a:t> It uses </a:t>
            </a:r>
            <a:r>
              <a:rPr lang="en-IN" b="1" dirty="0" smtClean="0"/>
              <a:t>@Controller </a:t>
            </a:r>
            <a:r>
              <a:rPr lang="en-IN" dirty="0" smtClean="0"/>
              <a:t>and </a:t>
            </a:r>
            <a:r>
              <a:rPr lang="en-IN" b="1" dirty="0" smtClean="0"/>
              <a:t>@RequestMapping </a:t>
            </a:r>
            <a:r>
              <a:rPr lang="en-IN" dirty="0" smtClean="0"/>
              <a:t>as default request handlers. </a:t>
            </a:r>
          </a:p>
          <a:p>
            <a:r>
              <a:rPr lang="en-IN" dirty="0" smtClean="0"/>
              <a:t>The </a:t>
            </a:r>
            <a:r>
              <a:rPr lang="en-IN" b="1" dirty="0" smtClean="0"/>
              <a:t>@Controller </a:t>
            </a:r>
            <a:r>
              <a:rPr lang="en-IN" dirty="0" smtClean="0"/>
              <a:t>annotation defines that a particular class is a controller. </a:t>
            </a:r>
          </a:p>
          <a:p>
            <a:r>
              <a:rPr lang="en-IN" b="1" dirty="0" smtClean="0"/>
              <a:t>@RequestMapping </a:t>
            </a:r>
            <a:r>
              <a:rPr lang="en-IN" dirty="0" smtClean="0"/>
              <a:t>annotation maps web requests to Spring Controller methods.</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The terms model, view, and controller are as follows:</a:t>
            </a:r>
            <a:br>
              <a:rPr lang="en-IN" sz="2800" b="1" dirty="0" smtClean="0"/>
            </a:br>
            <a:endParaRPr lang="en-IN" sz="2800" b="1" dirty="0"/>
          </a:p>
        </p:txBody>
      </p:sp>
      <p:sp>
        <p:nvSpPr>
          <p:cNvPr id="3" name="Content Placeholder 2"/>
          <p:cNvSpPr>
            <a:spLocks noGrp="1"/>
          </p:cNvSpPr>
          <p:nvPr>
            <p:ph idx="1"/>
          </p:nvPr>
        </p:nvSpPr>
        <p:spPr/>
        <p:txBody>
          <a:bodyPr>
            <a:normAutofit/>
          </a:bodyPr>
          <a:lstStyle/>
          <a:p>
            <a:pPr fontAlgn="base"/>
            <a:r>
              <a:rPr lang="en-IN" b="1" dirty="0" smtClean="0"/>
              <a:t>Model</a:t>
            </a:r>
            <a:r>
              <a:rPr lang="en-IN" dirty="0" smtClean="0"/>
              <a:t>: The Model encapsulates the application data.</a:t>
            </a:r>
          </a:p>
          <a:p>
            <a:pPr fontAlgn="base"/>
            <a:r>
              <a:rPr lang="en-IN" b="1" dirty="0" smtClean="0"/>
              <a:t>View</a:t>
            </a:r>
            <a:r>
              <a:rPr lang="en-IN" dirty="0" smtClean="0"/>
              <a:t>: View renders the model data and also generates HTML output that the client’s browser can interpret.</a:t>
            </a:r>
          </a:p>
          <a:p>
            <a:pPr fontAlgn="base"/>
            <a:r>
              <a:rPr lang="en-IN" b="1" dirty="0" smtClean="0"/>
              <a:t>Controller</a:t>
            </a:r>
            <a:r>
              <a:rPr lang="en-IN" dirty="0" smtClean="0"/>
              <a:t>: The Controller processes the user requests and passes them to the view for rendering.</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MVC Flow</a:t>
            </a:r>
            <a:endParaRPr lang="en-IN" dirty="0"/>
          </a:p>
        </p:txBody>
      </p:sp>
      <p:pic>
        <p:nvPicPr>
          <p:cNvPr id="4" name="Content Placeholder 3" descr="spring_dispatcherservlet.png"/>
          <p:cNvPicPr>
            <a:picLocks noGrp="1" noChangeAspect="1"/>
          </p:cNvPicPr>
          <p:nvPr>
            <p:ph idx="1"/>
          </p:nvPr>
        </p:nvPicPr>
        <p:blipFill>
          <a:blip r:embed="rId2"/>
          <a:stretch>
            <a:fillRect/>
          </a:stretch>
        </p:blipFill>
        <p:spPr>
          <a:xfrm>
            <a:off x="1285852" y="1899798"/>
            <a:ext cx="6429420" cy="3841403"/>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Spring MVC Framework works as follows:</a:t>
            </a:r>
            <a:endParaRPr lang="en-IN" dirty="0"/>
          </a:p>
        </p:txBody>
      </p:sp>
      <p:sp>
        <p:nvSpPr>
          <p:cNvPr id="3" name="Content Placeholder 2"/>
          <p:cNvSpPr>
            <a:spLocks noGrp="1"/>
          </p:cNvSpPr>
          <p:nvPr>
            <p:ph idx="1"/>
          </p:nvPr>
        </p:nvSpPr>
        <p:spPr/>
        <p:txBody>
          <a:bodyPr>
            <a:normAutofit fontScale="92500" lnSpcReduction="20000"/>
          </a:bodyPr>
          <a:lstStyle/>
          <a:p>
            <a:pPr fontAlgn="base">
              <a:buFont typeface="Wingdings" pitchFamily="2" charset="2"/>
              <a:buChar char="q"/>
            </a:pPr>
            <a:r>
              <a:rPr lang="en-IN" dirty="0" smtClean="0"/>
              <a:t>All the incoming requests are intercepted by the DispatcherServlet that works as the front controller.</a:t>
            </a:r>
          </a:p>
          <a:p>
            <a:pPr fontAlgn="base">
              <a:buFont typeface="Wingdings" pitchFamily="2" charset="2"/>
              <a:buChar char="q"/>
            </a:pPr>
            <a:r>
              <a:rPr lang="en-IN" dirty="0" smtClean="0"/>
              <a:t>The DispatcherServlet then gets an entry of handler mapping from the XML file and forwards the request to the controller.</a:t>
            </a:r>
          </a:p>
          <a:p>
            <a:pPr fontAlgn="base">
              <a:buFont typeface="Wingdings" pitchFamily="2" charset="2"/>
              <a:buChar char="q"/>
            </a:pPr>
            <a:r>
              <a:rPr lang="en-IN" dirty="0" smtClean="0"/>
              <a:t>The object of ModelAndView is returned by the controller.</a:t>
            </a:r>
          </a:p>
          <a:p>
            <a:pPr fontAlgn="base">
              <a:buFont typeface="Wingdings" pitchFamily="2" charset="2"/>
              <a:buChar char="q"/>
            </a:pPr>
            <a:r>
              <a:rPr lang="en-IN" dirty="0" smtClean="0"/>
              <a:t>The DispatcherServlet checks the entry of the view resolver in the XML file and invokes the appropriate view component.</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Create Your First Spring MVC Application</a:t>
            </a:r>
            <a:br>
              <a:rPr lang="en-IN" sz="3200" b="1" dirty="0" smtClean="0"/>
            </a:br>
            <a:endParaRPr lang="en-IN" sz="3200" dirty="0"/>
          </a:p>
        </p:txBody>
      </p:sp>
      <p:sp>
        <p:nvSpPr>
          <p:cNvPr id="3" name="Content Placeholder 2"/>
          <p:cNvSpPr>
            <a:spLocks noGrp="1"/>
          </p:cNvSpPr>
          <p:nvPr>
            <p:ph idx="1"/>
          </p:nvPr>
        </p:nvSpPr>
        <p:spPr/>
        <p:txBody>
          <a:bodyPr/>
          <a:lstStyle/>
          <a:p>
            <a:pPr fontAlgn="base"/>
            <a:r>
              <a:rPr lang="en-IN" dirty="0" smtClean="0"/>
              <a:t>Consider the following example:</a:t>
            </a:r>
          </a:p>
          <a:p>
            <a:pPr fontAlgn="base"/>
            <a:r>
              <a:rPr lang="en-IN" b="1" dirty="0" smtClean="0"/>
              <a:t>Step 0</a:t>
            </a:r>
            <a:r>
              <a:rPr lang="en-IN" dirty="0" smtClean="0"/>
              <a:t>: Setup your project with maven use the required </a:t>
            </a:r>
            <a:r>
              <a:rPr lang="en-IN" dirty="0" err="1" smtClean="0"/>
              <a:t>archtype</a:t>
            </a:r>
            <a:r>
              <a:rPr lang="en-IN" dirty="0" smtClean="0"/>
              <a:t> to get the required folders directory and configure the server with your project.</a:t>
            </a:r>
          </a:p>
          <a:p>
            <a:pPr fontAlgn="base"/>
            <a:r>
              <a:rPr lang="en-IN" b="1" dirty="0" smtClean="0"/>
              <a:t>Step 1: </a:t>
            </a:r>
            <a:r>
              <a:rPr lang="en-IN" dirty="0" smtClean="0"/>
              <a:t>Load the spring jar files or add the dependencies if Maven is used. Add the following dependencies in </a:t>
            </a:r>
            <a:r>
              <a:rPr lang="en-IN" b="1" dirty="0" smtClean="0"/>
              <a:t>pom.xml</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do Application</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571604" y="1785926"/>
            <a:ext cx="5934075" cy="2647950"/>
          </a:xfrm>
          <a:prstGeom prst="rect">
            <a:avLst/>
          </a:prstGeom>
          <a:noFill/>
          <a:ln w="9525">
            <a:noFill/>
            <a:miter lim="800000"/>
            <a:headEnd/>
            <a:tailEnd/>
          </a:ln>
          <a:effectLst/>
        </p:spPr>
      </p:pic>
      <p:sp>
        <p:nvSpPr>
          <p:cNvPr id="5" name="Rectangle 4"/>
          <p:cNvSpPr/>
          <p:nvPr/>
        </p:nvSpPr>
        <p:spPr>
          <a:xfrm>
            <a:off x="1571604" y="5500702"/>
            <a:ext cx="5357850" cy="369332"/>
          </a:xfrm>
          <a:prstGeom prst="rect">
            <a:avLst/>
          </a:prstGeom>
        </p:spPr>
        <p:txBody>
          <a:bodyPr wrap="square">
            <a:spAutoFit/>
          </a:bodyPr>
          <a:lstStyle/>
          <a:p>
            <a:r>
              <a:rPr lang="en-IN" dirty="0" smtClean="0"/>
              <a:t>Is the </a:t>
            </a:r>
            <a:r>
              <a:rPr lang="en-IN" dirty="0" err="1" smtClean="0"/>
              <a:t>Todo</a:t>
            </a:r>
            <a:r>
              <a:rPr lang="en-IN" dirty="0" smtClean="0"/>
              <a:t> Management Application a Web Service?</a:t>
            </a: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Pom.xml</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802133"/>
            <a:ext cx="8229600" cy="412209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57158" y="428604"/>
            <a:ext cx="8229600" cy="381243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85720" y="4214818"/>
            <a:ext cx="8643998" cy="11525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Step 2: </a:t>
            </a:r>
            <a:r>
              <a:rPr lang="en-IN" dirty="0" smtClean="0"/>
              <a:t>Create the Controller Class</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@Controller </a:t>
            </a:r>
          </a:p>
          <a:p>
            <a:pPr>
              <a:buNone/>
            </a:pPr>
            <a:r>
              <a:rPr lang="en-IN" dirty="0" smtClean="0"/>
              <a:t>public class </a:t>
            </a:r>
            <a:r>
              <a:rPr lang="en-IN" dirty="0" err="1" smtClean="0"/>
              <a:t>HelloGeek</a:t>
            </a:r>
            <a:r>
              <a:rPr lang="en-IN" dirty="0" smtClean="0"/>
              <a:t> { </a:t>
            </a:r>
          </a:p>
          <a:p>
            <a:pPr>
              <a:buNone/>
            </a:pPr>
            <a:r>
              <a:rPr lang="en-IN" dirty="0" smtClean="0"/>
              <a:t>@RequestMapping("/") </a:t>
            </a:r>
          </a:p>
          <a:p>
            <a:pPr>
              <a:buNone/>
            </a:pPr>
            <a:r>
              <a:rPr lang="en-IN" dirty="0" smtClean="0"/>
              <a:t>    public String display() </a:t>
            </a:r>
          </a:p>
          <a:p>
            <a:pPr>
              <a:buNone/>
            </a:pPr>
            <a:r>
              <a:rPr lang="en-IN" dirty="0" smtClean="0"/>
              <a:t>    { </a:t>
            </a:r>
          </a:p>
          <a:p>
            <a:pPr>
              <a:buNone/>
            </a:pPr>
            <a:r>
              <a:rPr lang="en-IN" dirty="0" smtClean="0"/>
              <a:t>        return "hello"; </a:t>
            </a:r>
          </a:p>
          <a:p>
            <a:pPr>
              <a:buNone/>
            </a:pPr>
            <a:r>
              <a:rPr lang="en-IN" dirty="0" smtClean="0"/>
              <a:t>    }    </a:t>
            </a:r>
          </a:p>
          <a:p>
            <a:pPr>
              <a:buNone/>
            </a:pPr>
            <a:r>
              <a:rPr lang="en-IN" dirty="0" smtClean="0"/>
              <a:t>}</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Step 3: </a:t>
            </a:r>
            <a:r>
              <a:rPr lang="en-IN" sz="2800" dirty="0" smtClean="0"/>
              <a:t>Provide the name of the controller in the web.xml file as follows:</a:t>
            </a:r>
            <a:br>
              <a:rPr lang="en-IN" sz="2800" dirty="0" smtClean="0"/>
            </a:br>
            <a:endParaRPr lang="en-IN" sz="2800" dirty="0"/>
          </a:p>
        </p:txBody>
      </p:sp>
      <p:sp>
        <p:nvSpPr>
          <p:cNvPr id="3" name="Content Placeholder 2"/>
          <p:cNvSpPr>
            <a:spLocks noGrp="1"/>
          </p:cNvSpPr>
          <p:nvPr>
            <p:ph idx="1"/>
          </p:nvPr>
        </p:nvSpPr>
        <p:spPr/>
        <p:txBody>
          <a:bodyPr/>
          <a:lstStyle/>
          <a:p>
            <a:pPr fontAlgn="base"/>
            <a:r>
              <a:rPr lang="en-IN" dirty="0" smtClean="0"/>
              <a:t>DispatcherServlet is the front controller in Spring Web MVC. Incoming requests for the HTML file are forwarded to the DispatcherServlet.</a:t>
            </a:r>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Web.xml</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457200" y="2071880"/>
            <a:ext cx="8229600" cy="3582602"/>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29600" cy="4525963"/>
          </a:xfrm>
        </p:spPr>
        <p:txBody>
          <a:bodyPr/>
          <a:lstStyle/>
          <a:p>
            <a:pPr fontAlgn="base"/>
            <a:r>
              <a:rPr lang="en-IN" b="1" dirty="0" smtClean="0"/>
              <a:t>Step 4: </a:t>
            </a:r>
            <a:r>
              <a:rPr lang="en-IN" dirty="0" smtClean="0"/>
              <a:t>We have to define the bean in a separate XML file. We have specified the view components in this file.  It is located in the WEB-INF directory.</a:t>
            </a:r>
          </a:p>
          <a:p>
            <a:pPr fontAlgn="base"/>
            <a:r>
              <a:rPr lang="en-IN" b="1" dirty="0" smtClean="0"/>
              <a:t>spring-servlet.xml</a:t>
            </a:r>
            <a:endParaRPr lang="en-IN" dirty="0" smtClean="0"/>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spring-servlet.xml</a:t>
            </a:r>
            <a:r>
              <a:rPr lang="en-IN" dirty="0" smtClean="0"/>
              <a:t/>
            </a:r>
            <a:br>
              <a:rPr lang="en-IN" dirty="0" smtClean="0"/>
            </a:b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751035"/>
            <a:ext cx="8229600" cy="4224293"/>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Step 5: </a:t>
            </a:r>
            <a:r>
              <a:rPr lang="en-IN" dirty="0" smtClean="0"/>
              <a:t>Use JSP to display the message</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fontAlgn="base"/>
            <a:r>
              <a:rPr lang="en-IN" b="1" dirty="0" smtClean="0"/>
              <a:t>index.jsp</a:t>
            </a:r>
            <a:endParaRPr lang="en-IN" dirty="0" smtClean="0"/>
          </a:p>
          <a:p>
            <a:pPr>
              <a:buNone/>
            </a:pPr>
            <a:r>
              <a:rPr lang="en-IN" dirty="0" smtClean="0"/>
              <a:t>&lt;html&gt;</a:t>
            </a:r>
          </a:p>
          <a:p>
            <a:pPr>
              <a:buNone/>
            </a:pPr>
            <a:r>
              <a:rPr lang="en-IN" dirty="0" smtClean="0"/>
              <a:t>&lt;body&gt;</a:t>
            </a:r>
          </a:p>
          <a:p>
            <a:pPr>
              <a:buNone/>
            </a:pPr>
            <a:r>
              <a:rPr lang="en-IN" dirty="0" smtClean="0"/>
              <a:t>&lt;p&gt;Spring MVC Tutorial!!&lt;/p&gt;</a:t>
            </a:r>
          </a:p>
          <a:p>
            <a:pPr>
              <a:buNone/>
            </a:pPr>
            <a:r>
              <a:rPr lang="en-IN" dirty="0" smtClean="0"/>
              <a:t>&lt;/body&gt;</a:t>
            </a:r>
          </a:p>
          <a:p>
            <a:pPr>
              <a:buNone/>
            </a:pPr>
            <a:r>
              <a:rPr lang="en-IN" dirty="0" smtClean="0"/>
              <a:t>&lt;/html&gt;</a:t>
            </a:r>
          </a:p>
          <a:p>
            <a:endParaRPr lang="en-IN" dirty="0" smtClean="0"/>
          </a:p>
          <a:p>
            <a:r>
              <a:rPr lang="en-IN" b="1" dirty="0" smtClean="0"/>
              <a:t>Step 6: </a:t>
            </a:r>
            <a:r>
              <a:rPr lang="en-IN" dirty="0" smtClean="0"/>
              <a:t>Start the server and run the project. </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World Before Spring Boot!</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Setting up Spring Web Projects before Spring Boot was NOT easy!</a:t>
            </a:r>
          </a:p>
          <a:p>
            <a:pPr lvl="1"/>
            <a:r>
              <a:rPr lang="en-IN" dirty="0" smtClean="0"/>
              <a:t>Define Maven dependencies and manage versions for frameworks(Pom.xml)</a:t>
            </a:r>
          </a:p>
          <a:p>
            <a:pPr lvl="2"/>
            <a:r>
              <a:rPr lang="en-IN" dirty="0" smtClean="0"/>
              <a:t>Spring-webmvc,jackson-databind,log4j etc.</a:t>
            </a:r>
          </a:p>
          <a:p>
            <a:pPr lvl="1"/>
            <a:r>
              <a:rPr lang="en-IN" dirty="0" smtClean="0"/>
              <a:t>Define web.xml(/</a:t>
            </a:r>
            <a:r>
              <a:rPr lang="en-IN" dirty="0" err="1" smtClean="0"/>
              <a:t>src</a:t>
            </a:r>
            <a:r>
              <a:rPr lang="en-IN" dirty="0" smtClean="0"/>
              <a:t>/main/</a:t>
            </a:r>
            <a:r>
              <a:rPr lang="en-IN" dirty="0" err="1" smtClean="0"/>
              <a:t>webapp</a:t>
            </a:r>
            <a:r>
              <a:rPr lang="en-IN" dirty="0" smtClean="0"/>
              <a:t>/WEB-INF/web.xml)</a:t>
            </a:r>
          </a:p>
          <a:p>
            <a:pPr lvl="2"/>
            <a:r>
              <a:rPr lang="en-IN" dirty="0" smtClean="0"/>
              <a:t>Define Front Controller for Spring Framework(DispatcherServlet)</a:t>
            </a:r>
          </a:p>
          <a:p>
            <a:pPr lvl="2"/>
            <a:endParaRPr lang="en-IN" dirty="0" smtClean="0"/>
          </a:p>
          <a:p>
            <a:pPr lvl="1"/>
            <a:r>
              <a:rPr lang="en-IN" dirty="0" smtClean="0"/>
              <a:t>Define a Spring Context XML file(/</a:t>
            </a:r>
            <a:r>
              <a:rPr lang="en-IN" dirty="0" err="1" smtClean="0"/>
              <a:t>src</a:t>
            </a:r>
            <a:r>
              <a:rPr lang="en-IN" dirty="0" smtClean="0"/>
              <a:t>/main/</a:t>
            </a:r>
            <a:r>
              <a:rPr lang="en-IN" dirty="0" err="1" smtClean="0"/>
              <a:t>webapp</a:t>
            </a:r>
            <a:r>
              <a:rPr lang="en-IN" dirty="0" smtClean="0"/>
              <a:t>/WEB-INF/spring-servlet.xml)</a:t>
            </a:r>
          </a:p>
          <a:p>
            <a:pPr lvl="2"/>
            <a:r>
              <a:rPr lang="en-IN" dirty="0" smtClean="0"/>
              <a:t>Define a Component Scan(&lt;</a:t>
            </a:r>
            <a:r>
              <a:rPr lang="en-IN" dirty="0" err="1" smtClean="0"/>
              <a:t>context:component</a:t>
            </a:r>
            <a:r>
              <a:rPr lang="en-IN" dirty="0" smtClean="0"/>
              <a:t>-scan base-package="</a:t>
            </a:r>
            <a:r>
              <a:rPr lang="en-IN" dirty="0" err="1" smtClean="0"/>
              <a:t>com.uniq</a:t>
            </a:r>
            <a:r>
              <a:rPr lang="en-IN" dirty="0" smtClean="0"/>
              <a:t>" /&gt;)</a:t>
            </a:r>
          </a:p>
          <a:p>
            <a:pPr lvl="2">
              <a:buNone/>
            </a:pPr>
            <a:endParaRPr lang="en-IN" dirty="0" smtClean="0"/>
          </a:p>
          <a:p>
            <a:pPr lvl="2">
              <a:buNone/>
            </a:pPr>
            <a:endParaRPr lang="en-IN"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lstStyle/>
          <a:p>
            <a:pPr lvl="1"/>
            <a:r>
              <a:rPr lang="en-IN" dirty="0" smtClean="0"/>
              <a:t>Install Tomcat or use tomcat7-maven-plugin plug-in(or any other web server)</a:t>
            </a:r>
          </a:p>
          <a:p>
            <a:pPr lvl="1"/>
            <a:r>
              <a:rPr lang="en-IN" dirty="0" smtClean="0"/>
              <a:t>Deploy and Run the application in Tomcat</a:t>
            </a:r>
          </a:p>
          <a:p>
            <a:pPr lvl="1">
              <a:buNone/>
            </a:pPr>
            <a:endParaRPr lang="en-IN" dirty="0" smtClean="0"/>
          </a:p>
          <a:p>
            <a:pPr lvl="1">
              <a:buNone/>
            </a:pPr>
            <a:r>
              <a:rPr lang="en-IN" dirty="0" smtClean="0"/>
              <a:t>How does Spring Boot do its </a:t>
            </a:r>
            <a:r>
              <a:rPr lang="en-IN" b="1" dirty="0" smtClean="0"/>
              <a:t>MAGIC</a:t>
            </a:r>
            <a:r>
              <a:rPr lang="en-IN" dirty="0" smtClean="0"/>
              <a:t> ?</a:t>
            </a:r>
          </a:p>
          <a:p>
            <a:pPr lvl="1"/>
            <a:r>
              <a:rPr lang="en-IN" dirty="0" smtClean="0"/>
              <a:t>	Spring Boot Starter Projects.</a:t>
            </a:r>
          </a:p>
          <a:p>
            <a:pPr lvl="1"/>
            <a:r>
              <a:rPr lang="en-IN" dirty="0" smtClean="0"/>
              <a:t>   Spring Boot Auto Configuration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It delivers HTML output - Not consumable by other applications.</a:t>
            </a:r>
            <a:endParaRPr lang="en-IN" sz="2400" dirty="0"/>
          </a:p>
        </p:txBody>
      </p:sp>
      <p:sp>
        <p:nvSpPr>
          <p:cNvPr id="4" name="Oval 3"/>
          <p:cNvSpPr/>
          <p:nvPr/>
        </p:nvSpPr>
        <p:spPr>
          <a:xfrm>
            <a:off x="3143240" y="1928802"/>
            <a:ext cx="1928826" cy="785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WEB</a:t>
            </a:r>
            <a:endParaRPr lang="en-IN" dirty="0"/>
          </a:p>
        </p:txBody>
      </p:sp>
      <p:sp>
        <p:nvSpPr>
          <p:cNvPr id="5" name="Oval 4"/>
          <p:cNvSpPr/>
          <p:nvPr/>
        </p:nvSpPr>
        <p:spPr>
          <a:xfrm>
            <a:off x="3214678" y="3500438"/>
            <a:ext cx="1928826" cy="785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BUSINESS</a:t>
            </a:r>
            <a:endParaRPr lang="en-IN" dirty="0"/>
          </a:p>
        </p:txBody>
      </p:sp>
      <p:sp>
        <p:nvSpPr>
          <p:cNvPr id="6" name="Oval 5"/>
          <p:cNvSpPr/>
          <p:nvPr/>
        </p:nvSpPr>
        <p:spPr>
          <a:xfrm>
            <a:off x="3357554" y="5143512"/>
            <a:ext cx="1928826" cy="785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DATA</a:t>
            </a:r>
            <a:endParaRPr lang="en-IN" dirty="0"/>
          </a:p>
        </p:txBody>
      </p:sp>
      <p:cxnSp>
        <p:nvCxnSpPr>
          <p:cNvPr id="8" name="Straight Arrow Connector 7"/>
          <p:cNvCxnSpPr>
            <a:stCxn id="4" idx="4"/>
            <a:endCxn id="5" idx="0"/>
          </p:cNvCxnSpPr>
          <p:nvPr/>
        </p:nvCxnSpPr>
        <p:spPr>
          <a:xfrm rot="16200000" flipH="1">
            <a:off x="3750463" y="3071810"/>
            <a:ext cx="785818" cy="71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endCxn id="6" idx="0"/>
          </p:cNvCxnSpPr>
          <p:nvPr/>
        </p:nvCxnSpPr>
        <p:spPr>
          <a:xfrm rot="16200000" flipH="1">
            <a:off x="3839760" y="4661305"/>
            <a:ext cx="857256" cy="10715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Starter Projects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Goal of Starter Projects: </a:t>
            </a:r>
            <a:r>
              <a:rPr lang="en-IN" dirty="0" smtClean="0"/>
              <a:t>Help you get a project up and running quickly!</a:t>
            </a:r>
          </a:p>
          <a:p>
            <a:pPr lvl="1"/>
            <a:r>
              <a:rPr lang="en-IN" b="1" dirty="0" smtClean="0"/>
              <a:t>Web Application</a:t>
            </a:r>
            <a:r>
              <a:rPr lang="en-IN" dirty="0" smtClean="0"/>
              <a:t> – Spring Boot starter web</a:t>
            </a:r>
          </a:p>
          <a:p>
            <a:pPr lvl="1"/>
            <a:r>
              <a:rPr lang="en-IN" b="1" dirty="0" smtClean="0"/>
              <a:t>REST API</a:t>
            </a:r>
            <a:r>
              <a:rPr lang="en-IN" dirty="0" smtClean="0"/>
              <a:t> – Spring Boot starter web</a:t>
            </a:r>
          </a:p>
          <a:p>
            <a:pPr lvl="1"/>
            <a:r>
              <a:rPr lang="en-IN" b="1" dirty="0" smtClean="0"/>
              <a:t>Talk to database using JPA </a:t>
            </a:r>
            <a:r>
              <a:rPr lang="en-IN" dirty="0" smtClean="0"/>
              <a:t>– Spring Boot starter JPA</a:t>
            </a:r>
          </a:p>
          <a:p>
            <a:pPr lvl="1"/>
            <a:r>
              <a:rPr lang="en-IN" b="1" dirty="0" smtClean="0"/>
              <a:t>Talk to database using JDBC</a:t>
            </a:r>
            <a:r>
              <a:rPr lang="en-IN" dirty="0" smtClean="0"/>
              <a:t> –Spring boot starter JDBC</a:t>
            </a:r>
          </a:p>
          <a:p>
            <a:pPr lvl="1"/>
            <a:r>
              <a:rPr lang="en-IN" b="1" dirty="0" smtClean="0"/>
              <a:t>Secure your web application or REST API</a:t>
            </a:r>
            <a:r>
              <a:rPr lang="en-IN" dirty="0" smtClean="0"/>
              <a:t> – Spring Boot Starter Security</a:t>
            </a:r>
          </a:p>
          <a:p>
            <a:pPr>
              <a:buNone/>
            </a:pPr>
            <a:endParaRPr lang="en-IN" dirty="0" smtClean="0"/>
          </a:p>
          <a:p>
            <a:r>
              <a:rPr lang="en-IN" dirty="0" smtClean="0"/>
              <a:t>Manage list of maven dependencies and versions for different kinds of apps: </a:t>
            </a:r>
          </a:p>
          <a:p>
            <a:pPr lvl="1"/>
            <a:r>
              <a:rPr lang="en-IN" b="1" dirty="0" smtClean="0"/>
              <a:t>Spring Boot starter web</a:t>
            </a:r>
            <a:r>
              <a:rPr lang="en-IN" dirty="0" smtClean="0"/>
              <a:t>: Frameworks needed by typical web applications </a:t>
            </a:r>
          </a:p>
          <a:p>
            <a:pPr lvl="2"/>
            <a:r>
              <a:rPr lang="en-IN" dirty="0" smtClean="0"/>
              <a:t>Spring-</a:t>
            </a:r>
            <a:r>
              <a:rPr lang="en-IN" dirty="0" err="1" smtClean="0"/>
              <a:t>webmvc</a:t>
            </a:r>
            <a:r>
              <a:rPr lang="en-IN" dirty="0" smtClean="0"/>
              <a:t>, spring-web, spring-boot-starter-tomcat, spring-boot-starter-</a:t>
            </a:r>
            <a:r>
              <a:rPr lang="en-IN" dirty="0" err="1" smtClean="0"/>
              <a:t>json</a:t>
            </a:r>
            <a:endParaRPr lang="en-IN" dirty="0" smtClean="0"/>
          </a:p>
          <a:p>
            <a:pPr lvl="1"/>
            <a:endParaRPr lang="en-IN" dirty="0" smtClean="0"/>
          </a:p>
          <a:p>
            <a:pPr lvl="1"/>
            <a:endParaRPr lang="en-IN"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Auto Configuration:</a:t>
            </a:r>
            <a:endParaRPr lang="en-IN" dirty="0"/>
          </a:p>
        </p:txBody>
      </p:sp>
      <p:sp>
        <p:nvSpPr>
          <p:cNvPr id="3" name="Content Placeholder 2"/>
          <p:cNvSpPr>
            <a:spLocks noGrp="1"/>
          </p:cNvSpPr>
          <p:nvPr>
            <p:ph idx="1"/>
          </p:nvPr>
        </p:nvSpPr>
        <p:spPr/>
        <p:txBody>
          <a:bodyPr>
            <a:normAutofit/>
          </a:bodyPr>
          <a:lstStyle/>
          <a:p>
            <a:r>
              <a:rPr lang="en-IN" dirty="0" smtClean="0"/>
              <a:t>Spring Boot Provides </a:t>
            </a:r>
            <a:r>
              <a:rPr lang="en-IN" b="1" dirty="0" smtClean="0"/>
              <a:t>Auto Configuration</a:t>
            </a:r>
          </a:p>
          <a:p>
            <a:pPr lvl="1"/>
            <a:r>
              <a:rPr lang="en-IN" b="1" dirty="0" smtClean="0"/>
              <a:t>Basic Configuration</a:t>
            </a:r>
            <a:r>
              <a:rPr lang="en-IN" dirty="0" smtClean="0"/>
              <a:t> to run your application using the frameworks defined in your maven dependencies.</a:t>
            </a:r>
          </a:p>
          <a:p>
            <a:pPr lvl="1"/>
            <a:r>
              <a:rPr lang="en-IN" dirty="0" smtClean="0"/>
              <a:t>Auto Configuration is </a:t>
            </a:r>
            <a:r>
              <a:rPr lang="en-IN" b="1" dirty="0" smtClean="0"/>
              <a:t>decided based on:</a:t>
            </a:r>
          </a:p>
          <a:p>
            <a:pPr lvl="2"/>
            <a:r>
              <a:rPr lang="en-IN" dirty="0" smtClean="0"/>
              <a:t>Which frameworks are in the+ class path ?</a:t>
            </a:r>
          </a:p>
          <a:p>
            <a:pPr lvl="2"/>
            <a:r>
              <a:rPr lang="en-IN" dirty="0" smtClean="0"/>
              <a:t>What is the existing configuration (Annotations etc)?</a:t>
            </a:r>
          </a:p>
          <a:p>
            <a:pPr lvl="2"/>
            <a:endParaRPr lang="en-IN"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normAutofit fontScale="70000" lnSpcReduction="20000"/>
          </a:bodyPr>
          <a:lstStyle/>
          <a:p>
            <a:pPr lvl="2">
              <a:buNone/>
            </a:pPr>
            <a:r>
              <a:rPr lang="en-IN" dirty="0" smtClean="0"/>
              <a:t>An Example: (Enable debug logging for more details):</a:t>
            </a:r>
          </a:p>
          <a:p>
            <a:pPr lvl="2">
              <a:buNone/>
            </a:pPr>
            <a:r>
              <a:rPr lang="en-IN" dirty="0" smtClean="0"/>
              <a:t>If you use spring starter web, following are auto configured:</a:t>
            </a:r>
          </a:p>
          <a:p>
            <a:pPr lvl="3">
              <a:buNone/>
            </a:pPr>
            <a:r>
              <a:rPr lang="en-IN" dirty="0" smtClean="0"/>
              <a:t>Dispatcher Servlet (DispatcherServletAutoConfiguration)</a:t>
            </a:r>
          </a:p>
          <a:p>
            <a:pPr lvl="3">
              <a:buNone/>
            </a:pPr>
            <a:r>
              <a:rPr lang="en-IN" dirty="0" smtClean="0"/>
              <a:t>Embedded Servlet Container – Tomcat is the default(</a:t>
            </a:r>
            <a:r>
              <a:rPr lang="en-IN" dirty="0" err="1" smtClean="0"/>
              <a:t>EmbeddedWebServerFactoryCustomizerAutoConfiguration</a:t>
            </a:r>
            <a:r>
              <a:rPr lang="en-IN" dirty="0" smtClean="0"/>
              <a:t>)</a:t>
            </a:r>
          </a:p>
          <a:p>
            <a:pPr lvl="3">
              <a:buNone/>
            </a:pPr>
            <a:r>
              <a:rPr lang="en-IN" dirty="0" smtClean="0"/>
              <a:t>Default Error Pages(</a:t>
            </a:r>
            <a:r>
              <a:rPr lang="en-IN" dirty="0" err="1" smtClean="0"/>
              <a:t>ErrorMvcAutoConfiguration</a:t>
            </a:r>
            <a:r>
              <a:rPr lang="en-IN" dirty="0" smtClean="0"/>
              <a:t>)</a:t>
            </a:r>
          </a:p>
          <a:p>
            <a:pPr lvl="3">
              <a:buNone/>
            </a:pPr>
            <a:r>
              <a:rPr lang="en-IN" dirty="0" smtClean="0"/>
              <a:t>Bean  to/from   JSON  conversion</a:t>
            </a:r>
          </a:p>
          <a:p>
            <a:pPr lvl="3">
              <a:buNone/>
            </a:pPr>
            <a:r>
              <a:rPr lang="en-IN" dirty="0" smtClean="0"/>
              <a:t>(</a:t>
            </a:r>
            <a:r>
              <a:rPr lang="en-IN" dirty="0" err="1" smtClean="0"/>
              <a:t>JacksonHttpMessageConvertersConfiguration</a:t>
            </a:r>
            <a:r>
              <a:rPr lang="en-IN" dirty="0" smtClean="0"/>
              <a:t>)</a:t>
            </a:r>
          </a:p>
          <a:p>
            <a:pPr lvl="2">
              <a:buNone/>
            </a:pPr>
            <a:endParaRPr lang="en-IN" dirty="0" smtClean="0"/>
          </a:p>
          <a:p>
            <a:pPr lvl="3"/>
            <a:r>
              <a:rPr lang="en-IN" b="1" dirty="0" smtClean="0"/>
              <a:t>spring-boot-autoconfigure-2.7.1.jar</a:t>
            </a:r>
          </a:p>
          <a:p>
            <a:pPr lvl="3"/>
            <a:r>
              <a:rPr lang="en-IN" b="1" dirty="0" smtClean="0"/>
              <a:t>DispatcherServlet</a:t>
            </a:r>
          </a:p>
          <a:p>
            <a:pPr lvl="4"/>
            <a:r>
              <a:rPr lang="en-IN" dirty="0" smtClean="0"/>
              <a:t>@</a:t>
            </a:r>
            <a:r>
              <a:rPr lang="en-IN" dirty="0" err="1" smtClean="0"/>
              <a:t>ConditionalonwebApplication</a:t>
            </a:r>
            <a:endParaRPr lang="en-IN" dirty="0" smtClean="0"/>
          </a:p>
          <a:p>
            <a:pPr lvl="4"/>
            <a:r>
              <a:rPr lang="en-IN" dirty="0" smtClean="0"/>
              <a:t>@</a:t>
            </a:r>
            <a:r>
              <a:rPr lang="en-IN" dirty="0" err="1" smtClean="0"/>
              <a:t>ConditionalonClass</a:t>
            </a:r>
            <a:endParaRPr lang="en-IN" dirty="0" smtClean="0"/>
          </a:p>
          <a:p>
            <a:pPr lvl="4"/>
            <a:endParaRPr lang="en-IN" dirty="0" smtClean="0"/>
          </a:p>
          <a:p>
            <a:r>
              <a:rPr lang="en-IN" dirty="0" smtClean="0"/>
              <a:t>@</a:t>
            </a:r>
            <a:r>
              <a:rPr lang="en-IN" dirty="0" err="1" smtClean="0"/>
              <a:t>SpringBootConfiguration</a:t>
            </a:r>
            <a:endParaRPr lang="en-IN" dirty="0" smtClean="0"/>
          </a:p>
          <a:p>
            <a:r>
              <a:rPr lang="en-IN" dirty="0" smtClean="0"/>
              <a:t>@</a:t>
            </a:r>
            <a:r>
              <a:rPr lang="en-IN" dirty="0" err="1" smtClean="0"/>
              <a:t>EnableAutoConfiguration</a:t>
            </a:r>
            <a:endParaRPr lang="en-IN" dirty="0" smtClean="0"/>
          </a:p>
          <a:p>
            <a:r>
              <a:rPr lang="en-IN" dirty="0" smtClean="0"/>
              <a:t>@ComponentScan</a:t>
            </a:r>
          </a:p>
          <a:p>
            <a:r>
              <a:rPr lang="en-IN" dirty="0" smtClean="0"/>
              <a:t>@</a:t>
            </a:r>
            <a:r>
              <a:rPr lang="en-IN" dirty="0" err="1" smtClean="0"/>
              <a:t>SpringBootApplication</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Embedded Servers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How do you deploy your application?</a:t>
            </a:r>
          </a:p>
          <a:p>
            <a:pPr lvl="1"/>
            <a:r>
              <a:rPr lang="en-IN" dirty="0" smtClean="0"/>
              <a:t>Step 1: Install Java</a:t>
            </a:r>
          </a:p>
          <a:p>
            <a:pPr lvl="1"/>
            <a:r>
              <a:rPr lang="en-IN" dirty="0" smtClean="0"/>
              <a:t>Step 2: Install web/Application server</a:t>
            </a:r>
          </a:p>
          <a:p>
            <a:pPr lvl="2"/>
            <a:r>
              <a:rPr lang="en-IN" dirty="0" smtClean="0"/>
              <a:t>Tomcat/glassfish/</a:t>
            </a:r>
            <a:r>
              <a:rPr lang="en-IN" dirty="0" err="1" smtClean="0"/>
              <a:t>websphere</a:t>
            </a:r>
            <a:endParaRPr lang="en-IN" dirty="0" smtClean="0"/>
          </a:p>
          <a:p>
            <a:pPr lvl="1"/>
            <a:r>
              <a:rPr lang="en-IN" dirty="0" smtClean="0"/>
              <a:t>Step 3: Deploy the application WAR (Web Archive)</a:t>
            </a:r>
          </a:p>
          <a:p>
            <a:pPr lvl="2"/>
            <a:r>
              <a:rPr lang="en-IN" dirty="0" smtClean="0"/>
              <a:t>This is the old </a:t>
            </a:r>
            <a:r>
              <a:rPr lang="en-IN" b="1" dirty="0" smtClean="0"/>
              <a:t>WAR</a:t>
            </a:r>
            <a:r>
              <a:rPr lang="en-IN" dirty="0" smtClean="0"/>
              <a:t> Approach</a:t>
            </a:r>
          </a:p>
          <a:p>
            <a:pPr lvl="1"/>
            <a:r>
              <a:rPr lang="en-IN" dirty="0" smtClean="0"/>
              <a:t>Embedded Server – Simpler alternative</a:t>
            </a:r>
          </a:p>
          <a:p>
            <a:pPr lvl="2"/>
            <a:r>
              <a:rPr lang="en-IN" dirty="0" smtClean="0"/>
              <a:t>Step 1: Install Java</a:t>
            </a:r>
          </a:p>
          <a:p>
            <a:pPr lvl="2"/>
            <a:r>
              <a:rPr lang="en-IN" dirty="0" smtClean="0"/>
              <a:t>Step 2: Run JAR File</a:t>
            </a:r>
          </a:p>
          <a:p>
            <a:pPr lvl="3"/>
            <a:r>
              <a:rPr lang="en-IN" dirty="0" smtClean="0"/>
              <a:t>Maven build clean install to generate jar file</a:t>
            </a:r>
          </a:p>
          <a:p>
            <a:pPr lvl="4"/>
            <a:r>
              <a:rPr lang="en-IN" dirty="0" smtClean="0"/>
              <a:t>Java –jar JAR_NAME.jar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Spring Boot Features </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Spring Boot Actuator : Monitor and manage your application in your production.</a:t>
            </a:r>
          </a:p>
          <a:p>
            <a:pPr lvl="1"/>
            <a:r>
              <a:rPr lang="en-IN" dirty="0" smtClean="0"/>
              <a:t>Provides a number of endpoints:</a:t>
            </a:r>
          </a:p>
          <a:p>
            <a:pPr lvl="2"/>
            <a:r>
              <a:rPr lang="en-IN" b="1" dirty="0" smtClean="0"/>
              <a:t>beans</a:t>
            </a:r>
            <a:r>
              <a:rPr lang="en-IN" dirty="0" smtClean="0"/>
              <a:t> – Complete list of spring bean in your app</a:t>
            </a:r>
          </a:p>
          <a:p>
            <a:pPr lvl="2"/>
            <a:r>
              <a:rPr lang="en-IN" b="1" dirty="0" smtClean="0"/>
              <a:t>health</a:t>
            </a:r>
            <a:r>
              <a:rPr lang="en-IN" dirty="0" smtClean="0"/>
              <a:t> -  Application health information</a:t>
            </a:r>
          </a:p>
          <a:p>
            <a:pPr lvl="2"/>
            <a:r>
              <a:rPr lang="en-IN" b="1" dirty="0" smtClean="0"/>
              <a:t>metrics</a:t>
            </a:r>
            <a:r>
              <a:rPr lang="en-IN" dirty="0" smtClean="0"/>
              <a:t> – Application metrics </a:t>
            </a:r>
          </a:p>
          <a:p>
            <a:pPr lvl="2"/>
            <a:r>
              <a:rPr lang="en-IN" b="1" dirty="0" smtClean="0"/>
              <a:t>mappings</a:t>
            </a:r>
            <a:r>
              <a:rPr lang="en-IN" dirty="0" smtClean="0"/>
              <a:t> – details around request mappings</a:t>
            </a:r>
          </a:p>
          <a:p>
            <a:pPr lvl="2"/>
            <a:endParaRPr lang="en-IN" dirty="0" smtClean="0"/>
          </a:p>
          <a:p>
            <a:pPr lvl="2"/>
            <a:r>
              <a:rPr lang="en-IN" dirty="0" smtClean="0"/>
              <a:t>&lt;dependency&gt;		&lt;</a:t>
            </a:r>
            <a:r>
              <a:rPr lang="en-IN" dirty="0" err="1" smtClean="0"/>
              <a:t>groupId</a:t>
            </a:r>
            <a:r>
              <a:rPr lang="en-IN" dirty="0" smtClean="0"/>
              <a:t>&gt;</a:t>
            </a:r>
            <a:r>
              <a:rPr lang="en-IN" dirty="0" err="1" smtClean="0"/>
              <a:t>org.springframework.boot</a:t>
            </a:r>
            <a:r>
              <a:rPr lang="en-IN" dirty="0" smtClean="0"/>
              <a:t>&lt;/</a:t>
            </a:r>
            <a:r>
              <a:rPr lang="en-IN" dirty="0" err="1" smtClean="0"/>
              <a:t>groupId</a:t>
            </a:r>
            <a:r>
              <a:rPr lang="en-IN" dirty="0" smtClean="0"/>
              <a:t>&gt;		&lt;</a:t>
            </a:r>
            <a:r>
              <a:rPr lang="en-IN" dirty="0" err="1" smtClean="0"/>
              <a:t>artifactId</a:t>
            </a:r>
            <a:r>
              <a:rPr lang="en-IN" dirty="0" smtClean="0"/>
              <a:t>&gt;</a:t>
            </a:r>
          </a:p>
          <a:p>
            <a:pPr lvl="2">
              <a:buNone/>
            </a:pPr>
            <a:r>
              <a:rPr lang="en-IN" dirty="0" smtClean="0"/>
              <a:t>                      </a:t>
            </a:r>
            <a:r>
              <a:rPr lang="en-IN" b="1" dirty="0" smtClean="0"/>
              <a:t>spring-boot-starter-actuator</a:t>
            </a:r>
          </a:p>
          <a:p>
            <a:pPr lvl="2">
              <a:buNone/>
            </a:pPr>
            <a:r>
              <a:rPr lang="en-IN" dirty="0" smtClean="0"/>
              <a:t>               &lt;/</a:t>
            </a:r>
            <a:r>
              <a:rPr lang="en-IN" dirty="0" err="1" smtClean="0"/>
              <a:t>artifactId</a:t>
            </a:r>
            <a:r>
              <a:rPr lang="en-IN" dirty="0" smtClean="0"/>
              <a:t>&gt;		</a:t>
            </a:r>
          </a:p>
          <a:p>
            <a:pPr lvl="2">
              <a:buNone/>
            </a:pPr>
            <a:r>
              <a:rPr lang="en-IN" dirty="0" smtClean="0"/>
              <a:t>      &lt;/dependency&gt;</a:t>
            </a:r>
          </a:p>
          <a:p>
            <a:pPr lvl="2">
              <a:buNone/>
            </a:pPr>
            <a:endParaRPr lang="en-IN" b="1" dirty="0" smtClean="0"/>
          </a:p>
          <a:p>
            <a:pPr lvl="2">
              <a:buNone/>
            </a:pPr>
            <a:r>
              <a:rPr lang="en-IN" b="1" dirty="0" err="1" smtClean="0"/>
              <a:t>management.endpoints.web.exposure.include</a:t>
            </a:r>
            <a:r>
              <a:rPr lang="en-IN" b="1" dirty="0" smtClean="0"/>
              <a:t>=*</a:t>
            </a:r>
          </a:p>
          <a:p>
            <a:pPr lvl="2">
              <a:buNone/>
            </a:pPr>
            <a:r>
              <a:rPr lang="en-IN" b="1" dirty="0" err="1" smtClean="0"/>
              <a:t>management.endpoints.web.exposure.include</a:t>
            </a:r>
            <a:r>
              <a:rPr lang="en-IN" b="1" dirty="0" smtClean="0"/>
              <a:t>=</a:t>
            </a:r>
            <a:r>
              <a:rPr lang="en-IN" b="1" dirty="0" err="1" smtClean="0"/>
              <a:t>health,metrics</a:t>
            </a:r>
            <a:endParaRPr lang="en-IN" b="1" dirty="0" smtClean="0"/>
          </a:p>
          <a:p>
            <a:pPr lvl="2"/>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a:t>
            </a:r>
            <a:r>
              <a:rPr lang="en-IN" dirty="0" err="1" smtClean="0"/>
              <a:t>Devtools</a:t>
            </a:r>
            <a:r>
              <a:rPr lang="en-IN" dirty="0" smtClean="0"/>
              <a:t>:</a:t>
            </a:r>
            <a:endParaRPr lang="en-IN" dirty="0"/>
          </a:p>
        </p:txBody>
      </p:sp>
      <p:sp>
        <p:nvSpPr>
          <p:cNvPr id="3" name="Content Placeholder 2"/>
          <p:cNvSpPr>
            <a:spLocks noGrp="1"/>
          </p:cNvSpPr>
          <p:nvPr>
            <p:ph idx="1"/>
          </p:nvPr>
        </p:nvSpPr>
        <p:spPr/>
        <p:txBody>
          <a:bodyPr/>
          <a:lstStyle/>
          <a:p>
            <a:r>
              <a:rPr lang="en-IN" dirty="0" smtClean="0"/>
              <a:t>Increase developer productivity </a:t>
            </a:r>
          </a:p>
          <a:p>
            <a:pPr lvl="1"/>
            <a:r>
              <a:rPr lang="en-IN" dirty="0" smtClean="0"/>
              <a:t>Why do you need to restart the server for every code change ?</a:t>
            </a:r>
          </a:p>
          <a:p>
            <a:pPr lvl="1"/>
            <a:r>
              <a:rPr lang="en-IN" dirty="0" smtClean="0"/>
              <a:t>&lt;dependency&gt;			&lt;</a:t>
            </a:r>
            <a:r>
              <a:rPr lang="en-IN" dirty="0" err="1" smtClean="0"/>
              <a:t>groupId</a:t>
            </a:r>
            <a:r>
              <a:rPr lang="en-IN" dirty="0" smtClean="0"/>
              <a:t>&gt;</a:t>
            </a:r>
            <a:r>
              <a:rPr lang="en-IN" dirty="0" err="1" smtClean="0"/>
              <a:t>org.springframework.boot</a:t>
            </a:r>
            <a:r>
              <a:rPr lang="en-IN" dirty="0" smtClean="0"/>
              <a:t>&lt;/</a:t>
            </a:r>
            <a:r>
              <a:rPr lang="en-IN" dirty="0" err="1" smtClean="0"/>
              <a:t>groupId</a:t>
            </a:r>
            <a:r>
              <a:rPr lang="en-IN" dirty="0" smtClean="0"/>
              <a:t>&gt;			&lt;</a:t>
            </a:r>
            <a:r>
              <a:rPr lang="en-IN" dirty="0" err="1" smtClean="0"/>
              <a:t>artifactId</a:t>
            </a:r>
            <a:r>
              <a:rPr lang="en-IN" dirty="0" smtClean="0"/>
              <a:t>&gt;</a:t>
            </a:r>
            <a:r>
              <a:rPr lang="en-IN" b="1" dirty="0" smtClean="0"/>
              <a:t>spring-boot-</a:t>
            </a:r>
            <a:r>
              <a:rPr lang="en-IN" b="1" dirty="0" err="1" smtClean="0"/>
              <a:t>devtools</a:t>
            </a:r>
            <a:r>
              <a:rPr lang="en-IN" dirty="0" smtClean="0"/>
              <a:t>&lt;/</a:t>
            </a:r>
            <a:r>
              <a:rPr lang="en-IN" dirty="0" err="1" smtClean="0"/>
              <a:t>artifactId</a:t>
            </a:r>
            <a:r>
              <a:rPr lang="en-IN" dirty="0" smtClean="0"/>
              <a:t>&gt;			&lt;scope&gt;runtime&lt;/scope&gt;		&lt;/dependency&gt;</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Spring Boot vs Spring MVC vs Spring</a:t>
            </a:r>
            <a:endParaRPr lang="en-IN" dirty="0"/>
          </a:p>
        </p:txBody>
      </p:sp>
      <p:sp>
        <p:nvSpPr>
          <p:cNvPr id="3" name="Content Placeholder 2"/>
          <p:cNvSpPr>
            <a:spLocks noGrp="1"/>
          </p:cNvSpPr>
          <p:nvPr>
            <p:ph idx="1"/>
          </p:nvPr>
        </p:nvSpPr>
        <p:spPr/>
        <p:txBody>
          <a:bodyPr/>
          <a:lstStyle/>
          <a:p>
            <a:r>
              <a:rPr lang="en-IN" b="1" dirty="0" smtClean="0"/>
              <a:t>Spring Framework </a:t>
            </a:r>
            <a:r>
              <a:rPr lang="en-IN" dirty="0" smtClean="0"/>
              <a:t>Core Feature: Dependency Injection</a:t>
            </a:r>
          </a:p>
          <a:p>
            <a:pPr lvl="1"/>
            <a:r>
              <a:rPr lang="en-IN" dirty="0" smtClean="0"/>
              <a:t>@component, @Autowired, IOC Container, ApplicationContext, Component Scan etc..</a:t>
            </a:r>
          </a:p>
          <a:p>
            <a:pPr lvl="1"/>
            <a:r>
              <a:rPr lang="en-IN" b="1" dirty="0" smtClean="0"/>
              <a:t>Spring Modules and Spring Projects</a:t>
            </a:r>
            <a:r>
              <a:rPr lang="en-IN" dirty="0" smtClean="0"/>
              <a:t> :  Good Integration with Other Frameworks (Hibernate/JPA, Junit &amp; Mockito for Unit Testing)</a:t>
            </a:r>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MVC</a:t>
            </a:r>
            <a:endParaRPr lang="en-IN" dirty="0"/>
          </a:p>
        </p:txBody>
      </p:sp>
      <p:sp>
        <p:nvSpPr>
          <p:cNvPr id="3" name="Content Placeholder 2"/>
          <p:cNvSpPr>
            <a:spLocks noGrp="1"/>
          </p:cNvSpPr>
          <p:nvPr>
            <p:ph idx="1"/>
          </p:nvPr>
        </p:nvSpPr>
        <p:spPr/>
        <p:txBody>
          <a:bodyPr/>
          <a:lstStyle/>
          <a:p>
            <a:r>
              <a:rPr lang="en-IN" dirty="0" smtClean="0"/>
              <a:t>Spring MVC (Spring Module): Build Web Applications in a decoupled approach</a:t>
            </a:r>
          </a:p>
          <a:p>
            <a:pPr lvl="1"/>
            <a:r>
              <a:rPr lang="en-IN" dirty="0" smtClean="0"/>
              <a:t>Dispatcher Servlet, ModelAndView and ViewResolver etc </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Boot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Spring Boot(Spring Project): Build production ready applications quickly</a:t>
            </a:r>
          </a:p>
          <a:p>
            <a:pPr lvl="1"/>
            <a:r>
              <a:rPr lang="en-IN" b="1" dirty="0" smtClean="0"/>
              <a:t>Starter Projects </a:t>
            </a:r>
            <a:r>
              <a:rPr lang="en-IN" dirty="0" smtClean="0"/>
              <a:t>– Makes it easy to build variety of applications </a:t>
            </a:r>
          </a:p>
          <a:p>
            <a:pPr lvl="1"/>
            <a:r>
              <a:rPr lang="en-IN" b="1" dirty="0" smtClean="0"/>
              <a:t>Auto Configuration </a:t>
            </a:r>
            <a:r>
              <a:rPr lang="en-IN" dirty="0" smtClean="0"/>
              <a:t>– Eliminate configuration to setup spring, Spring MVC and other projects!</a:t>
            </a:r>
          </a:p>
          <a:p>
            <a:pPr lvl="1"/>
            <a:r>
              <a:rPr lang="en-IN" dirty="0" smtClean="0"/>
              <a:t>Enable production ready non functional features:</a:t>
            </a:r>
          </a:p>
          <a:p>
            <a:pPr lvl="2"/>
            <a:r>
              <a:rPr lang="en-IN" dirty="0" smtClean="0"/>
              <a:t>Actuator: Enables Advanced  Monitoring and Tracing of applications.</a:t>
            </a:r>
          </a:p>
          <a:p>
            <a:pPr lvl="2"/>
            <a:r>
              <a:rPr lang="en-IN" dirty="0" smtClean="0"/>
              <a:t>Embedded Servers – No need for separate application servers!</a:t>
            </a:r>
          </a:p>
          <a:p>
            <a:pPr lvl="2"/>
            <a:r>
              <a:rPr lang="en-IN" dirty="0" smtClean="0"/>
              <a:t>Default error handling </a:t>
            </a:r>
          </a:p>
          <a:p>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RESTful Web Services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Basics :</a:t>
            </a:r>
          </a:p>
          <a:p>
            <a:pPr lvl="1"/>
            <a:r>
              <a:rPr lang="en-IN" dirty="0" smtClean="0"/>
              <a:t> HTTP Request Methods </a:t>
            </a:r>
          </a:p>
          <a:p>
            <a:pPr lvl="1"/>
            <a:r>
              <a:rPr lang="en-IN" dirty="0" smtClean="0"/>
              <a:t>GET</a:t>
            </a:r>
          </a:p>
          <a:p>
            <a:pPr lvl="1"/>
            <a:r>
              <a:rPr lang="en-IN" dirty="0" smtClean="0"/>
              <a:t>POST</a:t>
            </a:r>
          </a:p>
          <a:p>
            <a:pPr lvl="1"/>
            <a:r>
              <a:rPr lang="en-IN" dirty="0" smtClean="0"/>
              <a:t>DELETE</a:t>
            </a:r>
          </a:p>
          <a:p>
            <a:pPr lvl="1"/>
            <a:r>
              <a:rPr lang="en-IN" dirty="0" smtClean="0"/>
              <a:t>Exception Handling</a:t>
            </a:r>
          </a:p>
          <a:p>
            <a:pPr lvl="1"/>
            <a:r>
              <a:rPr lang="en-IN" dirty="0" smtClean="0"/>
              <a:t>Validation</a:t>
            </a:r>
          </a:p>
          <a:p>
            <a:pPr lvl="1"/>
            <a:r>
              <a:rPr lang="en-IN" dirty="0" smtClean="0"/>
              <a:t>HATEOAS</a:t>
            </a:r>
          </a:p>
          <a:p>
            <a:pPr lvl="1"/>
            <a:r>
              <a:rPr lang="en-IN" dirty="0" smtClean="0"/>
              <a:t>HTTP Response Status</a:t>
            </a:r>
          </a:p>
          <a:p>
            <a:pPr lvl="1"/>
            <a:r>
              <a:rPr lang="en-IN" dirty="0" smtClean="0"/>
              <a:t>200, 400, 404</a:t>
            </a:r>
          </a:p>
          <a:p>
            <a:pPr lvl="1">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Can I reuse the Business Layer by creating a JAR?</a:t>
            </a:r>
            <a:endParaRPr lang="en-IN" dirty="0"/>
          </a:p>
        </p:txBody>
      </p:sp>
      <p:sp>
        <p:nvSpPr>
          <p:cNvPr id="3" name="Content Placeholder 2"/>
          <p:cNvSpPr>
            <a:spLocks noGrp="1"/>
          </p:cNvSpPr>
          <p:nvPr>
            <p:ph idx="1"/>
          </p:nvPr>
        </p:nvSpPr>
        <p:spPr/>
        <p:txBody>
          <a:bodyPr/>
          <a:lstStyle/>
          <a:p>
            <a:pPr>
              <a:buNone/>
            </a:pPr>
            <a:r>
              <a:rPr lang="en-IN" dirty="0" smtClean="0"/>
              <a:t> </a:t>
            </a:r>
          </a:p>
          <a:p>
            <a:r>
              <a:rPr lang="en-IN" dirty="0" smtClean="0"/>
              <a:t>Not Platform independent</a:t>
            </a:r>
          </a:p>
          <a:p>
            <a:r>
              <a:rPr lang="en-IN" dirty="0" smtClean="0"/>
              <a:t> Communication of Changes </a:t>
            </a:r>
          </a:p>
          <a:p>
            <a:r>
              <a:rPr lang="en-IN" dirty="0" smtClean="0"/>
              <a:t>Managing Dependencies - like Database </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Advanced </a:t>
            </a:r>
          </a:p>
          <a:p>
            <a:pPr lvl="1"/>
            <a:r>
              <a:rPr lang="en-IN" dirty="0" smtClean="0"/>
              <a:t>Versioning</a:t>
            </a:r>
          </a:p>
          <a:p>
            <a:pPr lvl="1"/>
            <a:r>
              <a:rPr lang="en-IN" dirty="0" smtClean="0"/>
              <a:t>Swagger </a:t>
            </a:r>
          </a:p>
          <a:p>
            <a:pPr lvl="1"/>
            <a:r>
              <a:rPr lang="en-IN" dirty="0" smtClean="0"/>
              <a:t>Filtering</a:t>
            </a:r>
          </a:p>
          <a:p>
            <a:pPr lvl="1"/>
            <a:r>
              <a:rPr lang="en-IN" dirty="0" smtClean="0"/>
              <a:t>Monitoring</a:t>
            </a:r>
          </a:p>
          <a:p>
            <a:pPr lvl="1"/>
            <a:r>
              <a:rPr lang="en-IN" dirty="0" smtClean="0"/>
              <a:t>Content Negotiation</a:t>
            </a:r>
          </a:p>
          <a:p>
            <a:pPr lvl="1"/>
            <a:r>
              <a:rPr lang="en-IN" dirty="0" smtClean="0"/>
              <a:t>Internationalization</a:t>
            </a:r>
          </a:p>
          <a:p>
            <a:pPr lvl="1">
              <a:buNone/>
            </a:pPr>
            <a:endParaRPr lang="en-IN" dirty="0" smtClean="0"/>
          </a:p>
          <a:p>
            <a:pPr lvl="1"/>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Tools/Frameworks:</a:t>
            </a:r>
          </a:p>
          <a:p>
            <a:pPr lvl="1"/>
            <a:r>
              <a:rPr lang="en-IN" dirty="0" smtClean="0"/>
              <a:t>Spring</a:t>
            </a:r>
          </a:p>
          <a:p>
            <a:pPr lvl="1"/>
            <a:r>
              <a:rPr lang="en-IN" dirty="0" smtClean="0"/>
              <a:t>Spring Boot</a:t>
            </a:r>
          </a:p>
          <a:p>
            <a:pPr lvl="1"/>
            <a:r>
              <a:rPr lang="en-IN" dirty="0" smtClean="0"/>
              <a:t>JPA</a:t>
            </a:r>
          </a:p>
          <a:p>
            <a:pPr lvl="1"/>
            <a:r>
              <a:rPr lang="en-IN" dirty="0" smtClean="0"/>
              <a:t>Maven</a:t>
            </a:r>
          </a:p>
          <a:p>
            <a:pPr lvl="1"/>
            <a:r>
              <a:rPr lang="en-IN" dirty="0" smtClean="0"/>
              <a:t>Postman</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55000" lnSpcReduction="20000"/>
          </a:bodyPr>
          <a:lstStyle/>
          <a:p>
            <a:pPr>
              <a:buNone/>
            </a:pPr>
            <a:endParaRPr lang="en-IN" b="1" dirty="0" smtClean="0"/>
          </a:p>
          <a:p>
            <a:pPr>
              <a:buNone/>
            </a:pPr>
            <a:endParaRPr lang="en-IN" b="1" dirty="0" smtClean="0"/>
          </a:p>
          <a:p>
            <a:pPr>
              <a:buNone/>
            </a:pPr>
            <a:r>
              <a:rPr lang="en-IN" b="1" dirty="0" smtClean="0"/>
              <a:t>Basics of RESTful Services</a:t>
            </a:r>
          </a:p>
          <a:p>
            <a:pPr>
              <a:buNone/>
            </a:pPr>
            <a:r>
              <a:rPr lang="en-IN" dirty="0" smtClean="0"/>
              <a:t>Step 01 - Initializing a RESTful Services Project with Spring Boot</a:t>
            </a:r>
          </a:p>
          <a:p>
            <a:pPr>
              <a:buNone/>
            </a:pPr>
            <a:r>
              <a:rPr lang="en-IN" dirty="0" smtClean="0"/>
              <a:t>Step 02 - Understanding the RESTful Services we would create in this course</a:t>
            </a:r>
          </a:p>
          <a:p>
            <a:pPr>
              <a:buNone/>
            </a:pPr>
            <a:r>
              <a:rPr lang="en-IN" dirty="0" smtClean="0"/>
              <a:t>Step 03 - Creating a Hello World Service</a:t>
            </a:r>
          </a:p>
          <a:p>
            <a:pPr>
              <a:buNone/>
            </a:pPr>
            <a:r>
              <a:rPr lang="en-IN" dirty="0" smtClean="0"/>
              <a:t>Step 04 - Enhancing the Hello World Service to return a Bean</a:t>
            </a:r>
          </a:p>
          <a:p>
            <a:pPr>
              <a:buNone/>
            </a:pPr>
            <a:r>
              <a:rPr lang="en-IN" dirty="0" smtClean="0"/>
              <a:t>Step 05 - Quick Review of Spring Boot Auto Configuration and Dispatcher Servlet - What's happening in the background?</a:t>
            </a:r>
          </a:p>
          <a:p>
            <a:pPr>
              <a:buNone/>
            </a:pPr>
            <a:r>
              <a:rPr lang="en-IN" dirty="0" smtClean="0"/>
              <a:t>Step 06 - Enhancing the Hello World Service with a Path Variable</a:t>
            </a:r>
          </a:p>
          <a:p>
            <a:pPr>
              <a:buNone/>
            </a:pPr>
            <a:r>
              <a:rPr lang="en-IN" dirty="0" smtClean="0"/>
              <a:t>Step 07 - Creating User Bean and User Service</a:t>
            </a:r>
          </a:p>
          <a:p>
            <a:pPr>
              <a:buNone/>
            </a:pPr>
            <a:r>
              <a:rPr lang="en-IN" dirty="0" smtClean="0"/>
              <a:t>Step 08 - Implementing GET Methods for User Resource</a:t>
            </a:r>
          </a:p>
          <a:p>
            <a:pPr>
              <a:buNone/>
            </a:pPr>
            <a:r>
              <a:rPr lang="en-IN" dirty="0" smtClean="0"/>
              <a:t>Step 09 - Implementing POST Method to create User Resource</a:t>
            </a:r>
          </a:p>
          <a:p>
            <a:pPr>
              <a:buNone/>
            </a:pPr>
            <a:r>
              <a:rPr lang="en-IN" dirty="0" smtClean="0"/>
              <a:t>Step 10 - Enhancing POST Method to return correct HTTP Status Code and Location URI</a:t>
            </a:r>
          </a:p>
          <a:p>
            <a:pPr>
              <a:buNone/>
            </a:pPr>
            <a:r>
              <a:rPr lang="en-IN" dirty="0" smtClean="0"/>
              <a:t>Step 11 - Implementing Exception Handling - 404 Resource Not Found</a:t>
            </a:r>
          </a:p>
          <a:p>
            <a:pPr>
              <a:buNone/>
            </a:pPr>
            <a:r>
              <a:rPr lang="en-IN" dirty="0" smtClean="0"/>
              <a:t>Step 12 - Implementing Generic Exception Handling for all Resources</a:t>
            </a:r>
          </a:p>
          <a:p>
            <a:pPr>
              <a:buNone/>
            </a:pPr>
            <a:r>
              <a:rPr lang="en-IN" b="1" dirty="0" smtClean="0">
                <a:solidFill>
                  <a:srgbClr val="FF0000"/>
                </a:solidFill>
              </a:rPr>
              <a:t>Step 13 - Exercise : User Post Resource and Exception Handling</a:t>
            </a:r>
          </a:p>
          <a:p>
            <a:pPr>
              <a:buNone/>
            </a:pPr>
            <a:r>
              <a:rPr lang="en-IN" dirty="0" smtClean="0"/>
              <a:t>Step 14 - Implementing DELETE Method to delete a User Resource</a:t>
            </a:r>
          </a:p>
          <a:p>
            <a:pPr>
              <a:buNone/>
            </a:pPr>
            <a:r>
              <a:rPr lang="en-IN" dirty="0" smtClean="0"/>
              <a:t>Step 15 - Implementing Validations for RESTful Services</a:t>
            </a:r>
          </a:p>
          <a:p>
            <a:pPr>
              <a:buNone/>
            </a:pPr>
            <a:r>
              <a:rPr lang="en-IN" dirty="0" smtClean="0"/>
              <a:t>Step 16 - Implementing HATEOAS for RESTful Services</a:t>
            </a:r>
          </a:p>
          <a:p>
            <a:pPr>
              <a:buNone/>
            </a:pP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fontScale="77500" lnSpcReduction="20000"/>
          </a:bodyPr>
          <a:lstStyle/>
          <a:p>
            <a:pPr>
              <a:buNone/>
            </a:pPr>
            <a:r>
              <a:rPr lang="en-IN" b="1" dirty="0" smtClean="0"/>
              <a:t>Advanced RESTful Service Features</a:t>
            </a:r>
          </a:p>
          <a:p>
            <a:pPr>
              <a:buNone/>
            </a:pPr>
            <a:endParaRPr lang="en-IN" b="1" dirty="0" smtClean="0"/>
          </a:p>
          <a:p>
            <a:pPr>
              <a:buNone/>
            </a:pPr>
            <a:r>
              <a:rPr lang="en-IN" dirty="0" smtClean="0"/>
              <a:t>Step 17 - Overview of Advanced RESTful Service Features</a:t>
            </a:r>
          </a:p>
          <a:p>
            <a:pPr>
              <a:buNone/>
            </a:pPr>
            <a:r>
              <a:rPr lang="en-IN" dirty="0" smtClean="0"/>
              <a:t>Step 18 - Internationalization for RESTful Services</a:t>
            </a:r>
          </a:p>
          <a:p>
            <a:pPr>
              <a:buNone/>
            </a:pPr>
            <a:r>
              <a:rPr lang="en-IN" dirty="0" smtClean="0"/>
              <a:t>Step 19 - Content Negotiation - Implementing Support for XML</a:t>
            </a:r>
          </a:p>
          <a:p>
            <a:pPr>
              <a:buNone/>
            </a:pPr>
            <a:r>
              <a:rPr lang="en-IN" dirty="0" smtClean="0"/>
              <a:t>Step 20 - Configuring Auto Generation of Swagger Documentation</a:t>
            </a:r>
          </a:p>
          <a:p>
            <a:pPr>
              <a:buNone/>
            </a:pPr>
            <a:r>
              <a:rPr lang="en-IN" dirty="0" smtClean="0"/>
              <a:t>Step 21 - Introduction to Swagger Documentation Format</a:t>
            </a:r>
          </a:p>
          <a:p>
            <a:pPr>
              <a:buNone/>
            </a:pPr>
            <a:r>
              <a:rPr lang="en-IN" dirty="0" smtClean="0"/>
              <a:t>Step 22 - Enhancing Swagger Documentation with Custom Annotations</a:t>
            </a:r>
          </a:p>
          <a:p>
            <a:pPr>
              <a:buNone/>
            </a:pPr>
            <a:r>
              <a:rPr lang="en-IN" dirty="0" smtClean="0"/>
              <a:t>Step 23 - Monitoring APIs with Spring Boot Actuator</a:t>
            </a:r>
          </a:p>
          <a:p>
            <a:pPr>
              <a:buNone/>
            </a:pPr>
            <a:r>
              <a:rPr lang="en-IN" dirty="0" smtClean="0"/>
              <a:t>Step 24 - Implementing Static Filtering for RESTful Service</a:t>
            </a:r>
          </a:p>
          <a:p>
            <a:pPr>
              <a:buNone/>
            </a:pPr>
            <a:r>
              <a:rPr lang="en-IN" dirty="0" smtClean="0"/>
              <a:t>Step 25 - Implementing Dynamic Filtering for RESTful Service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rmAutofit fontScale="77500" lnSpcReduction="20000"/>
          </a:bodyPr>
          <a:lstStyle/>
          <a:p>
            <a:pPr>
              <a:buNone/>
            </a:pPr>
            <a:r>
              <a:rPr lang="en-IN" b="1" dirty="0" smtClean="0"/>
              <a:t>Connecting RESTful Service to JPA</a:t>
            </a:r>
          </a:p>
          <a:p>
            <a:pPr>
              <a:buNone/>
            </a:pPr>
            <a:endParaRPr lang="en-IN" b="1" dirty="0" smtClean="0"/>
          </a:p>
          <a:p>
            <a:pPr>
              <a:buNone/>
            </a:pPr>
            <a:r>
              <a:rPr lang="en-IN" dirty="0" smtClean="0"/>
              <a:t>Step 26- Overview of Connecting RESTful Service to JPA</a:t>
            </a:r>
          </a:p>
          <a:p>
            <a:pPr>
              <a:buNone/>
            </a:pPr>
            <a:r>
              <a:rPr lang="en-IN" dirty="0" smtClean="0"/>
              <a:t>Step 27 - Creating User Entity and some test data</a:t>
            </a:r>
          </a:p>
          <a:p>
            <a:pPr>
              <a:buNone/>
            </a:pPr>
            <a:r>
              <a:rPr lang="en-IN" dirty="0" smtClean="0"/>
              <a:t>Step 28 - Updating GET methods on User Resource to use JPA</a:t>
            </a:r>
          </a:p>
          <a:p>
            <a:pPr>
              <a:buNone/>
            </a:pPr>
            <a:r>
              <a:rPr lang="en-IN" dirty="0" smtClean="0"/>
              <a:t>Step 29 - Updating POST and DELETE methods on User Resource to use JPA</a:t>
            </a:r>
          </a:p>
          <a:p>
            <a:pPr>
              <a:buNone/>
            </a:pPr>
            <a:r>
              <a:rPr lang="en-IN" dirty="0" smtClean="0"/>
              <a:t>Step 30 - Creating Post Entity and Many to One Relationship with User Entity</a:t>
            </a:r>
          </a:p>
          <a:p>
            <a:pPr>
              <a:buNone/>
            </a:pPr>
            <a:r>
              <a:rPr lang="en-IN" dirty="0" smtClean="0"/>
              <a:t>Step 31 - Implementing a GET service to retrieve all Posts of a User</a:t>
            </a:r>
          </a:p>
          <a:p>
            <a:pPr>
              <a:buNone/>
            </a:pPr>
            <a:r>
              <a:rPr lang="en-IN" dirty="0" smtClean="0"/>
              <a:t>Step 32 - Implementing a POST service to create a Post for a User</a:t>
            </a:r>
          </a:p>
          <a:p>
            <a:pPr>
              <a:buNone/>
            </a:pP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Creating Spring Project with dependencies </a:t>
            </a:r>
            <a:endParaRPr lang="en-IN" dirty="0"/>
          </a:p>
        </p:txBody>
      </p:sp>
      <p:sp>
        <p:nvSpPr>
          <p:cNvPr id="3" name="Content Placeholder 2"/>
          <p:cNvSpPr>
            <a:spLocks noGrp="1"/>
          </p:cNvSpPr>
          <p:nvPr>
            <p:ph idx="1"/>
          </p:nvPr>
        </p:nvSpPr>
        <p:spPr/>
        <p:txBody>
          <a:bodyPr/>
          <a:lstStyle/>
          <a:p>
            <a:pPr>
              <a:buNone/>
            </a:pPr>
            <a:r>
              <a:rPr lang="en-IN" dirty="0" smtClean="0"/>
              <a:t>            https://start.spring.io/</a:t>
            </a:r>
          </a:p>
          <a:p>
            <a:r>
              <a:rPr lang="en-IN" dirty="0" smtClean="0"/>
              <a:t>Dependencies :</a:t>
            </a:r>
          </a:p>
          <a:p>
            <a:pPr lvl="1"/>
            <a:r>
              <a:rPr lang="en-IN" dirty="0" smtClean="0"/>
              <a:t>Spring Web</a:t>
            </a:r>
          </a:p>
          <a:p>
            <a:pPr lvl="1"/>
            <a:r>
              <a:rPr lang="en-IN" dirty="0" smtClean="0"/>
              <a:t>Spring Boot DevTools</a:t>
            </a:r>
          </a:p>
          <a:p>
            <a:pPr lvl="1"/>
            <a:r>
              <a:rPr lang="en-IN" dirty="0" smtClean="0"/>
              <a:t>Spring Data JPA</a:t>
            </a:r>
          </a:p>
          <a:p>
            <a:pPr lvl="1"/>
            <a:r>
              <a:rPr lang="en-IN" dirty="0" smtClean="0"/>
              <a:t>H2 Database</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571744"/>
            <a:ext cx="8229600" cy="1143000"/>
          </a:xfrm>
        </p:spPr>
        <p:txBody>
          <a:bodyPr/>
          <a:lstStyle/>
          <a:p>
            <a:r>
              <a:rPr lang="en-IN" dirty="0" smtClean="0"/>
              <a:t>RESTful Webservice</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a:t>
            </a:r>
            <a:endParaRPr lang="en-IN" dirty="0"/>
          </a:p>
        </p:txBody>
      </p:sp>
      <p:sp>
        <p:nvSpPr>
          <p:cNvPr id="4" name="Rectangle 3"/>
          <p:cNvSpPr/>
          <p:nvPr/>
        </p:nvSpPr>
        <p:spPr>
          <a:xfrm>
            <a:off x="857224" y="2214554"/>
            <a:ext cx="7572428" cy="785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Representational State Transfer</a:t>
            </a:r>
            <a:endParaRPr lang="en-I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Rectangle 4"/>
          <p:cNvSpPr/>
          <p:nvPr/>
        </p:nvSpPr>
        <p:spPr>
          <a:xfrm>
            <a:off x="785786" y="4000504"/>
            <a:ext cx="7572428" cy="1071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REST is a style of software architecture for distributed hypermedia systems</a:t>
            </a:r>
            <a:endParaRPr lang="en-IN"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323975" y="1500174"/>
            <a:ext cx="6496050" cy="3553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ABSTRACTION - RESOURCE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resource has an URI (Uniform Resource Identifier)</a:t>
            </a:r>
          </a:p>
          <a:p>
            <a:pPr lvl="1"/>
            <a:r>
              <a:rPr lang="en-IN" dirty="0" smtClean="0"/>
              <a:t>/users/</a:t>
            </a:r>
            <a:r>
              <a:rPr lang="en-IN" dirty="0" err="1" smtClean="0"/>
              <a:t>uniq</a:t>
            </a:r>
            <a:r>
              <a:rPr lang="en-IN" dirty="0" smtClean="0"/>
              <a:t>/</a:t>
            </a:r>
            <a:r>
              <a:rPr lang="en-IN" dirty="0" err="1" smtClean="0"/>
              <a:t>todos</a:t>
            </a:r>
            <a:r>
              <a:rPr lang="en-IN" dirty="0" smtClean="0"/>
              <a:t>/1</a:t>
            </a:r>
          </a:p>
          <a:p>
            <a:pPr lvl="1"/>
            <a:r>
              <a:rPr lang="en-IN" dirty="0" smtClean="0"/>
              <a:t>/users/</a:t>
            </a:r>
            <a:r>
              <a:rPr lang="en-IN" dirty="0" err="1" smtClean="0"/>
              <a:t>uniq</a:t>
            </a:r>
            <a:r>
              <a:rPr lang="en-IN" dirty="0" smtClean="0"/>
              <a:t>/</a:t>
            </a:r>
            <a:r>
              <a:rPr lang="en-IN" dirty="0" err="1" smtClean="0"/>
              <a:t>todos</a:t>
            </a:r>
            <a:endParaRPr lang="en-IN" dirty="0" smtClean="0"/>
          </a:p>
          <a:p>
            <a:pPr lvl="1"/>
            <a:r>
              <a:rPr lang="en-IN" dirty="0" smtClean="0"/>
              <a:t>/users/</a:t>
            </a:r>
            <a:r>
              <a:rPr lang="en-IN" dirty="0" err="1" smtClean="0"/>
              <a:t>uniq</a:t>
            </a:r>
            <a:endParaRPr lang="en-IN" dirty="0" smtClean="0"/>
          </a:p>
          <a:p>
            <a:pPr>
              <a:buNone/>
            </a:pPr>
            <a:endParaRPr lang="en-IN" dirty="0" smtClean="0"/>
          </a:p>
          <a:p>
            <a:pPr marL="342900" lvl="1" indent="-342900">
              <a:buFont typeface="Arial" pitchFamily="34" charset="0"/>
              <a:buChar char="•"/>
            </a:pPr>
            <a:r>
              <a:rPr lang="en-IN" dirty="0" smtClean="0"/>
              <a:t>A resource can have different representations</a:t>
            </a:r>
          </a:p>
          <a:p>
            <a:pPr marL="742950" lvl="2" indent="-342900"/>
            <a:r>
              <a:rPr lang="en-IN" dirty="0" smtClean="0"/>
              <a:t>XML</a:t>
            </a:r>
          </a:p>
          <a:p>
            <a:pPr marL="742950" lvl="2" indent="-342900"/>
            <a:r>
              <a:rPr lang="en-IN" dirty="0" smtClean="0"/>
              <a:t>HTML</a:t>
            </a:r>
          </a:p>
          <a:p>
            <a:pPr marL="742950" lvl="2" indent="-342900"/>
            <a:r>
              <a:rPr lang="en-IN" dirty="0" smtClean="0"/>
              <a:t>JSON	</a:t>
            </a:r>
          </a:p>
          <a:p>
            <a:endParaRPr lang="en-IN" dirty="0" smtClean="0"/>
          </a:p>
          <a:p>
            <a:pPr lvl="2">
              <a:buNone/>
            </a:pPr>
            <a:endParaRPr lang="en-IN" dirty="0" smtClean="0"/>
          </a:p>
          <a:p>
            <a:pPr lvl="1"/>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How can I make my </a:t>
            </a:r>
            <a:r>
              <a:rPr lang="en-IN" dirty="0" err="1" smtClean="0"/>
              <a:t>Todo</a:t>
            </a:r>
            <a:r>
              <a:rPr lang="en-IN" dirty="0" smtClean="0"/>
              <a:t> application consumable by other applications?</a:t>
            </a:r>
          </a:p>
          <a:p>
            <a:endParaRPr lang="en-IN" dirty="0"/>
          </a:p>
          <a:p>
            <a:r>
              <a:rPr lang="en-IN" dirty="0" smtClean="0">
                <a:solidFill>
                  <a:srgbClr val="00B050"/>
                </a:solidFill>
              </a:rPr>
              <a:t>That where we get into the concept of a web service!</a:t>
            </a:r>
            <a:endParaRPr lang="en-IN" dirty="0">
              <a:solidFill>
                <a:srgbClr val="00B05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Create a User – POST/users</a:t>
            </a:r>
          </a:p>
          <a:p>
            <a:r>
              <a:rPr lang="en-IN" dirty="0" smtClean="0"/>
              <a:t>Delete a User – DELETE/users/1</a:t>
            </a:r>
          </a:p>
          <a:p>
            <a:r>
              <a:rPr lang="en-IN" dirty="0" smtClean="0"/>
              <a:t>Get all Users – GET/users</a:t>
            </a:r>
          </a:p>
          <a:p>
            <a:r>
              <a:rPr lang="en-IN" dirty="0" smtClean="0"/>
              <a:t>Get one Users – GET/users/1</a:t>
            </a:r>
          </a:p>
          <a:p>
            <a:endParaRPr lang="en-IN" dirty="0" smtClean="0"/>
          </a:p>
          <a:p>
            <a:r>
              <a:rPr lang="en-IN" dirty="0" smtClean="0"/>
              <a:t>#Restful Web Services </a:t>
            </a:r>
          </a:p>
          <a:p>
            <a:pPr lvl="1"/>
            <a:r>
              <a:rPr lang="en-IN" dirty="0" smtClean="0"/>
              <a:t>Retrieve all users  -  GET  /users</a:t>
            </a:r>
          </a:p>
          <a:p>
            <a:pPr lvl="1"/>
            <a:r>
              <a:rPr lang="en-IN" dirty="0" smtClean="0"/>
              <a:t>Create a user –         POST /users</a:t>
            </a:r>
          </a:p>
          <a:p>
            <a:pPr lvl="1"/>
            <a:r>
              <a:rPr lang="en-IN" dirty="0" smtClean="0"/>
              <a:t>Retrieve one user –  GET   /users/{id}  -&gt; /users/1</a:t>
            </a:r>
          </a:p>
          <a:p>
            <a:pPr lvl="1"/>
            <a:r>
              <a:rPr lang="en-IN" dirty="0" smtClean="0"/>
              <a:t>Delete a user -   DELETE    /users/{id}  -&gt; /users/1</a:t>
            </a: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lstStyle/>
          <a:p>
            <a:r>
              <a:rPr lang="en-IN" dirty="0" smtClean="0"/>
              <a:t>Social Media Application</a:t>
            </a:r>
          </a:p>
          <a:p>
            <a:endParaRPr lang="en-IN" dirty="0" smtClean="0"/>
          </a:p>
          <a:p>
            <a:r>
              <a:rPr lang="en-IN" dirty="0" smtClean="0"/>
              <a:t>User - &gt; Posts</a:t>
            </a:r>
          </a:p>
          <a:p>
            <a:pPr lvl="1"/>
            <a:r>
              <a:rPr lang="en-IN" dirty="0" smtClean="0"/>
              <a:t>Retrieve all posts for a user – GET /users/{id}/posts</a:t>
            </a:r>
          </a:p>
          <a:p>
            <a:pPr lvl="1"/>
            <a:r>
              <a:rPr lang="en-IN" dirty="0" smtClean="0"/>
              <a:t>Create a posts for a User – POST /users/{id}/posts</a:t>
            </a:r>
          </a:p>
          <a:p>
            <a:pPr lvl="1"/>
            <a:r>
              <a:rPr lang="en-IN" dirty="0" smtClean="0"/>
              <a:t>Retrieve details of a post – GET /users/{id}/posts/{post_id}</a:t>
            </a:r>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Step 03 - Creating a Hello World Service</a:t>
            </a:r>
          </a:p>
          <a:p>
            <a:pPr>
              <a:buNone/>
            </a:pPr>
            <a:r>
              <a:rPr lang="en-IN" dirty="0" smtClean="0"/>
              <a:t>Step 04 - Enhancing the Hello World Service to return a Bean</a:t>
            </a:r>
          </a:p>
          <a:p>
            <a:pPr>
              <a:buNone/>
            </a:pPr>
            <a:r>
              <a:rPr lang="en-IN" dirty="0" smtClean="0"/>
              <a:t>Step 05 - Quick Review of Spring Boot Auto Configuration and Dispatcher Servlet - What's happening in the background?</a:t>
            </a:r>
          </a:p>
          <a:p>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What’s happening in background?</a:t>
            </a:r>
            <a:br>
              <a:rPr lang="en-IN" dirty="0" smtClean="0"/>
            </a:br>
            <a:endParaRPr lang="en-IN" dirty="0"/>
          </a:p>
        </p:txBody>
      </p:sp>
      <p:sp>
        <p:nvSpPr>
          <p:cNvPr id="3" name="Content Placeholder 2"/>
          <p:cNvSpPr>
            <a:spLocks noGrp="1"/>
          </p:cNvSpPr>
          <p:nvPr>
            <p:ph idx="1"/>
          </p:nvPr>
        </p:nvSpPr>
        <p:spPr/>
        <p:txBody>
          <a:bodyPr/>
          <a:lstStyle/>
          <a:p>
            <a:r>
              <a:rPr lang="en-IN" dirty="0" smtClean="0"/>
              <a:t>## Question to Answer </a:t>
            </a:r>
          </a:p>
          <a:p>
            <a:pPr lvl="1"/>
            <a:r>
              <a:rPr lang="en-IN" dirty="0" smtClean="0"/>
              <a:t>What is dispatcher Servlet?</a:t>
            </a:r>
          </a:p>
          <a:p>
            <a:pPr lvl="1"/>
            <a:r>
              <a:rPr lang="en-IN" dirty="0" smtClean="0"/>
              <a:t>Who is configuring dispatcher Servlet?</a:t>
            </a:r>
          </a:p>
          <a:p>
            <a:pPr lvl="1"/>
            <a:r>
              <a:rPr lang="en-IN" dirty="0" smtClean="0"/>
              <a:t>What does dispatcher Servlet do?</a:t>
            </a:r>
          </a:p>
          <a:p>
            <a:pPr lvl="1"/>
            <a:r>
              <a:rPr lang="en-IN" dirty="0" smtClean="0"/>
              <a:t>How does the HelloWorldBean object get converted to JSON?</a:t>
            </a:r>
          </a:p>
          <a:p>
            <a:pPr lvl="1"/>
            <a:r>
              <a:rPr lang="en-IN" dirty="0" smtClean="0"/>
              <a:t>Who is configuring the error mapping?</a:t>
            </a:r>
          </a:p>
          <a:p>
            <a:pPr lvl="1">
              <a:buNone/>
            </a:pPr>
            <a:endParaRPr lang="en-IN" dirty="0" smtClean="0"/>
          </a:p>
          <a:p>
            <a:pPr lvl="1"/>
            <a:endParaRPr lang="en-IN" dirty="0" smtClean="0"/>
          </a:p>
          <a:p>
            <a:pPr lvl="1"/>
            <a:endParaRPr lang="en-IN"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First start the application to debug mode</a:t>
            </a:r>
            <a:endParaRPr lang="en-IN" dirty="0"/>
          </a:p>
        </p:txBody>
      </p:sp>
      <p:sp>
        <p:nvSpPr>
          <p:cNvPr id="3" name="Content Placeholder 2"/>
          <p:cNvSpPr>
            <a:spLocks noGrp="1"/>
          </p:cNvSpPr>
          <p:nvPr>
            <p:ph idx="1"/>
          </p:nvPr>
        </p:nvSpPr>
        <p:spPr/>
        <p:txBody>
          <a:bodyPr/>
          <a:lstStyle/>
          <a:p>
            <a:r>
              <a:rPr lang="en-IN" dirty="0" smtClean="0"/>
              <a:t>logging.level.org.springframework = DEBUG</a:t>
            </a:r>
          </a:p>
          <a:p>
            <a:r>
              <a:rPr lang="en-IN" dirty="0" smtClean="0">
                <a:solidFill>
                  <a:srgbClr val="00B050"/>
                </a:solidFill>
              </a:rPr>
              <a:t>Spring boot Auto Configuration</a:t>
            </a:r>
          </a:p>
          <a:p>
            <a:pPr>
              <a:buNone/>
            </a:pPr>
            <a:r>
              <a:rPr lang="en-IN" b="1" dirty="0" smtClean="0">
                <a:solidFill>
                  <a:srgbClr val="00B0F0"/>
                </a:solidFill>
              </a:rPr>
              <a:t>Mapping Servlet: ‘</a:t>
            </a:r>
            <a:r>
              <a:rPr lang="en-IN" b="1" dirty="0" err="1" smtClean="0">
                <a:solidFill>
                  <a:srgbClr val="00B0F0"/>
                </a:solidFill>
              </a:rPr>
              <a:t>dispactherServlet</a:t>
            </a:r>
            <a:r>
              <a:rPr lang="en-IN" b="1" dirty="0" smtClean="0">
                <a:solidFill>
                  <a:srgbClr val="00B0F0"/>
                </a:solidFill>
              </a:rPr>
              <a:t>’ to [/] – </a:t>
            </a:r>
            <a:r>
              <a:rPr lang="en-IN" dirty="0" smtClean="0"/>
              <a:t>this plays a key role in Spring Boot Application.</a:t>
            </a:r>
          </a:p>
          <a:p>
            <a:pPr>
              <a:buNone/>
            </a:pPr>
            <a:endParaRPr lang="en-IN"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Swagger</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hlinkClick r:id="rId2"/>
              </a:rPr>
              <a:t>https://springdoc.org/</a:t>
            </a:r>
            <a:endParaRPr lang="en-IN" dirty="0" smtClean="0"/>
          </a:p>
          <a:p>
            <a:endParaRPr lang="en-IN" dirty="0" smtClean="0"/>
          </a:p>
          <a:p>
            <a:endParaRPr lang="en-IN" dirty="0" smtClean="0"/>
          </a:p>
          <a:p>
            <a:r>
              <a:rPr lang="en-IN" dirty="0" smtClean="0"/>
              <a:t>&lt;dependency&gt; &lt;</a:t>
            </a:r>
            <a:r>
              <a:rPr lang="en-IN" dirty="0" err="1" smtClean="0"/>
              <a:t>groupId</a:t>
            </a:r>
            <a:r>
              <a:rPr lang="en-IN" dirty="0" smtClean="0"/>
              <a:t>&gt;</a:t>
            </a:r>
            <a:r>
              <a:rPr lang="en-IN" dirty="0" err="1" smtClean="0"/>
              <a:t>org.springdoc</a:t>
            </a:r>
            <a:r>
              <a:rPr lang="en-IN" dirty="0" smtClean="0"/>
              <a:t>&lt;/</a:t>
            </a:r>
            <a:r>
              <a:rPr lang="en-IN" dirty="0" err="1" smtClean="0"/>
              <a:t>groupId</a:t>
            </a:r>
            <a:r>
              <a:rPr lang="en-IN" dirty="0" smtClean="0"/>
              <a:t>&gt; &lt;</a:t>
            </a:r>
            <a:r>
              <a:rPr lang="en-IN" dirty="0" err="1" smtClean="0"/>
              <a:t>artifactId</a:t>
            </a:r>
            <a:r>
              <a:rPr lang="en-IN" dirty="0" smtClean="0"/>
              <a:t>&gt;</a:t>
            </a:r>
            <a:r>
              <a:rPr lang="en-IN" dirty="0" err="1" smtClean="0"/>
              <a:t>springdoc-openapi-ui</a:t>
            </a:r>
            <a:r>
              <a:rPr lang="en-IN" dirty="0" smtClean="0"/>
              <a:t>&lt;/</a:t>
            </a:r>
            <a:r>
              <a:rPr lang="en-IN" dirty="0" err="1" smtClean="0"/>
              <a:t>artifactId</a:t>
            </a:r>
            <a:r>
              <a:rPr lang="en-IN" dirty="0" smtClean="0"/>
              <a:t>&gt; &lt;version&gt;1.6.9&lt;/version&gt; &lt;/dependency&gt;</a:t>
            </a:r>
          </a:p>
          <a:p>
            <a:endParaRPr lang="en-IN" dirty="0" smtClean="0"/>
          </a:p>
          <a:p>
            <a:r>
              <a:rPr lang="en-IN" dirty="0" smtClean="0">
                <a:hlinkClick r:id="rId3"/>
              </a:rPr>
              <a:t>http://localhost:8080/swagger-ui/index.html</a:t>
            </a:r>
            <a:endParaRPr lang="en-IN" dirty="0" smtClean="0"/>
          </a:p>
          <a:p>
            <a:r>
              <a:rPr lang="en-IN" dirty="0" smtClean="0"/>
              <a:t>http://localhost:8080/v3/api-docs</a:t>
            </a: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Actuator</a:t>
            </a:r>
            <a:endParaRPr lang="en-IN" dirty="0"/>
          </a:p>
        </p:txBody>
      </p:sp>
      <p:sp>
        <p:nvSpPr>
          <p:cNvPr id="3" name="Content Placeholder 2"/>
          <p:cNvSpPr>
            <a:spLocks noGrp="1"/>
          </p:cNvSpPr>
          <p:nvPr>
            <p:ph idx="1"/>
          </p:nvPr>
        </p:nvSpPr>
        <p:spPr/>
        <p:txBody>
          <a:bodyPr/>
          <a:lstStyle/>
          <a:p>
            <a:r>
              <a:rPr lang="en-IN" dirty="0" smtClean="0"/>
              <a:t>&lt;dependency&gt;</a:t>
            </a:r>
          </a:p>
          <a:p>
            <a:r>
              <a:rPr lang="en-IN" dirty="0" smtClean="0"/>
              <a:t>&lt;</a:t>
            </a:r>
            <a:r>
              <a:rPr lang="en-IN" dirty="0" err="1" smtClean="0"/>
              <a:t>groupId</a:t>
            </a:r>
            <a:r>
              <a:rPr lang="en-IN" dirty="0" smtClean="0"/>
              <a:t>&gt;</a:t>
            </a:r>
            <a:r>
              <a:rPr lang="en-IN" dirty="0" err="1" smtClean="0"/>
              <a:t>org.springframework.boot</a:t>
            </a:r>
            <a:r>
              <a:rPr lang="en-IN" dirty="0" smtClean="0"/>
              <a:t>&lt;/</a:t>
            </a:r>
            <a:r>
              <a:rPr lang="en-IN" dirty="0" err="1" smtClean="0"/>
              <a:t>groupId</a:t>
            </a:r>
            <a:r>
              <a:rPr lang="en-IN" dirty="0" smtClean="0"/>
              <a:t>&gt;</a:t>
            </a:r>
          </a:p>
          <a:p>
            <a:r>
              <a:rPr lang="en-IN" dirty="0" smtClean="0"/>
              <a:t>&lt;</a:t>
            </a:r>
            <a:r>
              <a:rPr lang="en-IN" dirty="0" err="1" smtClean="0"/>
              <a:t>artifactId</a:t>
            </a:r>
            <a:r>
              <a:rPr lang="en-IN" dirty="0" smtClean="0"/>
              <a:t>&gt;spring-boot-starter-actuator&lt;/</a:t>
            </a:r>
            <a:r>
              <a:rPr lang="en-IN" dirty="0" err="1" smtClean="0"/>
              <a:t>artifactId</a:t>
            </a:r>
            <a:r>
              <a:rPr lang="en-IN" dirty="0" smtClean="0"/>
              <a:t>&gt;</a:t>
            </a:r>
          </a:p>
          <a:p>
            <a:r>
              <a:rPr lang="en-IN" dirty="0" smtClean="0"/>
              <a:t>&lt;/dependency&gt;</a:t>
            </a:r>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Hal Explorer</a:t>
            </a:r>
            <a:endParaRPr lang="en-IN" dirty="0"/>
          </a:p>
        </p:txBody>
      </p:sp>
      <p:sp>
        <p:nvSpPr>
          <p:cNvPr id="3" name="Content Placeholder 2"/>
          <p:cNvSpPr>
            <a:spLocks noGrp="1"/>
          </p:cNvSpPr>
          <p:nvPr>
            <p:ph idx="1"/>
          </p:nvPr>
        </p:nvSpPr>
        <p:spPr/>
        <p:txBody>
          <a:bodyPr/>
          <a:lstStyle/>
          <a:p>
            <a:r>
              <a:rPr lang="en-IN" dirty="0" smtClean="0"/>
              <a:t>&lt;dependency&gt;</a:t>
            </a:r>
          </a:p>
          <a:p>
            <a:r>
              <a:rPr lang="en-IN" dirty="0" smtClean="0"/>
              <a:t>&lt;</a:t>
            </a:r>
            <a:r>
              <a:rPr lang="en-IN" dirty="0" err="1" smtClean="0"/>
              <a:t>groupId</a:t>
            </a:r>
            <a:r>
              <a:rPr lang="en-IN" dirty="0" smtClean="0"/>
              <a:t>&gt;</a:t>
            </a:r>
            <a:r>
              <a:rPr lang="en-IN" dirty="0" err="1" smtClean="0"/>
              <a:t>org.springframework.data</a:t>
            </a:r>
            <a:r>
              <a:rPr lang="en-IN" dirty="0" smtClean="0"/>
              <a:t>&lt;/</a:t>
            </a:r>
            <a:r>
              <a:rPr lang="en-IN" dirty="0" err="1" smtClean="0"/>
              <a:t>groupId</a:t>
            </a:r>
            <a:r>
              <a:rPr lang="en-IN" dirty="0" smtClean="0"/>
              <a:t>&gt;</a:t>
            </a:r>
          </a:p>
          <a:p>
            <a:r>
              <a:rPr lang="en-IN" dirty="0" smtClean="0"/>
              <a:t>&lt;</a:t>
            </a:r>
            <a:r>
              <a:rPr lang="en-IN" dirty="0" err="1" smtClean="0"/>
              <a:t>artifactId</a:t>
            </a:r>
            <a:r>
              <a:rPr lang="en-IN" dirty="0" smtClean="0"/>
              <a:t>&gt;spring-data-rest-</a:t>
            </a:r>
            <a:r>
              <a:rPr lang="en-IN" dirty="0" err="1" smtClean="0"/>
              <a:t>hal</a:t>
            </a:r>
            <a:r>
              <a:rPr lang="en-IN" dirty="0" smtClean="0"/>
              <a:t>-explorer&lt;/</a:t>
            </a:r>
            <a:r>
              <a:rPr lang="en-IN" dirty="0" err="1" smtClean="0"/>
              <a:t>artifactId</a:t>
            </a:r>
            <a:r>
              <a:rPr lang="en-IN" dirty="0" smtClean="0"/>
              <a:t>&gt;</a:t>
            </a:r>
          </a:p>
          <a:p>
            <a:r>
              <a:rPr lang="en-IN" dirty="0" smtClean="0"/>
              <a:t>&lt;/dependency&gt;</a:t>
            </a:r>
          </a:p>
          <a:p>
            <a:endParaRPr lang="en-IN" dirty="0" smtClean="0"/>
          </a:p>
          <a:p>
            <a:r>
              <a:rPr lang="en-IN" smtClean="0"/>
              <a:t>http://localhost:8080/</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Webservice </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2269161" y="1600200"/>
            <a:ext cx="4605677"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4597</TotalTime>
  <Words>2887</Words>
  <Application>Microsoft Office PowerPoint</Application>
  <PresentationFormat>On-screen Show (4:3)</PresentationFormat>
  <Paragraphs>460</Paragraphs>
  <Slides>87</Slides>
  <Notes>2</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Introduction of Webservices</vt:lpstr>
      <vt:lpstr>What is a Web Service </vt:lpstr>
      <vt:lpstr>PowerPoint Presentation</vt:lpstr>
      <vt:lpstr>PowerPoint Presentation</vt:lpstr>
      <vt:lpstr>To do Application</vt:lpstr>
      <vt:lpstr>It delivers HTML output - Not consumable by other applications.</vt:lpstr>
      <vt:lpstr>Can I reuse the Business Layer by creating a JAR?</vt:lpstr>
      <vt:lpstr>PowerPoint Presentation</vt:lpstr>
      <vt:lpstr>Webservice </vt:lpstr>
      <vt:lpstr>PowerPoint Presentation</vt:lpstr>
      <vt:lpstr>Web Service - W3C definition</vt:lpstr>
      <vt:lpstr>How?</vt:lpstr>
      <vt:lpstr>How can we make web services platform independent?</vt:lpstr>
      <vt:lpstr>Request &amp; Response Format</vt:lpstr>
      <vt:lpstr>https://www.makemytrip.com/flights/chennai-new_delhi-cheap-airtickets.html</vt:lpstr>
      <vt:lpstr>Types of Web Services </vt:lpstr>
      <vt:lpstr>PowerPoint Presentation</vt:lpstr>
      <vt:lpstr>Java Web Services </vt:lpstr>
      <vt:lpstr>REST</vt:lpstr>
      <vt:lpstr>PowerPoint Presentation</vt:lpstr>
      <vt:lpstr>PowerPoint Presentation</vt:lpstr>
      <vt:lpstr>Introduction of Spring Framework</vt:lpstr>
      <vt:lpstr>Getting started with spring Framework-Goals</vt:lpstr>
      <vt:lpstr>Loose Coupling with Spring Framework</vt:lpstr>
      <vt:lpstr>PowerPoint Presentation</vt:lpstr>
      <vt:lpstr>PowerPoint Presentation</vt:lpstr>
      <vt:lpstr>https://start.spring.io/</vt:lpstr>
      <vt:lpstr>Spring Framework Questions</vt:lpstr>
      <vt:lpstr>@Primary &amp; @Qualifier</vt:lpstr>
      <vt:lpstr>PowerPoint Presentation</vt:lpstr>
      <vt:lpstr>What's happening in the background ?</vt:lpstr>
      <vt:lpstr>Spring Framework- Important Terminology</vt:lpstr>
      <vt:lpstr>Does the spring Framework really add value</vt:lpstr>
      <vt:lpstr>Continues ....</vt:lpstr>
      <vt:lpstr>Spring Framework - Implementing a flow across layers</vt:lpstr>
      <vt:lpstr>PowerPoint Presentation</vt:lpstr>
      <vt:lpstr>PowerPoint Presentation</vt:lpstr>
      <vt:lpstr>Exploring Spring – Dependency Injection Types</vt:lpstr>
      <vt:lpstr>Spring Modules</vt:lpstr>
      <vt:lpstr>Spring Projects</vt:lpstr>
      <vt:lpstr>Spring Boot</vt:lpstr>
      <vt:lpstr>Getting Started with Spring Boot - Goals</vt:lpstr>
      <vt:lpstr>Creating Spring Boot Project - https://start.spring.io/</vt:lpstr>
      <vt:lpstr>Hands-on: Understand Power of Spring Boot</vt:lpstr>
      <vt:lpstr>Spring – MVC Framework </vt:lpstr>
      <vt:lpstr>The terms model, view, and controller are as follows: </vt:lpstr>
      <vt:lpstr>Spring MVC Flow</vt:lpstr>
      <vt:lpstr>Spring MVC Framework works as follows:</vt:lpstr>
      <vt:lpstr>Create Your First Spring MVC Application </vt:lpstr>
      <vt:lpstr>Pom.xml</vt:lpstr>
      <vt:lpstr>PowerPoint Presentation</vt:lpstr>
      <vt:lpstr>Step 2: Create the Controller Class</vt:lpstr>
      <vt:lpstr>Step 3: Provide the name of the controller in the web.xml file as follows: </vt:lpstr>
      <vt:lpstr>Web.xml</vt:lpstr>
      <vt:lpstr>PowerPoint Presentation</vt:lpstr>
      <vt:lpstr>spring-servlet.xml </vt:lpstr>
      <vt:lpstr>Step 5: Use JSP to display the message </vt:lpstr>
      <vt:lpstr>World Before Spring Boot!</vt:lpstr>
      <vt:lpstr>Continues...</vt:lpstr>
      <vt:lpstr>Spring Boot Starter Projects</vt:lpstr>
      <vt:lpstr>Spring Boot Auto Configuration:</vt:lpstr>
      <vt:lpstr>Continues...</vt:lpstr>
      <vt:lpstr>Spring Boot Embedded Servers</vt:lpstr>
      <vt:lpstr>More Spring Boot Features </vt:lpstr>
      <vt:lpstr>Spring Boot Devtools:</vt:lpstr>
      <vt:lpstr>Spring Boot vs Spring MVC vs Spring</vt:lpstr>
      <vt:lpstr>Spring MVC</vt:lpstr>
      <vt:lpstr>Spring Boot </vt:lpstr>
      <vt:lpstr>RESTful Web Services </vt:lpstr>
      <vt:lpstr>PowerPoint Presentation</vt:lpstr>
      <vt:lpstr>PowerPoint Presentation</vt:lpstr>
      <vt:lpstr>PowerPoint Presentation</vt:lpstr>
      <vt:lpstr>PowerPoint Presentation</vt:lpstr>
      <vt:lpstr>PowerPoint Presentation</vt:lpstr>
      <vt:lpstr>Creating Spring Project with dependencies </vt:lpstr>
      <vt:lpstr>RESTful Webservice</vt:lpstr>
      <vt:lpstr>REST</vt:lpstr>
      <vt:lpstr>PowerPoint Presentation</vt:lpstr>
      <vt:lpstr>KEY ABSTRACTION - RESOURCE</vt:lpstr>
      <vt:lpstr>EXAMPLE</vt:lpstr>
      <vt:lpstr>PowerPoint Presentation</vt:lpstr>
      <vt:lpstr>PowerPoint Presentation</vt:lpstr>
      <vt:lpstr>What’s happening in background? </vt:lpstr>
      <vt:lpstr>First start the application to debug mode</vt:lpstr>
      <vt:lpstr>Swagger</vt:lpstr>
      <vt:lpstr>Actuator</vt:lpstr>
      <vt:lpstr>Hal Explorer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Webservices</dc:title>
  <dc:creator>user</dc:creator>
  <cp:lastModifiedBy>Admin1</cp:lastModifiedBy>
  <cp:revision>115</cp:revision>
  <dcterms:created xsi:type="dcterms:W3CDTF">2022-07-15T15:39:12Z</dcterms:created>
  <dcterms:modified xsi:type="dcterms:W3CDTF">2023-11-02T04:40:51Z</dcterms:modified>
</cp:coreProperties>
</file>