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6" r:id="rId2"/>
    <p:sldId id="277" r:id="rId3"/>
    <p:sldId id="278" r:id="rId4"/>
    <p:sldId id="279" r:id="rId5"/>
    <p:sldId id="280" r:id="rId6"/>
    <p:sldId id="282" r:id="rId7"/>
    <p:sldId id="283" r:id="rId8"/>
    <p:sldId id="357" r:id="rId9"/>
    <p:sldId id="358" r:id="rId10"/>
    <p:sldId id="284" r:id="rId11"/>
    <p:sldId id="285" r:id="rId12"/>
    <p:sldId id="286" r:id="rId13"/>
    <p:sldId id="287" r:id="rId14"/>
    <p:sldId id="289" r:id="rId15"/>
    <p:sldId id="288" r:id="rId16"/>
    <p:sldId id="291" r:id="rId17"/>
    <p:sldId id="290" r:id="rId18"/>
    <p:sldId id="292" r:id="rId19"/>
    <p:sldId id="293" r:id="rId20"/>
    <p:sldId id="295" r:id="rId21"/>
    <p:sldId id="294" r:id="rId22"/>
    <p:sldId id="296" r:id="rId23"/>
    <p:sldId id="297" r:id="rId24"/>
    <p:sldId id="299" r:id="rId25"/>
    <p:sldId id="300" r:id="rId26"/>
    <p:sldId id="302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98" r:id="rId38"/>
    <p:sldId id="312" r:id="rId39"/>
    <p:sldId id="313" r:id="rId40"/>
    <p:sldId id="314" r:id="rId41"/>
    <p:sldId id="315" r:id="rId42"/>
    <p:sldId id="317" r:id="rId43"/>
    <p:sldId id="316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>
      <p:cViewPr>
        <p:scale>
          <a:sx n="125" d="100"/>
          <a:sy n="125" d="100"/>
        </p:scale>
        <p:origin x="261" y="-7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67F39-6D96-40FA-A934-2C7DBF9D27C5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2718-CF19-4E50-9484-6F3716063C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9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72718-CF19-4E50-9484-6F3716063C3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E6BE-2148-4EE3-9CD9-F2536AC4612B}" type="datetimeFigureOut">
              <a:rPr lang="en-US" smtClean="0"/>
              <a:pPr/>
              <a:t>7/31/2024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F9C9-8CA1-45BF-9BB0-E9F9223C5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hyperlink" Target="https://springdoc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of Spring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What's happening in the background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err="1"/>
              <a:t>Application.properties</a:t>
            </a:r>
            <a:endParaRPr lang="en-IN" dirty="0"/>
          </a:p>
          <a:p>
            <a:pPr>
              <a:buNone/>
            </a:pPr>
            <a:r>
              <a:rPr lang="en-IN" dirty="0" err="1"/>
              <a:t>logging.level.org.springframework</a:t>
            </a:r>
            <a:r>
              <a:rPr lang="en-IN" dirty="0"/>
              <a:t>=DEBUG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Lets Debug:</a:t>
            </a:r>
          </a:p>
          <a:p>
            <a:pPr>
              <a:buNone/>
            </a:pPr>
            <a:r>
              <a:rPr lang="en-IN" sz="1900" dirty="0"/>
              <a:t>Identified candidate component class: file [</a:t>
            </a:r>
            <a:r>
              <a:rPr lang="en-IN" sz="1900" dirty="0" err="1"/>
              <a:t>GameRunner.class</a:t>
            </a:r>
            <a:r>
              <a:rPr lang="en-IN" sz="1900" dirty="0"/>
              <a:t>]</a:t>
            </a:r>
          </a:p>
          <a:p>
            <a:pPr>
              <a:buNone/>
            </a:pPr>
            <a:r>
              <a:rPr lang="en-IN" sz="1900" dirty="0"/>
              <a:t>Identified candidate component class: file [</a:t>
            </a:r>
            <a:r>
              <a:rPr lang="en-IN" sz="1900" dirty="0" err="1"/>
              <a:t>MarioGame.class</a:t>
            </a:r>
            <a:r>
              <a:rPr lang="en-IN" sz="1900" dirty="0"/>
              <a:t>]</a:t>
            </a:r>
          </a:p>
          <a:p>
            <a:pPr>
              <a:buNone/>
            </a:pPr>
            <a:r>
              <a:rPr lang="en-IN" sz="1900" dirty="0"/>
              <a:t>Identified candidate component class: file [</a:t>
            </a:r>
            <a:r>
              <a:rPr lang="en-IN" sz="1900" dirty="0" err="1"/>
              <a:t>PacManGame.class</a:t>
            </a:r>
            <a:r>
              <a:rPr lang="en-IN" sz="1900" dirty="0"/>
              <a:t>]</a:t>
            </a:r>
          </a:p>
          <a:p>
            <a:pPr>
              <a:buNone/>
            </a:pPr>
            <a:r>
              <a:rPr lang="en-IN" sz="1900" dirty="0"/>
              <a:t>Identified candidate component class: file [</a:t>
            </a:r>
            <a:r>
              <a:rPr lang="en-IN" sz="1900" dirty="0" err="1"/>
              <a:t>SuperContraGame.class</a:t>
            </a:r>
            <a:r>
              <a:rPr lang="en-IN" sz="1900" dirty="0"/>
              <a:t>]</a:t>
            </a:r>
          </a:p>
          <a:p>
            <a:pPr>
              <a:buNone/>
            </a:pPr>
            <a:r>
              <a:rPr lang="en-IN" sz="2000" dirty="0"/>
              <a:t>Creating shared instance of singleton bean '</a:t>
            </a:r>
            <a:r>
              <a:rPr lang="en-IN" sz="2000" dirty="0" err="1"/>
              <a:t>gameRunner</a:t>
            </a:r>
            <a:r>
              <a:rPr lang="en-IN" sz="2000" dirty="0"/>
              <a:t>‘</a:t>
            </a:r>
          </a:p>
          <a:p>
            <a:pPr>
              <a:buNone/>
            </a:pPr>
            <a:r>
              <a:rPr lang="en-IN" sz="2000" dirty="0"/>
              <a:t>Creating shared instance of singleton bean '</a:t>
            </a:r>
            <a:r>
              <a:rPr lang="en-IN" sz="2000" dirty="0" err="1"/>
              <a:t>pacManGame</a:t>
            </a:r>
            <a:r>
              <a:rPr lang="en-IN" sz="2000" dirty="0"/>
              <a:t>'</a:t>
            </a:r>
            <a:endParaRPr lang="en-IN" sz="1900" dirty="0"/>
          </a:p>
          <a:p>
            <a:pPr>
              <a:buNone/>
            </a:pPr>
            <a:r>
              <a:rPr lang="en-IN" sz="2000" dirty="0"/>
              <a:t>Autowiring by type from bean name '</a:t>
            </a:r>
            <a:r>
              <a:rPr lang="en-IN" sz="2000" dirty="0" err="1"/>
              <a:t>gameRunner</a:t>
            </a:r>
            <a:r>
              <a:rPr lang="en-IN" sz="2000" dirty="0"/>
              <a:t>' via constructor to bean named '</a:t>
            </a:r>
            <a:r>
              <a:rPr lang="en-IN" sz="2000" dirty="0" err="1"/>
              <a:t>MarioGame</a:t>
            </a:r>
            <a:r>
              <a:rPr lang="en-IN" sz="2000" dirty="0"/>
              <a:t>'</a:t>
            </a:r>
            <a:endParaRPr lang="en-IN" sz="1900" dirty="0"/>
          </a:p>
          <a:p>
            <a:pPr>
              <a:buNone/>
            </a:pPr>
            <a:endParaRPr lang="en-IN" sz="19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Spring Framework- Important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@component </a:t>
            </a:r>
            <a:r>
              <a:rPr lang="en-IN" dirty="0"/>
              <a:t>– class managed by spring framework</a:t>
            </a:r>
          </a:p>
          <a:p>
            <a:pPr>
              <a:buNone/>
            </a:pPr>
            <a:r>
              <a:rPr lang="en-IN" b="1" dirty="0"/>
              <a:t>Dependency</a:t>
            </a:r>
            <a:r>
              <a:rPr lang="en-IN" dirty="0"/>
              <a:t> – GameRunner needs GamingConsole </a:t>
            </a:r>
            <a:r>
              <a:rPr lang="en-IN" dirty="0" err="1"/>
              <a:t>impl</a:t>
            </a:r>
            <a:r>
              <a:rPr lang="en-IN" dirty="0"/>
              <a:t>!</a:t>
            </a:r>
          </a:p>
          <a:p>
            <a:pPr>
              <a:buNone/>
            </a:pPr>
            <a:r>
              <a:rPr lang="en-IN" dirty="0"/>
              <a:t> 	GamingConsole </a:t>
            </a:r>
            <a:r>
              <a:rPr lang="en-IN" dirty="0" err="1"/>
              <a:t>impl</a:t>
            </a:r>
            <a:r>
              <a:rPr lang="en-IN" dirty="0"/>
              <a:t>(Ex: </a:t>
            </a:r>
            <a:r>
              <a:rPr lang="en-IN" dirty="0" err="1"/>
              <a:t>MarioGame</a:t>
            </a:r>
            <a:r>
              <a:rPr lang="en-IN" dirty="0"/>
              <a:t>) is a dependency of GameRunner</a:t>
            </a:r>
          </a:p>
          <a:p>
            <a:pPr>
              <a:buNone/>
            </a:pPr>
            <a:r>
              <a:rPr lang="en-IN" b="1" dirty="0"/>
              <a:t>Component Scan : </a:t>
            </a:r>
            <a:r>
              <a:rPr lang="en-IN" dirty="0"/>
              <a:t>How does Spring Framework find Component classes?</a:t>
            </a:r>
          </a:p>
          <a:p>
            <a:pPr>
              <a:buNone/>
            </a:pPr>
            <a:r>
              <a:rPr lang="en-IN" dirty="0"/>
              <a:t>       It scans packages (@componentScan(“</a:t>
            </a:r>
            <a:r>
              <a:rPr lang="en-IN" dirty="0" err="1"/>
              <a:t>com.uniqTechnologies.learnspringframework</a:t>
            </a:r>
            <a:r>
              <a:rPr lang="en-IN" dirty="0"/>
              <a:t>”))</a:t>
            </a:r>
          </a:p>
          <a:p>
            <a:pPr>
              <a:buNone/>
            </a:pPr>
            <a:r>
              <a:rPr lang="en-IN" b="1" dirty="0"/>
              <a:t>Dependency Injection:</a:t>
            </a:r>
            <a:r>
              <a:rPr lang="en-IN" dirty="0"/>
              <a:t> Identify beans, their dependencies and wire </a:t>
            </a:r>
          </a:p>
          <a:p>
            <a:pPr>
              <a:buNone/>
            </a:pPr>
            <a:r>
              <a:rPr lang="en-IN" dirty="0"/>
              <a:t>them together (provides IOC – Inversion of Control)</a:t>
            </a:r>
          </a:p>
          <a:p>
            <a:pPr>
              <a:buNone/>
            </a:pPr>
            <a:endParaRPr lang="en-IN" dirty="0"/>
          </a:p>
          <a:p>
            <a:pPr lvl="1">
              <a:buNone/>
            </a:pPr>
            <a:r>
              <a:rPr lang="en-IN" b="1" dirty="0"/>
              <a:t>Spring Beans </a:t>
            </a:r>
            <a:r>
              <a:rPr lang="en-IN" dirty="0"/>
              <a:t>: An object managed by spring framework</a:t>
            </a:r>
          </a:p>
          <a:p>
            <a:pPr lvl="1">
              <a:buNone/>
            </a:pPr>
            <a:r>
              <a:rPr lang="en-IN" b="1" dirty="0"/>
              <a:t>IOC Container</a:t>
            </a:r>
            <a:r>
              <a:rPr lang="en-IN" dirty="0"/>
              <a:t> : Manages the lifecycle of beans and dependencies </a:t>
            </a:r>
          </a:p>
          <a:p>
            <a:pPr lvl="1">
              <a:buNone/>
            </a:pPr>
            <a:r>
              <a:rPr lang="en-IN" dirty="0"/>
              <a:t>   Types : Application context &amp; BeanFactory </a:t>
            </a:r>
          </a:p>
          <a:p>
            <a:pPr lvl="1">
              <a:buNone/>
            </a:pPr>
            <a:r>
              <a:rPr lang="en-IN" b="1" dirty="0"/>
              <a:t>Autowiring </a:t>
            </a:r>
            <a:r>
              <a:rPr lang="en-IN" dirty="0"/>
              <a:t>: Process of wiring in dependencies for a spring bean.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We gave the responsibility to spring container for object creation that is IOC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Does the spring Framework really add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Game Runner Hello world App, we have very few classes</a:t>
            </a:r>
          </a:p>
          <a:p>
            <a:r>
              <a:rPr lang="en-IN" dirty="0"/>
              <a:t>But Real world applications are</a:t>
            </a:r>
            <a:r>
              <a:rPr lang="en-IN" b="1" dirty="0"/>
              <a:t> much more complex:</a:t>
            </a:r>
          </a:p>
          <a:p>
            <a:pPr lvl="1"/>
            <a:r>
              <a:rPr lang="en-IN" dirty="0"/>
              <a:t>Multiple Layers (web, Business, Data etc)</a:t>
            </a:r>
          </a:p>
          <a:p>
            <a:pPr lvl="1"/>
            <a:r>
              <a:rPr lang="en-IN" dirty="0"/>
              <a:t>Each layer is </a:t>
            </a:r>
            <a:r>
              <a:rPr lang="en-IN" b="1" dirty="0"/>
              <a:t>dependent</a:t>
            </a:r>
            <a:r>
              <a:rPr lang="en-IN" dirty="0"/>
              <a:t> on the layer below it !</a:t>
            </a:r>
          </a:p>
          <a:p>
            <a:pPr lvl="2"/>
            <a:r>
              <a:rPr lang="en-IN" dirty="0"/>
              <a:t>Example: business layer class talks to data layer class</a:t>
            </a:r>
          </a:p>
          <a:p>
            <a:pPr lvl="3"/>
            <a:r>
              <a:rPr lang="en-IN" dirty="0"/>
              <a:t>Data layer class is dependency of business layer class</a:t>
            </a:r>
          </a:p>
          <a:p>
            <a:pPr lvl="3"/>
            <a:endParaRPr lang="en-IN" dirty="0"/>
          </a:p>
          <a:p>
            <a:pPr lvl="3">
              <a:buNone/>
            </a:pPr>
            <a:r>
              <a:rPr lang="en-IN" dirty="0"/>
              <a:t>There are thousands of such dependents in every application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 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Spring Framework:</a:t>
            </a:r>
          </a:p>
          <a:p>
            <a:pPr lvl="1"/>
            <a:r>
              <a:rPr lang="en-IN" dirty="0"/>
              <a:t>Instead of FOCUSING on objects, their dependencies and wiring</a:t>
            </a:r>
          </a:p>
          <a:p>
            <a:pPr lvl="2"/>
            <a:r>
              <a:rPr lang="en-IN" dirty="0"/>
              <a:t>You can focus on the business logic of your application!</a:t>
            </a:r>
          </a:p>
          <a:p>
            <a:pPr lvl="2">
              <a:buNone/>
            </a:pPr>
            <a:r>
              <a:rPr lang="en-IN" dirty="0"/>
              <a:t>Spring Framework manages the lifecycle of Objects:</a:t>
            </a:r>
          </a:p>
          <a:p>
            <a:pPr lvl="2">
              <a:buNone/>
            </a:pPr>
            <a:r>
              <a:rPr lang="en-IN" dirty="0"/>
              <a:t>	Mark components using annotations </a:t>
            </a:r>
            <a:r>
              <a:rPr lang="en-IN" b="1" dirty="0"/>
              <a:t>@component </a:t>
            </a:r>
            <a:r>
              <a:rPr lang="en-IN" dirty="0"/>
              <a:t>(and others...)</a:t>
            </a:r>
          </a:p>
          <a:p>
            <a:pPr lvl="2">
              <a:buNone/>
            </a:pPr>
            <a:r>
              <a:rPr lang="en-IN" dirty="0"/>
              <a:t>   Mark dependencies using  </a:t>
            </a:r>
            <a:r>
              <a:rPr lang="en-IN" b="1" dirty="0"/>
              <a:t>@Autowired</a:t>
            </a:r>
          </a:p>
          <a:p>
            <a:pPr lvl="2">
              <a:buNone/>
            </a:pPr>
            <a:r>
              <a:rPr lang="en-IN" b="1" dirty="0"/>
              <a:t>Allow spring framework to do magic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357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Framework - Implementing a flow across layers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68" y="428604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868" y="3643314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868" y="2000240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571868" y="5214950"/>
            <a:ext cx="1643074" cy="12858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058" y="171448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964777" y="3321843"/>
            <a:ext cx="4286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964777" y="4964917"/>
            <a:ext cx="4286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1330" y="908720"/>
            <a:ext cx="6721339" cy="398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Exploring Spring – Dependency 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Constructor-based:</a:t>
            </a:r>
            <a:r>
              <a:rPr lang="en-IN" dirty="0"/>
              <a:t> Dependencies are set by creating the Bean using its Constructor.</a:t>
            </a:r>
          </a:p>
          <a:p>
            <a:pPr>
              <a:buNone/>
            </a:pPr>
            <a:r>
              <a:rPr lang="en-IN" b="1" dirty="0"/>
              <a:t>Setter-based:</a:t>
            </a:r>
            <a:r>
              <a:rPr lang="en-IN" dirty="0"/>
              <a:t> Dependencies are set by creating setter methods on your beans.</a:t>
            </a:r>
          </a:p>
          <a:p>
            <a:pPr>
              <a:buNone/>
            </a:pPr>
            <a:r>
              <a:rPr lang="en-IN" b="1" dirty="0"/>
              <a:t>Field :</a:t>
            </a:r>
            <a:r>
              <a:rPr lang="en-IN" dirty="0"/>
              <a:t> No setter or Constructor. Dependency is injected using reflection.</a:t>
            </a:r>
          </a:p>
          <a:p>
            <a:pPr>
              <a:buNone/>
            </a:pPr>
            <a:r>
              <a:rPr lang="en-IN" dirty="0"/>
              <a:t>Which one should you use?</a:t>
            </a:r>
          </a:p>
          <a:p>
            <a:pPr>
              <a:buNone/>
            </a:pPr>
            <a:r>
              <a:rPr lang="en-IN" dirty="0"/>
              <a:t>  spring team recommends constructor-based injection as dependencies are automatically set when an object is created!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Modules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2650" y="1862931"/>
            <a:ext cx="48387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Projects</a:t>
            </a:r>
          </a:p>
        </p:txBody>
      </p:sp>
      <p:pic>
        <p:nvPicPr>
          <p:cNvPr id="4" name="Content Placeholder 3" descr="ecosy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0101"/>
            <a:ext cx="8229600" cy="396616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Getting started with spring Framework-Goals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Build a </a:t>
            </a:r>
            <a:r>
              <a:rPr lang="en-IN" b="1" dirty="0"/>
              <a:t>Loose Coupled</a:t>
            </a:r>
            <a:r>
              <a:rPr lang="en-IN" dirty="0"/>
              <a:t> Hello World Gaming App with </a:t>
            </a:r>
            <a:r>
              <a:rPr lang="en-IN" b="1" dirty="0"/>
              <a:t>Modern Spring</a:t>
            </a:r>
            <a:r>
              <a:rPr lang="en-IN" dirty="0"/>
              <a:t> Approach.</a:t>
            </a:r>
          </a:p>
          <a:p>
            <a:r>
              <a:rPr lang="en-IN" dirty="0"/>
              <a:t>Get </a:t>
            </a:r>
            <a:r>
              <a:rPr lang="en-IN" b="1" dirty="0"/>
              <a:t>Hands-on</a:t>
            </a:r>
            <a:r>
              <a:rPr lang="en-IN" dirty="0"/>
              <a:t> with Spring and understand:</a:t>
            </a:r>
          </a:p>
          <a:p>
            <a:pPr lvl="1"/>
            <a:r>
              <a:rPr lang="en-IN" dirty="0"/>
              <a:t>Why Spring?</a:t>
            </a:r>
          </a:p>
          <a:p>
            <a:pPr lvl="1"/>
            <a:r>
              <a:rPr lang="en-IN" dirty="0"/>
              <a:t>Terminology</a:t>
            </a:r>
          </a:p>
          <a:p>
            <a:pPr lvl="2"/>
            <a:r>
              <a:rPr lang="en-IN" dirty="0"/>
              <a:t>Tight Coupling &amp; Loose Coupling</a:t>
            </a:r>
          </a:p>
          <a:p>
            <a:pPr lvl="2"/>
            <a:r>
              <a:rPr lang="en-IN" dirty="0"/>
              <a:t>IOC Container</a:t>
            </a:r>
          </a:p>
          <a:p>
            <a:pPr lvl="2"/>
            <a:r>
              <a:rPr lang="en-IN" dirty="0"/>
              <a:t>Application Context  &amp; Bean factory</a:t>
            </a:r>
          </a:p>
          <a:p>
            <a:pPr lvl="2"/>
            <a:r>
              <a:rPr lang="en-IN" dirty="0"/>
              <a:t>Component Scan</a:t>
            </a:r>
          </a:p>
          <a:p>
            <a:pPr lvl="2"/>
            <a:r>
              <a:rPr lang="en-IN" dirty="0"/>
              <a:t>Dependency Injection</a:t>
            </a:r>
          </a:p>
          <a:p>
            <a:pPr lvl="2"/>
            <a:r>
              <a:rPr lang="en-IN" dirty="0"/>
              <a:t>Spring Beans</a:t>
            </a:r>
          </a:p>
          <a:p>
            <a:pPr lvl="2"/>
            <a:r>
              <a:rPr lang="en-IN" dirty="0"/>
              <a:t>Auto wiring </a:t>
            </a:r>
          </a:p>
          <a:p>
            <a:pPr lvl="2"/>
            <a:r>
              <a:rPr lang="en-IN" dirty="0"/>
              <a:t>AOP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Getting Started with Spring Boot -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Build a Hello World App in Modern </a:t>
            </a:r>
            <a:r>
              <a:rPr lang="en-IN" b="1" dirty="0"/>
              <a:t>Spring Boot </a:t>
            </a:r>
            <a:r>
              <a:rPr lang="en-IN" dirty="0"/>
              <a:t>Approach</a:t>
            </a:r>
          </a:p>
          <a:p>
            <a:r>
              <a:rPr lang="en-IN" dirty="0"/>
              <a:t>Get Hands-on with Spring Boot.</a:t>
            </a:r>
          </a:p>
          <a:p>
            <a:pPr lvl="1"/>
            <a:r>
              <a:rPr lang="en-IN" b="1" dirty="0"/>
              <a:t>Why Spring Boot</a:t>
            </a:r>
            <a:r>
              <a:rPr lang="en-IN" dirty="0"/>
              <a:t>?</a:t>
            </a:r>
          </a:p>
          <a:p>
            <a:pPr lvl="1"/>
            <a:r>
              <a:rPr lang="en-IN" b="1" dirty="0"/>
              <a:t>Terminology</a:t>
            </a:r>
          </a:p>
          <a:p>
            <a:pPr lvl="2"/>
            <a:r>
              <a:rPr lang="en-IN" dirty="0"/>
              <a:t>Spring </a:t>
            </a:r>
            <a:r>
              <a:rPr lang="en-IN" dirty="0" err="1"/>
              <a:t>Initilizer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Auto Configuration</a:t>
            </a:r>
          </a:p>
          <a:p>
            <a:pPr lvl="2"/>
            <a:r>
              <a:rPr lang="en-IN" dirty="0"/>
              <a:t>Starter Projects</a:t>
            </a:r>
          </a:p>
          <a:p>
            <a:pPr lvl="2"/>
            <a:r>
              <a:rPr lang="en-IN" dirty="0"/>
              <a:t>Actuator</a:t>
            </a:r>
          </a:p>
          <a:p>
            <a:pPr lvl="2"/>
            <a:r>
              <a:rPr lang="en-IN" dirty="0"/>
              <a:t>Developer Tools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Creating Spring Boot Project -</a:t>
            </a:r>
            <a:r>
              <a:rPr lang="en-IN" dirty="0"/>
              <a:t> https://start.spring.io/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432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Hands-on: Understand Power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/>
          <a:lstStyle/>
          <a:p>
            <a:r>
              <a:rPr lang="en-IN" dirty="0"/>
              <a:t>//http://localhost:8080/courses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6071016" cy="32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43042" y="5857892"/>
            <a:ext cx="512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Let's Build a Hello World App using Spring Initializr</a:t>
            </a:r>
          </a:p>
          <a:p>
            <a:r>
              <a:rPr lang="en-IN" dirty="0"/>
              <a:t>Setup </a:t>
            </a:r>
            <a:r>
              <a:rPr lang="en-IN" dirty="0" err="1"/>
              <a:t>CoursesController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Spring – MVC Framework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Spring MVC Framework </a:t>
            </a:r>
            <a:r>
              <a:rPr lang="en-IN" dirty="0"/>
              <a:t>follows the Model-View-Controller design pattern.</a:t>
            </a:r>
          </a:p>
          <a:p>
            <a:r>
              <a:rPr lang="en-IN" dirty="0"/>
              <a:t> It is used to develop web applications.</a:t>
            </a:r>
          </a:p>
          <a:p>
            <a:r>
              <a:rPr lang="en-IN" dirty="0"/>
              <a:t> It works around DispatcherServlet.</a:t>
            </a:r>
          </a:p>
          <a:p>
            <a:r>
              <a:rPr lang="en-IN" dirty="0"/>
              <a:t> DispatcherServlet handles all the HTTP requests and responses. It dispatches the requests to handlers.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 It uses </a:t>
            </a:r>
            <a:r>
              <a:rPr lang="en-IN" b="1" dirty="0"/>
              <a:t>@Controller </a:t>
            </a:r>
            <a:r>
              <a:rPr lang="en-IN" dirty="0"/>
              <a:t>and </a:t>
            </a:r>
            <a:r>
              <a:rPr lang="en-IN" b="1" dirty="0"/>
              <a:t>@RequestMapping </a:t>
            </a:r>
            <a:r>
              <a:rPr lang="en-IN" dirty="0"/>
              <a:t>as default request handlers. </a:t>
            </a:r>
          </a:p>
          <a:p>
            <a:r>
              <a:rPr lang="en-IN" dirty="0"/>
              <a:t>The </a:t>
            </a:r>
            <a:r>
              <a:rPr lang="en-IN" b="1" dirty="0"/>
              <a:t>@Controller </a:t>
            </a:r>
            <a:r>
              <a:rPr lang="en-IN" dirty="0"/>
              <a:t>annotation defines that a particular class is a controller. </a:t>
            </a:r>
          </a:p>
          <a:p>
            <a:r>
              <a:rPr lang="en-IN" b="1" dirty="0"/>
              <a:t>@RequestMapping </a:t>
            </a:r>
            <a:r>
              <a:rPr lang="en-IN" dirty="0"/>
              <a:t>annotation maps web requests to Spring Controller methods.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The terms model, view, and controller are as follows:</a:t>
            </a:r>
            <a:br>
              <a:rPr lang="en-IN" sz="2800" b="1" dirty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Model</a:t>
            </a:r>
            <a:r>
              <a:rPr lang="en-IN" dirty="0"/>
              <a:t>: The Model encapsulates the application data.</a:t>
            </a:r>
          </a:p>
          <a:p>
            <a:pPr fontAlgn="base"/>
            <a:r>
              <a:rPr lang="en-IN" b="1" dirty="0"/>
              <a:t>View</a:t>
            </a:r>
            <a:r>
              <a:rPr lang="en-IN" dirty="0"/>
              <a:t>: View renders the model data and also generates HTML output that the client’s browser can interpret.</a:t>
            </a:r>
          </a:p>
          <a:p>
            <a:pPr fontAlgn="base"/>
            <a:r>
              <a:rPr lang="en-IN" b="1" dirty="0"/>
              <a:t>Controller</a:t>
            </a:r>
            <a:r>
              <a:rPr lang="en-IN" dirty="0"/>
              <a:t>: The Controller processes the user requests and passes them to the view for rendering.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MVC Flow</a:t>
            </a:r>
          </a:p>
        </p:txBody>
      </p:sp>
      <p:pic>
        <p:nvPicPr>
          <p:cNvPr id="4" name="Content Placeholder 3" descr="spring_dispatcherservl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47837"/>
            <a:ext cx="6429420" cy="384140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Spring MVC Framework works as follows: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Font typeface="Wingdings" pitchFamily="2" charset="2"/>
              <a:buChar char="q"/>
            </a:pPr>
            <a:r>
              <a:rPr lang="en-IN" dirty="0"/>
              <a:t>All the incoming requests are intercepted by the DispatcherServlet that works as the front controller.</a:t>
            </a:r>
          </a:p>
          <a:p>
            <a:pPr fontAlgn="base">
              <a:buFont typeface="Wingdings" pitchFamily="2" charset="2"/>
              <a:buChar char="q"/>
            </a:pPr>
            <a:r>
              <a:rPr lang="en-IN" dirty="0"/>
              <a:t>The DispatcherServlet then gets an entry of handler mapping from the XML file and forwards the request to the controller.</a:t>
            </a:r>
          </a:p>
          <a:p>
            <a:pPr fontAlgn="base">
              <a:buFont typeface="Wingdings" pitchFamily="2" charset="2"/>
              <a:buChar char="q"/>
            </a:pPr>
            <a:r>
              <a:rPr lang="en-IN" dirty="0"/>
              <a:t>The object of ModelAndView is returned by the controller.</a:t>
            </a:r>
          </a:p>
          <a:p>
            <a:pPr fontAlgn="base">
              <a:buFont typeface="Wingdings" pitchFamily="2" charset="2"/>
              <a:buChar char="q"/>
            </a:pPr>
            <a:r>
              <a:rPr lang="en-IN" dirty="0"/>
              <a:t>The DispatcherServlet checks the entry of the view resolver in the XML file and invokes the appropriate view component.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Create Your First Spring MVC Application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Consider the following example:</a:t>
            </a:r>
          </a:p>
          <a:p>
            <a:pPr fontAlgn="base"/>
            <a:r>
              <a:rPr lang="en-IN" b="1" dirty="0"/>
              <a:t>Step 0</a:t>
            </a:r>
            <a:r>
              <a:rPr lang="en-IN" dirty="0"/>
              <a:t>: Setup your project with maven use the required </a:t>
            </a:r>
            <a:r>
              <a:rPr lang="en-IN" dirty="0" err="1"/>
              <a:t>archtype</a:t>
            </a:r>
            <a:r>
              <a:rPr lang="en-IN" dirty="0"/>
              <a:t> to get the required folders directory and configure the server with your project.</a:t>
            </a:r>
          </a:p>
          <a:p>
            <a:pPr fontAlgn="base"/>
            <a:r>
              <a:rPr lang="en-IN" b="1" dirty="0"/>
              <a:t>Step 1: </a:t>
            </a:r>
            <a:r>
              <a:rPr lang="en-IN" dirty="0"/>
              <a:t>Load the spring jar files or add the dependencies if Maven is used. Add the following dependencies in </a:t>
            </a:r>
            <a:r>
              <a:rPr lang="en-IN" b="1" dirty="0"/>
              <a:t>pom.xml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Pom.xml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2133"/>
            <a:ext cx="8229600" cy="412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Loose Coupling with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Design Game Runner to run games:</a:t>
            </a:r>
          </a:p>
          <a:p>
            <a:pPr lvl="1"/>
            <a:r>
              <a:rPr lang="en-IN" dirty="0"/>
              <a:t>Mario, Super Contra, PacMan etc</a:t>
            </a:r>
          </a:p>
          <a:p>
            <a:r>
              <a:rPr lang="en-IN" b="1" dirty="0"/>
              <a:t>Iteration 1: </a:t>
            </a:r>
            <a:r>
              <a:rPr lang="en-IN" dirty="0"/>
              <a:t>Tightly Coupled</a:t>
            </a:r>
          </a:p>
          <a:p>
            <a:pPr lvl="1"/>
            <a:r>
              <a:rPr lang="en-IN" dirty="0"/>
              <a:t>GameRunner class</a:t>
            </a:r>
          </a:p>
          <a:p>
            <a:pPr lvl="1"/>
            <a:r>
              <a:rPr lang="en-IN" dirty="0"/>
              <a:t>Game Classes : Mario, Super Contra, PacMan etc.</a:t>
            </a:r>
            <a:endParaRPr lang="en-IN" b="1" dirty="0"/>
          </a:p>
          <a:p>
            <a:r>
              <a:rPr lang="en-IN" b="1" dirty="0"/>
              <a:t>Iteration 2:</a:t>
            </a:r>
            <a:r>
              <a:rPr lang="en-IN" dirty="0"/>
              <a:t> Loose Coupling – Interfaces</a:t>
            </a:r>
          </a:p>
          <a:p>
            <a:pPr lvl="1"/>
            <a:r>
              <a:rPr lang="en-IN" dirty="0"/>
              <a:t>GameRunner class</a:t>
            </a:r>
          </a:p>
          <a:p>
            <a:pPr lvl="1"/>
            <a:r>
              <a:rPr lang="en-IN" dirty="0"/>
              <a:t>GamingConsole interface</a:t>
            </a:r>
          </a:p>
          <a:p>
            <a:pPr lvl="2"/>
            <a:r>
              <a:rPr lang="en-IN" dirty="0"/>
              <a:t>Game Classes : Mario, Super Contra, PacMan etc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229600" cy="381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4399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2: </a:t>
            </a:r>
            <a:r>
              <a:rPr lang="en-IN" dirty="0"/>
              <a:t>Create the Controller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@Controller 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HelloGeek</a:t>
            </a:r>
            <a:r>
              <a:rPr lang="en-IN" dirty="0"/>
              <a:t> { </a:t>
            </a:r>
          </a:p>
          <a:p>
            <a:pPr>
              <a:buNone/>
            </a:pPr>
            <a:r>
              <a:rPr lang="en-IN" dirty="0"/>
              <a:t>@RequestMapping("/") </a:t>
            </a:r>
          </a:p>
          <a:p>
            <a:pPr>
              <a:buNone/>
            </a:pPr>
            <a:r>
              <a:rPr lang="en-IN" dirty="0"/>
              <a:t>    public String display() </a:t>
            </a:r>
          </a:p>
          <a:p>
            <a:pPr>
              <a:buNone/>
            </a:pPr>
            <a:r>
              <a:rPr lang="en-IN" dirty="0"/>
              <a:t>    { </a:t>
            </a:r>
          </a:p>
          <a:p>
            <a:pPr>
              <a:buNone/>
            </a:pPr>
            <a:r>
              <a:rPr lang="en-IN" dirty="0"/>
              <a:t>        return "hello"; </a:t>
            </a:r>
          </a:p>
          <a:p>
            <a:pPr>
              <a:buNone/>
            </a:pPr>
            <a:r>
              <a:rPr lang="en-IN" dirty="0"/>
              <a:t>    }    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Step 3: </a:t>
            </a:r>
            <a:r>
              <a:rPr lang="en-IN" sz="2800" dirty="0"/>
              <a:t>Provide the name of the controller in the web.xml file as follows: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DispatcherServlet is the front controller in Spring Web MVC. Incoming requests for the HTML file are forwarded to the DispatcherServlet.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Web.xml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544" y="2060848"/>
            <a:ext cx="8229600" cy="358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pPr fontAlgn="base"/>
            <a:r>
              <a:rPr lang="en-IN" b="1" dirty="0"/>
              <a:t>Step 4: </a:t>
            </a:r>
            <a:r>
              <a:rPr lang="en-IN" dirty="0"/>
              <a:t>We have to define the bean in a separate XML file. We have specified the view components in this file.  It is located in the WEB-INF directory.</a:t>
            </a:r>
          </a:p>
          <a:p>
            <a:pPr fontAlgn="base"/>
            <a:r>
              <a:rPr lang="en-IN" b="1" dirty="0"/>
              <a:t>spring-servlet.xml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spring-servlet.xml</a:t>
            </a:r>
            <a:br>
              <a:rPr lang="en-IN" dirty="0"/>
            </a:b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1035"/>
            <a:ext cx="8229600" cy="422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 5: </a:t>
            </a:r>
            <a:r>
              <a:rPr lang="en-IN" dirty="0"/>
              <a:t>Use JSP to display the message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index.jsp</a:t>
            </a:r>
            <a:endParaRPr lang="en-IN" dirty="0"/>
          </a:p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r>
              <a:rPr lang="en-IN" dirty="0"/>
              <a:t>&lt;p&gt;Spring MVC Tutorial!!&lt;/p&gt;</a:t>
            </a:r>
          </a:p>
          <a:p>
            <a:pPr>
              <a:buNone/>
            </a:pPr>
            <a:r>
              <a:rPr lang="en-IN" dirty="0"/>
              <a:t>&lt;/body&gt;</a:t>
            </a:r>
          </a:p>
          <a:p>
            <a:pPr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  <a:p>
            <a:r>
              <a:rPr lang="en-IN" b="1" dirty="0"/>
              <a:t>Step 6: </a:t>
            </a:r>
            <a:r>
              <a:rPr lang="en-IN" dirty="0"/>
              <a:t>Start the server and run the project.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World Before Spring Boot!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Setting up Spring Web Projects before Spring Boot was NOT easy!</a:t>
            </a:r>
          </a:p>
          <a:p>
            <a:pPr lvl="1"/>
            <a:r>
              <a:rPr lang="en-IN" dirty="0"/>
              <a:t>Define Maven dependencies and manage versions for frameworks(Pom.xml)</a:t>
            </a:r>
          </a:p>
          <a:p>
            <a:pPr lvl="2"/>
            <a:r>
              <a:rPr lang="en-IN" dirty="0"/>
              <a:t>Spring-webmvc,jackson-databind,log4j etc.</a:t>
            </a:r>
          </a:p>
          <a:p>
            <a:pPr lvl="1"/>
            <a:r>
              <a:rPr lang="en-IN" dirty="0"/>
              <a:t>Define web.xml(/</a:t>
            </a:r>
            <a:r>
              <a:rPr lang="en-IN" dirty="0" err="1"/>
              <a:t>src</a:t>
            </a:r>
            <a:r>
              <a:rPr lang="en-IN" dirty="0"/>
              <a:t>/main/</a:t>
            </a:r>
            <a:r>
              <a:rPr lang="en-IN" dirty="0" err="1"/>
              <a:t>webapp</a:t>
            </a:r>
            <a:r>
              <a:rPr lang="en-IN" dirty="0"/>
              <a:t>/WEB-INF/web.xml)</a:t>
            </a:r>
          </a:p>
          <a:p>
            <a:pPr lvl="2"/>
            <a:r>
              <a:rPr lang="en-IN" dirty="0"/>
              <a:t>Define Front Controller for Spring Framework(DispatcherServlet)</a:t>
            </a:r>
          </a:p>
          <a:p>
            <a:pPr lvl="2"/>
            <a:endParaRPr lang="en-IN" dirty="0"/>
          </a:p>
          <a:p>
            <a:pPr lvl="1"/>
            <a:r>
              <a:rPr lang="en-IN" dirty="0"/>
              <a:t>Define a Spring Context XML file(/</a:t>
            </a:r>
            <a:r>
              <a:rPr lang="en-IN" dirty="0" err="1"/>
              <a:t>src</a:t>
            </a:r>
            <a:r>
              <a:rPr lang="en-IN" dirty="0"/>
              <a:t>/main/</a:t>
            </a:r>
            <a:r>
              <a:rPr lang="en-IN" dirty="0" err="1"/>
              <a:t>webapp</a:t>
            </a:r>
            <a:r>
              <a:rPr lang="en-IN" dirty="0"/>
              <a:t>/WEB-INF/spring-servlet.xml)</a:t>
            </a:r>
          </a:p>
          <a:p>
            <a:pPr lvl="2"/>
            <a:r>
              <a:rPr lang="en-IN" dirty="0"/>
              <a:t>Define a Component Scan(&lt;</a:t>
            </a:r>
            <a:r>
              <a:rPr lang="en-IN" dirty="0" err="1"/>
              <a:t>context:component</a:t>
            </a:r>
            <a:r>
              <a:rPr lang="en-IN" dirty="0"/>
              <a:t>-scan base-package="</a:t>
            </a:r>
            <a:r>
              <a:rPr lang="en-IN" dirty="0" err="1"/>
              <a:t>com.uniq</a:t>
            </a:r>
            <a:r>
              <a:rPr lang="en-IN" dirty="0"/>
              <a:t>" /&gt;)</a:t>
            </a:r>
          </a:p>
          <a:p>
            <a:pPr lvl="2">
              <a:buNone/>
            </a:pPr>
            <a:endParaRPr lang="en-IN" dirty="0"/>
          </a:p>
          <a:p>
            <a:pPr lvl="2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Install Tomcat or use tomcat7-maven-plugin plug-in(or any other web server)</a:t>
            </a:r>
          </a:p>
          <a:p>
            <a:pPr lvl="1"/>
            <a:r>
              <a:rPr lang="en-IN" dirty="0"/>
              <a:t>Deploy and Run the application in Tomcat</a:t>
            </a:r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r>
              <a:rPr lang="en-IN" dirty="0"/>
              <a:t>How does Spring Boot do its </a:t>
            </a:r>
            <a:r>
              <a:rPr lang="en-IN" b="1" dirty="0"/>
              <a:t>MAGIC</a:t>
            </a:r>
            <a:r>
              <a:rPr lang="en-IN" dirty="0"/>
              <a:t> ?</a:t>
            </a:r>
          </a:p>
          <a:p>
            <a:pPr lvl="1"/>
            <a:r>
              <a:rPr lang="en-IN" dirty="0"/>
              <a:t>	Spring Boot Starter Projects.</a:t>
            </a:r>
          </a:p>
          <a:p>
            <a:pPr lvl="1"/>
            <a:r>
              <a:rPr lang="en-IN" dirty="0"/>
              <a:t>   Spring Boot Auto Configuration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Starter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Goal of Starter Projects: </a:t>
            </a:r>
            <a:r>
              <a:rPr lang="en-IN" dirty="0"/>
              <a:t>Help you get a project up and running quickly!</a:t>
            </a:r>
          </a:p>
          <a:p>
            <a:pPr lvl="1"/>
            <a:r>
              <a:rPr lang="en-IN" b="1" dirty="0"/>
              <a:t>Web Application</a:t>
            </a:r>
            <a:r>
              <a:rPr lang="en-IN" dirty="0"/>
              <a:t> – Spring Boot starter web</a:t>
            </a:r>
          </a:p>
          <a:p>
            <a:pPr lvl="1"/>
            <a:r>
              <a:rPr lang="en-IN" b="1" dirty="0"/>
              <a:t>REST API</a:t>
            </a:r>
            <a:r>
              <a:rPr lang="en-IN" dirty="0"/>
              <a:t> – Spring Boot starter web</a:t>
            </a:r>
          </a:p>
          <a:p>
            <a:pPr lvl="1"/>
            <a:r>
              <a:rPr lang="en-IN" b="1" dirty="0"/>
              <a:t>Talk to database using JPA </a:t>
            </a:r>
            <a:r>
              <a:rPr lang="en-IN" dirty="0"/>
              <a:t>– Spring Boot starter JPA</a:t>
            </a:r>
          </a:p>
          <a:p>
            <a:pPr lvl="1"/>
            <a:r>
              <a:rPr lang="en-IN" b="1" dirty="0"/>
              <a:t>Talk to database using JDBC</a:t>
            </a:r>
            <a:r>
              <a:rPr lang="en-IN" dirty="0"/>
              <a:t> –Spring boot starter JDBC</a:t>
            </a:r>
          </a:p>
          <a:p>
            <a:pPr lvl="1"/>
            <a:r>
              <a:rPr lang="en-IN" b="1" dirty="0"/>
              <a:t>Secure your web application or REST API</a:t>
            </a:r>
            <a:r>
              <a:rPr lang="en-IN" dirty="0"/>
              <a:t> – Spring Boot Starter Security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Manage list of maven dependencies and versions for different kinds of apps: </a:t>
            </a:r>
          </a:p>
          <a:p>
            <a:pPr lvl="1"/>
            <a:r>
              <a:rPr lang="en-IN" b="1" dirty="0"/>
              <a:t>Spring Boot starter web</a:t>
            </a:r>
            <a:r>
              <a:rPr lang="en-IN" dirty="0"/>
              <a:t>: Frameworks needed by typical web applications </a:t>
            </a:r>
          </a:p>
          <a:p>
            <a:pPr lvl="2"/>
            <a:r>
              <a:rPr lang="en-IN" dirty="0"/>
              <a:t>Spring-</a:t>
            </a:r>
            <a:r>
              <a:rPr lang="en-IN" dirty="0" err="1"/>
              <a:t>webmvc</a:t>
            </a:r>
            <a:r>
              <a:rPr lang="en-IN" dirty="0"/>
              <a:t>, spring-web, spring-boot-starter-tomcat, spring-boot-starter-</a:t>
            </a:r>
            <a:r>
              <a:rPr lang="en-IN" dirty="0" err="1"/>
              <a:t>json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Iteration 3:</a:t>
            </a:r>
            <a:r>
              <a:rPr lang="en-IN" dirty="0"/>
              <a:t> Loose Coupling – Spring</a:t>
            </a:r>
          </a:p>
          <a:p>
            <a:r>
              <a:rPr lang="en-IN" dirty="0"/>
              <a:t>Spring framework will manage all our objects!</a:t>
            </a:r>
          </a:p>
          <a:p>
            <a:pPr lvl="1"/>
            <a:r>
              <a:rPr lang="en-IN" dirty="0"/>
              <a:t>GameRunner class</a:t>
            </a:r>
          </a:p>
          <a:p>
            <a:pPr lvl="1"/>
            <a:r>
              <a:rPr lang="en-IN" dirty="0"/>
              <a:t>GamingConsole Interface</a:t>
            </a:r>
          </a:p>
          <a:p>
            <a:pPr lvl="2"/>
            <a:r>
              <a:rPr lang="en-IN" dirty="0"/>
              <a:t>Game Classes : Mario, Super Contra, PacMan etc</a:t>
            </a:r>
          </a:p>
          <a:p>
            <a:pPr lvl="2">
              <a:buNone/>
            </a:pPr>
            <a:endParaRPr lang="en-IN" dirty="0"/>
          </a:p>
          <a:p>
            <a:pPr lvl="2">
              <a:buNone/>
            </a:pPr>
            <a:r>
              <a:rPr lang="en-IN" b="1" dirty="0">
                <a:solidFill>
                  <a:srgbClr val="FF0000"/>
                </a:solidFill>
              </a:rPr>
              <a:t>In Spring Framework can we Managing the creation &amp; and the life cycle of the object that we are creating ?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Auto Configuration: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Spring Boot Provides </a:t>
            </a:r>
            <a:r>
              <a:rPr lang="en-IN" b="1" dirty="0"/>
              <a:t>Auto Configuration</a:t>
            </a:r>
          </a:p>
          <a:p>
            <a:pPr lvl="1"/>
            <a:r>
              <a:rPr lang="en-IN" b="1" dirty="0"/>
              <a:t>Basic Configuration</a:t>
            </a:r>
            <a:r>
              <a:rPr lang="en-IN" dirty="0"/>
              <a:t> to run your application using the frameworks defined in your maven dependencies.</a:t>
            </a:r>
          </a:p>
          <a:p>
            <a:pPr lvl="1"/>
            <a:r>
              <a:rPr lang="en-IN" dirty="0"/>
              <a:t>Auto Configuration is </a:t>
            </a:r>
            <a:r>
              <a:rPr lang="en-IN" b="1" dirty="0"/>
              <a:t>decided based on:</a:t>
            </a:r>
          </a:p>
          <a:p>
            <a:pPr lvl="2"/>
            <a:r>
              <a:rPr lang="en-IN" dirty="0"/>
              <a:t>Which frameworks are in the+ class path ?</a:t>
            </a:r>
          </a:p>
          <a:p>
            <a:pPr lvl="2"/>
            <a:r>
              <a:rPr lang="en-IN" dirty="0"/>
              <a:t>What is the existing configuration (Annotations etc)?</a:t>
            </a:r>
          </a:p>
          <a:p>
            <a:pPr lvl="2"/>
            <a:endParaRPr lang="en-IN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2">
              <a:buNone/>
            </a:pPr>
            <a:r>
              <a:rPr lang="en-IN" dirty="0"/>
              <a:t>An Example: (Enable debug logging for more details):</a:t>
            </a:r>
          </a:p>
          <a:p>
            <a:pPr lvl="2">
              <a:buNone/>
            </a:pPr>
            <a:r>
              <a:rPr lang="en-IN" dirty="0"/>
              <a:t>If you use spring starter web, following are auto configured:</a:t>
            </a:r>
          </a:p>
          <a:p>
            <a:pPr lvl="3">
              <a:buNone/>
            </a:pPr>
            <a:r>
              <a:rPr lang="en-IN" dirty="0"/>
              <a:t>Dispatcher Servlet (DispatcherServletAutoConfiguration)</a:t>
            </a:r>
          </a:p>
          <a:p>
            <a:pPr lvl="3">
              <a:buNone/>
            </a:pPr>
            <a:r>
              <a:rPr lang="en-IN" dirty="0"/>
              <a:t>Embedded Servlet Container – Tomcat is the default(</a:t>
            </a:r>
            <a:r>
              <a:rPr lang="en-IN" dirty="0" err="1"/>
              <a:t>EmbeddedWebServerFactoryCustomizerAutoConfiguration</a:t>
            </a:r>
            <a:r>
              <a:rPr lang="en-IN" dirty="0"/>
              <a:t>)</a:t>
            </a:r>
          </a:p>
          <a:p>
            <a:pPr lvl="3">
              <a:buNone/>
            </a:pPr>
            <a:r>
              <a:rPr lang="en-IN" dirty="0"/>
              <a:t>Default Error Pages(</a:t>
            </a:r>
            <a:r>
              <a:rPr lang="en-IN" dirty="0" err="1"/>
              <a:t>ErrorMvcAutoConfiguration</a:t>
            </a:r>
            <a:r>
              <a:rPr lang="en-IN" dirty="0"/>
              <a:t>)</a:t>
            </a:r>
          </a:p>
          <a:p>
            <a:pPr lvl="3">
              <a:buNone/>
            </a:pPr>
            <a:r>
              <a:rPr lang="en-IN" dirty="0"/>
              <a:t>Bean  to/from   JSON  conversion</a:t>
            </a:r>
          </a:p>
          <a:p>
            <a:pPr lvl="3">
              <a:buNone/>
            </a:pPr>
            <a:r>
              <a:rPr lang="en-IN" dirty="0"/>
              <a:t>(</a:t>
            </a:r>
            <a:r>
              <a:rPr lang="en-IN" dirty="0" err="1"/>
              <a:t>JacksonHttpMessageConvertersConfiguration</a:t>
            </a:r>
            <a:r>
              <a:rPr lang="en-IN" dirty="0"/>
              <a:t>)</a:t>
            </a:r>
          </a:p>
          <a:p>
            <a:pPr lvl="2">
              <a:buNone/>
            </a:pPr>
            <a:endParaRPr lang="en-IN" dirty="0"/>
          </a:p>
          <a:p>
            <a:pPr lvl="3"/>
            <a:r>
              <a:rPr lang="en-IN" b="1" dirty="0"/>
              <a:t>spring-boot-autoconfigure-2.7.1.jar</a:t>
            </a:r>
          </a:p>
          <a:p>
            <a:pPr lvl="3"/>
            <a:r>
              <a:rPr lang="en-IN" b="1" dirty="0"/>
              <a:t>DispatcherServlet</a:t>
            </a:r>
          </a:p>
          <a:p>
            <a:pPr lvl="4"/>
            <a:r>
              <a:rPr lang="en-IN" dirty="0"/>
              <a:t>@</a:t>
            </a:r>
            <a:r>
              <a:rPr lang="en-IN" dirty="0" err="1"/>
              <a:t>ConditionalonwebApplication</a:t>
            </a:r>
            <a:endParaRPr lang="en-IN" dirty="0"/>
          </a:p>
          <a:p>
            <a:pPr lvl="4"/>
            <a:r>
              <a:rPr lang="en-IN" dirty="0"/>
              <a:t>@</a:t>
            </a:r>
            <a:r>
              <a:rPr lang="en-IN" dirty="0" err="1"/>
              <a:t>ConditionalonClass</a:t>
            </a:r>
            <a:endParaRPr lang="en-IN" dirty="0"/>
          </a:p>
          <a:p>
            <a:pPr lvl="4"/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SpringBootConfiguration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EnableAutoConfiguration</a:t>
            </a:r>
            <a:endParaRPr lang="en-IN" dirty="0"/>
          </a:p>
          <a:p>
            <a:r>
              <a:rPr lang="en-IN" dirty="0"/>
              <a:t>@ComponentScan</a:t>
            </a:r>
          </a:p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Embedded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How do you deploy your application?</a:t>
            </a:r>
          </a:p>
          <a:p>
            <a:pPr lvl="1"/>
            <a:r>
              <a:rPr lang="en-IN" dirty="0"/>
              <a:t>Step 1: Install Java</a:t>
            </a:r>
          </a:p>
          <a:p>
            <a:pPr lvl="1"/>
            <a:r>
              <a:rPr lang="en-IN" dirty="0"/>
              <a:t>Step 2: Install web/Application server</a:t>
            </a:r>
          </a:p>
          <a:p>
            <a:pPr lvl="2"/>
            <a:r>
              <a:rPr lang="en-IN" dirty="0"/>
              <a:t>Tomcat/glassfish/</a:t>
            </a:r>
            <a:r>
              <a:rPr lang="en-IN" dirty="0" err="1"/>
              <a:t>websphere</a:t>
            </a:r>
            <a:endParaRPr lang="en-IN" dirty="0"/>
          </a:p>
          <a:p>
            <a:pPr lvl="1"/>
            <a:r>
              <a:rPr lang="en-IN" dirty="0"/>
              <a:t>Step 3: Deploy the application WAR (Web Archive)</a:t>
            </a:r>
          </a:p>
          <a:p>
            <a:pPr lvl="2"/>
            <a:r>
              <a:rPr lang="en-IN" dirty="0"/>
              <a:t>This is the old </a:t>
            </a:r>
            <a:r>
              <a:rPr lang="en-IN" b="1" dirty="0"/>
              <a:t>WAR</a:t>
            </a:r>
            <a:r>
              <a:rPr lang="en-IN" dirty="0"/>
              <a:t> Approach</a:t>
            </a:r>
          </a:p>
          <a:p>
            <a:pPr lvl="1"/>
            <a:r>
              <a:rPr lang="en-IN" dirty="0"/>
              <a:t>Embedded Server – Simpler alternative</a:t>
            </a:r>
          </a:p>
          <a:p>
            <a:pPr lvl="2"/>
            <a:r>
              <a:rPr lang="en-IN" dirty="0"/>
              <a:t>Step 1: Install Java</a:t>
            </a:r>
          </a:p>
          <a:p>
            <a:pPr lvl="2"/>
            <a:r>
              <a:rPr lang="en-IN" dirty="0"/>
              <a:t>Step 2: Run JAR File</a:t>
            </a:r>
          </a:p>
          <a:p>
            <a:pPr lvl="3"/>
            <a:r>
              <a:rPr lang="en-IN" dirty="0"/>
              <a:t>Maven build clean install to generate jar file</a:t>
            </a:r>
          </a:p>
          <a:p>
            <a:pPr lvl="4"/>
            <a:r>
              <a:rPr lang="en-IN" dirty="0"/>
              <a:t>Java –jar JAR_NAME.jar	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Spring Boot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Spring Boot Actuator : Monitor and manage your application in your production.</a:t>
            </a:r>
          </a:p>
          <a:p>
            <a:pPr lvl="1"/>
            <a:r>
              <a:rPr lang="en-IN" dirty="0"/>
              <a:t>Provides a number of endpoints:</a:t>
            </a:r>
          </a:p>
          <a:p>
            <a:pPr lvl="2"/>
            <a:r>
              <a:rPr lang="en-IN" b="1" dirty="0"/>
              <a:t>beans</a:t>
            </a:r>
            <a:r>
              <a:rPr lang="en-IN" dirty="0"/>
              <a:t> – Complete list of spring bean in your app</a:t>
            </a:r>
          </a:p>
          <a:p>
            <a:pPr lvl="2"/>
            <a:r>
              <a:rPr lang="en-IN" b="1" dirty="0"/>
              <a:t>health</a:t>
            </a:r>
            <a:r>
              <a:rPr lang="en-IN" dirty="0"/>
              <a:t> -  Application health information</a:t>
            </a:r>
          </a:p>
          <a:p>
            <a:pPr lvl="2"/>
            <a:r>
              <a:rPr lang="en-IN" b="1" dirty="0"/>
              <a:t>metrics</a:t>
            </a:r>
            <a:r>
              <a:rPr lang="en-IN" dirty="0"/>
              <a:t> – Application metrics </a:t>
            </a:r>
          </a:p>
          <a:p>
            <a:pPr lvl="2"/>
            <a:r>
              <a:rPr lang="en-IN" b="1" dirty="0"/>
              <a:t>mappings</a:t>
            </a:r>
            <a:r>
              <a:rPr lang="en-IN" dirty="0"/>
              <a:t> – details around request mappings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&lt;dependency&gt;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lvl="2">
              <a:buNone/>
            </a:pPr>
            <a:r>
              <a:rPr lang="en-IN" dirty="0"/>
              <a:t>                      </a:t>
            </a:r>
            <a:r>
              <a:rPr lang="en-IN" b="1" dirty="0"/>
              <a:t>spring-boot-starter-actuator</a:t>
            </a:r>
          </a:p>
          <a:p>
            <a:pPr lvl="2">
              <a:buNone/>
            </a:pPr>
            <a:r>
              <a:rPr lang="en-IN" dirty="0"/>
              <a:t>               &lt;/</a:t>
            </a:r>
            <a:r>
              <a:rPr lang="en-IN" dirty="0" err="1"/>
              <a:t>artifactId</a:t>
            </a:r>
            <a:r>
              <a:rPr lang="en-IN" dirty="0"/>
              <a:t>&gt;		</a:t>
            </a:r>
          </a:p>
          <a:p>
            <a:pPr lvl="2">
              <a:buNone/>
            </a:pPr>
            <a:r>
              <a:rPr lang="en-IN" dirty="0"/>
              <a:t>      &lt;/dependency&gt;</a:t>
            </a:r>
          </a:p>
          <a:p>
            <a:pPr lvl="2">
              <a:buNone/>
            </a:pPr>
            <a:endParaRPr lang="en-IN" b="1" dirty="0"/>
          </a:p>
          <a:p>
            <a:pPr lvl="2">
              <a:buNone/>
            </a:pPr>
            <a:r>
              <a:rPr lang="en-IN" b="1" dirty="0" err="1"/>
              <a:t>management.endpoints.web.exposure.include</a:t>
            </a:r>
            <a:r>
              <a:rPr lang="en-IN" b="1" dirty="0"/>
              <a:t>=*</a:t>
            </a:r>
          </a:p>
          <a:p>
            <a:pPr lvl="2">
              <a:buNone/>
            </a:pPr>
            <a:r>
              <a:rPr lang="en-IN" b="1" dirty="0" err="1"/>
              <a:t>management.endpoints.web.exposure.include</a:t>
            </a:r>
            <a:r>
              <a:rPr lang="en-IN" b="1" dirty="0"/>
              <a:t>=</a:t>
            </a:r>
            <a:r>
              <a:rPr lang="en-IN" b="1" dirty="0" err="1"/>
              <a:t>health,metrics</a:t>
            </a:r>
            <a:endParaRPr lang="en-IN" b="1" dirty="0"/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</a:t>
            </a:r>
            <a:r>
              <a:rPr lang="en-IN" dirty="0" err="1"/>
              <a:t>Devtools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developer productivity </a:t>
            </a:r>
          </a:p>
          <a:p>
            <a:pPr lvl="1"/>
            <a:r>
              <a:rPr lang="en-IN" dirty="0"/>
              <a:t>Why do you need to restart the server for every code change ?</a:t>
            </a:r>
          </a:p>
          <a:p>
            <a:pPr lvl="1"/>
            <a:r>
              <a:rPr lang="en-IN" dirty="0"/>
              <a:t>&lt;dependency&gt;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b="1" dirty="0"/>
              <a:t>spring-boot-</a:t>
            </a:r>
            <a:r>
              <a:rPr lang="en-IN" b="1" dirty="0" err="1"/>
              <a:t>devtools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			&lt;scope&gt;runtime&lt;/scope&gt;		&lt;/dependency&gt;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Spring Boot vs Spring MVC vs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Spring Framework </a:t>
            </a:r>
            <a:r>
              <a:rPr lang="en-IN" dirty="0"/>
              <a:t>Core Feature: Dependency Injection</a:t>
            </a:r>
          </a:p>
          <a:p>
            <a:pPr lvl="1"/>
            <a:r>
              <a:rPr lang="en-IN" dirty="0"/>
              <a:t>@component, @Autowired, IOC Container, ApplicationContext, Component Scan etc..</a:t>
            </a:r>
          </a:p>
          <a:p>
            <a:pPr lvl="1"/>
            <a:r>
              <a:rPr lang="en-IN" b="1" dirty="0"/>
              <a:t>Spring Modules and Spring Projects</a:t>
            </a:r>
            <a:r>
              <a:rPr lang="en-IN" dirty="0"/>
              <a:t> :  Good Integration with Other Frameworks (Hibernate/JPA, Junit &amp; Mockito for Unit Testing)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MVC (Spring Module): Build Web Applications in a decoupled approach</a:t>
            </a:r>
          </a:p>
          <a:p>
            <a:pPr lvl="1"/>
            <a:r>
              <a:rPr lang="en-IN" dirty="0"/>
              <a:t>Dispatcher Servlet, ModelAndView and ViewResolver etc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Spring Boot(Spring Project): Build production ready applications quickly</a:t>
            </a:r>
          </a:p>
          <a:p>
            <a:pPr lvl="1"/>
            <a:r>
              <a:rPr lang="en-IN" b="1" dirty="0"/>
              <a:t>Starter Projects </a:t>
            </a:r>
            <a:r>
              <a:rPr lang="en-IN" dirty="0"/>
              <a:t>– Makes it easy to build variety of applications </a:t>
            </a:r>
          </a:p>
          <a:p>
            <a:pPr lvl="1"/>
            <a:r>
              <a:rPr lang="en-IN" b="1" dirty="0"/>
              <a:t>Auto Configuration </a:t>
            </a:r>
            <a:r>
              <a:rPr lang="en-IN" dirty="0"/>
              <a:t>– Eliminate configuration to setup spring, Spring MVC and other projects!</a:t>
            </a:r>
          </a:p>
          <a:p>
            <a:pPr lvl="1"/>
            <a:r>
              <a:rPr lang="en-IN" dirty="0"/>
              <a:t>Enable production ready non functional features:</a:t>
            </a:r>
          </a:p>
          <a:p>
            <a:pPr lvl="2"/>
            <a:r>
              <a:rPr lang="en-IN" dirty="0"/>
              <a:t>Actuator: Enables Advanced  Monitoring and Tracing of applications.</a:t>
            </a:r>
          </a:p>
          <a:p>
            <a:pPr lvl="2"/>
            <a:r>
              <a:rPr lang="en-IN" dirty="0"/>
              <a:t>Embedded Servers – No need for separate application servers!</a:t>
            </a:r>
          </a:p>
          <a:p>
            <a:pPr lvl="2"/>
            <a:r>
              <a:rPr lang="en-IN" dirty="0"/>
              <a:t>Default error handling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RESTful 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Basics :</a:t>
            </a:r>
          </a:p>
          <a:p>
            <a:pPr lvl="1"/>
            <a:r>
              <a:rPr lang="en-IN" dirty="0"/>
              <a:t> HTTP Request Methods </a:t>
            </a:r>
          </a:p>
          <a:p>
            <a:pPr lvl="1"/>
            <a:r>
              <a:rPr lang="en-IN" dirty="0"/>
              <a:t>GET</a:t>
            </a:r>
          </a:p>
          <a:p>
            <a:pPr lvl="1"/>
            <a:r>
              <a:rPr lang="en-IN" dirty="0"/>
              <a:t>POST</a:t>
            </a:r>
          </a:p>
          <a:p>
            <a:pPr lvl="1"/>
            <a:r>
              <a:rPr lang="en-IN" dirty="0"/>
              <a:t>DELETE</a:t>
            </a:r>
          </a:p>
          <a:p>
            <a:pPr lvl="1"/>
            <a:r>
              <a:rPr lang="en-IN" dirty="0"/>
              <a:t>Exception Handling</a:t>
            </a:r>
          </a:p>
          <a:p>
            <a:pPr lvl="1"/>
            <a:r>
              <a:rPr lang="en-IN" dirty="0"/>
              <a:t>Validation</a:t>
            </a:r>
          </a:p>
          <a:p>
            <a:pPr lvl="1"/>
            <a:r>
              <a:rPr lang="en-IN" dirty="0"/>
              <a:t>HATEOAS</a:t>
            </a:r>
          </a:p>
          <a:p>
            <a:pPr lvl="1"/>
            <a:r>
              <a:rPr lang="en-IN" dirty="0"/>
              <a:t>HTTP Response Status</a:t>
            </a:r>
          </a:p>
          <a:p>
            <a:pPr lvl="1"/>
            <a:r>
              <a:rPr lang="en-IN" dirty="0"/>
              <a:t>200, 400, 404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Advanced </a:t>
            </a:r>
          </a:p>
          <a:p>
            <a:pPr lvl="1"/>
            <a:r>
              <a:rPr lang="en-IN" dirty="0"/>
              <a:t>Versioning</a:t>
            </a:r>
          </a:p>
          <a:p>
            <a:pPr lvl="1"/>
            <a:r>
              <a:rPr lang="en-IN" dirty="0"/>
              <a:t>Swagger </a:t>
            </a:r>
          </a:p>
          <a:p>
            <a:pPr lvl="1"/>
            <a:r>
              <a:rPr lang="en-IN" dirty="0"/>
              <a:t>Filtering</a:t>
            </a:r>
          </a:p>
          <a:p>
            <a:pPr lvl="1"/>
            <a:r>
              <a:rPr lang="en-IN" dirty="0"/>
              <a:t>Monitoring</a:t>
            </a:r>
          </a:p>
          <a:p>
            <a:pPr lvl="1"/>
            <a:r>
              <a:rPr lang="en-IN" dirty="0"/>
              <a:t>Content Negotiation</a:t>
            </a:r>
          </a:p>
          <a:p>
            <a:pPr lvl="1"/>
            <a:r>
              <a:rPr lang="en-IN" dirty="0"/>
              <a:t>Internationalization</a:t>
            </a:r>
          </a:p>
          <a:p>
            <a:pPr lvl="1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0" y="1428736"/>
            <a:ext cx="271464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Game Runner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12" y="3286124"/>
            <a:ext cx="271464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PacMan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7554" y="3286124"/>
            <a:ext cx="271464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Super Contra	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3286124"/>
            <a:ext cx="2714644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Mario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285984" y="2428868"/>
            <a:ext cx="1285884" cy="78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</p:cNvCxnSpPr>
          <p:nvPr/>
        </p:nvCxnSpPr>
        <p:spPr>
          <a:xfrm rot="5400000">
            <a:off x="4036215" y="2821777"/>
            <a:ext cx="857256" cy="71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29190" y="2428868"/>
            <a:ext cx="2071702" cy="78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Tools/Frameworks:</a:t>
            </a:r>
          </a:p>
          <a:p>
            <a:pPr lvl="1"/>
            <a:r>
              <a:rPr lang="en-IN" dirty="0"/>
              <a:t>Spring</a:t>
            </a:r>
          </a:p>
          <a:p>
            <a:pPr lvl="1"/>
            <a:r>
              <a:rPr lang="en-IN" dirty="0"/>
              <a:t>Spring Boot</a:t>
            </a:r>
          </a:p>
          <a:p>
            <a:pPr lvl="1"/>
            <a:r>
              <a:rPr lang="en-IN" dirty="0"/>
              <a:t>JPA</a:t>
            </a:r>
          </a:p>
          <a:p>
            <a:pPr lvl="1"/>
            <a:r>
              <a:rPr lang="en-IN" dirty="0"/>
              <a:t>Maven</a:t>
            </a:r>
          </a:p>
          <a:p>
            <a:pPr lvl="1"/>
            <a:r>
              <a:rPr lang="en-IN" dirty="0"/>
              <a:t>Postman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Basics of RESTful Services</a:t>
            </a:r>
          </a:p>
          <a:p>
            <a:pPr>
              <a:buNone/>
            </a:pPr>
            <a:r>
              <a:rPr lang="en-IN" dirty="0"/>
              <a:t>Step 01 - Initializing a RESTful Services Project with Spring Boot</a:t>
            </a:r>
          </a:p>
          <a:p>
            <a:pPr>
              <a:buNone/>
            </a:pPr>
            <a:r>
              <a:rPr lang="en-IN" dirty="0"/>
              <a:t>Step 02 - Understanding the RESTful Services we would create in this course</a:t>
            </a:r>
          </a:p>
          <a:p>
            <a:pPr>
              <a:buNone/>
            </a:pPr>
            <a:r>
              <a:rPr lang="en-IN" dirty="0"/>
              <a:t>Step 03 - Creating a Hello World Service</a:t>
            </a:r>
          </a:p>
          <a:p>
            <a:pPr>
              <a:buNone/>
            </a:pPr>
            <a:r>
              <a:rPr lang="en-IN" dirty="0"/>
              <a:t>Step 04 - Enhancing the Hello World Service to return a Bean</a:t>
            </a:r>
          </a:p>
          <a:p>
            <a:pPr>
              <a:buNone/>
            </a:pPr>
            <a:r>
              <a:rPr lang="en-IN" dirty="0"/>
              <a:t>Step 05 - Quick Review of Spring Boot Auto Configuration and Dispatcher Servlet - What's happening in the background?</a:t>
            </a:r>
          </a:p>
          <a:p>
            <a:pPr>
              <a:buNone/>
            </a:pPr>
            <a:r>
              <a:rPr lang="en-IN" dirty="0"/>
              <a:t>Step 06 - Enhancing the Hello World Service with a Path Variable</a:t>
            </a:r>
          </a:p>
          <a:p>
            <a:pPr>
              <a:buNone/>
            </a:pPr>
            <a:r>
              <a:rPr lang="en-IN" dirty="0"/>
              <a:t>Step 07 - Creating User Bean and User Service</a:t>
            </a:r>
          </a:p>
          <a:p>
            <a:pPr>
              <a:buNone/>
            </a:pPr>
            <a:r>
              <a:rPr lang="en-IN" dirty="0"/>
              <a:t>Step 08 - Implementing GET Methods for User Resource</a:t>
            </a:r>
          </a:p>
          <a:p>
            <a:pPr>
              <a:buNone/>
            </a:pPr>
            <a:r>
              <a:rPr lang="en-IN" dirty="0"/>
              <a:t>Step 09 - Implementing POST Method to create User Resource</a:t>
            </a:r>
          </a:p>
          <a:p>
            <a:pPr>
              <a:buNone/>
            </a:pPr>
            <a:r>
              <a:rPr lang="en-IN" dirty="0"/>
              <a:t>Step 10 - Enhancing POST Method to return correct HTTP Status Code and Location URI</a:t>
            </a:r>
          </a:p>
          <a:p>
            <a:pPr>
              <a:buNone/>
            </a:pPr>
            <a:r>
              <a:rPr lang="en-IN" dirty="0"/>
              <a:t>Step 11 - Implementing Exception Handling - 404 Resource Not Found</a:t>
            </a:r>
          </a:p>
          <a:p>
            <a:pPr>
              <a:buNone/>
            </a:pPr>
            <a:r>
              <a:rPr lang="en-IN" dirty="0"/>
              <a:t>Step 12 - Implementing Generic Exception Handling for all Resources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Step 13 - Exercise : User Post Resource and Exception Handling</a:t>
            </a:r>
          </a:p>
          <a:p>
            <a:pPr>
              <a:buNone/>
            </a:pPr>
            <a:r>
              <a:rPr lang="en-IN" dirty="0"/>
              <a:t>Step 14 - Implementing DELETE Method to delete a User Resource</a:t>
            </a:r>
          </a:p>
          <a:p>
            <a:pPr>
              <a:buNone/>
            </a:pPr>
            <a:r>
              <a:rPr lang="en-IN" dirty="0"/>
              <a:t>Step 15 - Implementing Validations for RESTful Services</a:t>
            </a:r>
          </a:p>
          <a:p>
            <a:pPr>
              <a:buNone/>
            </a:pPr>
            <a:r>
              <a:rPr lang="en-IN" dirty="0"/>
              <a:t>Step 16 - Implementing HATEOAS for RESTful Services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Advanced RESTful Service Features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dirty="0"/>
              <a:t>Step 17 - Overview of Advanced RESTful Service Features</a:t>
            </a:r>
          </a:p>
          <a:p>
            <a:pPr>
              <a:buNone/>
            </a:pPr>
            <a:r>
              <a:rPr lang="en-IN" dirty="0"/>
              <a:t>Step 18 - Internationalization for RESTful Services</a:t>
            </a:r>
          </a:p>
          <a:p>
            <a:pPr>
              <a:buNone/>
            </a:pPr>
            <a:r>
              <a:rPr lang="en-IN" dirty="0"/>
              <a:t>Step 19 - Content Negotiation - Implementing Support for XML</a:t>
            </a:r>
          </a:p>
          <a:p>
            <a:pPr>
              <a:buNone/>
            </a:pPr>
            <a:r>
              <a:rPr lang="en-IN" dirty="0"/>
              <a:t>Step 20 - Configuring Auto Generation of Swagger Documentation</a:t>
            </a:r>
          </a:p>
          <a:p>
            <a:pPr>
              <a:buNone/>
            </a:pPr>
            <a:r>
              <a:rPr lang="en-IN" dirty="0"/>
              <a:t>Step 21 - Introduction to Swagger Documentation Format</a:t>
            </a:r>
          </a:p>
          <a:p>
            <a:pPr>
              <a:buNone/>
            </a:pPr>
            <a:r>
              <a:rPr lang="en-IN" dirty="0"/>
              <a:t>Step 22 - Enhancing Swagger Documentation with Custom Annotations</a:t>
            </a:r>
          </a:p>
          <a:p>
            <a:pPr>
              <a:buNone/>
            </a:pPr>
            <a:r>
              <a:rPr lang="en-IN" dirty="0"/>
              <a:t>Step 23 - Monitoring APIs with Spring Boot Actuator</a:t>
            </a:r>
          </a:p>
          <a:p>
            <a:pPr>
              <a:buNone/>
            </a:pPr>
            <a:r>
              <a:rPr lang="en-IN" dirty="0"/>
              <a:t>Step 24 - Implementing Static Filtering for RESTful Service</a:t>
            </a:r>
          </a:p>
          <a:p>
            <a:pPr>
              <a:buNone/>
            </a:pPr>
            <a:r>
              <a:rPr lang="en-IN" dirty="0"/>
              <a:t>Step 25 - Implementing Dynamic Filtering for RESTful Service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Connecting RESTful Service to JPA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dirty="0"/>
              <a:t>Step 26- Overview of Connecting RESTful Service to JPA</a:t>
            </a:r>
          </a:p>
          <a:p>
            <a:pPr>
              <a:buNone/>
            </a:pPr>
            <a:r>
              <a:rPr lang="en-IN" dirty="0"/>
              <a:t>Step 27 - Creating User Entity and some test data</a:t>
            </a:r>
          </a:p>
          <a:p>
            <a:pPr>
              <a:buNone/>
            </a:pPr>
            <a:r>
              <a:rPr lang="en-IN" dirty="0"/>
              <a:t>Step 28 - Updating GET methods on User Resource to use JPA</a:t>
            </a:r>
          </a:p>
          <a:p>
            <a:pPr>
              <a:buNone/>
            </a:pPr>
            <a:r>
              <a:rPr lang="en-IN" dirty="0"/>
              <a:t>Step 29 - Updating POST and DELETE methods on User Resource to use JPA</a:t>
            </a:r>
          </a:p>
          <a:p>
            <a:pPr>
              <a:buNone/>
            </a:pPr>
            <a:r>
              <a:rPr lang="en-IN" dirty="0"/>
              <a:t>Step 30 - Creating Post Entity and Many to One Relationship with User Entity</a:t>
            </a:r>
          </a:p>
          <a:p>
            <a:pPr>
              <a:buNone/>
            </a:pPr>
            <a:r>
              <a:rPr lang="en-IN" dirty="0"/>
              <a:t>Step 31 - Implementing a GET service to retrieve all Posts of a User</a:t>
            </a:r>
          </a:p>
          <a:p>
            <a:pPr>
              <a:buNone/>
            </a:pPr>
            <a:r>
              <a:rPr lang="en-IN" dirty="0"/>
              <a:t>Step 32 - Implementing a POST service to create a Post for a User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Creating Spring Project with dependencies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           https://start.spring.io/</a:t>
            </a:r>
          </a:p>
          <a:p>
            <a:r>
              <a:rPr lang="en-IN" dirty="0"/>
              <a:t>Dependencies :</a:t>
            </a:r>
          </a:p>
          <a:p>
            <a:pPr lvl="1"/>
            <a:r>
              <a:rPr lang="en-IN" dirty="0"/>
              <a:t>Spring Web</a:t>
            </a:r>
          </a:p>
          <a:p>
            <a:pPr lvl="1"/>
            <a:r>
              <a:rPr lang="en-IN" dirty="0"/>
              <a:t>Spring Boot DevTools</a:t>
            </a:r>
          </a:p>
          <a:p>
            <a:pPr lvl="1"/>
            <a:r>
              <a:rPr lang="en-IN" dirty="0"/>
              <a:t>Spring Data JPA</a:t>
            </a:r>
          </a:p>
          <a:p>
            <a:pPr lvl="1"/>
            <a:r>
              <a:rPr lang="en-IN" dirty="0"/>
              <a:t>H2 Database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1143000"/>
          </a:xfrm>
        </p:spPr>
        <p:txBody>
          <a:bodyPr/>
          <a:lstStyle/>
          <a:p>
            <a:r>
              <a:rPr lang="en-IN" dirty="0"/>
              <a:t>RESTful Webservice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2214554"/>
            <a:ext cx="7572428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Representational State Transfer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4000504"/>
            <a:ext cx="7572428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REST is a style of software architecture for distributed hypermedia systems</a:t>
            </a:r>
            <a:endParaRPr lang="en-IN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500174"/>
            <a:ext cx="6496050" cy="355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ABSTRACTION -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resource has an URI (Uniform Resource Identifier)</a:t>
            </a:r>
          </a:p>
          <a:p>
            <a:pPr lvl="1"/>
            <a:r>
              <a:rPr lang="en-IN" dirty="0"/>
              <a:t>/users/</a:t>
            </a:r>
            <a:r>
              <a:rPr lang="en-IN" dirty="0" err="1"/>
              <a:t>uniq</a:t>
            </a:r>
            <a:r>
              <a:rPr lang="en-IN" dirty="0"/>
              <a:t>/</a:t>
            </a:r>
            <a:r>
              <a:rPr lang="en-IN" dirty="0" err="1"/>
              <a:t>todos</a:t>
            </a:r>
            <a:r>
              <a:rPr lang="en-IN" dirty="0"/>
              <a:t>/1</a:t>
            </a:r>
          </a:p>
          <a:p>
            <a:pPr lvl="1"/>
            <a:r>
              <a:rPr lang="en-IN" dirty="0"/>
              <a:t>/users/</a:t>
            </a:r>
            <a:r>
              <a:rPr lang="en-IN" dirty="0" err="1"/>
              <a:t>uniq</a:t>
            </a:r>
            <a:r>
              <a:rPr lang="en-IN" dirty="0"/>
              <a:t>/</a:t>
            </a:r>
            <a:r>
              <a:rPr lang="en-IN" dirty="0" err="1"/>
              <a:t>todos</a:t>
            </a:r>
            <a:endParaRPr lang="en-IN" dirty="0"/>
          </a:p>
          <a:p>
            <a:pPr lvl="1"/>
            <a:r>
              <a:rPr lang="en-IN" dirty="0"/>
              <a:t>/users/</a:t>
            </a:r>
            <a:r>
              <a:rPr lang="en-IN" dirty="0" err="1"/>
              <a:t>uniq</a:t>
            </a:r>
            <a:endParaRPr lang="en-IN" dirty="0"/>
          </a:p>
          <a:p>
            <a:pPr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A resource can have different representations</a:t>
            </a:r>
          </a:p>
          <a:p>
            <a:pPr marL="742950" lvl="2" indent="-342900"/>
            <a:r>
              <a:rPr lang="en-IN" dirty="0"/>
              <a:t>XML</a:t>
            </a:r>
          </a:p>
          <a:p>
            <a:pPr marL="742950" lvl="2" indent="-342900"/>
            <a:r>
              <a:rPr lang="en-IN" dirty="0"/>
              <a:t>HTML</a:t>
            </a:r>
          </a:p>
          <a:p>
            <a:pPr marL="742950" lvl="2" indent="-342900"/>
            <a:r>
              <a:rPr lang="en-IN" dirty="0"/>
              <a:t>JSON	</a:t>
            </a:r>
          </a:p>
          <a:p>
            <a:endParaRPr lang="en-IN" dirty="0"/>
          </a:p>
          <a:p>
            <a:pPr lvl="2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Create a User – POST/users</a:t>
            </a:r>
          </a:p>
          <a:p>
            <a:r>
              <a:rPr lang="en-IN" dirty="0"/>
              <a:t>Delete a User – DELETE/users/1</a:t>
            </a:r>
          </a:p>
          <a:p>
            <a:r>
              <a:rPr lang="en-IN" dirty="0"/>
              <a:t>Get all Users – GET/users</a:t>
            </a:r>
          </a:p>
          <a:p>
            <a:r>
              <a:rPr lang="en-IN" dirty="0"/>
              <a:t>Get one Users – GET/users/1</a:t>
            </a:r>
          </a:p>
          <a:p>
            <a:endParaRPr lang="en-IN" dirty="0"/>
          </a:p>
          <a:p>
            <a:r>
              <a:rPr lang="en-IN" dirty="0"/>
              <a:t>#Restful Web Services </a:t>
            </a:r>
          </a:p>
          <a:p>
            <a:pPr lvl="1"/>
            <a:r>
              <a:rPr lang="en-IN" dirty="0"/>
              <a:t>Retrieve all users  -  GET  /users</a:t>
            </a:r>
          </a:p>
          <a:p>
            <a:pPr lvl="1"/>
            <a:r>
              <a:rPr lang="en-IN" dirty="0"/>
              <a:t>Create a user –         POST /users</a:t>
            </a:r>
          </a:p>
          <a:p>
            <a:pPr lvl="1"/>
            <a:r>
              <a:rPr lang="en-IN" dirty="0"/>
              <a:t>Retrieve one user –  GET   /users/{id}  -&gt; /users/1</a:t>
            </a:r>
          </a:p>
          <a:p>
            <a:pPr lvl="1"/>
            <a:r>
              <a:rPr lang="en-IN" dirty="0"/>
              <a:t>Delete a user -   DELETE    /users/{id}  -&gt; /users/1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https://start.spring.io/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0528"/>
            <a:ext cx="8229600" cy="412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IN" dirty="0"/>
              <a:t>Social Media Application</a:t>
            </a:r>
          </a:p>
          <a:p>
            <a:endParaRPr lang="en-IN" dirty="0"/>
          </a:p>
          <a:p>
            <a:r>
              <a:rPr lang="en-IN" dirty="0"/>
              <a:t>User - &gt; Posts</a:t>
            </a:r>
          </a:p>
          <a:p>
            <a:pPr lvl="1"/>
            <a:r>
              <a:rPr lang="en-IN" dirty="0"/>
              <a:t>Retrieve all posts for a user – GET /users/{id}/posts</a:t>
            </a:r>
          </a:p>
          <a:p>
            <a:pPr lvl="1"/>
            <a:r>
              <a:rPr lang="en-IN" dirty="0"/>
              <a:t>Create a posts for a User – POST /users/{id}/posts</a:t>
            </a:r>
          </a:p>
          <a:p>
            <a:pPr lvl="1"/>
            <a:r>
              <a:rPr lang="en-IN" dirty="0"/>
              <a:t>Retrieve details of a post – GET /users/{id}/posts/{post_id}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Step 03 - Creating a Hello World Service</a:t>
            </a:r>
          </a:p>
          <a:p>
            <a:pPr>
              <a:buNone/>
            </a:pPr>
            <a:r>
              <a:rPr lang="en-IN" dirty="0"/>
              <a:t>Step 04 - Enhancing the Hello World Service to return a Bean</a:t>
            </a:r>
          </a:p>
          <a:p>
            <a:pPr>
              <a:buNone/>
            </a:pPr>
            <a:r>
              <a:rPr lang="en-IN" dirty="0"/>
              <a:t>Step 05 - Quick Review of Spring Boot Auto Configuration and Dispatcher Servlet - What's happening in the background?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What’s happening in background?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## Question to Answer </a:t>
            </a:r>
          </a:p>
          <a:p>
            <a:pPr lvl="1"/>
            <a:r>
              <a:rPr lang="en-IN" dirty="0"/>
              <a:t>What is dispatcher Servlet?</a:t>
            </a:r>
          </a:p>
          <a:p>
            <a:pPr lvl="1"/>
            <a:r>
              <a:rPr lang="en-IN" dirty="0"/>
              <a:t>Who is configuring dispatcher Servlet?</a:t>
            </a:r>
          </a:p>
          <a:p>
            <a:pPr lvl="1"/>
            <a:r>
              <a:rPr lang="en-IN" dirty="0"/>
              <a:t>What does dispatcher Servlet do?</a:t>
            </a:r>
          </a:p>
          <a:p>
            <a:pPr lvl="1"/>
            <a:r>
              <a:rPr lang="en-IN" dirty="0"/>
              <a:t>How does the HelloWorldBean object get converted to JSON?</a:t>
            </a:r>
          </a:p>
          <a:p>
            <a:pPr lvl="1"/>
            <a:r>
              <a:rPr lang="en-IN" dirty="0"/>
              <a:t>Who is configuring the error mapping?</a:t>
            </a:r>
          </a:p>
          <a:p>
            <a:pPr lvl="1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First start the application to debug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logging.level.org.springframework = DEBUG</a:t>
            </a:r>
          </a:p>
          <a:p>
            <a:r>
              <a:rPr lang="en-IN" dirty="0">
                <a:solidFill>
                  <a:srgbClr val="00B050"/>
                </a:solidFill>
              </a:rPr>
              <a:t>Spring boot Auto Configuration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</a:rPr>
              <a:t>Mapping Servlet: ‘</a:t>
            </a:r>
            <a:r>
              <a:rPr lang="en-IN" b="1" dirty="0" err="1">
                <a:solidFill>
                  <a:srgbClr val="00B0F0"/>
                </a:solidFill>
              </a:rPr>
              <a:t>dispactherServlet</a:t>
            </a:r>
            <a:r>
              <a:rPr lang="en-IN" b="1" dirty="0">
                <a:solidFill>
                  <a:srgbClr val="00B0F0"/>
                </a:solidFill>
              </a:rPr>
              <a:t>’ to [/] – </a:t>
            </a:r>
            <a:r>
              <a:rPr lang="en-IN" dirty="0"/>
              <a:t>this plays a key role in Spring Boot Application.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https://springdoc.org/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&lt;dependency&gt;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org.springdoc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springdoc-openapi-ui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 &lt;version&gt;1.6.9&lt;/version&gt; &lt;/dependency&gt;</a:t>
            </a:r>
          </a:p>
          <a:p>
            <a:endParaRPr lang="en-IN" dirty="0"/>
          </a:p>
          <a:p>
            <a:r>
              <a:rPr lang="en-IN" dirty="0">
                <a:hlinkClick r:id="rId3"/>
              </a:rPr>
              <a:t>http://localhost:8080/swagger-ui/index.html</a:t>
            </a:r>
            <a:endParaRPr lang="en-IN" dirty="0"/>
          </a:p>
          <a:p>
            <a:r>
              <a:rPr lang="en-IN" dirty="0"/>
              <a:t>http://localhost:8080/v3/api-docs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&lt;dependency&gt;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&gt;spring-boot-starter-actuator&lt;/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&lt;/dependency&gt;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&lt;dependency&gt;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org.springframework.data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&gt;spring-data-rest-</a:t>
            </a:r>
            <a:r>
              <a:rPr lang="en-IN" dirty="0" err="1"/>
              <a:t>hal</a:t>
            </a:r>
            <a:r>
              <a:rPr lang="en-IN" dirty="0"/>
              <a:t>-explorer&lt;/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&lt;/dependency&gt;</a:t>
            </a:r>
          </a:p>
          <a:p>
            <a:endParaRPr lang="en-IN" dirty="0"/>
          </a:p>
          <a:p>
            <a:r>
              <a:rPr lang="en-IN"/>
              <a:t>http://localhost:8080/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Framework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Question 1:</a:t>
            </a:r>
            <a:r>
              <a:rPr lang="en-IN" dirty="0"/>
              <a:t> What's happening in the background ?  </a:t>
            </a:r>
          </a:p>
          <a:p>
            <a:pPr>
              <a:buNone/>
            </a:pPr>
            <a:r>
              <a:rPr lang="en-IN" dirty="0"/>
              <a:t>	  Lets debug </a:t>
            </a:r>
          </a:p>
          <a:p>
            <a:pPr>
              <a:buNone/>
            </a:pPr>
            <a:r>
              <a:rPr lang="en-IN" b="1" dirty="0"/>
              <a:t>Question  2: </a:t>
            </a:r>
            <a:r>
              <a:rPr lang="en-IN" dirty="0"/>
              <a:t>What about the terminology? How does it relate to what we are doing?</a:t>
            </a:r>
          </a:p>
          <a:p>
            <a:pPr>
              <a:buNone/>
            </a:pPr>
            <a:r>
              <a:rPr lang="en-IN" dirty="0"/>
              <a:t>  	 Dependency , Dependency Injection, IOC Container , Application context , Component scan , Spring beans , Auto wiring etc ! </a:t>
            </a:r>
          </a:p>
          <a:p>
            <a:pPr>
              <a:buNone/>
            </a:pPr>
            <a:r>
              <a:rPr lang="en-IN" b="1" dirty="0"/>
              <a:t>Question 3: </a:t>
            </a:r>
            <a:r>
              <a:rPr lang="en-IN" dirty="0"/>
              <a:t>Does the spring Framework really add value ? </a:t>
            </a:r>
          </a:p>
          <a:p>
            <a:pPr>
              <a:buNone/>
            </a:pPr>
            <a:r>
              <a:rPr lang="en-IN" dirty="0"/>
              <a:t>	 We are replacing 3 simple lines with 3 complex lines!</a:t>
            </a:r>
          </a:p>
          <a:p>
            <a:pPr>
              <a:buNone/>
            </a:pPr>
            <a:r>
              <a:rPr lang="en-IN" b="1" dirty="0"/>
              <a:t>Question 4: </a:t>
            </a:r>
            <a:r>
              <a:rPr lang="en-IN" dirty="0"/>
              <a:t>what if I want to run super Contra game ?</a:t>
            </a:r>
          </a:p>
          <a:p>
            <a:pPr>
              <a:buNone/>
            </a:pPr>
            <a:r>
              <a:rPr lang="en-IN" b="1" dirty="0"/>
              <a:t>Question 5: </a:t>
            </a:r>
            <a:r>
              <a:rPr lang="en-IN" dirty="0"/>
              <a:t>How is spring Jar downloaded? </a:t>
            </a:r>
          </a:p>
          <a:p>
            <a:pPr>
              <a:buNone/>
            </a:pPr>
            <a:r>
              <a:rPr lang="en-IN" dirty="0"/>
              <a:t>	  magic of maven!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@Primary &amp; @Qualifier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@Primary – it tells spring, “when you find more than one beans that both can be Autowired, please use the </a:t>
            </a:r>
            <a:r>
              <a:rPr lang="en-IN" b="1" dirty="0"/>
              <a:t>primary one</a:t>
            </a:r>
            <a:r>
              <a:rPr lang="en-IN" dirty="0"/>
              <a:t> as your first choose.</a:t>
            </a:r>
          </a:p>
          <a:p>
            <a:endParaRPr lang="en-IN" dirty="0"/>
          </a:p>
          <a:p>
            <a:r>
              <a:rPr lang="en-IN" dirty="0"/>
              <a:t>@Qualifier-will tell spring , “ no matter how many beans you have found , </a:t>
            </a:r>
            <a:r>
              <a:rPr lang="en-IN" b="1" dirty="0"/>
              <a:t>just use the one I tell you.”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 you can find both @Qualifier and @primary are telling spring to use the specific bean when multiple candidates are qualified to Autowired.</a:t>
            </a:r>
          </a:p>
          <a:p>
            <a:endParaRPr lang="en-IN" dirty="0"/>
          </a:p>
          <a:p>
            <a:r>
              <a:rPr lang="en-IN" dirty="0"/>
              <a:t>But @Qualifier is more specific and has high priority. So when both @Qualifier and @Primary are found, @primary will be ignored.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10639</TotalTime>
  <Words>2964</Words>
  <Application>Microsoft Office PowerPoint</Application>
  <PresentationFormat>On-screen Show (4:3)</PresentationFormat>
  <Paragraphs>409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Wingdings</vt:lpstr>
      <vt:lpstr>Office Theme</vt:lpstr>
      <vt:lpstr>Introduction of Spring Framework</vt:lpstr>
      <vt:lpstr>Getting started with spring Framework-Goals</vt:lpstr>
      <vt:lpstr>Loose Coupling with Spring Framework</vt:lpstr>
      <vt:lpstr>PowerPoint Presentation</vt:lpstr>
      <vt:lpstr>PowerPoint Presentation</vt:lpstr>
      <vt:lpstr>https://start.spring.io/</vt:lpstr>
      <vt:lpstr>Spring Framework Questions</vt:lpstr>
      <vt:lpstr>@Primary &amp; @Qualifier</vt:lpstr>
      <vt:lpstr>PowerPoint Presentation</vt:lpstr>
      <vt:lpstr>What's happening in the background ?</vt:lpstr>
      <vt:lpstr>Spring Framework- Important Terminology</vt:lpstr>
      <vt:lpstr>Does the spring Framework really add value</vt:lpstr>
      <vt:lpstr>Continues ....</vt:lpstr>
      <vt:lpstr>Spring Framework - Implementing a flow across layers</vt:lpstr>
      <vt:lpstr>PowerPoint Presentation</vt:lpstr>
      <vt:lpstr>PowerPoint Presentation</vt:lpstr>
      <vt:lpstr>Exploring Spring – Dependency Injection Types</vt:lpstr>
      <vt:lpstr>Spring Modules</vt:lpstr>
      <vt:lpstr>Spring Projects</vt:lpstr>
      <vt:lpstr>Spring Boot</vt:lpstr>
      <vt:lpstr>Getting Started with Spring Boot - Goals</vt:lpstr>
      <vt:lpstr>Creating Spring Boot Project - https://start.spring.io/</vt:lpstr>
      <vt:lpstr>Hands-on: Understand Power of Spring Boot</vt:lpstr>
      <vt:lpstr>Spring – MVC Framework </vt:lpstr>
      <vt:lpstr>The terms model, view, and controller are as follows: </vt:lpstr>
      <vt:lpstr>Spring MVC Flow</vt:lpstr>
      <vt:lpstr>Spring MVC Framework works as follows:</vt:lpstr>
      <vt:lpstr>Create Your First Spring MVC Application </vt:lpstr>
      <vt:lpstr>Pom.xml</vt:lpstr>
      <vt:lpstr>PowerPoint Presentation</vt:lpstr>
      <vt:lpstr>Step 2: Create the Controller Class</vt:lpstr>
      <vt:lpstr>Step 3: Provide the name of the controller in the web.xml file as follows: </vt:lpstr>
      <vt:lpstr>Web.xml</vt:lpstr>
      <vt:lpstr>PowerPoint Presentation</vt:lpstr>
      <vt:lpstr>spring-servlet.xml </vt:lpstr>
      <vt:lpstr>Step 5: Use JSP to display the message </vt:lpstr>
      <vt:lpstr>World Before Spring Boot!</vt:lpstr>
      <vt:lpstr>Continues...</vt:lpstr>
      <vt:lpstr>Spring Boot Starter Projects</vt:lpstr>
      <vt:lpstr>Spring Boot Auto Configuration:</vt:lpstr>
      <vt:lpstr>Continues...</vt:lpstr>
      <vt:lpstr>Spring Boot Embedded Servers</vt:lpstr>
      <vt:lpstr>More Spring Boot Features </vt:lpstr>
      <vt:lpstr>Spring Boot Devtools:</vt:lpstr>
      <vt:lpstr>Spring Boot vs Spring MVC vs Spring</vt:lpstr>
      <vt:lpstr>Spring MVC</vt:lpstr>
      <vt:lpstr>Spring Boot </vt:lpstr>
      <vt:lpstr>RESTful Web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Spring Project with dependencies </vt:lpstr>
      <vt:lpstr>RESTful Webservice</vt:lpstr>
      <vt:lpstr>REST</vt:lpstr>
      <vt:lpstr>PowerPoint Presentation</vt:lpstr>
      <vt:lpstr>KEY ABSTRACTION - RESOURCE</vt:lpstr>
      <vt:lpstr>EXAMPLE</vt:lpstr>
      <vt:lpstr>PowerPoint Presentation</vt:lpstr>
      <vt:lpstr>PowerPoint Presentation</vt:lpstr>
      <vt:lpstr>What’s happening in background? </vt:lpstr>
      <vt:lpstr>First start the application to debug mode</vt:lpstr>
      <vt:lpstr>Swagger</vt:lpstr>
      <vt:lpstr>Actuator</vt:lpstr>
      <vt:lpstr>Hal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Webservices</dc:title>
  <dc:creator>user</dc:creator>
  <cp:lastModifiedBy>Ramesh Kumar</cp:lastModifiedBy>
  <cp:revision>123</cp:revision>
  <dcterms:created xsi:type="dcterms:W3CDTF">2022-07-15T15:39:12Z</dcterms:created>
  <dcterms:modified xsi:type="dcterms:W3CDTF">2024-07-31T08:21:36Z</dcterms:modified>
</cp:coreProperties>
</file>