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346" r:id="rId9"/>
    <p:sldId id="347" r:id="rId10"/>
    <p:sldId id="263" r:id="rId11"/>
    <p:sldId id="348" r:id="rId12"/>
    <p:sldId id="349" r:id="rId13"/>
    <p:sldId id="264" r:id="rId14"/>
    <p:sldId id="265" r:id="rId15"/>
    <p:sldId id="351" r:id="rId16"/>
    <p:sldId id="352" r:id="rId17"/>
    <p:sldId id="266" r:id="rId18"/>
    <p:sldId id="267" r:id="rId19"/>
    <p:sldId id="268" r:id="rId20"/>
    <p:sldId id="358" r:id="rId21"/>
    <p:sldId id="269" r:id="rId22"/>
    <p:sldId id="353" r:id="rId23"/>
    <p:sldId id="354" r:id="rId24"/>
    <p:sldId id="355" r:id="rId25"/>
    <p:sldId id="270" r:id="rId26"/>
    <p:sldId id="356" r:id="rId27"/>
    <p:sldId id="271" r:id="rId28"/>
    <p:sldId id="357"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359"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 id="313" r:id="rId72"/>
    <p:sldId id="314" r:id="rId73"/>
    <p:sldId id="315" r:id="rId74"/>
    <p:sldId id="316" r:id="rId75"/>
    <p:sldId id="317" r:id="rId76"/>
    <p:sldId id="318" r:id="rId77"/>
    <p:sldId id="319" r:id="rId78"/>
    <p:sldId id="320" r:id="rId79"/>
    <p:sldId id="321" r:id="rId80"/>
    <p:sldId id="322" r:id="rId81"/>
    <p:sldId id="323" r:id="rId82"/>
    <p:sldId id="324" r:id="rId83"/>
    <p:sldId id="325" r:id="rId84"/>
    <p:sldId id="326" r:id="rId85"/>
    <p:sldId id="327" r:id="rId86"/>
    <p:sldId id="328" r:id="rId87"/>
    <p:sldId id="329" r:id="rId88"/>
    <p:sldId id="330" r:id="rId89"/>
    <p:sldId id="331" r:id="rId90"/>
    <p:sldId id="332" r:id="rId91"/>
    <p:sldId id="333" r:id="rId92"/>
    <p:sldId id="334" r:id="rId93"/>
    <p:sldId id="335" r:id="rId94"/>
    <p:sldId id="336" r:id="rId95"/>
    <p:sldId id="337" r:id="rId96"/>
    <p:sldId id="338" r:id="rId97"/>
    <p:sldId id="339" r:id="rId98"/>
    <p:sldId id="340" r:id="rId99"/>
    <p:sldId id="341" r:id="rId100"/>
    <p:sldId id="342" r:id="rId101"/>
    <p:sldId id="343" r:id="rId102"/>
    <p:sldId id="344" r:id="rId103"/>
    <p:sldId id="345"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2D6D017-D3CB-4507-8D17-150FA99748DC}"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217091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D6D017-D3CB-4507-8D17-150FA99748DC}"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227438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D6D017-D3CB-4507-8D17-150FA99748DC}"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303656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D6D017-D3CB-4507-8D17-150FA99748DC}"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265073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D6D017-D3CB-4507-8D17-150FA99748DC}"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3854179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2D6D017-D3CB-4507-8D17-150FA99748DC}"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408414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2D6D017-D3CB-4507-8D17-150FA99748DC}" type="datetimeFigureOut">
              <a:rPr lang="en-IN" smtClean="0"/>
              <a:t>13-07-2023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4292418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2D6D017-D3CB-4507-8D17-150FA99748DC}" type="datetimeFigureOut">
              <a:rPr lang="en-IN" smtClean="0"/>
              <a:t>13-07-2023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712782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6D017-D3CB-4507-8D17-150FA99748DC}" type="datetimeFigureOut">
              <a:rPr lang="en-IN" smtClean="0"/>
              <a:t>13-07-2023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294170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D6D017-D3CB-4507-8D17-150FA99748DC}"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263004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D6D017-D3CB-4507-8D17-150FA99748DC}"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9B994C-D205-4FB6-8004-90610D503BEB}" type="slidenum">
              <a:rPr lang="en-IN" smtClean="0"/>
              <a:t>‹#›</a:t>
            </a:fld>
            <a:endParaRPr lang="en-IN"/>
          </a:p>
        </p:txBody>
      </p:sp>
    </p:spTree>
    <p:extLst>
      <p:ext uri="{BB962C8B-B14F-4D97-AF65-F5344CB8AC3E}">
        <p14:creationId xmlns:p14="http://schemas.microsoft.com/office/powerpoint/2010/main" val="2145676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6D017-D3CB-4507-8D17-150FA99748DC}" type="datetimeFigureOut">
              <a:rPr lang="en-IN" smtClean="0"/>
              <a:t>13-07-2023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B994C-D205-4FB6-8004-90610D503BEB}" type="slidenum">
              <a:rPr lang="en-IN" smtClean="0"/>
              <a:t>‹#›</a:t>
            </a:fld>
            <a:endParaRPr lang="en-IN"/>
          </a:p>
        </p:txBody>
      </p:sp>
    </p:spTree>
    <p:extLst>
      <p:ext uri="{BB962C8B-B14F-4D97-AF65-F5344CB8AC3E}">
        <p14:creationId xmlns:p14="http://schemas.microsoft.com/office/powerpoint/2010/main" val="2389093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ngular.io/doc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a:t>
            </a:r>
            <a:endParaRPr lang="en-IN" dirty="0"/>
          </a:p>
        </p:txBody>
      </p:sp>
    </p:spTree>
    <p:extLst>
      <p:ext uri="{BB962C8B-B14F-4D97-AF65-F5344CB8AC3E}">
        <p14:creationId xmlns:p14="http://schemas.microsoft.com/office/powerpoint/2010/main" val="4155929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Angular Versioning </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025" y="1662113"/>
            <a:ext cx="5695950"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TypeScript really is just a super set to JavaScript. It offers more features than vanilla JavaScript like classes, interfaces, and very important which gives it the name, types, strong typing.</a:t>
            </a:r>
          </a:p>
          <a:p>
            <a:endParaRPr lang="en-US" dirty="0" smtClean="0"/>
          </a:p>
          <a:p>
            <a:r>
              <a:rPr lang="en-US" dirty="0" smtClean="0"/>
              <a:t>so you define in TypeScript if a certain variable is a number, a string or something else. You don't do this in vanilla JavaScript, there you have dynamic typing.</a:t>
            </a:r>
          </a:p>
          <a:p>
            <a:endParaRPr lang="en-US" dirty="0" smtClean="0"/>
          </a:p>
          <a:p>
            <a:r>
              <a:rPr lang="en-US" dirty="0" smtClean="0"/>
              <a:t>You can have a string variable and then you assign a number and that's totally fine.</a:t>
            </a:r>
          </a:p>
          <a:p>
            <a:endParaRPr lang="en-US" dirty="0" smtClean="0"/>
          </a:p>
          <a:p>
            <a:r>
              <a:rPr lang="en-US" dirty="0" smtClean="0"/>
              <a:t>That won't work in TypeScript, it will give you an error and therefore it allows you to write much more robust code which gets checked at the time you write it and not just at the time you run it, a great enhancement.</a:t>
            </a:r>
          </a:p>
          <a:p>
            <a:endParaRPr lang="en-US" dirty="0" smtClean="0"/>
          </a:p>
        </p:txBody>
      </p:sp>
    </p:spTree>
    <p:extLst>
      <p:ext uri="{BB962C8B-B14F-4D97-AF65-F5344CB8AC3E}">
        <p14:creationId xmlns:p14="http://schemas.microsoft.com/office/powerpoint/2010/main" val="4068526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US" dirty="0"/>
              <a:t>However, TypeScript doesn't run in the browser, so it is compiled to JavaScript in the end and this compilation is handled by the CLI.</a:t>
            </a:r>
          </a:p>
          <a:p>
            <a:endParaRPr lang="en-US" dirty="0"/>
          </a:p>
          <a:p>
            <a:r>
              <a:rPr lang="en-US" dirty="0"/>
              <a:t>One of the reasons why we need the CLI why we need a project management tool like the CLI.</a:t>
            </a:r>
          </a:p>
          <a:p>
            <a:endParaRPr lang="en-US" dirty="0"/>
          </a:p>
          <a:p>
            <a:r>
              <a:rPr lang="en-US" dirty="0"/>
              <a:t>Now this compilation is really fast and therefore in the end, in the browser, JavaScript is going to run.</a:t>
            </a:r>
          </a:p>
          <a:p>
            <a:endParaRPr lang="en-US" dirty="0"/>
          </a:p>
          <a:p>
            <a:r>
              <a:rPr lang="en-US" dirty="0"/>
              <a:t>We're not writing the Angular app in JavaScript though because whilst technically possible, that won't be much fun.</a:t>
            </a:r>
          </a:p>
          <a:p>
            <a:endParaRPr lang="en-US" dirty="0"/>
          </a:p>
          <a:p>
            <a:r>
              <a:rPr lang="en-US" dirty="0"/>
              <a:t>A lot of the features really only exist in TypeScript and Angular is meant to be used together with TypeScript.</a:t>
            </a:r>
          </a:p>
          <a:p>
            <a:endParaRPr lang="en-US" dirty="0"/>
          </a:p>
          <a:p>
            <a:r>
              <a:rPr lang="en-US" dirty="0"/>
              <a:t>Generally though, TypeScript is an addition to JavaScript not a complete replacement, so a lot of the commands will look really familiar.</a:t>
            </a:r>
            <a:endParaRPr lang="en-IN" dirty="0"/>
          </a:p>
          <a:p>
            <a:endParaRPr lang="en-IN" dirty="0"/>
          </a:p>
        </p:txBody>
      </p:sp>
    </p:spTree>
    <p:extLst>
      <p:ext uri="{BB962C8B-B14F-4D97-AF65-F5344CB8AC3E}">
        <p14:creationId xmlns:p14="http://schemas.microsoft.com/office/powerpoint/2010/main" val="2817360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2492896"/>
            <a:ext cx="672465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Variables and Data Types</a:t>
            </a:r>
            <a:br>
              <a:rPr lang="en-US"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Variables are used to store and retrieve data in any application. Instead of remembering the memory locations of where this data is stored.</a:t>
            </a:r>
          </a:p>
          <a:p>
            <a:endParaRPr lang="en-US" dirty="0" smtClean="0"/>
          </a:p>
          <a:p>
            <a:r>
              <a:rPr lang="en-US" dirty="0" smtClean="0"/>
              <a:t>we use variables that act as a container of this data.</a:t>
            </a:r>
          </a:p>
          <a:p>
            <a:endParaRPr lang="en-US" dirty="0" smtClean="0"/>
          </a:p>
          <a:p>
            <a:r>
              <a:rPr lang="en-US" dirty="0" smtClean="0"/>
              <a:t>And when we define a variable in Typescript, we can define it to carry different types of data starting with the n</a:t>
            </a:r>
            <a:r>
              <a:rPr lang="en-US" b="1" dirty="0" smtClean="0"/>
              <a:t>umber, string, </a:t>
            </a:r>
            <a:r>
              <a:rPr lang="en-US" b="1" dirty="0" err="1" smtClean="0"/>
              <a:t>boolean</a:t>
            </a:r>
            <a:r>
              <a:rPr lang="en-US" b="1" dirty="0" smtClean="0"/>
              <a:t>, any and </a:t>
            </a:r>
            <a:r>
              <a:rPr lang="en-US" b="1" dirty="0" err="1" smtClean="0"/>
              <a:t>enum</a:t>
            </a:r>
            <a:r>
              <a:rPr lang="en-US" dirty="0" smtClean="0"/>
              <a:t>. </a:t>
            </a:r>
          </a:p>
          <a:p>
            <a:endParaRPr lang="en-US" dirty="0" smtClean="0"/>
          </a:p>
          <a:p>
            <a:r>
              <a:rPr lang="en-US" dirty="0" smtClean="0"/>
              <a:t>To define a variable of a certain </a:t>
            </a:r>
            <a:r>
              <a:rPr lang="en-US" dirty="0" err="1" smtClean="0"/>
              <a:t>type,we</a:t>
            </a:r>
            <a:r>
              <a:rPr lang="en-US" dirty="0" smtClean="0"/>
              <a:t> use the </a:t>
            </a:r>
            <a:r>
              <a:rPr lang="en-US" dirty="0" err="1" smtClean="0"/>
              <a:t>var</a:t>
            </a:r>
            <a:r>
              <a:rPr lang="en-US" dirty="0" smtClean="0"/>
              <a:t> or let keywords which you will learn later on, then the variable name, colon, the type of data that variable can carry.</a:t>
            </a:r>
          </a:p>
          <a:p>
            <a:endParaRPr lang="en-US" dirty="0" smtClean="0"/>
          </a:p>
          <a:p>
            <a:endParaRPr lang="en-US" dirty="0" smtClean="0"/>
          </a:p>
          <a:p>
            <a:endParaRPr lang="en-IN" dirty="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dirty="0"/>
              <a:t>And then you assign it value. number can carry, a variable of type number can carry both integer values as well as decimal point values.</a:t>
            </a:r>
          </a:p>
          <a:p>
            <a:endParaRPr lang="en-US" dirty="0"/>
          </a:p>
          <a:p>
            <a:r>
              <a:rPr lang="en-US" dirty="0"/>
              <a:t>String is used to store a sequence of characters which we wrap in double quotes, single quotes, etc.</a:t>
            </a:r>
          </a:p>
          <a:p>
            <a:endParaRPr lang="en-US" dirty="0"/>
          </a:p>
          <a:p>
            <a:r>
              <a:rPr lang="en-US" dirty="0"/>
              <a:t>Boolean represents a true or false.</a:t>
            </a:r>
          </a:p>
          <a:p>
            <a:endParaRPr lang="en-US" dirty="0"/>
          </a:p>
          <a:p>
            <a:r>
              <a:rPr lang="en-US" dirty="0"/>
              <a:t>any on the other hand can be used to carry any type of data.</a:t>
            </a:r>
          </a:p>
          <a:p>
            <a:endParaRPr lang="en-US" dirty="0"/>
          </a:p>
          <a:p>
            <a:r>
              <a:rPr lang="en-US" dirty="0"/>
              <a:t>Once you define a variable of type any, it can hold any type of data at any point in your application.</a:t>
            </a:r>
          </a:p>
          <a:p>
            <a:endParaRPr lang="en-US" dirty="0"/>
          </a:p>
          <a:p>
            <a:endParaRPr lang="en-IN" dirty="0"/>
          </a:p>
        </p:txBody>
      </p:sp>
    </p:spTree>
    <p:extLst>
      <p:ext uri="{BB962C8B-B14F-4D97-AF65-F5344CB8AC3E}">
        <p14:creationId xmlns:p14="http://schemas.microsoft.com/office/powerpoint/2010/main" val="3292333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US" dirty="0"/>
              <a:t>Enum is a sequence of constant values. You are going to explore all these in the next few lectures.</a:t>
            </a:r>
          </a:p>
          <a:p>
            <a:endParaRPr lang="en-US" dirty="0"/>
          </a:p>
          <a:p>
            <a:r>
              <a:rPr lang="en-US" dirty="0"/>
              <a:t>But one important thing to remember, unlike JavaScript where variables are </a:t>
            </a:r>
            <a:r>
              <a:rPr lang="en-US" dirty="0" err="1"/>
              <a:t>untyped</a:t>
            </a:r>
            <a:r>
              <a:rPr lang="en-US" dirty="0"/>
              <a:t>, in TypeScript, the part of TypeScript is that the variables are typed and it is very strict when it comes to typing.</a:t>
            </a:r>
          </a:p>
          <a:p>
            <a:endParaRPr lang="en-US" dirty="0"/>
          </a:p>
          <a:p>
            <a:r>
              <a:rPr lang="en-US" dirty="0"/>
              <a:t>Here, once you define this x as a number, if you try to assign a string or a Boolean or any other type other than number to x, you will immediately see a completion problem.</a:t>
            </a:r>
          </a:p>
          <a:p>
            <a:endParaRPr lang="en-US" dirty="0"/>
          </a:p>
          <a:p>
            <a:r>
              <a:rPr lang="en-US" dirty="0"/>
              <a:t>And when it comes to naming of your variables, you follow the naming conventions you use in JavaScript and also you should not use any keywords that you will learn later on as your variable names. Otherwise you will see a compilation issue.</a:t>
            </a:r>
          </a:p>
          <a:p>
            <a:endParaRPr lang="en-US" dirty="0"/>
          </a:p>
          <a:p>
            <a:r>
              <a:rPr lang="en-US" dirty="0"/>
              <a:t>Along with these inbuilt data types we can also create our own object types which you'll learn later on using classes, interfaces and many more.</a:t>
            </a:r>
          </a:p>
          <a:p>
            <a:endParaRPr lang="en-IN" dirty="0"/>
          </a:p>
        </p:txBody>
      </p:sp>
    </p:spTree>
    <p:extLst>
      <p:ext uri="{BB962C8B-B14F-4D97-AF65-F5344CB8AC3E}">
        <p14:creationId xmlns:p14="http://schemas.microsoft.com/office/powerpoint/2010/main" val="2790326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smtClean="0"/>
              <a:t>Data Types</a:t>
            </a:r>
          </a:p>
          <a:p>
            <a:pPr lvl="1"/>
            <a:r>
              <a:rPr lang="en-US" dirty="0" smtClean="0"/>
              <a:t>number		</a:t>
            </a:r>
            <a:r>
              <a:rPr lang="en-US" dirty="0" err="1" smtClean="0"/>
              <a:t>var</a:t>
            </a:r>
            <a:r>
              <a:rPr lang="en-US" dirty="0" smtClean="0"/>
              <a:t> a:number = 10</a:t>
            </a:r>
          </a:p>
          <a:p>
            <a:pPr lvl="1"/>
            <a:r>
              <a:rPr lang="en-US" dirty="0" smtClean="0"/>
              <a:t>string			</a:t>
            </a:r>
            <a:r>
              <a:rPr lang="en-US" dirty="0" err="1" smtClean="0"/>
              <a:t>var</a:t>
            </a:r>
            <a:r>
              <a:rPr lang="en-US" dirty="0" smtClean="0"/>
              <a:t> b:string = “</a:t>
            </a:r>
            <a:r>
              <a:rPr lang="en-US" dirty="0" err="1" smtClean="0"/>
              <a:t>uniq</a:t>
            </a:r>
            <a:r>
              <a:rPr lang="en-US" dirty="0" smtClean="0"/>
              <a:t>”</a:t>
            </a:r>
          </a:p>
          <a:p>
            <a:pPr lvl="1"/>
            <a:r>
              <a:rPr lang="en-US" dirty="0" smtClean="0"/>
              <a:t>Boolean		</a:t>
            </a:r>
            <a:r>
              <a:rPr lang="en-US" dirty="0" err="1" smtClean="0"/>
              <a:t>var</a:t>
            </a:r>
            <a:r>
              <a:rPr lang="en-US" dirty="0" smtClean="0"/>
              <a:t> c:booelan = true</a:t>
            </a:r>
          </a:p>
          <a:p>
            <a:pPr lvl="1"/>
            <a:r>
              <a:rPr lang="en-US" dirty="0" smtClean="0"/>
              <a:t>Any			</a:t>
            </a:r>
            <a:r>
              <a:rPr lang="en-US" dirty="0" err="1" smtClean="0"/>
              <a:t>var</a:t>
            </a:r>
            <a:r>
              <a:rPr lang="en-US" dirty="0" smtClean="0"/>
              <a:t> d:any = “</a:t>
            </a:r>
            <a:r>
              <a:rPr lang="en-US" dirty="0" err="1" smtClean="0"/>
              <a:t>uniq</a:t>
            </a:r>
            <a:r>
              <a:rPr lang="en-US" dirty="0" smtClean="0"/>
              <a:t>”</a:t>
            </a:r>
          </a:p>
          <a:p>
            <a:pPr lvl="1"/>
            <a:r>
              <a:rPr lang="en-US" dirty="0" smtClean="0"/>
              <a:t>Enum			</a:t>
            </a:r>
            <a:r>
              <a:rPr lang="en-US" dirty="0" err="1" smtClean="0"/>
              <a:t>var</a:t>
            </a:r>
            <a:r>
              <a:rPr lang="en-US" dirty="0" smtClean="0"/>
              <a:t> e:enum ={</a:t>
            </a:r>
            <a:r>
              <a:rPr lang="en-US" dirty="0" err="1" smtClean="0"/>
              <a:t>Male,Female</a:t>
            </a:r>
            <a:r>
              <a:rPr lang="en-US" dirty="0" smtClean="0"/>
              <a:t>}</a:t>
            </a:r>
          </a:p>
          <a:p>
            <a:pPr marL="457200" lvl="1" indent="0">
              <a:buNone/>
            </a:pPr>
            <a:endParaRPr lang="en-US" dirty="0" smtClean="0"/>
          </a:p>
          <a:p>
            <a:r>
              <a:rPr lang="en-US" dirty="0" smtClean="0"/>
              <a:t>Object Types</a:t>
            </a:r>
          </a:p>
          <a:p>
            <a:pPr lvl="1"/>
            <a:r>
              <a:rPr lang="en-US" dirty="0" smtClean="0"/>
              <a:t>Classes </a:t>
            </a:r>
          </a:p>
          <a:p>
            <a:pPr lvl="1"/>
            <a:r>
              <a:rPr lang="en-US" dirty="0" smtClean="0"/>
              <a:t>interfaces</a:t>
            </a:r>
          </a:p>
          <a:p>
            <a:endParaRPr lang="en-US" dirty="0"/>
          </a:p>
          <a:p>
            <a:pPr marL="457200" lvl="1" indent="0">
              <a:buNone/>
            </a:pPr>
            <a:endParaRPr lang="en-IN" dirty="0" smtClean="0"/>
          </a:p>
          <a:p>
            <a:pPr marL="457200" lvl="1" indent="0">
              <a:buNone/>
            </a:pPr>
            <a:endParaRPr lang="en-US" dirty="0" smtClean="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IN" dirty="0"/>
          </a:p>
        </p:txBody>
      </p:sp>
      <p:sp>
        <p:nvSpPr>
          <p:cNvPr id="3" name="Content Placeholder 2"/>
          <p:cNvSpPr>
            <a:spLocks noGrp="1"/>
          </p:cNvSpPr>
          <p:nvPr>
            <p:ph idx="1"/>
          </p:nvPr>
        </p:nvSpPr>
        <p:spPr/>
        <p:txBody>
          <a:bodyPr/>
          <a:lstStyle/>
          <a:p>
            <a:r>
              <a:rPr lang="en-US" dirty="0"/>
              <a:t>An </a:t>
            </a:r>
            <a:r>
              <a:rPr lang="en-US" b="1" dirty="0"/>
              <a:t>operator</a:t>
            </a:r>
            <a:r>
              <a:rPr lang="en-US" dirty="0"/>
              <a:t> is a special symbol that operates on operands by defining a function that is called upon whenever the operator is invoked. Each operator has a unique symbol used to invoke that operator. Since TypeScript is a strongly typed superset of JavaScript, TypeScript supports all the standard operators supported by JavaScript.</a:t>
            </a:r>
            <a:endParaRPr lang="en-IN" dirty="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a:t>
            </a:r>
            <a:r>
              <a:rPr lang="en-US" dirty="0"/>
              <a:t>C</a:t>
            </a:r>
            <a:r>
              <a:rPr lang="en-US" dirty="0" smtClean="0"/>
              <a:t>ontrol Statements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 flow control statements determine the order in which our code is executed at runtime.</a:t>
            </a:r>
          </a:p>
          <a:p>
            <a:endParaRPr lang="en-US" dirty="0" smtClean="0"/>
          </a:p>
          <a:p>
            <a:r>
              <a:rPr lang="en-US" dirty="0" smtClean="0"/>
              <a:t>There are three different types of flow control statements namely the </a:t>
            </a:r>
            <a:r>
              <a:rPr lang="en-US" b="1" dirty="0" smtClean="0"/>
              <a:t>selection statements, the iterative statements and the transfer statements</a:t>
            </a:r>
            <a:r>
              <a:rPr lang="en-US" dirty="0" smtClean="0"/>
              <a:t>. </a:t>
            </a:r>
          </a:p>
          <a:p>
            <a:endParaRPr lang="en-US" dirty="0" smtClean="0"/>
          </a:p>
          <a:p>
            <a:r>
              <a:rPr lang="en-US" dirty="0" smtClean="0"/>
              <a:t>The selection statements which are if-else, switch determine or execute our code conditionally.</a:t>
            </a:r>
          </a:p>
          <a:p>
            <a:endParaRPr lang="en-US" dirty="0" smtClean="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 </a:t>
            </a:r>
            <a:endParaRPr lang="en-IN" dirty="0"/>
          </a:p>
        </p:txBody>
      </p:sp>
      <p:sp>
        <p:nvSpPr>
          <p:cNvPr id="3" name="Content Placeholder 2"/>
          <p:cNvSpPr>
            <a:spLocks noGrp="1"/>
          </p:cNvSpPr>
          <p:nvPr>
            <p:ph idx="1"/>
          </p:nvPr>
        </p:nvSpPr>
        <p:spPr/>
        <p:txBody>
          <a:bodyPr/>
          <a:lstStyle/>
          <a:p>
            <a:pPr marL="0" indent="0">
              <a:buNone/>
            </a:pPr>
            <a:r>
              <a:rPr lang="en-US" dirty="0" smtClean="0"/>
              <a:t>Angular is a JavaScript framework which allows you to create reactive Single-Page-Applications(SPAs).</a:t>
            </a:r>
            <a:endParaRPr lang="en-IN" dirty="0"/>
          </a:p>
        </p:txBody>
      </p:sp>
    </p:spTree>
    <p:extLst>
      <p:ext uri="{BB962C8B-B14F-4D97-AF65-F5344CB8AC3E}">
        <p14:creationId xmlns:p14="http://schemas.microsoft.com/office/powerpoint/2010/main" val="1440805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The iterative statements help us execute the same code multiple times, using while loop, for loop, do-while loop, etc.</a:t>
            </a:r>
          </a:p>
          <a:p>
            <a:endParaRPr lang="en-US" dirty="0"/>
          </a:p>
          <a:p>
            <a:r>
              <a:rPr lang="en-US" dirty="0"/>
              <a:t>And the transfer statements, as the name itself says, they transfer the execution of our code from one part of the script to another. Statements like break, continue, return</a:t>
            </a:r>
          </a:p>
          <a:p>
            <a:r>
              <a:rPr lang="en-US" dirty="0"/>
              <a:t>help us do that.</a:t>
            </a:r>
          </a:p>
          <a:p>
            <a:endParaRPr lang="en-IN" dirty="0"/>
          </a:p>
        </p:txBody>
      </p:sp>
    </p:spTree>
    <p:extLst>
      <p:ext uri="{BB962C8B-B14F-4D97-AF65-F5344CB8AC3E}">
        <p14:creationId xmlns:p14="http://schemas.microsoft.com/office/powerpoint/2010/main" val="37945936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and Arrays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TypeScript is an object oriented programming language and so is this planet.</a:t>
            </a:r>
          </a:p>
          <a:p>
            <a:endParaRPr lang="en-US" dirty="0" smtClean="0"/>
          </a:p>
          <a:p>
            <a:r>
              <a:rPr lang="en-US" dirty="0" smtClean="0"/>
              <a:t>If you look around you, everything you find, a room, laptop, AC or fan, a chair, everything is an object.</a:t>
            </a:r>
          </a:p>
          <a:p>
            <a:endParaRPr lang="en-US" dirty="0" smtClean="0"/>
          </a:p>
          <a:p>
            <a:r>
              <a:rPr lang="en-US" dirty="0" smtClean="0"/>
              <a:t>And if you go to real time software applications like Amazon, internally Amazon will represent all the products using a product object.</a:t>
            </a:r>
          </a:p>
          <a:p>
            <a:endParaRPr lang="en-US" dirty="0" smtClean="0"/>
          </a:p>
          <a:p>
            <a:r>
              <a:rPr lang="en-US" dirty="0" smtClean="0"/>
              <a:t>A shopping cart of a customer can be an object as well and the orders of a customer are objects as well.</a:t>
            </a:r>
          </a:p>
          <a:p>
            <a:endParaRPr lang="en-US" dirty="0" smtClean="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dirty="0"/>
              <a:t>So these object representation helps us to map the real world problems to a software solution easily, we</a:t>
            </a:r>
          </a:p>
          <a:p>
            <a:endParaRPr lang="en-US" dirty="0"/>
          </a:p>
          <a:p>
            <a:r>
              <a:rPr lang="en-US" dirty="0"/>
              <a:t>can represent everything as an object and come up with a solution for a real world problem.</a:t>
            </a:r>
          </a:p>
          <a:p>
            <a:endParaRPr lang="en-US" dirty="0"/>
          </a:p>
          <a:p>
            <a:r>
              <a:rPr lang="en-US" dirty="0"/>
              <a:t>Just like JavaScript, we can use the object literal syntax where we define a variable and assign it all the key and value pairs.</a:t>
            </a:r>
          </a:p>
          <a:p>
            <a:endParaRPr lang="en-US" dirty="0"/>
          </a:p>
          <a:p>
            <a:r>
              <a:rPr lang="en-US" dirty="0"/>
              <a:t>This is the object literal syntax, where in we have keys and values within flower brackets that represent an object. The key has a unique name.</a:t>
            </a:r>
          </a:p>
          <a:p>
            <a:endParaRPr lang="en-US" dirty="0"/>
          </a:p>
          <a:p>
            <a:r>
              <a:rPr lang="en-US" dirty="0"/>
              <a:t>These are names and the values can be anything. The values can also be methods or functions. They need not be, these are data properties that you see here.</a:t>
            </a:r>
          </a:p>
          <a:p>
            <a:endParaRPr lang="en-US" dirty="0"/>
          </a:p>
          <a:p>
            <a:endParaRPr lang="en-IN" dirty="0"/>
          </a:p>
        </p:txBody>
      </p:sp>
    </p:spTree>
    <p:extLst>
      <p:ext uri="{BB962C8B-B14F-4D97-AF65-F5344CB8AC3E}">
        <p14:creationId xmlns:p14="http://schemas.microsoft.com/office/powerpoint/2010/main" val="4056679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a:t>Similarly you can also define functional properties.</a:t>
            </a:r>
          </a:p>
          <a:p>
            <a:endParaRPr lang="en-US" dirty="0"/>
          </a:p>
          <a:p>
            <a:r>
              <a:rPr lang="en-US" dirty="0"/>
              <a:t>This is object literal syntax. In JavaScript if you want to create a class like syntax or if you want to define a class like construct, before ES6 standard, you will have to do it using functions.</a:t>
            </a:r>
          </a:p>
          <a:p>
            <a:endParaRPr lang="en-US" dirty="0"/>
          </a:p>
          <a:p>
            <a:r>
              <a:rPr lang="en-US" dirty="0"/>
              <a:t>But ES6 has support for classes and more. TypeScript has inbuilt support for interfaces and classes using</a:t>
            </a:r>
          </a:p>
          <a:p>
            <a:endParaRPr lang="en-US" dirty="0"/>
          </a:p>
          <a:p>
            <a:r>
              <a:rPr lang="en-US" dirty="0"/>
              <a:t>which you can define what can go into an object. You can define a blueprint for your objects using interfaces and classes as you will learn in sections later on.</a:t>
            </a:r>
          </a:p>
          <a:p>
            <a:endParaRPr lang="en-US" dirty="0"/>
          </a:p>
          <a:p>
            <a:endParaRPr lang="en-IN" dirty="0"/>
          </a:p>
        </p:txBody>
      </p:sp>
    </p:spTree>
    <p:extLst>
      <p:ext uri="{BB962C8B-B14F-4D97-AF65-F5344CB8AC3E}">
        <p14:creationId xmlns:p14="http://schemas.microsoft.com/office/powerpoint/2010/main" val="2988067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dirty="0"/>
              <a:t>But what you see here is a literal syntax where you define a variable and give all the keys and values what that object can carry.</a:t>
            </a:r>
          </a:p>
          <a:p>
            <a:endParaRPr lang="en-US" dirty="0"/>
          </a:p>
          <a:p>
            <a:r>
              <a:rPr lang="en-US" dirty="0"/>
              <a:t>So always remember, an object simply represents a real world problem space and I have given you an example of Amazon, product, shopping cart and order. </a:t>
            </a:r>
          </a:p>
          <a:p>
            <a:endParaRPr lang="en-US" dirty="0"/>
          </a:p>
          <a:p>
            <a:r>
              <a:rPr lang="en-US" dirty="0"/>
              <a:t>If you take Facebook, you can think of user profile, the pictures, the videos, everything internally is represented as an object.</a:t>
            </a:r>
            <a:endParaRPr lang="en-IN" dirty="0"/>
          </a:p>
          <a:p>
            <a:endParaRPr lang="en-IN" dirty="0"/>
          </a:p>
        </p:txBody>
      </p:sp>
    </p:spTree>
    <p:extLst>
      <p:ext uri="{BB962C8B-B14F-4D97-AF65-F5344CB8AC3E}">
        <p14:creationId xmlns:p14="http://schemas.microsoft.com/office/powerpoint/2010/main" val="186894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Units of code once we put some lines of code inside a function we can call that function and it will perform a certain operation for us and we need not repeat the same code anywhere else in our application.</a:t>
            </a:r>
          </a:p>
          <a:p>
            <a:endParaRPr lang="en-US" dirty="0" smtClean="0"/>
          </a:p>
          <a:p>
            <a:r>
              <a:rPr lang="en-US" dirty="0" smtClean="0"/>
              <a:t>This usage of the functions can be simply to implement some business logic or to handle a UI event and render a page the functionality itself could be anything.</a:t>
            </a:r>
          </a:p>
          <a:p>
            <a:endParaRPr lang="en-US" dirty="0" smtClean="0"/>
          </a:p>
          <a:p>
            <a:r>
              <a:rPr lang="en-US" dirty="0" smtClean="0"/>
              <a:t>The syntax for defining a function starts with the function keyword just like java script followed by the</a:t>
            </a:r>
          </a:p>
          <a:p>
            <a:r>
              <a:rPr lang="en-US" dirty="0" smtClean="0"/>
              <a:t>function name and brackets within these brackets.</a:t>
            </a:r>
          </a:p>
          <a:p>
            <a:endParaRPr lang="en-US" dirty="0" smtClean="0"/>
          </a:p>
          <a:p>
            <a:endParaRPr lang="en-US" dirty="0" smtClean="0"/>
          </a:p>
          <a:p>
            <a:endParaRPr lang="en-IN" dirty="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dirty="0"/>
              <a:t>We can pass parameters as you will learn later on which are inputs for that function and the body of the function starts with the curly brace within which you will put all the lines of code that you want to be executed and it ends with a closing flower bracket in typescript.</a:t>
            </a:r>
          </a:p>
          <a:p>
            <a:endParaRPr lang="en-US" dirty="0"/>
          </a:p>
          <a:p>
            <a:r>
              <a:rPr lang="en-US" dirty="0"/>
              <a:t>When it comes to functions it is very strict when it comes to the parameter types as well as a return type just like other programming languages like Java or C </a:t>
            </a:r>
            <a:r>
              <a:rPr lang="en-US" dirty="0" err="1"/>
              <a:t>C</a:t>
            </a:r>
            <a:r>
              <a:rPr lang="en-US" dirty="0"/>
              <a:t>++ Python.</a:t>
            </a:r>
          </a:p>
          <a:p>
            <a:endParaRPr lang="en-US" dirty="0"/>
          </a:p>
          <a:p>
            <a:r>
              <a:rPr lang="en-US" dirty="0"/>
              <a:t>You can specify what type of data a function can receive and what type of data it can return.</a:t>
            </a:r>
          </a:p>
          <a:p>
            <a:endParaRPr lang="en-US" dirty="0"/>
          </a:p>
          <a:p>
            <a:r>
              <a:rPr lang="en-US" dirty="0"/>
              <a:t>Unlike </a:t>
            </a:r>
            <a:r>
              <a:rPr lang="en-US" dirty="0" err="1"/>
              <a:t>javascript</a:t>
            </a:r>
            <a:r>
              <a:rPr lang="en-US" dirty="0"/>
              <a:t> where you do not specify the type here you can specify the type of the parameter here.</a:t>
            </a:r>
          </a:p>
          <a:p>
            <a:endParaRPr lang="en-IN" dirty="0"/>
          </a:p>
        </p:txBody>
      </p:sp>
    </p:spTree>
    <p:extLst>
      <p:ext uri="{BB962C8B-B14F-4D97-AF65-F5344CB8AC3E}">
        <p14:creationId xmlns:p14="http://schemas.microsoft.com/office/powerpoint/2010/main" val="1641230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Arrow Functions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Arrow functions are a shortcut to use anonymous functions.</a:t>
            </a:r>
          </a:p>
          <a:p>
            <a:endParaRPr lang="en-US" dirty="0" smtClean="0"/>
          </a:p>
          <a:p>
            <a:r>
              <a:rPr lang="en-US" dirty="0" smtClean="0"/>
              <a:t>The arrow function which will be There is no function keyword. There are no curly braces and there is no return statement as well, but it works and does what a regular function does.</a:t>
            </a:r>
          </a:p>
          <a:p>
            <a:endParaRPr lang="en-US" dirty="0" smtClean="0"/>
          </a:p>
          <a:p>
            <a:r>
              <a:rPr lang="en-US" dirty="0" smtClean="0"/>
              <a:t>You are assigning this arrow function to a variable and you can invoke this arrow function using that variable.</a:t>
            </a:r>
          </a:p>
          <a:p>
            <a:endParaRPr lang="en-US" dirty="0" smtClean="0"/>
          </a:p>
          <a:p>
            <a:r>
              <a:rPr lang="en-US" dirty="0" smtClean="0"/>
              <a:t>So arrow function starts with brackets. If you have any parameters they will go within those brackets.</a:t>
            </a:r>
          </a:p>
          <a:p>
            <a:endParaRPr lang="en-US" dirty="0" smtClean="0"/>
          </a:p>
          <a:p>
            <a:endParaRPr lang="en-US" dirty="0" smtClean="0"/>
          </a:p>
          <a:p>
            <a:endParaRPr lang="en-IN" dirty="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dirty="0"/>
              <a:t>If there are no parameters, the brackets will be empty followed by an arrow symbol, that is the equal sign and a greater than operator or greater than sign. The name is derived from this arrow.</a:t>
            </a:r>
          </a:p>
          <a:p>
            <a:endParaRPr lang="en-US" dirty="0"/>
          </a:p>
          <a:p>
            <a:r>
              <a:rPr lang="en-US" dirty="0"/>
              <a:t>That is why they are called arrow functions, followed by the body of the function.</a:t>
            </a:r>
          </a:p>
          <a:p>
            <a:endParaRPr lang="en-US" dirty="0"/>
          </a:p>
          <a:p>
            <a:r>
              <a:rPr lang="en-US" dirty="0"/>
              <a:t>If you want to explicitly use a return statement, you can do that but then you will have to use the curly brackets.</a:t>
            </a:r>
          </a:p>
          <a:p>
            <a:endParaRPr lang="en-US" dirty="0"/>
          </a:p>
          <a:p>
            <a:r>
              <a:rPr lang="en-US" dirty="0"/>
              <a:t>But otherwise the return is implicit. It will automatically return this result here.</a:t>
            </a:r>
          </a:p>
          <a:p>
            <a:endParaRPr lang="en-US" dirty="0"/>
          </a:p>
          <a:p>
            <a:r>
              <a:rPr lang="en-US" dirty="0"/>
              <a:t>But if you have multiple lines of code and if you want to return explicitly then all that code can go into flower brackets just like a regular function and then you can add a explicit return statement as well.</a:t>
            </a:r>
          </a:p>
          <a:p>
            <a:endParaRPr lang="en-IN" dirty="0"/>
          </a:p>
        </p:txBody>
      </p:sp>
    </p:spTree>
    <p:extLst>
      <p:ext uri="{BB962C8B-B14F-4D97-AF65-F5344CB8AC3E}">
        <p14:creationId xmlns:p14="http://schemas.microsoft.com/office/powerpoint/2010/main" val="1001065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Prefixes</a:t>
            </a:r>
            <a:endParaRPr lang="en-IN" dirty="0"/>
          </a:p>
        </p:txBody>
      </p:sp>
      <p:sp>
        <p:nvSpPr>
          <p:cNvPr id="3" name="Content Placeholder 2"/>
          <p:cNvSpPr>
            <a:spLocks noGrp="1"/>
          </p:cNvSpPr>
          <p:nvPr>
            <p:ph idx="1"/>
          </p:nvPr>
        </p:nvSpPr>
        <p:spPr/>
        <p:txBody>
          <a:bodyPr/>
          <a:lstStyle/>
          <a:p>
            <a:r>
              <a:rPr lang="en-US" dirty="0" err="1" smtClean="0"/>
              <a:t>Var</a:t>
            </a:r>
            <a:endParaRPr lang="en-US" dirty="0" smtClean="0"/>
          </a:p>
          <a:p>
            <a:r>
              <a:rPr lang="en-US" dirty="0" smtClean="0"/>
              <a:t>Let</a:t>
            </a:r>
          </a:p>
          <a:p>
            <a:r>
              <a:rPr lang="en-US" dirty="0" err="1" smtClean="0"/>
              <a:t>Const</a:t>
            </a:r>
            <a:endParaRPr lang="en-US" dirty="0" smtClean="0"/>
          </a:p>
          <a:p>
            <a:r>
              <a:rPr lang="en-US" dirty="0" smtClean="0"/>
              <a:t>Declare </a:t>
            </a:r>
          </a:p>
          <a:p>
            <a:endParaRPr lang="en-IN" dirty="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smtClean="0"/>
              <a:t>A single page application is an application like this.</a:t>
            </a:r>
          </a:p>
          <a:p>
            <a:pPr lvl="2"/>
            <a:r>
              <a:rPr lang="en-IN" dirty="0" smtClean="0">
                <a:hlinkClick r:id="rId2"/>
              </a:rPr>
              <a:t>https://angular.io/docs</a:t>
            </a:r>
            <a:endParaRPr lang="en-IN" dirty="0" smtClean="0"/>
          </a:p>
          <a:p>
            <a:r>
              <a:rPr lang="en-US" dirty="0" smtClean="0"/>
              <a:t>You can navigate around there, and in the URL you can see that we seem to visit different pages, but in the end, our page never changes.</a:t>
            </a:r>
          </a:p>
          <a:p>
            <a:endParaRPr lang="en-IN" dirty="0"/>
          </a:p>
        </p:txBody>
      </p:sp>
    </p:spTree>
    <p:extLst>
      <p:ext uri="{BB962C8B-B14F-4D97-AF65-F5344CB8AC3E}">
        <p14:creationId xmlns:p14="http://schemas.microsoft.com/office/powerpoint/2010/main" val="38996760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US" dirty="0" smtClean="0"/>
              <a:t>You're already familiar with the </a:t>
            </a:r>
            <a:r>
              <a:rPr lang="en-US" dirty="0" err="1" smtClean="0"/>
              <a:t>var</a:t>
            </a:r>
            <a:r>
              <a:rPr lang="en-US" dirty="0" smtClean="0"/>
              <a:t> prefix that you have used both in TypeScript as well as in JavaScript world when you declare or define your variables.</a:t>
            </a:r>
          </a:p>
          <a:p>
            <a:endParaRPr lang="en-US" dirty="0" smtClean="0"/>
          </a:p>
          <a:p>
            <a:r>
              <a:rPr lang="en-US" dirty="0" smtClean="0"/>
              <a:t>Three more prefixes namely let, </a:t>
            </a:r>
            <a:r>
              <a:rPr lang="en-US" dirty="0" err="1" smtClean="0"/>
              <a:t>const</a:t>
            </a:r>
            <a:r>
              <a:rPr lang="en-US" dirty="0" smtClean="0"/>
              <a:t> and declare that will change the scope of your variables and the way they can be used.</a:t>
            </a:r>
          </a:p>
          <a:p>
            <a:endParaRPr lang="en-US" dirty="0" smtClean="0"/>
          </a:p>
          <a:p>
            <a:r>
              <a:rPr lang="en-US" dirty="0" smtClean="0"/>
              <a:t>The first one is let. let is a block scope variable. Once you use a variable with the let prefix, it will be available only within that block of code and not outside of it. </a:t>
            </a:r>
          </a:p>
          <a:p>
            <a:endParaRPr lang="en-US" dirty="0" smtClean="0"/>
          </a:p>
          <a:p>
            <a:r>
              <a:rPr lang="en-US" dirty="0" smtClean="0"/>
              <a:t>Whereas when you define a variable with </a:t>
            </a:r>
            <a:r>
              <a:rPr lang="en-US" dirty="0" err="1" smtClean="0"/>
              <a:t>var</a:t>
            </a:r>
            <a:r>
              <a:rPr lang="en-US" dirty="0" smtClean="0"/>
              <a:t> it will be available for the entire function or the entire scope within which that </a:t>
            </a:r>
            <a:r>
              <a:rPr lang="en-US" dirty="0" err="1" smtClean="0"/>
              <a:t>var</a:t>
            </a:r>
            <a:r>
              <a:rPr lang="en-US" dirty="0" smtClean="0"/>
              <a:t> variable is defined. let is supported only starting JavaScript ES6. </a:t>
            </a:r>
          </a:p>
          <a:p>
            <a:endParaRPr lang="en-US" dirty="0" smtClean="0"/>
          </a:p>
          <a:p>
            <a:r>
              <a:rPr lang="en-US" dirty="0" smtClean="0"/>
              <a:t>The ES6 standard, not all the browsers support let. So TypeScript uses a work around.</a:t>
            </a:r>
          </a:p>
          <a:p>
            <a:endParaRPr lang="en-IN" dirty="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IN" dirty="0"/>
          </a:p>
        </p:txBody>
      </p:sp>
      <p:sp>
        <p:nvSpPr>
          <p:cNvPr id="3" name="Content Placeholder 2"/>
          <p:cNvSpPr>
            <a:spLocks noGrp="1"/>
          </p:cNvSpPr>
          <p:nvPr>
            <p:ph idx="1"/>
          </p:nvPr>
        </p:nvSpPr>
        <p:spPr/>
        <p:txBody>
          <a:bodyPr>
            <a:normAutofit fontScale="85000" lnSpcReduction="10000"/>
          </a:bodyPr>
          <a:lstStyle/>
          <a:p>
            <a:r>
              <a:rPr lang="en-US" dirty="0"/>
              <a:t>When you have worked with objects earlier on you have created a student object using the object literal syntax with a first name, last name and score.</a:t>
            </a:r>
          </a:p>
          <a:p>
            <a:endParaRPr lang="en-US" dirty="0"/>
          </a:p>
          <a:p>
            <a:r>
              <a:rPr lang="en-US" dirty="0"/>
              <a:t>When we create objects like this directly we cannot make sure that the objects are created consistently across our huge applications that we develop. </a:t>
            </a:r>
          </a:p>
          <a:p>
            <a:endParaRPr lang="en-US" dirty="0"/>
          </a:p>
          <a:p>
            <a:r>
              <a:rPr lang="en-US" dirty="0"/>
              <a:t>One developer might not even use these two fields here and one developer might just use the score and so on accidentally.</a:t>
            </a:r>
          </a:p>
          <a:p>
            <a:endParaRPr lang="en-US" dirty="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a:t>So to prevent that from happening, to have a standard set of rules for this student object, we can use an interface. So an interface in TypeScript defines all the rules that an object, a function, an array or even classes should follow</a:t>
            </a:r>
            <a:r>
              <a:rPr lang="en-US" dirty="0" smtClean="0"/>
              <a:t>.</a:t>
            </a:r>
            <a:endParaRPr lang="en-IN" dirty="0"/>
          </a:p>
          <a:p>
            <a:pPr marL="0" indent="0">
              <a:buNone/>
            </a:pPr>
            <a:endParaRPr lang="en-US" dirty="0" smtClean="0"/>
          </a:p>
          <a:p>
            <a:r>
              <a:rPr lang="en-US" dirty="0" smtClean="0"/>
              <a:t>You </a:t>
            </a:r>
            <a:r>
              <a:rPr lang="en-US" dirty="0"/>
              <a:t>define an interface using interface keyword, followed by the interface name and within the body you specify all the properties that any object that subscribes or complies with this interface should have. </a:t>
            </a:r>
            <a:endParaRPr lang="en-US" dirty="0" smtClean="0"/>
          </a:p>
          <a:p>
            <a:pPr marL="0" indent="0">
              <a:buNone/>
            </a:pPr>
            <a:endParaRPr lang="en-US" dirty="0"/>
          </a:p>
          <a:p>
            <a:r>
              <a:rPr lang="en-US" dirty="0"/>
              <a:t>Here we only define the property name and its type. </a:t>
            </a:r>
            <a:r>
              <a:rPr lang="en-US" dirty="0" err="1"/>
              <a:t>firstName</a:t>
            </a:r>
            <a:r>
              <a:rPr lang="en-US" dirty="0"/>
              <a:t>, </a:t>
            </a:r>
            <a:r>
              <a:rPr lang="en-US" dirty="0" err="1"/>
              <a:t>lastName</a:t>
            </a:r>
            <a:r>
              <a:rPr lang="en-US" dirty="0"/>
              <a:t>, score is of by number and then you </a:t>
            </a:r>
            <a:r>
              <a:rPr lang="en-US" dirty="0" smtClean="0"/>
              <a:t>can also </a:t>
            </a:r>
            <a:r>
              <a:rPr lang="en-US" dirty="0"/>
              <a:t>define functions or methods as well.</a:t>
            </a:r>
            <a:endParaRPr lang="en-IN" dirty="0"/>
          </a:p>
        </p:txBody>
      </p:sp>
    </p:spTree>
    <p:extLst>
      <p:ext uri="{BB962C8B-B14F-4D97-AF65-F5344CB8AC3E}">
        <p14:creationId xmlns:p14="http://schemas.microsoft.com/office/powerpoint/2010/main" val="1582017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1214438"/>
            <a:ext cx="6485904"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017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a:t>So any object that subscribes to this interface or complies with this interface should have all these properties.</a:t>
            </a:r>
          </a:p>
          <a:p>
            <a:endParaRPr lang="en-US" dirty="0"/>
          </a:p>
          <a:p>
            <a:r>
              <a:rPr lang="en-US" dirty="0"/>
              <a:t>So an interface acts like a contract.</a:t>
            </a:r>
          </a:p>
          <a:p>
            <a:endParaRPr lang="en-US" dirty="0"/>
          </a:p>
          <a:p>
            <a:r>
              <a:rPr lang="en-US" dirty="0"/>
              <a:t>Don't think about inheritance here. In programming languages like Java, you use inheritance or you use interfaces to implement inheritance as well, but that is not the case here. </a:t>
            </a:r>
          </a:p>
          <a:p>
            <a:endParaRPr lang="en-US" dirty="0"/>
          </a:p>
          <a:p>
            <a:r>
              <a:rPr lang="en-US" dirty="0"/>
              <a:t>In TypeScript, it is strictly to define a contract that our objects can follow and it is only compiled time.</a:t>
            </a:r>
          </a:p>
          <a:p>
            <a:endParaRPr lang="en-IN" dirty="0"/>
          </a:p>
        </p:txBody>
      </p:sp>
    </p:spTree>
    <p:extLst>
      <p:ext uri="{BB962C8B-B14F-4D97-AF65-F5344CB8AC3E}">
        <p14:creationId xmlns:p14="http://schemas.microsoft.com/office/powerpoint/2010/main" val="1582017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endParaRPr lang="en-US" dirty="0"/>
          </a:p>
          <a:p>
            <a:r>
              <a:rPr lang="en-US" dirty="0"/>
              <a:t>So once the code is compiled, once the JavaScript is generated there is no concept of interface at all.</a:t>
            </a:r>
          </a:p>
          <a:p>
            <a:endParaRPr lang="en-US" dirty="0"/>
          </a:p>
          <a:p>
            <a:r>
              <a:rPr lang="en-US" dirty="0"/>
              <a:t>The interfaces will be erased.</a:t>
            </a:r>
          </a:p>
          <a:p>
            <a:pPr marL="0" indent="0">
              <a:buNone/>
            </a:pPr>
            <a:endParaRPr lang="en-US" dirty="0"/>
          </a:p>
          <a:p>
            <a:r>
              <a:rPr lang="en-US" dirty="0"/>
              <a:t>You can also define interfaces for functions as well as arrays.</a:t>
            </a:r>
          </a:p>
          <a:p>
            <a:endParaRPr lang="en-US" dirty="0"/>
          </a:p>
          <a:p>
            <a:r>
              <a:rPr lang="en-US" dirty="0"/>
              <a:t>And when you work with classes later on, you can define interfaces for your classes as well.</a:t>
            </a:r>
          </a:p>
          <a:p>
            <a:endParaRPr lang="en-US" dirty="0"/>
          </a:p>
          <a:p>
            <a:endParaRPr lang="en-IN" dirty="0"/>
          </a:p>
        </p:txBody>
      </p:sp>
    </p:spTree>
    <p:extLst>
      <p:ext uri="{BB962C8B-B14F-4D97-AF65-F5344CB8AC3E}">
        <p14:creationId xmlns:p14="http://schemas.microsoft.com/office/powerpoint/2010/main" val="1582017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IN" dirty="0"/>
          </a:p>
        </p:txBody>
      </p:sp>
      <p:sp>
        <p:nvSpPr>
          <p:cNvPr id="3" name="Content Placeholder 2"/>
          <p:cNvSpPr>
            <a:spLocks noGrp="1"/>
          </p:cNvSpPr>
          <p:nvPr>
            <p:ph idx="1"/>
          </p:nvPr>
        </p:nvSpPr>
        <p:spPr/>
        <p:txBody>
          <a:bodyPr>
            <a:normAutofit fontScale="77500" lnSpcReduction="20000"/>
          </a:bodyPr>
          <a:lstStyle/>
          <a:p>
            <a:r>
              <a:rPr lang="en-US" dirty="0"/>
              <a:t>Classes are blueprints for objects. Using classes we can define rules and much more.</a:t>
            </a:r>
          </a:p>
          <a:p>
            <a:endParaRPr lang="en-US" dirty="0"/>
          </a:p>
          <a:p>
            <a:r>
              <a:rPr lang="en-US" dirty="0"/>
              <a:t>The same thing when we dealt with interfaces. But classes are not like interfaces.</a:t>
            </a:r>
          </a:p>
          <a:p>
            <a:endParaRPr lang="en-US" dirty="0"/>
          </a:p>
          <a:p>
            <a:r>
              <a:rPr lang="en-US" dirty="0"/>
              <a:t>Along with the set of rules we'll also provide the implementation for the methods, we can define constructors, accessor methods and much more.</a:t>
            </a:r>
          </a:p>
          <a:p>
            <a:endParaRPr lang="en-US" dirty="0"/>
          </a:p>
          <a:p>
            <a:r>
              <a:rPr lang="en-US" dirty="0"/>
              <a:t>And classes are not just a compile time thing like interfaces. Interfaces in TypeScript exist only during the compilation time and they will be erased by the compiler.</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582017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dirty="0"/>
              <a:t>But classes exist even at runtime and they are a blueprint or a template to create our objects.</a:t>
            </a:r>
          </a:p>
          <a:p>
            <a:endParaRPr lang="en-US" dirty="0"/>
          </a:p>
          <a:p>
            <a:r>
              <a:rPr lang="en-US" dirty="0"/>
              <a:t>Here, we have a Flight class with two fields on it, </a:t>
            </a:r>
            <a:r>
              <a:rPr lang="en-US" dirty="0" err="1"/>
              <a:t>flightNo</a:t>
            </a:r>
            <a:r>
              <a:rPr lang="en-US" dirty="0"/>
              <a:t> and airlines.</a:t>
            </a:r>
          </a:p>
          <a:p>
            <a:endParaRPr lang="en-US" dirty="0"/>
          </a:p>
          <a:p>
            <a:r>
              <a:rPr lang="en-US" dirty="0"/>
              <a:t>And it also has the implementation for the display method. When we create an object using this class,</a:t>
            </a:r>
          </a:p>
          <a:p>
            <a:endParaRPr lang="en-US" dirty="0"/>
          </a:p>
          <a:p>
            <a:r>
              <a:rPr lang="en-US" dirty="0"/>
              <a:t>we can create any number of objects of this class.</a:t>
            </a:r>
          </a:p>
          <a:p>
            <a:endParaRPr lang="en-US" dirty="0"/>
          </a:p>
          <a:p>
            <a:r>
              <a:rPr lang="en-US" dirty="0"/>
              <a:t>And when you do that they will get these two properties and also this implementation.</a:t>
            </a:r>
          </a:p>
          <a:p>
            <a:endParaRPr lang="en-US" dirty="0"/>
          </a:p>
          <a:p>
            <a:r>
              <a:rPr lang="en-US" dirty="0"/>
              <a:t>And if you define constructors, accessor methods, all those objects will get those constructors and the accessor methods as well.</a:t>
            </a:r>
          </a:p>
          <a:p>
            <a:endParaRPr lang="en-IN" dirty="0"/>
          </a:p>
        </p:txBody>
      </p:sp>
    </p:spTree>
    <p:extLst>
      <p:ext uri="{BB962C8B-B14F-4D97-AF65-F5344CB8AC3E}">
        <p14:creationId xmlns:p14="http://schemas.microsoft.com/office/powerpoint/2010/main" val="1582017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1409700"/>
            <a:ext cx="744855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017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IN" dirty="0"/>
          </a:p>
        </p:txBody>
      </p:sp>
      <p:sp>
        <p:nvSpPr>
          <p:cNvPr id="3" name="Content Placeholder 2"/>
          <p:cNvSpPr>
            <a:spLocks noGrp="1"/>
          </p:cNvSpPr>
          <p:nvPr>
            <p:ph idx="1"/>
          </p:nvPr>
        </p:nvSpPr>
        <p:spPr/>
        <p:txBody>
          <a:bodyPr>
            <a:normAutofit fontScale="85000" lnSpcReduction="10000"/>
          </a:bodyPr>
          <a:lstStyle/>
          <a:p>
            <a:r>
              <a:rPr lang="en-US" dirty="0"/>
              <a:t>Inheritance is the process of defining a new object with the help of an existing object.</a:t>
            </a:r>
          </a:p>
          <a:p>
            <a:endParaRPr lang="en-US" dirty="0"/>
          </a:p>
          <a:p>
            <a:r>
              <a:rPr lang="en-US" dirty="0"/>
              <a:t>In TypeScript we use the keyword extends to inherit.</a:t>
            </a:r>
          </a:p>
          <a:p>
            <a:endParaRPr lang="en-US" dirty="0"/>
          </a:p>
          <a:p>
            <a:r>
              <a:rPr lang="en-US" dirty="0"/>
              <a:t>Let's take a look at two important things in inheritance with the popular </a:t>
            </a:r>
            <a:r>
              <a:rPr lang="en-US" dirty="0" err="1"/>
              <a:t>Iphone</a:t>
            </a:r>
            <a:r>
              <a:rPr lang="en-US" dirty="0"/>
              <a:t> example. The current version of </a:t>
            </a:r>
            <a:r>
              <a:rPr lang="en-US" dirty="0" err="1"/>
              <a:t>Iphone</a:t>
            </a:r>
            <a:r>
              <a:rPr lang="en-US" dirty="0"/>
              <a:t> out there is </a:t>
            </a:r>
            <a:r>
              <a:rPr lang="en-US" dirty="0" err="1"/>
              <a:t>Iphone</a:t>
            </a:r>
            <a:r>
              <a:rPr lang="en-US" dirty="0"/>
              <a:t> X.</a:t>
            </a:r>
          </a:p>
          <a:p>
            <a:endParaRPr lang="en-US" dirty="0"/>
          </a:p>
          <a:p>
            <a:r>
              <a:rPr lang="en-US" dirty="0"/>
              <a:t>And </a:t>
            </a:r>
            <a:r>
              <a:rPr lang="en-US" dirty="0" smtClean="0"/>
              <a:t>if Apple </a:t>
            </a:r>
            <a:r>
              <a:rPr lang="en-US" dirty="0"/>
              <a:t>will release a next version soon.</a:t>
            </a:r>
          </a:p>
          <a:p>
            <a:endParaRPr lang="en-US" dirty="0"/>
          </a:p>
          <a:p>
            <a:endParaRPr lang="en-US" dirty="0"/>
          </a:p>
          <a:p>
            <a:endParaRPr lang="en-IN" dirty="0"/>
          </a:p>
        </p:txBody>
      </p:sp>
    </p:spTree>
    <p:extLst>
      <p:ext uri="{BB962C8B-B14F-4D97-AF65-F5344CB8AC3E}">
        <p14:creationId xmlns:p14="http://schemas.microsoft.com/office/powerpoint/2010/main" val="1582017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smtClean="0"/>
              <a:t>It's only one HTML file and a bunch of JavaScript code we got from the server.</a:t>
            </a:r>
          </a:p>
          <a:p>
            <a:endParaRPr lang="en-US" dirty="0" smtClean="0"/>
          </a:p>
          <a:p>
            <a:r>
              <a:rPr lang="en-US" dirty="0" smtClean="0"/>
              <a:t>And everything which you see here every change is rendered in the browser.</a:t>
            </a:r>
          </a:p>
          <a:p>
            <a:r>
              <a:rPr lang="en-US" dirty="0" smtClean="0"/>
              <a:t>Now why is it awesome?</a:t>
            </a:r>
          </a:p>
          <a:p>
            <a:endParaRPr lang="en-US" dirty="0" smtClean="0"/>
          </a:p>
          <a:p>
            <a:r>
              <a:rPr lang="en-US" dirty="0" smtClean="0"/>
              <a:t>Because it gives the user a very reactive user experience.</a:t>
            </a:r>
          </a:p>
          <a:p>
            <a:endParaRPr lang="en-US" dirty="0" smtClean="0"/>
          </a:p>
          <a:p>
            <a:r>
              <a:rPr lang="en-US" dirty="0" smtClean="0"/>
              <a:t>JavaScript is much faster than having to reach out to a server for every page change and for every new piece of data you want to display.</a:t>
            </a:r>
            <a:endParaRPr lang="en-IN" dirty="0"/>
          </a:p>
        </p:txBody>
      </p:sp>
    </p:spTree>
    <p:extLst>
      <p:ext uri="{BB962C8B-B14F-4D97-AF65-F5344CB8AC3E}">
        <p14:creationId xmlns:p14="http://schemas.microsoft.com/office/powerpoint/2010/main" val="39698703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dirty="0"/>
              <a:t>So the new version of </a:t>
            </a:r>
            <a:r>
              <a:rPr lang="en-US" dirty="0" err="1"/>
              <a:t>Iphone</a:t>
            </a:r>
            <a:r>
              <a:rPr lang="en-US" dirty="0"/>
              <a:t> that will be coming need not create everything from scratch.</a:t>
            </a:r>
          </a:p>
          <a:p>
            <a:endParaRPr lang="en-US" dirty="0"/>
          </a:p>
          <a:p>
            <a:r>
              <a:rPr lang="en-US" dirty="0"/>
              <a:t>They can use some features and functionality that is available in </a:t>
            </a:r>
            <a:r>
              <a:rPr lang="en-US" dirty="0" err="1"/>
              <a:t>Iphone</a:t>
            </a:r>
            <a:r>
              <a:rPr lang="en-US" dirty="0"/>
              <a:t> X.</a:t>
            </a:r>
          </a:p>
          <a:p>
            <a:endParaRPr lang="en-US" dirty="0"/>
          </a:p>
          <a:p>
            <a:r>
              <a:rPr lang="en-US" dirty="0"/>
              <a:t>The two important things in this process of inheritance are accessing the existing functionality and defining their own functionality.</a:t>
            </a:r>
          </a:p>
          <a:p>
            <a:endParaRPr lang="en-US" dirty="0"/>
          </a:p>
          <a:p>
            <a:r>
              <a:rPr lang="en-US" dirty="0"/>
              <a:t>So a child class can access the existing functionality from a parent class. And if it wants it can update the functionality as well. For example, the new </a:t>
            </a:r>
            <a:r>
              <a:rPr lang="en-US" dirty="0" err="1"/>
              <a:t>Iphone</a:t>
            </a:r>
            <a:r>
              <a:rPr lang="en-US" dirty="0"/>
              <a:t> can access the existing functionality like taking pictures, sending out emails and all that.</a:t>
            </a:r>
          </a:p>
          <a:p>
            <a:endParaRPr lang="en-US" dirty="0"/>
          </a:p>
          <a:p>
            <a:endParaRPr lang="en-IN" dirty="0"/>
          </a:p>
        </p:txBody>
      </p:sp>
    </p:spTree>
    <p:extLst>
      <p:ext uri="{BB962C8B-B14F-4D97-AF65-F5344CB8AC3E}">
        <p14:creationId xmlns:p14="http://schemas.microsoft.com/office/powerpoint/2010/main" val="15820173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And if it wants to update an existing functionality, it could be a better camera in the newer version, improved performance of the entire </a:t>
            </a:r>
            <a:r>
              <a:rPr lang="en-US" dirty="0" err="1"/>
              <a:t>Iphone</a:t>
            </a:r>
            <a:r>
              <a:rPr lang="en-US" dirty="0"/>
              <a:t> itself, </a:t>
            </a:r>
            <a:r>
              <a:rPr lang="en-US" dirty="0" err="1"/>
              <a:t>etc</a:t>
            </a:r>
            <a:r>
              <a:rPr lang="en-US" dirty="0"/>
              <a:t>, that can be done. </a:t>
            </a:r>
          </a:p>
          <a:p>
            <a:endParaRPr lang="en-US" dirty="0"/>
          </a:p>
          <a:p>
            <a:r>
              <a:rPr lang="en-US" dirty="0"/>
              <a:t>Two other terms we hear when we talk about inheritance are reliability and is-a relationship.</a:t>
            </a:r>
          </a:p>
          <a:p>
            <a:endParaRPr lang="en-IN" dirty="0"/>
          </a:p>
        </p:txBody>
      </p:sp>
    </p:spTree>
    <p:extLst>
      <p:ext uri="{BB962C8B-B14F-4D97-AF65-F5344CB8AC3E}">
        <p14:creationId xmlns:p14="http://schemas.microsoft.com/office/powerpoint/2010/main" val="1582017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1624013"/>
            <a:ext cx="377190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017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204864"/>
            <a:ext cx="8229600" cy="1143000"/>
          </a:xfrm>
        </p:spPr>
        <p:txBody>
          <a:bodyPr>
            <a:normAutofit fontScale="90000"/>
          </a:bodyPr>
          <a:lstStyle/>
          <a:p>
            <a:r>
              <a:rPr lang="en-US" dirty="0"/>
              <a:t>Access Modifiers (public &amp; readonly) , Encapsulation  &amp; static </a:t>
            </a:r>
            <a:endParaRPr lang="en-IN" dirty="0"/>
          </a:p>
        </p:txBody>
      </p:sp>
    </p:spTree>
    <p:extLst>
      <p:ext uri="{BB962C8B-B14F-4D97-AF65-F5344CB8AC3E}">
        <p14:creationId xmlns:p14="http://schemas.microsoft.com/office/powerpoint/2010/main" val="4098109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Public readonly</a:t>
            </a:r>
            <a:endParaRPr lang="en-IN" dirty="0"/>
          </a:p>
        </p:txBody>
      </p:sp>
      <p:sp>
        <p:nvSpPr>
          <p:cNvPr id="3" name="Content Placeholder 2"/>
          <p:cNvSpPr>
            <a:spLocks noGrp="1"/>
          </p:cNvSpPr>
          <p:nvPr>
            <p:ph idx="1"/>
          </p:nvPr>
        </p:nvSpPr>
        <p:spPr/>
        <p:txBody>
          <a:bodyPr>
            <a:normAutofit fontScale="77500" lnSpcReduction="20000"/>
          </a:bodyPr>
          <a:lstStyle/>
          <a:p>
            <a:r>
              <a:rPr lang="en-US" dirty="0"/>
              <a:t>The usage of public and readonly will affect the variables or properties on an object.</a:t>
            </a:r>
          </a:p>
          <a:p>
            <a:endParaRPr lang="en-US" dirty="0"/>
          </a:p>
          <a:p>
            <a:r>
              <a:rPr lang="en-US" dirty="0"/>
              <a:t>So far everything we have done, you are aware of it. That is, by default all the properties of a class are public. Everything in TypeScript by default is public.</a:t>
            </a:r>
          </a:p>
          <a:p>
            <a:endParaRPr lang="en-US" dirty="0"/>
          </a:p>
          <a:p>
            <a:r>
              <a:rPr lang="en-US" dirty="0"/>
              <a:t>You can explicitly state that something is public using the public keyword.</a:t>
            </a:r>
          </a:p>
          <a:p>
            <a:endParaRPr lang="en-US" dirty="0"/>
          </a:p>
          <a:p>
            <a:r>
              <a:rPr lang="en-US" dirty="0"/>
              <a:t>Once you do that they can be accessed anywhere in the code.</a:t>
            </a:r>
          </a:p>
          <a:p>
            <a:endParaRPr lang="en-US" dirty="0"/>
          </a:p>
          <a:p>
            <a:endParaRPr lang="en-IN" dirty="0"/>
          </a:p>
        </p:txBody>
      </p:sp>
    </p:spTree>
    <p:extLst>
      <p:ext uri="{BB962C8B-B14F-4D97-AF65-F5344CB8AC3E}">
        <p14:creationId xmlns:p14="http://schemas.microsoft.com/office/powerpoint/2010/main" val="1582017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a:t>So this property can be accessed by simply creating a object of this class.</a:t>
            </a:r>
          </a:p>
          <a:p>
            <a:pPr marL="0" indent="0">
              <a:buNone/>
            </a:pPr>
            <a:endParaRPr lang="en-US" dirty="0"/>
          </a:p>
          <a:p>
            <a:r>
              <a:rPr lang="en-US" dirty="0"/>
              <a:t>But now the second type of access specifier as I call them is public readonly. Once you do that you cannot change that property.</a:t>
            </a:r>
          </a:p>
          <a:p>
            <a:endParaRPr lang="en-US" dirty="0"/>
          </a:p>
          <a:p>
            <a:r>
              <a:rPr lang="en-US" dirty="0"/>
              <a:t>So in your application if you want a certain property not to be changed anywhere else except for when it is initialized, use readonly on that property.</a:t>
            </a:r>
          </a:p>
          <a:p>
            <a:endParaRPr lang="en-US" dirty="0"/>
          </a:p>
          <a:p>
            <a:r>
              <a:rPr lang="en-US" dirty="0"/>
              <a:t>This is supported only in TypeScript starting TypeScript 2.0.</a:t>
            </a:r>
          </a:p>
          <a:p>
            <a:endParaRPr lang="en-IN" dirty="0"/>
          </a:p>
        </p:txBody>
      </p:sp>
    </p:spTree>
    <p:extLst>
      <p:ext uri="{BB962C8B-B14F-4D97-AF65-F5344CB8AC3E}">
        <p14:creationId xmlns:p14="http://schemas.microsoft.com/office/powerpoint/2010/main" val="1582017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a:t>
            </a:r>
            <a:r>
              <a:rPr lang="en-US" dirty="0" smtClean="0"/>
              <a:t>psulation</a:t>
            </a:r>
            <a:endParaRPr lang="en-IN" dirty="0"/>
          </a:p>
        </p:txBody>
      </p:sp>
      <p:sp>
        <p:nvSpPr>
          <p:cNvPr id="3" name="Content Placeholder 2"/>
          <p:cNvSpPr>
            <a:spLocks noGrp="1"/>
          </p:cNvSpPr>
          <p:nvPr>
            <p:ph idx="1"/>
          </p:nvPr>
        </p:nvSpPr>
        <p:spPr/>
        <p:txBody>
          <a:bodyPr>
            <a:normAutofit fontScale="70000" lnSpcReduction="20000"/>
          </a:bodyPr>
          <a:lstStyle/>
          <a:p>
            <a:r>
              <a:rPr lang="en-US" dirty="0"/>
              <a:t>Encapsulation is the process of binding the data and the code together or binding the data properties and the function or method properties on a object together.</a:t>
            </a:r>
          </a:p>
          <a:p>
            <a:endParaRPr lang="en-US" dirty="0"/>
          </a:p>
          <a:p>
            <a:r>
              <a:rPr lang="en-US" dirty="0"/>
              <a:t>That way only that code will have access to that data and the other users of our classes and objects will not be directly able to access the data.</a:t>
            </a:r>
          </a:p>
          <a:p>
            <a:endParaRPr lang="en-US" dirty="0"/>
          </a:p>
          <a:p>
            <a:r>
              <a:rPr lang="en-US" dirty="0"/>
              <a:t>We will achieve this by using a access specifier in TypeScript called private.</a:t>
            </a:r>
          </a:p>
          <a:p>
            <a:endParaRPr lang="en-US" dirty="0"/>
          </a:p>
          <a:p>
            <a:r>
              <a:rPr lang="en-US" dirty="0"/>
              <a:t>So within our class using which we can create objects, if we define a property as private it cannot be accessed directly using the object of that class. </a:t>
            </a:r>
          </a:p>
          <a:p>
            <a:endParaRPr lang="en-US" dirty="0"/>
          </a:p>
          <a:p>
            <a:endParaRPr lang="en-IN" dirty="0"/>
          </a:p>
        </p:txBody>
      </p:sp>
    </p:spTree>
    <p:extLst>
      <p:ext uri="{BB962C8B-B14F-4D97-AF65-F5344CB8AC3E}">
        <p14:creationId xmlns:p14="http://schemas.microsoft.com/office/powerpoint/2010/main" val="15820173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US" dirty="0"/>
              <a:t>To access this private property they will have to go through the setter and getter accessor methods we define or any other method or function within this class can access this property.</a:t>
            </a:r>
          </a:p>
          <a:p>
            <a:endParaRPr lang="en-US" dirty="0"/>
          </a:p>
          <a:p>
            <a:r>
              <a:rPr lang="en-US" dirty="0"/>
              <a:t>So the users of this particular class called Student, if they want to access this private property they will have to go through one of the methods that is available on this class that uses that property or that gives access to this property.</a:t>
            </a:r>
          </a:p>
          <a:p>
            <a:endParaRPr lang="en-US" dirty="0"/>
          </a:p>
          <a:p>
            <a:r>
              <a:rPr lang="en-US" dirty="0"/>
              <a:t>So this property here is now protected. If they are trying to set a value on this property they will have to do it using the set accessor method. Within that method, we can do any type of validations before we assign the value to the name.</a:t>
            </a:r>
          </a:p>
          <a:p>
            <a:endParaRPr lang="en-US" dirty="0"/>
          </a:p>
          <a:p>
            <a:r>
              <a:rPr lang="en-US" dirty="0"/>
              <a:t>That is the power of encapsulation. We are protecting our data and making sure that it is being used correctly through the get and setter </a:t>
            </a:r>
            <a:r>
              <a:rPr lang="en-US" dirty="0" err="1"/>
              <a:t>accessors</a:t>
            </a:r>
            <a:r>
              <a:rPr lang="en-US" dirty="0"/>
              <a:t>.</a:t>
            </a:r>
          </a:p>
          <a:p>
            <a:endParaRPr lang="en-IN" dirty="0"/>
          </a:p>
        </p:txBody>
      </p:sp>
    </p:spTree>
    <p:extLst>
      <p:ext uri="{BB962C8B-B14F-4D97-AF65-F5344CB8AC3E}">
        <p14:creationId xmlns:p14="http://schemas.microsoft.com/office/powerpoint/2010/main" val="15820173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t>
            </a:r>
            <a:endParaRPr lang="en-IN" dirty="0"/>
          </a:p>
        </p:txBody>
      </p:sp>
      <p:sp>
        <p:nvSpPr>
          <p:cNvPr id="3" name="Content Placeholder 2"/>
          <p:cNvSpPr>
            <a:spLocks noGrp="1"/>
          </p:cNvSpPr>
          <p:nvPr>
            <p:ph idx="1"/>
          </p:nvPr>
        </p:nvSpPr>
        <p:spPr/>
        <p:txBody>
          <a:bodyPr>
            <a:normAutofit/>
          </a:bodyPr>
          <a:lstStyle/>
          <a:p>
            <a:r>
              <a:rPr lang="en-US" dirty="0"/>
              <a:t>how to define class or static </a:t>
            </a:r>
            <a:r>
              <a:rPr lang="en-US" dirty="0" smtClean="0"/>
              <a:t>properties &amp; static methods :</a:t>
            </a:r>
            <a:endParaRPr lang="en-US" dirty="0"/>
          </a:p>
          <a:p>
            <a:endParaRPr lang="en-US" dirty="0" smtClean="0"/>
          </a:p>
          <a:p>
            <a:r>
              <a:rPr lang="en-US" dirty="0" smtClean="0"/>
              <a:t>Common Properties &amp; behavior</a:t>
            </a:r>
            <a:endParaRPr lang="en-US" dirty="0"/>
          </a:p>
        </p:txBody>
      </p:sp>
    </p:spTree>
    <p:extLst>
      <p:ext uri="{BB962C8B-B14F-4D97-AF65-F5344CB8AC3E}">
        <p14:creationId xmlns:p14="http://schemas.microsoft.com/office/powerpoint/2010/main" val="1582017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IN" dirty="0"/>
          </a:p>
        </p:txBody>
      </p:sp>
      <p:sp>
        <p:nvSpPr>
          <p:cNvPr id="3" name="Content Placeholder 2"/>
          <p:cNvSpPr>
            <a:spLocks noGrp="1"/>
          </p:cNvSpPr>
          <p:nvPr>
            <p:ph idx="1"/>
          </p:nvPr>
        </p:nvSpPr>
        <p:spPr/>
        <p:txBody>
          <a:bodyPr/>
          <a:lstStyle/>
          <a:p>
            <a:r>
              <a:rPr lang="en-US" dirty="0"/>
              <a:t>The concept of polymorphism Polly means multi morphic means shapes are forms in the world of object oriented programming.</a:t>
            </a:r>
            <a:endParaRPr lang="en-IN" dirty="0"/>
          </a:p>
        </p:txBody>
      </p:sp>
    </p:spTree>
    <p:extLst>
      <p:ext uri="{BB962C8B-B14F-4D97-AF65-F5344CB8AC3E}">
        <p14:creationId xmlns:p14="http://schemas.microsoft.com/office/powerpoint/2010/main" val="1582017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smtClean="0"/>
              <a:t>And therefore, this approach allows you to create web applications which look and feel almost like mobile applications, very fast, everything happens instantly.</a:t>
            </a:r>
          </a:p>
          <a:p>
            <a:endParaRPr lang="en-US" dirty="0" smtClean="0"/>
          </a:p>
          <a:p>
            <a:r>
              <a:rPr lang="en-US" dirty="0" smtClean="0"/>
              <a:t>And if you do need some data from a server you simply load it in the background, so that the user never leaves this experience of having a reactive web application to use.</a:t>
            </a:r>
          </a:p>
          <a:p>
            <a:r>
              <a:rPr lang="en-US" dirty="0" smtClean="0"/>
              <a:t>So every click I do here simply changes this one single page we're </a:t>
            </a:r>
            <a:r>
              <a:rPr lang="en-US" dirty="0" err="1" smtClean="0"/>
              <a:t>using,this</a:t>
            </a:r>
            <a:r>
              <a:rPr lang="en-US" dirty="0" smtClean="0"/>
              <a:t> one HTML page.</a:t>
            </a:r>
            <a:endParaRPr lang="en-IN" dirty="0"/>
          </a:p>
        </p:txBody>
      </p:sp>
    </p:spTree>
    <p:extLst>
      <p:ext uri="{BB962C8B-B14F-4D97-AF65-F5344CB8AC3E}">
        <p14:creationId xmlns:p14="http://schemas.microsoft.com/office/powerpoint/2010/main" val="2358897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Typecasting</a:t>
            </a:r>
            <a:endParaRPr lang="en-IN"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String to numeric </a:t>
            </a:r>
          </a:p>
          <a:p>
            <a:r>
              <a:rPr lang="en-US" dirty="0" smtClean="0"/>
              <a:t>Using the toString method</a:t>
            </a:r>
          </a:p>
          <a:p>
            <a:r>
              <a:rPr lang="en-US" dirty="0" smtClean="0"/>
              <a:t>Object Casting</a:t>
            </a:r>
            <a:endParaRPr lang="en-IN" dirty="0"/>
          </a:p>
        </p:txBody>
      </p:sp>
    </p:spTree>
    <p:extLst>
      <p:ext uri="{BB962C8B-B14F-4D97-AF65-F5344CB8AC3E}">
        <p14:creationId xmlns:p14="http://schemas.microsoft.com/office/powerpoint/2010/main" val="15820173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3" name="Content Placeholder 2"/>
          <p:cNvSpPr>
            <a:spLocks noGrp="1"/>
          </p:cNvSpPr>
          <p:nvPr>
            <p:ph idx="1"/>
          </p:nvPr>
        </p:nvSpPr>
        <p:spPr/>
        <p:txBody>
          <a:bodyPr>
            <a:normAutofit fontScale="85000" lnSpcReduction="20000"/>
          </a:bodyPr>
          <a:lstStyle/>
          <a:p>
            <a:r>
              <a:rPr lang="en-US" dirty="0"/>
              <a:t>In JavaScript ES5 standard, </a:t>
            </a:r>
            <a:r>
              <a:rPr lang="en-US" dirty="0" smtClean="0"/>
              <a:t>up to </a:t>
            </a:r>
            <a:r>
              <a:rPr lang="en-US" dirty="0"/>
              <a:t>the ES5 standard there is no concept of modules.</a:t>
            </a:r>
          </a:p>
          <a:p>
            <a:endParaRPr lang="en-US" dirty="0"/>
          </a:p>
          <a:p>
            <a:r>
              <a:rPr lang="en-US" dirty="0"/>
              <a:t>That is, if you want to use one JavaScript file within another one, that is all the functionality or the properties available in one JavaScript within another JavaScript, we'll have to use the script tag and include that script and then use the functionality or properties which is painful.</a:t>
            </a:r>
          </a:p>
          <a:p>
            <a:endParaRPr lang="en-US" dirty="0"/>
          </a:p>
          <a:p>
            <a:r>
              <a:rPr lang="en-US" dirty="0"/>
              <a:t>That is why the JavaScript community has worked around using a library called CommonJS.</a:t>
            </a:r>
          </a:p>
          <a:p>
            <a:endParaRPr lang="en-US" dirty="0"/>
          </a:p>
        </p:txBody>
      </p:sp>
    </p:spTree>
    <p:extLst>
      <p:ext uri="{BB962C8B-B14F-4D97-AF65-F5344CB8AC3E}">
        <p14:creationId xmlns:p14="http://schemas.microsoft.com/office/powerpoint/2010/main" val="1582017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a:t>And there are several other libraries like this which are module loading systems. Using these we can export out modules and import those modules in other scripts.</a:t>
            </a:r>
          </a:p>
          <a:p>
            <a:endParaRPr lang="en-US" dirty="0"/>
          </a:p>
          <a:p>
            <a:r>
              <a:rPr lang="en-US" dirty="0"/>
              <a:t>TypeScript has inbuilt support for a module based system. </a:t>
            </a:r>
          </a:p>
          <a:p>
            <a:endParaRPr lang="en-US" dirty="0"/>
          </a:p>
          <a:p>
            <a:r>
              <a:rPr lang="en-US" dirty="0"/>
              <a:t>TypeScript internally using this CommonJS library by default and we can switch to other libraries as well if required.</a:t>
            </a:r>
          </a:p>
          <a:p>
            <a:endParaRPr lang="en-US" dirty="0"/>
          </a:p>
          <a:p>
            <a:r>
              <a:rPr lang="en-US" dirty="0"/>
              <a:t>Starting the JavaScript version ES6, it will have the support for modules as well.</a:t>
            </a:r>
            <a:endParaRPr lang="en-IN" dirty="0"/>
          </a:p>
          <a:p>
            <a:endParaRPr lang="en-IN" dirty="0"/>
          </a:p>
        </p:txBody>
      </p:sp>
    </p:spTree>
    <p:extLst>
      <p:ext uri="{BB962C8B-B14F-4D97-AF65-F5344CB8AC3E}">
        <p14:creationId xmlns:p14="http://schemas.microsoft.com/office/powerpoint/2010/main" val="1582017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Using Function Modules</a:t>
            </a:r>
          </a:p>
          <a:p>
            <a:r>
              <a:rPr lang="en-US" dirty="0" smtClean="0"/>
              <a:t>Import Aliasing and Alternate Export Syntax</a:t>
            </a:r>
          </a:p>
          <a:p>
            <a:r>
              <a:rPr lang="en-US" dirty="0" smtClean="0"/>
              <a:t>Default Exports</a:t>
            </a:r>
          </a:p>
          <a:p>
            <a:r>
              <a:rPr lang="en-US" dirty="0" smtClean="0"/>
              <a:t>Class Modules </a:t>
            </a:r>
          </a:p>
          <a:p>
            <a:r>
              <a:rPr lang="en-US" dirty="0" smtClean="0"/>
              <a:t>Aliasing class modules </a:t>
            </a:r>
            <a:endParaRPr lang="en-IN" dirty="0"/>
          </a:p>
        </p:txBody>
      </p:sp>
    </p:spTree>
    <p:extLst>
      <p:ext uri="{BB962C8B-B14F-4D97-AF65-F5344CB8AC3E}">
        <p14:creationId xmlns:p14="http://schemas.microsoft.com/office/powerpoint/2010/main" val="1582017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Types</a:t>
            </a:r>
            <a:endParaRPr lang="en-IN" dirty="0"/>
          </a:p>
        </p:txBody>
      </p:sp>
      <p:sp>
        <p:nvSpPr>
          <p:cNvPr id="3" name="Content Placeholder 2"/>
          <p:cNvSpPr>
            <a:spLocks noGrp="1"/>
          </p:cNvSpPr>
          <p:nvPr>
            <p:ph idx="1"/>
          </p:nvPr>
        </p:nvSpPr>
        <p:spPr/>
        <p:txBody>
          <a:bodyPr>
            <a:normAutofit fontScale="62500" lnSpcReduction="20000"/>
          </a:bodyPr>
          <a:lstStyle/>
          <a:p>
            <a:r>
              <a:rPr lang="en-US" dirty="0"/>
              <a:t>various other types that we can use in TypeScript, starting with a map and set up the map and set data structures are supported starting Es6 in JavaScript and TypeScript also supports them.</a:t>
            </a:r>
          </a:p>
          <a:p>
            <a:endParaRPr lang="en-US" dirty="0"/>
          </a:p>
          <a:p>
            <a:r>
              <a:rPr lang="en-US" dirty="0"/>
              <a:t>MAP is a key value pair data structure. You can add any number of entries to a map which are key value pairs.</a:t>
            </a:r>
          </a:p>
          <a:p>
            <a:endParaRPr lang="en-US" dirty="0"/>
          </a:p>
          <a:p>
            <a:r>
              <a:rPr lang="en-US" dirty="0"/>
              <a:t>The key can be of any type and the value can be of any type as well to create a map.</a:t>
            </a:r>
          </a:p>
          <a:p>
            <a:endParaRPr lang="en-US" dirty="0"/>
          </a:p>
          <a:p>
            <a:r>
              <a:rPr lang="en-US" dirty="0"/>
              <a:t>We use the map class and we create an object of type map. We can initialize it right when we create it, or we can add elements to a map using the set method where we pass the key.</a:t>
            </a:r>
          </a:p>
          <a:p>
            <a:endParaRPr lang="en-US" dirty="0"/>
          </a:p>
          <a:p>
            <a:r>
              <a:rPr lang="en-US" dirty="0"/>
              <a:t>And the value has several useful methods like delete to delete an entry, bypassing the key.</a:t>
            </a:r>
          </a:p>
          <a:p>
            <a:endParaRPr lang="en-US" dirty="0"/>
          </a:p>
        </p:txBody>
      </p:sp>
    </p:spTree>
    <p:extLst>
      <p:ext uri="{BB962C8B-B14F-4D97-AF65-F5344CB8AC3E}">
        <p14:creationId xmlns:p14="http://schemas.microsoft.com/office/powerpoint/2010/main" val="15820173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dirty="0"/>
              <a:t>The hassle will check if the map has a particular entry with the given key and then we can iterate using the keys by invoking the Keys.</a:t>
            </a:r>
          </a:p>
          <a:p>
            <a:endParaRPr lang="en-US" dirty="0"/>
          </a:p>
          <a:p>
            <a:r>
              <a:rPr lang="en-US" dirty="0"/>
              <a:t>Method will get all the keys. By invoking the values method.</a:t>
            </a:r>
          </a:p>
          <a:p>
            <a:endParaRPr lang="en-US" dirty="0"/>
          </a:p>
          <a:p>
            <a:r>
              <a:rPr lang="en-US" dirty="0"/>
              <a:t>We get all the values and by invoking the entry method, we get all the entries in them happy.</a:t>
            </a:r>
          </a:p>
          <a:p>
            <a:endParaRPr lang="en-US" dirty="0"/>
          </a:p>
          <a:p>
            <a:r>
              <a:rPr lang="en-US" dirty="0"/>
              <a:t>And then set is a data structure which can be used to dynamically add any type of data and said does not allow duplicates.</a:t>
            </a:r>
          </a:p>
          <a:p>
            <a:endParaRPr lang="en-US" dirty="0"/>
          </a:p>
          <a:p>
            <a:r>
              <a:rPr lang="en-US" dirty="0"/>
              <a:t>We will learn how to use set and some of the methods on set as well.</a:t>
            </a:r>
            <a:endParaRPr lang="en-IN"/>
          </a:p>
          <a:p>
            <a:endParaRPr lang="en-IN"/>
          </a:p>
        </p:txBody>
      </p:sp>
    </p:spTree>
    <p:extLst>
      <p:ext uri="{BB962C8B-B14F-4D97-AF65-F5344CB8AC3E}">
        <p14:creationId xmlns:p14="http://schemas.microsoft.com/office/powerpoint/2010/main" val="15820173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smtClean="0"/>
              <a:t>And how is it done?</a:t>
            </a:r>
          </a:p>
          <a:p>
            <a:endParaRPr lang="en-US" dirty="0" smtClean="0"/>
          </a:p>
          <a:p>
            <a:r>
              <a:rPr lang="en-US" dirty="0" smtClean="0"/>
              <a:t>Well, JavaScript changes, the DOM, changes whatever is displayed here, changes the HTML code during runtime, so to say.</a:t>
            </a:r>
          </a:p>
          <a:p>
            <a:endParaRPr lang="en-US" dirty="0" smtClean="0"/>
          </a:p>
          <a:p>
            <a:r>
              <a:rPr lang="en-US" dirty="0" smtClean="0"/>
              <a:t>That is why you never see that refresh icon on the top left spin, because we're only changing the currently loaded page.</a:t>
            </a:r>
            <a:endParaRPr lang="en-IN" dirty="0"/>
          </a:p>
        </p:txBody>
      </p:sp>
    </p:spTree>
    <p:extLst>
      <p:ext uri="{BB962C8B-B14F-4D97-AF65-F5344CB8AC3E}">
        <p14:creationId xmlns:p14="http://schemas.microsoft.com/office/powerpoint/2010/main" val="11788287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smtClean="0"/>
              <a:t>And you can even see that if you inspect the source code of a page like this, that is the HTML file.</a:t>
            </a:r>
          </a:p>
          <a:p>
            <a:r>
              <a:rPr lang="en-US" dirty="0" smtClean="0"/>
              <a:t>And as you can see, it doesn't seem to contain the content you are seeing on this page.</a:t>
            </a:r>
          </a:p>
          <a:p>
            <a:r>
              <a:rPr lang="en-US" dirty="0" smtClean="0"/>
              <a:t>We only have one single HTML element, which doesn't seem to be a built in one, a native one, but that's Angular doing its job, and throughout the course you're going to learn what exactly happens here and how Angular does this job.</a:t>
            </a:r>
            <a:endParaRPr lang="en-IN" dirty="0"/>
          </a:p>
        </p:txBody>
      </p:sp>
    </p:spTree>
    <p:extLst>
      <p:ext uri="{BB962C8B-B14F-4D97-AF65-F5344CB8AC3E}">
        <p14:creationId xmlns:p14="http://schemas.microsoft.com/office/powerpoint/2010/main" val="15820173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Versioning  </a:t>
            </a:r>
            <a:endParaRPr lang="en-IN" dirty="0"/>
          </a:p>
        </p:txBody>
      </p:sp>
      <p:sp>
        <p:nvSpPr>
          <p:cNvPr id="3" name="Content Placeholder 2"/>
          <p:cNvSpPr>
            <a:spLocks noGrp="1"/>
          </p:cNvSpPr>
          <p:nvPr>
            <p:ph idx="1"/>
          </p:nvPr>
        </p:nvSpPr>
        <p:spPr/>
        <p:txBody>
          <a:bodyPr/>
          <a:lstStyle/>
          <a:p>
            <a:r>
              <a:rPr lang="en-US" dirty="0" smtClean="0"/>
              <a:t>Now one thing that can be confusing when you're getting started with Angular and when you're learning Angular is the versioning of Angular.</a:t>
            </a:r>
            <a:endParaRPr lang="en-IN" dirty="0"/>
          </a:p>
        </p:txBody>
      </p:sp>
    </p:spTree>
    <p:extLst>
      <p:ext uri="{BB962C8B-B14F-4D97-AF65-F5344CB8AC3E}">
        <p14:creationId xmlns:p14="http://schemas.microsoft.com/office/powerpoint/2010/main" val="31148437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US" dirty="0" smtClean="0"/>
              <a:t>It all started with Angular JS or Angular 1 as it's also called which was released.</a:t>
            </a:r>
          </a:p>
          <a:p>
            <a:endParaRPr lang="en-US" dirty="0" smtClean="0"/>
          </a:p>
          <a:p>
            <a:r>
              <a:rPr lang="en-US" dirty="0" smtClean="0"/>
              <a:t>This was the first version and it was a totally different version of Angular that worked totally differently.</a:t>
            </a:r>
          </a:p>
          <a:p>
            <a:endParaRPr lang="en-US" dirty="0" smtClean="0"/>
          </a:p>
          <a:p>
            <a:r>
              <a:rPr lang="en-US" dirty="0" smtClean="0"/>
              <a:t>Now the Angular team found out that </a:t>
            </a:r>
            <a:r>
              <a:rPr lang="en-US" dirty="0" err="1" smtClean="0"/>
              <a:t>AngularJS</a:t>
            </a:r>
            <a:r>
              <a:rPr lang="en-US" dirty="0" smtClean="0"/>
              <a:t>, Angular1 basically wasn't future proof because of some fundamental flaws in the way it was written.</a:t>
            </a:r>
          </a:p>
          <a:p>
            <a:endParaRPr lang="en-US" dirty="0" smtClean="0"/>
          </a:p>
          <a:p>
            <a:r>
              <a:rPr lang="en-US" dirty="0" smtClean="0"/>
              <a:t>And therefore they completely rewrote it and the result of that was Angular 2 which was released in 2016.</a:t>
            </a:r>
          </a:p>
          <a:p>
            <a:endParaRPr lang="en-US" dirty="0" smtClean="0"/>
          </a:p>
          <a:p>
            <a:r>
              <a:rPr lang="en-US" dirty="0" smtClean="0"/>
              <a:t>Now Angular 2 is a totally different framework than Angular 1 and nowadays unless you have a really good reason you shouldn't use Angular 1 anymore.</a:t>
            </a:r>
          </a:p>
          <a:p>
            <a:endParaRPr lang="en-US" dirty="0" smtClean="0"/>
          </a:p>
          <a:p>
            <a:r>
              <a:rPr lang="en-US" dirty="0" smtClean="0"/>
              <a:t>But you actually also won't be using Angular 2 because there have been a couple of other versions of Angular as well.</a:t>
            </a:r>
          </a:p>
          <a:p>
            <a:endParaRPr lang="en-US" dirty="0" smtClean="0"/>
          </a:p>
          <a:p>
            <a:r>
              <a:rPr lang="en-US" dirty="0" smtClean="0"/>
              <a:t>Angular version 3 was skipped for some internal reasons but then we had Angular 4 and a couple of other versions and then we arrived at Angular 10, 11, 12, 13, 14, 15, and so on so we have a bunch of Angular versions.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2035140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82017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7312</TotalTime>
  <Words>3993</Words>
  <Application>Microsoft Office PowerPoint</Application>
  <PresentationFormat>On-screen Show (4:3)</PresentationFormat>
  <Paragraphs>338</Paragraphs>
  <Slides>103</Slides>
  <Notes>0</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Office Theme</vt:lpstr>
      <vt:lpstr>Angular </vt:lpstr>
      <vt:lpstr>What is Angular </vt:lpstr>
      <vt:lpstr>PowerPoint Presentation</vt:lpstr>
      <vt:lpstr>PowerPoint Presentation</vt:lpstr>
      <vt:lpstr>PowerPoint Presentation</vt:lpstr>
      <vt:lpstr>PowerPoint Presentation</vt:lpstr>
      <vt:lpstr>PowerPoint Presentation</vt:lpstr>
      <vt:lpstr>Angular Versioning  </vt:lpstr>
      <vt:lpstr>PowerPoint Presentation</vt:lpstr>
      <vt:lpstr>Understanding Angular Versioning </vt:lpstr>
      <vt:lpstr>TypeScript</vt:lpstr>
      <vt:lpstr>PowerPoint Presentation</vt:lpstr>
      <vt:lpstr>PowerPoint Presentation</vt:lpstr>
      <vt:lpstr>Variables and Data Types </vt:lpstr>
      <vt:lpstr>PowerPoint Presentation</vt:lpstr>
      <vt:lpstr>PowerPoint Presentation</vt:lpstr>
      <vt:lpstr>PowerPoint Presentation</vt:lpstr>
      <vt:lpstr>Operators</vt:lpstr>
      <vt:lpstr>Flow Control Statements</vt:lpstr>
      <vt:lpstr>PowerPoint Presentation</vt:lpstr>
      <vt:lpstr>Objects and Arrays</vt:lpstr>
      <vt:lpstr>PowerPoint Presentation</vt:lpstr>
      <vt:lpstr>PowerPoint Presentation</vt:lpstr>
      <vt:lpstr>PowerPoint Presentation</vt:lpstr>
      <vt:lpstr>Functions</vt:lpstr>
      <vt:lpstr>PowerPoint Presentation</vt:lpstr>
      <vt:lpstr>Arrow Functions</vt:lpstr>
      <vt:lpstr>PowerPoint Presentation</vt:lpstr>
      <vt:lpstr>Variable Prefixes</vt:lpstr>
      <vt:lpstr>PowerPoint Presentation</vt:lpstr>
      <vt:lpstr>Interfaces</vt:lpstr>
      <vt:lpstr>PowerPoint Presentation</vt:lpstr>
      <vt:lpstr>PowerPoint Presentation</vt:lpstr>
      <vt:lpstr>PowerPoint Presentation</vt:lpstr>
      <vt:lpstr>PowerPoint Presentation</vt:lpstr>
      <vt:lpstr>Classes</vt:lpstr>
      <vt:lpstr>PowerPoint Presentation</vt:lpstr>
      <vt:lpstr>PowerPoint Presentation</vt:lpstr>
      <vt:lpstr>Inheritance</vt:lpstr>
      <vt:lpstr>PowerPoint Presentation</vt:lpstr>
      <vt:lpstr>PowerPoint Presentation</vt:lpstr>
      <vt:lpstr>PowerPoint Presentation</vt:lpstr>
      <vt:lpstr>Access Modifiers (public &amp; readonly) , Encapsulation  &amp; static </vt:lpstr>
      <vt:lpstr>Public readonly</vt:lpstr>
      <vt:lpstr>PowerPoint Presentation</vt:lpstr>
      <vt:lpstr>Encapsulation</vt:lpstr>
      <vt:lpstr>PowerPoint Presentation</vt:lpstr>
      <vt:lpstr>Static </vt:lpstr>
      <vt:lpstr>Polymorphism</vt:lpstr>
      <vt:lpstr>Typecasting</vt:lpstr>
      <vt:lpstr>Modules</vt:lpstr>
      <vt:lpstr>PowerPoint Presentation</vt:lpstr>
      <vt:lpstr>PowerPoint Presentation</vt:lpstr>
      <vt:lpstr>More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Admin1</dc:creator>
  <cp:lastModifiedBy>Admin1</cp:lastModifiedBy>
  <cp:revision>44</cp:revision>
  <dcterms:created xsi:type="dcterms:W3CDTF">2023-05-28T06:59:32Z</dcterms:created>
  <dcterms:modified xsi:type="dcterms:W3CDTF">2023-07-13T17:46:09Z</dcterms:modified>
</cp:coreProperties>
</file>