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59" d="100"/>
          <a:sy n="59" d="100"/>
        </p:scale>
        <p:origin x="84" y="1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2/27/2017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2/27/2017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npmjs.com/getting-started/semantic-versio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DataVIZ</a:t>
            </a:r>
            <a:r>
              <a:rPr lang="en-US" dirty="0" smtClean="0"/>
              <a:t>-UI</a:t>
            </a:r>
            <a:endParaRPr lang="en-IN" dirty="0"/>
          </a:p>
        </p:txBody>
      </p:sp>
      <p:sp>
        <p:nvSpPr>
          <p:cNvPr id="3" name="Subtitle 2"/>
          <p:cNvSpPr>
            <a:spLocks noGrp="1"/>
          </p:cNvSpPr>
          <p:nvPr>
            <p:ph type="subTitle" idx="1"/>
          </p:nvPr>
        </p:nvSpPr>
        <p:spPr/>
        <p:txBody>
          <a:bodyPr/>
          <a:lstStyle/>
          <a:p>
            <a:r>
              <a:rPr lang="en-US" dirty="0" smtClean="0"/>
              <a:t>Project Structure</a:t>
            </a:r>
            <a:endParaRPr lang="en-IN" dirty="0"/>
          </a:p>
        </p:txBody>
      </p:sp>
    </p:spTree>
    <p:extLst>
      <p:ext uri="{BB962C8B-B14F-4D97-AF65-F5344CB8AC3E}">
        <p14:creationId xmlns:p14="http://schemas.microsoft.com/office/powerpoint/2010/main" val="8409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88900"/>
            <a:ext cx="12192000" cy="977900"/>
          </a:xfrm>
        </p:spPr>
        <p:txBody>
          <a:bodyPr>
            <a:normAutofit/>
          </a:bodyPr>
          <a:lstStyle/>
          <a:p>
            <a:r>
              <a:rPr lang="en-US" sz="2800" dirty="0" err="1" smtClean="0"/>
              <a:t>Package.json</a:t>
            </a:r>
            <a:r>
              <a:rPr lang="en-US" sz="2800" dirty="0" smtClean="0"/>
              <a:t>	-	Version number Explanation</a:t>
            </a:r>
            <a:endParaRPr lang="en-IN" sz="28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923972272"/>
              </p:ext>
            </p:extLst>
          </p:nvPr>
        </p:nvGraphicFramePr>
        <p:xfrm>
          <a:off x="1092200" y="873760"/>
          <a:ext cx="10185400" cy="5781037"/>
        </p:xfrm>
        <a:graphic>
          <a:graphicData uri="http://schemas.openxmlformats.org/drawingml/2006/table">
            <a:tbl>
              <a:tblPr firstRow="1" firstCol="1" bandRow="1">
                <a:tableStyleId>{5C22544A-7EE6-4342-B048-85BDC9FD1C3A}</a:tableStyleId>
              </a:tblPr>
              <a:tblGrid>
                <a:gridCol w="2492609"/>
                <a:gridCol w="7692791"/>
              </a:tblGrid>
              <a:tr h="290114">
                <a:tc>
                  <a:txBody>
                    <a:bodyPr/>
                    <a:lstStyle/>
                    <a:p>
                      <a:pPr>
                        <a:lnSpc>
                          <a:spcPct val="115000"/>
                        </a:lnSpc>
                        <a:spcAft>
                          <a:spcPts val="0"/>
                        </a:spcAft>
                      </a:pPr>
                      <a:r>
                        <a:rPr lang="en-IN" sz="1000" dirty="0">
                          <a:effectLst/>
                        </a:rPr>
                        <a:t>Version Number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c>
                  <a:txBody>
                    <a:bodyPr/>
                    <a:lstStyle/>
                    <a:p>
                      <a:pPr>
                        <a:lnSpc>
                          <a:spcPct val="115000"/>
                        </a:lnSpc>
                        <a:spcAft>
                          <a:spcPts val="0"/>
                        </a:spcAft>
                      </a:pPr>
                      <a:r>
                        <a:rPr lang="en-IN" sz="1000">
                          <a:effectLst/>
                        </a:rPr>
                        <a:t>Explanation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r>
              <a:tr h="566782">
                <a:tc>
                  <a:txBody>
                    <a:bodyPr/>
                    <a:lstStyle/>
                    <a:p>
                      <a:pPr>
                        <a:lnSpc>
                          <a:spcPct val="115000"/>
                        </a:lnSpc>
                        <a:spcAft>
                          <a:spcPts val="0"/>
                        </a:spcAft>
                      </a:pPr>
                      <a:r>
                        <a:rPr lang="en-IN" sz="1000">
                          <a:effectLst/>
                        </a:rPr>
                        <a:t>latest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c>
                  <a:txBody>
                    <a:bodyPr/>
                    <a:lstStyle/>
                    <a:p>
                      <a:pPr>
                        <a:lnSpc>
                          <a:spcPct val="115000"/>
                        </a:lnSpc>
                        <a:spcAft>
                          <a:spcPts val="0"/>
                        </a:spcAft>
                      </a:pPr>
                      <a:r>
                        <a:rPr lang="en-IN" sz="1000">
                          <a:effectLst/>
                        </a:rPr>
                        <a:t>Takes the latest version possible. Not the safest thing to use.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r>
              <a:tr h="290114">
                <a:tc>
                  <a:txBody>
                    <a:bodyPr/>
                    <a:lstStyle/>
                    <a:p>
                      <a:pPr>
                        <a:lnSpc>
                          <a:spcPct val="115000"/>
                        </a:lnSpc>
                        <a:spcAft>
                          <a:spcPts val="0"/>
                        </a:spcAft>
                      </a:pPr>
                      <a:r>
                        <a:rPr lang="en-IN" sz="1000">
                          <a:effectLst/>
                        </a:rPr>
                        <a:t>*, x</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c>
                  <a:txBody>
                    <a:bodyPr/>
                    <a:lstStyle/>
                    <a:p>
                      <a:pPr>
                        <a:lnSpc>
                          <a:spcPct val="115000"/>
                        </a:lnSpc>
                        <a:spcAft>
                          <a:spcPts val="0"/>
                        </a:spcAft>
                      </a:pPr>
                      <a:r>
                        <a:rPr lang="en-IN" sz="1000">
                          <a:effectLst/>
                        </a:rPr>
                        <a:t>Wildcards. Can be any version at all. Crazy stuff.</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r>
              <a:tr h="290114">
                <a:tc>
                  <a:txBody>
                    <a:bodyPr/>
                    <a:lstStyle/>
                    <a:p>
                      <a:pPr>
                        <a:lnSpc>
                          <a:spcPct val="115000"/>
                        </a:lnSpc>
                        <a:spcAft>
                          <a:spcPts val="0"/>
                        </a:spcAft>
                      </a:pPr>
                      <a:r>
                        <a:rPr lang="en-IN" sz="1000">
                          <a:effectLst/>
                        </a:rPr>
                        <a:t>4, 4.*, 4.x, ~4, ^4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c>
                  <a:txBody>
                    <a:bodyPr/>
                    <a:lstStyle/>
                    <a:p>
                      <a:pPr>
                        <a:lnSpc>
                          <a:spcPct val="115000"/>
                        </a:lnSpc>
                        <a:spcAft>
                          <a:spcPts val="0"/>
                        </a:spcAft>
                      </a:pPr>
                      <a:r>
                        <a:rPr lang="en-IN" sz="1000">
                          <a:effectLst/>
                        </a:rPr>
                        <a:t>Any version that starts with 4. Takes the latest.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r>
              <a:tr h="580225">
                <a:tc>
                  <a:txBody>
                    <a:bodyPr/>
                    <a:lstStyle/>
                    <a:p>
                      <a:pPr>
                        <a:lnSpc>
                          <a:spcPct val="115000"/>
                        </a:lnSpc>
                        <a:spcAft>
                          <a:spcPts val="0"/>
                        </a:spcAft>
                      </a:pPr>
                      <a:r>
                        <a:rPr lang="en-IN" sz="1000">
                          <a:effectLst/>
                        </a:rPr>
                        <a:t>&gt;4.8.5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c>
                  <a:txBody>
                    <a:bodyPr/>
                    <a:lstStyle/>
                    <a:p>
                      <a:pPr>
                        <a:lnSpc>
                          <a:spcPct val="115000"/>
                        </a:lnSpc>
                        <a:spcAft>
                          <a:spcPts val="0"/>
                        </a:spcAft>
                      </a:pPr>
                      <a:r>
                        <a:rPr lang="en-IN" sz="1000">
                          <a:effectLst/>
                        </a:rPr>
                        <a:t>Choose any version greater than a specific version. Could break your application.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r>
              <a:tr h="290114">
                <a:tc>
                  <a:txBody>
                    <a:bodyPr/>
                    <a:lstStyle/>
                    <a:p>
                      <a:pPr>
                        <a:lnSpc>
                          <a:spcPct val="115000"/>
                        </a:lnSpc>
                        <a:spcAft>
                          <a:spcPts val="0"/>
                        </a:spcAft>
                      </a:pPr>
                      <a:r>
                        <a:rPr lang="en-IN" sz="1000">
                          <a:effectLst/>
                        </a:rPr>
                        <a:t>&lt;4.8.5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c>
                  <a:txBody>
                    <a:bodyPr/>
                    <a:lstStyle/>
                    <a:p>
                      <a:pPr>
                        <a:lnSpc>
                          <a:spcPct val="115000"/>
                        </a:lnSpc>
                        <a:spcAft>
                          <a:spcPts val="0"/>
                        </a:spcAft>
                      </a:pPr>
                      <a:r>
                        <a:rPr lang="en-IN" sz="1000">
                          <a:effectLst/>
                        </a:rPr>
                        <a:t>Choose any version lower than a specific version.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r>
              <a:tr h="290114">
                <a:tc>
                  <a:txBody>
                    <a:bodyPr/>
                    <a:lstStyle/>
                    <a:p>
                      <a:pPr>
                        <a:lnSpc>
                          <a:spcPct val="115000"/>
                        </a:lnSpc>
                        <a:spcAft>
                          <a:spcPts val="0"/>
                        </a:spcAft>
                      </a:pPr>
                      <a:r>
                        <a:rPr lang="en-IN" sz="1000">
                          <a:effectLst/>
                        </a:rPr>
                        <a:t>&gt;=4.8.5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c>
                  <a:txBody>
                    <a:bodyPr/>
                    <a:lstStyle/>
                    <a:p>
                      <a:pPr>
                        <a:lnSpc>
                          <a:spcPct val="115000"/>
                        </a:lnSpc>
                        <a:spcAft>
                          <a:spcPts val="0"/>
                        </a:spcAft>
                      </a:pPr>
                      <a:r>
                        <a:rPr lang="en-IN" sz="1000">
                          <a:effectLst/>
                        </a:rPr>
                        <a:t>Anything greater than or equal to a specific version.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r>
              <a:tr h="290114">
                <a:tc>
                  <a:txBody>
                    <a:bodyPr/>
                    <a:lstStyle/>
                    <a:p>
                      <a:pPr>
                        <a:lnSpc>
                          <a:spcPct val="115000"/>
                        </a:lnSpc>
                        <a:spcAft>
                          <a:spcPts val="0"/>
                        </a:spcAft>
                      </a:pPr>
                      <a:r>
                        <a:rPr lang="en-IN" sz="1000">
                          <a:effectLst/>
                        </a:rPr>
                        <a:t>&lt;=4.8.5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c>
                  <a:txBody>
                    <a:bodyPr/>
                    <a:lstStyle/>
                    <a:p>
                      <a:pPr>
                        <a:lnSpc>
                          <a:spcPct val="115000"/>
                        </a:lnSpc>
                        <a:spcAft>
                          <a:spcPts val="0"/>
                        </a:spcAft>
                      </a:pPr>
                      <a:r>
                        <a:rPr lang="en-IN" sz="1000">
                          <a:effectLst/>
                        </a:rPr>
                        <a:t>Anything less than or equal to.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r>
              <a:tr h="580225">
                <a:tc>
                  <a:txBody>
                    <a:bodyPr/>
                    <a:lstStyle/>
                    <a:p>
                      <a:pPr>
                        <a:lnSpc>
                          <a:spcPct val="115000"/>
                        </a:lnSpc>
                        <a:spcAft>
                          <a:spcPts val="0"/>
                        </a:spcAft>
                      </a:pPr>
                      <a:r>
                        <a:rPr lang="en-IN" sz="1000">
                          <a:effectLst/>
                        </a:rPr>
                        <a:t>4.8.3 - 4.8.5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c>
                  <a:txBody>
                    <a:bodyPr/>
                    <a:lstStyle/>
                    <a:p>
                      <a:pPr>
                        <a:lnSpc>
                          <a:spcPct val="115000"/>
                        </a:lnSpc>
                        <a:spcAft>
                          <a:spcPts val="0"/>
                        </a:spcAft>
                      </a:pPr>
                      <a:r>
                        <a:rPr lang="en-IN" sz="1000">
                          <a:effectLst/>
                        </a:rPr>
                        <a:t>Anything within a range of versions. The equivalent of &gt;=4.8.3 and &lt;=4.8.5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r>
              <a:tr h="580225">
                <a:tc>
                  <a:txBody>
                    <a:bodyPr/>
                    <a:lstStyle/>
                    <a:p>
                      <a:pPr>
                        <a:lnSpc>
                          <a:spcPct val="115000"/>
                        </a:lnSpc>
                        <a:spcAft>
                          <a:spcPts val="0"/>
                        </a:spcAft>
                      </a:pPr>
                      <a:r>
                        <a:rPr lang="en-IN" sz="1000">
                          <a:effectLst/>
                        </a:rPr>
                        <a:t>~4.8.5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c>
                  <a:txBody>
                    <a:bodyPr/>
                    <a:lstStyle/>
                    <a:p>
                      <a:pPr>
                        <a:lnSpc>
                          <a:spcPct val="115000"/>
                        </a:lnSpc>
                        <a:spcAft>
                          <a:spcPts val="0"/>
                        </a:spcAft>
                      </a:pPr>
                      <a:r>
                        <a:rPr lang="en-IN" sz="1000">
                          <a:effectLst/>
                        </a:rPr>
                        <a:t>Any version “reasonably close to 4.8.5”. This will call use all versions up to, but less than 4.9.0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r>
              <a:tr h="290114">
                <a:tc>
                  <a:txBody>
                    <a:bodyPr/>
                    <a:lstStyle/>
                    <a:p>
                      <a:pPr>
                        <a:lnSpc>
                          <a:spcPct val="115000"/>
                        </a:lnSpc>
                        <a:spcAft>
                          <a:spcPts val="0"/>
                        </a:spcAft>
                      </a:pPr>
                      <a:r>
                        <a:rPr lang="en-IN" sz="1000">
                          <a:effectLst/>
                        </a:rPr>
                        <a:t>~4.8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c>
                  <a:txBody>
                    <a:bodyPr/>
                    <a:lstStyle/>
                    <a:p>
                      <a:pPr>
                        <a:lnSpc>
                          <a:spcPct val="115000"/>
                        </a:lnSpc>
                        <a:spcAft>
                          <a:spcPts val="0"/>
                        </a:spcAft>
                      </a:pPr>
                      <a:r>
                        <a:rPr lang="en-IN" sz="1000">
                          <a:effectLst/>
                        </a:rPr>
                        <a:t>Any version that starts with 4.8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r>
              <a:tr h="1152668">
                <a:tc>
                  <a:txBody>
                    <a:bodyPr/>
                    <a:lstStyle/>
                    <a:p>
                      <a:pPr>
                        <a:lnSpc>
                          <a:spcPct val="115000"/>
                        </a:lnSpc>
                        <a:spcAft>
                          <a:spcPts val="0"/>
                        </a:spcAft>
                      </a:pPr>
                      <a:r>
                        <a:rPr lang="en-IN" sz="1000">
                          <a:effectLst/>
                        </a:rPr>
                        <a:t>^4.8.5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c>
                  <a:txBody>
                    <a:bodyPr/>
                    <a:lstStyle/>
                    <a:p>
                      <a:pPr>
                        <a:lnSpc>
                          <a:spcPct val="115000"/>
                        </a:lnSpc>
                        <a:spcAft>
                          <a:spcPts val="0"/>
                        </a:spcAft>
                      </a:pPr>
                      <a:r>
                        <a:rPr lang="en-IN" sz="1000" dirty="0">
                          <a:effectLst/>
                        </a:rPr>
                        <a:t>Any version “compatible with 4.8.5”. This will call versions up to the next major version like 5.0.0. Could break your application if there are major differences in the next major version.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r>
              <a:tr h="290114">
                <a:tc>
                  <a:txBody>
                    <a:bodyPr/>
                    <a:lstStyle/>
                    <a:p>
                      <a:pPr>
                        <a:lnSpc>
                          <a:spcPct val="115000"/>
                        </a:lnSpc>
                        <a:spcAft>
                          <a:spcPts val="0"/>
                        </a:spcAft>
                      </a:pPr>
                      <a:r>
                        <a:rPr lang="en-IN" sz="1000">
                          <a:effectLst/>
                        </a:rPr>
                        <a:t>^1.2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c>
                  <a:txBody>
                    <a:bodyPr/>
                    <a:lstStyle/>
                    <a:p>
                      <a:pPr>
                        <a:lnSpc>
                          <a:spcPct val="115000"/>
                        </a:lnSpc>
                        <a:spcAft>
                          <a:spcPts val="0"/>
                        </a:spcAft>
                      </a:pPr>
                      <a:r>
                        <a:rPr lang="en-IN" sz="1000" dirty="0">
                          <a:effectLst/>
                        </a:rPr>
                        <a:t>Any version compatible with 1.2</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743" marR="61743" marT="0" marB="0"/>
                </a:tc>
              </a:tr>
            </a:tbl>
          </a:graphicData>
        </a:graphic>
      </p:graphicFrame>
    </p:spTree>
    <p:extLst>
      <p:ext uri="{BB962C8B-B14F-4D97-AF65-F5344CB8AC3E}">
        <p14:creationId xmlns:p14="http://schemas.microsoft.com/office/powerpoint/2010/main" val="67632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88900"/>
            <a:ext cx="12192000" cy="977900"/>
          </a:xfrm>
        </p:spPr>
        <p:txBody>
          <a:bodyPr>
            <a:normAutofit/>
          </a:bodyPr>
          <a:lstStyle/>
          <a:p>
            <a:r>
              <a:rPr lang="en-US" sz="2800" dirty="0" err="1" smtClean="0"/>
              <a:t>Package.json</a:t>
            </a:r>
            <a:r>
              <a:rPr lang="en-US" sz="2800" dirty="0" smtClean="0"/>
              <a:t>	-	Pack the dependencies Java script files</a:t>
            </a:r>
            <a:endParaRPr lang="en-IN" sz="2800" dirty="0"/>
          </a:p>
        </p:txBody>
      </p:sp>
      <p:pic>
        <p:nvPicPr>
          <p:cNvPr id="4" name="Content Placeholder 3"/>
          <p:cNvPicPr>
            <a:picLocks noGrp="1" noChangeAspect="1"/>
          </p:cNvPicPr>
          <p:nvPr>
            <p:ph idx="1"/>
          </p:nvPr>
        </p:nvPicPr>
        <p:blipFill>
          <a:blip r:embed="rId2"/>
          <a:stretch>
            <a:fillRect/>
          </a:stretch>
        </p:blipFill>
        <p:spPr>
          <a:xfrm>
            <a:off x="2834544" y="889000"/>
            <a:ext cx="5486848" cy="5702300"/>
          </a:xfrm>
          <a:prstGeom prst="rect">
            <a:avLst/>
          </a:prstGeom>
        </p:spPr>
      </p:pic>
    </p:spTree>
    <p:extLst>
      <p:ext uri="{BB962C8B-B14F-4D97-AF65-F5344CB8AC3E}">
        <p14:creationId xmlns:p14="http://schemas.microsoft.com/office/powerpoint/2010/main" val="284058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88900"/>
            <a:ext cx="12192000" cy="977900"/>
          </a:xfrm>
        </p:spPr>
        <p:txBody>
          <a:bodyPr>
            <a:normAutofit/>
          </a:bodyPr>
          <a:lstStyle/>
          <a:p>
            <a:r>
              <a:rPr lang="en-US" sz="2800" dirty="0" smtClean="0"/>
              <a:t>Server.js	</a:t>
            </a:r>
            <a:endParaRPr lang="en-IN" sz="2800" dirty="0"/>
          </a:p>
        </p:txBody>
      </p:sp>
      <p:sp>
        <p:nvSpPr>
          <p:cNvPr id="3" name="Content Placeholder 2"/>
          <p:cNvSpPr>
            <a:spLocks noGrp="1"/>
          </p:cNvSpPr>
          <p:nvPr>
            <p:ph idx="1"/>
          </p:nvPr>
        </p:nvSpPr>
        <p:spPr>
          <a:xfrm>
            <a:off x="836613" y="889000"/>
            <a:ext cx="9905998" cy="1358901"/>
          </a:xfrm>
        </p:spPr>
        <p:txBody>
          <a:bodyPr/>
          <a:lstStyle/>
          <a:p>
            <a:r>
              <a:rPr lang="en-US" dirty="0" smtClean="0"/>
              <a:t>Initiate port no and start server</a:t>
            </a:r>
          </a:p>
          <a:p>
            <a:r>
              <a:rPr lang="en-US" dirty="0" smtClean="0"/>
              <a:t>Route Configuration for web service</a:t>
            </a:r>
          </a:p>
          <a:p>
            <a:r>
              <a:rPr lang="en-US" dirty="0" smtClean="0"/>
              <a:t>Configure Authenticate verification</a:t>
            </a:r>
            <a:endParaRPr lang="en-IN" dirty="0"/>
          </a:p>
        </p:txBody>
      </p:sp>
    </p:spTree>
    <p:extLst>
      <p:ext uri="{BB962C8B-B14F-4D97-AF65-F5344CB8AC3E}">
        <p14:creationId xmlns:p14="http://schemas.microsoft.com/office/powerpoint/2010/main" val="3653343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876300"/>
          </a:xfrm>
        </p:spPr>
        <p:txBody>
          <a:bodyPr>
            <a:normAutofit/>
          </a:bodyPr>
          <a:lstStyle/>
          <a:p>
            <a:r>
              <a:rPr lang="en-IN" sz="2800" dirty="0" err="1" smtClean="0">
                <a:effectLst/>
              </a:rPr>
              <a:t>Tsd.json</a:t>
            </a:r>
            <a:r>
              <a:rPr lang="en-IN" sz="2800" dirty="0">
                <a:effectLst/>
              </a:rPr>
              <a:t>	</a:t>
            </a:r>
            <a:r>
              <a:rPr lang="en-IN" sz="2800" dirty="0" smtClean="0">
                <a:effectLst/>
              </a:rPr>
              <a:t>-	</a:t>
            </a:r>
            <a:r>
              <a:rPr lang="en-IN" sz="2800" dirty="0" err="1" smtClean="0">
                <a:effectLst/>
              </a:rPr>
              <a:t>TypeScript</a:t>
            </a:r>
            <a:r>
              <a:rPr lang="en-IN" sz="2800" dirty="0" smtClean="0">
                <a:effectLst/>
              </a:rPr>
              <a:t> </a:t>
            </a:r>
            <a:r>
              <a:rPr lang="en-IN" sz="2800" dirty="0">
                <a:effectLst/>
              </a:rPr>
              <a:t>Definition manager for </a:t>
            </a:r>
            <a:r>
              <a:rPr lang="en-IN" sz="2800" dirty="0" err="1">
                <a:effectLst/>
              </a:rPr>
              <a:t>DefinitelyTyped</a:t>
            </a:r>
            <a:endParaRPr lang="en-IN" sz="2800" dirty="0"/>
          </a:p>
        </p:txBody>
      </p:sp>
      <p:pic>
        <p:nvPicPr>
          <p:cNvPr id="4" name="Content Placeholder 3"/>
          <p:cNvPicPr>
            <a:picLocks noGrp="1" noChangeAspect="1"/>
          </p:cNvPicPr>
          <p:nvPr>
            <p:ph idx="1"/>
          </p:nvPr>
        </p:nvPicPr>
        <p:blipFill>
          <a:blip r:embed="rId2"/>
          <a:stretch>
            <a:fillRect/>
          </a:stretch>
        </p:blipFill>
        <p:spPr>
          <a:xfrm>
            <a:off x="2598840" y="1168401"/>
            <a:ext cx="6813753" cy="5397500"/>
          </a:xfrm>
          <a:prstGeom prst="rect">
            <a:avLst/>
          </a:prstGeom>
        </p:spPr>
      </p:pic>
    </p:spTree>
    <p:extLst>
      <p:ext uri="{BB962C8B-B14F-4D97-AF65-F5344CB8AC3E}">
        <p14:creationId xmlns:p14="http://schemas.microsoft.com/office/powerpoint/2010/main" val="360029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905998" cy="1905000"/>
          </a:xfrm>
        </p:spPr>
        <p:txBody>
          <a:bodyPr/>
          <a:lstStyle/>
          <a:p>
            <a:r>
              <a:rPr lang="en-US" dirty="0" smtClean="0"/>
              <a:t>Webpack.config.js	-	Package Manager</a:t>
            </a:r>
            <a:endParaRPr lang="en-IN" dirty="0"/>
          </a:p>
        </p:txBody>
      </p:sp>
      <p:pic>
        <p:nvPicPr>
          <p:cNvPr id="4" name="Content Placeholder 3"/>
          <p:cNvPicPr>
            <a:picLocks noGrp="1" noChangeAspect="1"/>
          </p:cNvPicPr>
          <p:nvPr>
            <p:ph idx="1"/>
          </p:nvPr>
        </p:nvPicPr>
        <p:blipFill>
          <a:blip r:embed="rId2"/>
          <a:stretch>
            <a:fillRect/>
          </a:stretch>
        </p:blipFill>
        <p:spPr>
          <a:xfrm>
            <a:off x="468532" y="1155700"/>
            <a:ext cx="11609360" cy="5184909"/>
          </a:xfrm>
          <a:prstGeom prst="rect">
            <a:avLst/>
          </a:prstGeom>
        </p:spPr>
      </p:pic>
    </p:spTree>
    <p:extLst>
      <p:ext uri="{BB962C8B-B14F-4D97-AF65-F5344CB8AC3E}">
        <p14:creationId xmlns:p14="http://schemas.microsoft.com/office/powerpoint/2010/main" val="334204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13" y="-533400"/>
            <a:ext cx="9905998" cy="1905000"/>
          </a:xfrm>
        </p:spPr>
        <p:txBody>
          <a:bodyPr/>
          <a:lstStyle/>
          <a:p>
            <a:r>
              <a:rPr lang="en-US" dirty="0" smtClean="0"/>
              <a:t>Index.html		-	Entry Page</a:t>
            </a:r>
            <a:endParaRPr lang="en-IN" dirty="0"/>
          </a:p>
        </p:txBody>
      </p:sp>
      <p:pic>
        <p:nvPicPr>
          <p:cNvPr id="7" name="Content Placeholder 6"/>
          <p:cNvPicPr>
            <a:picLocks noGrp="1" noChangeAspect="1"/>
          </p:cNvPicPr>
          <p:nvPr>
            <p:ph idx="1"/>
          </p:nvPr>
        </p:nvPicPr>
        <p:blipFill>
          <a:blip r:embed="rId2"/>
          <a:stretch>
            <a:fillRect/>
          </a:stretch>
        </p:blipFill>
        <p:spPr>
          <a:xfrm>
            <a:off x="2041182" y="1016000"/>
            <a:ext cx="8261693" cy="4622800"/>
          </a:xfrm>
          <a:prstGeom prst="rect">
            <a:avLst/>
          </a:prstGeom>
        </p:spPr>
      </p:pic>
    </p:spTree>
    <p:extLst>
      <p:ext uri="{BB962C8B-B14F-4D97-AF65-F5344CB8AC3E}">
        <p14:creationId xmlns:p14="http://schemas.microsoft.com/office/powerpoint/2010/main" val="3739174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3" y="-266700"/>
            <a:ext cx="9905998" cy="1905000"/>
          </a:xfrm>
        </p:spPr>
        <p:txBody>
          <a:bodyPr/>
          <a:lstStyle/>
          <a:p>
            <a:r>
              <a:rPr lang="en-US" dirty="0" err="1" smtClean="0"/>
              <a:t>Index.ts</a:t>
            </a:r>
            <a:r>
              <a:rPr lang="en-US" dirty="0" smtClean="0"/>
              <a:t>	-	Main module</a:t>
            </a:r>
            <a:endParaRPr lang="en-IN" dirty="0"/>
          </a:p>
        </p:txBody>
      </p:sp>
      <p:sp>
        <p:nvSpPr>
          <p:cNvPr id="3" name="Content Placeholder 2"/>
          <p:cNvSpPr>
            <a:spLocks noGrp="1"/>
          </p:cNvSpPr>
          <p:nvPr>
            <p:ph idx="1"/>
          </p:nvPr>
        </p:nvSpPr>
        <p:spPr>
          <a:xfrm>
            <a:off x="925513" y="1054099"/>
            <a:ext cx="9905998" cy="3124201"/>
          </a:xfrm>
        </p:spPr>
        <p:txBody>
          <a:bodyPr/>
          <a:lstStyle/>
          <a:p>
            <a:r>
              <a:rPr lang="en-IN" dirty="0"/>
              <a:t> </a:t>
            </a:r>
            <a:r>
              <a:rPr lang="en-IN" dirty="0" smtClean="0"/>
              <a:t>Main </a:t>
            </a:r>
            <a:r>
              <a:rPr lang="en-IN" dirty="0"/>
              <a:t>app module set here.</a:t>
            </a:r>
          </a:p>
          <a:p>
            <a:r>
              <a:rPr lang="en-IN" dirty="0"/>
              <a:t> </a:t>
            </a:r>
            <a:r>
              <a:rPr lang="en-IN" dirty="0" smtClean="0"/>
              <a:t>And </a:t>
            </a:r>
            <a:r>
              <a:rPr lang="en-IN" dirty="0"/>
              <a:t>main module extents support modules and all sub modules</a:t>
            </a:r>
          </a:p>
          <a:p>
            <a:r>
              <a:rPr lang="en-IN" dirty="0"/>
              <a:t> </a:t>
            </a:r>
            <a:r>
              <a:rPr lang="en-IN" dirty="0" err="1" smtClean="0"/>
              <a:t>config</a:t>
            </a:r>
            <a:r>
              <a:rPr lang="en-IN" dirty="0" smtClean="0"/>
              <a:t> </a:t>
            </a:r>
            <a:r>
              <a:rPr lang="en-IN" dirty="0"/>
              <a:t>the headers values and disable the warnings</a:t>
            </a:r>
          </a:p>
          <a:p>
            <a:r>
              <a:rPr lang="en-IN" dirty="0"/>
              <a:t> </a:t>
            </a:r>
            <a:r>
              <a:rPr lang="en-IN" dirty="0" smtClean="0"/>
              <a:t>bootstrap </a:t>
            </a:r>
            <a:r>
              <a:rPr lang="en-IN" dirty="0"/>
              <a:t>the app module</a:t>
            </a:r>
          </a:p>
        </p:txBody>
      </p:sp>
    </p:spTree>
    <p:extLst>
      <p:ext uri="{BB962C8B-B14F-4D97-AF65-F5344CB8AC3E}">
        <p14:creationId xmlns:p14="http://schemas.microsoft.com/office/powerpoint/2010/main" val="1702380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8000"/>
            <a:ext cx="9905998" cy="1905000"/>
          </a:xfrm>
        </p:spPr>
        <p:txBody>
          <a:bodyPr/>
          <a:lstStyle/>
          <a:p>
            <a:r>
              <a:rPr lang="en-US" dirty="0" smtClean="0"/>
              <a:t>Layout</a:t>
            </a:r>
            <a:endParaRPr lang="en-IN" dirty="0"/>
          </a:p>
        </p:txBody>
      </p:sp>
      <p:pic>
        <p:nvPicPr>
          <p:cNvPr id="6" name="Content Placeholder 5"/>
          <p:cNvPicPr>
            <a:picLocks noGrp="1" noChangeAspect="1"/>
          </p:cNvPicPr>
          <p:nvPr>
            <p:ph idx="1"/>
          </p:nvPr>
        </p:nvPicPr>
        <p:blipFill>
          <a:blip r:embed="rId2"/>
          <a:stretch>
            <a:fillRect/>
          </a:stretch>
        </p:blipFill>
        <p:spPr>
          <a:xfrm>
            <a:off x="3263900" y="804536"/>
            <a:ext cx="5129621" cy="5786764"/>
          </a:xfrm>
          <a:prstGeom prst="rect">
            <a:avLst/>
          </a:prstGeom>
        </p:spPr>
      </p:pic>
    </p:spTree>
    <p:extLst>
      <p:ext uri="{BB962C8B-B14F-4D97-AF65-F5344CB8AC3E}">
        <p14:creationId xmlns:p14="http://schemas.microsoft.com/office/powerpoint/2010/main" val="1913812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419100"/>
            <a:ext cx="9905998" cy="1905000"/>
          </a:xfrm>
        </p:spPr>
        <p:txBody>
          <a:bodyPr/>
          <a:lstStyle/>
          <a:p>
            <a:r>
              <a:rPr lang="en-US" dirty="0" smtClean="0"/>
              <a:t>Workspace setup</a:t>
            </a:r>
            <a:endParaRPr lang="en-IN" dirty="0"/>
          </a:p>
        </p:txBody>
      </p:sp>
      <p:sp>
        <p:nvSpPr>
          <p:cNvPr id="3" name="Content Placeholder 2"/>
          <p:cNvSpPr>
            <a:spLocks noGrp="1"/>
          </p:cNvSpPr>
          <p:nvPr>
            <p:ph idx="1"/>
          </p:nvPr>
        </p:nvSpPr>
        <p:spPr>
          <a:xfrm>
            <a:off x="1092200" y="1104900"/>
            <a:ext cx="9955211" cy="4686301"/>
          </a:xfrm>
        </p:spPr>
        <p:txBody>
          <a:bodyPr>
            <a:normAutofit/>
          </a:bodyPr>
          <a:lstStyle/>
          <a:p>
            <a:r>
              <a:rPr lang="en-US" dirty="0" smtClean="0"/>
              <a:t>node-v6.9.5-x64      </a:t>
            </a:r>
          </a:p>
          <a:p>
            <a:r>
              <a:rPr lang="en-IN" dirty="0"/>
              <a:t>DataViz-UI&gt;</a:t>
            </a:r>
            <a:r>
              <a:rPr lang="en-IN" dirty="0" err="1"/>
              <a:t>tsd</a:t>
            </a:r>
            <a:r>
              <a:rPr lang="en-IN" dirty="0"/>
              <a:t> install </a:t>
            </a:r>
            <a:endParaRPr lang="en-IN" dirty="0" smtClean="0"/>
          </a:p>
          <a:p>
            <a:pPr marL="0" indent="0">
              <a:buNone/>
            </a:pPr>
            <a:endParaRPr lang="en-IN" dirty="0"/>
          </a:p>
          <a:p>
            <a:r>
              <a:rPr lang="en-IN" dirty="0"/>
              <a:t>DataViz-UI&gt;</a:t>
            </a:r>
            <a:r>
              <a:rPr lang="en-IN" dirty="0" err="1"/>
              <a:t>npm</a:t>
            </a:r>
            <a:r>
              <a:rPr lang="en-IN" dirty="0"/>
              <a:t> install</a:t>
            </a:r>
          </a:p>
          <a:p>
            <a:r>
              <a:rPr lang="en-IN" dirty="0"/>
              <a:t>DataViz-UI&gt;</a:t>
            </a:r>
            <a:r>
              <a:rPr lang="en-IN" dirty="0" err="1"/>
              <a:t>npm</a:t>
            </a:r>
            <a:r>
              <a:rPr lang="en-IN" dirty="0"/>
              <a:t> install angularjs@1.5.8</a:t>
            </a:r>
          </a:p>
          <a:p>
            <a:r>
              <a:rPr lang="en-IN" dirty="0"/>
              <a:t>DataViz-UI&gt;</a:t>
            </a:r>
            <a:r>
              <a:rPr lang="en-IN" dirty="0" err="1"/>
              <a:t>npm</a:t>
            </a:r>
            <a:r>
              <a:rPr lang="en-IN" dirty="0"/>
              <a:t> install gulp --save</a:t>
            </a:r>
          </a:p>
          <a:p>
            <a:r>
              <a:rPr lang="en-IN" dirty="0"/>
              <a:t>DataViz-UI&gt;</a:t>
            </a:r>
            <a:r>
              <a:rPr lang="en-IN" dirty="0" err="1"/>
              <a:t>npm</a:t>
            </a:r>
            <a:r>
              <a:rPr lang="en-IN" dirty="0"/>
              <a:t> install </a:t>
            </a:r>
            <a:r>
              <a:rPr lang="en-IN" dirty="0" err="1" smtClean="0"/>
              <a:t>api</a:t>
            </a:r>
            <a:r>
              <a:rPr lang="en-IN" dirty="0" smtClean="0"/>
              <a:t>-rest-client</a:t>
            </a:r>
          </a:p>
          <a:p>
            <a:pPr marL="0" indent="0">
              <a:buNone/>
            </a:pPr>
            <a:endParaRPr lang="en-IN" dirty="0"/>
          </a:p>
          <a:p>
            <a:r>
              <a:rPr lang="en-IN" dirty="0"/>
              <a:t>DataViz-UI&gt;gulp build</a:t>
            </a:r>
          </a:p>
          <a:p>
            <a:r>
              <a:rPr lang="en-IN" dirty="0"/>
              <a:t>DataViz-UI&gt;gulp </a:t>
            </a:r>
            <a:r>
              <a:rPr lang="en-IN" dirty="0" err="1"/>
              <a:t>npmstart</a:t>
            </a:r>
            <a:endParaRPr lang="en-IN" dirty="0"/>
          </a:p>
          <a:p>
            <a:endParaRPr lang="en-IN" dirty="0"/>
          </a:p>
        </p:txBody>
      </p:sp>
    </p:spTree>
    <p:extLst>
      <p:ext uri="{BB962C8B-B14F-4D97-AF65-F5344CB8AC3E}">
        <p14:creationId xmlns:p14="http://schemas.microsoft.com/office/powerpoint/2010/main" val="407906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13" y="0"/>
            <a:ext cx="9905998" cy="1117600"/>
          </a:xfrm>
        </p:spPr>
        <p:txBody>
          <a:bodyPr/>
          <a:lstStyle/>
          <a:p>
            <a:r>
              <a:rPr lang="en-US" dirty="0" smtClean="0"/>
              <a:t>Introduction</a:t>
            </a:r>
            <a:endParaRPr lang="en-IN" dirty="0"/>
          </a:p>
        </p:txBody>
      </p:sp>
      <p:sp>
        <p:nvSpPr>
          <p:cNvPr id="3" name="Content Placeholder 2"/>
          <p:cNvSpPr>
            <a:spLocks noGrp="1"/>
          </p:cNvSpPr>
          <p:nvPr>
            <p:ph idx="1"/>
          </p:nvPr>
        </p:nvSpPr>
        <p:spPr>
          <a:xfrm>
            <a:off x="1141413" y="1358900"/>
            <a:ext cx="9905998" cy="5270499"/>
          </a:xfrm>
        </p:spPr>
        <p:txBody>
          <a:bodyPr>
            <a:normAutofit/>
          </a:bodyPr>
          <a:lstStyle/>
          <a:p>
            <a:pPr>
              <a:buFont typeface="Courier New" panose="02070309020205020404" pitchFamily="49" charset="0"/>
              <a:buChar char="o"/>
            </a:pPr>
            <a:r>
              <a:rPr lang="en-IN" dirty="0">
                <a:effectLst/>
              </a:rPr>
              <a:t>component-based project architecture</a:t>
            </a:r>
            <a:endParaRPr lang="en-IN" dirty="0"/>
          </a:p>
          <a:p>
            <a:pPr>
              <a:buFont typeface="Courier New" panose="02070309020205020404" pitchFamily="49" charset="0"/>
              <a:buChar char="o"/>
            </a:pPr>
            <a:r>
              <a:rPr lang="en-IN" dirty="0"/>
              <a:t>Project folder structure creation based on features</a:t>
            </a:r>
          </a:p>
          <a:p>
            <a:pPr>
              <a:buFont typeface="Courier New" panose="02070309020205020404" pitchFamily="49" charset="0"/>
              <a:buChar char="o"/>
            </a:pPr>
            <a:r>
              <a:rPr lang="en-IN" dirty="0"/>
              <a:t>Every feature folder have </a:t>
            </a:r>
          </a:p>
          <a:p>
            <a:pPr lvl="1">
              <a:buFont typeface="Courier New" panose="02070309020205020404" pitchFamily="49" charset="0"/>
              <a:buChar char="o"/>
            </a:pPr>
            <a:r>
              <a:rPr lang="en-IN" dirty="0"/>
              <a:t>components folder</a:t>
            </a:r>
          </a:p>
          <a:p>
            <a:pPr lvl="1">
              <a:buFont typeface="Courier New" panose="02070309020205020404" pitchFamily="49" charset="0"/>
              <a:buChar char="o"/>
            </a:pPr>
            <a:r>
              <a:rPr lang="en-IN" dirty="0"/>
              <a:t>Index .</a:t>
            </a:r>
            <a:r>
              <a:rPr lang="en-IN" dirty="0" err="1"/>
              <a:t>ts</a:t>
            </a:r>
            <a:endParaRPr lang="en-IN" dirty="0"/>
          </a:p>
          <a:p>
            <a:pPr>
              <a:buFont typeface="Courier New" panose="02070309020205020404" pitchFamily="49" charset="0"/>
              <a:buChar char="o"/>
            </a:pPr>
            <a:r>
              <a:rPr lang="en-US" dirty="0" err="1"/>
              <a:t>Index.ts</a:t>
            </a:r>
            <a:r>
              <a:rPr lang="en-US" dirty="0"/>
              <a:t> file define the Sub Module.</a:t>
            </a:r>
            <a:endParaRPr lang="en-IN" dirty="0"/>
          </a:p>
          <a:p>
            <a:pPr>
              <a:buFont typeface="Courier New" panose="02070309020205020404" pitchFamily="49" charset="0"/>
              <a:buChar char="o"/>
            </a:pPr>
            <a:r>
              <a:rPr lang="en-IN" dirty="0"/>
              <a:t>Every components folder have sub feature folders.</a:t>
            </a:r>
          </a:p>
          <a:p>
            <a:pPr>
              <a:buFont typeface="Courier New" panose="02070309020205020404" pitchFamily="49" charset="0"/>
              <a:buChar char="o"/>
            </a:pPr>
            <a:r>
              <a:rPr lang="en-IN" dirty="0"/>
              <a:t>Every sub features folder have 2 files </a:t>
            </a:r>
          </a:p>
          <a:p>
            <a:pPr lvl="1">
              <a:buFont typeface="Courier New" panose="02070309020205020404" pitchFamily="49" charset="0"/>
              <a:buChar char="o"/>
            </a:pPr>
            <a:r>
              <a:rPr lang="en-IN" dirty="0"/>
              <a:t>component definition file(</a:t>
            </a:r>
            <a:r>
              <a:rPr lang="en-IN" dirty="0" err="1"/>
              <a:t>SubFeatureName.component.ts</a:t>
            </a:r>
            <a:r>
              <a:rPr lang="en-IN" dirty="0"/>
              <a:t>) </a:t>
            </a:r>
          </a:p>
          <a:p>
            <a:pPr lvl="1">
              <a:buFont typeface="Courier New" panose="02070309020205020404" pitchFamily="49" charset="0"/>
              <a:buChar char="o"/>
            </a:pPr>
            <a:r>
              <a:rPr lang="en-IN" dirty="0"/>
              <a:t>template file(SubFeatureName.html</a:t>
            </a:r>
            <a:r>
              <a:rPr lang="en-IN" dirty="0" smtClean="0"/>
              <a:t>)</a:t>
            </a:r>
            <a:endParaRPr lang="en-IN" dirty="0" smtClean="0">
              <a:effectLst/>
            </a:endParaRPr>
          </a:p>
          <a:p>
            <a:pPr>
              <a:buFont typeface="Courier New" panose="02070309020205020404" pitchFamily="49" charset="0"/>
              <a:buChar char="o"/>
            </a:pPr>
            <a:r>
              <a:rPr lang="en-US" dirty="0" smtClean="0">
                <a:effectLst/>
              </a:rPr>
              <a:t>Charts &amp; Girds used to data visualization for </a:t>
            </a:r>
            <a:r>
              <a:rPr lang="en-US" dirty="0">
                <a:effectLst/>
              </a:rPr>
              <a:t>Equipment details </a:t>
            </a:r>
            <a:r>
              <a:rPr lang="en-US" dirty="0" smtClean="0">
                <a:effectLst/>
              </a:rPr>
              <a:t>.</a:t>
            </a:r>
          </a:p>
          <a:p>
            <a:pPr>
              <a:buFont typeface="Courier New" panose="02070309020205020404" pitchFamily="49" charset="0"/>
              <a:buChar char="o"/>
            </a:pPr>
            <a:r>
              <a:rPr lang="en-US" dirty="0" smtClean="0">
                <a:effectLst/>
              </a:rPr>
              <a:t>Maps shows last reported Equipment location.</a:t>
            </a:r>
            <a:endParaRPr lang="en-IN" dirty="0" smtClean="0">
              <a:effectLst/>
            </a:endParaRPr>
          </a:p>
          <a:p>
            <a:pPr lvl="1">
              <a:buFont typeface="Courier New" panose="02070309020205020404" pitchFamily="49" charset="0"/>
              <a:buChar char="o"/>
            </a:pPr>
            <a:endParaRPr lang="en-IN" dirty="0"/>
          </a:p>
        </p:txBody>
      </p:sp>
    </p:spTree>
    <p:extLst>
      <p:ext uri="{BB962C8B-B14F-4D97-AF65-F5344CB8AC3E}">
        <p14:creationId xmlns:p14="http://schemas.microsoft.com/office/powerpoint/2010/main" val="204818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513" y="0"/>
            <a:ext cx="9905998" cy="1905000"/>
          </a:xfrm>
        </p:spPr>
        <p:txBody>
          <a:bodyPr/>
          <a:lstStyle/>
          <a:p>
            <a:r>
              <a:rPr lang="en-IN" sz="2400" dirty="0"/>
              <a:t>Project Folder structure creation based by features</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3175000" y="1443101"/>
            <a:ext cx="5308600" cy="5066004"/>
          </a:xfrm>
          <a:prstGeom prst="rect">
            <a:avLst/>
          </a:prstGeom>
        </p:spPr>
      </p:pic>
    </p:spTree>
    <p:extLst>
      <p:ext uri="{BB962C8B-B14F-4D97-AF65-F5344CB8AC3E}">
        <p14:creationId xmlns:p14="http://schemas.microsoft.com/office/powerpoint/2010/main" val="368659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 y="-477889"/>
            <a:ext cx="11241087" cy="1905000"/>
          </a:xfrm>
        </p:spPr>
        <p:txBody>
          <a:bodyPr>
            <a:normAutofit/>
          </a:bodyPr>
          <a:lstStyle/>
          <a:p>
            <a:r>
              <a:rPr lang="en-IN" sz="2400" dirty="0"/>
              <a:t>Every feature folder have </a:t>
            </a:r>
            <a:r>
              <a:rPr lang="en-IN" sz="2400" dirty="0" smtClean="0"/>
              <a:t>components</a:t>
            </a:r>
            <a:r>
              <a:rPr lang="en-IN" sz="2400" dirty="0"/>
              <a:t> </a:t>
            </a:r>
            <a:r>
              <a:rPr lang="en-IN" sz="2400" dirty="0" smtClean="0"/>
              <a:t>folder </a:t>
            </a:r>
            <a:r>
              <a:rPr lang="en-IN" sz="2400" dirty="0"/>
              <a:t>and </a:t>
            </a:r>
            <a:r>
              <a:rPr lang="en-IN" sz="2400" dirty="0" err="1" smtClean="0"/>
              <a:t>index.ts</a:t>
            </a:r>
            <a:endParaRPr lang="en-IN" sz="2400" dirty="0"/>
          </a:p>
        </p:txBody>
      </p:sp>
      <p:pic>
        <p:nvPicPr>
          <p:cNvPr id="4" name="Content Placeholder 3"/>
          <p:cNvPicPr>
            <a:picLocks noGrp="1" noChangeAspect="1"/>
          </p:cNvPicPr>
          <p:nvPr>
            <p:ph idx="1"/>
          </p:nvPr>
        </p:nvPicPr>
        <p:blipFill>
          <a:blip r:embed="rId2"/>
          <a:stretch>
            <a:fillRect/>
          </a:stretch>
        </p:blipFill>
        <p:spPr>
          <a:xfrm>
            <a:off x="4127501" y="1427111"/>
            <a:ext cx="2802056" cy="5037402"/>
          </a:xfrm>
          <a:prstGeom prst="rect">
            <a:avLst/>
          </a:prstGeom>
        </p:spPr>
      </p:pic>
    </p:spTree>
    <p:extLst>
      <p:ext uri="{BB962C8B-B14F-4D97-AF65-F5344CB8AC3E}">
        <p14:creationId xmlns:p14="http://schemas.microsoft.com/office/powerpoint/2010/main" val="36136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9905998" cy="1905000"/>
          </a:xfrm>
        </p:spPr>
        <p:txBody>
          <a:bodyPr>
            <a:normAutofit/>
          </a:bodyPr>
          <a:lstStyle/>
          <a:p>
            <a:r>
              <a:rPr lang="en-US" sz="2400" dirty="0" err="1" smtClean="0"/>
              <a:t>Index.ts</a:t>
            </a:r>
            <a:r>
              <a:rPr lang="en-US" sz="2400" dirty="0" smtClean="0"/>
              <a:t> </a:t>
            </a:r>
            <a:r>
              <a:rPr lang="en-US" sz="2400" dirty="0"/>
              <a:t>file define the Sub Module.</a:t>
            </a:r>
            <a:r>
              <a:rPr lang="en-IN" sz="2400" dirty="0"/>
              <a:t/>
            </a:r>
            <a:br>
              <a:rPr lang="en-IN" sz="2400" dirty="0"/>
            </a:br>
            <a:endParaRPr lang="en-IN" sz="2400" dirty="0"/>
          </a:p>
        </p:txBody>
      </p:sp>
      <p:pic>
        <p:nvPicPr>
          <p:cNvPr id="4" name="Picture 3"/>
          <p:cNvPicPr>
            <a:picLocks noChangeAspect="1"/>
          </p:cNvPicPr>
          <p:nvPr/>
        </p:nvPicPr>
        <p:blipFill>
          <a:blip r:embed="rId2"/>
          <a:stretch>
            <a:fillRect/>
          </a:stretch>
        </p:blipFill>
        <p:spPr>
          <a:xfrm>
            <a:off x="1346200" y="1204825"/>
            <a:ext cx="9182098" cy="5405474"/>
          </a:xfrm>
          <a:prstGeom prst="rect">
            <a:avLst/>
          </a:prstGeom>
        </p:spPr>
      </p:pic>
    </p:spTree>
    <p:extLst>
      <p:ext uri="{BB962C8B-B14F-4D97-AF65-F5344CB8AC3E}">
        <p14:creationId xmlns:p14="http://schemas.microsoft.com/office/powerpoint/2010/main" val="152407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5998" cy="1905000"/>
          </a:xfrm>
        </p:spPr>
        <p:txBody>
          <a:bodyPr/>
          <a:lstStyle/>
          <a:p>
            <a:r>
              <a:rPr lang="en-IN" sz="2400" dirty="0"/>
              <a:t>Every components folder have sub feature folder.</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3162300" y="952500"/>
            <a:ext cx="5599299" cy="5879265"/>
          </a:xfrm>
          <a:prstGeom prst="rect">
            <a:avLst/>
          </a:prstGeom>
        </p:spPr>
      </p:pic>
    </p:spTree>
    <p:extLst>
      <p:ext uri="{BB962C8B-B14F-4D97-AF65-F5344CB8AC3E}">
        <p14:creationId xmlns:p14="http://schemas.microsoft.com/office/powerpoint/2010/main" val="318317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38000" cy="1384300"/>
          </a:xfrm>
        </p:spPr>
        <p:txBody>
          <a:bodyPr>
            <a:normAutofit fontScale="90000"/>
          </a:bodyPr>
          <a:lstStyle/>
          <a:p>
            <a:r>
              <a:rPr lang="en-IN" sz="2200" dirty="0"/>
              <a:t>Every sub features folder have 2 files </a:t>
            </a:r>
            <a:br>
              <a:rPr lang="en-IN" sz="2200" dirty="0"/>
            </a:br>
            <a:r>
              <a:rPr lang="en-IN" sz="2200" dirty="0"/>
              <a:t>       </a:t>
            </a:r>
            <a:r>
              <a:rPr lang="en-IN" sz="2200" dirty="0" smtClean="0"/>
              <a:t>	 </a:t>
            </a:r>
            <a:r>
              <a:rPr lang="en-IN" sz="1800" dirty="0" err="1"/>
              <a:t>i</a:t>
            </a:r>
            <a:r>
              <a:rPr lang="en-IN" sz="1800" dirty="0"/>
              <a:t>)  component definition </a:t>
            </a:r>
            <a:r>
              <a:rPr lang="en-IN" sz="1800" dirty="0" smtClean="0"/>
              <a:t>file(</a:t>
            </a:r>
            <a:r>
              <a:rPr lang="en-IN" sz="1800" dirty="0" err="1" smtClean="0"/>
              <a:t>subfeature_name.component.ts</a:t>
            </a:r>
            <a:r>
              <a:rPr lang="en-IN" sz="1800" dirty="0" smtClean="0"/>
              <a:t>)</a:t>
            </a:r>
            <a:br>
              <a:rPr lang="en-IN" sz="1800" dirty="0" smtClean="0"/>
            </a:br>
            <a:r>
              <a:rPr lang="en-IN" sz="1800" dirty="0" smtClean="0"/>
              <a:t>    		 </a:t>
            </a:r>
            <a:r>
              <a:rPr lang="en-IN" sz="1800" dirty="0"/>
              <a:t>ii)  template file(subfeature_name.html)</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3251200" y="1166283"/>
            <a:ext cx="4268788" cy="5691717"/>
          </a:xfrm>
          <a:prstGeom prst="rect">
            <a:avLst/>
          </a:prstGeom>
        </p:spPr>
      </p:pic>
    </p:spTree>
    <p:extLst>
      <p:ext uri="{BB962C8B-B14F-4D97-AF65-F5344CB8AC3E}">
        <p14:creationId xmlns:p14="http://schemas.microsoft.com/office/powerpoint/2010/main" val="247044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gulpfile.js		-	task Manager</a:t>
            </a:r>
            <a:r>
              <a:rPr lang="en-IN" dirty="0"/>
              <a:t/>
            </a:r>
            <a:br>
              <a:rPr lang="en-IN" dirty="0"/>
            </a:br>
            <a:endParaRPr lang="en-IN" dirty="0"/>
          </a:p>
        </p:txBody>
      </p:sp>
      <p:sp>
        <p:nvSpPr>
          <p:cNvPr id="3" name="Content Placeholder 2"/>
          <p:cNvSpPr>
            <a:spLocks noGrp="1"/>
          </p:cNvSpPr>
          <p:nvPr>
            <p:ph idx="1"/>
          </p:nvPr>
        </p:nvSpPr>
        <p:spPr>
          <a:xfrm>
            <a:off x="1141413" y="1930399"/>
            <a:ext cx="9905998" cy="3124201"/>
          </a:xfrm>
        </p:spPr>
        <p:txBody>
          <a:bodyPr/>
          <a:lstStyle/>
          <a:p>
            <a:r>
              <a:rPr lang="en-US" dirty="0"/>
              <a:t>We can write any task </a:t>
            </a:r>
            <a:r>
              <a:rPr lang="en-US" dirty="0" smtClean="0"/>
              <a:t>script. For example</a:t>
            </a:r>
            <a:endParaRPr lang="en-IN" dirty="0"/>
          </a:p>
          <a:p>
            <a:pPr lvl="1"/>
            <a:r>
              <a:rPr lang="en-US" dirty="0" smtClean="0"/>
              <a:t>Build</a:t>
            </a:r>
          </a:p>
          <a:p>
            <a:pPr lvl="1"/>
            <a:r>
              <a:rPr lang="en-US" dirty="0" smtClean="0"/>
              <a:t>Type script to </a:t>
            </a:r>
            <a:r>
              <a:rPr lang="en-US" dirty="0" err="1" smtClean="0"/>
              <a:t>Javascript</a:t>
            </a:r>
            <a:endParaRPr lang="en-US" dirty="0" smtClean="0"/>
          </a:p>
          <a:p>
            <a:pPr lvl="1"/>
            <a:r>
              <a:rPr lang="en-US" dirty="0" err="1" smtClean="0"/>
              <a:t>Scss</a:t>
            </a:r>
            <a:r>
              <a:rPr lang="en-US" dirty="0" smtClean="0"/>
              <a:t> to </a:t>
            </a:r>
            <a:r>
              <a:rPr lang="en-US" dirty="0" err="1" smtClean="0"/>
              <a:t>Css</a:t>
            </a:r>
            <a:endParaRPr lang="en-US" dirty="0" smtClean="0"/>
          </a:p>
        </p:txBody>
      </p:sp>
    </p:spTree>
    <p:extLst>
      <p:ext uri="{BB962C8B-B14F-4D97-AF65-F5344CB8AC3E}">
        <p14:creationId xmlns:p14="http://schemas.microsoft.com/office/powerpoint/2010/main" val="207263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88900"/>
            <a:ext cx="12192000" cy="977900"/>
          </a:xfrm>
        </p:spPr>
        <p:txBody>
          <a:bodyPr>
            <a:normAutofit/>
          </a:bodyPr>
          <a:lstStyle/>
          <a:p>
            <a:r>
              <a:rPr lang="en-US" sz="2800" dirty="0" err="1" smtClean="0"/>
              <a:t>Package.json</a:t>
            </a:r>
            <a:r>
              <a:rPr lang="en-US" sz="2800" dirty="0" smtClean="0"/>
              <a:t>	-	Pack the dependencies Java script files</a:t>
            </a:r>
            <a:endParaRPr lang="en-IN" sz="2800" dirty="0"/>
          </a:p>
        </p:txBody>
      </p:sp>
      <p:sp>
        <p:nvSpPr>
          <p:cNvPr id="3" name="Content Placeholder 2"/>
          <p:cNvSpPr>
            <a:spLocks noGrp="1"/>
          </p:cNvSpPr>
          <p:nvPr>
            <p:ph idx="1"/>
          </p:nvPr>
        </p:nvSpPr>
        <p:spPr>
          <a:xfrm>
            <a:off x="442913" y="889000"/>
            <a:ext cx="9905998" cy="3124201"/>
          </a:xfrm>
        </p:spPr>
        <p:txBody>
          <a:bodyPr>
            <a:normAutofit fontScale="92500" lnSpcReduction="20000"/>
          </a:bodyPr>
          <a:lstStyle/>
          <a:p>
            <a:r>
              <a:rPr lang="en-IN" dirty="0">
                <a:effectLst/>
              </a:rPr>
              <a:t>It serves as documentation for what packages your project depends on.</a:t>
            </a:r>
          </a:p>
          <a:p>
            <a:r>
              <a:rPr lang="en-IN" dirty="0">
                <a:effectLst/>
              </a:rPr>
              <a:t>It allows you to specify the versions of a package that your project can use using </a:t>
            </a:r>
            <a:r>
              <a:rPr lang="en-IN" dirty="0">
                <a:effectLst/>
                <a:hlinkClick r:id="rId2"/>
              </a:rPr>
              <a:t>semantic versioning rules</a:t>
            </a:r>
            <a:r>
              <a:rPr lang="en-IN" dirty="0">
                <a:effectLst/>
              </a:rPr>
              <a:t>.</a:t>
            </a:r>
          </a:p>
          <a:p>
            <a:r>
              <a:rPr lang="en-IN" dirty="0">
                <a:effectLst/>
              </a:rPr>
              <a:t>Makes your build </a:t>
            </a:r>
            <a:r>
              <a:rPr lang="en-IN" dirty="0" err="1">
                <a:effectLst/>
              </a:rPr>
              <a:t>reproducable</a:t>
            </a:r>
            <a:r>
              <a:rPr lang="en-IN" dirty="0">
                <a:effectLst/>
              </a:rPr>
              <a:t> which means that its </a:t>
            </a:r>
            <a:r>
              <a:rPr lang="en-IN" i="1" dirty="0">
                <a:effectLst/>
              </a:rPr>
              <a:t>way</a:t>
            </a:r>
            <a:r>
              <a:rPr lang="en-IN" dirty="0">
                <a:effectLst/>
              </a:rPr>
              <a:t> easier to share with other developers.</a:t>
            </a:r>
          </a:p>
          <a:p>
            <a:r>
              <a:rPr lang="en-IN" dirty="0" smtClean="0"/>
              <a:t>To </a:t>
            </a:r>
            <a:r>
              <a:rPr lang="en-IN" dirty="0"/>
              <a:t>add an entry to your </a:t>
            </a:r>
            <a:r>
              <a:rPr lang="en-IN" dirty="0" err="1"/>
              <a:t>package.json's</a:t>
            </a:r>
            <a:r>
              <a:rPr lang="en-IN" dirty="0"/>
              <a:t> dependencies:</a:t>
            </a:r>
          </a:p>
          <a:p>
            <a:pPr marL="0" indent="0">
              <a:buNone/>
            </a:pPr>
            <a:r>
              <a:rPr lang="en-IN" dirty="0" smtClean="0"/>
              <a:t>			</a:t>
            </a:r>
            <a:r>
              <a:rPr lang="en-IN" dirty="0" err="1" smtClean="0">
                <a:solidFill>
                  <a:schemeClr val="accent5">
                    <a:lumMod val="60000"/>
                    <a:lumOff val="40000"/>
                  </a:schemeClr>
                </a:solidFill>
              </a:rPr>
              <a:t>npm</a:t>
            </a:r>
            <a:r>
              <a:rPr lang="en-IN" dirty="0" smtClean="0">
                <a:solidFill>
                  <a:schemeClr val="accent5">
                    <a:lumMod val="60000"/>
                    <a:lumOff val="40000"/>
                  </a:schemeClr>
                </a:solidFill>
              </a:rPr>
              <a:t> </a:t>
            </a:r>
            <a:r>
              <a:rPr lang="en-IN" dirty="0">
                <a:solidFill>
                  <a:schemeClr val="accent5">
                    <a:lumMod val="60000"/>
                    <a:lumOff val="40000"/>
                  </a:schemeClr>
                </a:solidFill>
              </a:rPr>
              <a:t>install &lt;</a:t>
            </a:r>
            <a:r>
              <a:rPr lang="en-IN" dirty="0" err="1">
                <a:solidFill>
                  <a:schemeClr val="accent5">
                    <a:lumMod val="60000"/>
                    <a:lumOff val="40000"/>
                  </a:schemeClr>
                </a:solidFill>
              </a:rPr>
              <a:t>package_name</a:t>
            </a:r>
            <a:r>
              <a:rPr lang="en-IN" dirty="0">
                <a:solidFill>
                  <a:schemeClr val="accent5">
                    <a:lumMod val="60000"/>
                    <a:lumOff val="40000"/>
                  </a:schemeClr>
                </a:solidFill>
              </a:rPr>
              <a:t>&gt; --save</a:t>
            </a:r>
          </a:p>
          <a:p>
            <a:r>
              <a:rPr lang="en-IN" dirty="0"/>
              <a:t>To add an entry to your </a:t>
            </a:r>
            <a:r>
              <a:rPr lang="en-IN" dirty="0" err="1"/>
              <a:t>package.json's</a:t>
            </a:r>
            <a:r>
              <a:rPr lang="en-IN" dirty="0"/>
              <a:t> </a:t>
            </a:r>
            <a:r>
              <a:rPr lang="en-IN" dirty="0" err="1" smtClean="0"/>
              <a:t>devDependencies</a:t>
            </a:r>
            <a:r>
              <a:rPr lang="en-IN" dirty="0" smtClean="0"/>
              <a:t>:</a:t>
            </a:r>
          </a:p>
          <a:p>
            <a:pPr marL="0" indent="0">
              <a:buNone/>
            </a:pPr>
            <a:r>
              <a:rPr lang="en-IN" dirty="0" smtClean="0"/>
              <a:t>			</a:t>
            </a:r>
            <a:r>
              <a:rPr lang="en-IN" dirty="0" err="1" smtClean="0">
                <a:solidFill>
                  <a:schemeClr val="accent5">
                    <a:lumMod val="60000"/>
                    <a:lumOff val="40000"/>
                  </a:schemeClr>
                </a:solidFill>
              </a:rPr>
              <a:t>npm</a:t>
            </a:r>
            <a:r>
              <a:rPr lang="en-IN" dirty="0" smtClean="0">
                <a:solidFill>
                  <a:schemeClr val="accent5">
                    <a:lumMod val="60000"/>
                    <a:lumOff val="40000"/>
                  </a:schemeClr>
                </a:solidFill>
              </a:rPr>
              <a:t> install &lt;</a:t>
            </a:r>
            <a:r>
              <a:rPr lang="en-IN" dirty="0" err="1" smtClean="0">
                <a:solidFill>
                  <a:schemeClr val="accent5">
                    <a:lumMod val="60000"/>
                    <a:lumOff val="40000"/>
                  </a:schemeClr>
                </a:solidFill>
              </a:rPr>
              <a:t>package_name</a:t>
            </a:r>
            <a:r>
              <a:rPr lang="en-IN" dirty="0" smtClean="0">
                <a:solidFill>
                  <a:schemeClr val="accent5">
                    <a:lumMod val="60000"/>
                    <a:lumOff val="40000"/>
                  </a:schemeClr>
                </a:solidFill>
              </a:rPr>
              <a:t>&gt; --save-</a:t>
            </a:r>
            <a:r>
              <a:rPr lang="en-IN" dirty="0" err="1" smtClean="0">
                <a:solidFill>
                  <a:schemeClr val="accent5">
                    <a:lumMod val="60000"/>
                    <a:lumOff val="40000"/>
                  </a:schemeClr>
                </a:solidFill>
              </a:rPr>
              <a:t>dev</a:t>
            </a:r>
            <a:endParaRPr lang="en-IN" dirty="0">
              <a:solidFill>
                <a:schemeClr val="accent5">
                  <a:lumMod val="60000"/>
                  <a:lumOff val="40000"/>
                </a:schemeClr>
              </a:solidFill>
            </a:endParaRPr>
          </a:p>
        </p:txBody>
      </p:sp>
    </p:spTree>
    <p:extLst>
      <p:ext uri="{BB962C8B-B14F-4D97-AF65-F5344CB8AC3E}">
        <p14:creationId xmlns:p14="http://schemas.microsoft.com/office/powerpoint/2010/main" val="3798397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TM03457485[[fn=Mesh]]</Template>
  <TotalTime>856</TotalTime>
  <Words>424</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Courier New</vt:lpstr>
      <vt:lpstr>Times New Roman</vt:lpstr>
      <vt:lpstr>Mesh</vt:lpstr>
      <vt:lpstr>DataVIZ-UI</vt:lpstr>
      <vt:lpstr>Introduction</vt:lpstr>
      <vt:lpstr>Project Folder structure creation based by features </vt:lpstr>
      <vt:lpstr>Every feature folder have components folder and index.ts</vt:lpstr>
      <vt:lpstr>Index.ts file define the Sub Module. </vt:lpstr>
      <vt:lpstr>Every components folder have sub feature folder. </vt:lpstr>
      <vt:lpstr>Every sub features folder have 2 files           i)  component definition file(subfeature_name.component.ts)        ii)  template file(subfeature_name.html) </vt:lpstr>
      <vt:lpstr>gulpfile.js  - task Manager </vt:lpstr>
      <vt:lpstr>Package.json - Pack the dependencies Java script files</vt:lpstr>
      <vt:lpstr>Package.json - Version number Explanation</vt:lpstr>
      <vt:lpstr>Package.json - Pack the dependencies Java script files</vt:lpstr>
      <vt:lpstr>Server.js </vt:lpstr>
      <vt:lpstr>Tsd.json - TypeScript Definition manager for DefinitelyTyped</vt:lpstr>
      <vt:lpstr>Webpack.config.js - Package Manager</vt:lpstr>
      <vt:lpstr>Index.html  - Entry Page</vt:lpstr>
      <vt:lpstr>Index.ts - Main module</vt:lpstr>
      <vt:lpstr>Layout</vt:lpstr>
      <vt:lpstr>Workspace setup</vt:lpstr>
    </vt:vector>
  </TitlesOfParts>
  <Company>Caterpillar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DataVIZ-UI</dc:title>
  <dc:creator>dhandr2</dc:creator>
  <cp:lastModifiedBy>dhandr2</cp:lastModifiedBy>
  <cp:revision>29</cp:revision>
  <dcterms:created xsi:type="dcterms:W3CDTF">2017-02-21T08:13:11Z</dcterms:created>
  <dcterms:modified xsi:type="dcterms:W3CDTF">2017-02-27T14:15:45Z</dcterms:modified>
</cp:coreProperties>
</file>