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4" r:id="rId6"/>
    <p:sldId id="261" r:id="rId7"/>
    <p:sldId id="262" r:id="rId8"/>
    <p:sldId id="260" r:id="rId9"/>
    <p:sldId id="263" r:id="rId10"/>
    <p:sldId id="265" r:id="rId11"/>
    <p:sldId id="266" r:id="rId12"/>
    <p:sldId id="270"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234" y="12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55105660-10E9-455B-B5DA-8F177669F58E}" type="datetimeFigureOut">
              <a:rPr lang="en-US" smtClean="0"/>
              <a:t>3/27/2017</a:t>
            </a:fld>
            <a:endParaRPr lang="en-IN"/>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IN"/>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82CC1D02-B085-40DB-A4C1-537E721E6FB8}"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transition>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5105660-10E9-455B-B5DA-8F177669F58E}" type="datetimeFigureOut">
              <a:rPr lang="en-US" smtClean="0"/>
              <a:t>3/27/2017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CC1D02-B085-40DB-A4C1-537E721E6FB8}" type="slidenum">
              <a:rPr lang="en-IN" smtClean="0"/>
              <a:t>‹#›</a:t>
            </a:fld>
            <a:endParaRPr lang="en-IN"/>
          </a:p>
        </p:txBody>
      </p:sp>
    </p:spTree>
  </p:cSld>
  <p:clrMapOvr>
    <a:masterClrMapping/>
  </p:clrMapOvr>
  <p:transition>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5105660-10E9-455B-B5DA-8F177669F58E}" type="datetimeFigureOut">
              <a:rPr lang="en-US" smtClean="0"/>
              <a:t>3/27/2017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CC1D02-B085-40DB-A4C1-537E721E6FB8}" type="slidenum">
              <a:rPr lang="en-IN" smtClean="0"/>
              <a:t>‹#›</a:t>
            </a:fld>
            <a:endParaRPr lang="en-IN"/>
          </a:p>
        </p:txBody>
      </p:sp>
    </p:spTree>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55105660-10E9-455B-B5DA-8F177669F58E}" type="datetimeFigureOut">
              <a:rPr lang="en-US" smtClean="0"/>
              <a:t>3/27/2017</a:t>
            </a:fld>
            <a:endParaRPr lang="en-IN"/>
          </a:p>
        </p:txBody>
      </p:sp>
      <p:sp>
        <p:nvSpPr>
          <p:cNvPr id="9" name="Slide Number Placeholder 8"/>
          <p:cNvSpPr>
            <a:spLocks noGrp="1"/>
          </p:cNvSpPr>
          <p:nvPr>
            <p:ph type="sldNum" sz="quarter" idx="15"/>
          </p:nvPr>
        </p:nvSpPr>
        <p:spPr/>
        <p:txBody>
          <a:bodyPr rtlCol="0"/>
          <a:lstStyle/>
          <a:p>
            <a:fld id="{82CC1D02-B085-40DB-A4C1-537E721E6FB8}" type="slidenum">
              <a:rPr lang="en-IN" smtClean="0"/>
              <a:t>‹#›</a:t>
            </a:fld>
            <a:endParaRPr lang="en-IN"/>
          </a:p>
        </p:txBody>
      </p:sp>
      <p:sp>
        <p:nvSpPr>
          <p:cNvPr id="10" name="Footer Placeholder 9"/>
          <p:cNvSpPr>
            <a:spLocks noGrp="1"/>
          </p:cNvSpPr>
          <p:nvPr>
            <p:ph type="ftr" sz="quarter" idx="16"/>
          </p:nvPr>
        </p:nvSpPr>
        <p:spPr/>
        <p:txBody>
          <a:bodyPr rtlCol="0"/>
          <a:lstStyle/>
          <a:p>
            <a:endParaRPr lang="en-IN"/>
          </a:p>
        </p:txBody>
      </p:sp>
    </p:spTree>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55105660-10E9-455B-B5DA-8F177669F58E}" type="datetimeFigureOut">
              <a:rPr lang="en-US" smtClean="0"/>
              <a:t>3/27/2017</a:t>
            </a:fld>
            <a:endParaRPr lang="en-IN"/>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IN"/>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82CC1D02-B085-40DB-A4C1-537E721E6FB8}"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transition>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5105660-10E9-455B-B5DA-8F177669F58E}" type="datetimeFigureOut">
              <a:rPr lang="en-US" smtClean="0"/>
              <a:t>3/27/2017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CC1D02-B085-40DB-A4C1-537E721E6FB8}" type="slidenum">
              <a:rPr lang="en-IN" smtClean="0"/>
              <a:t>‹#›</a:t>
            </a:fld>
            <a:endParaRPr lang="en-IN"/>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55105660-10E9-455B-B5DA-8F177669F58E}" type="datetimeFigureOut">
              <a:rPr lang="en-US" smtClean="0"/>
              <a:t>3/27/2017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2CC1D02-B085-40DB-A4C1-537E721E6FB8}" type="slidenum">
              <a:rPr lang="en-IN" smtClean="0"/>
              <a:t>‹#›</a:t>
            </a:fld>
            <a:endParaRPr lang="en-IN"/>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transition>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55105660-10E9-455B-B5DA-8F177669F58E}" type="datetimeFigureOut">
              <a:rPr lang="en-US" smtClean="0"/>
              <a:t>3/27/2017</a:t>
            </a:fld>
            <a:endParaRPr lang="en-IN"/>
          </a:p>
        </p:txBody>
      </p:sp>
      <p:sp>
        <p:nvSpPr>
          <p:cNvPr id="7" name="Slide Number Placeholder 6"/>
          <p:cNvSpPr>
            <a:spLocks noGrp="1"/>
          </p:cNvSpPr>
          <p:nvPr>
            <p:ph type="sldNum" sz="quarter" idx="11"/>
          </p:nvPr>
        </p:nvSpPr>
        <p:spPr/>
        <p:txBody>
          <a:bodyPr rtlCol="0"/>
          <a:lstStyle/>
          <a:p>
            <a:fld id="{82CC1D02-B085-40DB-A4C1-537E721E6FB8}" type="slidenum">
              <a:rPr lang="en-IN" smtClean="0"/>
              <a:t>‹#›</a:t>
            </a:fld>
            <a:endParaRPr lang="en-IN"/>
          </a:p>
        </p:txBody>
      </p:sp>
      <p:sp>
        <p:nvSpPr>
          <p:cNvPr id="8" name="Footer Placeholder 7"/>
          <p:cNvSpPr>
            <a:spLocks noGrp="1"/>
          </p:cNvSpPr>
          <p:nvPr>
            <p:ph type="ftr" sz="quarter" idx="12"/>
          </p:nvPr>
        </p:nvSpPr>
        <p:spPr/>
        <p:txBody>
          <a:bodyPr rtlCol="0"/>
          <a:lstStyle/>
          <a:p>
            <a:endParaRPr lang="en-IN"/>
          </a:p>
        </p:txBody>
      </p:sp>
    </p:spTree>
  </p:cSld>
  <p:clrMapOvr>
    <a:masterClrMapping/>
  </p:clrMapOvr>
  <p:transition>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105660-10E9-455B-B5DA-8F177669F58E}" type="datetimeFigureOut">
              <a:rPr lang="en-US" smtClean="0"/>
              <a:t>3/27/2017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2CC1D02-B085-40DB-A4C1-537E721E6FB8}" type="slidenum">
              <a:rPr lang="en-IN" smtClean="0"/>
              <a:t>‹#›</a:t>
            </a:fld>
            <a:endParaRPr lang="en-IN"/>
          </a:p>
        </p:txBody>
      </p:sp>
    </p:spTree>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55105660-10E9-455B-B5DA-8F177669F58E}" type="datetimeFigureOut">
              <a:rPr lang="en-US" smtClean="0"/>
              <a:t>3/27/2017</a:t>
            </a:fld>
            <a:endParaRPr lang="en-IN"/>
          </a:p>
        </p:txBody>
      </p:sp>
      <p:sp>
        <p:nvSpPr>
          <p:cNvPr id="22" name="Slide Number Placeholder 21"/>
          <p:cNvSpPr>
            <a:spLocks noGrp="1"/>
          </p:cNvSpPr>
          <p:nvPr>
            <p:ph type="sldNum" sz="quarter" idx="15"/>
          </p:nvPr>
        </p:nvSpPr>
        <p:spPr/>
        <p:txBody>
          <a:bodyPr rtlCol="0"/>
          <a:lstStyle/>
          <a:p>
            <a:fld id="{82CC1D02-B085-40DB-A4C1-537E721E6FB8}" type="slidenum">
              <a:rPr lang="en-IN" smtClean="0"/>
              <a:t>‹#›</a:t>
            </a:fld>
            <a:endParaRPr lang="en-IN"/>
          </a:p>
        </p:txBody>
      </p:sp>
      <p:sp>
        <p:nvSpPr>
          <p:cNvPr id="23" name="Footer Placeholder 22"/>
          <p:cNvSpPr>
            <a:spLocks noGrp="1"/>
          </p:cNvSpPr>
          <p:nvPr>
            <p:ph type="ftr" sz="quarter" idx="16"/>
          </p:nvPr>
        </p:nvSpPr>
        <p:spPr/>
        <p:txBody>
          <a:bodyPr rtlCol="0"/>
          <a:lstStyle/>
          <a:p>
            <a:endParaRPr lang="en-IN"/>
          </a:p>
        </p:txBody>
      </p:sp>
    </p:spTree>
  </p:cSld>
  <p:clrMapOvr>
    <a:overrideClrMapping bg1="lt1" tx1="dk1" bg2="lt2" tx2="dk2" accent1="accent1" accent2="accent2" accent3="accent3" accent4="accent4" accent5="accent5" accent6="accent6" hlink="hlink" folHlink="folHlink"/>
  </p:clrMapOvr>
  <p:transition>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55105660-10E9-455B-B5DA-8F177669F58E}" type="datetimeFigureOut">
              <a:rPr lang="en-US" smtClean="0"/>
              <a:t>3/27/2017</a:t>
            </a:fld>
            <a:endParaRPr lang="en-IN"/>
          </a:p>
        </p:txBody>
      </p:sp>
      <p:sp>
        <p:nvSpPr>
          <p:cNvPr id="18" name="Slide Number Placeholder 17"/>
          <p:cNvSpPr>
            <a:spLocks noGrp="1"/>
          </p:cNvSpPr>
          <p:nvPr>
            <p:ph type="sldNum" sz="quarter" idx="11"/>
          </p:nvPr>
        </p:nvSpPr>
        <p:spPr/>
        <p:txBody>
          <a:bodyPr rtlCol="0"/>
          <a:lstStyle/>
          <a:p>
            <a:fld id="{82CC1D02-B085-40DB-A4C1-537E721E6FB8}" type="slidenum">
              <a:rPr lang="en-IN" smtClean="0"/>
              <a:t>‹#›</a:t>
            </a:fld>
            <a:endParaRPr lang="en-IN"/>
          </a:p>
        </p:txBody>
      </p:sp>
      <p:sp>
        <p:nvSpPr>
          <p:cNvPr id="21" name="Footer Placeholder 20"/>
          <p:cNvSpPr>
            <a:spLocks noGrp="1"/>
          </p:cNvSpPr>
          <p:nvPr>
            <p:ph type="ftr" sz="quarter" idx="12"/>
          </p:nvPr>
        </p:nvSpPr>
        <p:spPr/>
        <p:txBody>
          <a:bodyPr rtlCol="0"/>
          <a:lstStyle/>
          <a:p>
            <a:endParaRPr lang="en-IN"/>
          </a:p>
        </p:txBody>
      </p:sp>
    </p:spTree>
  </p:cSld>
  <p:clrMapOvr>
    <a:masterClrMapping/>
  </p:clrMapOvr>
  <p:transition>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55105660-10E9-455B-B5DA-8F177669F58E}" type="datetimeFigureOut">
              <a:rPr lang="en-US" smtClean="0"/>
              <a:t>3/27/2017</a:t>
            </a:fld>
            <a:endParaRPr lang="en-IN"/>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IN"/>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82CC1D02-B085-40DB-A4C1-537E721E6FB8}"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ransition>
    <p:wipe/>
  </p:transition>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karma-runner.github.io/0.13/index.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docs.angularjs.org/api/ndMock"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jasmine.github.io/2.0/introduction.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000" b="1" i="1" dirty="0" smtClean="0">
                <a:latin typeface="Algerian" pitchFamily="82" charset="0"/>
              </a:rPr>
              <a:t>UNIT TESTING</a:t>
            </a:r>
            <a:endParaRPr lang="en-IN" sz="6000" b="1" i="1" dirty="0">
              <a:latin typeface="Algerian" pitchFamily="82" charset="0"/>
            </a:endParaRPr>
          </a:p>
        </p:txBody>
      </p:sp>
    </p:spTree>
  </p:cSld>
  <p:clrMapOvr>
    <a:masterClrMapping/>
  </p:clrMapOvr>
  <p:transition>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Karma</a:t>
            </a:r>
            <a:endParaRPr lang="en-IN" dirty="0"/>
          </a:p>
        </p:txBody>
      </p:sp>
      <p:sp>
        <p:nvSpPr>
          <p:cNvPr id="3" name="Content Placeholder 2"/>
          <p:cNvSpPr>
            <a:spLocks noGrp="1"/>
          </p:cNvSpPr>
          <p:nvPr>
            <p:ph sz="quarter" idx="1"/>
          </p:nvPr>
        </p:nvSpPr>
        <p:spPr/>
        <p:txBody>
          <a:bodyPr>
            <a:normAutofit fontScale="85000" lnSpcReduction="20000"/>
          </a:bodyPr>
          <a:lstStyle/>
          <a:p>
            <a:pPr>
              <a:spcAft>
                <a:spcPts val="1200"/>
              </a:spcAft>
            </a:pPr>
            <a:r>
              <a:rPr lang="en-US" dirty="0" smtClean="0"/>
              <a:t>Karma is test runner created by the Angular </a:t>
            </a:r>
            <a:r>
              <a:rPr lang="en-US" dirty="0" err="1" smtClean="0"/>
              <a:t>js</a:t>
            </a:r>
            <a:r>
              <a:rPr lang="en-US" dirty="0" smtClean="0"/>
              <a:t> team.</a:t>
            </a:r>
          </a:p>
          <a:p>
            <a:pPr>
              <a:spcAft>
                <a:spcPts val="1200"/>
              </a:spcAft>
            </a:pPr>
            <a:r>
              <a:rPr lang="en-US" dirty="0" smtClean="0"/>
              <a:t>Karma provides helpful tools that make it easier to us to call our jasmine tests while we are writing code.</a:t>
            </a:r>
          </a:p>
          <a:p>
            <a:pPr>
              <a:spcAft>
                <a:spcPts val="1200"/>
              </a:spcAft>
            </a:pPr>
            <a:r>
              <a:rPr lang="en-US" dirty="0" smtClean="0"/>
              <a:t>It is </a:t>
            </a:r>
            <a:r>
              <a:rPr lang="en-US" dirty="0" err="1" smtClean="0"/>
              <a:t>Javascript</a:t>
            </a:r>
            <a:r>
              <a:rPr lang="en-US" dirty="0" smtClean="0"/>
              <a:t> command line tool that can be used in </a:t>
            </a:r>
            <a:r>
              <a:rPr lang="en-US" dirty="0" err="1" smtClean="0"/>
              <a:t>webserver</a:t>
            </a:r>
            <a:r>
              <a:rPr lang="en-US" dirty="0" smtClean="0"/>
              <a:t> which loads the application source code and executes your tests.</a:t>
            </a:r>
          </a:p>
          <a:p>
            <a:pPr>
              <a:spcAft>
                <a:spcPts val="1200"/>
              </a:spcAft>
            </a:pPr>
            <a:r>
              <a:rPr lang="en-US" dirty="0" smtClean="0"/>
              <a:t>It can be configured to run against various browsers .</a:t>
            </a:r>
          </a:p>
          <a:p>
            <a:pPr>
              <a:spcAft>
                <a:spcPts val="1200"/>
              </a:spcAft>
            </a:pPr>
            <a:r>
              <a:rPr lang="en-US" dirty="0" smtClean="0"/>
              <a:t>It is executed on the command line and will display the results of your tests on the command line once they run in the browser.</a:t>
            </a:r>
          </a:p>
          <a:p>
            <a:pPr>
              <a:spcAft>
                <a:spcPts val="1200"/>
              </a:spcAft>
            </a:pPr>
            <a:r>
              <a:rPr lang="en-US" dirty="0" smtClean="0"/>
              <a:t>It is a node </a:t>
            </a:r>
            <a:r>
              <a:rPr lang="en-US" dirty="0" err="1" smtClean="0"/>
              <a:t>js</a:t>
            </a:r>
            <a:r>
              <a:rPr lang="en-US" dirty="0" smtClean="0"/>
              <a:t> application, and should be installed through </a:t>
            </a:r>
            <a:r>
              <a:rPr lang="en-US" dirty="0" err="1" smtClean="0"/>
              <a:t>npm</a:t>
            </a:r>
            <a:endParaRPr lang="en-US" dirty="0" smtClean="0"/>
          </a:p>
          <a:p>
            <a:pPr algn="ctr">
              <a:spcAft>
                <a:spcPts val="1200"/>
              </a:spcAft>
              <a:buNone/>
            </a:pPr>
            <a:r>
              <a:rPr lang="en-US" dirty="0" smtClean="0">
                <a:hlinkClick r:id="rId2"/>
              </a:rPr>
              <a:t>https://karma-runner.github.io/0.13/index.html</a:t>
            </a:r>
            <a:endParaRPr lang="en-US" dirty="0" smtClean="0"/>
          </a:p>
        </p:txBody>
      </p:sp>
    </p:spTree>
  </p:cSld>
  <p:clrMapOvr>
    <a:masterClrMapping/>
  </p:clrMapOvr>
  <p:transition>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ngMock</a:t>
            </a:r>
            <a:endParaRPr lang="en-IN" dirty="0"/>
          </a:p>
        </p:txBody>
      </p:sp>
      <p:sp>
        <p:nvSpPr>
          <p:cNvPr id="3" name="Content Placeholder 2"/>
          <p:cNvSpPr>
            <a:spLocks noGrp="1"/>
          </p:cNvSpPr>
          <p:nvPr>
            <p:ph sz="quarter" idx="1"/>
          </p:nvPr>
        </p:nvSpPr>
        <p:spPr/>
        <p:txBody>
          <a:bodyPr>
            <a:normAutofit/>
          </a:bodyPr>
          <a:lstStyle/>
          <a:p>
            <a:r>
              <a:rPr lang="en-US" dirty="0" err="1" smtClean="0"/>
              <a:t>ngMock</a:t>
            </a:r>
            <a:r>
              <a:rPr lang="en-US" dirty="0" smtClean="0"/>
              <a:t> provides support to inject and mock Angular services into unit tests.</a:t>
            </a:r>
          </a:p>
          <a:p>
            <a:r>
              <a:rPr lang="en-US" dirty="0" smtClean="0"/>
              <a:t>The </a:t>
            </a:r>
            <a:r>
              <a:rPr lang="en-US" dirty="0" err="1" smtClean="0"/>
              <a:t>ngMock</a:t>
            </a:r>
            <a:r>
              <a:rPr lang="en-US" dirty="0" smtClean="0"/>
              <a:t> also extends various core </a:t>
            </a:r>
            <a:r>
              <a:rPr lang="en-US" dirty="0" err="1" smtClean="0"/>
              <a:t>ng</a:t>
            </a:r>
            <a:r>
              <a:rPr lang="en-US" dirty="0" smtClean="0"/>
              <a:t> services such that they can be inspected and controlled in a synchronous manner with in test code.</a:t>
            </a:r>
          </a:p>
          <a:p>
            <a:r>
              <a:rPr lang="en-US" dirty="0" smtClean="0"/>
              <a:t>The </a:t>
            </a:r>
            <a:r>
              <a:rPr lang="en-US" dirty="0" err="1" smtClean="0"/>
              <a:t>ngMock</a:t>
            </a:r>
            <a:r>
              <a:rPr lang="en-US" dirty="0" smtClean="0"/>
              <a:t> module is in the namespace </a:t>
            </a:r>
            <a:r>
              <a:rPr lang="en-US" dirty="0" err="1" smtClean="0"/>
              <a:t>angular.mock</a:t>
            </a:r>
            <a:endParaRPr lang="en-US" dirty="0" smtClean="0"/>
          </a:p>
          <a:p>
            <a:pPr algn="ctr">
              <a:spcAft>
                <a:spcPts val="2400"/>
              </a:spcAft>
              <a:buNone/>
            </a:pPr>
            <a:r>
              <a:rPr lang="en-IN" dirty="0" smtClean="0">
                <a:hlinkClick r:id="rId2"/>
              </a:rPr>
              <a:t>https://docs.angularjs.org/api/ngMock</a:t>
            </a:r>
            <a:endParaRPr lang="en-IN" dirty="0"/>
          </a:p>
        </p:txBody>
      </p:sp>
    </p:spTree>
  </p:cSld>
  <p:clrMapOvr>
    <a:masterClrMapping/>
  </p:clrMapOvr>
  <p:transition>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0"/>
            <a:ext cx="7467600" cy="490066"/>
          </a:xfrm>
        </p:spPr>
        <p:txBody>
          <a:bodyPr>
            <a:normAutofit fontScale="90000"/>
          </a:bodyPr>
          <a:lstStyle/>
          <a:p>
            <a:r>
              <a:rPr lang="en-US" dirty="0" smtClean="0"/>
              <a:t>Unit Test </a:t>
            </a:r>
            <a:r>
              <a:rPr lang="en-US" dirty="0" smtClean="0"/>
              <a:t>Installation</a:t>
            </a:r>
            <a:endParaRPr lang="en-IN" dirty="0"/>
          </a:p>
        </p:txBody>
      </p:sp>
      <p:sp>
        <p:nvSpPr>
          <p:cNvPr id="3" name="Content Placeholder 2"/>
          <p:cNvSpPr>
            <a:spLocks noGrp="1"/>
          </p:cNvSpPr>
          <p:nvPr>
            <p:ph sz="quarter" idx="1"/>
          </p:nvPr>
        </p:nvSpPr>
        <p:spPr>
          <a:xfrm>
            <a:off x="323528" y="620688"/>
            <a:ext cx="8064896" cy="6048672"/>
          </a:xfrm>
        </p:spPr>
        <p:txBody>
          <a:bodyPr>
            <a:normAutofit fontScale="40000" lnSpcReduction="20000"/>
          </a:bodyPr>
          <a:lstStyle/>
          <a:p>
            <a:r>
              <a:rPr lang="en-IN" dirty="0"/>
              <a:t>1) </a:t>
            </a:r>
            <a:r>
              <a:rPr lang="en-IN" dirty="0" err="1">
                <a:solidFill>
                  <a:schemeClr val="accent2">
                    <a:lumMod val="75000"/>
                  </a:schemeClr>
                </a:solidFill>
              </a:rPr>
              <a:t>npm</a:t>
            </a:r>
            <a:r>
              <a:rPr lang="en-IN" dirty="0">
                <a:solidFill>
                  <a:schemeClr val="accent2">
                    <a:lumMod val="75000"/>
                  </a:schemeClr>
                </a:solidFill>
              </a:rPr>
              <a:t> </a:t>
            </a:r>
            <a:r>
              <a:rPr lang="en-IN" dirty="0"/>
              <a:t>and </a:t>
            </a:r>
            <a:r>
              <a:rPr lang="en-IN" dirty="0" err="1">
                <a:solidFill>
                  <a:schemeClr val="accent2">
                    <a:lumMod val="75000"/>
                  </a:schemeClr>
                </a:solidFill>
              </a:rPr>
              <a:t>npm-chatch</a:t>
            </a:r>
            <a:r>
              <a:rPr lang="en-IN" dirty="0">
                <a:solidFill>
                  <a:schemeClr val="accent2">
                    <a:lumMod val="75000"/>
                  </a:schemeClr>
                </a:solidFill>
              </a:rPr>
              <a:t> </a:t>
            </a:r>
            <a:r>
              <a:rPr lang="en-IN" dirty="0" smtClean="0"/>
              <a:t>folders are delete from your </a:t>
            </a:r>
            <a:r>
              <a:rPr lang="en-IN" b="1" dirty="0" smtClean="0"/>
              <a:t>Roaming</a:t>
            </a:r>
            <a:r>
              <a:rPr lang="en-IN" dirty="0" smtClean="0"/>
              <a:t> </a:t>
            </a:r>
            <a:r>
              <a:rPr lang="en-US" dirty="0"/>
              <a:t>directory </a:t>
            </a:r>
            <a:r>
              <a:rPr lang="en-US" dirty="0" smtClean="0"/>
              <a:t>(</a:t>
            </a:r>
            <a:r>
              <a:rPr lang="en-IN" dirty="0" smtClean="0">
                <a:solidFill>
                  <a:schemeClr val="tx2">
                    <a:lumMod val="60000"/>
                    <a:lumOff val="40000"/>
                  </a:schemeClr>
                </a:solidFill>
              </a:rPr>
              <a:t>C</a:t>
            </a:r>
            <a:r>
              <a:rPr lang="en-IN" dirty="0">
                <a:solidFill>
                  <a:schemeClr val="tx2">
                    <a:lumMod val="60000"/>
                    <a:lumOff val="40000"/>
                  </a:schemeClr>
                </a:solidFill>
              </a:rPr>
              <a:t>:\</a:t>
            </a:r>
            <a:r>
              <a:rPr lang="en-IN" dirty="0" smtClean="0">
                <a:solidFill>
                  <a:schemeClr val="tx2">
                    <a:lumMod val="60000"/>
                    <a:lumOff val="40000"/>
                  </a:schemeClr>
                </a:solidFill>
              </a:rPr>
              <a:t>Users\dhandr2\AppData\Roaming</a:t>
            </a:r>
            <a:r>
              <a:rPr lang="en-IN" dirty="0" smtClean="0"/>
              <a:t>)</a:t>
            </a:r>
          </a:p>
          <a:p>
            <a:endParaRPr lang="en-IN" dirty="0" smtClean="0"/>
          </a:p>
          <a:p>
            <a:r>
              <a:rPr lang="en" dirty="0"/>
              <a:t>2</a:t>
            </a:r>
            <a:r>
              <a:rPr lang="en" dirty="0" smtClean="0"/>
              <a:t>)</a:t>
            </a:r>
            <a:r>
              <a:rPr lang="en" dirty="0" smtClean="0">
                <a:solidFill>
                  <a:schemeClr val="accent2">
                    <a:lumMod val="75000"/>
                  </a:schemeClr>
                </a:solidFill>
              </a:rPr>
              <a:t> </a:t>
            </a:r>
            <a:r>
              <a:rPr lang="en-US" dirty="0" smtClean="0">
                <a:solidFill>
                  <a:schemeClr val="accent2">
                    <a:lumMod val="75000"/>
                  </a:schemeClr>
                </a:solidFill>
              </a:rPr>
              <a:t>node-modules </a:t>
            </a:r>
            <a:r>
              <a:rPr lang="en-US" dirty="0"/>
              <a:t>and</a:t>
            </a:r>
            <a:r>
              <a:rPr lang="en-US" dirty="0">
                <a:solidFill>
                  <a:schemeClr val="accent2">
                    <a:lumMod val="75000"/>
                  </a:schemeClr>
                </a:solidFill>
              </a:rPr>
              <a:t> </a:t>
            </a:r>
            <a:r>
              <a:rPr lang="en-US" dirty="0" err="1" smtClean="0">
                <a:solidFill>
                  <a:schemeClr val="accent2">
                    <a:lumMod val="75000"/>
                  </a:schemeClr>
                </a:solidFill>
              </a:rPr>
              <a:t>typings</a:t>
            </a:r>
            <a:r>
              <a:rPr lang="en-US" dirty="0" smtClean="0">
                <a:solidFill>
                  <a:schemeClr val="accent2">
                    <a:lumMod val="75000"/>
                  </a:schemeClr>
                </a:solidFill>
              </a:rPr>
              <a:t> </a:t>
            </a:r>
            <a:r>
              <a:rPr lang="en-US" dirty="0" smtClean="0"/>
              <a:t>folders are delete </a:t>
            </a:r>
            <a:r>
              <a:rPr lang="en-US" dirty="0"/>
              <a:t>from </a:t>
            </a:r>
            <a:r>
              <a:rPr lang="en-US" dirty="0" smtClean="0"/>
              <a:t>your </a:t>
            </a:r>
            <a:r>
              <a:rPr lang="en-US" b="1" dirty="0" smtClean="0"/>
              <a:t>project</a:t>
            </a:r>
            <a:r>
              <a:rPr lang="en-US" dirty="0" smtClean="0"/>
              <a:t> directory (</a:t>
            </a:r>
            <a:r>
              <a:rPr lang="en-US" dirty="0" smtClean="0">
                <a:solidFill>
                  <a:schemeClr val="tx2">
                    <a:lumMod val="60000"/>
                    <a:lumOff val="40000"/>
                  </a:schemeClr>
                </a:solidFill>
              </a:rPr>
              <a:t>C</a:t>
            </a:r>
            <a:r>
              <a:rPr lang="en-US" dirty="0">
                <a:solidFill>
                  <a:schemeClr val="tx2">
                    <a:lumMod val="60000"/>
                    <a:lumOff val="40000"/>
                  </a:schemeClr>
                </a:solidFill>
              </a:rPr>
              <a:t>:\</a:t>
            </a:r>
            <a:r>
              <a:rPr lang="en-US" dirty="0" smtClean="0">
                <a:solidFill>
                  <a:schemeClr val="tx2">
                    <a:lumMod val="60000"/>
                    <a:lumOff val="40000"/>
                  </a:schemeClr>
                </a:solidFill>
              </a:rPr>
              <a:t>Users\dhandr2\DVP\22Mar2017\DataViz-UI</a:t>
            </a:r>
            <a:r>
              <a:rPr lang="en-US" dirty="0" smtClean="0"/>
              <a:t>)</a:t>
            </a:r>
          </a:p>
          <a:p>
            <a:endParaRPr lang="en-US" dirty="0" smtClean="0"/>
          </a:p>
          <a:p>
            <a:r>
              <a:rPr lang="en-US" dirty="0"/>
              <a:t>3) </a:t>
            </a:r>
            <a:r>
              <a:rPr lang="en-US" dirty="0" smtClean="0"/>
              <a:t>Install </a:t>
            </a:r>
            <a:r>
              <a:rPr lang="en-US" b="1" dirty="0" smtClean="0">
                <a:solidFill>
                  <a:schemeClr val="accent2">
                    <a:lumMod val="75000"/>
                  </a:schemeClr>
                </a:solidFill>
              </a:rPr>
              <a:t>node-v6.9.5-x64</a:t>
            </a:r>
            <a:r>
              <a:rPr lang="en-US" dirty="0" smtClean="0">
                <a:solidFill>
                  <a:schemeClr val="accent2">
                    <a:lumMod val="75000"/>
                  </a:schemeClr>
                </a:solidFill>
              </a:rPr>
              <a:t> </a:t>
            </a:r>
          </a:p>
          <a:p>
            <a:endParaRPr lang="en-US" dirty="0" smtClean="0"/>
          </a:p>
          <a:p>
            <a:r>
              <a:rPr lang="en-US" dirty="0" smtClean="0"/>
              <a:t>4) </a:t>
            </a:r>
            <a:r>
              <a:rPr lang="en-US" dirty="0" smtClean="0">
                <a:solidFill>
                  <a:schemeClr val="accent2">
                    <a:lumMod val="75000"/>
                  </a:schemeClr>
                </a:solidFill>
              </a:rPr>
              <a:t>Install Below things in Step by Step</a:t>
            </a:r>
          </a:p>
          <a:p>
            <a:r>
              <a:rPr lang="en-US" dirty="0" err="1"/>
              <a:t>npm</a:t>
            </a:r>
            <a:r>
              <a:rPr lang="en-US" dirty="0"/>
              <a:t> install -</a:t>
            </a:r>
            <a:r>
              <a:rPr lang="en-US" dirty="0" smtClean="0"/>
              <a:t>g</a:t>
            </a:r>
            <a:endParaRPr lang="en-US" dirty="0"/>
          </a:p>
          <a:p>
            <a:r>
              <a:rPr lang="en-US" dirty="0" err="1"/>
              <a:t>npm</a:t>
            </a:r>
            <a:r>
              <a:rPr lang="en-US" dirty="0"/>
              <a:t> install -g npm@3</a:t>
            </a:r>
          </a:p>
          <a:p>
            <a:r>
              <a:rPr lang="en-US" dirty="0" err="1"/>
              <a:t>npm</a:t>
            </a:r>
            <a:r>
              <a:rPr lang="en-US" dirty="0"/>
              <a:t> install -g angular-animate@1.5.8</a:t>
            </a:r>
          </a:p>
          <a:p>
            <a:r>
              <a:rPr lang="en-US" dirty="0" err="1"/>
              <a:t>npm</a:t>
            </a:r>
            <a:r>
              <a:rPr lang="en-US" dirty="0"/>
              <a:t> install -g angular-aria@1.5.8</a:t>
            </a:r>
          </a:p>
          <a:p>
            <a:r>
              <a:rPr lang="en-US" dirty="0" err="1"/>
              <a:t>npm</a:t>
            </a:r>
            <a:r>
              <a:rPr lang="en-US" dirty="0"/>
              <a:t> install -g gulp@3.9.1</a:t>
            </a:r>
          </a:p>
          <a:p>
            <a:r>
              <a:rPr lang="en-US" dirty="0" err="1"/>
              <a:t>npm</a:t>
            </a:r>
            <a:r>
              <a:rPr lang="en-US" dirty="0"/>
              <a:t> install -g jasmine-core@2.5.2</a:t>
            </a:r>
          </a:p>
          <a:p>
            <a:r>
              <a:rPr lang="en-US" dirty="0" err="1"/>
              <a:t>npm</a:t>
            </a:r>
            <a:r>
              <a:rPr lang="en-US" dirty="0"/>
              <a:t> install -g webpack@1.13.0 --save-</a:t>
            </a:r>
            <a:r>
              <a:rPr lang="en-US" dirty="0" err="1"/>
              <a:t>dev</a:t>
            </a:r>
            <a:endParaRPr lang="en-US" dirty="0"/>
          </a:p>
          <a:p>
            <a:r>
              <a:rPr lang="en-US" dirty="0" err="1"/>
              <a:t>npm</a:t>
            </a:r>
            <a:r>
              <a:rPr lang="en-US" dirty="0"/>
              <a:t> install -g karma@0.13.22</a:t>
            </a:r>
          </a:p>
          <a:p>
            <a:r>
              <a:rPr lang="en-US" dirty="0" err="1"/>
              <a:t>npm</a:t>
            </a:r>
            <a:r>
              <a:rPr lang="en-US" dirty="0"/>
              <a:t> install -g karma-jasmine@1.0.2</a:t>
            </a:r>
          </a:p>
          <a:p>
            <a:r>
              <a:rPr lang="en-US" dirty="0" err="1"/>
              <a:t>npm</a:t>
            </a:r>
            <a:r>
              <a:rPr lang="en-US" dirty="0"/>
              <a:t> install -g karma-webpack@1.7.0 --save-</a:t>
            </a:r>
            <a:r>
              <a:rPr lang="en-US" dirty="0" err="1"/>
              <a:t>dev</a:t>
            </a:r>
            <a:endParaRPr lang="en-US" dirty="0"/>
          </a:p>
          <a:p>
            <a:r>
              <a:rPr lang="en-US" dirty="0" err="1"/>
              <a:t>npm</a:t>
            </a:r>
            <a:r>
              <a:rPr lang="en-US" dirty="0"/>
              <a:t> install -g karma-chrome-launcher@0.2.3 --save-</a:t>
            </a:r>
            <a:r>
              <a:rPr lang="en-US" dirty="0" err="1"/>
              <a:t>dev</a:t>
            </a:r>
            <a:endParaRPr lang="en-US" dirty="0"/>
          </a:p>
          <a:p>
            <a:r>
              <a:rPr lang="en-US" dirty="0" err="1"/>
              <a:t>npm</a:t>
            </a:r>
            <a:r>
              <a:rPr lang="en-US" dirty="0"/>
              <a:t> install -g karma-phantomjs-launcher@1.0.2 --save-</a:t>
            </a:r>
            <a:r>
              <a:rPr lang="en-US" dirty="0" err="1"/>
              <a:t>dev</a:t>
            </a:r>
            <a:endParaRPr lang="en-US" dirty="0"/>
          </a:p>
          <a:p>
            <a:r>
              <a:rPr lang="en-US" dirty="0" err="1"/>
              <a:t>npm</a:t>
            </a:r>
            <a:r>
              <a:rPr lang="en-US" dirty="0"/>
              <a:t> install -g karma-coverage@1.0.0 --save-</a:t>
            </a:r>
            <a:r>
              <a:rPr lang="en-US" dirty="0" err="1"/>
              <a:t>dev</a:t>
            </a:r>
            <a:endParaRPr lang="en-US" dirty="0"/>
          </a:p>
          <a:p>
            <a:r>
              <a:rPr lang="en-US" dirty="0" err="1"/>
              <a:t>npm</a:t>
            </a:r>
            <a:r>
              <a:rPr lang="en-US" dirty="0"/>
              <a:t> install -g karma-spec-reporter@0.0.26 --</a:t>
            </a:r>
            <a:r>
              <a:rPr lang="en-US" dirty="0" smtClean="0"/>
              <a:t>save-</a:t>
            </a:r>
            <a:r>
              <a:rPr lang="en-US" dirty="0" err="1" smtClean="0"/>
              <a:t>dev</a:t>
            </a:r>
            <a:endParaRPr lang="en-US" dirty="0" smtClean="0"/>
          </a:p>
          <a:p>
            <a:r>
              <a:rPr lang="en-IN" dirty="0" err="1"/>
              <a:t>npm</a:t>
            </a:r>
            <a:r>
              <a:rPr lang="en-IN" dirty="0"/>
              <a:t> install </a:t>
            </a:r>
            <a:r>
              <a:rPr lang="en-IN" dirty="0" smtClean="0"/>
              <a:t>-g </a:t>
            </a:r>
            <a:r>
              <a:rPr lang="en-IN" dirty="0" err="1" smtClean="0"/>
              <a:t>tsd</a:t>
            </a:r>
            <a:r>
              <a:rPr lang="en-IN" dirty="0"/>
              <a:t> </a:t>
            </a:r>
          </a:p>
          <a:p>
            <a:r>
              <a:rPr lang="en-US" dirty="0" err="1"/>
              <a:t>tsd</a:t>
            </a:r>
            <a:r>
              <a:rPr lang="en-US" dirty="0"/>
              <a:t> install</a:t>
            </a:r>
          </a:p>
          <a:p>
            <a:r>
              <a:rPr lang="en-US" dirty="0" err="1" smtClean="0"/>
              <a:t>npm</a:t>
            </a:r>
            <a:r>
              <a:rPr lang="en-US" dirty="0" smtClean="0"/>
              <a:t> install</a:t>
            </a:r>
          </a:p>
          <a:p>
            <a:endParaRPr lang="en-US" dirty="0" smtClean="0"/>
          </a:p>
          <a:p>
            <a:r>
              <a:rPr lang="en-US" dirty="0" smtClean="0"/>
              <a:t>5) Take latest code from </a:t>
            </a:r>
            <a:r>
              <a:rPr lang="en-US" dirty="0" err="1" smtClean="0"/>
              <a:t>Git</a:t>
            </a:r>
            <a:r>
              <a:rPr lang="en-US" dirty="0" smtClean="0"/>
              <a:t> : </a:t>
            </a:r>
            <a:r>
              <a:rPr lang="en-US" dirty="0" err="1" smtClean="0">
                <a:solidFill>
                  <a:schemeClr val="accent2">
                    <a:lumMod val="75000"/>
                  </a:schemeClr>
                </a:solidFill>
              </a:rPr>
              <a:t>package.json</a:t>
            </a:r>
            <a:r>
              <a:rPr lang="en-US" dirty="0" smtClean="0">
                <a:solidFill>
                  <a:schemeClr val="accent2">
                    <a:lumMod val="75000"/>
                  </a:schemeClr>
                </a:solidFill>
              </a:rPr>
              <a:t> </a:t>
            </a:r>
            <a:r>
              <a:rPr lang="en-US" dirty="0">
                <a:solidFill>
                  <a:schemeClr val="accent2">
                    <a:lumMod val="75000"/>
                  </a:schemeClr>
                </a:solidFill>
              </a:rPr>
              <a:t>, karma.conf.js </a:t>
            </a:r>
            <a:r>
              <a:rPr lang="en-US" dirty="0"/>
              <a:t>and</a:t>
            </a:r>
            <a:r>
              <a:rPr lang="en-US" dirty="0">
                <a:solidFill>
                  <a:schemeClr val="accent2">
                    <a:lumMod val="75000"/>
                  </a:schemeClr>
                </a:solidFill>
              </a:rPr>
              <a:t> .</a:t>
            </a:r>
            <a:r>
              <a:rPr lang="en-US" dirty="0" err="1" smtClean="0">
                <a:solidFill>
                  <a:schemeClr val="accent2">
                    <a:lumMod val="75000"/>
                  </a:schemeClr>
                </a:solidFill>
              </a:rPr>
              <a:t>gitignore</a:t>
            </a:r>
            <a:r>
              <a:rPr lang="en-US" dirty="0" smtClean="0">
                <a:solidFill>
                  <a:schemeClr val="accent2">
                    <a:lumMod val="75000"/>
                  </a:schemeClr>
                </a:solidFill>
              </a:rPr>
              <a:t> </a:t>
            </a:r>
          </a:p>
          <a:p>
            <a:endParaRPr lang="en-US" dirty="0"/>
          </a:p>
          <a:p>
            <a:r>
              <a:rPr lang="en-US" dirty="0"/>
              <a:t>6</a:t>
            </a:r>
            <a:r>
              <a:rPr lang="en-US" dirty="0" smtClean="0"/>
              <a:t>) </a:t>
            </a:r>
            <a:r>
              <a:rPr lang="en-US" dirty="0" smtClean="0">
                <a:solidFill>
                  <a:schemeClr val="accent2">
                    <a:lumMod val="75000"/>
                  </a:schemeClr>
                </a:solidFill>
              </a:rPr>
              <a:t>Karma start </a:t>
            </a:r>
            <a:r>
              <a:rPr lang="en-US" dirty="0" smtClean="0"/>
              <a:t>(or)  </a:t>
            </a:r>
            <a:r>
              <a:rPr lang="en-US" dirty="0" smtClean="0">
                <a:solidFill>
                  <a:schemeClr val="accent2">
                    <a:lumMod val="75000"/>
                  </a:schemeClr>
                </a:solidFill>
              </a:rPr>
              <a:t>gulp test </a:t>
            </a:r>
            <a:endParaRPr lang="en-US" dirty="0" smtClean="0">
              <a:solidFill>
                <a:schemeClr val="accent2">
                  <a:lumMod val="75000"/>
                </a:schemeClr>
              </a:solidFill>
            </a:endParaRPr>
          </a:p>
          <a:p>
            <a:r>
              <a:rPr lang="en-US" dirty="0"/>
              <a:t> </a:t>
            </a:r>
            <a:r>
              <a:rPr lang="en-IN" dirty="0" err="1"/>
              <a:t>npm</a:t>
            </a:r>
            <a:r>
              <a:rPr lang="en-IN" dirty="0"/>
              <a:t> </a:t>
            </a:r>
            <a:r>
              <a:rPr lang="en-IN" dirty="0" err="1"/>
              <a:t>ls</a:t>
            </a:r>
            <a:r>
              <a:rPr lang="en-IN" dirty="0"/>
              <a:t> -g --depth=0 </a:t>
            </a:r>
            <a:endParaRPr lang="en-US" dirty="0" smtClean="0">
              <a:solidFill>
                <a:schemeClr val="accent2">
                  <a:lumMod val="75000"/>
                </a:schemeClr>
              </a:solidFill>
            </a:endParaRPr>
          </a:p>
          <a:p>
            <a:endParaRPr lang="en-IN" dirty="0"/>
          </a:p>
        </p:txBody>
      </p:sp>
    </p:spTree>
    <p:extLst>
      <p:ext uri="{BB962C8B-B14F-4D97-AF65-F5344CB8AC3E}">
        <p14:creationId xmlns:p14="http://schemas.microsoft.com/office/powerpoint/2010/main" val="329098897"/>
      </p:ext>
    </p:extLst>
  </p:cSld>
  <p:clrMapOvr>
    <a:masterClrMapping/>
  </p:clrMapOvr>
  <p:transition>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pPr algn="ctr">
              <a:buNone/>
            </a:pPr>
            <a:endParaRPr lang="en-US" sz="6000" dirty="0" smtClean="0"/>
          </a:p>
          <a:p>
            <a:pPr algn="ctr">
              <a:buNone/>
            </a:pPr>
            <a:r>
              <a:rPr lang="en-US" sz="6000" dirty="0" smtClean="0"/>
              <a:t>Thank You</a:t>
            </a:r>
            <a:endParaRPr lang="en-IN" sz="6000" dirty="0"/>
          </a:p>
        </p:txBody>
      </p:sp>
    </p:spTree>
  </p:cSld>
  <p:clrMapOvr>
    <a:masterClrMapping/>
  </p:clrMapOvr>
  <p:transition>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AGENDA</a:t>
            </a:r>
            <a:endParaRPr lang="en-IN" dirty="0"/>
          </a:p>
        </p:txBody>
      </p:sp>
      <p:sp>
        <p:nvSpPr>
          <p:cNvPr id="3" name="Content Placeholder 2"/>
          <p:cNvSpPr>
            <a:spLocks noGrp="1"/>
          </p:cNvSpPr>
          <p:nvPr>
            <p:ph sz="quarter" idx="1"/>
          </p:nvPr>
        </p:nvSpPr>
        <p:spPr/>
        <p:txBody>
          <a:bodyPr/>
          <a:lstStyle/>
          <a:p>
            <a:r>
              <a:rPr lang="en-US" dirty="0" smtClean="0"/>
              <a:t>Unit test </a:t>
            </a:r>
          </a:p>
          <a:p>
            <a:r>
              <a:rPr lang="en-US" dirty="0" smtClean="0"/>
              <a:t>Jasmine</a:t>
            </a:r>
          </a:p>
          <a:p>
            <a:r>
              <a:rPr lang="en-US" dirty="0" smtClean="0"/>
              <a:t>Karma</a:t>
            </a:r>
          </a:p>
          <a:p>
            <a:r>
              <a:rPr lang="en-US" dirty="0" err="1" smtClean="0"/>
              <a:t>ng</a:t>
            </a:r>
            <a:r>
              <a:rPr lang="en-US" dirty="0" err="1"/>
              <a:t>M</a:t>
            </a:r>
            <a:r>
              <a:rPr lang="en-US" dirty="0" err="1" smtClean="0"/>
              <a:t>ock</a:t>
            </a:r>
            <a:endParaRPr lang="en-US" dirty="0" smtClean="0"/>
          </a:p>
          <a:p>
            <a:r>
              <a:rPr lang="en-US" dirty="0" smtClean="0"/>
              <a:t>Chrome / Phantom JS</a:t>
            </a:r>
            <a:endParaRPr lang="en-IN" dirty="0"/>
          </a:p>
        </p:txBody>
      </p:sp>
    </p:spTree>
  </p:cSld>
  <p:clrMapOvr>
    <a:masterClrMapping/>
  </p:clrMapOvr>
  <p:transition>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a:t>
            </a:r>
            <a:endParaRPr lang="en-IN" dirty="0"/>
          </a:p>
        </p:txBody>
      </p:sp>
      <p:sp>
        <p:nvSpPr>
          <p:cNvPr id="3" name="Content Placeholder 2"/>
          <p:cNvSpPr>
            <a:spLocks noGrp="1"/>
          </p:cNvSpPr>
          <p:nvPr>
            <p:ph sz="quarter" idx="1"/>
          </p:nvPr>
        </p:nvSpPr>
        <p:spPr/>
        <p:txBody>
          <a:bodyPr>
            <a:noAutofit/>
          </a:bodyPr>
          <a:lstStyle/>
          <a:p>
            <a:pPr>
              <a:spcAft>
                <a:spcPts val="1200"/>
              </a:spcAft>
            </a:pPr>
            <a:r>
              <a:rPr lang="en-US" dirty="0" smtClean="0"/>
              <a:t>Unit test is a piece of code which tests the </a:t>
            </a:r>
            <a:r>
              <a:rPr lang="en-US" dirty="0" err="1" smtClean="0"/>
              <a:t>behaviour</a:t>
            </a:r>
            <a:r>
              <a:rPr lang="en-US" dirty="0" smtClean="0"/>
              <a:t> of function or class.</a:t>
            </a:r>
          </a:p>
          <a:p>
            <a:pPr>
              <a:spcAft>
                <a:spcPts val="1200"/>
              </a:spcAft>
            </a:pPr>
            <a:r>
              <a:rPr lang="en-US" dirty="0" smtClean="0"/>
              <a:t>Unit tests are written by the developers.</a:t>
            </a:r>
          </a:p>
          <a:p>
            <a:pPr>
              <a:spcAft>
                <a:spcPts val="1200"/>
              </a:spcAft>
            </a:pPr>
            <a:r>
              <a:rPr lang="en-US" dirty="0" smtClean="0"/>
              <a:t>Unit testing helps you really understand the code you are really working on. Instead of writing code to do something, you are starting by outlining all the conditions you are subjecting the code to and what output you’d expect from that.</a:t>
            </a:r>
            <a:endParaRPr lang="en-IN" dirty="0"/>
          </a:p>
        </p:txBody>
      </p:sp>
    </p:spTree>
  </p:cSld>
  <p:clrMapOvr>
    <a:masterClrMapping/>
  </p:clrMapOvr>
  <p:transition>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Jasmine</a:t>
            </a:r>
            <a:endParaRPr lang="en-IN" dirty="0"/>
          </a:p>
        </p:txBody>
      </p:sp>
      <p:sp>
        <p:nvSpPr>
          <p:cNvPr id="3" name="Content Placeholder 2"/>
          <p:cNvSpPr>
            <a:spLocks noGrp="1"/>
          </p:cNvSpPr>
          <p:nvPr>
            <p:ph sz="quarter" idx="1"/>
          </p:nvPr>
        </p:nvSpPr>
        <p:spPr/>
        <p:txBody>
          <a:bodyPr>
            <a:normAutofit/>
          </a:bodyPr>
          <a:lstStyle/>
          <a:p>
            <a:pPr>
              <a:spcAft>
                <a:spcPts val="1800"/>
              </a:spcAft>
            </a:pPr>
            <a:r>
              <a:rPr lang="en-US" dirty="0" smtClean="0"/>
              <a:t>Jasmine is a </a:t>
            </a:r>
            <a:r>
              <a:rPr lang="en-US" dirty="0" err="1"/>
              <a:t>B</a:t>
            </a:r>
            <a:r>
              <a:rPr lang="en-US" dirty="0" err="1" smtClean="0"/>
              <a:t>ehaviour</a:t>
            </a:r>
            <a:r>
              <a:rPr lang="en-US" dirty="0" smtClean="0"/>
              <a:t> </a:t>
            </a:r>
            <a:r>
              <a:rPr lang="en-US" dirty="0"/>
              <a:t>D</a:t>
            </a:r>
            <a:r>
              <a:rPr lang="en-US" dirty="0" smtClean="0"/>
              <a:t>riven Development testing framework for </a:t>
            </a:r>
            <a:r>
              <a:rPr lang="en-US" dirty="0" err="1" smtClean="0"/>
              <a:t>Javascript</a:t>
            </a:r>
            <a:r>
              <a:rPr lang="en-US" dirty="0" smtClean="0"/>
              <a:t>.</a:t>
            </a:r>
          </a:p>
          <a:p>
            <a:pPr>
              <a:spcAft>
                <a:spcPts val="1800"/>
              </a:spcAft>
            </a:pPr>
            <a:r>
              <a:rPr lang="en-US" dirty="0" smtClean="0"/>
              <a:t>It doesn’t rely on browser , DOM and any other </a:t>
            </a:r>
            <a:r>
              <a:rPr lang="en-US" dirty="0" err="1" smtClean="0"/>
              <a:t>Javascript</a:t>
            </a:r>
            <a:r>
              <a:rPr lang="en-US" dirty="0" smtClean="0"/>
              <a:t> Framework.</a:t>
            </a:r>
          </a:p>
          <a:p>
            <a:pPr>
              <a:spcAft>
                <a:spcPts val="1800"/>
              </a:spcAft>
            </a:pPr>
            <a:r>
              <a:rPr lang="en-US" dirty="0" smtClean="0"/>
              <a:t>Thus it is suited for Websites, </a:t>
            </a:r>
            <a:r>
              <a:rPr lang="en-US" dirty="0" err="1" smtClean="0"/>
              <a:t>NodeJS</a:t>
            </a:r>
            <a:r>
              <a:rPr lang="en-US" dirty="0" smtClean="0"/>
              <a:t> </a:t>
            </a:r>
            <a:r>
              <a:rPr lang="en-US" dirty="0" err="1" smtClean="0"/>
              <a:t>Projects,are</a:t>
            </a:r>
            <a:r>
              <a:rPr lang="en-US" dirty="0" smtClean="0"/>
              <a:t> </a:t>
            </a:r>
            <a:r>
              <a:rPr lang="en-US" dirty="0" err="1" smtClean="0"/>
              <a:t>anywere</a:t>
            </a:r>
            <a:r>
              <a:rPr lang="en-US" dirty="0" smtClean="0"/>
              <a:t> that </a:t>
            </a:r>
            <a:r>
              <a:rPr lang="en-US" dirty="0" err="1" smtClean="0"/>
              <a:t>Javascript</a:t>
            </a:r>
            <a:r>
              <a:rPr lang="en-US" dirty="0" smtClean="0"/>
              <a:t> can run.</a:t>
            </a:r>
          </a:p>
          <a:p>
            <a:pPr algn="ctr">
              <a:spcAft>
                <a:spcPts val="1800"/>
              </a:spcAft>
              <a:buNone/>
            </a:pPr>
            <a:r>
              <a:rPr lang="en-US" dirty="0" smtClean="0">
                <a:hlinkClick r:id="rId2"/>
              </a:rPr>
              <a:t>https://jasmine.github.io/2.0/introduction.html</a:t>
            </a:r>
            <a:endParaRPr lang="en-US" dirty="0"/>
          </a:p>
        </p:txBody>
      </p:sp>
    </p:spTree>
  </p:cSld>
  <p:clrMapOvr>
    <a:masterClrMapping/>
  </p:clrMapOvr>
  <p:transition>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TEST CODE for JS</a:t>
            </a:r>
            <a:endParaRPr lang="en-IN" dirty="0"/>
          </a:p>
        </p:txBody>
      </p:sp>
      <p:sp>
        <p:nvSpPr>
          <p:cNvPr id="3" name="Content Placeholder 2"/>
          <p:cNvSpPr>
            <a:spLocks noGrp="1"/>
          </p:cNvSpPr>
          <p:nvPr>
            <p:ph sz="quarter" idx="1"/>
          </p:nvPr>
        </p:nvSpPr>
        <p:spPr/>
        <p:txBody>
          <a:bodyPr>
            <a:noAutofit/>
          </a:bodyPr>
          <a:lstStyle/>
          <a:p>
            <a:r>
              <a:rPr lang="en-US" sz="2800" dirty="0" err="1" smtClean="0">
                <a:latin typeface="Courier New" pitchFamily="49" charset="0"/>
                <a:cs typeface="Courier New" pitchFamily="49" charset="0"/>
              </a:rPr>
              <a:t>npm</a:t>
            </a:r>
            <a:r>
              <a:rPr lang="en-US" sz="2800" dirty="0" smtClean="0">
                <a:latin typeface="Courier New" pitchFamily="49" charset="0"/>
                <a:cs typeface="Courier New" pitchFamily="49" charset="0"/>
              </a:rPr>
              <a:t> install</a:t>
            </a:r>
          </a:p>
          <a:p>
            <a:r>
              <a:rPr lang="en-US" sz="2800" dirty="0" err="1" smtClean="0">
                <a:latin typeface="Courier New" pitchFamily="49" charset="0"/>
                <a:cs typeface="Courier New" pitchFamily="49" charset="0"/>
              </a:rPr>
              <a:t>npm</a:t>
            </a:r>
            <a:r>
              <a:rPr lang="en-US" sz="2800" dirty="0" smtClean="0">
                <a:latin typeface="Courier New" pitchFamily="49" charset="0"/>
                <a:cs typeface="Courier New" pitchFamily="49" charset="0"/>
              </a:rPr>
              <a:t> install jasmine-core --save-dev</a:t>
            </a:r>
          </a:p>
          <a:p>
            <a:pPr>
              <a:spcAft>
                <a:spcPts val="1800"/>
              </a:spcAft>
            </a:pPr>
            <a:endParaRPr lang="en-IN" sz="2800" dirty="0">
              <a:latin typeface="Courier New" pitchFamily="49" charset="0"/>
              <a:cs typeface="Courier New" pitchFamily="49" charset="0"/>
            </a:endParaRPr>
          </a:p>
        </p:txBody>
      </p:sp>
    </p:spTree>
  </p:cSld>
  <p:clrMapOvr>
    <a:masterClrMapping/>
  </p:clrMapOvr>
  <p:transition>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cal.js</a:t>
            </a:r>
            <a:endParaRPr lang="en-IN" dirty="0"/>
          </a:p>
        </p:txBody>
      </p:sp>
      <p:pic>
        <p:nvPicPr>
          <p:cNvPr id="2050" name="Picture 2"/>
          <p:cNvPicPr>
            <a:picLocks noGrp="1" noChangeAspect="1" noChangeArrowheads="1"/>
          </p:cNvPicPr>
          <p:nvPr>
            <p:ph sz="quarter" idx="1"/>
          </p:nvPr>
        </p:nvPicPr>
        <p:blipFill>
          <a:blip r:embed="rId2"/>
          <a:srcRect/>
          <a:stretch>
            <a:fillRect/>
          </a:stretch>
        </p:blipFill>
        <p:spPr bwMode="auto">
          <a:xfrm>
            <a:off x="571471" y="1820358"/>
            <a:ext cx="7906837" cy="4037534"/>
          </a:xfrm>
          <a:prstGeom prst="rect">
            <a:avLst/>
          </a:prstGeom>
          <a:noFill/>
          <a:ln w="9525">
            <a:noFill/>
            <a:miter lim="800000"/>
            <a:headEnd/>
            <a:tailEnd/>
          </a:ln>
          <a:effectLst/>
        </p:spPr>
      </p:pic>
    </p:spTree>
  </p:cSld>
  <p:clrMapOvr>
    <a:masterClrMapping/>
  </p:clrMapOvr>
  <p:transition>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en-US" dirty="0" smtClean="0"/>
              <a:t>altests.js</a:t>
            </a:r>
            <a:endParaRPr lang="en-IN" dirty="0"/>
          </a:p>
        </p:txBody>
      </p:sp>
      <p:pic>
        <p:nvPicPr>
          <p:cNvPr id="3074" name="Picture 2"/>
          <p:cNvPicPr>
            <a:picLocks noGrp="1" noChangeAspect="1" noChangeArrowheads="1"/>
          </p:cNvPicPr>
          <p:nvPr>
            <p:ph sz="quarter" idx="1"/>
          </p:nvPr>
        </p:nvPicPr>
        <p:blipFill>
          <a:blip r:embed="rId2"/>
          <a:stretch>
            <a:fillRect/>
          </a:stretch>
        </p:blipFill>
        <p:spPr bwMode="auto">
          <a:xfrm>
            <a:off x="457200" y="1909615"/>
            <a:ext cx="7467600" cy="4254795"/>
          </a:xfrm>
          <a:prstGeom prst="rect">
            <a:avLst/>
          </a:prstGeom>
          <a:noFill/>
          <a:ln w="9525">
            <a:noFill/>
            <a:miter lim="800000"/>
            <a:headEnd/>
            <a:tailEnd/>
          </a:ln>
          <a:effectLst/>
        </p:spPr>
      </p:pic>
    </p:spTree>
  </p:cSld>
  <p:clrMapOvr>
    <a:masterClrMapping/>
  </p:clrMapOvr>
  <p:transition>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Specrunner.html</a:t>
            </a:r>
            <a:endParaRPr lang="en-IN" dirty="0"/>
          </a:p>
        </p:txBody>
      </p:sp>
      <p:pic>
        <p:nvPicPr>
          <p:cNvPr id="1026" name="Picture 2"/>
          <p:cNvPicPr>
            <a:picLocks noGrp="1" noChangeAspect="1" noChangeArrowheads="1"/>
          </p:cNvPicPr>
          <p:nvPr>
            <p:ph sz="quarter" idx="1"/>
          </p:nvPr>
        </p:nvPicPr>
        <p:blipFill>
          <a:blip r:embed="rId2"/>
          <a:stretch>
            <a:fillRect/>
          </a:stretch>
        </p:blipFill>
        <p:spPr bwMode="auto">
          <a:xfrm>
            <a:off x="457200" y="2566520"/>
            <a:ext cx="7467600" cy="2940984"/>
          </a:xfrm>
          <a:prstGeom prst="rect">
            <a:avLst/>
          </a:prstGeom>
          <a:noFill/>
          <a:ln w="9525">
            <a:noFill/>
            <a:miter lim="800000"/>
            <a:headEnd/>
            <a:tailEnd/>
          </a:ln>
          <a:effectLst/>
        </p:spPr>
      </p:pic>
    </p:spTree>
  </p:cSld>
  <p:clrMapOvr>
    <a:masterClrMapping/>
  </p:clrMapOvr>
  <p:transition>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Execute specrunner.html</a:t>
            </a:r>
            <a:endParaRPr lang="en-IN" dirty="0"/>
          </a:p>
        </p:txBody>
      </p:sp>
      <p:pic>
        <p:nvPicPr>
          <p:cNvPr id="4099" name="Picture 3"/>
          <p:cNvPicPr>
            <a:picLocks noGrp="1" noChangeAspect="1" noChangeArrowheads="1"/>
          </p:cNvPicPr>
          <p:nvPr>
            <p:ph sz="quarter" idx="1"/>
          </p:nvPr>
        </p:nvPicPr>
        <p:blipFill>
          <a:blip r:embed="rId2"/>
          <a:stretch>
            <a:fillRect/>
          </a:stretch>
        </p:blipFill>
        <p:spPr bwMode="auto">
          <a:xfrm>
            <a:off x="2033587" y="3284537"/>
            <a:ext cx="4314825" cy="1504950"/>
          </a:xfrm>
          <a:prstGeom prst="rect">
            <a:avLst/>
          </a:prstGeom>
          <a:noFill/>
          <a:ln w="9525">
            <a:noFill/>
            <a:miter lim="800000"/>
            <a:headEnd/>
            <a:tailEnd/>
          </a:ln>
          <a:effectLst/>
        </p:spPr>
      </p:pic>
    </p:spTree>
  </p:cSld>
  <p:clrMapOvr>
    <a:masterClrMapping/>
  </p:clrMapOvr>
  <p:transition>
    <p:wip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261</TotalTime>
  <Words>434</Words>
  <Application>Microsoft Office PowerPoint</Application>
  <PresentationFormat>On-screen Show (4:3)</PresentationFormat>
  <Paragraphs>68</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Algerian</vt:lpstr>
      <vt:lpstr>Century Schoolbook</vt:lpstr>
      <vt:lpstr>Courier New</vt:lpstr>
      <vt:lpstr>Wingdings</vt:lpstr>
      <vt:lpstr>Wingdings 2</vt:lpstr>
      <vt:lpstr>Oriel</vt:lpstr>
      <vt:lpstr>UNIT TESTING</vt:lpstr>
      <vt:lpstr>AGENDA</vt:lpstr>
      <vt:lpstr>UNIT TEST</vt:lpstr>
      <vt:lpstr>Jasmine</vt:lpstr>
      <vt:lpstr>SAMPLE TEST CODE for JS</vt:lpstr>
      <vt:lpstr>cal.js</vt:lpstr>
      <vt:lpstr>caltests.js</vt:lpstr>
      <vt:lpstr>Specrunner.html</vt:lpstr>
      <vt:lpstr>Execute specrunner.html</vt:lpstr>
      <vt:lpstr>Karma</vt:lpstr>
      <vt:lpstr>ngMock</vt:lpstr>
      <vt:lpstr>Unit Test Installation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TESTING</dc:title>
  <dc:creator>Hp</dc:creator>
  <cp:lastModifiedBy>dhandr2</cp:lastModifiedBy>
  <cp:revision>23</cp:revision>
  <dcterms:created xsi:type="dcterms:W3CDTF">2017-03-19T12:08:43Z</dcterms:created>
  <dcterms:modified xsi:type="dcterms:W3CDTF">2017-03-27T08:57:49Z</dcterms:modified>
</cp:coreProperties>
</file>