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57" r:id="rId3"/>
    <p:sldId id="261" r:id="rId4"/>
    <p:sldId id="260" r:id="rId5"/>
    <p:sldId id="265" r:id="rId6"/>
    <p:sldId id="266" r:id="rId7"/>
    <p:sldId id="264" r:id="rId8"/>
    <p:sldId id="267" r:id="rId9"/>
    <p:sldId id="271" r:id="rId10"/>
    <p:sldId id="268" r:id="rId11"/>
    <p:sldId id="272" r:id="rId12"/>
    <p:sldId id="269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3117B9-84A9-4C39-8AC1-ABD416213DF3}">
          <p14:sldIdLst>
            <p14:sldId id="258"/>
            <p14:sldId id="257"/>
            <p14:sldId id="261"/>
            <p14:sldId id="260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6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1AAC5-BF83-E6BE-7D92-B4BC5DE811C3}" name="PhD - Andres Santiago Brito Calderon" initials="PASBC" userId="S::brito_andres@mymail.sutd.edu.sg::f55678eb-eff8-4b2e-865e-b082ae0998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LI DONGRUI#" initials="#D" lastIdx="1" clrIdx="0">
    <p:extLst>
      <p:ext uri="{19B8F6BF-5375-455C-9EA6-DF929625EA0E}">
        <p15:presenceInfo xmlns:p15="http://schemas.microsoft.com/office/powerpoint/2012/main" userId="S::lido0007@e.ntu.edu.sg::1c841360-fbe0-4c35-948d-f2a2ce53ca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278"/>
    <a:srgbClr val="E1FDBB"/>
    <a:srgbClr val="0000FF"/>
    <a:srgbClr val="BCD3FF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41AF8-F9B0-4FE5-8AF4-D4D92E2D2D84}" v="3" dt="2024-06-14T13:29:15.849"/>
    <p1510:client id="{A9A7D97B-A47C-4E07-BA6B-08FA5F6E9579}" v="902" dt="2024-06-13T15:51:49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/>
    <p:restoredTop sz="87320" autoAdjust="0"/>
  </p:normalViewPr>
  <p:slideViewPr>
    <p:cSldViewPr>
      <p:cViewPr varScale="1">
        <p:scale>
          <a:sx n="82" d="100"/>
          <a:sy n="82" d="100"/>
        </p:scale>
        <p:origin x="90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B64B-E78D-DA41-8488-0C4284AF1E8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8EC2-9634-5F49-BDFE-BEEAC297E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6F2BD-ED81-9266-20B5-C05A8B6421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2"/>
            <a:ext cx="2844800" cy="244475"/>
          </a:xfrm>
          <a:ln/>
        </p:spPr>
        <p:txBody>
          <a:bodyPr/>
          <a:lstStyle>
            <a:lvl1pPr>
              <a:defRPr sz="1050"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8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2"/>
            <a:ext cx="2844800" cy="244475"/>
          </a:xfrm>
          <a:ln/>
        </p:spPr>
        <p:txBody>
          <a:bodyPr/>
          <a:lstStyle>
            <a:lvl1pPr>
              <a:defRPr sz="1050"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5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81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3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3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53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8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3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8612"/>
            <a:ext cx="10972800" cy="50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0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smtClean="0"/>
            </a:lvl1pPr>
          </a:lstStyle>
          <a:p>
            <a:fld id="{3B386AED-F5F7-4CBE-8EDB-780A0FF0576D}" type="slidenum">
              <a:rPr lang="en-SG" smtClean="0"/>
              <a:t>‹#›</a:t>
            </a:fld>
            <a:endParaRPr lang="en-SG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828800" y="6705599"/>
            <a:ext cx="9235752" cy="15876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" y="6477000"/>
            <a:ext cx="161501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Courier New" panose="02070309020205020404" pitchFamily="49" charset="0"/>
        <a:buChar char="o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just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905.09418" TargetMode="External"/><Relationship Id="rId2" Type="http://schemas.openxmlformats.org/officeDocument/2006/relationships/hyperlink" Target="https://doi.org/10.48550/arXiv.2306.00978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hyperlink" Target="https://theaisummer.com/self-attention/#:%7E:text=Self%2Dattention%20is%20not%20symmetric!&amp;text=The%20arrows%20that%20correspond%20to,Q%E2%80%8B%3DWK%E2%80%8B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i.org/10.48550/arXiv.1905.1065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deEmporium" TargetMode="External"/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i.org/10.48550/arXiv.1706.0376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6.0376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towardsdatascience.com/deep-dive-into-self-attention-by-hand-%EF%B8%8E-f02876e498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278F-EA58-5C88-FD9E-C44690B6C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Transformer Architecture – Attention Is All You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E88ED-260A-6EFA-F857-F804F1FD5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Ramesh Fernando</a:t>
            </a:r>
          </a:p>
          <a:p>
            <a:r>
              <a:rPr lang="en-US" dirty="0"/>
              <a:t>14/06/2024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AFE0-DA6C-C9ED-D0D5-5C25A46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0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23E1A-EA65-930F-BC2F-CD501F90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10</a:t>
            </a:fld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562AE-1015-B3D7-64BE-B2FBCA04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Research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47B9B-0BD6-E042-F601-FD3922D26033}"/>
              </a:ext>
            </a:extLst>
          </p:cNvPr>
          <p:cNvSpPr txBox="1"/>
          <p:nvPr/>
        </p:nvSpPr>
        <p:spPr>
          <a:xfrm>
            <a:off x="609600" y="909638"/>
            <a:ext cx="12111136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 Quantization [Paper: </a:t>
            </a:r>
            <a:r>
              <a:rPr lang="en-US" dirty="0">
                <a:hlinkClick r:id="rId2"/>
              </a:rPr>
              <a:t>https://doi.org/10.48550/arXiv.2306.00978</a:t>
            </a:r>
            <a:r>
              <a:rPr lang="en-US" dirty="0"/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one to prune?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one to remove?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Encoder weights can be classified and pruned efficiently [Paper: </a:t>
            </a:r>
            <a:r>
              <a:rPr lang="en-SG" b="0" u="none" strike="noStrike" dirty="0">
                <a:effectLst/>
                <a:hlinkClick r:id="rId3"/>
              </a:rPr>
              <a:t>https://doi.org/10.48550/arXiv.1905.09418</a:t>
            </a:r>
            <a:r>
              <a:rPr lang="en-SG" b="0" u="none" strike="noStrike" dirty="0">
                <a:effectLst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SG" dirty="0"/>
              <a:t>(Source: </a:t>
            </a:r>
            <a:r>
              <a:rPr lang="en-US" dirty="0">
                <a:hlinkClick r:id="rId4"/>
              </a:rPr>
              <a:t>Why multi-head self attention works: math, intuitions and 10+1 hidden insights | AI Summer (theaisummer.com)</a:t>
            </a:r>
            <a:r>
              <a:rPr lang="en-US" dirty="0"/>
              <a:t> 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A graph of numbers and symbols&#10;&#10;Description automatically generated">
            <a:extLst>
              <a:ext uri="{FF2B5EF4-FFF2-40B4-BE49-F238E27FC236}">
                <a16:creationId xmlns:a16="http://schemas.microsoft.com/office/drawing/2014/main" id="{E117E52C-6583-47FC-DD6D-164DCBD6E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068960"/>
            <a:ext cx="4757142" cy="329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9A19FC-2218-B7C9-8E48-37AFDCCFBF63}"/>
              </a:ext>
            </a:extLst>
          </p:cNvPr>
          <p:cNvSpPr txBox="1"/>
          <p:nvPr/>
        </p:nvSpPr>
        <p:spPr>
          <a:xfrm>
            <a:off x="8616280" y="416425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reference is vanilla transformer from the original paper.</a:t>
            </a:r>
          </a:p>
          <a:p>
            <a:pPr algn="just"/>
            <a:r>
              <a:rPr lang="en-SG" sz="1600" dirty="0"/>
              <a:t>8 heads x 6 layers</a:t>
            </a:r>
          </a:p>
        </p:txBody>
      </p:sp>
    </p:spTree>
    <p:extLst>
      <p:ext uri="{BB962C8B-B14F-4D97-AF65-F5344CB8AC3E}">
        <p14:creationId xmlns:p14="http://schemas.microsoft.com/office/powerpoint/2010/main" val="348937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23E1A-EA65-930F-BC2F-CD501F90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11</a:t>
            </a:fld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562AE-1015-B3D7-64BE-B2FBCA04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Research Opportunities - </a:t>
            </a:r>
            <a:r>
              <a:rPr lang="en-SG" sz="3200" dirty="0" err="1"/>
              <a:t>cont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2363C-E0EE-9B9F-86A8-3AA25B72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736"/>
            <a:ext cx="4839119" cy="3368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D364FC-1DDC-245A-A202-F5AC3512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052736"/>
            <a:ext cx="5539841" cy="3104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38FAE-B3F9-CBA6-70E3-20AA787D06AC}"/>
              </a:ext>
            </a:extLst>
          </p:cNvPr>
          <p:cNvSpPr txBox="1"/>
          <p:nvPr/>
        </p:nvSpPr>
        <p:spPr>
          <a:xfrm>
            <a:off x="6517328" y="4157482"/>
            <a:ext cx="512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BLEU score interpretation with the output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E0BFB-5232-A63D-4681-C4324AC5271B}"/>
              </a:ext>
            </a:extLst>
          </p:cNvPr>
          <p:cNvSpPr txBox="1"/>
          <p:nvPr/>
        </p:nvSpPr>
        <p:spPr>
          <a:xfrm>
            <a:off x="335360" y="6074801"/>
            <a:ext cx="8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Are Sixteen Heads Really Better than One?</a:t>
            </a:r>
            <a:r>
              <a:rPr lang="en-SG" sz="1200" dirty="0"/>
              <a:t> [Paper: </a:t>
            </a:r>
            <a:r>
              <a:rPr lang="en-SG" sz="1200" dirty="0">
                <a:hlinkClick r:id="rId4"/>
              </a:rPr>
              <a:t>https://doi.org/10.48550/arXiv.1905.10650</a:t>
            </a:r>
            <a:r>
              <a:rPr lang="en-SG" sz="1200" dirty="0"/>
              <a:t>]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FC92B-2EAE-910B-02D8-C3BA2189ACA0}"/>
              </a:ext>
            </a:extLst>
          </p:cNvPr>
          <p:cNvSpPr txBox="1"/>
          <p:nvPr/>
        </p:nvSpPr>
        <p:spPr>
          <a:xfrm>
            <a:off x="983432" y="4564166"/>
            <a:ext cx="4839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BLEU when the incremental pruning is done for each attention type in the WMT model.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440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F00B-7195-1822-D185-6388EFB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BERT-Tiny Dataflow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6CE1C-1EE0-695A-DB36-5C1ADDE7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12</a:t>
            </a:fld>
            <a:endParaRPr lang="en-SG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BD479A-E409-8C48-CCB1-7DF712B6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909638"/>
            <a:ext cx="3322608" cy="571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953B0-1F8F-4157-3553-DFD90BD4010B}"/>
              </a:ext>
            </a:extLst>
          </p:cNvPr>
          <p:cNvSpPr txBox="1"/>
          <p:nvPr/>
        </p:nvSpPr>
        <p:spPr>
          <a:xfrm>
            <a:off x="6240016" y="1124744"/>
            <a:ext cx="5040560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Type: Self 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Learnable Parameters: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QueryWeights</a:t>
            </a:r>
            <a:r>
              <a:rPr lang="en-US" sz="1600" dirty="0"/>
              <a:t> (Q) – 128 x 128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KeyWeights</a:t>
            </a:r>
            <a:r>
              <a:rPr lang="en-US" sz="1600" dirty="0"/>
              <a:t> (K) – 128 x 128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ValueWeights</a:t>
            </a:r>
            <a:r>
              <a:rPr lang="en-US" sz="1600" dirty="0"/>
              <a:t> (V) – 128 x 128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OutputWeights</a:t>
            </a:r>
            <a:r>
              <a:rPr lang="en-US" sz="1600" dirty="0"/>
              <a:t> – 128 x 128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Query Bias – 128 x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Key Bias – 128 x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Value Bias – 128 x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Output Bias – 128 x 1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1C57AD9-B9C9-EA47-8397-502368BEFFCE}"/>
              </a:ext>
            </a:extLst>
          </p:cNvPr>
          <p:cNvSpPr/>
          <p:nvPr/>
        </p:nvSpPr>
        <p:spPr bwMode="auto">
          <a:xfrm>
            <a:off x="4151784" y="2060848"/>
            <a:ext cx="208823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00-FA97-F1A7-B852-CAFD89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9B54-C8CB-2246-713C-38D097AF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B386AED-F5F7-4CBE-8EDB-780A0FF0576D}" type="slidenum">
              <a:rPr lang="en-SG" smtClean="0"/>
              <a:pPr>
                <a:spcAft>
                  <a:spcPts val="600"/>
                </a:spcAft>
              </a:pPr>
              <a:t>13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0936F-5536-6B22-DBFF-E06446682F4F}"/>
              </a:ext>
            </a:extLst>
          </p:cNvPr>
          <p:cNvSpPr txBox="1"/>
          <p:nvPr/>
        </p:nvSpPr>
        <p:spPr>
          <a:xfrm>
            <a:off x="767408" y="909638"/>
            <a:ext cx="11305256" cy="262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The Illustrated Transformer – Jay </a:t>
            </a:r>
            <a:r>
              <a:rPr lang="en-US" sz="1600" dirty="0" err="1">
                <a:hlinkClick r:id="rId2"/>
              </a:rPr>
              <a:t>Alammar</a:t>
            </a:r>
            <a:r>
              <a:rPr lang="en-US" sz="1600" dirty="0">
                <a:hlinkClick r:id="rId2"/>
              </a:rPr>
              <a:t> – Visualizing machine learning one concept at a time. (jalammar.github.io)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Youtube</a:t>
            </a:r>
            <a:r>
              <a:rPr lang="en-US" sz="1600" dirty="0"/>
              <a:t> Channel: </a:t>
            </a:r>
            <a:r>
              <a:rPr lang="en-US" sz="1600" dirty="0">
                <a:hlinkClick r:id="rId3"/>
              </a:rPr>
              <a:t>https://www.youtube.com/@CodeEmporium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Advanced Deep Learning with Python – Ivan </a:t>
            </a:r>
            <a:r>
              <a:rPr lang="en-US" sz="1600" dirty="0" err="1"/>
              <a:t>Vasilev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Natural Language Processing with Transformers - </a:t>
            </a:r>
            <a:r>
              <a:rPr lang="en-SG" sz="1600" dirty="0"/>
              <a:t>Lewis Tunstall</a:t>
            </a:r>
            <a:r>
              <a:rPr lang="en-US" sz="1600" dirty="0"/>
              <a:t>, </a:t>
            </a:r>
            <a:r>
              <a:rPr lang="en-SG" sz="1600" dirty="0"/>
              <a:t>Leandro von Werra</a:t>
            </a:r>
            <a:r>
              <a:rPr lang="en-US" sz="1600" dirty="0"/>
              <a:t> and </a:t>
            </a:r>
            <a:r>
              <a:rPr lang="en-SG" sz="1600" dirty="0"/>
              <a:t>Thomas Wolf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Attention Is All You Need: </a:t>
            </a:r>
            <a:r>
              <a:rPr lang="en-SG" sz="1600" b="0" u="none" strike="noStrike" dirty="0">
                <a:effectLst/>
                <a:hlinkClick r:id="rId4"/>
              </a:rPr>
              <a:t>https://doi.org/10.48550/arXiv.1706.03762</a:t>
            </a:r>
            <a:r>
              <a:rPr lang="en-US" sz="1600" dirty="0"/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Notebooks shared by Andres.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87351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6410C-6284-0FD5-AD10-A77E84E4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14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8ED60-C844-B1DC-C2DC-F700282ECAC9}"/>
              </a:ext>
            </a:extLst>
          </p:cNvPr>
          <p:cNvSpPr txBox="1"/>
          <p:nvPr/>
        </p:nvSpPr>
        <p:spPr>
          <a:xfrm>
            <a:off x="2855640" y="3136612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Thank You!</a:t>
            </a:r>
            <a:endParaRPr lang="en-SG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00-FA97-F1A7-B852-CAFD89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What are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9B54-C8CB-2246-713C-38D097AF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B386AED-F5F7-4CBE-8EDB-780A0FF0576D}" type="slidenum">
              <a:rPr lang="en-SG" smtClean="0"/>
              <a:pPr>
                <a:spcAft>
                  <a:spcPts val="600"/>
                </a:spcAft>
              </a:pPr>
              <a:t>2</a:t>
            </a:fld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158D9B-0A6A-9278-49FA-97ABEDA8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96" y="1057218"/>
            <a:ext cx="3304935" cy="46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E1714-76F1-CB8F-AAFE-1129B6569759}"/>
              </a:ext>
            </a:extLst>
          </p:cNvPr>
          <p:cNvSpPr txBox="1"/>
          <p:nvPr/>
        </p:nvSpPr>
        <p:spPr>
          <a:xfrm>
            <a:off x="8976320" y="5700798"/>
            <a:ext cx="33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encoder-decoder structure of the </a:t>
            </a:r>
          </a:p>
          <a:p>
            <a:pPr algn="ctr"/>
            <a:r>
              <a:rPr lang="en-US" sz="1200" dirty="0"/>
              <a:t>Transformer architecture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172D1-98DC-250F-3800-72276256F21D}"/>
              </a:ext>
            </a:extLst>
          </p:cNvPr>
          <p:cNvSpPr txBox="1"/>
          <p:nvPr/>
        </p:nvSpPr>
        <p:spPr>
          <a:xfrm>
            <a:off x="839416" y="980728"/>
            <a:ext cx="76074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Neural networks that specialize in “learning context from the data”.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 they learn from context?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Using the attention 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4309B-C95A-BD12-75EF-B48651B46835}"/>
              </a:ext>
            </a:extLst>
          </p:cNvPr>
          <p:cNvSpPr txBox="1"/>
          <p:nvPr/>
        </p:nvSpPr>
        <p:spPr>
          <a:xfrm>
            <a:off x="456137" y="5877272"/>
            <a:ext cx="80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[1] Attention Is All You Need: </a:t>
            </a:r>
            <a:r>
              <a:rPr lang="en-SG" sz="1200" b="0" u="none" strike="noStrike" dirty="0">
                <a:effectLst/>
                <a:hlinkClick r:id="rId3"/>
              </a:rPr>
              <a:t>https://doi.org/10.48550/arXiv.1706.03762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[2] </a:t>
            </a:r>
            <a:r>
              <a:rPr lang="en-US" sz="1200" dirty="0">
                <a:hlinkClick r:id="rId4"/>
              </a:rPr>
              <a:t>https://towardsdatascience.com/deep-dive-into-self-attention-by-hand-%EF%B8%8E-f02876e49857</a:t>
            </a:r>
            <a:endParaRPr lang="en-US" sz="1200" dirty="0"/>
          </a:p>
          <a:p>
            <a:r>
              <a:rPr lang="en-US" sz="1200" dirty="0"/>
              <a:t>            [3] Natural Language Processing with Transformers - </a:t>
            </a:r>
            <a:r>
              <a:rPr lang="en-SG" sz="1200" dirty="0"/>
              <a:t>Lewis Tunstall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8E209-184C-81FA-9194-F4335536A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6" y="2388649"/>
            <a:ext cx="5171636" cy="2847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32AC9-168E-6FD1-52AA-42225EDC58EA}"/>
              </a:ext>
            </a:extLst>
          </p:cNvPr>
          <p:cNvSpPr txBox="1"/>
          <p:nvPr/>
        </p:nvSpPr>
        <p:spPr>
          <a:xfrm>
            <a:off x="2423592" y="5236058"/>
            <a:ext cx="503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&lt;Encoder-decoder architecture of the transformer [3]&gt;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0560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00-FA97-F1A7-B852-CAFD89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Transformer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9B54-C8CB-2246-713C-38D097AF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B386AED-F5F7-4CBE-8EDB-780A0FF0576D}" type="slidenum">
              <a:rPr lang="en-SG" smtClean="0"/>
              <a:pPr>
                <a:spcAft>
                  <a:spcPts val="600"/>
                </a:spcAft>
              </a:pPr>
              <a:t>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E1714-76F1-CB8F-AAFE-1129B6569759}"/>
              </a:ext>
            </a:extLst>
          </p:cNvPr>
          <p:cNvSpPr txBox="1"/>
          <p:nvPr/>
        </p:nvSpPr>
        <p:spPr>
          <a:xfrm>
            <a:off x="7483567" y="6139925"/>
            <a:ext cx="472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encoder-decoder structure of the Transformer architecture 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172D1-98DC-250F-3800-72276256F21D}"/>
              </a:ext>
            </a:extLst>
          </p:cNvPr>
          <p:cNvSpPr txBox="1"/>
          <p:nvPr/>
        </p:nvSpPr>
        <p:spPr>
          <a:xfrm>
            <a:off x="839416" y="980728"/>
            <a:ext cx="6840759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transformer encoder consists of N identical layers, where each layer consists of two main sub-layers: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Multi-head attention mechanism that receives </a:t>
            </a:r>
            <a:r>
              <a:rPr lang="en-US" b="1" dirty="0"/>
              <a:t>queries, keys and values </a:t>
            </a:r>
            <a:r>
              <a:rPr lang="en-US" dirty="0"/>
              <a:t>as inputs.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second sub-layer comprises a </a:t>
            </a:r>
            <a:r>
              <a:rPr lang="en-US" b="1" dirty="0"/>
              <a:t>fully connected feed-forward network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Layer Normalization.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feed forward layers.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encoder maps the contextuality of each word in the given vocabulary: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Semantically and Syntactically.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Finally, it is the </a:t>
            </a:r>
            <a:r>
              <a:rPr lang="en-US"/>
              <a:t>contextual understanding!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5B231-F141-8E82-0BA1-A0B44F0E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474619"/>
            <a:ext cx="4543755" cy="3605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5A2EE-DE19-78A0-12D3-3A7B79945BE5}"/>
              </a:ext>
            </a:extLst>
          </p:cNvPr>
          <p:cNvSpPr txBox="1"/>
          <p:nvPr/>
        </p:nvSpPr>
        <p:spPr>
          <a:xfrm>
            <a:off x="407368" y="6139924"/>
            <a:ext cx="800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[3] Natural Language Processing with Transformers - </a:t>
            </a:r>
            <a:r>
              <a:rPr lang="en-SG" sz="1200" dirty="0"/>
              <a:t>Lewis Tunstall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28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00-FA97-F1A7-B852-CAFD89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9B54-C8CB-2246-713C-38D097AF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B386AED-F5F7-4CBE-8EDB-780A0FF0576D}" type="slidenum">
              <a:rPr lang="en-SG" smtClean="0"/>
              <a:pPr>
                <a:spcAft>
                  <a:spcPts val="600"/>
                </a:spcAft>
              </a:pPr>
              <a:t>4</a:t>
            </a:fld>
            <a:endParaRPr lang="en-SG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A36D6A2-78AF-4FD5-2B31-CAFAB3EA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06" y="1184611"/>
            <a:ext cx="8832304" cy="2477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76E9B-E087-9DB9-354B-68AF3DAC3636}"/>
                  </a:ext>
                </a:extLst>
              </p:cNvPr>
              <p:cNvSpPr txBox="1"/>
              <p:nvPr/>
            </p:nvSpPr>
            <p:spPr>
              <a:xfrm>
                <a:off x="4255752" y="3976792"/>
                <a:ext cx="4701612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76E9B-E087-9DB9-354B-68AF3DAC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52" y="3976792"/>
                <a:ext cx="4701612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11DE631-47E4-E846-8A24-6A792E25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5272936"/>
            <a:ext cx="8077900" cy="1204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3235D-D000-3D0E-14E1-7CE66CF60393}"/>
                  </a:ext>
                </a:extLst>
              </p:cNvPr>
              <p:cNvSpPr txBox="1"/>
              <p:nvPr/>
            </p:nvSpPr>
            <p:spPr>
              <a:xfrm>
                <a:off x="266061" y="978721"/>
                <a:ext cx="3848690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𝑡𝑜𝑘𝑒𝑛𝑠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3235D-D000-3D0E-14E1-7CE66CF6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1" y="978721"/>
                <a:ext cx="3848690" cy="411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1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F8B7C-F830-60A6-2CD6-276B15BA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5</a:t>
            </a:fld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EB8DF-7BFE-BB7C-2AD9-05D59AF9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Self-Attention in a nutshell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413F-4A85-BA07-3912-710BA0FD9224}"/>
              </a:ext>
            </a:extLst>
          </p:cNvPr>
          <p:cNvSpPr txBox="1"/>
          <p:nvPr/>
        </p:nvSpPr>
        <p:spPr>
          <a:xfrm>
            <a:off x="8040214" y="1396085"/>
            <a:ext cx="158417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 </a:t>
            </a:r>
            <a:r>
              <a:rPr lang="en-US" dirty="0"/>
              <a:t>– Values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28021-DD5E-2C44-3BEF-2815E6A8DB10}"/>
              </a:ext>
            </a:extLst>
          </p:cNvPr>
          <p:cNvSpPr/>
          <p:nvPr/>
        </p:nvSpPr>
        <p:spPr bwMode="auto">
          <a:xfrm>
            <a:off x="1883530" y="2132135"/>
            <a:ext cx="2088232" cy="635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Videos that explain transformers</a:t>
            </a:r>
            <a:endParaRPr kumimoji="0" lang="en-SG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129394-3DDC-EC18-2ECB-693D81B83B4F}"/>
              </a:ext>
            </a:extLst>
          </p:cNvPr>
          <p:cNvSpPr/>
          <p:nvPr/>
        </p:nvSpPr>
        <p:spPr bwMode="auto">
          <a:xfrm>
            <a:off x="4943870" y="2132856"/>
            <a:ext cx="2088232" cy="63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Deep Learning Lectures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latin typeface="Tahoma" pitchFamily="34" charset="0"/>
              </a:rPr>
              <a:t>Attention is all you need </a:t>
            </a:r>
            <a:endParaRPr kumimoji="0" lang="en-SG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7AE855-7BAC-7BC9-8908-D6FC5A598747}"/>
              </a:ext>
            </a:extLst>
          </p:cNvPr>
          <p:cNvSpPr/>
          <p:nvPr/>
        </p:nvSpPr>
        <p:spPr bwMode="auto">
          <a:xfrm>
            <a:off x="7752184" y="2134498"/>
            <a:ext cx="2088232" cy="635000"/>
          </a:xfrm>
          <a:prstGeom prst="roundRect">
            <a:avLst/>
          </a:prstGeom>
          <a:solidFill>
            <a:srgbClr val="D292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Videos relevant to the keys</a:t>
            </a:r>
            <a:endParaRPr kumimoji="0" lang="en-SG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36281-3ACF-FB70-45EC-CF68AE8CF1C2}"/>
              </a:ext>
            </a:extLst>
          </p:cNvPr>
          <p:cNvSpPr txBox="1"/>
          <p:nvPr/>
        </p:nvSpPr>
        <p:spPr>
          <a:xfrm>
            <a:off x="2135558" y="14802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 </a:t>
            </a:r>
            <a:r>
              <a:rPr lang="en-US" dirty="0"/>
              <a:t>– Queries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50F17-2DC2-E8D9-13D0-BDD1ACFAF80D}"/>
              </a:ext>
            </a:extLst>
          </p:cNvPr>
          <p:cNvSpPr txBox="1"/>
          <p:nvPr/>
        </p:nvSpPr>
        <p:spPr>
          <a:xfrm>
            <a:off x="5447926" y="1391266"/>
            <a:ext cx="158417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 </a:t>
            </a:r>
            <a:r>
              <a:rPr lang="en-US" dirty="0"/>
              <a:t>–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60B3B-C6E0-6F7E-1978-38E58BAF2444}"/>
              </a:ext>
            </a:extLst>
          </p:cNvPr>
          <p:cNvSpPr txBox="1"/>
          <p:nvPr/>
        </p:nvSpPr>
        <p:spPr>
          <a:xfrm>
            <a:off x="609600" y="1002360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Querying a YouTube video that explains the transformers</a:t>
            </a:r>
            <a:endParaRPr lang="en-SG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01AFCC-49C9-F432-ADB6-F5CA191F2BDA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3971762" y="2449635"/>
            <a:ext cx="972108" cy="7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0C897E-A627-A63B-B59D-3B07272BE5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32102" y="2450356"/>
            <a:ext cx="731520" cy="1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807013-4BAD-CE4C-28FB-E0A8C7173FE3}"/>
              </a:ext>
            </a:extLst>
          </p:cNvPr>
          <p:cNvSpPr txBox="1"/>
          <p:nvPr/>
        </p:nvSpPr>
        <p:spPr>
          <a:xfrm>
            <a:off x="609600" y="3740348"/>
            <a:ext cx="10972800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Match the query </a:t>
            </a:r>
            <a:r>
              <a:rPr lang="en-US" sz="1600" b="1" dirty="0"/>
              <a:t>Q </a:t>
            </a:r>
            <a:r>
              <a:rPr lang="en-US" sz="1600" dirty="0"/>
              <a:t>and the database (keys </a:t>
            </a:r>
            <a:r>
              <a:rPr lang="en-US" sz="1600" b="1" dirty="0"/>
              <a:t>K</a:t>
            </a:r>
            <a:r>
              <a:rPr lang="en-US" sz="1600" dirty="0"/>
              <a:t>) – Dot product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497D23-F117-D85C-8540-6414CD837A4E}"/>
                  </a:ext>
                </a:extLst>
              </p:cNvPr>
              <p:cNvSpPr txBox="1"/>
              <p:nvPr/>
            </p:nvSpPr>
            <p:spPr>
              <a:xfrm>
                <a:off x="1883530" y="3068774"/>
                <a:ext cx="2088232" cy="44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497D23-F117-D85C-8540-6414CD83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0" y="3068774"/>
                <a:ext cx="2088232" cy="440570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89978-C7FF-5C75-C11E-A8A8495CA1E0}"/>
                  </a:ext>
                </a:extLst>
              </p:cNvPr>
              <p:cNvSpPr txBox="1"/>
              <p:nvPr/>
            </p:nvSpPr>
            <p:spPr>
              <a:xfrm>
                <a:off x="4943870" y="3068774"/>
                <a:ext cx="208823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89978-C7FF-5C75-C11E-A8A8495C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0" y="3068774"/>
                <a:ext cx="2088232" cy="41177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2B9410-47F6-8E70-5B4E-30EA8DC2E225}"/>
                  </a:ext>
                </a:extLst>
              </p:cNvPr>
              <p:cNvSpPr txBox="1"/>
              <p:nvPr/>
            </p:nvSpPr>
            <p:spPr>
              <a:xfrm>
                <a:off x="7758400" y="3079886"/>
                <a:ext cx="2088232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2B9410-47F6-8E70-5B4E-30EA8DC2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00" y="3079886"/>
                <a:ext cx="2088232" cy="411779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07C7-D5C7-992F-7502-F30E06D678B9}"/>
                  </a:ext>
                </a:extLst>
              </p:cNvPr>
              <p:cNvSpPr txBox="1"/>
              <p:nvPr/>
            </p:nvSpPr>
            <p:spPr>
              <a:xfrm>
                <a:off x="10103768" y="3060919"/>
                <a:ext cx="2088232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07C7-D5C7-992F-7502-F30E06D6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768" y="3060919"/>
                <a:ext cx="2088232" cy="423770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50644111-5185-EC88-167E-90AD01C4D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1" y="4339772"/>
            <a:ext cx="5966977" cy="12726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603D0F-56D0-012D-AF95-C1F66B4E0C9E}"/>
              </a:ext>
            </a:extLst>
          </p:cNvPr>
          <p:cNvSpPr txBox="1"/>
          <p:nvPr/>
        </p:nvSpPr>
        <p:spPr>
          <a:xfrm>
            <a:off x="5718898" y="5589240"/>
            <a:ext cx="166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&lt;Source: Book&gt;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54257-7DE0-87C6-9467-FE1F2612CF99}"/>
              </a:ext>
            </a:extLst>
          </p:cNvPr>
          <p:cNvSpPr txBox="1"/>
          <p:nvPr/>
        </p:nvSpPr>
        <p:spPr>
          <a:xfrm>
            <a:off x="609600" y="5986143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alignment scores of all words of the target sentence over all words of the source sentence are computed.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63192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BBFA-80D4-A21B-5435-E93C9702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Self-Attention in a nutshell - </a:t>
            </a:r>
            <a:r>
              <a:rPr lang="en-SG" sz="3200" dirty="0" err="1"/>
              <a:t>cont</a:t>
            </a:r>
            <a:endParaRPr lang="en-SG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3A81C-1924-08DA-1891-B8D9C3C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6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D7C1A9-59F3-9CC0-E3D4-AE4C7E3AF702}"/>
                  </a:ext>
                </a:extLst>
              </p:cNvPr>
              <p:cNvSpPr txBox="1"/>
              <p:nvPr/>
            </p:nvSpPr>
            <p:spPr>
              <a:xfrm>
                <a:off x="609600" y="1052736"/>
                <a:ext cx="10972800" cy="387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US" sz="1600" dirty="0"/>
                  <a:t>Scale the alignment scores with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6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600" dirty="0"/>
                  <a:t>is the vector size of the key vectors in the matrix </a:t>
                </a:r>
                <a:r>
                  <a:rPr lang="en-SG" sz="1600" b="1" dirty="0"/>
                  <a:t>K</a:t>
                </a:r>
                <a:r>
                  <a:rPr lang="en-SG" sz="1600" dirty="0"/>
                  <a:t>. The scaling is done to normalize the values.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SG" sz="1600" dirty="0"/>
                  <a:t>Compute the “attention scores” with the </a:t>
                </a:r>
                <a:r>
                  <a:rPr lang="en-SG" sz="1600" dirty="0" err="1"/>
                  <a:t>softmax</a:t>
                </a:r>
                <a:r>
                  <a:rPr lang="en-SG" sz="1600" dirty="0"/>
                  <a:t> operation along the rows of the matrix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endParaRPr lang="en-SG" sz="1600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endParaRPr lang="en-SG" sz="1600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endParaRPr lang="en-SG" sz="1600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endParaRPr lang="en-SG" sz="1600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SG" sz="1600" dirty="0"/>
                  <a:t>Compute the final attention score (weighted attention score) vector by multiplying the attention scores with the </a:t>
                </a:r>
                <a:r>
                  <a:rPr lang="en-SG" sz="1600" b="1" dirty="0"/>
                  <a:t>V </a:t>
                </a:r>
                <a:r>
                  <a:rPr lang="en-SG" sz="1600" dirty="0"/>
                  <a:t>values</a:t>
                </a:r>
              </a:p>
              <a:p>
                <a:pPr>
                  <a:lnSpc>
                    <a:spcPct val="150000"/>
                  </a:lnSpc>
                </a:pPr>
                <a:endParaRPr lang="en-SG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D7C1A9-59F3-9CC0-E3D4-AE4C7E3A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52736"/>
                <a:ext cx="10972800" cy="3874266"/>
              </a:xfrm>
              <a:prstGeom prst="rect">
                <a:avLst/>
              </a:prstGeom>
              <a:blipFill>
                <a:blip r:embed="rId2"/>
                <a:stretch>
                  <a:fillRect l="-278" t="-72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3A1A29-7FE0-1E86-6ED6-6EFA16BF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564904"/>
            <a:ext cx="5425910" cy="115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CD55D-079C-7EE7-357B-4B0D89F38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52" y="4424038"/>
            <a:ext cx="755969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00-FA97-F1A7-B852-CAFD894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 err="1"/>
              <a:t>Multihead</a:t>
            </a:r>
            <a:r>
              <a:rPr lang="en-SG" sz="3200" dirty="0"/>
              <a:t>-Attention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C0FF3B-EEBA-91B8-BE0D-3A9DB39B2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4013"/>
          <a:stretch/>
        </p:blipFill>
        <p:spPr>
          <a:xfrm>
            <a:off x="1741921" y="1844824"/>
            <a:ext cx="8708158" cy="401374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9B54-C8CB-2246-713C-38D097AF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386AED-F5F7-4CBE-8EDB-780A0FF0576D}" type="slidenum">
              <a:rPr lang="en-SG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B86F0-28FB-0AE0-9DE5-42C8CE8D0E94}"/>
                  </a:ext>
                </a:extLst>
              </p:cNvPr>
              <p:cNvSpPr txBox="1"/>
              <p:nvPr/>
            </p:nvSpPr>
            <p:spPr>
              <a:xfrm>
                <a:off x="2351584" y="1124744"/>
                <a:ext cx="8208912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𝑀𝑢𝑙𝑡𝑖h𝑒𝑎𝑑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B86F0-28FB-0AE0-9DE5-42C8CE8D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124744"/>
                <a:ext cx="8208912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84995-13A2-999D-C59F-5B79CD7BBE5B}"/>
                  </a:ext>
                </a:extLst>
              </p:cNvPr>
              <p:cNvSpPr txBox="1"/>
              <p:nvPr/>
            </p:nvSpPr>
            <p:spPr>
              <a:xfrm>
                <a:off x="2711624" y="6014144"/>
                <a:ext cx="9721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initial embedding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1600" dirty="0"/>
                  <a:t> is decomposed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r>
                  <a:rPr lang="en-US" sz="1600" dirty="0"/>
                  <a:t> and the computation per head carried out separately.  </a:t>
                </a:r>
                <a:endParaRPr lang="en-SG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84995-13A2-999D-C59F-5B79CD7B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6014144"/>
                <a:ext cx="9721080" cy="584775"/>
              </a:xfrm>
              <a:prstGeom prst="rect">
                <a:avLst/>
              </a:prstGeom>
              <a:blipFill>
                <a:blip r:embed="rId4"/>
                <a:stretch>
                  <a:fillRect l="-376" t="-3158" b="-136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3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23E1A-EA65-930F-BC2F-CD501F90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8</a:t>
            </a:fld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562AE-1015-B3D7-64BE-B2FBCA04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Why </a:t>
            </a:r>
            <a:r>
              <a:rPr lang="en-SG" sz="3200" dirty="0" err="1"/>
              <a:t>Multihead</a:t>
            </a:r>
            <a:r>
              <a:rPr lang="en-SG" sz="3200" dirty="0"/>
              <a:t>-Attention 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47B9B-0BD6-E042-F601-FD3922D26033}"/>
              </a:ext>
            </a:extLst>
          </p:cNvPr>
          <p:cNvSpPr txBox="1"/>
          <p:nvPr/>
        </p:nvSpPr>
        <p:spPr>
          <a:xfrm>
            <a:off x="609600" y="1052736"/>
            <a:ext cx="109728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Multiple heads enable to attend independently to “parts of” the sequence.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routing of information from one encoder layer to another will enable global representation which consists of local representation (Contextual understanding as the humans)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&lt;Continue: Need to read more on this&gt; </a:t>
            </a:r>
          </a:p>
        </p:txBody>
      </p:sp>
    </p:spTree>
    <p:extLst>
      <p:ext uri="{BB962C8B-B14F-4D97-AF65-F5344CB8AC3E}">
        <p14:creationId xmlns:p14="http://schemas.microsoft.com/office/powerpoint/2010/main" val="212592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23E1A-EA65-930F-BC2F-CD501F90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6AED-F5F7-4CBE-8EDB-780A0FF0576D}" type="slidenum">
              <a:rPr lang="en-SG" smtClean="0"/>
              <a:t>9</a:t>
            </a:fld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562AE-1015-B3D7-64BE-B2FBCA04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5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200" dirty="0"/>
              <a:t>Add and Normalize</a:t>
            </a:r>
          </a:p>
        </p:txBody>
      </p:sp>
      <p:pic>
        <p:nvPicPr>
          <p:cNvPr id="5" name="Picture 4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1F2EDC8F-B496-7813-7B6C-C540DAB6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097069"/>
            <a:ext cx="5551140" cy="519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358F84-6C14-F5A9-7C3B-B11A3767343F}"/>
                  </a:ext>
                </a:extLst>
              </p:cNvPr>
              <p:cNvSpPr txBox="1"/>
              <p:nvPr/>
            </p:nvSpPr>
            <p:spPr>
              <a:xfrm>
                <a:off x="609600" y="1052736"/>
                <a:ext cx="5342384" cy="439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residual embeddings (Marked in the dotted lines) are added to the output from the stage.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Prevents gradient vanishing problem (Need to study more)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Layer Normalization: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Calculate the mean across the rows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Obtain the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358F84-6C14-F5A9-7C3B-B11A37673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52736"/>
                <a:ext cx="5342384" cy="4399025"/>
              </a:xfrm>
              <a:prstGeom prst="rect">
                <a:avLst/>
              </a:prstGeom>
              <a:blipFill>
                <a:blip r:embed="rId3"/>
                <a:stretch>
                  <a:fillRect l="-913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2D28694-9773-B3C7-7D52-EEA4243806FA}"/>
              </a:ext>
            </a:extLst>
          </p:cNvPr>
          <p:cNvSpPr/>
          <p:nvPr/>
        </p:nvSpPr>
        <p:spPr bwMode="auto">
          <a:xfrm>
            <a:off x="1127448" y="3789040"/>
            <a:ext cx="36576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0.2</a:t>
            </a:r>
            <a:endParaRPr kumimoji="0" lang="en-SG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DE6BD-2AA2-ACC8-67A0-5AD09C914BEF}"/>
              </a:ext>
            </a:extLst>
          </p:cNvPr>
          <p:cNvSpPr/>
          <p:nvPr/>
        </p:nvSpPr>
        <p:spPr bwMode="auto">
          <a:xfrm>
            <a:off x="1493208" y="3789040"/>
            <a:ext cx="36576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0.4</a:t>
            </a:r>
            <a:endParaRPr kumimoji="0" lang="en-SG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0E8E5-1F6B-9FA8-B577-4749AB1D53A6}"/>
              </a:ext>
            </a:extLst>
          </p:cNvPr>
          <p:cNvSpPr/>
          <p:nvPr/>
        </p:nvSpPr>
        <p:spPr bwMode="auto">
          <a:xfrm>
            <a:off x="1858968" y="3789040"/>
            <a:ext cx="420608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latin typeface="Tahoma" pitchFamily="34" charset="0"/>
              </a:rPr>
              <a:t>-0.1</a:t>
            </a:r>
            <a:endParaRPr kumimoji="0" lang="en-SG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5A17AB-F637-D5E1-11A1-2B34B44A3129}"/>
              </a:ext>
            </a:extLst>
          </p:cNvPr>
          <p:cNvSpPr/>
          <p:nvPr/>
        </p:nvSpPr>
        <p:spPr bwMode="auto">
          <a:xfrm>
            <a:off x="2260005" y="3789040"/>
            <a:ext cx="36576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0.7</a:t>
            </a:r>
            <a:endParaRPr kumimoji="0" lang="en-SG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87EB4-10B6-E010-EFC7-CE37DCBADF55}"/>
                  </a:ext>
                </a:extLst>
              </p:cNvPr>
              <p:cNvSpPr txBox="1"/>
              <p:nvPr/>
            </p:nvSpPr>
            <p:spPr>
              <a:xfrm>
                <a:off x="2701035" y="3527952"/>
                <a:ext cx="2664296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0.2+0.4−0.1+0.7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87EB4-10B6-E010-EFC7-CE37DCBA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5" y="3527952"/>
                <a:ext cx="2664296" cy="887935"/>
              </a:xfrm>
              <a:prstGeom prst="rect">
                <a:avLst/>
              </a:prstGeom>
              <a:blipFill>
                <a:blip r:embed="rId4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67"/>
      </p:ext>
    </p:extLst>
  </p:cSld>
  <p:clrMapOvr>
    <a:masterClrMapping/>
  </p:clrMapOvr>
</p:sld>
</file>

<file path=ppt/theme/theme1.xml><?xml version="1.0" encoding="utf-8"?>
<a:theme xmlns:a="http://schemas.openxmlformats.org/drawingml/2006/main" name="2023 SUTD Lab v1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6600CC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aring_Dongrui" id="{58209E0E-054B-894D-B23E-CFF42DB3433C}" vid="{41549FB8-DA18-154A-BD71-3A3F982B1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IDC Verification v1</Template>
  <TotalTime>21133</TotalTime>
  <Words>848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Tahoma</vt:lpstr>
      <vt:lpstr>Wingdings</vt:lpstr>
      <vt:lpstr>2023 SUTD Lab v1</vt:lpstr>
      <vt:lpstr>Transformer Architecture – Attention Is All You Need</vt:lpstr>
      <vt:lpstr>What are Transformers</vt:lpstr>
      <vt:lpstr>Transformer Encoder</vt:lpstr>
      <vt:lpstr>Self-Attention</vt:lpstr>
      <vt:lpstr>Self-Attention in a nutshell</vt:lpstr>
      <vt:lpstr>Self-Attention in a nutshell - cont</vt:lpstr>
      <vt:lpstr>Multihead-Attention</vt:lpstr>
      <vt:lpstr>Why Multihead-Attention works?</vt:lpstr>
      <vt:lpstr>Add and Normalize</vt:lpstr>
      <vt:lpstr>Research Opportunities</vt:lpstr>
      <vt:lpstr>Research Opportunities - cont</vt:lpstr>
      <vt:lpstr>BERT-Tiny Dataflow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 Low Power BNN Processor for always-on edge devices</dc:title>
  <dc:creator>#LI DONGRUI#</dc:creator>
  <cp:lastModifiedBy>PhD - Ramesh Fernando</cp:lastModifiedBy>
  <cp:revision>1156</cp:revision>
  <dcterms:created xsi:type="dcterms:W3CDTF">2023-01-20T03:51:19Z</dcterms:created>
  <dcterms:modified xsi:type="dcterms:W3CDTF">2024-06-14T13:32:01Z</dcterms:modified>
</cp:coreProperties>
</file>