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9" r:id="rId7"/>
    <p:sldId id="260" r:id="rId8"/>
    <p:sldId id="261" r:id="rId9"/>
    <p:sldId id="262" r:id="rId10"/>
    <p:sldId id="268" r:id="rId11"/>
    <p:sldId id="263" r:id="rId12"/>
    <p:sldId id="264" r:id="rId13"/>
    <p:sldId id="265" r:id="rId14"/>
    <p:sldId id="266"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9EC13-5F21-48B9-9CAE-4D60414911E3}" v="4" dt="2022-09-19T11:36:22.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787A08-2887-4DB8-9192-1A0BE94702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26177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87A08-2887-4DB8-9192-1A0BE94702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102190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87A08-2887-4DB8-9192-1A0BE94702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942053-D3BC-4C7C-B674-683B36914BC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918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787A08-2887-4DB8-9192-1A0BE9470298}"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3966925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787A08-2887-4DB8-9192-1A0BE9470298}"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942053-D3BC-4C7C-B674-683B36914BC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4868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787A08-2887-4DB8-9192-1A0BE9470298}"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1243074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87A08-2887-4DB8-9192-1A0BE94702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3816548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87A08-2887-4DB8-9192-1A0BE94702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221438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87A08-2887-4DB8-9192-1A0BE94702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355841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87A08-2887-4DB8-9192-1A0BE94702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245014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787A08-2887-4DB8-9192-1A0BE9470298}"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37941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787A08-2887-4DB8-9192-1A0BE9470298}"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172560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787A08-2887-4DB8-9192-1A0BE9470298}"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9529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87A08-2887-4DB8-9192-1A0BE9470298}"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170404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87A08-2887-4DB8-9192-1A0BE9470298}"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393238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87A08-2887-4DB8-9192-1A0BE9470298}"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942053-D3BC-4C7C-B674-683B36914BC8}" type="slidenum">
              <a:rPr lang="en-US" smtClean="0"/>
              <a:t>‹#›</a:t>
            </a:fld>
            <a:endParaRPr lang="en-US"/>
          </a:p>
        </p:txBody>
      </p:sp>
    </p:spTree>
    <p:extLst>
      <p:ext uri="{BB962C8B-B14F-4D97-AF65-F5344CB8AC3E}">
        <p14:creationId xmlns:p14="http://schemas.microsoft.com/office/powerpoint/2010/main" val="100372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787A08-2887-4DB8-9192-1A0BE9470298}" type="datetimeFigureOut">
              <a:rPr lang="en-US" smtClean="0"/>
              <a:t>9/19/2022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E942053-D3BC-4C7C-B674-683B36914BC8}" type="slidenum">
              <a:rPr lang="en-US" smtClean="0"/>
              <a:t>‹#›</a:t>
            </a:fld>
            <a:endParaRPr lang="en-US"/>
          </a:p>
        </p:txBody>
      </p:sp>
    </p:spTree>
    <p:extLst>
      <p:ext uri="{BB962C8B-B14F-4D97-AF65-F5344CB8AC3E}">
        <p14:creationId xmlns:p14="http://schemas.microsoft.com/office/powerpoint/2010/main" val="3446073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cloud/learn/ap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A899-94DC-C6A5-25A8-9ABF769401E0}"/>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Architecture of web Application</a:t>
            </a:r>
          </a:p>
        </p:txBody>
      </p:sp>
      <p:sp>
        <p:nvSpPr>
          <p:cNvPr id="3" name="Subtitle 2">
            <a:extLst>
              <a:ext uri="{FF2B5EF4-FFF2-40B4-BE49-F238E27FC236}">
                <a16:creationId xmlns:a16="http://schemas.microsoft.com/office/drawing/2014/main" id="{4EE4D672-A5CC-3C6D-B27B-84D9099F856D}"/>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                                                                                                       </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by Ilakkiya R</a:t>
            </a:r>
          </a:p>
        </p:txBody>
      </p:sp>
    </p:spTree>
    <p:extLst>
      <p:ext uri="{BB962C8B-B14F-4D97-AF65-F5344CB8AC3E}">
        <p14:creationId xmlns:p14="http://schemas.microsoft.com/office/powerpoint/2010/main" val="3494528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A66D2-C684-6A32-B037-DB7B01384DF8}"/>
              </a:ext>
            </a:extLst>
          </p:cNvPr>
          <p:cNvSpPr>
            <a:spLocks noGrp="1"/>
          </p:cNvSpPr>
          <p:nvPr>
            <p:ph idx="1"/>
          </p:nvPr>
        </p:nvSpPr>
        <p:spPr/>
        <p:txBody>
          <a:bodyPr/>
          <a:lstStyle/>
          <a:p>
            <a:r>
              <a:rPr lang="en-US" sz="2800" b="0" i="0" dirty="0">
                <a:solidFill>
                  <a:srgbClr val="2D3748"/>
                </a:solidFill>
                <a:effectLst/>
                <a:latin typeface="Times New Roman" panose="02020603050405020304" pitchFamily="18" charset="0"/>
                <a:cs typeface="Times New Roman" panose="02020603050405020304" pitchFamily="18" charset="0"/>
              </a:rPr>
              <a:t>The client system handles the Presentation layer, the Application server handles the Application layer, and the Server system handles the Database layer.</a:t>
            </a:r>
          </a:p>
          <a:p>
            <a:r>
              <a:rPr lang="en-US" sz="2800" b="0" i="0" dirty="0">
                <a:solidFill>
                  <a:srgbClr val="222222"/>
                </a:solidFill>
                <a:effectLst/>
                <a:latin typeface="Times New Roman" panose="02020603050405020304" pitchFamily="18" charset="0"/>
                <a:cs typeface="Times New Roman" panose="02020603050405020304" pitchFamily="18" charset="0"/>
              </a:rPr>
              <a:t> It is suitable to support enterprise level client-server applications by providing solutions to scalability, security, fault tolerance, reusability, and maintainability. It helps developers to create flexible and reusable applications.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51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56F7-EE77-530F-57FC-75ABA69F01BE}"/>
              </a:ext>
            </a:extLst>
          </p:cNvPr>
          <p:cNvSpPr>
            <a:spLocks noGrp="1"/>
          </p:cNvSpPr>
          <p:nvPr>
            <p:ph type="title"/>
          </p:nvPr>
        </p:nvSpPr>
        <p:spPr/>
        <p:txBody>
          <a:bodyPr/>
          <a:lstStyle/>
          <a:p>
            <a:r>
              <a:rPr lang="en-US" b="0" i="0" dirty="0">
                <a:solidFill>
                  <a:srgbClr val="2D3748"/>
                </a:solidFill>
                <a:effectLst/>
                <a:latin typeface="Times New Roman" panose="02020603050405020304" pitchFamily="18" charset="0"/>
                <a:cs typeface="Times New Roman" panose="02020603050405020304" pitchFamily="18" charset="0"/>
              </a:rPr>
              <a:t>N-Tier application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73A1F7-BC36-097F-8AA5-E2D42078F24F}"/>
              </a:ext>
            </a:extLst>
          </p:cNvPr>
          <p:cNvSpPr>
            <a:spLocks noGrp="1"/>
          </p:cNvSpPr>
          <p:nvPr>
            <p:ph idx="1"/>
          </p:nvPr>
        </p:nvSpPr>
        <p:spPr/>
        <p:txBody>
          <a:bodyPr>
            <a:normAutofit/>
          </a:bodyPr>
          <a:lstStyle/>
          <a:p>
            <a:r>
              <a:rPr lang="en-US" b="0" i="0" dirty="0">
                <a:solidFill>
                  <a:srgbClr val="2D3748"/>
                </a:solidFill>
                <a:effectLst/>
                <a:latin typeface="Times New Roman" panose="02020603050405020304" pitchFamily="18" charset="0"/>
                <a:cs typeface="Times New Roman" panose="02020603050405020304" pitchFamily="18" charset="0"/>
              </a:rPr>
              <a:t>Another layer is the N-Tier application. N-Tier application Distributed application. It is similar to the three-tier architecture but the number of application servers is increased and represented in individual tiers in order to distribute the business logic so that the logic will be distributed.</a:t>
            </a:r>
          </a:p>
          <a:p>
            <a:pPr algn="l"/>
            <a:r>
              <a:rPr lang="en-US" b="0" i="0" dirty="0">
                <a:solidFill>
                  <a:srgbClr val="222222"/>
                </a:solidFill>
                <a:effectLst/>
                <a:latin typeface="Times New Roman" panose="02020603050405020304" pitchFamily="18" charset="0"/>
                <a:cs typeface="Times New Roman" panose="02020603050405020304" pitchFamily="18" charset="0"/>
              </a:rPr>
              <a:t>An </a:t>
            </a:r>
            <a:r>
              <a:rPr lang="en-US" b="1" i="0" dirty="0">
                <a:solidFill>
                  <a:srgbClr val="222222"/>
                </a:solidFill>
                <a:effectLst/>
                <a:latin typeface="Times New Roman" panose="02020603050405020304" pitchFamily="18" charset="0"/>
                <a:cs typeface="Times New Roman" panose="02020603050405020304" pitchFamily="18" charset="0"/>
              </a:rPr>
              <a:t>N-Tier Application</a:t>
            </a:r>
            <a:r>
              <a:rPr lang="en-US" b="0" i="0" dirty="0">
                <a:solidFill>
                  <a:srgbClr val="222222"/>
                </a:solidFill>
                <a:effectLst/>
                <a:latin typeface="Times New Roman" panose="02020603050405020304" pitchFamily="18" charset="0"/>
                <a:cs typeface="Times New Roman" panose="02020603050405020304" pitchFamily="18" charset="0"/>
              </a:rPr>
              <a:t> program is one that is distributed among three or more separate computers in a distributed network.</a:t>
            </a:r>
          </a:p>
          <a:p>
            <a:pPr algn="l"/>
            <a:r>
              <a:rPr lang="en-US" b="0" i="0" dirty="0">
                <a:solidFill>
                  <a:srgbClr val="222222"/>
                </a:solidFill>
                <a:effectLst/>
                <a:latin typeface="Times New Roman" panose="02020603050405020304" pitchFamily="18" charset="0"/>
                <a:cs typeface="Times New Roman" panose="02020603050405020304" pitchFamily="18" charset="0"/>
              </a:rPr>
              <a:t>The most common form of n-tier is the 3-tier Application, and it is classified into three categories.</a:t>
            </a:r>
          </a:p>
          <a:p>
            <a:pPr lvl="2">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User interface programming in the user’s computer</a:t>
            </a:r>
          </a:p>
          <a:p>
            <a:pPr lvl="2">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Business logic in a more centralized computer, and</a:t>
            </a:r>
          </a:p>
          <a:p>
            <a:pPr lvl="2">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Required data in a computer that manages a database.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76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2CA7-EABC-BB16-4AE7-67264B0947EB}"/>
              </a:ext>
            </a:extLst>
          </p:cNvPr>
          <p:cNvSpPr>
            <a:spLocks noGrp="1"/>
          </p:cNvSpPr>
          <p:nvPr>
            <p:ph type="title"/>
          </p:nvPr>
        </p:nvSpPr>
        <p:spPr/>
        <p:txBody>
          <a:bodyPr/>
          <a:lstStyle/>
          <a:p>
            <a:r>
              <a:rPr lang="en-US" b="0" i="0" dirty="0">
                <a:solidFill>
                  <a:srgbClr val="525252"/>
                </a:solidFill>
                <a:effectLst/>
                <a:latin typeface="Times New Roman" panose="02020603050405020304" pitchFamily="18" charset="0"/>
                <a:cs typeface="Times New Roman" panose="02020603050405020304" pitchFamily="18" charset="0"/>
              </a:rPr>
              <a:t>Presentation Tier/Web server:</a:t>
            </a:r>
            <a:br>
              <a:rPr lang="en-US" b="0" i="0" dirty="0">
                <a:solidFill>
                  <a:srgbClr val="525252"/>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8119F24-46D0-2C6A-2E66-6884595524B9}"/>
              </a:ext>
            </a:extLst>
          </p:cNvPr>
          <p:cNvSpPr txBox="1">
            <a:spLocks noGrp="1"/>
          </p:cNvSpPr>
          <p:nvPr>
            <p:ph idx="1"/>
          </p:nvPr>
        </p:nvSpPr>
        <p:spPr>
          <a:xfrm>
            <a:off x="2589213" y="2133600"/>
            <a:ext cx="8915400" cy="3795911"/>
          </a:xfrm>
          <a:prstGeom prst="rect">
            <a:avLst/>
          </a:prstGeom>
          <a:noFill/>
        </p:spPr>
        <p:txBody>
          <a:bodyPr wrap="square">
            <a:spAutoFit/>
          </a:bodyPr>
          <a:lstStyle/>
          <a:p>
            <a:pPr algn="l" fontAlgn="base"/>
            <a:endParaRPr lang="en-US" sz="2800" b="0" i="0" dirty="0">
              <a:solidFill>
                <a:srgbClr val="525252"/>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a:t>
            </a:r>
            <a:r>
              <a:rPr lang="en-US" sz="2800" b="1" i="0" dirty="0">
                <a:solidFill>
                  <a:schemeClr val="tx1">
                    <a:lumMod val="95000"/>
                    <a:lumOff val="5000"/>
                  </a:schemeClr>
                </a:solidFill>
                <a:effectLst/>
                <a:latin typeface="Times New Roman" panose="02020603050405020304" pitchFamily="18" charset="0"/>
                <a:cs typeface="Times New Roman" panose="02020603050405020304" pitchFamily="18" charset="0"/>
              </a:rPr>
              <a:t>web server </a:t>
            </a: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is the presentation tier and provides the user interface. This is usually a web page or web site, such as an ecommerce site where the user adds products to the shopping cart, adds payment details or creates an account. The content can be static or dynamic, and is usually developed using HTML, CSS and </a:t>
            </a:r>
            <a:r>
              <a:rPr lang="en-US" sz="28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Javascript</a:t>
            </a: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800" b="0" i="0" dirty="0">
                <a:solidFill>
                  <a:srgbClr val="525252"/>
                </a:solidFill>
                <a:effectLst/>
                <a:latin typeface="Times New Roman" panose="02020603050405020304" pitchFamily="18" charset="0"/>
                <a:cs typeface="Times New Roman" panose="02020603050405020304" pitchFamily="18" charset="0"/>
              </a:rPr>
              <a:t>.</a:t>
            </a:r>
          </a:p>
          <a:p>
            <a:pPr algn="l" fontAlgn="base"/>
            <a:endParaRPr lang="en-US" sz="2800" b="0" i="0" dirty="0">
              <a:solidFill>
                <a:srgbClr val="52525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54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52BA-8057-1C9F-53E7-B918D8AD9858}"/>
              </a:ext>
            </a:extLst>
          </p:cNvPr>
          <p:cNvSpPr>
            <a:spLocks noGrp="1"/>
          </p:cNvSpPr>
          <p:nvPr>
            <p:ph type="title"/>
          </p:nvPr>
        </p:nvSpPr>
        <p:spPr/>
        <p:txBody>
          <a:bodyPr/>
          <a:lstStyle/>
          <a:p>
            <a:r>
              <a:rPr lang="en-US" b="0" i="0" dirty="0">
                <a:solidFill>
                  <a:srgbClr val="525252"/>
                </a:solidFill>
                <a:effectLst/>
                <a:latin typeface="Times New Roman" panose="02020603050405020304" pitchFamily="18" charset="0"/>
                <a:cs typeface="Times New Roman" panose="02020603050405020304" pitchFamily="18" charset="0"/>
              </a:rPr>
              <a:t>Application tier/Application Server</a:t>
            </a:r>
            <a:br>
              <a:rPr lang="en-US" b="0" i="0" dirty="0">
                <a:solidFill>
                  <a:srgbClr val="525252"/>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C9EC8E-AA8A-1694-BA29-C4F3D9F877C6}"/>
              </a:ext>
            </a:extLst>
          </p:cNvPr>
          <p:cNvSpPr>
            <a:spLocks noGrp="1"/>
          </p:cNvSpPr>
          <p:nvPr>
            <p:ph idx="1"/>
          </p:nvPr>
        </p:nvSpPr>
        <p:spPr/>
        <p:txBody>
          <a:bodyPr>
            <a:normAutofit/>
          </a:bodyPr>
          <a:lstStyle/>
          <a:p>
            <a:pPr algn="l" fontAlgn="base"/>
            <a:r>
              <a:rPr lang="en-US" b="1" i="0" dirty="0">
                <a:solidFill>
                  <a:srgbClr val="525252"/>
                </a:solidFill>
                <a:effectLst/>
                <a:latin typeface="Times New Roman" panose="02020603050405020304" pitchFamily="18" charset="0"/>
                <a:cs typeface="Times New Roman" panose="02020603050405020304" pitchFamily="18" charset="0"/>
              </a:rPr>
              <a:t>The application tier, also known as the logic tier or middle tier, is the heart of the application. In this tier, information collected in the presentation tier is processed - sometimes against other information in the data tier - using business logic, a specific set of business rules. The application tier can also add, delete or modify data in the data tier.</a:t>
            </a:r>
          </a:p>
          <a:p>
            <a:pPr algn="l" fontAlgn="base"/>
            <a:r>
              <a:rPr lang="en-US" b="1" i="0" dirty="0">
                <a:solidFill>
                  <a:srgbClr val="525252"/>
                </a:solidFill>
                <a:effectLst/>
                <a:latin typeface="Times New Roman" panose="02020603050405020304" pitchFamily="18" charset="0"/>
                <a:cs typeface="Times New Roman" panose="02020603050405020304" pitchFamily="18" charset="0"/>
              </a:rPr>
              <a:t>The application tier is typically developed using Python, Java, Perl, PHP or Ruby, and communicates with the data tier using </a:t>
            </a:r>
            <a:r>
              <a:rPr lang="en-US" b="1" i="0" u="none" strike="noStrike" dirty="0">
                <a:solidFill>
                  <a:srgbClr val="0062FF"/>
                </a:solidFill>
                <a:effectLst/>
                <a:latin typeface="Times New Roman" panose="02020603050405020304" pitchFamily="18" charset="0"/>
                <a:cs typeface="Times New Roman" panose="02020603050405020304" pitchFamily="18" charset="0"/>
                <a:hlinkClick r:id="rId2"/>
              </a:rPr>
              <a:t>API</a:t>
            </a:r>
            <a:r>
              <a:rPr lang="en-US" b="1" i="0" dirty="0">
                <a:solidFill>
                  <a:srgbClr val="525252"/>
                </a:solidFill>
                <a:effectLst/>
                <a:latin typeface="Times New Roman" panose="02020603050405020304" pitchFamily="18" charset="0"/>
                <a:cs typeface="Times New Roman" panose="02020603050405020304" pitchFamily="18" charset="0"/>
              </a:rPr>
              <a:t> calls. </a:t>
            </a:r>
          </a:p>
          <a:p>
            <a:pPr fontAlgn="base"/>
            <a:r>
              <a:rPr lang="en-US" b="1" i="0" dirty="0">
                <a:solidFill>
                  <a:srgbClr val="525252"/>
                </a:solidFill>
                <a:effectLst/>
                <a:latin typeface="Times New Roman" panose="02020603050405020304" pitchFamily="18" charset="0"/>
                <a:cs typeface="Times New Roman" panose="02020603050405020304" pitchFamily="18" charset="0"/>
              </a:rPr>
              <a:t>The application server corresponds to the middle tier, housing the business logic used to process user inputs. To continue the ecommerce example, this is the tier that queries the inventory database to return product availability, or adds details to a customer's profile. This layer often developed using Python, Ruby or PHP and runs a framework such as e Django, Rails, Symphony or ASP.NET, for example.</a:t>
            </a:r>
          </a:p>
          <a:p>
            <a:pPr algn="l" fontAlgn="base"/>
            <a:endParaRPr lang="en-US" b="1" i="0" dirty="0">
              <a:solidFill>
                <a:srgbClr val="525252"/>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3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CF85-816E-F3F2-5E36-042AB956D48A}"/>
              </a:ext>
            </a:extLst>
          </p:cNvPr>
          <p:cNvSpPr>
            <a:spLocks noGrp="1"/>
          </p:cNvSpPr>
          <p:nvPr>
            <p:ph type="title"/>
          </p:nvPr>
        </p:nvSpPr>
        <p:spPr/>
        <p:txBody>
          <a:bodyPr/>
          <a:lstStyle/>
          <a:p>
            <a:r>
              <a:rPr lang="en-US" b="0" i="0" dirty="0">
                <a:solidFill>
                  <a:srgbClr val="525252"/>
                </a:solidFill>
                <a:effectLst/>
                <a:latin typeface="Times New Roman" panose="02020603050405020304" pitchFamily="18" charset="0"/>
                <a:cs typeface="Times New Roman" panose="02020603050405020304" pitchFamily="18" charset="0"/>
              </a:rPr>
              <a:t>Data Tier/Database Server:</a:t>
            </a:r>
            <a:br>
              <a:rPr lang="en-US" b="0" i="0" dirty="0">
                <a:solidFill>
                  <a:srgbClr val="525252"/>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8C851E-4765-6B03-3DAA-19A157445AD2}"/>
              </a:ext>
            </a:extLst>
          </p:cNvPr>
          <p:cNvSpPr>
            <a:spLocks noGrp="1"/>
          </p:cNvSpPr>
          <p:nvPr>
            <p:ph idx="1"/>
          </p:nvPr>
        </p:nvSpPr>
        <p:spPr/>
        <p:txBody>
          <a:bodyPr>
            <a:normAutofit/>
          </a:bodyPr>
          <a:lstStyle/>
          <a:p>
            <a:r>
              <a:rPr lang="en-US" sz="3200" b="0" i="0" dirty="0">
                <a:solidFill>
                  <a:srgbClr val="525252"/>
                </a:solidFill>
                <a:effectLst/>
                <a:latin typeface="Times New Roman" panose="02020603050405020304" pitchFamily="18" charset="0"/>
                <a:cs typeface="Times New Roman" panose="02020603050405020304" pitchFamily="18" charset="0"/>
              </a:rPr>
              <a:t>The </a:t>
            </a:r>
            <a:r>
              <a:rPr lang="en-US" sz="3200" b="1" i="0" dirty="0">
                <a:solidFill>
                  <a:srgbClr val="525252"/>
                </a:solidFill>
                <a:effectLst/>
                <a:latin typeface="Times New Roman" panose="02020603050405020304" pitchFamily="18" charset="0"/>
                <a:cs typeface="Times New Roman" panose="02020603050405020304" pitchFamily="18" charset="0"/>
              </a:rPr>
              <a:t>database server </a:t>
            </a:r>
            <a:r>
              <a:rPr lang="en-US" sz="3200" b="0" i="0" dirty="0">
                <a:solidFill>
                  <a:srgbClr val="525252"/>
                </a:solidFill>
                <a:effectLst/>
                <a:latin typeface="Times New Roman" panose="02020603050405020304" pitchFamily="18" charset="0"/>
                <a:cs typeface="Times New Roman" panose="02020603050405020304" pitchFamily="18" charset="0"/>
              </a:rPr>
              <a:t>is the data or backend tier of a web application. It runs on database management software, such as MySQL, Oracle, DB2 or PostgreSQL, for example.</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56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DDFD-F234-1FDD-3E53-A1D5B41B151B}"/>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Types of Software Architecture:</a:t>
            </a:r>
            <a:br>
              <a:rPr lang="en-US" b="0"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727A37-C529-AD57-E331-C26F90F2EEE6}"/>
              </a:ext>
            </a:extLst>
          </p:cNvPr>
          <p:cNvSpPr>
            <a:spLocks noGrp="1"/>
          </p:cNvSpPr>
          <p:nvPr>
            <p:ph idx="1"/>
          </p:nvPr>
        </p:nvSpPr>
        <p:spPr/>
        <p:txBody>
          <a:bodyPr/>
          <a:lstStyle/>
          <a:p>
            <a:r>
              <a:rPr lang="en-US" sz="2800" b="1" i="0" dirty="0">
                <a:effectLst/>
                <a:latin typeface="Times New Roman" panose="02020603050405020304" pitchFamily="18" charset="0"/>
                <a:cs typeface="Times New Roman" panose="02020603050405020304" pitchFamily="18" charset="0"/>
              </a:rPr>
              <a:t>One Tier Architecture:</a:t>
            </a:r>
            <a:endParaRPr lang="en-US" sz="2800" b="0" i="0" dirty="0">
              <a:effectLst/>
              <a:latin typeface="Times New Roman" panose="02020603050405020304" pitchFamily="18" charset="0"/>
              <a:cs typeface="Times New Roman" panose="02020603050405020304" pitchFamily="18" charset="0"/>
            </a:endParaRPr>
          </a:p>
          <a:p>
            <a:r>
              <a:rPr lang="en-US" sz="2800" b="1" i="0" dirty="0">
                <a:effectLst/>
                <a:latin typeface="Times New Roman" panose="02020603050405020304" pitchFamily="18" charset="0"/>
                <a:cs typeface="Times New Roman" panose="02020603050405020304" pitchFamily="18" charset="0"/>
              </a:rPr>
              <a:t>Two-Tier Architecture:</a:t>
            </a:r>
            <a:endParaRPr lang="en-US" sz="2800" b="0" i="0" dirty="0">
              <a:effectLst/>
              <a:latin typeface="Times New Roman" panose="02020603050405020304" pitchFamily="18" charset="0"/>
              <a:cs typeface="Times New Roman" panose="02020603050405020304" pitchFamily="18" charset="0"/>
            </a:endParaRPr>
          </a:p>
          <a:p>
            <a:r>
              <a:rPr lang="en-US" sz="2800" b="1" i="0" dirty="0">
                <a:effectLst/>
                <a:latin typeface="Times New Roman" panose="02020603050405020304" pitchFamily="18" charset="0"/>
                <a:cs typeface="Times New Roman" panose="02020603050405020304" pitchFamily="18" charset="0"/>
              </a:rPr>
              <a:t>Three-Tier Architecture:</a:t>
            </a:r>
            <a:endParaRPr lang="en-US" sz="2800"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7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218B-F35D-B6DB-6622-A046C3EA059F}"/>
              </a:ext>
            </a:extLst>
          </p:cNvPr>
          <p:cNvSpPr>
            <a:spLocks noGrp="1"/>
          </p:cNvSpPr>
          <p:nvPr>
            <p:ph type="title"/>
          </p:nvPr>
        </p:nvSpPr>
        <p:spPr/>
        <p:txBody>
          <a:bodyPr>
            <a:normAutofit/>
          </a:bodyPr>
          <a:lstStyle/>
          <a:p>
            <a:r>
              <a:rPr lang="en-US" b="1" i="0" dirty="0">
                <a:effectLst/>
                <a:latin typeface="Times New Roman" panose="02020603050405020304" pitchFamily="18" charset="0"/>
                <a:cs typeface="Times New Roman" panose="02020603050405020304" pitchFamily="18" charset="0"/>
              </a:rPr>
              <a:t>One Tier Architecture:</a:t>
            </a:r>
            <a:r>
              <a:rPr lang="en-US" b="0" i="0" dirty="0">
                <a:effectLst/>
                <a:latin typeface="Times New Roman" panose="02020603050405020304" pitchFamily="18" charset="0"/>
                <a:cs typeface="Times New Roman" panose="02020603050405020304" pitchFamily="18" charset="0"/>
              </a:rPr>
              <a:t>-</a:t>
            </a:r>
            <a:r>
              <a:rPr lang="en-US" b="0" i="0" dirty="0">
                <a:solidFill>
                  <a:srgbClr val="2D3748"/>
                </a:solidFill>
                <a:effectLst/>
                <a:latin typeface="Times New Roman" panose="02020603050405020304" pitchFamily="18" charset="0"/>
                <a:cs typeface="Times New Roman" panose="02020603050405020304" pitchFamily="18" charset="0"/>
              </a:rPr>
              <a:t>One Tier application  Standalone application</a:t>
            </a:r>
            <a:endParaRPr lang="en-US" dirty="0">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99A01DD9-0EE6-09A4-0BB3-3BB5A585B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7328" y="2369574"/>
            <a:ext cx="5557343" cy="3492958"/>
          </a:xfrm>
        </p:spPr>
      </p:pic>
    </p:spTree>
    <p:extLst>
      <p:ext uri="{BB962C8B-B14F-4D97-AF65-F5344CB8AC3E}">
        <p14:creationId xmlns:p14="http://schemas.microsoft.com/office/powerpoint/2010/main" val="353327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FA52-1FE4-FB2D-A73C-01CD0C676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One-tire:</a:t>
            </a:r>
          </a:p>
        </p:txBody>
      </p:sp>
      <p:sp>
        <p:nvSpPr>
          <p:cNvPr id="3" name="Content Placeholder 2">
            <a:extLst>
              <a:ext uri="{FF2B5EF4-FFF2-40B4-BE49-F238E27FC236}">
                <a16:creationId xmlns:a16="http://schemas.microsoft.com/office/drawing/2014/main" id="{1E4C9996-45B0-54B1-9AB4-CD22A9543AD0}"/>
              </a:ext>
            </a:extLst>
          </p:cNvPr>
          <p:cNvSpPr>
            <a:spLocks noGrp="1"/>
          </p:cNvSpPr>
          <p:nvPr>
            <p:ph idx="1"/>
          </p:nvPr>
        </p:nvSpPr>
        <p:spPr/>
        <p:txBody>
          <a:bodyPr>
            <a:normAutofit/>
          </a:bodyPr>
          <a:lstStyle/>
          <a:p>
            <a:r>
              <a:rPr lang="en-US" sz="2400" b="0" i="0" dirty="0">
                <a:solidFill>
                  <a:srgbClr val="2D3748"/>
                </a:solidFill>
                <a:effectLst/>
                <a:latin typeface="Times New Roman" panose="02020603050405020304" pitchFamily="18" charset="0"/>
                <a:cs typeface="Times New Roman" panose="02020603050405020304" pitchFamily="18" charset="0"/>
              </a:rPr>
              <a:t>One-tier architecture has all the layers such as Presentation, Business, Data Access layers in a single software package.</a:t>
            </a:r>
          </a:p>
          <a:p>
            <a:r>
              <a:rPr lang="en-US" sz="2400" b="0" i="0" dirty="0">
                <a:solidFill>
                  <a:srgbClr val="2D3748"/>
                </a:solidFill>
                <a:effectLst/>
                <a:latin typeface="Times New Roman" panose="02020603050405020304" pitchFamily="18" charset="0"/>
                <a:cs typeface="Times New Roman" panose="02020603050405020304" pitchFamily="18" charset="0"/>
              </a:rPr>
              <a:t>The data is stored in the local system or a shared drive.</a:t>
            </a:r>
          </a:p>
          <a:p>
            <a:r>
              <a:rPr lang="en-US" sz="2400" dirty="0">
                <a:solidFill>
                  <a:srgbClr val="2D3748"/>
                </a:solidFill>
                <a:latin typeface="Times New Roman" panose="02020603050405020304" pitchFamily="18" charset="0"/>
                <a:cs typeface="Times New Roman" panose="02020603050405020304" pitchFamily="18" charset="0"/>
              </a:rPr>
              <a:t>Ex:</a:t>
            </a:r>
            <a:r>
              <a:rPr lang="en-US" sz="2400" b="0" i="0" dirty="0">
                <a:solidFill>
                  <a:srgbClr val="2D3748"/>
                </a:solidFill>
                <a:effectLst/>
                <a:latin typeface="Times New Roman" panose="02020603050405020304" pitchFamily="18" charset="0"/>
                <a:cs typeface="Times New Roman" panose="02020603050405020304" pitchFamily="18" charset="0"/>
              </a:rPr>
              <a:t> Applications that handle all the three tiers such as MP3 player, MS Office come under the one-tier application. </a:t>
            </a:r>
          </a:p>
          <a:p>
            <a:r>
              <a:rPr lang="en-US" sz="2400" b="0" i="0" dirty="0">
                <a:solidFill>
                  <a:srgbClr val="222222"/>
                </a:solidFill>
                <a:effectLst/>
                <a:latin typeface="Times New Roman" panose="02020603050405020304" pitchFamily="18" charset="0"/>
                <a:cs typeface="Times New Roman" panose="02020603050405020304" pitchFamily="18" charset="0"/>
              </a:rPr>
              <a:t>One-tier architecture involves putting all of the required components for a software application or technology on a single server or platform.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74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C179-B428-CBFE-4815-F7AF3F9AC659}"/>
              </a:ext>
            </a:extLst>
          </p:cNvPr>
          <p:cNvSpPr>
            <a:spLocks noGrp="1"/>
          </p:cNvSpPr>
          <p:nvPr>
            <p:ph type="title"/>
          </p:nvPr>
        </p:nvSpPr>
        <p:spPr/>
        <p:txBody>
          <a:bodyPr>
            <a:normAutofit fontScale="90000"/>
          </a:bodyPr>
          <a:lstStyle/>
          <a:p>
            <a:r>
              <a:rPr lang="en-US" b="1" i="0" dirty="0">
                <a:effectLst/>
                <a:latin typeface="Times New Roman" panose="02020603050405020304" pitchFamily="18" charset="0"/>
                <a:cs typeface="Times New Roman" panose="02020603050405020304" pitchFamily="18" charset="0"/>
              </a:rPr>
              <a:t>Two-Tier Architecture:-</a:t>
            </a:r>
            <a:r>
              <a:rPr lang="en-US" b="0" i="0" dirty="0">
                <a:solidFill>
                  <a:srgbClr val="2D3748"/>
                </a:solidFill>
                <a:effectLst/>
                <a:latin typeface="Times New Roman" panose="02020603050405020304" pitchFamily="18" charset="0"/>
                <a:cs typeface="Times New Roman" panose="02020603050405020304" pitchFamily="18" charset="0"/>
              </a:rPr>
              <a:t>Two Tier application Client-Server application</a:t>
            </a:r>
            <a:br>
              <a:rPr lang="en-US" b="0"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descr="Diagram">
            <a:extLst>
              <a:ext uri="{FF2B5EF4-FFF2-40B4-BE49-F238E27FC236}">
                <a16:creationId xmlns:a16="http://schemas.microsoft.com/office/drawing/2014/main" id="{8295F87B-F9AA-DA4C-F13C-361A17F33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741" y="2133600"/>
            <a:ext cx="6552920" cy="4358640"/>
          </a:xfrm>
        </p:spPr>
      </p:pic>
    </p:spTree>
    <p:extLst>
      <p:ext uri="{BB962C8B-B14F-4D97-AF65-F5344CB8AC3E}">
        <p14:creationId xmlns:p14="http://schemas.microsoft.com/office/powerpoint/2010/main" val="316869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170BC-FE28-4F34-B734-27C538B55803}"/>
              </a:ext>
            </a:extLst>
          </p:cNvPr>
          <p:cNvSpPr>
            <a:spLocks noGrp="1"/>
          </p:cNvSpPr>
          <p:nvPr>
            <p:ph idx="1"/>
          </p:nvPr>
        </p:nvSpPr>
        <p:spPr/>
        <p:txBody>
          <a:bodyPr>
            <a:normAutofit/>
          </a:bodyPr>
          <a:lstStyle/>
          <a:p>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Client Application (Client Tier)</a:t>
            </a:r>
          </a:p>
          <a:p>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Database (Data Tier)</a:t>
            </a:r>
          </a:p>
          <a:p>
            <a:r>
              <a:rPr lang="en-US" sz="2400" b="0" i="0" dirty="0">
                <a:solidFill>
                  <a:srgbClr val="2D3748"/>
                </a:solidFill>
                <a:effectLst/>
                <a:latin typeface="Times New Roman" panose="02020603050405020304" pitchFamily="18" charset="0"/>
                <a:cs typeface="Times New Roman" panose="02020603050405020304" pitchFamily="18" charset="0"/>
              </a:rPr>
              <a:t>The client system handles both Presentation and Application layers and the Server system handles the Database layer. It is also known as a client-server application. </a:t>
            </a:r>
          </a:p>
          <a:p>
            <a:r>
              <a:rPr lang="en-US" sz="2400" b="0" i="0" dirty="0">
                <a:solidFill>
                  <a:srgbClr val="2D3748"/>
                </a:solidFill>
                <a:effectLst/>
                <a:latin typeface="Times New Roman" panose="02020603050405020304" pitchFamily="18" charset="0"/>
                <a:cs typeface="Times New Roman" panose="02020603050405020304" pitchFamily="18" charset="0"/>
              </a:rPr>
              <a:t>The communication takes place between the Client and the Server. The client system sends the request to the server system and the Server system processes the request and sends back the data to the Client System</a:t>
            </a:r>
            <a:endParaRPr lang="en-US"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CF10C35-3D60-53D1-EAEB-03E124BFEBB4}"/>
              </a:ext>
            </a:extLst>
          </p:cNvPr>
          <p:cNvSpPr>
            <a:spLocks noGrp="1" noChangeArrowheads="1"/>
          </p:cNvSpPr>
          <p:nvPr>
            <p:ph type="title"/>
          </p:nvPr>
        </p:nvSpPr>
        <p:spPr bwMode="auto">
          <a:xfrm>
            <a:off x="2598687" y="408428"/>
            <a:ext cx="749487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Two-tier architecture is divided into two parts: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2D3748"/>
                </a:solidFill>
                <a:effectLst/>
                <a:latin typeface="Times New Roman" panose="02020603050405020304" pitchFamily="18" charset="0"/>
                <a:cs typeface="Times New Roman" panose="02020603050405020304" pitchFamily="18" charset="0"/>
              </a:rPr>
            </a:b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06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580CF-FEAD-F73A-9F2B-C2FC691A6134}"/>
              </a:ext>
            </a:extLst>
          </p:cNvPr>
          <p:cNvSpPr>
            <a:spLocks noGrp="1"/>
          </p:cNvSpPr>
          <p:nvPr>
            <p:ph idx="1"/>
          </p:nvPr>
        </p:nvSpPr>
        <p:spPr>
          <a:xfrm>
            <a:off x="2589212" y="816077"/>
            <a:ext cx="8915400" cy="5095145"/>
          </a:xfrm>
        </p:spPr>
        <p:txBody>
          <a:bodyPr>
            <a:normAutofit/>
          </a:bodyPr>
          <a:lstStyle/>
          <a:p>
            <a:pPr algn="l"/>
            <a:r>
              <a:rPr lang="en-US" sz="2000" b="0" i="0" dirty="0">
                <a:solidFill>
                  <a:srgbClr val="222222"/>
                </a:solidFill>
                <a:effectLst/>
                <a:latin typeface="Times New Roman" panose="02020603050405020304" pitchFamily="18" charset="0"/>
                <a:cs typeface="Times New Roman" panose="02020603050405020304" pitchFamily="18" charset="0"/>
              </a:rPr>
              <a:t>It is like Client-Server architecture, where communication takes place between client and server.</a:t>
            </a:r>
          </a:p>
          <a:p>
            <a:pPr algn="l"/>
            <a:r>
              <a:rPr lang="en-US" sz="2000" b="0" i="0" dirty="0">
                <a:solidFill>
                  <a:srgbClr val="222222"/>
                </a:solidFill>
                <a:effectLst/>
                <a:latin typeface="Times New Roman" panose="02020603050405020304" pitchFamily="18" charset="0"/>
                <a:cs typeface="Times New Roman" panose="02020603050405020304" pitchFamily="18" charset="0"/>
              </a:rPr>
              <a:t>In this type of software architecture, the presentation layer or user interface layer runs on the client side while dataset layer gets executed and stored on server side.</a:t>
            </a:r>
          </a:p>
          <a:p>
            <a:pPr algn="l"/>
            <a:r>
              <a:rPr lang="en-US" sz="2000" b="0" i="0" dirty="0">
                <a:solidFill>
                  <a:srgbClr val="222222"/>
                </a:solidFill>
                <a:effectLst/>
                <a:latin typeface="Times New Roman" panose="02020603050405020304" pitchFamily="18" charset="0"/>
                <a:cs typeface="Times New Roman" panose="02020603050405020304" pitchFamily="18" charset="0"/>
              </a:rPr>
              <a:t>There is no Business logic layer or immediate layer in between client and server.</a:t>
            </a:r>
          </a:p>
          <a:p>
            <a:pPr algn="l"/>
            <a:r>
              <a:rPr lang="en-US" sz="2000" b="0" i="0" dirty="0">
                <a:solidFill>
                  <a:srgbClr val="525252"/>
                </a:solidFill>
                <a:effectLst/>
                <a:latin typeface="Times New Roman" panose="02020603050405020304" pitchFamily="18" charset="0"/>
                <a:cs typeface="Times New Roman" panose="02020603050405020304" pitchFamily="18" charset="0"/>
              </a:rPr>
              <a:t>Two-tier architecture is the original client-server architecture, consisting of a presentation tier and a data tier; the business logic lives in the presentation tier, the data tier or both. In two-tier architecture the presentation tier - and consequently the end user - has direct access to the data tier, and the business logic is often limited. A simple contact management application, where users can enter and retrieve contact data, is an example of a two-tier application.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08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7DD7-B0BC-B466-8889-37E41B5F62DD}"/>
              </a:ext>
            </a:extLst>
          </p:cNvPr>
          <p:cNvSpPr>
            <a:spLocks noGrp="1"/>
          </p:cNvSpPr>
          <p:nvPr>
            <p:ph type="title"/>
          </p:nvPr>
        </p:nvSpPr>
        <p:spPr/>
        <p:txBody>
          <a:bodyPr>
            <a:normAutofit fontScale="90000"/>
          </a:bodyPr>
          <a:lstStyle/>
          <a:p>
            <a:r>
              <a:rPr lang="en-US" b="1" i="0" dirty="0">
                <a:effectLst/>
                <a:latin typeface="Times New Roman" panose="02020603050405020304" pitchFamily="18" charset="0"/>
                <a:cs typeface="Times New Roman" panose="02020603050405020304" pitchFamily="18" charset="0"/>
              </a:rPr>
              <a:t>Three-Tier Architecture:-</a:t>
            </a:r>
            <a:r>
              <a:rPr lang="en-US" b="0" i="0" dirty="0">
                <a:solidFill>
                  <a:srgbClr val="2D3748"/>
                </a:solidFill>
                <a:effectLst/>
                <a:latin typeface="Times New Roman" panose="02020603050405020304" pitchFamily="18" charset="0"/>
                <a:cs typeface="Times New Roman" panose="02020603050405020304" pitchFamily="18" charset="0"/>
              </a:rPr>
              <a:t>Three Tier application  Web Based application</a:t>
            </a:r>
            <a:br>
              <a:rPr lang="en-US" b="0"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descr="Timeline&#10;&#10;Description automatically generated">
            <a:extLst>
              <a:ext uri="{FF2B5EF4-FFF2-40B4-BE49-F238E27FC236}">
                <a16:creationId xmlns:a16="http://schemas.microsoft.com/office/drawing/2014/main" id="{94F2A916-B7C8-62A8-50A8-B82BB4A48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3804" y="2133600"/>
            <a:ext cx="7026218" cy="3778250"/>
          </a:xfrm>
        </p:spPr>
      </p:pic>
    </p:spTree>
    <p:extLst>
      <p:ext uri="{BB962C8B-B14F-4D97-AF65-F5344CB8AC3E}">
        <p14:creationId xmlns:p14="http://schemas.microsoft.com/office/powerpoint/2010/main" val="1410166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5EAA-A191-C8F1-1104-1AE528C16F80}"/>
              </a:ext>
            </a:extLst>
          </p:cNvPr>
          <p:cNvSpPr>
            <a:spLocks noGrp="1"/>
          </p:cNvSpPr>
          <p:nvPr>
            <p:ph type="title"/>
          </p:nvPr>
        </p:nvSpPr>
        <p:spPr/>
        <p:txBody>
          <a:bodyPr>
            <a:normAutofit fontScale="90000"/>
          </a:bodyPr>
          <a:lstStyle/>
          <a:p>
            <a:r>
              <a:rPr lang="en-US" b="0" i="0" dirty="0">
                <a:solidFill>
                  <a:srgbClr val="2D3748"/>
                </a:solidFill>
                <a:effectLst/>
                <a:latin typeface="Times New Roman" panose="02020603050405020304" pitchFamily="18" charset="0"/>
                <a:cs typeface="Times New Roman" panose="02020603050405020304" pitchFamily="18" charset="0"/>
              </a:rPr>
              <a:t>The Three-tier architecture is divided into three parts:</a:t>
            </a:r>
            <a:br>
              <a:rPr lang="en-US" b="0" i="0" dirty="0">
                <a:solidFill>
                  <a:srgbClr val="2D3748"/>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3C69C3-BFA5-6DEB-C129-9197DCAA6785}"/>
              </a:ext>
            </a:extLst>
          </p:cNvPr>
          <p:cNvSpPr>
            <a:spLocks noGrp="1"/>
          </p:cNvSpPr>
          <p:nvPr>
            <p:ph idx="1"/>
          </p:nvPr>
        </p:nvSpPr>
        <p:spPr/>
        <p:txBody>
          <a:bodyPr>
            <a:normAutofit/>
          </a:bodyPr>
          <a:lstStyle/>
          <a:p>
            <a:r>
              <a:rPr lang="en-US" sz="3200" b="0" i="0" dirty="0">
                <a:solidFill>
                  <a:srgbClr val="2D3748"/>
                </a:solidFill>
                <a:effectLst/>
                <a:latin typeface="Times New Roman" panose="02020603050405020304" pitchFamily="18" charset="0"/>
                <a:cs typeface="Times New Roman" panose="02020603050405020304" pitchFamily="18" charset="0"/>
              </a:rPr>
              <a:t>1. Presentation layer (Client Tier)</a:t>
            </a:r>
            <a:br>
              <a:rPr lang="en-US" sz="3200" b="0" i="0" dirty="0">
                <a:solidFill>
                  <a:srgbClr val="2D3748"/>
                </a:solidFill>
                <a:effectLst/>
                <a:latin typeface="Times New Roman" panose="02020603050405020304" pitchFamily="18" charset="0"/>
                <a:cs typeface="Times New Roman" panose="02020603050405020304" pitchFamily="18" charset="0"/>
              </a:rPr>
            </a:br>
            <a:endParaRPr lang="en-US" sz="3200" b="0" i="0" dirty="0">
              <a:solidFill>
                <a:srgbClr val="2D3748"/>
              </a:solidFill>
              <a:effectLst/>
              <a:latin typeface="Times New Roman" panose="02020603050405020304" pitchFamily="18" charset="0"/>
              <a:cs typeface="Times New Roman" panose="02020603050405020304" pitchFamily="18" charset="0"/>
            </a:endParaRPr>
          </a:p>
          <a:p>
            <a:r>
              <a:rPr lang="en-US" sz="3200" b="0" i="0" dirty="0">
                <a:solidFill>
                  <a:srgbClr val="2D3748"/>
                </a:solidFill>
                <a:effectLst/>
                <a:latin typeface="Times New Roman" panose="02020603050405020304" pitchFamily="18" charset="0"/>
                <a:cs typeface="Times New Roman" panose="02020603050405020304" pitchFamily="18" charset="0"/>
              </a:rPr>
              <a:t>2. Application layer (Business Tier)</a:t>
            </a:r>
            <a:br>
              <a:rPr lang="en-US" sz="3200" b="0" i="0" dirty="0">
                <a:solidFill>
                  <a:srgbClr val="2D3748"/>
                </a:solidFill>
                <a:effectLst/>
                <a:latin typeface="Times New Roman" panose="02020603050405020304" pitchFamily="18" charset="0"/>
                <a:cs typeface="Times New Roman" panose="02020603050405020304" pitchFamily="18" charset="0"/>
              </a:rPr>
            </a:br>
            <a:endParaRPr lang="en-US" sz="3200" b="0" i="0" dirty="0">
              <a:solidFill>
                <a:srgbClr val="2D3748"/>
              </a:solidFill>
              <a:effectLst/>
              <a:latin typeface="Times New Roman" panose="02020603050405020304" pitchFamily="18" charset="0"/>
              <a:cs typeface="Times New Roman" panose="02020603050405020304" pitchFamily="18" charset="0"/>
            </a:endParaRPr>
          </a:p>
          <a:p>
            <a:r>
              <a:rPr lang="en-US" sz="3200" dirty="0">
                <a:solidFill>
                  <a:srgbClr val="2D3748"/>
                </a:solidFill>
                <a:latin typeface="Times New Roman" panose="02020603050405020304" pitchFamily="18" charset="0"/>
                <a:cs typeface="Times New Roman" panose="02020603050405020304" pitchFamily="18" charset="0"/>
              </a:rPr>
              <a:t>3</a:t>
            </a:r>
            <a:r>
              <a:rPr lang="en-US" sz="3200" b="0" i="0" dirty="0">
                <a:solidFill>
                  <a:srgbClr val="2D3748"/>
                </a:solidFill>
                <a:effectLst/>
                <a:latin typeface="Times New Roman" panose="02020603050405020304" pitchFamily="18" charset="0"/>
                <a:cs typeface="Times New Roman" panose="02020603050405020304" pitchFamily="18" charset="0"/>
              </a:rPr>
              <a:t>. Database layer (Data Tier)</a:t>
            </a:r>
            <a:br>
              <a:rPr lang="en-US" sz="3200" b="0" i="0" dirty="0">
                <a:solidFill>
                  <a:srgbClr val="2D3748"/>
                </a:solidFill>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8431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4E0A245505E84E8D0E0C1B531B83C4" ma:contentTypeVersion="8" ma:contentTypeDescription="Create a new document." ma:contentTypeScope="" ma:versionID="3e9b9c1e08e9e8a5dad832414f85a951">
  <xsd:schema xmlns:xsd="http://www.w3.org/2001/XMLSchema" xmlns:xs="http://www.w3.org/2001/XMLSchema" xmlns:p="http://schemas.microsoft.com/office/2006/metadata/properties" xmlns:ns3="3cf1df07-cec7-4ad6-9930-841509df65e2" xmlns:ns4="37ac9a46-2e68-4cd7-a499-ab5fb3dbc2de" targetNamespace="http://schemas.microsoft.com/office/2006/metadata/properties" ma:root="true" ma:fieldsID="e9752d523dc8eadc719300f24371b2d6" ns3:_="" ns4:_="">
    <xsd:import namespace="3cf1df07-cec7-4ad6-9930-841509df65e2"/>
    <xsd:import namespace="37ac9a46-2e68-4cd7-a499-ab5fb3dbc2d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f1df07-cec7-4ad6-9930-841509df65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ac9a46-2e68-4cd7-a499-ab5fb3dbc2d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949CB8-CDB5-495F-BE77-08E415F1F6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f1df07-cec7-4ad6-9930-841509df65e2"/>
    <ds:schemaRef ds:uri="37ac9a46-2e68-4cd7-a499-ab5fb3dbc2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D589CD-C3B0-46B0-AA14-BBC6EB206DD9}">
  <ds:schemaRefs>
    <ds:schemaRef ds:uri="http://schemas.microsoft.com/sharepoint/v3/contenttype/forms"/>
  </ds:schemaRefs>
</ds:datastoreItem>
</file>

<file path=customXml/itemProps3.xml><?xml version="1.0" encoding="utf-8"?>
<ds:datastoreItem xmlns:ds="http://schemas.openxmlformats.org/officeDocument/2006/customXml" ds:itemID="{A871B528-41CF-45F9-82DD-FECD96BDAF1C}">
  <ds:schemaRefs>
    <ds:schemaRef ds:uri="http://purl.org/dc/terms/"/>
    <ds:schemaRef ds:uri="http://schemas.microsoft.com/office/2006/metadata/properties"/>
    <ds:schemaRef ds:uri="http://purl.org/dc/elements/1.1/"/>
    <ds:schemaRef ds:uri="http://purl.org/dc/dcmitype/"/>
    <ds:schemaRef ds:uri="http://schemas.microsoft.com/office/2006/documentManagement/types"/>
    <ds:schemaRef ds:uri="http://www.w3.org/XML/1998/namespace"/>
    <ds:schemaRef ds:uri="37ac9a46-2e68-4cd7-a499-ab5fb3dbc2de"/>
    <ds:schemaRef ds:uri="http://schemas.microsoft.com/office/infopath/2007/PartnerControls"/>
    <ds:schemaRef ds:uri="http://schemas.openxmlformats.org/package/2006/metadata/core-properties"/>
    <ds:schemaRef ds:uri="3cf1df07-cec7-4ad6-9930-841509df65e2"/>
  </ds:schemaRefs>
</ds:datastoreItem>
</file>

<file path=docProps/app.xml><?xml version="1.0" encoding="utf-8"?>
<Properties xmlns="http://schemas.openxmlformats.org/officeDocument/2006/extended-properties" xmlns:vt="http://schemas.openxmlformats.org/officeDocument/2006/docPropsVTypes">
  <Template>Wisp</Template>
  <TotalTime>134</TotalTime>
  <Words>871</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Wisp</vt:lpstr>
      <vt:lpstr>Architecture of web Application</vt:lpstr>
      <vt:lpstr>Types of Software Architecture: </vt:lpstr>
      <vt:lpstr>One Tier Architecture:-One Tier application  Standalone application</vt:lpstr>
      <vt:lpstr>One-tire:</vt:lpstr>
      <vt:lpstr>Two-Tier Architecture:-Two Tier application Client-Server application </vt:lpstr>
      <vt:lpstr>The Two-tier architecture is divided into two parts:  </vt:lpstr>
      <vt:lpstr>PowerPoint Presentation</vt:lpstr>
      <vt:lpstr>Three-Tier Architecture:-Three Tier application  Web Based application </vt:lpstr>
      <vt:lpstr>The Three-tier architecture is divided into three parts: </vt:lpstr>
      <vt:lpstr>PowerPoint Presentation</vt:lpstr>
      <vt:lpstr>N-Tier application</vt:lpstr>
      <vt:lpstr>Presentation Tier/Web server: </vt:lpstr>
      <vt:lpstr>Application tier/Application Server </vt:lpstr>
      <vt:lpstr>Data Tier/Database Server: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of web Application</dc:title>
  <dc:creator>Ilakkiya R</dc:creator>
  <cp:lastModifiedBy>Ilakkiya R</cp:lastModifiedBy>
  <cp:revision>17</cp:revision>
  <dcterms:created xsi:type="dcterms:W3CDTF">2022-09-19T09:26:18Z</dcterms:created>
  <dcterms:modified xsi:type="dcterms:W3CDTF">2022-09-19T11:40:46Z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0x010100824E0A245505E84E8D0E0C1B531B83C4</vt:lpwstr>
  </property>
</Properties>
</file>