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555" r:id="rId3"/>
    <p:sldId id="349" r:id="rId4"/>
    <p:sldId id="556" r:id="rId5"/>
    <p:sldId id="334" r:id="rId6"/>
    <p:sldId id="332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FEF01-D01B-4169-A51B-F03E05B2DA2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8E8F3-A196-4459-AF7F-13356269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86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A4C76F-9660-40F5-8478-4C52257B4A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77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F423-A20F-48F5-B572-A38050D5C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046C3-9A37-440D-BE5B-1C55CC7E4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67445-F9E3-4A4B-82D9-48476F98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D432-094A-475D-812E-8A352B07872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4EA3C-0AF5-45CB-A808-7AB0DB2E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B8D96-86A0-4266-892F-6171BDB4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352F-CB14-4621-ABA7-A201FDE1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8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F2C2-6060-47E4-BC64-0A851037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6B008-3E48-45C9-A108-3B0E6214B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EBBB7-95F7-494E-A3AE-CC5D0FFD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D432-094A-475D-812E-8A352B07872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67844-46A6-4EE2-8E6F-48B3709D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994B1-DE01-4AE3-AE38-8542EF62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352F-CB14-4621-ABA7-A201FDE1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0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A9F6D-32DA-4B9E-A1FE-914C028B2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23146-9772-40A9-A0F0-43BD2DAF8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5A288-2B8E-4760-B972-CAD56B10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D432-094A-475D-812E-8A352B07872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32EBA-5C7E-4A73-8923-683C1796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1FDE-A1B2-422A-B85A-BC3D4A68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352F-CB14-4621-ABA7-A201FDE1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27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9" y="1138299"/>
            <a:ext cx="10799866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240F759-6C5A-4A96-885E-3AC3B4871ADC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/// Bayer – OBP Climate Customer Care /// June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980409" y="1732751"/>
            <a:ext cx="10801406" cy="475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2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4"/>
            <a:ext cx="6705600" cy="718145"/>
          </a:xfrm>
        </p:spPr>
        <p:txBody>
          <a:bodyPr>
            <a:spAutoFit/>
          </a:bodyPr>
          <a:lstStyle>
            <a:lvl1pPr marL="0" marR="0" indent="0" algn="l" defTabSz="121914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84" indent="-30478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84" indent="-30478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84" indent="-30478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84" indent="-30478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84" indent="-30478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84" indent="-30478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84" indent="-30478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2" y="512064"/>
            <a:ext cx="3181207" cy="682752"/>
          </a:xfrm>
          <a:prstGeom prst="rect">
            <a:avLst/>
          </a:prstGeom>
        </p:spPr>
      </p:pic>
      <p:sp>
        <p:nvSpPr>
          <p:cNvPr id="15" name="Freeform 14"/>
          <p:cNvSpPr/>
          <p:nvPr userDrawn="1"/>
        </p:nvSpPr>
        <p:spPr>
          <a:xfrm>
            <a:off x="7684622" y="2"/>
            <a:ext cx="4112815" cy="1628887"/>
          </a:xfrm>
          <a:custGeom>
            <a:avLst/>
            <a:gdLst>
              <a:gd name="connsiteX0" fmla="*/ 0 w 4112814"/>
              <a:gd name="connsiteY0" fmla="*/ 0 h 1628887"/>
              <a:gd name="connsiteX1" fmla="*/ 4112814 w 4112814"/>
              <a:gd name="connsiteY1" fmla="*/ 0 h 1628887"/>
              <a:gd name="connsiteX2" fmla="*/ 4112814 w 4112814"/>
              <a:gd name="connsiteY2" fmla="*/ 1538850 h 1628887"/>
              <a:gd name="connsiteX3" fmla="*/ 4022777 w 4112814"/>
              <a:gd name="connsiteY3" fmla="*/ 1628887 h 1628887"/>
              <a:gd name="connsiteX4" fmla="*/ 90037 w 4112814"/>
              <a:gd name="connsiteY4" fmla="*/ 1628887 h 1628887"/>
              <a:gd name="connsiteX5" fmla="*/ 0 w 4112814"/>
              <a:gd name="connsiteY5" fmla="*/ 1538850 h 1628887"/>
              <a:gd name="connsiteX6" fmla="*/ 0 w 4112814"/>
              <a:gd name="connsiteY6" fmla="*/ 0 h 162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2814" h="1628887">
                <a:moveTo>
                  <a:pt x="0" y="0"/>
                </a:moveTo>
                <a:lnTo>
                  <a:pt x="4112814" y="0"/>
                </a:lnTo>
                <a:lnTo>
                  <a:pt x="4112814" y="1538850"/>
                </a:lnTo>
                <a:cubicBezTo>
                  <a:pt x="4112814" y="1588576"/>
                  <a:pt x="4072503" y="1628887"/>
                  <a:pt x="4022777" y="1628887"/>
                </a:cubicBezTo>
                <a:lnTo>
                  <a:pt x="90037" y="1628887"/>
                </a:lnTo>
                <a:cubicBezTo>
                  <a:pt x="40311" y="1628887"/>
                  <a:pt x="0" y="1588576"/>
                  <a:pt x="0" y="153885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/>
              </a:gs>
              <a:gs pos="5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4714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8AFD-915C-4DCA-8EE2-492DA704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66B4B-ACF3-4766-A001-222B2F915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5F295-DFA7-4018-8D5C-B162A1B7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D432-094A-475D-812E-8A352B07872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BC42-6648-4E4F-A405-2DF33119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49AF-07A3-42D5-949A-8A12C89F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352F-CB14-4621-ABA7-A201FDE1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1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982C-E294-4988-BDAD-563DE440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AADD1-6496-4016-BF4F-5D41C5F31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9D48B-6E40-4F2B-A625-E9334BBF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D432-094A-475D-812E-8A352B07872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BC655-1E8E-4687-AE90-9425579C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602E0-6FEC-4024-A168-52EBAF41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352F-CB14-4621-ABA7-A201FDE1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4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9C34-8BDF-40DB-8CC2-ACCB20BD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71C32-2A38-45F6-8177-87EB674C8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21FAE-478C-4BC2-9C1D-E05360389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545F0-CFCA-4C51-9B34-1443CB2B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D432-094A-475D-812E-8A352B07872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4761D-3F74-4F61-85E1-008B8672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803F3-FB97-42F4-A945-87044B35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352F-CB14-4621-ABA7-A201FDE1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2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B180-246D-4E3B-B673-68776AF3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CCF3C-2D69-40EB-B4B7-2AE33CF9E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B0CA8-11FC-48B5-9EF1-884C63879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82283-E9CA-4704-8472-0005F2743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AB25F-AD6D-4AF2-9274-62AF5A788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704D2-C872-429E-8732-46F1B5AB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D432-094A-475D-812E-8A352B07872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6C078-FC14-4586-ACF4-56DD6E6B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03D86-5064-49B4-B514-9EBF9CCD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352F-CB14-4621-ABA7-A201FDE1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5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2ABA-ABD9-4B4B-87F4-802A8B4D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53A6D-8AD7-4A7B-85C1-CD780E67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D432-094A-475D-812E-8A352B07872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14BA0-EC45-48AF-9A05-356DE143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F0B1C-EF1D-4D12-B591-05CEBB8C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352F-CB14-4621-ABA7-A201FDE1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8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BE092-240B-4804-9E57-D599193C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D432-094A-475D-812E-8A352B07872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4AA4-02DA-4363-9CBD-F4C6C3CC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04994-12E5-4219-9A16-6F8FFB6C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352F-CB14-4621-ABA7-A201FDE1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5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EDA5-3ED0-4ADA-A09B-51F54042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E504F-ABBA-4345-BC49-4CA330CC8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916BE-25AE-4B91-96C6-A70012DF9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F927B-6D82-41B5-B35A-4C041D1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D432-094A-475D-812E-8A352B07872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ED6C4-A152-4F8C-AF53-15C764C6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19706-5E07-477F-8C7A-2A8992BE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352F-CB14-4621-ABA7-A201FDE1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8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2123-19C8-45AD-B32F-2397814B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2D154-ADB2-45D0-B6C7-D9C11652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2E3DC-2ABD-4644-8B9E-F9B6B1370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DC901-A5F8-493A-8D58-427942B7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D432-094A-475D-812E-8A352B07872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526B5-483C-4CCD-974B-CB64E022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726DE-696B-4600-BEDA-ADE48DAC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352F-CB14-4621-ABA7-A201FDE1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7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81F65-C0D4-4342-ADD9-954D51E5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19DD6-0CF8-4EC5-B6EB-CFEBBB27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657D4-F458-4C63-9274-2A4F08DD2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0D432-094A-475D-812E-8A352B07872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CE74B-6F3C-40AF-9B80-B884CF968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65ED8-A730-4A60-BBA8-DFC799E41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352F-CB14-4621-ABA7-A201FDE1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4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3440" y="6400800"/>
            <a:ext cx="60960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2064" y="6400800"/>
            <a:ext cx="3048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1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4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84" indent="-304784" algn="l" defTabSz="121914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70" indent="-304784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54" indent="-304784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40" indent="-304784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25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09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493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493" indent="-304784" algn="l" defTabSz="121914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" y="2670364"/>
            <a:ext cx="10238509" cy="1587999"/>
          </a:xfrm>
        </p:spPr>
        <p:txBody>
          <a:bodyPr/>
          <a:lstStyle/>
          <a:p>
            <a:br>
              <a:rPr lang="en-US" sz="3733" dirty="0">
                <a:latin typeface="Calibri" panose="020F0502020204030204" pitchFamily="34" charset="0"/>
              </a:rPr>
            </a:br>
            <a:br>
              <a:rPr lang="en-US" sz="3733" dirty="0">
                <a:latin typeface="Calibri" panose="020F0502020204030204" pitchFamily="34" charset="0"/>
              </a:rPr>
            </a:br>
            <a:r>
              <a:rPr lang="en-US" sz="4000" b="1" dirty="0">
                <a:latin typeface="Calibri" panose="020F0502020204030204" pitchFamily="34" charset="0"/>
              </a:rPr>
              <a:t>TGF Salesforce AMS Weekly Report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9" y="4775978"/>
            <a:ext cx="9615055" cy="369332"/>
          </a:xfrm>
        </p:spPr>
        <p:txBody>
          <a:bodyPr anchor="ctr"/>
          <a:lstStyle/>
          <a:p>
            <a:r>
              <a:rPr lang="en-US" dirty="0">
                <a:latin typeface="Calibri" panose="020F0502020204030204" pitchFamily="34" charset="0"/>
              </a:rPr>
              <a:t>April ‘23 2020</a:t>
            </a:r>
          </a:p>
        </p:txBody>
      </p:sp>
      <p:pic>
        <p:nvPicPr>
          <p:cNvPr id="4098" name="Picture 2" descr="Image result for the global fund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317" y="935355"/>
            <a:ext cx="3693913" cy="47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11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699;p398"/>
          <p:cNvSpPr txBox="1">
            <a:spLocks noGrp="1"/>
          </p:cNvSpPr>
          <p:nvPr>
            <p:ph type="title"/>
          </p:nvPr>
        </p:nvSpPr>
        <p:spPr>
          <a:xfrm>
            <a:off x="924200" y="561702"/>
            <a:ext cx="11045700" cy="4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1" dirty="0">
                <a:latin typeface="Calibri" panose="020F0502020204030204" pitchFamily="34" charset="0"/>
                <a:ea typeface="Salesforce Sans"/>
                <a:cs typeface="Calibri" panose="020F0502020204030204" pitchFamily="34" charset="0"/>
                <a:sym typeface="Salesforce Sans"/>
              </a:rPr>
              <a:t>Executive Summary</a:t>
            </a:r>
            <a:endParaRPr b="1" dirty="0">
              <a:latin typeface="Calibri" panose="020F0502020204030204" pitchFamily="34" charset="0"/>
              <a:ea typeface="Salesforce Sans"/>
              <a:cs typeface="Calibri" panose="020F0502020204030204" pitchFamily="34" charset="0"/>
              <a:sym typeface="Salesforce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2</a:t>
            </a:fld>
            <a:endParaRPr lang="en-US" dirty="0"/>
          </a:p>
        </p:txBody>
      </p:sp>
      <p:sp>
        <p:nvSpPr>
          <p:cNvPr id="38" name="Google Shape;3705;p398"/>
          <p:cNvSpPr txBox="1"/>
          <p:nvPr/>
        </p:nvSpPr>
        <p:spPr>
          <a:xfrm>
            <a:off x="524341" y="1267748"/>
            <a:ext cx="11098500" cy="365700"/>
          </a:xfrm>
          <a:prstGeom prst="rect">
            <a:avLst/>
          </a:prstGeom>
          <a:solidFill>
            <a:srgbClr val="205CA0"/>
          </a:solidFill>
          <a:ln w="107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FFFFFF"/>
              </a:buClr>
              <a:buSzPts val="1100"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alesforce Sans"/>
                <a:cs typeface="Calibri" panose="020F0502020204030204" pitchFamily="34" charset="0"/>
                <a:sym typeface="Salesforce Sans"/>
              </a:rPr>
              <a:t> Project Phase  </a:t>
            </a:r>
            <a:r>
              <a:rPr lang="en-US" sz="1200" b="1" kern="0" dirty="0">
                <a:solidFill>
                  <a:srgbClr val="FFFFFF"/>
                </a:solidFill>
                <a:latin typeface="Calibri" panose="020F0502020204030204" pitchFamily="34" charset="0"/>
                <a:ea typeface="Salesforce Sans"/>
                <a:cs typeface="Calibri" panose="020F0502020204030204" pitchFamily="34" charset="0"/>
                <a:sym typeface="Salesforce Sans"/>
              </a:rPr>
              <a:t>- Transition Planning phase                                                                                                                                 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alesforce Sans"/>
                <a:cs typeface="Calibri" panose="020F0502020204030204" pitchFamily="34" charset="0"/>
                <a:sym typeface="Salesforce Sans"/>
              </a:rPr>
              <a:t> Project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alesforce Sans"/>
                <a:cs typeface="Calibri" panose="020F0502020204030204" pitchFamily="34" charset="0"/>
                <a:sym typeface="Salesforce Sans"/>
              </a:rPr>
              <a:t> Start Date : 06</a:t>
            </a:r>
            <a:r>
              <a:rPr kumimoji="0" lang="en-US" sz="1200" b="1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alesforce Sans"/>
                <a:cs typeface="Calibri" panose="020F0502020204030204" pitchFamily="34" charset="0"/>
                <a:sym typeface="Salesforce Sans"/>
              </a:rPr>
              <a:t>th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alesforce Sans"/>
                <a:cs typeface="Calibri" panose="020F0502020204030204" pitchFamily="34" charset="0"/>
                <a:sym typeface="Salesforce Sans"/>
              </a:rPr>
              <a:t> Apr ’20 | Week 3</a:t>
            </a:r>
            <a:endParaRPr kumimoji="0" sz="1200" b="1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alesforce Sans"/>
              <a:cs typeface="Calibri" panose="020F0502020204030204" pitchFamily="34" charset="0"/>
              <a:sym typeface="Salesforce Sans"/>
            </a:endParaRPr>
          </a:p>
        </p:txBody>
      </p:sp>
      <p:graphicFrame>
        <p:nvGraphicFramePr>
          <p:cNvPr id="39" name="Google Shape;3706;p398"/>
          <p:cNvGraphicFramePr/>
          <p:nvPr>
            <p:extLst>
              <p:ext uri="{D42A27DB-BD31-4B8C-83A1-F6EECF244321}">
                <p14:modId xmlns:p14="http://schemas.microsoft.com/office/powerpoint/2010/main" val="1027329739"/>
              </p:ext>
            </p:extLst>
          </p:nvPr>
        </p:nvGraphicFramePr>
        <p:xfrm>
          <a:off x="6930447" y="1829624"/>
          <a:ext cx="4686850" cy="218270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30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1150" marB="41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5CA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This Report</a:t>
                      </a:r>
                      <a:endParaRPr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1150" marB="41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5CA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Previous Report</a:t>
                      </a:r>
                      <a:endParaRPr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1150" marB="41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5CA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Trending</a:t>
                      </a:r>
                      <a:endParaRPr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1150" marB="41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5C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Overall Status</a:t>
                      </a: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↔</a:t>
                      </a: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Scope</a:t>
                      </a: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↔</a:t>
                      </a: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Budget</a:t>
                      </a: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↔</a:t>
                      </a: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Resources</a:t>
                      </a: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↔</a:t>
                      </a: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Timeline</a:t>
                      </a: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↔</a:t>
                      </a: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Issues &amp; Risks</a:t>
                      </a: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↔</a:t>
                      </a: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Quality &amp; Testing</a:t>
                      </a: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↔</a:t>
                      </a: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0" name="Google Shape;3707;p398"/>
          <p:cNvGraphicFramePr/>
          <p:nvPr>
            <p:extLst>
              <p:ext uri="{D42A27DB-BD31-4B8C-83A1-F6EECF244321}">
                <p14:modId xmlns:p14="http://schemas.microsoft.com/office/powerpoint/2010/main" val="1136729631"/>
              </p:ext>
            </p:extLst>
          </p:nvPr>
        </p:nvGraphicFramePr>
        <p:xfrm>
          <a:off x="524342" y="1829599"/>
          <a:ext cx="6248598" cy="32766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48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Summary</a:t>
                      </a:r>
                      <a:endParaRPr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5C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46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</a:t>
                      </a:r>
                      <a:r>
                        <a:rPr lang="en-US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Accomplishments </a:t>
                      </a:r>
                      <a:r>
                        <a:rPr lang="en-US" sz="11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Week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Internal KT Complete with Balaji’s team on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Overall application overview &amp; SNOW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Other application overview – Sourcing and Procurement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Change management, Support process Overview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Studied documents for following modules: </a:t>
                      </a:r>
                    </a:p>
                    <a:p>
                      <a:pPr algn="l" defTabSz="9144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1.GOS Overview        2.Master Data     3.Funding Request       4.PF &amp; Budget Data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Questionnaire prepared for modules</a:t>
                      </a: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1. GOS Overview      2.Master Data Management        3.PF &amp; Budget Data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Key Accomplishments Planned for this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Begin KT for High complex modules – 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 GLCP - PF and budget data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 Funding Request [GLCP - IMM Fund Management]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429">
                <a:tc>
                  <a:txBody>
                    <a:bodyPr/>
                    <a:lstStyle/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357156"/>
                  </a:ext>
                </a:extLst>
              </a:tr>
            </a:tbl>
          </a:graphicData>
        </a:graphic>
      </p:graphicFrame>
      <p:grpSp>
        <p:nvGrpSpPr>
          <p:cNvPr id="41" name="Google Shape;3708;p398"/>
          <p:cNvGrpSpPr/>
          <p:nvPr/>
        </p:nvGrpSpPr>
        <p:grpSpPr>
          <a:xfrm>
            <a:off x="8738373" y="2247811"/>
            <a:ext cx="183000" cy="1731636"/>
            <a:chOff x="9500373" y="2667370"/>
            <a:chExt cx="183000" cy="1731636"/>
          </a:xfrm>
        </p:grpSpPr>
        <p:sp>
          <p:nvSpPr>
            <p:cNvPr id="42" name="Google Shape;3709;p398"/>
            <p:cNvSpPr/>
            <p:nvPr/>
          </p:nvSpPr>
          <p:spPr>
            <a:xfrm>
              <a:off x="9500373" y="2667370"/>
              <a:ext cx="183000" cy="1830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FFFFF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43" name="Google Shape;3710;p398"/>
            <p:cNvSpPr/>
            <p:nvPr/>
          </p:nvSpPr>
          <p:spPr>
            <a:xfrm>
              <a:off x="9500373" y="3441688"/>
              <a:ext cx="183000" cy="1830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FFFFF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45" name="Google Shape;3712;p398"/>
            <p:cNvSpPr/>
            <p:nvPr/>
          </p:nvSpPr>
          <p:spPr>
            <a:xfrm>
              <a:off x="9500373" y="4216006"/>
              <a:ext cx="183000" cy="1830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FFFFF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46" name="Google Shape;3713;p398"/>
            <p:cNvSpPr/>
            <p:nvPr/>
          </p:nvSpPr>
          <p:spPr>
            <a:xfrm>
              <a:off x="9500373" y="2925476"/>
              <a:ext cx="183000" cy="1830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66B512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47" name="Google Shape;3714;p398"/>
            <p:cNvSpPr/>
            <p:nvPr/>
          </p:nvSpPr>
          <p:spPr>
            <a:xfrm>
              <a:off x="9500373" y="3183582"/>
              <a:ext cx="183000" cy="1830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FFFFF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endParaRPr>
            </a:p>
          </p:txBody>
        </p:sp>
      </p:grpSp>
      <p:graphicFrame>
        <p:nvGraphicFramePr>
          <p:cNvPr id="58" name="Google Shape;3725;p398"/>
          <p:cNvGraphicFramePr/>
          <p:nvPr>
            <p:extLst>
              <p:ext uri="{D42A27DB-BD31-4B8C-83A1-F6EECF244321}">
                <p14:modId xmlns:p14="http://schemas.microsoft.com/office/powerpoint/2010/main" val="1373596537"/>
              </p:ext>
            </p:extLst>
          </p:nvPr>
        </p:nvGraphicFramePr>
        <p:xfrm>
          <a:off x="520854" y="4774837"/>
          <a:ext cx="11092957" cy="1305746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725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1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Items for Attention</a:t>
                      </a:r>
                      <a:endParaRPr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1150" marB="41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5CA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  <a:endParaRPr sz="1200" b="1" i="0" u="none" strike="noStrike" cap="none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1450" marR="91450" marT="41150" marB="41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5CA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Owner</a:t>
                      </a:r>
                      <a:endParaRPr sz="1200" b="1" i="0" u="none" strike="noStrike" cap="none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1450" marR="91450" marT="41150" marB="41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5C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508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Raise access needs for Cognizant team (SNOW, GOS, Sandboxes, TGF id User ID creation) and 1$ PO creation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InProgress</a:t>
                      </a:r>
                    </a:p>
                  </a:txBody>
                  <a:tcPr marL="91450" marR="91450" marT="41150" marB="4115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DC</a:t>
                      </a:r>
                    </a:p>
                  </a:txBody>
                  <a:tcPr marL="91450" marR="91450" marT="41150" marB="4115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245128"/>
                  </a:ext>
                </a:extLst>
              </a:tr>
              <a:tr h="2855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Identify Stakeholders for KT and Block calendars </a:t>
                      </a: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InProgress</a:t>
                      </a:r>
                    </a:p>
                  </a:txBody>
                  <a:tcPr marL="91450" marR="91450" marT="41150" marB="4115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DC/ Ganesh</a:t>
                      </a:r>
                    </a:p>
                  </a:txBody>
                  <a:tcPr marL="91450" marR="91450" marT="41150" marB="4115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508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Update Plan in Smartsheet</a:t>
                      </a: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InProgress</a:t>
                      </a:r>
                    </a:p>
                  </a:txBody>
                  <a:tcPr marL="91450" marR="91450" marT="41150" marB="4115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DC/ Ganesh</a:t>
                      </a:r>
                    </a:p>
                  </a:txBody>
                  <a:tcPr marL="91450" marR="91450" marT="41150" marB="4115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32036"/>
                  </a:ext>
                </a:extLst>
              </a:tr>
            </a:tbl>
          </a:graphicData>
        </a:graphic>
      </p:graphicFrame>
      <p:sp>
        <p:nvSpPr>
          <p:cNvPr id="25" name="Google Shape;3710;p398"/>
          <p:cNvSpPr/>
          <p:nvPr/>
        </p:nvSpPr>
        <p:spPr>
          <a:xfrm>
            <a:off x="8738373" y="3528689"/>
            <a:ext cx="183000" cy="1830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1200" kern="0" dirty="0">
              <a:solidFill>
                <a:srgbClr val="FFFFF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27" name="Google Shape;3710;p398"/>
          <p:cNvSpPr/>
          <p:nvPr/>
        </p:nvSpPr>
        <p:spPr>
          <a:xfrm>
            <a:off x="8738373" y="3255831"/>
            <a:ext cx="183000" cy="1830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1200" kern="0" dirty="0">
              <a:solidFill>
                <a:srgbClr val="FFFFF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9B249B-0AE7-4FFB-B064-8CB0B5BF8D83}"/>
              </a:ext>
            </a:extLst>
          </p:cNvPr>
          <p:cNvSpPr txBox="1"/>
          <p:nvPr/>
        </p:nvSpPr>
        <p:spPr>
          <a:xfrm>
            <a:off x="520855" y="6408969"/>
            <a:ext cx="1109295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en-US" sz="11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Milestone Dates </a:t>
            </a:r>
            <a:r>
              <a:rPr kumimoji="0" lang="en-US" sz="11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                                          </a:t>
            </a:r>
            <a:r>
              <a:rPr kumimoji="0" lang="en-US" sz="11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KT Start Date : 24</a:t>
            </a:r>
            <a:r>
              <a:rPr lang="en-US" sz="1100" b="1" i="1" baseline="30000" dirty="0" err="1"/>
              <a:t>th</a:t>
            </a:r>
            <a:r>
              <a:rPr lang="en-US" sz="1100" b="1" i="1" dirty="0"/>
              <a:t> April’20;                           KT </a:t>
            </a:r>
            <a:r>
              <a:rPr kumimoji="0" lang="en-US" sz="11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Date </a:t>
            </a:r>
            <a:r>
              <a:rPr lang="en-US" sz="1100" b="1" i="1" dirty="0"/>
              <a:t>: 2nd June’20</a:t>
            </a:r>
            <a:endParaRPr kumimoji="0" lang="en-US" sz="11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534D61D-0767-4CFA-9CB0-9FFF3754D06F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691" l="8824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1788" y="6440074"/>
            <a:ext cx="161290" cy="23050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F40C8DA-87DD-474D-BF6C-89262457B45B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691" l="8824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84772" y="6465522"/>
            <a:ext cx="161290" cy="23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6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699;p398"/>
          <p:cNvSpPr txBox="1">
            <a:spLocks noGrp="1"/>
          </p:cNvSpPr>
          <p:nvPr>
            <p:ph type="title"/>
          </p:nvPr>
        </p:nvSpPr>
        <p:spPr>
          <a:xfrm>
            <a:off x="924200" y="561702"/>
            <a:ext cx="11045700" cy="4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1" dirty="0">
                <a:latin typeface="Calibri" panose="020F0502020204030204" pitchFamily="34" charset="0"/>
                <a:ea typeface="Salesforce Sans"/>
                <a:cs typeface="Calibri" panose="020F0502020204030204" pitchFamily="34" charset="0"/>
                <a:sym typeface="Salesforce Sans"/>
              </a:rPr>
              <a:t>Executive Summary</a:t>
            </a:r>
            <a:endParaRPr b="1" dirty="0">
              <a:latin typeface="Calibri" panose="020F0502020204030204" pitchFamily="34" charset="0"/>
              <a:ea typeface="Salesforce Sans"/>
              <a:cs typeface="Calibri" panose="020F0502020204030204" pitchFamily="34" charset="0"/>
              <a:sym typeface="Salesforce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3</a:t>
            </a:fld>
            <a:endParaRPr lang="en-US" dirty="0"/>
          </a:p>
        </p:txBody>
      </p:sp>
      <p:sp>
        <p:nvSpPr>
          <p:cNvPr id="33" name="Google Shape;3700;p398"/>
          <p:cNvSpPr txBox="1"/>
          <p:nvPr/>
        </p:nvSpPr>
        <p:spPr>
          <a:xfrm>
            <a:off x="524341" y="1667914"/>
            <a:ext cx="11098500" cy="554100"/>
          </a:xfrm>
          <a:prstGeom prst="rect">
            <a:avLst/>
          </a:prstGeom>
          <a:solidFill>
            <a:srgbClr val="E7EA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205CA0"/>
              </a:buClr>
              <a:buSzPts val="1000"/>
              <a:buFont typeface="Arial"/>
              <a:buNone/>
            </a:pPr>
            <a:endParaRPr sz="1200" kern="0" dirty="0">
              <a:solidFill>
                <a:srgbClr val="262626"/>
              </a:solidFill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  <a:p>
            <a:pPr>
              <a:buClr>
                <a:srgbClr val="205CA0"/>
              </a:buClr>
              <a:buSzPts val="1000"/>
              <a:buFont typeface="Arial"/>
              <a:buNone/>
            </a:pPr>
            <a:endParaRPr sz="1200" kern="0" dirty="0">
              <a:solidFill>
                <a:srgbClr val="262626"/>
              </a:solidFill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  <a:p>
            <a:pPr>
              <a:buClr>
                <a:srgbClr val="205CA0"/>
              </a:buClr>
              <a:buSzPts val="1000"/>
              <a:buFont typeface="Arial"/>
              <a:buNone/>
            </a:pPr>
            <a:endParaRPr sz="1200" kern="0" dirty="0">
              <a:solidFill>
                <a:srgbClr val="262626"/>
              </a:solidFill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4" name="Google Shape;3701;p398"/>
          <p:cNvSpPr/>
          <p:nvPr/>
        </p:nvSpPr>
        <p:spPr>
          <a:xfrm>
            <a:off x="2640579" y="1852084"/>
            <a:ext cx="6082800" cy="289500"/>
          </a:xfrm>
          <a:prstGeom prst="roundRect">
            <a:avLst>
              <a:gd name="adj" fmla="val 16667"/>
            </a:avLst>
          </a:prstGeom>
          <a:solidFill>
            <a:srgbClr val="205CA0"/>
          </a:solidFill>
          <a:ln w="107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alesforce Sans"/>
                <a:cs typeface="Calibri" panose="020F0502020204030204" pitchFamily="34" charset="0"/>
                <a:sym typeface="Salesforce Sans"/>
              </a:rPr>
              <a:t>Construct (Design/Build)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Salesforce Sans"/>
              <a:cs typeface="Calibri" panose="020F0502020204030204" pitchFamily="34" charset="0"/>
              <a:sym typeface="Salesforce Sans"/>
            </a:endParaRPr>
          </a:p>
        </p:txBody>
      </p:sp>
      <p:sp>
        <p:nvSpPr>
          <p:cNvPr id="35" name="Google Shape;3702;p398"/>
          <p:cNvSpPr/>
          <p:nvPr/>
        </p:nvSpPr>
        <p:spPr>
          <a:xfrm>
            <a:off x="637354" y="1852084"/>
            <a:ext cx="1997100" cy="289500"/>
          </a:xfrm>
          <a:prstGeom prst="roundRect">
            <a:avLst>
              <a:gd name="adj" fmla="val 16667"/>
            </a:avLst>
          </a:prstGeom>
          <a:solidFill>
            <a:srgbClr val="3EA1E0"/>
          </a:solidFill>
          <a:ln w="107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alesforce Sans"/>
                <a:cs typeface="Calibri" panose="020F0502020204030204" pitchFamily="34" charset="0"/>
                <a:sym typeface="Salesforce Sans"/>
              </a:rPr>
              <a:t>Plan &amp; Discover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Salesforce Sans"/>
              <a:cs typeface="Calibri" panose="020F0502020204030204" pitchFamily="34" charset="0"/>
              <a:sym typeface="Salesforce Sans"/>
            </a:endParaRPr>
          </a:p>
        </p:txBody>
      </p:sp>
      <p:sp>
        <p:nvSpPr>
          <p:cNvPr id="36" name="Google Shape;3703;p398"/>
          <p:cNvSpPr/>
          <p:nvPr/>
        </p:nvSpPr>
        <p:spPr>
          <a:xfrm>
            <a:off x="8729433" y="1852084"/>
            <a:ext cx="1324500" cy="289500"/>
          </a:xfrm>
          <a:prstGeom prst="roundRect">
            <a:avLst>
              <a:gd name="adj" fmla="val 16667"/>
            </a:avLst>
          </a:prstGeom>
          <a:solidFill>
            <a:srgbClr val="ED7633"/>
          </a:solidFill>
          <a:ln w="107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alesforce Sans"/>
                <a:cs typeface="Calibri" panose="020F0502020204030204" pitchFamily="34" charset="0"/>
                <a:sym typeface="Salesforce Sans"/>
              </a:rPr>
              <a:t>Validate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Salesforce Sans"/>
              <a:cs typeface="Calibri" panose="020F0502020204030204" pitchFamily="34" charset="0"/>
              <a:sym typeface="Salesforce Sans"/>
            </a:endParaRPr>
          </a:p>
        </p:txBody>
      </p:sp>
      <p:sp>
        <p:nvSpPr>
          <p:cNvPr id="37" name="Google Shape;3704;p398"/>
          <p:cNvSpPr/>
          <p:nvPr/>
        </p:nvSpPr>
        <p:spPr>
          <a:xfrm>
            <a:off x="10060037" y="1852084"/>
            <a:ext cx="1447500" cy="2895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107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alesforce Sans"/>
                <a:cs typeface="Calibri" panose="020F0502020204030204" pitchFamily="34" charset="0"/>
                <a:sym typeface="Salesforce Sans"/>
              </a:rPr>
              <a:t>Deploy &amp; Support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Salesforce Sans"/>
              <a:cs typeface="Calibri" panose="020F0502020204030204" pitchFamily="34" charset="0"/>
              <a:sym typeface="Salesforce Sans"/>
            </a:endParaRPr>
          </a:p>
        </p:txBody>
      </p:sp>
      <p:sp>
        <p:nvSpPr>
          <p:cNvPr id="38" name="Google Shape;3705;p398"/>
          <p:cNvSpPr txBox="1"/>
          <p:nvPr/>
        </p:nvSpPr>
        <p:spPr>
          <a:xfrm>
            <a:off x="524341" y="1267748"/>
            <a:ext cx="11098500" cy="365700"/>
          </a:xfrm>
          <a:prstGeom prst="rect">
            <a:avLst/>
          </a:prstGeom>
          <a:solidFill>
            <a:srgbClr val="205CA0"/>
          </a:solidFill>
          <a:ln w="107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FFFFFF"/>
              </a:buClr>
              <a:buSzPts val="1100"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alesforce Sans"/>
                <a:cs typeface="Calibri" panose="020F0502020204030204" pitchFamily="34" charset="0"/>
                <a:sym typeface="Salesforce Sans"/>
              </a:rPr>
              <a:t> Project Phase  </a:t>
            </a:r>
            <a:r>
              <a:rPr lang="en-US" sz="1200" b="1" kern="0" dirty="0">
                <a:solidFill>
                  <a:srgbClr val="FFFFFF"/>
                </a:solidFill>
                <a:latin typeface="Calibri" panose="020F0502020204030204" pitchFamily="34" charset="0"/>
                <a:ea typeface="Salesforce Sans"/>
                <a:cs typeface="Calibri" panose="020F0502020204030204" pitchFamily="34" charset="0"/>
                <a:sym typeface="Salesforce Sans"/>
              </a:rPr>
              <a:t>- Sprint # 4 –</a:t>
            </a:r>
            <a:r>
              <a:rPr lang="en-US" sz="1200" b="1" kern="0" noProof="0" dirty="0">
                <a:solidFill>
                  <a:srgbClr val="FFFFFF"/>
                </a:solidFill>
                <a:latin typeface="Calibri" panose="020F0502020204030204" pitchFamily="34" charset="0"/>
                <a:ea typeface="Salesforce Sans"/>
                <a:cs typeface="Calibri" panose="020F0502020204030204" pitchFamily="34" charset="0"/>
                <a:sym typeface="Salesforce Sans"/>
              </a:rPr>
              <a:t> OCV Mexico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alesforce Sans"/>
                <a:cs typeface="Calibri" panose="020F0502020204030204" pitchFamily="34" charset="0"/>
                <a:sym typeface="Salesforce Sans"/>
              </a:rPr>
              <a:t>  - Implementation &amp; Migration                                                                           Project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alesforce Sans"/>
                <a:cs typeface="Calibri" panose="020F0502020204030204" pitchFamily="34" charset="0"/>
                <a:sym typeface="Salesforce Sans"/>
              </a:rPr>
              <a:t> Start Date : 06</a:t>
            </a:r>
            <a:r>
              <a:rPr kumimoji="0" lang="en-US" sz="1200" b="1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alesforce Sans"/>
                <a:cs typeface="Calibri" panose="020F0502020204030204" pitchFamily="34" charset="0"/>
                <a:sym typeface="Salesforce Sans"/>
              </a:rPr>
              <a:t>th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alesforce Sans"/>
                <a:cs typeface="Calibri" panose="020F0502020204030204" pitchFamily="34" charset="0"/>
                <a:sym typeface="Salesforce Sans"/>
              </a:rPr>
              <a:t> Sept’19 | Weeks Completed : </a:t>
            </a:r>
            <a:r>
              <a:rPr lang="en-US" sz="1200" b="1" kern="0" dirty="0">
                <a:solidFill>
                  <a:srgbClr val="FFFFFF"/>
                </a:solidFill>
                <a:latin typeface="Calibri" panose="020F0502020204030204" pitchFamily="34" charset="0"/>
                <a:ea typeface="Salesforce Sans"/>
                <a:cs typeface="Calibri" panose="020F0502020204030204" pitchFamily="34" charset="0"/>
                <a:sym typeface="Salesforce Sans"/>
              </a:rPr>
              <a:t>24</a:t>
            </a:r>
            <a:endParaRPr kumimoji="0" sz="1200" b="1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alesforce Sans"/>
              <a:cs typeface="Calibri" panose="020F0502020204030204" pitchFamily="34" charset="0"/>
              <a:sym typeface="Salesforce Sans"/>
            </a:endParaRPr>
          </a:p>
        </p:txBody>
      </p:sp>
      <p:graphicFrame>
        <p:nvGraphicFramePr>
          <p:cNvPr id="39" name="Google Shape;3706;p398"/>
          <p:cNvGraphicFramePr/>
          <p:nvPr>
            <p:extLst/>
          </p:nvPr>
        </p:nvGraphicFramePr>
        <p:xfrm>
          <a:off x="6930447" y="2325383"/>
          <a:ext cx="4686850" cy="218270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30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1150" marB="41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5CA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This Report</a:t>
                      </a:r>
                      <a:endParaRPr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1150" marB="41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5CA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Previous Report</a:t>
                      </a:r>
                      <a:endParaRPr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1150" marB="41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5CA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Trending</a:t>
                      </a:r>
                      <a:endParaRPr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1150" marB="41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5C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Overall Status</a:t>
                      </a: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↔</a:t>
                      </a: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Scope</a:t>
                      </a: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↔</a:t>
                      </a: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Budget</a:t>
                      </a: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↔</a:t>
                      </a: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Resources</a:t>
                      </a: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↔</a:t>
                      </a: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Timeline</a:t>
                      </a: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↔</a:t>
                      </a: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Issues &amp; Risks</a:t>
                      </a: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↔</a:t>
                      </a: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Quality &amp; Testing</a:t>
                      </a: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↔</a:t>
                      </a:r>
                      <a:endParaRPr sz="11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0" name="Google Shape;3707;p398"/>
          <p:cNvGraphicFramePr/>
          <p:nvPr>
            <p:extLst/>
          </p:nvPr>
        </p:nvGraphicFramePr>
        <p:xfrm>
          <a:off x="524342" y="2324804"/>
          <a:ext cx="6248598" cy="33929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48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Summary</a:t>
                      </a:r>
                      <a:endParaRPr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5C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92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</a:t>
                      </a:r>
                      <a:r>
                        <a:rPr lang="en-US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Accomplishments </a:t>
                      </a:r>
                      <a:r>
                        <a:rPr lang="en-US" sz="11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Completed last Week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Sprint- 1 PROD Deployment Completed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Last 2 years LAN Regional org cases and Related Case duration records ,activities migrated to GME Production org.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Accomplishments Planned, but not </a:t>
                      </a:r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Completed</a:t>
                      </a:r>
                      <a:r>
                        <a:rPr lang="en-US" sz="10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Last Week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Attachment Migration From LAN to GME Test – Waiting for LAN Regional org Deployment with GME Connected app setting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Accomplishments Planned for this </a:t>
                      </a:r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Attachment Migration from Regional LAN to GME Prod Last 2 year cases.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LAN Regional org Email message migration to GME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New Dashboards to measure KPI’s 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Live Agent for Mexico users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Assignment rule change to route cases to Mexico Customer Interactions.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684">
                <a:tc>
                  <a:txBody>
                    <a:bodyPr/>
                    <a:lstStyle/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357156"/>
                  </a:ext>
                </a:extLst>
              </a:tr>
            </a:tbl>
          </a:graphicData>
        </a:graphic>
      </p:graphicFrame>
      <p:grpSp>
        <p:nvGrpSpPr>
          <p:cNvPr id="41" name="Google Shape;3708;p398"/>
          <p:cNvGrpSpPr/>
          <p:nvPr/>
        </p:nvGrpSpPr>
        <p:grpSpPr>
          <a:xfrm>
            <a:off x="8738373" y="2743570"/>
            <a:ext cx="183000" cy="1731636"/>
            <a:chOff x="9500373" y="2667370"/>
            <a:chExt cx="183000" cy="1731636"/>
          </a:xfrm>
        </p:grpSpPr>
        <p:sp>
          <p:nvSpPr>
            <p:cNvPr id="42" name="Google Shape;3709;p398"/>
            <p:cNvSpPr/>
            <p:nvPr/>
          </p:nvSpPr>
          <p:spPr>
            <a:xfrm>
              <a:off x="9500373" y="2667370"/>
              <a:ext cx="183000" cy="1830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FFFFF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43" name="Google Shape;3710;p398"/>
            <p:cNvSpPr/>
            <p:nvPr/>
          </p:nvSpPr>
          <p:spPr>
            <a:xfrm>
              <a:off x="9500373" y="3441688"/>
              <a:ext cx="183000" cy="1830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FFFFF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45" name="Google Shape;3712;p398"/>
            <p:cNvSpPr/>
            <p:nvPr/>
          </p:nvSpPr>
          <p:spPr>
            <a:xfrm>
              <a:off x="9500373" y="4216006"/>
              <a:ext cx="183000" cy="1830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FFFFF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46" name="Google Shape;3713;p398"/>
            <p:cNvSpPr/>
            <p:nvPr/>
          </p:nvSpPr>
          <p:spPr>
            <a:xfrm>
              <a:off x="9500373" y="2925476"/>
              <a:ext cx="183000" cy="1830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66B512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47" name="Google Shape;3714;p398"/>
            <p:cNvSpPr/>
            <p:nvPr/>
          </p:nvSpPr>
          <p:spPr>
            <a:xfrm>
              <a:off x="9500373" y="3183582"/>
              <a:ext cx="183000" cy="1830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FFFFF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endParaRPr>
            </a:p>
          </p:txBody>
        </p:sp>
      </p:grpSp>
      <p:graphicFrame>
        <p:nvGraphicFramePr>
          <p:cNvPr id="58" name="Google Shape;3725;p398"/>
          <p:cNvGraphicFramePr/>
          <p:nvPr>
            <p:extLst/>
          </p:nvPr>
        </p:nvGraphicFramePr>
        <p:xfrm>
          <a:off x="527112" y="4975488"/>
          <a:ext cx="11092957" cy="1223268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725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1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Items for Attention</a:t>
                      </a:r>
                      <a:endParaRPr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1150" marB="41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5CA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  <a:endParaRPr sz="1200" b="1" i="0" u="none" strike="noStrike" cap="none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1450" marR="91450" marT="41150" marB="41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5CA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Owner</a:t>
                      </a:r>
                      <a:endParaRPr sz="1200" b="1" i="0" u="none" strike="noStrike" cap="none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1450" marR="91450" marT="41150" marB="41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5C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Phase -2 Sprint -1  moved to Production</a:t>
                      </a: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Completed</a:t>
                      </a:r>
                      <a:endParaRPr sz="1000" b="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1150" marB="4115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Dev Team</a:t>
                      </a:r>
                      <a:endParaRPr sz="1000" b="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1150" marB="4115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5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Phase -2 Sprint -2 JIRA stories </a:t>
                      </a: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InProgress</a:t>
                      </a: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Dev Team</a:t>
                      </a: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508"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00" b="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Attachment migration  - Analysis and Design InProgress</a:t>
                      </a:r>
                      <a:endParaRPr sz="1000" b="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InProgress</a:t>
                      </a:r>
                      <a:endParaRPr sz="1000" b="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1150" marB="4115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Dev Team</a:t>
                      </a:r>
                    </a:p>
                  </a:txBody>
                  <a:tcPr marL="91450" marR="91450" marT="41150" marB="4115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93731"/>
                  </a:ext>
                </a:extLst>
              </a:tr>
            </a:tbl>
          </a:graphicData>
        </a:graphic>
      </p:graphicFrame>
      <p:sp>
        <p:nvSpPr>
          <p:cNvPr id="26" name="Google Shape;3724;p398"/>
          <p:cNvSpPr/>
          <p:nvPr/>
        </p:nvSpPr>
        <p:spPr>
          <a:xfrm>
            <a:off x="5137637" y="1528913"/>
            <a:ext cx="1285194" cy="2895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 pitchFamily="34" charset="0"/>
                <a:ea typeface="Salesforce Sans"/>
                <a:cs typeface="Calibri" panose="020F0502020204030204" pitchFamily="34" charset="0"/>
                <a:sym typeface="Salesforce Sans"/>
              </a:rPr>
              <a:t>Current - Sprint 4</a:t>
            </a:r>
            <a:endParaRPr sz="1200" kern="0" dirty="0">
              <a:solidFill>
                <a:srgbClr val="000000"/>
              </a:solidFill>
              <a:latin typeface="Calibri" panose="020F0502020204030204" pitchFamily="34" charset="0"/>
              <a:ea typeface="Salesforce Sans"/>
              <a:cs typeface="Calibri" panose="020F0502020204030204" pitchFamily="34" charset="0"/>
              <a:sym typeface="Salesforce Sans"/>
            </a:endParaRPr>
          </a:p>
        </p:txBody>
      </p:sp>
      <p:sp>
        <p:nvSpPr>
          <p:cNvPr id="28" name="Google Shape;3724;p398"/>
          <p:cNvSpPr/>
          <p:nvPr/>
        </p:nvSpPr>
        <p:spPr>
          <a:xfrm>
            <a:off x="4815923" y="2190400"/>
            <a:ext cx="643429" cy="1905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 pitchFamily="34" charset="0"/>
                <a:ea typeface="Salesforce Sans"/>
                <a:cs typeface="Calibri" panose="020F0502020204030204" pitchFamily="34" charset="0"/>
                <a:sym typeface="Salesforce Sans"/>
              </a:rPr>
              <a:t>50% </a:t>
            </a:r>
            <a:endParaRPr sz="1200" kern="0" dirty="0">
              <a:solidFill>
                <a:srgbClr val="000000"/>
              </a:solidFill>
              <a:latin typeface="Calibri" panose="020F0502020204030204" pitchFamily="34" charset="0"/>
              <a:ea typeface="Salesforce Sans"/>
              <a:cs typeface="Calibri" panose="020F0502020204030204" pitchFamily="34" charset="0"/>
              <a:sym typeface="Salesforce Sans"/>
            </a:endParaRPr>
          </a:p>
        </p:txBody>
      </p:sp>
      <p:cxnSp>
        <p:nvCxnSpPr>
          <p:cNvPr id="29" name="Google Shape;3727;p398"/>
          <p:cNvCxnSpPr/>
          <p:nvPr/>
        </p:nvCxnSpPr>
        <p:spPr>
          <a:xfrm>
            <a:off x="5137638" y="1826614"/>
            <a:ext cx="0" cy="3954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3710;p398"/>
          <p:cNvSpPr/>
          <p:nvPr/>
        </p:nvSpPr>
        <p:spPr>
          <a:xfrm>
            <a:off x="8738373" y="4024448"/>
            <a:ext cx="183000" cy="1830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1200" kern="0" dirty="0">
              <a:solidFill>
                <a:srgbClr val="FFFFF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27" name="Google Shape;3710;p398"/>
          <p:cNvSpPr/>
          <p:nvPr/>
        </p:nvSpPr>
        <p:spPr>
          <a:xfrm>
            <a:off x="8738373" y="3751590"/>
            <a:ext cx="183000" cy="1830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1200" kern="0" dirty="0">
              <a:solidFill>
                <a:srgbClr val="FFFFF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9B249B-0AE7-4FFB-B064-8CB0B5BF8D83}"/>
              </a:ext>
            </a:extLst>
          </p:cNvPr>
          <p:cNvSpPr txBox="1"/>
          <p:nvPr/>
        </p:nvSpPr>
        <p:spPr>
          <a:xfrm>
            <a:off x="520855" y="6408969"/>
            <a:ext cx="708078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en-US" sz="11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Milestone Dates </a:t>
            </a:r>
            <a:r>
              <a:rPr kumimoji="0" lang="en-US" sz="11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1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Sprint 4 Start Date : 3</a:t>
            </a:r>
            <a:r>
              <a:rPr kumimoji="0" lang="en-US" sz="1100" b="1" i="1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nd</a:t>
            </a:r>
            <a:r>
              <a:rPr kumimoji="0" lang="en-US" sz="11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June’19 ;                           </a:t>
            </a:r>
            <a:r>
              <a:rPr lang="en-US" sz="1100" b="1" i="1" dirty="0"/>
              <a:t>Sprint 4 </a:t>
            </a:r>
            <a:r>
              <a:rPr kumimoji="0" lang="en-US" sz="11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Date : 1St Feb’20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534D61D-0767-4CFA-9CB0-9FFF3754D06F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691" l="8824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8573" y="6440074"/>
            <a:ext cx="161290" cy="23050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2CD4579-BEC5-440F-9DD9-39C6366653A0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691" l="8824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1701" y="6440074"/>
            <a:ext cx="161290" cy="23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1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63871" y="527260"/>
            <a:ext cx="3222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Salesforce Sans"/>
                <a:cs typeface="Calibri" panose="020F0502020204030204" pitchFamily="34" charset="0"/>
              </a:rPr>
              <a:t>RAID Log Dashboard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373597" y="1178288"/>
          <a:ext cx="9494699" cy="5131075"/>
        </p:xfrm>
        <a:graphic>
          <a:graphicData uri="http://schemas.openxmlformats.org/drawingml/2006/table">
            <a:tbl>
              <a:tblPr/>
              <a:tblGrid>
                <a:gridCol w="138798">
                  <a:extLst>
                    <a:ext uri="{9D8B030D-6E8A-4147-A177-3AD203B41FA5}">
                      <a16:colId xmlns:a16="http://schemas.microsoft.com/office/drawing/2014/main" val="1807913658"/>
                    </a:ext>
                  </a:extLst>
                </a:gridCol>
                <a:gridCol w="832792">
                  <a:extLst>
                    <a:ext uri="{9D8B030D-6E8A-4147-A177-3AD203B41FA5}">
                      <a16:colId xmlns:a16="http://schemas.microsoft.com/office/drawing/2014/main" val="294838750"/>
                    </a:ext>
                  </a:extLst>
                </a:gridCol>
                <a:gridCol w="1392325">
                  <a:extLst>
                    <a:ext uri="{9D8B030D-6E8A-4147-A177-3AD203B41FA5}">
                      <a16:colId xmlns:a16="http://schemas.microsoft.com/office/drawing/2014/main" val="1661991788"/>
                    </a:ext>
                  </a:extLst>
                </a:gridCol>
                <a:gridCol w="208198">
                  <a:extLst>
                    <a:ext uri="{9D8B030D-6E8A-4147-A177-3AD203B41FA5}">
                      <a16:colId xmlns:a16="http://schemas.microsoft.com/office/drawing/2014/main" val="927573553"/>
                    </a:ext>
                  </a:extLst>
                </a:gridCol>
                <a:gridCol w="832792">
                  <a:extLst>
                    <a:ext uri="{9D8B030D-6E8A-4147-A177-3AD203B41FA5}">
                      <a16:colId xmlns:a16="http://schemas.microsoft.com/office/drawing/2014/main" val="1758094937"/>
                    </a:ext>
                  </a:extLst>
                </a:gridCol>
                <a:gridCol w="1275213">
                  <a:extLst>
                    <a:ext uri="{9D8B030D-6E8A-4147-A177-3AD203B41FA5}">
                      <a16:colId xmlns:a16="http://schemas.microsoft.com/office/drawing/2014/main" val="1298901764"/>
                    </a:ext>
                  </a:extLst>
                </a:gridCol>
                <a:gridCol w="260248">
                  <a:extLst>
                    <a:ext uri="{9D8B030D-6E8A-4147-A177-3AD203B41FA5}">
                      <a16:colId xmlns:a16="http://schemas.microsoft.com/office/drawing/2014/main" val="1409200738"/>
                    </a:ext>
                  </a:extLst>
                </a:gridCol>
                <a:gridCol w="832792">
                  <a:extLst>
                    <a:ext uri="{9D8B030D-6E8A-4147-A177-3AD203B41FA5}">
                      <a16:colId xmlns:a16="http://schemas.microsoft.com/office/drawing/2014/main" val="3661499736"/>
                    </a:ext>
                  </a:extLst>
                </a:gridCol>
                <a:gridCol w="1145090">
                  <a:extLst>
                    <a:ext uri="{9D8B030D-6E8A-4147-A177-3AD203B41FA5}">
                      <a16:colId xmlns:a16="http://schemas.microsoft.com/office/drawing/2014/main" val="2041994041"/>
                    </a:ext>
                  </a:extLst>
                </a:gridCol>
                <a:gridCol w="286272">
                  <a:extLst>
                    <a:ext uri="{9D8B030D-6E8A-4147-A177-3AD203B41FA5}">
                      <a16:colId xmlns:a16="http://schemas.microsoft.com/office/drawing/2014/main" val="1390437744"/>
                    </a:ext>
                  </a:extLst>
                </a:gridCol>
                <a:gridCol w="832792">
                  <a:extLst>
                    <a:ext uri="{9D8B030D-6E8A-4147-A177-3AD203B41FA5}">
                      <a16:colId xmlns:a16="http://schemas.microsoft.com/office/drawing/2014/main" val="3025429293"/>
                    </a:ext>
                  </a:extLst>
                </a:gridCol>
                <a:gridCol w="1314250">
                  <a:extLst>
                    <a:ext uri="{9D8B030D-6E8A-4147-A177-3AD203B41FA5}">
                      <a16:colId xmlns:a16="http://schemas.microsoft.com/office/drawing/2014/main" val="1103112308"/>
                    </a:ext>
                  </a:extLst>
                </a:gridCol>
                <a:gridCol w="143137">
                  <a:extLst>
                    <a:ext uri="{9D8B030D-6E8A-4147-A177-3AD203B41FA5}">
                      <a16:colId xmlns:a16="http://schemas.microsoft.com/office/drawing/2014/main" val="4071455057"/>
                    </a:ext>
                  </a:extLst>
                </a:gridCol>
              </a:tblGrid>
              <a:tr h="385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OCV Mexico-  RAID LOG DASHBOARD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21379"/>
                  </a:ext>
                </a:extLst>
              </a:tr>
              <a:tr h="2119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10854"/>
                  </a:ext>
                </a:extLst>
              </a:tr>
              <a:tr h="2408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Risk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Assumptions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Issues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Dependencies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667003"/>
                  </a:ext>
                </a:extLst>
              </a:tr>
              <a:tr h="684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841278"/>
                  </a:ext>
                </a:extLst>
              </a:tr>
              <a:tr h="252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578810"/>
                  </a:ext>
                </a:extLst>
              </a:tr>
              <a:tr h="313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91401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647755"/>
                  </a:ext>
                </a:extLst>
              </a:tr>
              <a:tr h="2408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07730"/>
                  </a:ext>
                </a:extLst>
              </a:tr>
              <a:tr h="2408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676636"/>
                  </a:ext>
                </a:extLst>
              </a:tr>
              <a:tr h="2408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108421"/>
                  </a:ext>
                </a:extLst>
              </a:tr>
              <a:tr h="28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TREND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679721"/>
                  </a:ext>
                </a:extLst>
              </a:tr>
              <a:tr h="2408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DETERIORATING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05852"/>
                  </a:ext>
                </a:extLst>
              </a:tr>
              <a:tr h="2408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CHANGE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673505"/>
                  </a:ext>
                </a:extLst>
              </a:tr>
              <a:tr h="2408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967334"/>
                  </a:ext>
                </a:extLst>
              </a:tr>
              <a:tr h="2408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058347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MITIGATED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UPHELD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COMMITTED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280113"/>
                  </a:ext>
                </a:extLst>
              </a:tr>
              <a:tr h="252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874683"/>
                  </a:ext>
                </a:extLst>
              </a:tr>
              <a:tr h="2119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825199"/>
                  </a:ext>
                </a:extLst>
              </a:tr>
            </a:tbl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94C4550-B295-4B41-9B11-A8B249D2240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896600" y="5517200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showAsIcon="1" r:id="rId3" imgW="914400" imgH="792360" progId="Excel.Sheet.12">
                  <p:embed/>
                </p:oleObj>
              </mc:Choice>
              <mc:Fallback>
                <p:oleObj name="Worksheet" showAsIcon="1" r:id="rId3" imgW="914400" imgH="792360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94C4550-B295-4B41-9B11-A8B249D224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96600" y="5517200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475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7502" y="176829"/>
            <a:ext cx="5201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ea typeface="Salesforce Sans"/>
                <a:cs typeface="Calibri" panose="020F0502020204030204" pitchFamily="34" charset="0"/>
              </a:rPr>
              <a:t>Top 6 Risks/ Issues / Dependency – OCV Mexico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48194" y="1061104"/>
          <a:ext cx="11769545" cy="1957518"/>
        </p:xfrm>
        <a:graphic>
          <a:graphicData uri="http://schemas.openxmlformats.org/drawingml/2006/table">
            <a:tbl>
              <a:tblPr firstRow="1" bandRow="1"/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0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1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8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72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53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71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#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</a:t>
                      </a:r>
                      <a:endParaRPr lang="en-US" sz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Issue / Risk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Issue Resolution/Mitigation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Owner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 Closure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noStrike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91440" marB="9144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8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1200" kern="0" dirty="0">
                          <a:solidFill>
                            <a:srgbClr val="141414"/>
                          </a:solidFill>
                          <a:cs typeface="Arial" panose="020B0604020202020204" pitchFamily="34" charset="0"/>
                        </a:rPr>
                        <a:t>Technical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8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Import Case related Attachments from LAN to GME 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8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>
                        <a:buFontTx/>
                        <a:buNone/>
                      </a:pPr>
                      <a:r>
                        <a:rPr lang="en-US" sz="1200" b="0" u="none" strike="noStrike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Integrating LAN and GME instance to bring the Case Attachment data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8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b="0" u="none" strike="noStrike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Timelines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8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Development Team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8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3/21/2020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8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 -Progress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8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283620"/>
                  </a:ext>
                </a:extLst>
              </a:tr>
              <a:tr h="6540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noStrike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91440" marB="9144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8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1200" kern="0" dirty="0">
                          <a:solidFill>
                            <a:srgbClr val="141414"/>
                          </a:solidFill>
                          <a:cs typeface="Arial" panose="020B0604020202020204" pitchFamily="34" charset="0"/>
                        </a:rPr>
                        <a:t>Dependency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8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Dependency on global transaction data - Credit Billing &amp; Invoice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8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Dependency on Company 360 to provide API's for Credit Billing &amp; Invoice. Only after the API's are received, we can take this up for the upcoming sprints.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8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b="0" u="none" strike="noStrike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Timelines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8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Company 360 team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8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3/20/2020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8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Pending 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8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66537"/>
                  </a:ext>
                </a:extLst>
              </a:tr>
            </a:tbl>
          </a:graphicData>
        </a:graphic>
      </p:graphicFrame>
      <p:sp>
        <p:nvSpPr>
          <p:cNvPr id="6" name="Slide Number Placeholder 2"/>
          <p:cNvSpPr txBox="1">
            <a:spLocks/>
          </p:cNvSpPr>
          <p:nvPr/>
        </p:nvSpPr>
        <p:spPr>
          <a:xfrm>
            <a:off x="8787221" y="6831285"/>
            <a:ext cx="301625" cy="17938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FFFFFF"/>
                </a:solidFill>
                <a:latin typeface="Calibri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anose="020F05020202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000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75051" y="553385"/>
            <a:ext cx="53907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Salesforce Sans"/>
                <a:cs typeface="Calibri" panose="020F0502020204030204" pitchFamily="34" charset="0"/>
                <a:sym typeface="Salesforce Sans"/>
              </a:rPr>
              <a:t>Project Deliverables – OCV Mexico </a:t>
            </a:r>
            <a:endParaRPr lang="en-US" sz="2800" b="1" dirty="0">
              <a:solidFill>
                <a:schemeClr val="accent1"/>
              </a:solidFill>
              <a:latin typeface="Calibri" panose="020F0502020204030204" pitchFamily="34" charset="0"/>
              <a:ea typeface="Salesforce Sans"/>
              <a:cs typeface="Calibri" panose="020F0502020204030204" pitchFamily="34" charset="0"/>
            </a:endParaRPr>
          </a:p>
        </p:txBody>
      </p:sp>
      <p:graphicFrame>
        <p:nvGraphicFramePr>
          <p:cNvPr id="6" name="Google Shape;3826;p409">
            <a:extLst>
              <a:ext uri="{FF2B5EF4-FFF2-40B4-BE49-F238E27FC236}">
                <a16:creationId xmlns:a16="http://schemas.microsoft.com/office/drawing/2014/main" id="{B27D0348-9097-4238-B01C-4369F6AD6CE4}"/>
              </a:ext>
            </a:extLst>
          </p:cNvPr>
          <p:cNvGraphicFramePr/>
          <p:nvPr>
            <p:extLst/>
          </p:nvPr>
        </p:nvGraphicFramePr>
        <p:xfrm>
          <a:off x="775051" y="1600200"/>
          <a:ext cx="11045825" cy="1176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568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Deliverables</a:t>
                      </a:r>
                      <a:endParaRPr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Due Date</a:t>
                      </a:r>
                      <a:endParaRPr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  <a:endParaRPr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LAN Regional org Case Migration to GME 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03/07/20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Complete</a:t>
                      </a:r>
                    </a:p>
                  </a:txBody>
                  <a:tcPr marL="68580" marR="68580" marT="0" marB="0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Attachment Migration from LAN to GME </a:t>
                      </a:r>
                    </a:p>
                  </a:txBody>
                  <a:tcPr marL="68580" marR="68580" marT="0" marB="0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03/21/20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InProgress</a:t>
                      </a:r>
                    </a:p>
                  </a:txBody>
                  <a:tcPr marL="68580" marR="68580" marT="0" marB="0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0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Email Messages / Case related objects migration from LAN to GME </a:t>
                      </a:r>
                      <a:endParaRPr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03/21/20</a:t>
                      </a:r>
                      <a:endParaRPr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InProgress </a:t>
                      </a:r>
                      <a:endParaRPr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88DDCA-C7EA-4540-9D9B-0D53A2E35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92125"/>
              </p:ext>
            </p:extLst>
          </p:nvPr>
        </p:nvGraphicFramePr>
        <p:xfrm>
          <a:off x="735330" y="3277234"/>
          <a:ext cx="10911840" cy="700405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7519718">
                  <a:extLst>
                    <a:ext uri="{9D8B030D-6E8A-4147-A177-3AD203B41FA5}">
                      <a16:colId xmlns:a16="http://schemas.microsoft.com/office/drawing/2014/main" val="1303174527"/>
                    </a:ext>
                  </a:extLst>
                </a:gridCol>
                <a:gridCol w="1754261">
                  <a:extLst>
                    <a:ext uri="{9D8B030D-6E8A-4147-A177-3AD203B41FA5}">
                      <a16:colId xmlns:a16="http://schemas.microsoft.com/office/drawing/2014/main" val="3871068701"/>
                    </a:ext>
                  </a:extLst>
                </a:gridCol>
                <a:gridCol w="1637861">
                  <a:extLst>
                    <a:ext uri="{9D8B030D-6E8A-4147-A177-3AD203B41FA5}">
                      <a16:colId xmlns:a16="http://schemas.microsoft.com/office/drawing/2014/main" val="2183855898"/>
                    </a:ext>
                  </a:extLst>
                </a:gridCol>
              </a:tblGrid>
              <a:tr h="334569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Upcoming Offshore Holidays</a:t>
                      </a:r>
                      <a:endParaRPr sz="16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1150" marB="41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endParaRPr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1150" marB="41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5CA0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endParaRPr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1150" marB="41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5C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385671"/>
                  </a:ext>
                </a:extLst>
              </a:tr>
              <a:tr h="3658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Tamil New Year</a:t>
                      </a:r>
                      <a:endParaRPr sz="1200" b="0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April 14</a:t>
                      </a:r>
                      <a:r>
                        <a:rPr lang="en-US" sz="1200" b="0" baseline="30000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1200" b="0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Tuesday</a:t>
                      </a:r>
                      <a:endParaRPr sz="1200" b="0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1150" marB="4115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0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33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609</Words>
  <Application>Microsoft Office PowerPoint</Application>
  <PresentationFormat>Widescreen</PresentationFormat>
  <Paragraphs>336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Helvetica Neue</vt:lpstr>
      <vt:lpstr>Salesforce Sans</vt:lpstr>
      <vt:lpstr>Arial</vt:lpstr>
      <vt:lpstr>Calibri</vt:lpstr>
      <vt:lpstr>Calibri Light</vt:lpstr>
      <vt:lpstr>Courier New</vt:lpstr>
      <vt:lpstr>Wingdings</vt:lpstr>
      <vt:lpstr>Office Theme</vt:lpstr>
      <vt:lpstr>1_Cognizant</vt:lpstr>
      <vt:lpstr>Worksheet</vt:lpstr>
      <vt:lpstr>  TGF Salesforce AMS Weekly Report</vt:lpstr>
      <vt:lpstr>Executive Summary</vt:lpstr>
      <vt:lpstr>Executive Summary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Cognizant Presentation</dc:title>
  <dc:creator>RAMESH, SOUNDARRAJAN [AG-Contractor/8037]</dc:creator>
  <cp:lastModifiedBy>RAMESH, SOUNDARRAJAN [AG-Contractor/8037]</cp:lastModifiedBy>
  <cp:revision>24</cp:revision>
  <dcterms:created xsi:type="dcterms:W3CDTF">2020-04-23T12:33:47Z</dcterms:created>
  <dcterms:modified xsi:type="dcterms:W3CDTF">2020-04-23T14:19:41Z</dcterms:modified>
</cp:coreProperties>
</file>